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notesMasterIdLst>
    <p:notesMasterId r:id="rId131"/>
  </p:notesMasterIdLst>
  <p:sldIdLst>
    <p:sldId id="426" r:id="rId2"/>
    <p:sldId id="333" r:id="rId3"/>
    <p:sldId id="480" r:id="rId4"/>
    <p:sldId id="481" r:id="rId5"/>
    <p:sldId id="482" r:id="rId6"/>
    <p:sldId id="483" r:id="rId7"/>
    <p:sldId id="380" r:id="rId8"/>
    <p:sldId id="484" r:id="rId9"/>
    <p:sldId id="485" r:id="rId10"/>
    <p:sldId id="486" r:id="rId11"/>
    <p:sldId id="487" r:id="rId12"/>
    <p:sldId id="488" r:id="rId13"/>
    <p:sldId id="489" r:id="rId14"/>
    <p:sldId id="431" r:id="rId15"/>
    <p:sldId id="430" r:id="rId16"/>
    <p:sldId id="339" r:id="rId17"/>
    <p:sldId id="427" r:id="rId18"/>
    <p:sldId id="429" r:id="rId19"/>
    <p:sldId id="433" r:id="rId20"/>
    <p:sldId id="341" r:id="rId21"/>
    <p:sldId id="490" r:id="rId22"/>
    <p:sldId id="432" r:id="rId23"/>
    <p:sldId id="434" r:id="rId24"/>
    <p:sldId id="342" r:id="rId25"/>
    <p:sldId id="379" r:id="rId26"/>
    <p:sldId id="428" r:id="rId27"/>
    <p:sldId id="456" r:id="rId28"/>
    <p:sldId id="436" r:id="rId29"/>
    <p:sldId id="437" r:id="rId30"/>
    <p:sldId id="457" r:id="rId31"/>
    <p:sldId id="285" r:id="rId32"/>
    <p:sldId id="458" r:id="rId33"/>
    <p:sldId id="444" r:id="rId34"/>
    <p:sldId id="459" r:id="rId35"/>
    <p:sldId id="460" r:id="rId36"/>
    <p:sldId id="445" r:id="rId37"/>
    <p:sldId id="446" r:id="rId38"/>
    <p:sldId id="491" r:id="rId39"/>
    <p:sldId id="448" r:id="rId40"/>
    <p:sldId id="449" r:id="rId41"/>
    <p:sldId id="450" r:id="rId42"/>
    <p:sldId id="451" r:id="rId43"/>
    <p:sldId id="461" r:id="rId44"/>
    <p:sldId id="462" r:id="rId45"/>
    <p:sldId id="452" r:id="rId46"/>
    <p:sldId id="453" r:id="rId47"/>
    <p:sldId id="464" r:id="rId48"/>
    <p:sldId id="465" r:id="rId49"/>
    <p:sldId id="463" r:id="rId50"/>
    <p:sldId id="466" r:id="rId51"/>
    <p:sldId id="343" r:id="rId52"/>
    <p:sldId id="386" r:id="rId53"/>
    <p:sldId id="344" r:id="rId54"/>
    <p:sldId id="345" r:id="rId55"/>
    <p:sldId id="346" r:id="rId56"/>
    <p:sldId id="347" r:id="rId57"/>
    <p:sldId id="467" r:id="rId58"/>
    <p:sldId id="396" r:id="rId59"/>
    <p:sldId id="469" r:id="rId60"/>
    <p:sldId id="348" r:id="rId61"/>
    <p:sldId id="468" r:id="rId62"/>
    <p:sldId id="471" r:id="rId63"/>
    <p:sldId id="349" r:id="rId64"/>
    <p:sldId id="470" r:id="rId65"/>
    <p:sldId id="473" r:id="rId66"/>
    <p:sldId id="492" r:id="rId67"/>
    <p:sldId id="493" r:id="rId68"/>
    <p:sldId id="494" r:id="rId69"/>
    <p:sldId id="472" r:id="rId70"/>
    <p:sldId id="475" r:id="rId71"/>
    <p:sldId id="495" r:id="rId72"/>
    <p:sldId id="474" r:id="rId73"/>
    <p:sldId id="455" r:id="rId74"/>
    <p:sldId id="309" r:id="rId75"/>
    <p:sldId id="332" r:id="rId76"/>
    <p:sldId id="310" r:id="rId77"/>
    <p:sldId id="454" r:id="rId78"/>
    <p:sldId id="479" r:id="rId79"/>
    <p:sldId id="384" r:id="rId80"/>
    <p:sldId id="381" r:id="rId81"/>
    <p:sldId id="382" r:id="rId82"/>
    <p:sldId id="383" r:id="rId83"/>
    <p:sldId id="477" r:id="rId84"/>
    <p:sldId id="478" r:id="rId85"/>
    <p:sldId id="353" r:id="rId86"/>
    <p:sldId id="354" r:id="rId87"/>
    <p:sldId id="356" r:id="rId88"/>
    <p:sldId id="355" r:id="rId89"/>
    <p:sldId id="357" r:id="rId90"/>
    <p:sldId id="476" r:id="rId91"/>
    <p:sldId id="358" r:id="rId92"/>
    <p:sldId id="385" r:id="rId93"/>
    <p:sldId id="392" r:id="rId94"/>
    <p:sldId id="387" r:id="rId95"/>
    <p:sldId id="388" r:id="rId96"/>
    <p:sldId id="389" r:id="rId97"/>
    <p:sldId id="391" r:id="rId98"/>
    <p:sldId id="505" r:id="rId99"/>
    <p:sldId id="390" r:id="rId100"/>
    <p:sldId id="286" r:id="rId101"/>
    <p:sldId id="287" r:id="rId102"/>
    <p:sldId id="288" r:id="rId103"/>
    <p:sldId id="289" r:id="rId104"/>
    <p:sldId id="290" r:id="rId105"/>
    <p:sldId id="291" r:id="rId106"/>
    <p:sldId id="496" r:id="rId107"/>
    <p:sldId id="497" r:id="rId108"/>
    <p:sldId id="295" r:id="rId109"/>
    <p:sldId id="312" r:id="rId110"/>
    <p:sldId id="506" r:id="rId111"/>
    <p:sldId id="313" r:id="rId112"/>
    <p:sldId id="314" r:id="rId113"/>
    <p:sldId id="315" r:id="rId114"/>
    <p:sldId id="359" r:id="rId115"/>
    <p:sldId id="360" r:id="rId116"/>
    <p:sldId id="361" r:id="rId117"/>
    <p:sldId id="362" r:id="rId118"/>
    <p:sldId id="363" r:id="rId119"/>
    <p:sldId id="364" r:id="rId120"/>
    <p:sldId id="365" r:id="rId121"/>
    <p:sldId id="366" r:id="rId122"/>
    <p:sldId id="498" r:id="rId123"/>
    <p:sldId id="499" r:id="rId124"/>
    <p:sldId id="500" r:id="rId125"/>
    <p:sldId id="501" r:id="rId126"/>
    <p:sldId id="502" r:id="rId127"/>
    <p:sldId id="503" r:id="rId128"/>
    <p:sldId id="504" r:id="rId129"/>
    <p:sldId id="425" r:id="rId130"/>
  </p:sldIdLst>
  <p:sldSz cx="12192000" cy="6858000"/>
  <p:notesSz cx="6858000" cy="9144000"/>
  <p:custDataLst>
    <p:tags r:id="rId1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96" userDrawn="1">
          <p15:clr>
            <a:srgbClr val="A4A3A4"/>
          </p15:clr>
        </p15:guide>
        <p15:guide id="2" pos="1056" userDrawn="1">
          <p15:clr>
            <a:srgbClr val="A4A3A4"/>
          </p15:clr>
        </p15:guide>
        <p15:guide id="3" pos="69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30" autoAdjust="0"/>
    <p:restoredTop sz="94343" autoAdjust="0"/>
  </p:normalViewPr>
  <p:slideViewPr>
    <p:cSldViewPr>
      <p:cViewPr varScale="1">
        <p:scale>
          <a:sx n="100" d="100"/>
          <a:sy n="100" d="100"/>
        </p:scale>
        <p:origin x="176" y="840"/>
      </p:cViewPr>
      <p:guideLst>
        <p:guide orient="horz" pos="2496"/>
        <p:guide pos="1056"/>
        <p:guide pos="6960"/>
      </p:guideLst>
    </p:cSldViewPr>
  </p:slideViewPr>
  <p:outlineViewPr>
    <p:cViewPr>
      <p:scale>
        <a:sx n="33" d="100"/>
        <a:sy n="33" d="100"/>
      </p:scale>
      <p:origin x="0" y="0"/>
    </p:cViewPr>
  </p:outlineViewPr>
  <p:notesTextViewPr>
    <p:cViewPr>
      <p:scale>
        <a:sx n="1" d="1"/>
        <a:sy n="1" d="1"/>
      </p:scale>
      <p:origin x="0" y="0"/>
    </p:cViewPr>
  </p:notesTextViewPr>
  <p:sorterViewPr>
    <p:cViewPr>
      <p:scale>
        <a:sx n="53" d="100"/>
        <a:sy n="53" d="100"/>
      </p:scale>
      <p:origin x="0" y="-1555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notesMaster" Target="notesMasters/notesMaster1.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gs" Target="tags/tag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9/23/20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105</a:t>
            </a:fld>
            <a:endParaRPr lang="en-US" dirty="0"/>
          </a:p>
        </p:txBody>
      </p:sp>
    </p:spTree>
    <p:extLst>
      <p:ext uri="{BB962C8B-B14F-4D97-AF65-F5344CB8AC3E}">
        <p14:creationId xmlns:p14="http://schemas.microsoft.com/office/powerpoint/2010/main" val="2702046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106</a:t>
            </a:fld>
            <a:endParaRPr lang="en-US" dirty="0"/>
          </a:p>
        </p:txBody>
      </p:sp>
    </p:spTree>
    <p:extLst>
      <p:ext uri="{BB962C8B-B14F-4D97-AF65-F5344CB8AC3E}">
        <p14:creationId xmlns:p14="http://schemas.microsoft.com/office/powerpoint/2010/main" val="16639826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CB6C83-B894-2740-9986-97D8BB6F6D98}" type="slidenum">
              <a:rPr lang="en-US" smtClean="0"/>
              <a:t>107</a:t>
            </a:fld>
            <a:endParaRPr lang="en-US" dirty="0"/>
          </a:p>
        </p:txBody>
      </p:sp>
    </p:spTree>
    <p:extLst>
      <p:ext uri="{BB962C8B-B14F-4D97-AF65-F5344CB8AC3E}">
        <p14:creationId xmlns:p14="http://schemas.microsoft.com/office/powerpoint/2010/main" val="79598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6D83E3A-8FBF-403A-B521-268F16BB994D}" type="slidenum">
              <a:rPr lang="en-US" smtClean="0"/>
              <a:t>114</a:t>
            </a:fld>
            <a:endParaRPr lang="en-US" dirty="0"/>
          </a:p>
        </p:txBody>
      </p:sp>
    </p:spTree>
    <p:extLst>
      <p:ext uri="{BB962C8B-B14F-4D97-AF65-F5344CB8AC3E}">
        <p14:creationId xmlns:p14="http://schemas.microsoft.com/office/powerpoint/2010/main" val="2623916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lstStyle>
            <a:lvl1pPr algn="l">
              <a:defRPr/>
            </a:lvl1pPr>
          </a:lstStyle>
          <a:p>
            <a:r>
              <a:rPr lang="en-US" dirty="0"/>
              <a:t>Click To Edit Title</a:t>
            </a:r>
          </a:p>
        </p:txBody>
      </p:sp>
      <p:cxnSp>
        <p:nvCxnSpPr>
          <p:cNvPr id="8" name="Straight Connector 7"/>
          <p:cNvCxnSpPr/>
          <p:nvPr/>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cxnSp>
        <p:nvCxnSpPr>
          <p:cNvPr id="5" name="Straight Connector 4">
            <a:extLst>
              <a:ext uri="{FF2B5EF4-FFF2-40B4-BE49-F238E27FC236}">
                <a16:creationId xmlns:a16="http://schemas.microsoft.com/office/drawing/2014/main" id="{B24540F9-1BAB-4C4E-A0A5-C163E2E42D98}"/>
              </a:ext>
            </a:extLst>
          </p:cNvPr>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C:\Users\njones\Dropbox (2U)\Work\Designing Slides\SMU\Design Brief\logo\logo_datasci_SMU.png">
            <a:extLst>
              <a:ext uri="{FF2B5EF4-FFF2-40B4-BE49-F238E27FC236}">
                <a16:creationId xmlns:a16="http://schemas.microsoft.com/office/drawing/2014/main" id="{D137D1AC-7F69-1D46-A8F1-DEA912242807}"/>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618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1_End Slid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72C6DD7-7A9D-C54B-8751-0258F3EBC6B9}"/>
              </a:ext>
            </a:extLst>
          </p:cNvPr>
          <p:cNvSpPr>
            <a:spLocks noGrp="1"/>
          </p:cNvSpPr>
          <p:nvPr>
            <p:ph type="body" idx="1" hasCustomPrompt="1"/>
          </p:nvPr>
        </p:nvSpPr>
        <p:spPr>
          <a:xfrm>
            <a:off x="963084" y="2057401"/>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Insert Title from Title Slide (no subtitles)</a:t>
            </a:r>
          </a:p>
        </p:txBody>
      </p:sp>
    </p:spTree>
    <p:extLst>
      <p:ext uri="{BB962C8B-B14F-4D97-AF65-F5344CB8AC3E}">
        <p14:creationId xmlns:p14="http://schemas.microsoft.com/office/powerpoint/2010/main" val="3126760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5" name="Straight Connector 4">
            <a:extLst>
              <a:ext uri="{FF2B5EF4-FFF2-40B4-BE49-F238E27FC236}">
                <a16:creationId xmlns:a16="http://schemas.microsoft.com/office/drawing/2014/main" id="{56F4DF2E-D1F4-234D-96D4-7A2F9A7D5951}"/>
              </a:ext>
            </a:extLst>
          </p:cNvPr>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6478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1"/>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7" name="Straight Connector 6"/>
          <p:cNvCxnSpPr/>
          <p:nvPr/>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356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E28763C-4FA1-AA44-B83F-2714995535AF}"/>
              </a:ext>
            </a:extLst>
          </p:cNvPr>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856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22642"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33FB1A9-D885-D347-8B92-6DDC9478C1F7}"/>
              </a:ext>
            </a:extLst>
          </p:cNvPr>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1743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616322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6B8FC0B6-8F29-CE42-B746-E32B7770BA9B}"/>
              </a:ext>
            </a:extLst>
          </p:cNvPr>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382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7448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8BE61F9-4FFF-AB42-87FC-9AF0E4D26C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9182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4" name="Rectangle 13"/>
          <p:cNvSpPr/>
          <p:nvPr/>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8" name="Picture 7" descr="C:\Users\njones\Dropbox (2U)\Work\Designing Slides\SMU\Design Brief\logo\logo_datasci_SMU.png">
            <a:extLst>
              <a:ext uri="{FF2B5EF4-FFF2-40B4-BE49-F238E27FC236}">
                <a16:creationId xmlns:a16="http://schemas.microsoft.com/office/drawing/2014/main" id="{BCF6190F-84A6-1048-97E4-FDAD758121E8}"/>
              </a:ext>
            </a:extLst>
          </p:cNvPr>
          <p:cNvPicPr>
            <a:picLocks noChangeAspect="1" noChangeArrowheads="1"/>
          </p:cNvPicPr>
          <p:nvPr/>
        </p:nvPicPr>
        <p:blipFill>
          <a:blip r:embed="rId12" cstate="print">
            <a:extLst>
              <a:ext uri="{BEBA8EAE-BF5A-486C-A8C5-ECC9F3942E4B}">
                <a14:imgProps xmlns:a14="http://schemas.microsoft.com/office/drawing/2010/main">
                  <a14:imgLayer r:embed="rId13">
                    <a14:imgEffect>
                      <a14:brightnessContrast bright="92000"/>
                    </a14:imgEffect>
                  </a14:imgLayer>
                </a14:imgProps>
              </a:ext>
              <a:ext uri="{28A0092B-C50C-407E-A947-70E740481C1C}">
                <a14:useLocalDpi xmlns:a14="http://schemas.microsoft.com/office/drawing/2010/main" val="0"/>
              </a:ext>
            </a:extLst>
          </a:blip>
          <a:srcRect/>
          <a:stretch>
            <a:fillRect/>
          </a:stretch>
        </p:blipFill>
        <p:spPr bwMode="auto">
          <a:xfrm>
            <a:off x="406402" y="73152"/>
            <a:ext cx="1761005" cy="15544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CE8CB01-9446-BC4C-98A6-4001A65B7D7E}"/>
              </a:ext>
            </a:extLst>
          </p:cNvPr>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9" name="Rectangle 8">
            <a:extLst>
              <a:ext uri="{FF2B5EF4-FFF2-40B4-BE49-F238E27FC236}">
                <a16:creationId xmlns:a16="http://schemas.microsoft.com/office/drawing/2014/main" id="{A9C3140A-ACF9-2A42-A574-62B854CB1AF3}"/>
              </a:ext>
            </a:extLst>
          </p:cNvPr>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25916505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image" Target="../media/image111.png"/><Relationship Id="rId7" Type="http://schemas.openxmlformats.org/officeDocument/2006/relationships/image" Target="../media/image115.png"/><Relationship Id="rId12" Type="http://schemas.openxmlformats.org/officeDocument/2006/relationships/image" Target="../media/image120.png"/><Relationship Id="rId2" Type="http://schemas.openxmlformats.org/officeDocument/2006/relationships/image" Target="../media/image110.png"/><Relationship Id="rId1" Type="http://schemas.openxmlformats.org/officeDocument/2006/relationships/slideLayout" Target="../slideLayouts/slideLayout7.xml"/><Relationship Id="rId6" Type="http://schemas.openxmlformats.org/officeDocument/2006/relationships/image" Target="../media/image114.png"/><Relationship Id="rId11" Type="http://schemas.openxmlformats.org/officeDocument/2006/relationships/image" Target="../media/image119.png"/><Relationship Id="rId5" Type="http://schemas.openxmlformats.org/officeDocument/2006/relationships/image" Target="../media/image113.png"/><Relationship Id="rId10" Type="http://schemas.openxmlformats.org/officeDocument/2006/relationships/image" Target="../media/image118.png"/><Relationship Id="rId4" Type="http://schemas.openxmlformats.org/officeDocument/2006/relationships/image" Target="../media/image112.png"/><Relationship Id="rId9" Type="http://schemas.openxmlformats.org/officeDocument/2006/relationships/image" Target="../media/image117.png"/></Relationships>
</file>

<file path=ppt/slides/_rels/slide103.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124.png"/><Relationship Id="rId7" Type="http://schemas.openxmlformats.org/officeDocument/2006/relationships/image" Target="../media/image125.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1240.png"/><Relationship Id="rId5" Type="http://schemas.openxmlformats.org/officeDocument/2006/relationships/image" Target="../media/image1230.png"/><Relationship Id="rId4" Type="http://schemas.openxmlformats.org/officeDocument/2006/relationships/image" Target="../media/image1220.png"/><Relationship Id="rId9" Type="http://schemas.openxmlformats.org/officeDocument/2006/relationships/image" Target="../media/image126.png"/></Relationships>
</file>

<file path=ppt/slides/_rels/slide106.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124.png"/><Relationship Id="rId7" Type="http://schemas.openxmlformats.org/officeDocument/2006/relationships/image" Target="../media/image125.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27.png"/><Relationship Id="rId5" Type="http://schemas.openxmlformats.org/officeDocument/2006/relationships/image" Target="../media/image1230.png"/><Relationship Id="rId4" Type="http://schemas.openxmlformats.org/officeDocument/2006/relationships/image" Target="../media/image1220.png"/><Relationship Id="rId9" Type="http://schemas.openxmlformats.org/officeDocument/2006/relationships/image" Target="../media/image126.png"/></Relationships>
</file>

<file path=ppt/slides/_rels/slide107.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25.png"/></Relationships>
</file>

<file path=ppt/slides/_rels/slide108.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8.xml"/></Relationships>
</file>

<file path=ppt/slides/_rels/slide109.xml.rels><?xml version="1.0" encoding="UTF-8" standalone="yes"?>
<Relationships xmlns="http://schemas.openxmlformats.org/package/2006/relationships"><Relationship Id="rId2" Type="http://schemas.openxmlformats.org/officeDocument/2006/relationships/hyperlink" Target="http://www.itl.nist.gov/div898/handbook/prc/section4/prc433.h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8" Type="http://schemas.openxmlformats.org/officeDocument/2006/relationships/image" Target="../media/image132.png"/><Relationship Id="rId3" Type="http://schemas.openxmlformats.org/officeDocument/2006/relationships/image" Target="../media/image1270.png"/><Relationship Id="rId7" Type="http://schemas.openxmlformats.org/officeDocument/2006/relationships/image" Target="../media/image131.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30.png"/><Relationship Id="rId5" Type="http://schemas.openxmlformats.org/officeDocument/2006/relationships/image" Target="../media/image129.png"/><Relationship Id="rId4" Type="http://schemas.openxmlformats.org/officeDocument/2006/relationships/image" Target="../media/image128.png"/><Relationship Id="rId9" Type="http://schemas.openxmlformats.org/officeDocument/2006/relationships/image" Target="../media/image133.png"/></Relationships>
</file>

<file path=ppt/slides/_rels/slide115.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image" Target="../media/image139.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126.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3.png"/><Relationship Id="rId7" Type="http://schemas.openxmlformats.org/officeDocument/2006/relationships/image" Target="../media/image51.png"/><Relationship Id="rId2" Type="http://schemas.openxmlformats.org/officeDocument/2006/relationships/image" Target="../media/image52.png"/><Relationship Id="rId1" Type="http://schemas.openxmlformats.org/officeDocument/2006/relationships/slideLayout" Target="../slideLayouts/slideLayout8.xml"/><Relationship Id="rId6" Type="http://schemas.openxmlformats.org/officeDocument/2006/relationships/image" Target="../media/image50.png"/><Relationship Id="rId5" Type="http://schemas.openxmlformats.org/officeDocument/2006/relationships/image" Target="../media/image55.png"/><Relationship Id="rId4" Type="http://schemas.openxmlformats.org/officeDocument/2006/relationships/image" Target="../media/image54.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3.png"/><Relationship Id="rId7" Type="http://schemas.openxmlformats.org/officeDocument/2006/relationships/image" Target="../media/image51.png"/><Relationship Id="rId2" Type="http://schemas.openxmlformats.org/officeDocument/2006/relationships/image" Target="../media/image52.png"/><Relationship Id="rId1" Type="http://schemas.openxmlformats.org/officeDocument/2006/relationships/slideLayout" Target="../slideLayouts/slideLayout8.xml"/><Relationship Id="rId6" Type="http://schemas.openxmlformats.org/officeDocument/2006/relationships/image" Target="../media/image50.png"/><Relationship Id="rId5" Type="http://schemas.openxmlformats.org/officeDocument/2006/relationships/image" Target="../media/image55.png"/><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7.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8.png"/><Relationship Id="rId4" Type="http://schemas.openxmlformats.org/officeDocument/2006/relationships/image" Target="../media/image1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 Id="rId5" Type="http://schemas.openxmlformats.org/officeDocument/2006/relationships/image" Target="../media/image61.png"/><Relationship Id="rId4" Type="http://schemas.openxmlformats.org/officeDocument/2006/relationships/image" Target="../media/image60.png"/></Relationships>
</file>

<file path=ppt/slides/_rels/slide5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9.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20.png"/><Relationship Id="rId4" Type="http://schemas.openxmlformats.org/officeDocument/2006/relationships/image" Target="../media/image12.png"/></Relationships>
</file>

<file path=ppt/slides/_rels/slide6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8.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7.xml"/><Relationship Id="rId4" Type="http://schemas.openxmlformats.org/officeDocument/2006/relationships/image" Target="../media/image75.png"/></Relationships>
</file>

<file path=ppt/slides/_rels/slide81.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8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7.xml"/><Relationship Id="rId5" Type="http://schemas.openxmlformats.org/officeDocument/2006/relationships/image" Target="../media/image86.png"/><Relationship Id="rId4" Type="http://schemas.openxmlformats.org/officeDocument/2006/relationships/image" Target="../media/image85.png"/></Relationships>
</file>

<file path=ppt/slides/_rels/slide86.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88.png"/><Relationship Id="rId7" Type="http://schemas.openxmlformats.org/officeDocument/2006/relationships/image" Target="../media/image92.png"/><Relationship Id="rId2" Type="http://schemas.openxmlformats.org/officeDocument/2006/relationships/image" Target="../media/image87.png"/><Relationship Id="rId1" Type="http://schemas.openxmlformats.org/officeDocument/2006/relationships/slideLayout" Target="../slideLayouts/slideLayout7.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s>
</file>

<file path=ppt/slides/_rels/slide8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7.xml"/><Relationship Id="rId4" Type="http://schemas.openxmlformats.org/officeDocument/2006/relationships/image" Target="../media/image96.png"/></Relationships>
</file>

<file path=ppt/slides/_rels/slide88.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7.xml"/><Relationship Id="rId5" Type="http://schemas.openxmlformats.org/officeDocument/2006/relationships/image" Target="../media/image101.png"/><Relationship Id="rId4" Type="http://schemas.openxmlformats.org/officeDocument/2006/relationships/image" Target="../media/image10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880.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ANOVA</a:t>
            </a:r>
          </a:p>
        </p:txBody>
      </p:sp>
      <p:sp>
        <p:nvSpPr>
          <p:cNvPr id="3" name="Subtitle 2"/>
          <p:cNvSpPr>
            <a:spLocks noGrp="1"/>
          </p:cNvSpPr>
          <p:nvPr>
            <p:ph type="subTitle" idx="1"/>
          </p:nvPr>
        </p:nvSpPr>
        <p:spPr/>
        <p:txBody>
          <a:bodyPr/>
          <a:lstStyle/>
          <a:p>
            <a:r>
              <a:rPr lang="en-US" dirty="0"/>
              <a:t>Lightboard</a:t>
            </a:r>
          </a:p>
        </p:txBody>
      </p:sp>
    </p:spTree>
    <p:extLst>
      <p:ext uri="{BB962C8B-B14F-4D97-AF65-F5344CB8AC3E}">
        <p14:creationId xmlns:p14="http://schemas.microsoft.com/office/powerpoint/2010/main" val="3415337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Pure ANOVA, Part III</a:t>
            </a:r>
          </a:p>
        </p:txBody>
      </p:sp>
      <p:sp>
        <p:nvSpPr>
          <p:cNvPr id="8" name="Content Placeholder 2"/>
          <p:cNvSpPr txBox="1">
            <a:spLocks/>
          </p:cNvSpPr>
          <p:nvPr/>
        </p:nvSpPr>
        <p:spPr>
          <a:xfrm>
            <a:off x="609600" y="1600202"/>
            <a:ext cx="10972800" cy="360268"/>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t>7. Now we would like to make an ANOVA table to test the alternative hypothesis!</a:t>
            </a:r>
          </a:p>
        </p:txBody>
      </p:sp>
      <p:sp>
        <p:nvSpPr>
          <p:cNvPr id="7" name="TextBox 6"/>
          <p:cNvSpPr txBox="1"/>
          <p:nvPr/>
        </p:nvSpPr>
        <p:spPr>
          <a:xfrm>
            <a:off x="914400" y="2149264"/>
            <a:ext cx="10668000" cy="369332"/>
          </a:xfrm>
          <a:prstGeom prst="rect">
            <a:avLst/>
          </a:prstGeom>
          <a:noFill/>
        </p:spPr>
        <p:txBody>
          <a:bodyPr wrap="square" rtlCol="0">
            <a:spAutoFit/>
          </a:bodyPr>
          <a:lstStyle/>
          <a:p>
            <a:r>
              <a:rPr lang="en-US" dirty="0"/>
              <a:t>Formally write the H</a:t>
            </a:r>
            <a:r>
              <a:rPr lang="en-US" baseline="-25000" dirty="0"/>
              <a:t>o</a:t>
            </a:r>
            <a:r>
              <a:rPr lang="en-US" dirty="0"/>
              <a:t> and H</a:t>
            </a:r>
            <a:r>
              <a:rPr lang="en-US" baseline="-25000" dirty="0"/>
              <a:t>a</a:t>
            </a:r>
            <a:r>
              <a:rPr lang="en-US" dirty="0"/>
              <a:t> and fill in the table.</a:t>
            </a:r>
          </a:p>
        </p:txBody>
      </p:sp>
      <p:graphicFrame>
        <p:nvGraphicFramePr>
          <p:cNvPr id="18" name="Table 17"/>
          <p:cNvGraphicFramePr>
            <a:graphicFrameLocks noGrp="1"/>
          </p:cNvGraphicFramePr>
          <p:nvPr>
            <p:extLst>
              <p:ext uri="{D42A27DB-BD31-4B8C-83A1-F6EECF244321}">
                <p14:modId xmlns:p14="http://schemas.microsoft.com/office/powerpoint/2010/main" val="1198467711"/>
              </p:ext>
            </p:extLst>
          </p:nvPr>
        </p:nvGraphicFramePr>
        <p:xfrm>
          <a:off x="952501" y="4612640"/>
          <a:ext cx="10286999" cy="1483360"/>
        </p:xfrm>
        <a:graphic>
          <a:graphicData uri="http://schemas.openxmlformats.org/drawingml/2006/table">
            <a:tbl>
              <a:tblPr firstRow="1" bandRow="1">
                <a:tableStyleId>{5C22544A-7EE6-4342-B048-85BDC9FD1C3A}</a:tableStyleId>
              </a:tblPr>
              <a:tblGrid>
                <a:gridCol w="3526970">
                  <a:extLst>
                    <a:ext uri="{9D8B030D-6E8A-4147-A177-3AD203B41FA5}">
                      <a16:colId xmlns:a16="http://schemas.microsoft.com/office/drawing/2014/main" val="20000"/>
                    </a:ext>
                  </a:extLst>
                </a:gridCol>
                <a:gridCol w="1083129">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083130">
                  <a:extLst>
                    <a:ext uri="{9D8B030D-6E8A-4147-A177-3AD203B41FA5}">
                      <a16:colId xmlns:a16="http://schemas.microsoft.com/office/drawing/2014/main" val="20003"/>
                    </a:ext>
                  </a:extLst>
                </a:gridCol>
                <a:gridCol w="146957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370840">
                <a:tc>
                  <a:txBody>
                    <a:bodyPr/>
                    <a:lstStyle/>
                    <a:p>
                      <a:endParaRPr lang="en-US" dirty="0"/>
                    </a:p>
                  </a:txBody>
                  <a:tcPr/>
                </a:tc>
                <a:tc>
                  <a:txBody>
                    <a:bodyPr/>
                    <a:lstStyle/>
                    <a:p>
                      <a:pPr algn="ctr"/>
                      <a:r>
                        <a:rPr lang="en-US" dirty="0"/>
                        <a:t>df</a:t>
                      </a:r>
                    </a:p>
                  </a:txBody>
                  <a:tcPr/>
                </a:tc>
                <a:tc>
                  <a:txBody>
                    <a:bodyPr/>
                    <a:lstStyle/>
                    <a:p>
                      <a:pPr algn="ctr"/>
                      <a:r>
                        <a:rPr lang="en-US" dirty="0"/>
                        <a:t>SS</a:t>
                      </a:r>
                    </a:p>
                  </a:txBody>
                  <a:tcPr/>
                </a:tc>
                <a:tc>
                  <a:txBody>
                    <a:bodyPr/>
                    <a:lstStyle/>
                    <a:p>
                      <a:pPr algn="ctr"/>
                      <a:r>
                        <a:rPr lang="en-US" baseline="0" dirty="0"/>
                        <a:t>MS</a:t>
                      </a:r>
                      <a:endParaRPr lang="en-US" dirty="0"/>
                    </a:p>
                  </a:txBody>
                  <a:tcPr/>
                </a:tc>
                <a:tc>
                  <a:txBody>
                    <a:bodyPr/>
                    <a:lstStyle/>
                    <a:p>
                      <a:pPr algn="ctr"/>
                      <a:r>
                        <a:rPr lang="en-US" dirty="0"/>
                        <a:t>F</a:t>
                      </a:r>
                    </a:p>
                  </a:txBody>
                  <a:tcPr/>
                </a:tc>
                <a:tc>
                  <a:txBody>
                    <a:bodyPr/>
                    <a:lstStyle/>
                    <a:p>
                      <a:pPr algn="ctr"/>
                      <a:r>
                        <a:rPr lang="en-US" dirty="0"/>
                        <a:t>Pr</a:t>
                      </a:r>
                      <a:r>
                        <a:rPr lang="en-US" baseline="0" dirty="0"/>
                        <a:t> &gt; F</a:t>
                      </a:r>
                      <a:endParaRPr lang="en-US" dirty="0"/>
                    </a:p>
                  </a:txBody>
                  <a:tcPr/>
                </a:tc>
                <a:extLst>
                  <a:ext uri="{0D108BD9-81ED-4DB2-BD59-A6C34878D82A}">
                    <a16:rowId xmlns:a16="http://schemas.microsoft.com/office/drawing/2014/main" val="10000"/>
                  </a:ext>
                </a:extLst>
              </a:tr>
              <a:tr h="370840">
                <a:tc>
                  <a:txBody>
                    <a:bodyPr/>
                    <a:lstStyle/>
                    <a:p>
                      <a:pPr algn="ctr"/>
                      <a:r>
                        <a:rPr lang="en-US" dirty="0"/>
                        <a:t>Model</a:t>
                      </a:r>
                      <a:r>
                        <a:rPr lang="en-US" baseline="0" dirty="0"/>
                        <a:t>/extra SS</a:t>
                      </a:r>
                      <a:endParaRPr lang="en-US" baseline="30000" dirty="0"/>
                    </a:p>
                  </a:txBody>
                  <a:tcPr/>
                </a:tc>
                <a:tc>
                  <a:txBody>
                    <a:bodyPr/>
                    <a:lstStyle/>
                    <a:p>
                      <a:pPr algn="ctr"/>
                      <a:r>
                        <a:rPr lang="en-US" b="1" dirty="0">
                          <a:solidFill>
                            <a:srgbClr val="FF0000"/>
                          </a:solidFill>
                        </a:rPr>
                        <a:t>8 – 6 = 2</a:t>
                      </a:r>
                    </a:p>
                  </a:txBody>
                  <a:tcPr/>
                </a:tc>
                <a:tc>
                  <a:txBody>
                    <a:bodyPr/>
                    <a:lstStyle/>
                    <a:p>
                      <a:pPr algn="ctr"/>
                      <a:r>
                        <a:rPr lang="en-US" b="1" dirty="0">
                          <a:solidFill>
                            <a:srgbClr val="FF0000"/>
                          </a:solidFill>
                        </a:rPr>
                        <a:t>462 –24 = 438</a:t>
                      </a:r>
                    </a:p>
                  </a:txBody>
                  <a:tcPr/>
                </a:tc>
                <a:tc>
                  <a:txBody>
                    <a:bodyPr/>
                    <a:lstStyle/>
                    <a:p>
                      <a:pPr algn="ctr"/>
                      <a:endParaRPr lang="en-US" b="1" dirty="0">
                        <a:solidFill>
                          <a:srgbClr val="FF0000"/>
                        </a:solidFill>
                      </a:endParaRP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Error/</a:t>
                      </a:r>
                      <a:r>
                        <a:rPr lang="en-US" baseline="0" dirty="0"/>
                        <a:t>residual/full model</a:t>
                      </a:r>
                      <a:endParaRPr lang="en-US" baseline="-25000" dirty="0"/>
                    </a:p>
                  </a:txBody>
                  <a:tcPr/>
                </a:tc>
                <a:tc>
                  <a:txBody>
                    <a:bodyPr/>
                    <a:lstStyle/>
                    <a:p>
                      <a:pPr algn="ctr"/>
                      <a:r>
                        <a:rPr lang="en-US" b="1" dirty="0">
                          <a:solidFill>
                            <a:srgbClr val="FF0000"/>
                          </a:solidFill>
                        </a:rPr>
                        <a:t>6</a:t>
                      </a:r>
                    </a:p>
                  </a:txBody>
                  <a:tcPr/>
                </a:tc>
                <a:tc>
                  <a:txBody>
                    <a:bodyPr/>
                    <a:lstStyle/>
                    <a:p>
                      <a:pPr algn="ctr"/>
                      <a:r>
                        <a:rPr lang="en-US" b="1" dirty="0">
                          <a:solidFill>
                            <a:srgbClr val="FF0000"/>
                          </a:solidFill>
                        </a:rPr>
                        <a:t>24</a:t>
                      </a:r>
                    </a:p>
                  </a:txBody>
                  <a:tcPr/>
                </a:tc>
                <a:tc>
                  <a:txBody>
                    <a:bodyPr/>
                    <a:lstStyle/>
                    <a:p>
                      <a:pPr algn="ctr"/>
                      <a:r>
                        <a:rPr lang="en-US" b="1" dirty="0">
                          <a:solidFill>
                            <a:srgbClr val="FF0000"/>
                          </a:solidFill>
                        </a:rPr>
                        <a:t>4</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Total (reduced)</a:t>
                      </a:r>
                      <a:endParaRPr lang="en-US" baseline="-25000" dirty="0"/>
                    </a:p>
                  </a:txBody>
                  <a:tcPr/>
                </a:tc>
                <a:tc>
                  <a:txBody>
                    <a:bodyPr/>
                    <a:lstStyle/>
                    <a:p>
                      <a:pPr algn="ctr"/>
                      <a:r>
                        <a:rPr lang="en-US" b="1" dirty="0">
                          <a:solidFill>
                            <a:srgbClr val="FF0000"/>
                          </a:solidFill>
                        </a:rPr>
                        <a:t>8</a:t>
                      </a:r>
                    </a:p>
                  </a:txBody>
                  <a:tcPr/>
                </a:tc>
                <a:tc>
                  <a:txBody>
                    <a:bodyPr/>
                    <a:lstStyle/>
                    <a:p>
                      <a:pPr algn="ctr"/>
                      <a:r>
                        <a:rPr lang="en-US" b="1" dirty="0">
                          <a:solidFill>
                            <a:srgbClr val="FF0000"/>
                          </a:solidFill>
                        </a:rPr>
                        <a:t>462</a:t>
                      </a:r>
                    </a:p>
                  </a:txBody>
                  <a:tcPr/>
                </a:tc>
                <a:tc>
                  <a:txBody>
                    <a:bodyPr/>
                    <a:lstStyle/>
                    <a:p>
                      <a:pPr algn="ctr"/>
                      <a:endParaRPr lang="en-US" b="1" dirty="0">
                        <a:solidFill>
                          <a:srgbClr val="FF0000"/>
                        </a:solidFill>
                      </a:endParaRP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bl>
          </a:graphicData>
        </a:graphic>
      </p:graphicFrame>
      <p:sp>
        <p:nvSpPr>
          <p:cNvPr id="19" name="TextBox 18"/>
          <p:cNvSpPr txBox="1"/>
          <p:nvPr/>
        </p:nvSpPr>
        <p:spPr>
          <a:xfrm>
            <a:off x="914400" y="6294966"/>
            <a:ext cx="10668000" cy="369332"/>
          </a:xfrm>
          <a:prstGeom prst="rect">
            <a:avLst/>
          </a:prstGeom>
          <a:noFill/>
        </p:spPr>
        <p:txBody>
          <a:bodyPr wrap="square" rtlCol="0">
            <a:spAutoFit/>
          </a:bodyPr>
          <a:lstStyle/>
          <a:p>
            <a:r>
              <a:rPr lang="en-US" dirty="0"/>
              <a:t>Extra sum of squares = residual sum of squares reduced – residual sum of squares full</a:t>
            </a:r>
          </a:p>
        </p:txBody>
      </p:sp>
      <p:sp>
        <p:nvSpPr>
          <p:cNvPr id="20" name="Rectangle 19"/>
          <p:cNvSpPr/>
          <p:nvPr/>
        </p:nvSpPr>
        <p:spPr>
          <a:xfrm>
            <a:off x="990600" y="2540673"/>
            <a:ext cx="10591800" cy="646331"/>
          </a:xfrm>
          <a:prstGeom prst="rect">
            <a:avLst/>
          </a:prstGeom>
        </p:spPr>
        <p:txBody>
          <a:bodyPr wrap="square">
            <a:spAutoFit/>
          </a:bodyPr>
          <a:lstStyle/>
          <a:p>
            <a:r>
              <a:rPr lang="en-US" b="1" dirty="0">
                <a:solidFill>
                  <a:srgbClr val="FF0000"/>
                </a:solidFill>
              </a:rPr>
              <a:t>H</a:t>
            </a:r>
            <a:r>
              <a:rPr lang="en-US" b="1" baseline="-25000" dirty="0">
                <a:solidFill>
                  <a:srgbClr val="FF0000"/>
                </a:solidFill>
              </a:rPr>
              <a:t>0</a:t>
            </a:r>
            <a:r>
              <a:rPr lang="en-US" b="1" dirty="0">
                <a:solidFill>
                  <a:srgbClr val="FF0000"/>
                </a:solidFill>
              </a:rPr>
              <a:t>: µ</a:t>
            </a:r>
            <a:r>
              <a:rPr lang="en-US" b="1" baseline="-25000" dirty="0">
                <a:solidFill>
                  <a:srgbClr val="FF0000"/>
                </a:solidFill>
              </a:rPr>
              <a:t>1</a:t>
            </a:r>
            <a:r>
              <a:rPr lang="en-US" b="1" dirty="0">
                <a:solidFill>
                  <a:srgbClr val="FF0000"/>
                </a:solidFill>
              </a:rPr>
              <a:t>= µ</a:t>
            </a:r>
            <a:r>
              <a:rPr lang="en-US" b="1" baseline="-25000" dirty="0">
                <a:solidFill>
                  <a:srgbClr val="FF0000"/>
                </a:solidFill>
              </a:rPr>
              <a:t>2</a:t>
            </a:r>
            <a:r>
              <a:rPr lang="en-US" b="1" dirty="0">
                <a:solidFill>
                  <a:srgbClr val="FF0000"/>
                </a:solidFill>
              </a:rPr>
              <a:t> = µ</a:t>
            </a:r>
            <a:r>
              <a:rPr lang="en-US" b="1" baseline="-25000" dirty="0">
                <a:solidFill>
                  <a:srgbClr val="FF0000"/>
                </a:solidFill>
              </a:rPr>
              <a:t>3			</a:t>
            </a:r>
            <a:r>
              <a:rPr lang="en-US" b="1" dirty="0">
                <a:solidFill>
                  <a:srgbClr val="FF0000"/>
                </a:solidFill>
              </a:rPr>
              <a:t>(equal means model µ µ</a:t>
            </a:r>
            <a:r>
              <a:rPr lang="en-US" b="1" baseline="-25000" dirty="0">
                <a:solidFill>
                  <a:srgbClr val="FF0000"/>
                </a:solidFill>
              </a:rPr>
              <a:t> </a:t>
            </a:r>
            <a:r>
              <a:rPr lang="en-US" b="1" dirty="0">
                <a:solidFill>
                  <a:srgbClr val="FF0000"/>
                </a:solidFill>
              </a:rPr>
              <a:t>µ)</a:t>
            </a:r>
            <a:endParaRPr lang="en-US" b="1" baseline="-25000" dirty="0">
              <a:solidFill>
                <a:srgbClr val="FF0000"/>
              </a:solidFill>
            </a:endParaRPr>
          </a:p>
          <a:p>
            <a:r>
              <a:rPr lang="en-US" b="1" dirty="0">
                <a:solidFill>
                  <a:srgbClr val="FF0000"/>
                </a:solidFill>
              </a:rPr>
              <a:t>H</a:t>
            </a:r>
            <a:r>
              <a:rPr lang="en-US" b="1" baseline="-25000" dirty="0">
                <a:solidFill>
                  <a:srgbClr val="FF0000"/>
                </a:solidFill>
              </a:rPr>
              <a:t>a</a:t>
            </a:r>
            <a:r>
              <a:rPr lang="en-US" b="1" dirty="0">
                <a:solidFill>
                  <a:srgbClr val="FF0000"/>
                </a:solidFill>
              </a:rPr>
              <a:t>: at least one pair are different</a:t>
            </a:r>
            <a:r>
              <a:rPr lang="en-US" b="1" baseline="-25000" dirty="0">
                <a:solidFill>
                  <a:srgbClr val="FF0000"/>
                </a:solidFill>
              </a:rPr>
              <a:t>	</a:t>
            </a:r>
            <a:r>
              <a:rPr lang="en-US" b="1" dirty="0">
                <a:solidFill>
                  <a:srgbClr val="FF0000"/>
                </a:solidFill>
              </a:rPr>
              <a:t>(separate means model µ</a:t>
            </a:r>
            <a:r>
              <a:rPr lang="en-US" b="1" baseline="-25000" dirty="0">
                <a:solidFill>
                  <a:srgbClr val="FF0000"/>
                </a:solidFill>
              </a:rPr>
              <a:t>1</a:t>
            </a:r>
            <a:r>
              <a:rPr lang="en-US" b="1" dirty="0">
                <a:solidFill>
                  <a:srgbClr val="FF0000"/>
                </a:solidFill>
              </a:rPr>
              <a:t> µ</a:t>
            </a:r>
            <a:r>
              <a:rPr lang="en-US" b="1" baseline="-25000" dirty="0">
                <a:solidFill>
                  <a:srgbClr val="FF0000"/>
                </a:solidFill>
              </a:rPr>
              <a:t>2 </a:t>
            </a:r>
            <a:r>
              <a:rPr lang="en-US" b="1" dirty="0">
                <a:solidFill>
                  <a:srgbClr val="FF0000"/>
                </a:solidFill>
              </a:rPr>
              <a:t>µ</a:t>
            </a:r>
            <a:r>
              <a:rPr lang="en-US" b="1" baseline="-25000" dirty="0">
                <a:solidFill>
                  <a:srgbClr val="FF0000"/>
                </a:solidFill>
              </a:rPr>
              <a:t>3</a:t>
            </a:r>
            <a:r>
              <a:rPr lang="en-US" b="1" dirty="0">
                <a:solidFill>
                  <a:srgbClr val="FF0000"/>
                </a:solidFill>
              </a:rPr>
              <a:t>)</a:t>
            </a:r>
          </a:p>
        </p:txBody>
      </p:sp>
    </p:spTree>
    <p:extLst>
      <p:ext uri="{BB962C8B-B14F-4D97-AF65-F5344CB8AC3E}">
        <p14:creationId xmlns:p14="http://schemas.microsoft.com/office/powerpoint/2010/main" val="1920426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pic>
        <p:nvPicPr>
          <p:cNvPr id="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378390"/>
            <a:ext cx="1078646" cy="53482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1752600" y="1524000"/>
            <a:ext cx="9829800" cy="1477328"/>
          </a:xfrm>
          <a:prstGeom prst="rect">
            <a:avLst/>
          </a:prstGeom>
          <a:noFill/>
        </p:spPr>
        <p:txBody>
          <a:bodyPr wrap="square" rtlCol="0">
            <a:spAutoFit/>
          </a:bodyPr>
          <a:lstStyle/>
          <a:p>
            <a:r>
              <a:rPr lang="en-US" dirty="0"/>
              <a:t>Five different sports were analyzed to see if the average height of basketball players was greater than the average of all the other sports. We could, of course, compare each pairwise grouping of sports, but that would result in four tests. This would take a lot of time, and those tests would each have less power since they don’t use all the data. Let’s use ANOVA similarly to how we did in prior problems.</a:t>
            </a:r>
          </a:p>
        </p:txBody>
      </p:sp>
      <p:sp>
        <p:nvSpPr>
          <p:cNvPr id="13" name="TextBox 12"/>
          <p:cNvSpPr txBox="1"/>
          <p:nvPr/>
        </p:nvSpPr>
        <p:spPr>
          <a:xfrm>
            <a:off x="1752600" y="2971800"/>
            <a:ext cx="9753600" cy="3693319"/>
          </a:xfrm>
          <a:prstGeom prst="rect">
            <a:avLst/>
          </a:prstGeom>
          <a:noFill/>
        </p:spPr>
        <p:txBody>
          <a:bodyPr wrap="square" rtlCol="0">
            <a:spAutoFit/>
          </a:bodyPr>
          <a:lstStyle/>
          <a:p>
            <a:pPr marL="342900" indent="-342900">
              <a:buAutoNum type="arabicPeriod"/>
            </a:pPr>
            <a:r>
              <a:rPr lang="en-US" dirty="0"/>
              <a:t>Make a side-by-side box plot of the data.</a:t>
            </a:r>
          </a:p>
          <a:p>
            <a:pPr marL="342900" indent="-342900">
              <a:buAutoNum type="arabicPeriod"/>
            </a:pPr>
            <a:r>
              <a:rPr lang="en-US" dirty="0"/>
              <a:t>Run a basic ANOVA to test for any pairwise difference of means. Check the assumptions here, but no need to address them after this.</a:t>
            </a:r>
          </a:p>
          <a:p>
            <a:pPr marL="342900" indent="-342900">
              <a:buAutoNum type="arabicPeriod"/>
            </a:pPr>
            <a:r>
              <a:rPr lang="en-US" dirty="0"/>
              <a:t>Test the model that keeps basketball by itself but groups the other sports as “others.”</a:t>
            </a:r>
          </a:p>
          <a:p>
            <a:pPr marL="342900" indent="-342900">
              <a:buAutoNum type="arabicPeriod"/>
            </a:pPr>
            <a:r>
              <a:rPr lang="en-US" dirty="0"/>
              <a:t>Use the previous two models to conduct an extra sum of squares F-Test:</a:t>
            </a:r>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Depending on the results of this test, test to see if there is evidence that basketball has a different mean than each of the sports. (equivalent to testing basketball vs. the others)</a:t>
            </a:r>
          </a:p>
          <a:p>
            <a:pPr marL="342900" indent="-342900">
              <a:buAutoNum type="arabicPeriod"/>
            </a:pPr>
            <a:endParaRPr lang="en-US" dirty="0"/>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Make sure and provide written conclusions for questions 2, 3, 4, and 5.</a:t>
            </a:r>
          </a:p>
        </p:txBody>
      </p:sp>
      <p:sp>
        <p:nvSpPr>
          <p:cNvPr id="14" name="Rectangle 13"/>
          <p:cNvSpPr/>
          <p:nvPr/>
        </p:nvSpPr>
        <p:spPr>
          <a:xfrm>
            <a:off x="4016828" y="4350399"/>
            <a:ext cx="4745209" cy="338554"/>
          </a:xfrm>
          <a:prstGeom prst="rect">
            <a:avLst/>
          </a:prstGeom>
        </p:spPr>
        <p:txBody>
          <a:bodyPr wrap="square">
            <a:spAutoFit/>
          </a:bodyPr>
          <a:lstStyle/>
          <a:p>
            <a:r>
              <a:rPr lang="en-US" sz="1600" dirty="0"/>
              <a:t>H</a:t>
            </a:r>
            <a:r>
              <a:rPr lang="en-US" sz="1600" baseline="-25000" dirty="0"/>
              <a:t>o</a:t>
            </a:r>
            <a:r>
              <a:rPr lang="en-US" sz="1600" dirty="0"/>
              <a:t>: reduced model: µ</a:t>
            </a:r>
            <a:r>
              <a:rPr lang="en-US" sz="1600" baseline="-25000" dirty="0"/>
              <a:t>B</a:t>
            </a:r>
            <a:r>
              <a:rPr lang="en-US" sz="1600" dirty="0"/>
              <a:t>  µ</a:t>
            </a:r>
            <a:r>
              <a:rPr lang="en-US" sz="1600" baseline="-25000" dirty="0"/>
              <a:t>O</a:t>
            </a:r>
            <a:r>
              <a:rPr lang="en-US" sz="1600" dirty="0"/>
              <a:t>    µ</a:t>
            </a:r>
            <a:r>
              <a:rPr lang="en-US" sz="1600" baseline="-25000" dirty="0"/>
              <a:t>O</a:t>
            </a:r>
            <a:r>
              <a:rPr lang="en-US" sz="1600" dirty="0"/>
              <a:t>     µ</a:t>
            </a:r>
            <a:r>
              <a:rPr lang="en-US" sz="1600" baseline="-25000" dirty="0"/>
              <a:t>O</a:t>
            </a:r>
            <a:r>
              <a:rPr lang="en-US" sz="1600" dirty="0"/>
              <a:t>      µ</a:t>
            </a:r>
            <a:r>
              <a:rPr lang="en-US" sz="1600" baseline="-25000" dirty="0"/>
              <a:t>O</a:t>
            </a:r>
            <a:endParaRPr lang="en-US" sz="1600" dirty="0"/>
          </a:p>
        </p:txBody>
      </p:sp>
      <p:sp>
        <p:nvSpPr>
          <p:cNvPr id="15" name="Rectangle 14"/>
          <p:cNvSpPr/>
          <p:nvPr/>
        </p:nvSpPr>
        <p:spPr>
          <a:xfrm>
            <a:off x="4022218" y="4656345"/>
            <a:ext cx="4745209" cy="338554"/>
          </a:xfrm>
          <a:prstGeom prst="rect">
            <a:avLst/>
          </a:prstGeom>
        </p:spPr>
        <p:txBody>
          <a:bodyPr wrap="square">
            <a:spAutoFit/>
          </a:bodyPr>
          <a:lstStyle/>
          <a:p>
            <a:r>
              <a:rPr lang="en-US" sz="1600" dirty="0"/>
              <a:t>H</a:t>
            </a:r>
            <a:r>
              <a:rPr lang="en-US" sz="1600" baseline="-25000" dirty="0"/>
              <a:t>a</a:t>
            </a:r>
            <a:r>
              <a:rPr lang="en-US" sz="1600" dirty="0"/>
              <a:t>: full model: µ</a:t>
            </a:r>
            <a:r>
              <a:rPr lang="en-US" sz="1600" baseline="-25000" dirty="0"/>
              <a:t>B </a:t>
            </a:r>
            <a:r>
              <a:rPr lang="en-US" sz="1600" dirty="0"/>
              <a:t>  µ</a:t>
            </a:r>
            <a:r>
              <a:rPr lang="en-US" sz="1600" baseline="-25000" dirty="0"/>
              <a:t>F</a:t>
            </a:r>
            <a:r>
              <a:rPr lang="en-US" sz="1600" dirty="0"/>
              <a:t>    µ</a:t>
            </a:r>
            <a:r>
              <a:rPr lang="en-US" sz="1600" baseline="-25000" dirty="0"/>
              <a:t>Soc</a:t>
            </a:r>
            <a:r>
              <a:rPr lang="en-US" sz="1600" dirty="0"/>
              <a:t>   µ</a:t>
            </a:r>
            <a:r>
              <a:rPr lang="en-US" sz="1600" baseline="-25000" dirty="0"/>
              <a:t>Swim</a:t>
            </a:r>
            <a:r>
              <a:rPr lang="en-US" sz="1600" dirty="0"/>
              <a:t>  µ</a:t>
            </a:r>
            <a:r>
              <a:rPr lang="en-US" sz="1600" baseline="-25000" dirty="0"/>
              <a:t>T</a:t>
            </a:r>
            <a:endParaRPr lang="en-US" sz="1600" dirty="0"/>
          </a:p>
        </p:txBody>
      </p:sp>
      <p:sp>
        <p:nvSpPr>
          <p:cNvPr id="16" name="Rectangle 15"/>
          <p:cNvSpPr/>
          <p:nvPr/>
        </p:nvSpPr>
        <p:spPr>
          <a:xfrm>
            <a:off x="4016828" y="5591114"/>
            <a:ext cx="4745209" cy="338554"/>
          </a:xfrm>
          <a:prstGeom prst="rect">
            <a:avLst/>
          </a:prstGeom>
        </p:spPr>
        <p:txBody>
          <a:bodyPr wrap="square">
            <a:spAutoFit/>
          </a:bodyPr>
          <a:lstStyle/>
          <a:p>
            <a:r>
              <a:rPr lang="en-US" sz="1600" dirty="0"/>
              <a:t>H</a:t>
            </a:r>
            <a:r>
              <a:rPr lang="en-US" sz="1600" baseline="-25000" dirty="0"/>
              <a:t>o</a:t>
            </a:r>
            <a:r>
              <a:rPr lang="en-US" sz="1600" dirty="0"/>
              <a:t>: reduced model: µ</a:t>
            </a:r>
            <a:r>
              <a:rPr lang="en-US" sz="1600" baseline="-25000" dirty="0"/>
              <a:t>O</a:t>
            </a:r>
            <a:r>
              <a:rPr lang="en-US" sz="1600" dirty="0"/>
              <a:t>  µ</a:t>
            </a:r>
            <a:r>
              <a:rPr lang="en-US" sz="1600" baseline="-25000" dirty="0"/>
              <a:t>O</a:t>
            </a:r>
            <a:r>
              <a:rPr lang="en-US" sz="1600" dirty="0"/>
              <a:t>    µ</a:t>
            </a:r>
            <a:r>
              <a:rPr lang="en-US" sz="1600" baseline="-25000" dirty="0"/>
              <a:t>O</a:t>
            </a:r>
            <a:r>
              <a:rPr lang="en-US" sz="1600" dirty="0"/>
              <a:t>     µ</a:t>
            </a:r>
            <a:r>
              <a:rPr lang="en-US" sz="1600" baseline="-25000" dirty="0"/>
              <a:t>O</a:t>
            </a:r>
            <a:r>
              <a:rPr lang="en-US" sz="1600" dirty="0"/>
              <a:t>      µ</a:t>
            </a:r>
            <a:r>
              <a:rPr lang="en-US" sz="1600" baseline="-25000" dirty="0"/>
              <a:t>O</a:t>
            </a:r>
            <a:endParaRPr lang="en-US" sz="1600" dirty="0"/>
          </a:p>
        </p:txBody>
      </p:sp>
      <p:sp>
        <p:nvSpPr>
          <p:cNvPr id="17" name="Rectangle 16"/>
          <p:cNvSpPr/>
          <p:nvPr/>
        </p:nvSpPr>
        <p:spPr>
          <a:xfrm>
            <a:off x="4016828" y="5935944"/>
            <a:ext cx="4745209" cy="338554"/>
          </a:xfrm>
          <a:prstGeom prst="rect">
            <a:avLst/>
          </a:prstGeom>
        </p:spPr>
        <p:txBody>
          <a:bodyPr wrap="square">
            <a:spAutoFit/>
          </a:bodyPr>
          <a:lstStyle/>
          <a:p>
            <a:r>
              <a:rPr lang="en-US" sz="1600" dirty="0"/>
              <a:t>H</a:t>
            </a:r>
            <a:r>
              <a:rPr lang="en-US" sz="1600" baseline="-25000" dirty="0"/>
              <a:t>a</a:t>
            </a:r>
            <a:r>
              <a:rPr lang="en-US" sz="1600" dirty="0"/>
              <a:t>: full model: µ</a:t>
            </a:r>
            <a:r>
              <a:rPr lang="en-US" sz="1600" baseline="-25000" dirty="0"/>
              <a:t>B</a:t>
            </a:r>
            <a:r>
              <a:rPr lang="en-US" sz="1600" dirty="0"/>
              <a:t>  µ</a:t>
            </a:r>
            <a:r>
              <a:rPr lang="en-US" sz="1600" baseline="-25000" dirty="0"/>
              <a:t>O</a:t>
            </a:r>
            <a:r>
              <a:rPr lang="en-US" sz="1600" dirty="0"/>
              <a:t>    µ</a:t>
            </a:r>
            <a:r>
              <a:rPr lang="en-US" sz="1600" baseline="-25000" dirty="0"/>
              <a:t>O</a:t>
            </a:r>
            <a:r>
              <a:rPr lang="en-US" sz="1600" dirty="0"/>
              <a:t>     µ</a:t>
            </a:r>
            <a:r>
              <a:rPr lang="en-US" sz="1600" baseline="-25000" dirty="0"/>
              <a:t>O</a:t>
            </a:r>
            <a:r>
              <a:rPr lang="en-US" sz="1600" dirty="0"/>
              <a:t>      µ</a:t>
            </a:r>
            <a:r>
              <a:rPr lang="en-US" sz="1600" baseline="-25000" dirty="0"/>
              <a:t>O</a:t>
            </a:r>
            <a:endParaRPr lang="en-US" sz="1600" dirty="0"/>
          </a:p>
        </p:txBody>
      </p:sp>
    </p:spTree>
    <p:extLst>
      <p:ext uri="{BB962C8B-B14F-4D97-AF65-F5344CB8AC3E}">
        <p14:creationId xmlns:p14="http://schemas.microsoft.com/office/powerpoint/2010/main" val="3775733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 Plot the Data!</a:t>
            </a:r>
          </a:p>
        </p:txBody>
      </p:sp>
      <p:pic>
        <p:nvPicPr>
          <p:cNvPr id="21506" name="Picture 2" descr="Fit Plot for height by spo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1619249"/>
            <a:ext cx="6477000" cy="48577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9946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Plot the Data (cont.)</a:t>
            </a:r>
          </a:p>
        </p:txBody>
      </p:sp>
      <p:pic>
        <p:nvPicPr>
          <p:cNvPr id="1036"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0" y="428625"/>
            <a:ext cx="2628900"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6468" y="3200399"/>
            <a:ext cx="1582998"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53158" y="1752599"/>
            <a:ext cx="1629618"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52868" y="3190875"/>
            <a:ext cx="1615152" cy="1304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52868" y="1752599"/>
            <a:ext cx="1615152" cy="1303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05469" y="3224211"/>
            <a:ext cx="1526865"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7"/>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218921" y="1752599"/>
            <a:ext cx="1613413"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5" name="Picture 8"/>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896501" y="3224211"/>
            <a:ext cx="1544254" cy="123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 name="Picture 9"/>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882573" y="1763485"/>
            <a:ext cx="1620826" cy="1314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7" name="Picture 10"/>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8511698" y="3227234"/>
            <a:ext cx="1551572" cy="12417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 name="Picture 11"/>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521223" y="1752599"/>
            <a:ext cx="1607574"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TextBox 28"/>
          <p:cNvSpPr txBox="1"/>
          <p:nvPr/>
        </p:nvSpPr>
        <p:spPr>
          <a:xfrm>
            <a:off x="609600" y="4563070"/>
            <a:ext cx="10972800" cy="923330"/>
          </a:xfrm>
          <a:prstGeom prst="rect">
            <a:avLst/>
          </a:prstGeom>
          <a:noFill/>
        </p:spPr>
        <p:txBody>
          <a:bodyPr wrap="square" rtlCol="0">
            <a:spAutoFit/>
          </a:bodyPr>
          <a:lstStyle/>
          <a:p>
            <a:r>
              <a:rPr lang="en-US" dirty="0"/>
              <a:t>Normality: We have very small sample sizes here. There is not a lot of evidence against normality for each group, although there is not a lot of evidence to begin with. We will proceed with caution under the assumption of normal distributions for each sport.</a:t>
            </a:r>
          </a:p>
        </p:txBody>
      </p:sp>
      <p:sp>
        <p:nvSpPr>
          <p:cNvPr id="30" name="TextBox 29"/>
          <p:cNvSpPr txBox="1"/>
          <p:nvPr/>
        </p:nvSpPr>
        <p:spPr>
          <a:xfrm>
            <a:off x="628340" y="5467775"/>
            <a:ext cx="10954060" cy="923330"/>
          </a:xfrm>
          <a:prstGeom prst="rect">
            <a:avLst/>
          </a:prstGeom>
          <a:noFill/>
        </p:spPr>
        <p:txBody>
          <a:bodyPr wrap="square" rtlCol="0">
            <a:spAutoFit/>
          </a:bodyPr>
          <a:lstStyle/>
          <a:p>
            <a:r>
              <a:rPr lang="en-US" dirty="0"/>
              <a:t>Homogeneity of variance: Judging from the box plots, there is some visual evidence against equal standard deviations, although the sample size is still small. A secondary test would be nice to lean on here.</a:t>
            </a:r>
          </a:p>
        </p:txBody>
      </p:sp>
      <p:sp>
        <p:nvSpPr>
          <p:cNvPr id="31" name="TextBox 30"/>
          <p:cNvSpPr txBox="1"/>
          <p:nvPr/>
        </p:nvSpPr>
        <p:spPr>
          <a:xfrm>
            <a:off x="628340" y="6372480"/>
            <a:ext cx="10954060" cy="369332"/>
          </a:xfrm>
          <a:prstGeom prst="rect">
            <a:avLst/>
          </a:prstGeom>
          <a:noFill/>
        </p:spPr>
        <p:txBody>
          <a:bodyPr wrap="square" rtlCol="0">
            <a:spAutoFit/>
          </a:bodyPr>
          <a:lstStyle/>
          <a:p>
            <a:r>
              <a:rPr lang="en-US" dirty="0"/>
              <a:t>We will assume the observations are independent both between and within groups.</a:t>
            </a:r>
          </a:p>
        </p:txBody>
      </p:sp>
    </p:spTree>
    <p:extLst>
      <p:ext uri="{BB962C8B-B14F-4D97-AF65-F5344CB8AC3E}">
        <p14:creationId xmlns:p14="http://schemas.microsoft.com/office/powerpoint/2010/main" val="192939774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Brown and Forsythe Test for Equality of Variance</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547" y="2309812"/>
            <a:ext cx="5466906" cy="1804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609600" y="4470737"/>
            <a:ext cx="10972800" cy="1015663"/>
          </a:xfrm>
          <a:prstGeom prst="rect">
            <a:avLst/>
          </a:prstGeom>
          <a:noFill/>
        </p:spPr>
        <p:txBody>
          <a:bodyPr wrap="square" rtlCol="0">
            <a:spAutoFit/>
          </a:bodyPr>
          <a:lstStyle/>
          <a:p>
            <a:r>
              <a:rPr lang="en-US" sz="2000" dirty="0"/>
              <a:t>There is some visual evidence against equal standard deviations between sports. The Brown and Forsythe test was used as secondary evidence and does not provide significant evidence against equal standard deviations. (p-value =0 .9672)</a:t>
            </a:r>
          </a:p>
        </p:txBody>
      </p:sp>
    </p:spTree>
    <p:extLst>
      <p:ext uri="{BB962C8B-B14F-4D97-AF65-F5344CB8AC3E}">
        <p14:creationId xmlns:p14="http://schemas.microsoft.com/office/powerpoint/2010/main" val="20764134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Way ANOVA</a:t>
            </a:r>
          </a:p>
        </p:txBody>
      </p:sp>
      <p:sp>
        <p:nvSpPr>
          <p:cNvPr id="8" name="TextBox 7"/>
          <p:cNvSpPr txBox="1"/>
          <p:nvPr/>
        </p:nvSpPr>
        <p:spPr>
          <a:xfrm>
            <a:off x="609600" y="1498561"/>
            <a:ext cx="10972800" cy="1077218"/>
          </a:xfrm>
          <a:prstGeom prst="rect">
            <a:avLst/>
          </a:prstGeom>
          <a:noFill/>
        </p:spPr>
        <p:txBody>
          <a:bodyPr wrap="square" rtlCol="0">
            <a:spAutoFit/>
          </a:bodyPr>
          <a:lstStyle/>
          <a:p>
            <a:r>
              <a:rPr lang="en-US" sz="3200" dirty="0"/>
              <a:t>H</a:t>
            </a:r>
            <a:r>
              <a:rPr lang="en-US" sz="3200" baseline="-25000" dirty="0"/>
              <a:t>0</a:t>
            </a:r>
            <a:r>
              <a:rPr lang="en-US" sz="3200" dirty="0"/>
              <a:t>: µ</a:t>
            </a:r>
            <a:r>
              <a:rPr lang="en-US" sz="3200" baseline="-25000" dirty="0"/>
              <a:t>Basketball </a:t>
            </a:r>
            <a:r>
              <a:rPr lang="en-US" sz="3200" dirty="0"/>
              <a:t>= µ</a:t>
            </a:r>
            <a:r>
              <a:rPr lang="en-US" sz="3200" baseline="-25000" dirty="0"/>
              <a:t>Football</a:t>
            </a:r>
            <a:r>
              <a:rPr lang="en-US" sz="3200" dirty="0"/>
              <a:t>= µ</a:t>
            </a:r>
            <a:r>
              <a:rPr lang="en-US" sz="3200" baseline="-25000" dirty="0"/>
              <a:t>Soccer</a:t>
            </a:r>
            <a:r>
              <a:rPr lang="en-US" sz="3200" dirty="0"/>
              <a:t> = µ</a:t>
            </a:r>
            <a:r>
              <a:rPr lang="en-US" sz="3200" baseline="-25000" dirty="0"/>
              <a:t>Swim</a:t>
            </a:r>
            <a:r>
              <a:rPr lang="en-US" sz="3200" dirty="0"/>
              <a:t> = µ</a:t>
            </a:r>
            <a:r>
              <a:rPr lang="en-US" sz="3200" baseline="-25000" dirty="0"/>
              <a:t>Tennis</a:t>
            </a:r>
            <a:r>
              <a:rPr lang="en-US" sz="3200" dirty="0"/>
              <a:t> </a:t>
            </a:r>
            <a:r>
              <a:rPr lang="en-US" sz="3200" baseline="-25000" dirty="0"/>
              <a:t>	</a:t>
            </a:r>
          </a:p>
          <a:p>
            <a:r>
              <a:rPr lang="en-US" sz="3200" dirty="0"/>
              <a:t>H</a:t>
            </a:r>
            <a:r>
              <a:rPr lang="en-US" sz="3200" baseline="-25000" dirty="0"/>
              <a:t>a</a:t>
            </a:r>
            <a:r>
              <a:rPr lang="en-US" sz="3200" dirty="0"/>
              <a:t>: at least one pair of means is different </a:t>
            </a:r>
          </a:p>
        </p:txBody>
      </p:sp>
      <p:pic>
        <p:nvPicPr>
          <p:cNvPr id="9" name="Picture 2" descr="Fit Plot for Height by Spo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2819400"/>
            <a:ext cx="3733800" cy="280035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1" y="2819400"/>
            <a:ext cx="4061637"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609600" y="6019801"/>
            <a:ext cx="10972800" cy="646331"/>
          </a:xfrm>
          <a:prstGeom prst="rect">
            <a:avLst/>
          </a:prstGeom>
          <a:noFill/>
        </p:spPr>
        <p:txBody>
          <a:bodyPr wrap="square" rtlCol="0">
            <a:spAutoFit/>
          </a:bodyPr>
          <a:lstStyle/>
          <a:p>
            <a:r>
              <a:rPr lang="en-US" dirty="0"/>
              <a:t>There is strong evidence to suggest that at least one of the sports has a mean height that is different than the others (p-value &lt; 0.0001 from an ANOVA).</a:t>
            </a:r>
          </a:p>
        </p:txBody>
      </p:sp>
    </p:spTree>
    <p:extLst>
      <p:ext uri="{BB962C8B-B14F-4D97-AF65-F5344CB8AC3E}">
        <p14:creationId xmlns:p14="http://schemas.microsoft.com/office/powerpoint/2010/main" val="117322124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5062" y="1208345"/>
            <a:ext cx="4162425"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2568623" y="2373997"/>
            <a:ext cx="933466"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7756037" y="339016"/>
            <a:ext cx="2232471" cy="369332"/>
          </a:xfrm>
          <a:prstGeom prst="rect">
            <a:avLst/>
          </a:prstGeom>
          <a:noFill/>
        </p:spPr>
        <p:txBody>
          <a:bodyPr wrap="square" rtlCol="0">
            <a:spAutoFit/>
          </a:bodyPr>
          <a:lstStyle/>
          <a:p>
            <a:pPr algn="ctr"/>
            <a:r>
              <a:rPr lang="en-US" dirty="0"/>
              <a:t>F-Test</a:t>
            </a:r>
          </a:p>
        </p:txBody>
      </p:sp>
      <mc:AlternateContent xmlns:mc="http://schemas.openxmlformats.org/markup-compatibility/2006" xmlns:a14="http://schemas.microsoft.com/office/drawing/2010/main">
        <mc:Choice Requires="a14">
          <p:sp>
            <p:nvSpPr>
              <p:cNvPr id="12" name="TextBox 11"/>
              <p:cNvSpPr txBox="1"/>
              <p:nvPr/>
            </p:nvSpPr>
            <p:spPr>
              <a:xfrm>
                <a:off x="6900480" y="2754869"/>
                <a:ext cx="3706464" cy="6665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F</m:t>
                      </m:r>
                      <m:r>
                        <a:rPr lang="en-US">
                          <a:latin typeface="Cambria Math"/>
                        </a:rPr>
                        <m:t>= </m:t>
                      </m:r>
                      <m:f>
                        <m:fPr>
                          <m:ctrlPr>
                            <a:rPr lang="en-US" i="1">
                              <a:latin typeface="Cambria Math" panose="02040503050406030204" pitchFamily="18" charset="0"/>
                            </a:rPr>
                          </m:ctrlPr>
                        </m:fPr>
                        <m:num>
                          <m:r>
                            <a:rPr lang="en-US" i="1">
                              <a:latin typeface="Cambria Math"/>
                            </a:rPr>
                            <m:t>(153.19 −141.56)/(30−27)</m:t>
                          </m:r>
                        </m:num>
                        <m:den>
                          <m:r>
                            <a:rPr lang="en-US" i="1">
                              <a:latin typeface="Cambria Math"/>
                            </a:rPr>
                            <m:t>141.56/27</m:t>
                          </m:r>
                        </m:den>
                      </m:f>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6900480" y="2754869"/>
                <a:ext cx="3706464" cy="66659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8367194" y="3526513"/>
                <a:ext cx="9781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F</m:t>
                      </m:r>
                      <m:r>
                        <a:rPr lang="en-US">
                          <a:latin typeface="Cambria Math"/>
                        </a:rPr>
                        <m:t>=.74</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8367194" y="3526513"/>
                <a:ext cx="97815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8142841" y="3897868"/>
                <a:ext cx="1919115" cy="369332"/>
              </a:xfrm>
              <a:prstGeom prst="rect">
                <a:avLst/>
              </a:prstGeom>
              <a:noFill/>
            </p:spPr>
            <p:txBody>
              <a:bodyPr wrap="none" rtlCol="0">
                <a:spAutoFit/>
              </a:bodyPr>
              <a:lstStyle/>
              <a:p>
                <a:r>
                  <a:rPr lang="en-US" dirty="0">
                    <a:ea typeface="Cambria Math"/>
                  </a:rPr>
                  <a:t>P-value = </a:t>
                </a:r>
                <a14:m>
                  <m:oMath xmlns:m="http://schemas.openxmlformats.org/officeDocument/2006/math">
                    <m:r>
                      <a:rPr lang="en-US" i="1">
                        <a:latin typeface="Cambria Math"/>
                        <a:ea typeface="Cambria Math"/>
                      </a:rPr>
                      <m:t>0.5375</m:t>
                    </m:r>
                  </m:oMath>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8142841" y="3897868"/>
                <a:ext cx="1919115" cy="369332"/>
              </a:xfrm>
              <a:prstGeom prst="rect">
                <a:avLst/>
              </a:prstGeom>
              <a:blipFill>
                <a:blip r:embed="rId6"/>
                <a:stretch>
                  <a:fillRect l="-2857" t="-8197" b="-24590"/>
                </a:stretch>
              </a:blipFill>
            </p:spPr>
            <p:txBody>
              <a:bodyPr/>
              <a:lstStyle/>
              <a:p>
                <a:r>
                  <a:rPr lang="en-US">
                    <a:noFill/>
                  </a:rPr>
                  <a:t> </a:t>
                </a:r>
              </a:p>
            </p:txBody>
          </p:sp>
        </mc:Fallback>
      </mc:AlternateContent>
      <p:pic>
        <p:nvPicPr>
          <p:cNvPr id="1843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8971" y="4401614"/>
            <a:ext cx="408622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8104897" y="4355068"/>
            <a:ext cx="1890261" cy="369332"/>
          </a:xfrm>
          <a:prstGeom prst="rect">
            <a:avLst/>
          </a:prstGeom>
          <a:noFill/>
        </p:spPr>
        <p:txBody>
          <a:bodyPr wrap="none" rtlCol="0">
            <a:spAutoFit/>
          </a:bodyPr>
          <a:lstStyle/>
          <a:p>
            <a:r>
              <a:rPr lang="en-US" dirty="0">
                <a:ea typeface="Cambria Math"/>
              </a:rPr>
              <a:t>Fail to Reject Ho</a:t>
            </a:r>
            <a:endParaRPr lang="en-US" dirty="0"/>
          </a:p>
        </p:txBody>
      </p:sp>
      <p:sp>
        <p:nvSpPr>
          <p:cNvPr id="19" name="TextBox 18"/>
          <p:cNvSpPr txBox="1"/>
          <p:nvPr/>
        </p:nvSpPr>
        <p:spPr>
          <a:xfrm>
            <a:off x="6900480" y="4876800"/>
            <a:ext cx="4736246" cy="1754326"/>
          </a:xfrm>
          <a:prstGeom prst="rect">
            <a:avLst/>
          </a:prstGeom>
          <a:noFill/>
        </p:spPr>
        <p:txBody>
          <a:bodyPr wrap="square" rtlCol="0">
            <a:spAutoFit/>
          </a:bodyPr>
          <a:lstStyle/>
          <a:p>
            <a:r>
              <a:rPr lang="en-US" dirty="0">
                <a:ea typeface="Cambria Math"/>
              </a:rPr>
              <a:t>There is not sufficient evidence at the alpha = 0.05 level of significance (p-value = 0.5375) to suggest that the mean heights of non-basketball sports are not equal. Therefore, we will proceed as if they are equal.</a:t>
            </a:r>
            <a:endParaRPr lang="en-US" dirty="0"/>
          </a:p>
        </p:txBody>
      </p:sp>
      <p:pic>
        <p:nvPicPr>
          <p:cNvPr id="921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97689" y="1751906"/>
            <a:ext cx="245745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5" name="Rectangle 14"/>
              <p:cNvSpPr/>
              <p:nvPr/>
            </p:nvSpPr>
            <p:spPr>
              <a:xfrm>
                <a:off x="7140926" y="2057776"/>
                <a:ext cx="60946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F</m:t>
                      </m:r>
                      <m:r>
                        <a:rPr lang="en-US">
                          <a:latin typeface="Cambria Math"/>
                        </a:rPr>
                        <m:t>=</m:t>
                      </m:r>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7140926" y="2057776"/>
                <a:ext cx="609462" cy="369332"/>
              </a:xfrm>
              <a:prstGeom prst="rect">
                <a:avLst/>
              </a:prstGeom>
              <a:blipFill>
                <a:blip r:embed="rId9"/>
                <a:stretch>
                  <a:fillRect/>
                </a:stretch>
              </a:blipFill>
            </p:spPr>
            <p:txBody>
              <a:bodyPr/>
              <a:lstStyle/>
              <a:p>
                <a:r>
                  <a:rPr lang="en-US">
                    <a:noFill/>
                  </a:rPr>
                  <a:t> </a:t>
                </a:r>
              </a:p>
            </p:txBody>
          </p:sp>
        </mc:Fallback>
      </mc:AlternateContent>
      <p:sp>
        <p:nvSpPr>
          <p:cNvPr id="20" name="TextBox 19"/>
          <p:cNvSpPr txBox="1"/>
          <p:nvPr/>
        </p:nvSpPr>
        <p:spPr>
          <a:xfrm>
            <a:off x="609600" y="339052"/>
            <a:ext cx="4777045" cy="830997"/>
          </a:xfrm>
          <a:prstGeom prst="rect">
            <a:avLst/>
          </a:prstGeom>
          <a:noFill/>
        </p:spPr>
        <p:txBody>
          <a:bodyPr wrap="square" rtlCol="0">
            <a:spAutoFit/>
          </a:bodyPr>
          <a:lstStyle/>
          <a:p>
            <a:r>
              <a:rPr lang="en-US" dirty="0"/>
              <a:t>H</a:t>
            </a:r>
            <a:r>
              <a:rPr lang="en-US" baseline="-25000" dirty="0"/>
              <a:t>0</a:t>
            </a:r>
            <a:r>
              <a:rPr lang="en-US" dirty="0"/>
              <a:t>: µ</a:t>
            </a:r>
            <a:r>
              <a:rPr lang="en-US" baseline="-25000" dirty="0"/>
              <a:t>Basketball </a:t>
            </a:r>
            <a:r>
              <a:rPr lang="en-US" dirty="0"/>
              <a:t>= µ</a:t>
            </a:r>
            <a:r>
              <a:rPr lang="en-US" baseline="-25000" dirty="0"/>
              <a:t>Football</a:t>
            </a:r>
            <a:r>
              <a:rPr lang="en-US" dirty="0"/>
              <a:t>= µ</a:t>
            </a:r>
            <a:r>
              <a:rPr lang="en-US" baseline="-25000" dirty="0"/>
              <a:t>Soccer</a:t>
            </a:r>
            <a:r>
              <a:rPr lang="en-US" dirty="0"/>
              <a:t> = µ</a:t>
            </a:r>
            <a:r>
              <a:rPr lang="en-US" baseline="-25000" dirty="0"/>
              <a:t>Swim</a:t>
            </a:r>
            <a:r>
              <a:rPr lang="en-US" dirty="0"/>
              <a:t> = µ</a:t>
            </a:r>
            <a:r>
              <a:rPr lang="en-US" baseline="-25000" dirty="0"/>
              <a:t>Tennis</a:t>
            </a:r>
            <a:r>
              <a:rPr lang="en-US" dirty="0"/>
              <a:t> </a:t>
            </a:r>
            <a:r>
              <a:rPr lang="en-US" baseline="-25000" dirty="0"/>
              <a:t>	</a:t>
            </a:r>
          </a:p>
          <a:p>
            <a:r>
              <a:rPr lang="en-US" dirty="0"/>
              <a:t>H</a:t>
            </a:r>
            <a:r>
              <a:rPr lang="en-US" baseline="-25000" dirty="0"/>
              <a:t>a</a:t>
            </a:r>
            <a:r>
              <a:rPr lang="en-US" dirty="0"/>
              <a:t>: at least one pair of means are different</a:t>
            </a:r>
          </a:p>
        </p:txBody>
      </p:sp>
      <p:sp>
        <p:nvSpPr>
          <p:cNvPr id="21" name="TextBox 20"/>
          <p:cNvSpPr txBox="1"/>
          <p:nvPr/>
        </p:nvSpPr>
        <p:spPr>
          <a:xfrm>
            <a:off x="776995" y="3524807"/>
            <a:ext cx="4762050" cy="830997"/>
          </a:xfrm>
          <a:prstGeom prst="rect">
            <a:avLst/>
          </a:prstGeom>
          <a:noFill/>
        </p:spPr>
        <p:txBody>
          <a:bodyPr wrap="square" rtlCol="0">
            <a:spAutoFit/>
          </a:bodyPr>
          <a:lstStyle/>
          <a:p>
            <a:r>
              <a:rPr lang="en-US" dirty="0"/>
              <a:t>H</a:t>
            </a:r>
            <a:r>
              <a:rPr lang="en-US" baseline="-25000" dirty="0"/>
              <a:t>0</a:t>
            </a:r>
            <a:r>
              <a:rPr lang="en-US" dirty="0"/>
              <a:t>: µ</a:t>
            </a:r>
            <a:r>
              <a:rPr lang="en-US" baseline="-25000" dirty="0"/>
              <a:t>Basketball </a:t>
            </a:r>
            <a:r>
              <a:rPr lang="en-US" dirty="0"/>
              <a:t>= µ</a:t>
            </a:r>
            <a:r>
              <a:rPr lang="en-US" baseline="-25000" dirty="0"/>
              <a:t>Football</a:t>
            </a:r>
            <a:r>
              <a:rPr lang="en-US" dirty="0"/>
              <a:t>= µ</a:t>
            </a:r>
            <a:r>
              <a:rPr lang="en-US" baseline="-25000" dirty="0"/>
              <a:t>Soccer</a:t>
            </a:r>
            <a:r>
              <a:rPr lang="en-US" dirty="0"/>
              <a:t> = µ</a:t>
            </a:r>
            <a:r>
              <a:rPr lang="en-US" baseline="-25000" dirty="0"/>
              <a:t>Swim</a:t>
            </a:r>
            <a:r>
              <a:rPr lang="en-US" dirty="0"/>
              <a:t> = µ</a:t>
            </a:r>
            <a:r>
              <a:rPr lang="en-US" baseline="-25000" dirty="0"/>
              <a:t>Tennis</a:t>
            </a:r>
            <a:r>
              <a:rPr lang="en-US" dirty="0"/>
              <a:t> </a:t>
            </a:r>
            <a:r>
              <a:rPr lang="en-US" baseline="-25000" dirty="0"/>
              <a:t>	</a:t>
            </a:r>
          </a:p>
          <a:p>
            <a:r>
              <a:rPr lang="en-US" dirty="0"/>
              <a:t>H</a:t>
            </a:r>
            <a:r>
              <a:rPr lang="en-US" baseline="-25000" dirty="0"/>
              <a:t>a</a:t>
            </a:r>
            <a:r>
              <a:rPr lang="en-US" dirty="0"/>
              <a:t>: µ</a:t>
            </a:r>
            <a:r>
              <a:rPr lang="en-US" baseline="-25000" dirty="0"/>
              <a:t>Basketball </a:t>
            </a:r>
            <a:r>
              <a:rPr lang="en-US" dirty="0"/>
              <a:t>is different than the others </a:t>
            </a:r>
          </a:p>
        </p:txBody>
      </p:sp>
      <p:sp>
        <p:nvSpPr>
          <p:cNvPr id="22" name="Rectangle 21"/>
          <p:cNvSpPr/>
          <p:nvPr/>
        </p:nvSpPr>
        <p:spPr>
          <a:xfrm>
            <a:off x="6607527" y="874674"/>
            <a:ext cx="4745209" cy="338554"/>
          </a:xfrm>
          <a:prstGeom prst="rect">
            <a:avLst/>
          </a:prstGeom>
        </p:spPr>
        <p:txBody>
          <a:bodyPr wrap="square">
            <a:spAutoFit/>
          </a:bodyPr>
          <a:lstStyle/>
          <a:p>
            <a:r>
              <a:rPr lang="en-US" sz="1600" dirty="0"/>
              <a:t>H</a:t>
            </a:r>
            <a:r>
              <a:rPr lang="en-US" sz="1600" baseline="-25000" dirty="0"/>
              <a:t>0</a:t>
            </a:r>
            <a:r>
              <a:rPr lang="en-US" sz="1600" dirty="0"/>
              <a:t>: the others are equal (including basketball)</a:t>
            </a:r>
          </a:p>
        </p:txBody>
      </p:sp>
      <p:sp>
        <p:nvSpPr>
          <p:cNvPr id="23" name="Rectangle 22"/>
          <p:cNvSpPr/>
          <p:nvPr/>
        </p:nvSpPr>
        <p:spPr>
          <a:xfrm>
            <a:off x="6607527" y="1331874"/>
            <a:ext cx="5115805" cy="338554"/>
          </a:xfrm>
          <a:prstGeom prst="rect">
            <a:avLst/>
          </a:prstGeom>
        </p:spPr>
        <p:txBody>
          <a:bodyPr wrap="square">
            <a:spAutoFit/>
          </a:bodyPr>
          <a:lstStyle/>
          <a:p>
            <a:r>
              <a:rPr lang="en-US" sz="1600" dirty="0"/>
              <a:t>H</a:t>
            </a:r>
            <a:r>
              <a:rPr lang="en-US" sz="1600" baseline="-25000" dirty="0"/>
              <a:t>a</a:t>
            </a:r>
            <a:r>
              <a:rPr lang="en-US" sz="1600" dirty="0"/>
              <a:t>: the others are different (including basketball)</a:t>
            </a:r>
          </a:p>
        </p:txBody>
      </p:sp>
      <p:sp>
        <p:nvSpPr>
          <p:cNvPr id="24" name="Rectangle 23"/>
          <p:cNvSpPr/>
          <p:nvPr/>
        </p:nvSpPr>
        <p:spPr>
          <a:xfrm>
            <a:off x="2701046" y="5540844"/>
            <a:ext cx="848605"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522282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5062" y="1208345"/>
            <a:ext cx="4162425"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2568623" y="2373997"/>
            <a:ext cx="933466"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7756037" y="339016"/>
            <a:ext cx="2232471" cy="369332"/>
          </a:xfrm>
          <a:prstGeom prst="rect">
            <a:avLst/>
          </a:prstGeom>
          <a:noFill/>
        </p:spPr>
        <p:txBody>
          <a:bodyPr wrap="square" rtlCol="0">
            <a:spAutoFit/>
          </a:bodyPr>
          <a:lstStyle/>
          <a:p>
            <a:pPr algn="ctr"/>
            <a:r>
              <a:rPr lang="en-US" dirty="0"/>
              <a:t>F-Test</a:t>
            </a:r>
          </a:p>
        </p:txBody>
      </p:sp>
      <mc:AlternateContent xmlns:mc="http://schemas.openxmlformats.org/markup-compatibility/2006" xmlns:a14="http://schemas.microsoft.com/office/drawing/2010/main">
        <mc:Choice Requires="a14">
          <p:sp>
            <p:nvSpPr>
              <p:cNvPr id="12" name="TextBox 11"/>
              <p:cNvSpPr txBox="1"/>
              <p:nvPr/>
            </p:nvSpPr>
            <p:spPr>
              <a:xfrm>
                <a:off x="6900480" y="2754869"/>
                <a:ext cx="3706464" cy="6665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F</m:t>
                      </m:r>
                      <m:r>
                        <a:rPr lang="en-US">
                          <a:latin typeface="Cambria Math"/>
                        </a:rPr>
                        <m:t>= </m:t>
                      </m:r>
                      <m:f>
                        <m:fPr>
                          <m:ctrlPr>
                            <a:rPr lang="en-US" i="1">
                              <a:latin typeface="Cambria Math" panose="02040503050406030204" pitchFamily="18" charset="0"/>
                            </a:rPr>
                          </m:ctrlPr>
                        </m:fPr>
                        <m:num>
                          <m:r>
                            <a:rPr lang="en-US" i="1">
                              <a:latin typeface="Cambria Math"/>
                            </a:rPr>
                            <m:t>(153.19 −141.56)/(30−27)</m:t>
                          </m:r>
                        </m:num>
                        <m:den>
                          <m:r>
                            <a:rPr lang="en-US" i="1">
                              <a:latin typeface="Cambria Math"/>
                            </a:rPr>
                            <m:t>141.56/27</m:t>
                          </m:r>
                        </m:den>
                      </m:f>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6900480" y="2754869"/>
                <a:ext cx="3706464" cy="66659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8367194" y="3526513"/>
                <a:ext cx="97815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F</m:t>
                      </m:r>
                      <m:r>
                        <a:rPr lang="en-US">
                          <a:latin typeface="Cambria Math"/>
                        </a:rPr>
                        <m:t>=.74</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8367194" y="3526513"/>
                <a:ext cx="97815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8142841" y="3897868"/>
                <a:ext cx="1919115" cy="369332"/>
              </a:xfrm>
              <a:prstGeom prst="rect">
                <a:avLst/>
              </a:prstGeom>
              <a:noFill/>
            </p:spPr>
            <p:txBody>
              <a:bodyPr wrap="none" rtlCol="0">
                <a:spAutoFit/>
              </a:bodyPr>
              <a:lstStyle/>
              <a:p>
                <a:r>
                  <a:rPr lang="en-US" dirty="0">
                    <a:ea typeface="Cambria Math"/>
                  </a:rPr>
                  <a:t>P-value = </a:t>
                </a:r>
                <a14:m>
                  <m:oMath xmlns:m="http://schemas.openxmlformats.org/officeDocument/2006/math">
                    <m:r>
                      <a:rPr lang="en-US" i="1">
                        <a:latin typeface="Cambria Math"/>
                        <a:ea typeface="Cambria Math"/>
                      </a:rPr>
                      <m:t>0.5375</m:t>
                    </m:r>
                  </m:oMath>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8142841" y="3897868"/>
                <a:ext cx="1919115" cy="369332"/>
              </a:xfrm>
              <a:prstGeom prst="rect">
                <a:avLst/>
              </a:prstGeom>
              <a:blipFill>
                <a:blip r:embed="rId6"/>
                <a:stretch>
                  <a:fillRect l="-2857" t="-8197" b="-24590"/>
                </a:stretch>
              </a:blipFill>
            </p:spPr>
            <p:txBody>
              <a:bodyPr/>
              <a:lstStyle/>
              <a:p>
                <a:r>
                  <a:rPr lang="en-US">
                    <a:noFill/>
                  </a:rPr>
                  <a:t> </a:t>
                </a:r>
              </a:p>
            </p:txBody>
          </p:sp>
        </mc:Fallback>
      </mc:AlternateContent>
      <p:pic>
        <p:nvPicPr>
          <p:cNvPr id="1843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8971" y="4401614"/>
            <a:ext cx="408622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8104897" y="4355068"/>
            <a:ext cx="1890261" cy="369332"/>
          </a:xfrm>
          <a:prstGeom prst="rect">
            <a:avLst/>
          </a:prstGeom>
          <a:noFill/>
        </p:spPr>
        <p:txBody>
          <a:bodyPr wrap="none" rtlCol="0">
            <a:spAutoFit/>
          </a:bodyPr>
          <a:lstStyle/>
          <a:p>
            <a:r>
              <a:rPr lang="en-US" dirty="0">
                <a:ea typeface="Cambria Math"/>
              </a:rPr>
              <a:t>Fail to Reject Ho</a:t>
            </a:r>
            <a:endParaRPr lang="en-US" dirty="0"/>
          </a:p>
        </p:txBody>
      </p:sp>
      <p:sp>
        <p:nvSpPr>
          <p:cNvPr id="11" name="Rectangle 10"/>
          <p:cNvSpPr/>
          <p:nvPr/>
        </p:nvSpPr>
        <p:spPr>
          <a:xfrm>
            <a:off x="2701046" y="5540844"/>
            <a:ext cx="848605"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p:cNvSpPr txBox="1"/>
          <p:nvPr/>
        </p:nvSpPr>
        <p:spPr>
          <a:xfrm>
            <a:off x="6900480" y="4876800"/>
            <a:ext cx="4736246" cy="1754326"/>
          </a:xfrm>
          <a:prstGeom prst="rect">
            <a:avLst/>
          </a:prstGeom>
          <a:noFill/>
        </p:spPr>
        <p:txBody>
          <a:bodyPr wrap="square" rtlCol="0">
            <a:spAutoFit/>
          </a:bodyPr>
          <a:lstStyle/>
          <a:p>
            <a:r>
              <a:rPr lang="en-US" dirty="0">
                <a:ea typeface="Cambria Math"/>
              </a:rPr>
              <a:t>There is not sufficient evidence at the alpha = 0.05 level of significance (p-value = 0.5375) to suggest that the mean heights of non-basketball sports are not equal. Therefore, we will proceed as if they are equal.</a:t>
            </a:r>
            <a:endParaRPr lang="en-US" dirty="0"/>
          </a:p>
        </p:txBody>
      </p:sp>
      <p:pic>
        <p:nvPicPr>
          <p:cNvPr id="9219"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97689" y="1751906"/>
            <a:ext cx="245745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5" name="Rectangle 14"/>
              <p:cNvSpPr/>
              <p:nvPr/>
            </p:nvSpPr>
            <p:spPr>
              <a:xfrm>
                <a:off x="7140926" y="2057776"/>
                <a:ext cx="60946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F</m:t>
                      </m:r>
                      <m:r>
                        <a:rPr lang="en-US">
                          <a:latin typeface="Cambria Math"/>
                        </a:rPr>
                        <m:t>=</m:t>
                      </m:r>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7140926" y="2057776"/>
                <a:ext cx="609462" cy="369332"/>
              </a:xfrm>
              <a:prstGeom prst="rect">
                <a:avLst/>
              </a:prstGeom>
              <a:blipFill>
                <a:blip r:embed="rId9"/>
                <a:stretch>
                  <a:fillRect/>
                </a:stretch>
              </a:blipFill>
            </p:spPr>
            <p:txBody>
              <a:bodyPr/>
              <a:lstStyle/>
              <a:p>
                <a:r>
                  <a:rPr lang="en-US">
                    <a:noFill/>
                  </a:rPr>
                  <a:t> </a:t>
                </a:r>
              </a:p>
            </p:txBody>
          </p:sp>
        </mc:Fallback>
      </mc:AlternateContent>
      <p:sp>
        <p:nvSpPr>
          <p:cNvPr id="20" name="TextBox 19"/>
          <p:cNvSpPr txBox="1"/>
          <p:nvPr/>
        </p:nvSpPr>
        <p:spPr>
          <a:xfrm>
            <a:off x="609600" y="339052"/>
            <a:ext cx="4777045" cy="830997"/>
          </a:xfrm>
          <a:prstGeom prst="rect">
            <a:avLst/>
          </a:prstGeom>
          <a:noFill/>
        </p:spPr>
        <p:txBody>
          <a:bodyPr wrap="square" rtlCol="0">
            <a:spAutoFit/>
          </a:bodyPr>
          <a:lstStyle/>
          <a:p>
            <a:r>
              <a:rPr lang="en-US" dirty="0"/>
              <a:t>H</a:t>
            </a:r>
            <a:r>
              <a:rPr lang="en-US" baseline="-25000" dirty="0"/>
              <a:t>0</a:t>
            </a:r>
            <a:r>
              <a:rPr lang="en-US" dirty="0"/>
              <a:t>: reduced model: µ µ µ µ µ </a:t>
            </a:r>
            <a:r>
              <a:rPr lang="en-US" baseline="-25000" dirty="0"/>
              <a:t>	</a:t>
            </a:r>
          </a:p>
          <a:p>
            <a:endParaRPr lang="en-US" baseline="-25000" dirty="0"/>
          </a:p>
          <a:p>
            <a:r>
              <a:rPr lang="en-US" dirty="0"/>
              <a:t>H</a:t>
            </a:r>
            <a:r>
              <a:rPr lang="en-US" baseline="-25000" dirty="0"/>
              <a:t>a</a:t>
            </a:r>
            <a:r>
              <a:rPr lang="en-US" dirty="0"/>
              <a:t>: full model: µ</a:t>
            </a:r>
            <a:r>
              <a:rPr lang="en-US" baseline="-25000" dirty="0"/>
              <a:t>B </a:t>
            </a:r>
            <a:r>
              <a:rPr lang="en-US" dirty="0"/>
              <a:t> µ</a:t>
            </a:r>
            <a:r>
              <a:rPr lang="en-US" baseline="-25000" dirty="0"/>
              <a:t>F</a:t>
            </a:r>
            <a:r>
              <a:rPr lang="en-US" dirty="0"/>
              <a:t> µ</a:t>
            </a:r>
            <a:r>
              <a:rPr lang="en-US" baseline="-25000" dirty="0"/>
              <a:t>Soc</a:t>
            </a:r>
            <a:r>
              <a:rPr lang="en-US" dirty="0"/>
              <a:t>  µ</a:t>
            </a:r>
            <a:r>
              <a:rPr lang="en-US" baseline="-25000" dirty="0"/>
              <a:t>Swim</a:t>
            </a:r>
            <a:r>
              <a:rPr lang="en-US" dirty="0"/>
              <a:t>  µ</a:t>
            </a:r>
            <a:r>
              <a:rPr lang="en-US" baseline="-25000" dirty="0"/>
              <a:t>T</a:t>
            </a:r>
            <a:endParaRPr lang="en-US" dirty="0"/>
          </a:p>
        </p:txBody>
      </p:sp>
      <p:sp>
        <p:nvSpPr>
          <p:cNvPr id="21" name="TextBox 20"/>
          <p:cNvSpPr txBox="1"/>
          <p:nvPr/>
        </p:nvSpPr>
        <p:spPr>
          <a:xfrm>
            <a:off x="776995" y="3524807"/>
            <a:ext cx="4762050" cy="830997"/>
          </a:xfrm>
          <a:prstGeom prst="rect">
            <a:avLst/>
          </a:prstGeom>
          <a:noFill/>
        </p:spPr>
        <p:txBody>
          <a:bodyPr wrap="square" rtlCol="0">
            <a:spAutoFit/>
          </a:bodyPr>
          <a:lstStyle/>
          <a:p>
            <a:r>
              <a:rPr lang="en-US" dirty="0"/>
              <a:t>H</a:t>
            </a:r>
            <a:r>
              <a:rPr lang="en-US" baseline="-25000" dirty="0"/>
              <a:t>0</a:t>
            </a:r>
            <a:r>
              <a:rPr lang="en-US" dirty="0"/>
              <a:t>: reduced model: µ µ µ µ µ</a:t>
            </a:r>
          </a:p>
          <a:p>
            <a:r>
              <a:rPr lang="en-US" baseline="-25000" dirty="0"/>
              <a:t>	</a:t>
            </a:r>
          </a:p>
          <a:p>
            <a:r>
              <a:rPr lang="en-US" dirty="0"/>
              <a:t>H</a:t>
            </a:r>
            <a:r>
              <a:rPr lang="en-US" baseline="-25000" dirty="0"/>
              <a:t>a</a:t>
            </a:r>
            <a:r>
              <a:rPr lang="en-US" dirty="0"/>
              <a:t>: full Model: µ</a:t>
            </a:r>
            <a:r>
              <a:rPr lang="en-US" baseline="-25000" dirty="0"/>
              <a:t>B</a:t>
            </a:r>
            <a:r>
              <a:rPr lang="en-US" dirty="0"/>
              <a:t> µ</a:t>
            </a:r>
            <a:r>
              <a:rPr lang="en-US" baseline="-25000" dirty="0"/>
              <a:t>O</a:t>
            </a:r>
            <a:r>
              <a:rPr lang="en-US" dirty="0"/>
              <a:t> µ</a:t>
            </a:r>
            <a:r>
              <a:rPr lang="en-US" baseline="-25000" dirty="0"/>
              <a:t>O</a:t>
            </a:r>
            <a:r>
              <a:rPr lang="en-US" dirty="0"/>
              <a:t>  µ</a:t>
            </a:r>
            <a:r>
              <a:rPr lang="en-US" baseline="-25000" dirty="0"/>
              <a:t>O</a:t>
            </a:r>
            <a:r>
              <a:rPr lang="en-US" dirty="0"/>
              <a:t>  µ</a:t>
            </a:r>
            <a:r>
              <a:rPr lang="en-US" baseline="-25000" dirty="0"/>
              <a:t>O</a:t>
            </a:r>
            <a:endParaRPr lang="en-US" dirty="0"/>
          </a:p>
        </p:txBody>
      </p:sp>
      <p:sp>
        <p:nvSpPr>
          <p:cNvPr id="22" name="Rectangle 21"/>
          <p:cNvSpPr/>
          <p:nvPr/>
        </p:nvSpPr>
        <p:spPr>
          <a:xfrm>
            <a:off x="6607527" y="874674"/>
            <a:ext cx="4745209" cy="338554"/>
          </a:xfrm>
          <a:prstGeom prst="rect">
            <a:avLst/>
          </a:prstGeom>
        </p:spPr>
        <p:txBody>
          <a:bodyPr wrap="square">
            <a:spAutoFit/>
          </a:bodyPr>
          <a:lstStyle/>
          <a:p>
            <a:r>
              <a:rPr lang="en-US" sz="1600" dirty="0"/>
              <a:t>H</a:t>
            </a:r>
            <a:r>
              <a:rPr lang="en-US" sz="1600" baseline="-25000" dirty="0"/>
              <a:t>0</a:t>
            </a:r>
            <a:r>
              <a:rPr lang="en-US" sz="1600" dirty="0"/>
              <a:t>: </a:t>
            </a:r>
            <a:r>
              <a:rPr lang="en-US" sz="1600" i="1" dirty="0"/>
              <a:t>reduced</a:t>
            </a:r>
            <a:r>
              <a:rPr lang="en-US" sz="1600" dirty="0"/>
              <a:t> model: µ</a:t>
            </a:r>
            <a:r>
              <a:rPr lang="en-US" sz="1600" baseline="-25000" dirty="0"/>
              <a:t>B</a:t>
            </a:r>
            <a:r>
              <a:rPr lang="en-US" sz="1600" dirty="0"/>
              <a:t> µ</a:t>
            </a:r>
            <a:r>
              <a:rPr lang="en-US" sz="1600" baseline="-25000" dirty="0"/>
              <a:t>O</a:t>
            </a:r>
            <a:r>
              <a:rPr lang="en-US" sz="1600" dirty="0"/>
              <a:t> µ</a:t>
            </a:r>
            <a:r>
              <a:rPr lang="en-US" sz="1600" baseline="-25000" dirty="0"/>
              <a:t>O</a:t>
            </a:r>
            <a:r>
              <a:rPr lang="en-US" sz="1600" dirty="0"/>
              <a:t>  µ</a:t>
            </a:r>
            <a:r>
              <a:rPr lang="en-US" sz="1600" baseline="-25000" dirty="0"/>
              <a:t>O</a:t>
            </a:r>
            <a:r>
              <a:rPr lang="en-US" sz="1600" dirty="0"/>
              <a:t>  µ</a:t>
            </a:r>
            <a:r>
              <a:rPr lang="en-US" sz="1600" baseline="-25000" dirty="0"/>
              <a:t>O</a:t>
            </a:r>
            <a:endParaRPr lang="en-US" sz="1600" dirty="0"/>
          </a:p>
        </p:txBody>
      </p:sp>
      <p:sp>
        <p:nvSpPr>
          <p:cNvPr id="23" name="Rectangle 22"/>
          <p:cNvSpPr/>
          <p:nvPr/>
        </p:nvSpPr>
        <p:spPr>
          <a:xfrm>
            <a:off x="6607527" y="1331874"/>
            <a:ext cx="5115805" cy="338554"/>
          </a:xfrm>
          <a:prstGeom prst="rect">
            <a:avLst/>
          </a:prstGeom>
        </p:spPr>
        <p:txBody>
          <a:bodyPr wrap="square">
            <a:spAutoFit/>
          </a:bodyPr>
          <a:lstStyle/>
          <a:p>
            <a:r>
              <a:rPr lang="en-US" sz="1600" dirty="0"/>
              <a:t>H</a:t>
            </a:r>
            <a:r>
              <a:rPr lang="en-US" sz="1600" baseline="-25000" dirty="0"/>
              <a:t>a</a:t>
            </a:r>
            <a:r>
              <a:rPr lang="en-US" sz="1600" dirty="0"/>
              <a:t>: full model: µ</a:t>
            </a:r>
            <a:r>
              <a:rPr lang="en-US" sz="1600" baseline="-25000" dirty="0"/>
              <a:t>B </a:t>
            </a:r>
            <a:r>
              <a:rPr lang="en-US" sz="1600" dirty="0"/>
              <a:t> µ</a:t>
            </a:r>
            <a:r>
              <a:rPr lang="en-US" sz="1600" baseline="-25000" dirty="0"/>
              <a:t>F</a:t>
            </a:r>
            <a:r>
              <a:rPr lang="en-US" sz="1600" dirty="0"/>
              <a:t> µ</a:t>
            </a:r>
            <a:r>
              <a:rPr lang="en-US" sz="1600" baseline="-25000" dirty="0"/>
              <a:t>Soc</a:t>
            </a:r>
            <a:r>
              <a:rPr lang="en-US" sz="1600" dirty="0"/>
              <a:t>  µ</a:t>
            </a:r>
            <a:r>
              <a:rPr lang="en-US" sz="1600" baseline="-25000" dirty="0"/>
              <a:t>Swim</a:t>
            </a:r>
            <a:r>
              <a:rPr lang="en-US" sz="1600" dirty="0"/>
              <a:t>  µ</a:t>
            </a:r>
            <a:r>
              <a:rPr lang="en-US" sz="1600" baseline="-25000" dirty="0"/>
              <a:t>T</a:t>
            </a:r>
            <a:endParaRPr lang="en-US" sz="1600" dirty="0"/>
          </a:p>
        </p:txBody>
      </p:sp>
      <p:sp>
        <p:nvSpPr>
          <p:cNvPr id="24" name="TextBox 23"/>
          <p:cNvSpPr txBox="1"/>
          <p:nvPr/>
        </p:nvSpPr>
        <p:spPr>
          <a:xfrm>
            <a:off x="4343400" y="329625"/>
            <a:ext cx="3124200" cy="584775"/>
          </a:xfrm>
          <a:prstGeom prst="rect">
            <a:avLst/>
          </a:prstGeom>
          <a:noFill/>
        </p:spPr>
        <p:txBody>
          <a:bodyPr wrap="square" rtlCol="0">
            <a:spAutoFit/>
          </a:bodyPr>
          <a:lstStyle/>
          <a:p>
            <a:pPr algn="ctr"/>
            <a:r>
              <a:rPr lang="en-US" sz="1600" b="1" i="1" dirty="0">
                <a:solidFill>
                  <a:srgbClr val="FF0000"/>
                </a:solidFill>
              </a:rPr>
              <a:t>Same test as last slide … </a:t>
            </a:r>
          </a:p>
          <a:p>
            <a:pPr algn="ctr"/>
            <a:r>
              <a:rPr lang="en-US" sz="1600" b="1" i="1" dirty="0">
                <a:solidFill>
                  <a:srgbClr val="FF0000"/>
                </a:solidFill>
              </a:rPr>
              <a:t>different notation</a:t>
            </a:r>
          </a:p>
        </p:txBody>
      </p:sp>
    </p:spTree>
    <p:extLst>
      <p:ext uri="{BB962C8B-B14F-4D97-AF65-F5344CB8AC3E}">
        <p14:creationId xmlns:p14="http://schemas.microsoft.com/office/powerpoint/2010/main" val="188258999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5062" y="1208345"/>
            <a:ext cx="4162425"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2568623" y="2373997"/>
            <a:ext cx="933466"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7315201" y="533791"/>
            <a:ext cx="3068809" cy="369332"/>
          </a:xfrm>
          <a:prstGeom prst="rect">
            <a:avLst/>
          </a:prstGeom>
        </p:spPr>
        <p:txBody>
          <a:bodyPr wrap="square">
            <a:spAutoFit/>
          </a:bodyPr>
          <a:lstStyle/>
          <a:p>
            <a:pPr algn="ctr"/>
            <a:r>
              <a:rPr lang="en-US" dirty="0"/>
              <a:t>µ</a:t>
            </a:r>
            <a:r>
              <a:rPr lang="en-US" baseline="-25000" dirty="0"/>
              <a:t>B</a:t>
            </a:r>
            <a:r>
              <a:rPr lang="en-US" dirty="0"/>
              <a:t> µ</a:t>
            </a:r>
            <a:r>
              <a:rPr lang="en-US" baseline="-25000" dirty="0"/>
              <a:t>0</a:t>
            </a:r>
            <a:r>
              <a:rPr lang="en-US" dirty="0"/>
              <a:t> µ</a:t>
            </a:r>
            <a:r>
              <a:rPr lang="en-US" baseline="-25000" dirty="0"/>
              <a:t>0</a:t>
            </a:r>
            <a:r>
              <a:rPr lang="en-US" dirty="0"/>
              <a:t>  µ</a:t>
            </a:r>
            <a:r>
              <a:rPr lang="en-US" baseline="-25000" dirty="0"/>
              <a:t>0</a:t>
            </a:r>
            <a:r>
              <a:rPr lang="en-US" dirty="0"/>
              <a:t>  µ</a:t>
            </a:r>
            <a:r>
              <a:rPr lang="en-US" baseline="-25000" dirty="0"/>
              <a:t>0</a:t>
            </a:r>
            <a:endParaRPr lang="en-US" dirty="0"/>
          </a:p>
        </p:txBody>
      </p:sp>
      <p:sp>
        <p:nvSpPr>
          <p:cNvPr id="26" name="Rectangle 25"/>
          <p:cNvSpPr/>
          <p:nvPr/>
        </p:nvSpPr>
        <p:spPr>
          <a:xfrm>
            <a:off x="2277453" y="566874"/>
            <a:ext cx="2209259" cy="369332"/>
          </a:xfrm>
          <a:prstGeom prst="rect">
            <a:avLst/>
          </a:prstGeom>
        </p:spPr>
        <p:txBody>
          <a:bodyPr wrap="none">
            <a:spAutoFit/>
          </a:bodyPr>
          <a:lstStyle/>
          <a:p>
            <a:pPr algn="ctr"/>
            <a:r>
              <a:rPr lang="en-US" dirty="0"/>
              <a:t>µ</a:t>
            </a:r>
            <a:r>
              <a:rPr lang="en-US" baseline="-25000" dirty="0"/>
              <a:t>B </a:t>
            </a:r>
            <a:r>
              <a:rPr lang="en-US" dirty="0"/>
              <a:t> µ</a:t>
            </a:r>
            <a:r>
              <a:rPr lang="en-US" baseline="-25000" dirty="0"/>
              <a:t>F</a:t>
            </a:r>
            <a:r>
              <a:rPr lang="en-US" dirty="0"/>
              <a:t> µ</a:t>
            </a:r>
            <a:r>
              <a:rPr lang="en-US" baseline="-25000" dirty="0"/>
              <a:t>Soc</a:t>
            </a:r>
            <a:r>
              <a:rPr lang="en-US" dirty="0"/>
              <a:t>  µ</a:t>
            </a:r>
            <a:r>
              <a:rPr lang="en-US" baseline="-25000" dirty="0"/>
              <a:t>Swim</a:t>
            </a:r>
            <a:r>
              <a:rPr lang="en-US" dirty="0"/>
              <a:t>  µ</a:t>
            </a:r>
            <a:r>
              <a:rPr lang="en-US" baseline="-25000" dirty="0"/>
              <a:t>T</a:t>
            </a:r>
            <a:endParaRPr lang="en-US" dirty="0"/>
          </a:p>
        </p:txBody>
      </p:sp>
      <p:pic>
        <p:nvPicPr>
          <p:cNvPr id="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03881" y="1208345"/>
            <a:ext cx="408622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8" name="Rectangle 27"/>
          <p:cNvSpPr/>
          <p:nvPr/>
        </p:nvSpPr>
        <p:spPr>
          <a:xfrm>
            <a:off x="8006963" y="2360828"/>
            <a:ext cx="917251"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p:cNvSpPr txBox="1"/>
          <p:nvPr/>
        </p:nvSpPr>
        <p:spPr>
          <a:xfrm>
            <a:off x="4762501" y="3641550"/>
            <a:ext cx="2514599" cy="369332"/>
          </a:xfrm>
          <a:prstGeom prst="rect">
            <a:avLst/>
          </a:prstGeom>
          <a:noFill/>
        </p:spPr>
        <p:txBody>
          <a:bodyPr wrap="square" rtlCol="0">
            <a:spAutoFit/>
          </a:bodyPr>
          <a:lstStyle/>
          <a:p>
            <a:pPr algn="ctr"/>
            <a:r>
              <a:rPr lang="en-US" dirty="0"/>
              <a:t>F-Test: another look</a:t>
            </a:r>
          </a:p>
        </p:txBody>
      </p:sp>
      <p:graphicFrame>
        <p:nvGraphicFramePr>
          <p:cNvPr id="30" name="Table 29"/>
          <p:cNvGraphicFramePr>
            <a:graphicFrameLocks noGrp="1"/>
          </p:cNvGraphicFramePr>
          <p:nvPr>
            <p:extLst>
              <p:ext uri="{D42A27DB-BD31-4B8C-83A1-F6EECF244321}">
                <p14:modId xmlns:p14="http://schemas.microsoft.com/office/powerpoint/2010/main" val="1317229922"/>
              </p:ext>
            </p:extLst>
          </p:nvPr>
        </p:nvGraphicFramePr>
        <p:xfrm>
          <a:off x="3048000" y="4993640"/>
          <a:ext cx="6096000" cy="14833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a:t>Pr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r>
                        <a:rPr lang="en-US" dirty="0"/>
                        <a:t>3</a:t>
                      </a:r>
                    </a:p>
                  </a:txBody>
                  <a:tcPr/>
                </a:tc>
                <a:tc>
                  <a:txBody>
                    <a:bodyPr/>
                    <a:lstStyle/>
                    <a:p>
                      <a:r>
                        <a:rPr lang="en-US" dirty="0"/>
                        <a:t>11.63</a:t>
                      </a:r>
                    </a:p>
                  </a:txBody>
                  <a:tcPr/>
                </a:tc>
                <a:tc>
                  <a:txBody>
                    <a:bodyPr/>
                    <a:lstStyle/>
                    <a:p>
                      <a:r>
                        <a:rPr lang="en-US" dirty="0"/>
                        <a:t>3.87</a:t>
                      </a:r>
                    </a:p>
                  </a:txBody>
                  <a:tcPr/>
                </a:tc>
                <a:tc>
                  <a:txBody>
                    <a:bodyPr/>
                    <a:lstStyle/>
                    <a:p>
                      <a:r>
                        <a:rPr lang="en-US" dirty="0"/>
                        <a:t>0.74</a:t>
                      </a:r>
                    </a:p>
                  </a:txBody>
                  <a:tcPr/>
                </a:tc>
                <a:tc>
                  <a:txBody>
                    <a:bodyPr/>
                    <a:lstStyle/>
                    <a:p>
                      <a:r>
                        <a:rPr lang="en-US" dirty="0"/>
                        <a:t>0.5375</a:t>
                      </a:r>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dirty="0"/>
                        <a:t>27</a:t>
                      </a:r>
                    </a:p>
                  </a:txBody>
                  <a:tcPr/>
                </a:tc>
                <a:tc>
                  <a:txBody>
                    <a:bodyPr/>
                    <a:lstStyle/>
                    <a:p>
                      <a:r>
                        <a:rPr lang="en-US" dirty="0"/>
                        <a:t>141.56</a:t>
                      </a:r>
                    </a:p>
                  </a:txBody>
                  <a:tcPr/>
                </a:tc>
                <a:tc>
                  <a:txBody>
                    <a:bodyPr/>
                    <a:lstStyle/>
                    <a:p>
                      <a:r>
                        <a:rPr lang="en-US" dirty="0"/>
                        <a:t>5.24</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Corrected total</a:t>
                      </a:r>
                    </a:p>
                  </a:txBody>
                  <a:tcPr/>
                </a:tc>
                <a:tc>
                  <a:txBody>
                    <a:bodyPr/>
                    <a:lstStyle/>
                    <a:p>
                      <a:r>
                        <a:rPr lang="en-US" dirty="0"/>
                        <a:t>30</a:t>
                      </a:r>
                    </a:p>
                  </a:txBody>
                  <a:tcPr/>
                </a:tc>
                <a:tc>
                  <a:txBody>
                    <a:bodyPr/>
                    <a:lstStyle/>
                    <a:p>
                      <a:r>
                        <a:rPr lang="en-US" dirty="0"/>
                        <a:t>153.19</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31" name="Rectangle 30"/>
          <p:cNvSpPr/>
          <p:nvPr/>
        </p:nvSpPr>
        <p:spPr>
          <a:xfrm>
            <a:off x="3647196" y="4026783"/>
            <a:ext cx="4745209" cy="369332"/>
          </a:xfrm>
          <a:prstGeom prst="rect">
            <a:avLst/>
          </a:prstGeom>
        </p:spPr>
        <p:txBody>
          <a:bodyPr wrap="square">
            <a:spAutoFit/>
          </a:bodyPr>
          <a:lstStyle/>
          <a:p>
            <a:r>
              <a:rPr lang="en-US" dirty="0"/>
              <a:t>H</a:t>
            </a:r>
            <a:r>
              <a:rPr lang="en-US" baseline="-25000" dirty="0"/>
              <a:t>0</a:t>
            </a:r>
            <a:r>
              <a:rPr lang="en-US" dirty="0"/>
              <a:t>: reduced model: µ</a:t>
            </a:r>
            <a:r>
              <a:rPr lang="en-US" baseline="-25000" dirty="0"/>
              <a:t>B</a:t>
            </a:r>
            <a:r>
              <a:rPr lang="en-US" dirty="0"/>
              <a:t>  µ</a:t>
            </a:r>
            <a:r>
              <a:rPr lang="en-US" baseline="-25000" dirty="0"/>
              <a:t>0</a:t>
            </a:r>
            <a:r>
              <a:rPr lang="en-US" dirty="0"/>
              <a:t>    µ</a:t>
            </a:r>
            <a:r>
              <a:rPr lang="en-US" baseline="-25000" dirty="0"/>
              <a:t>0</a:t>
            </a:r>
            <a:r>
              <a:rPr lang="en-US" dirty="0"/>
              <a:t>     µ</a:t>
            </a:r>
            <a:r>
              <a:rPr lang="en-US" baseline="-25000" dirty="0"/>
              <a:t>0</a:t>
            </a:r>
            <a:r>
              <a:rPr lang="en-US" dirty="0"/>
              <a:t>      µ</a:t>
            </a:r>
            <a:r>
              <a:rPr lang="en-US" baseline="-25000" dirty="0"/>
              <a:t>0</a:t>
            </a:r>
            <a:endParaRPr lang="en-US" dirty="0"/>
          </a:p>
        </p:txBody>
      </p:sp>
      <p:sp>
        <p:nvSpPr>
          <p:cNvPr id="32" name="Rectangle 31"/>
          <p:cNvSpPr/>
          <p:nvPr/>
        </p:nvSpPr>
        <p:spPr>
          <a:xfrm>
            <a:off x="3647196" y="4483983"/>
            <a:ext cx="4745209" cy="369332"/>
          </a:xfrm>
          <a:prstGeom prst="rect">
            <a:avLst/>
          </a:prstGeom>
        </p:spPr>
        <p:txBody>
          <a:bodyPr wrap="square">
            <a:spAutoFit/>
          </a:bodyPr>
          <a:lstStyle/>
          <a:p>
            <a:r>
              <a:rPr lang="en-US" dirty="0"/>
              <a:t>H</a:t>
            </a:r>
            <a:r>
              <a:rPr lang="en-US" baseline="-25000" dirty="0"/>
              <a:t>a</a:t>
            </a:r>
            <a:r>
              <a:rPr lang="en-US" dirty="0"/>
              <a:t>: full model: µ</a:t>
            </a:r>
            <a:r>
              <a:rPr lang="en-US" baseline="-25000" dirty="0"/>
              <a:t>B </a:t>
            </a:r>
            <a:r>
              <a:rPr lang="en-US" dirty="0"/>
              <a:t>  µ</a:t>
            </a:r>
            <a:r>
              <a:rPr lang="en-US" baseline="-25000" dirty="0"/>
              <a:t>F</a:t>
            </a:r>
            <a:r>
              <a:rPr lang="en-US" dirty="0"/>
              <a:t>    µ</a:t>
            </a:r>
            <a:r>
              <a:rPr lang="en-US" baseline="-25000" dirty="0"/>
              <a:t>Soc</a:t>
            </a:r>
            <a:r>
              <a:rPr lang="en-US" dirty="0"/>
              <a:t>   µ</a:t>
            </a:r>
            <a:r>
              <a:rPr lang="en-US" baseline="-25000" dirty="0"/>
              <a:t>Swim</a:t>
            </a:r>
            <a:r>
              <a:rPr lang="en-US" dirty="0"/>
              <a:t>  µ</a:t>
            </a:r>
            <a:r>
              <a:rPr lang="en-US" baseline="-25000" dirty="0"/>
              <a:t>T</a:t>
            </a:r>
            <a:endParaRPr lang="en-US" dirty="0"/>
          </a:p>
        </p:txBody>
      </p:sp>
    </p:spTree>
    <p:extLst>
      <p:ext uri="{BB962C8B-B14F-4D97-AF65-F5344CB8AC3E}">
        <p14:creationId xmlns:p14="http://schemas.microsoft.com/office/powerpoint/2010/main" val="39541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500"/>
                                        <p:tgtEl>
                                          <p:spTgt spid="28"/>
                                        </p:tgtEl>
                                      </p:cBhvr>
                                    </p:animEffect>
                                  </p:childTnLst>
                                </p:cTn>
                              </p:par>
                              <p:par>
                                <p:cTn id="14" presetID="10" presetClass="entr" presetSubtype="0" fill="hold" nodeType="with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500"/>
                                        <p:tgtEl>
                                          <p:spTgt spid="3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fade">
                                      <p:cBhvr>
                                        <p:cTn id="2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8" grpId="0" animBg="1"/>
      <p:bldP spid="29" grpId="0"/>
      <p:bldP spid="31" grpId="0"/>
      <p:bldP spid="32"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09600" y="533400"/>
            <a:ext cx="10972800" cy="1905000"/>
          </a:xfrm>
        </p:spPr>
        <p:txBody>
          <a:bodyPr/>
          <a:lstStyle/>
          <a:p>
            <a:pPr marL="0" indent="0" algn="ctr">
              <a:buNone/>
            </a:pPr>
            <a:r>
              <a:rPr lang="en-US" sz="2800" dirty="0"/>
              <a:t>Since we are proceeding under the assumption that the mean heights of the other sports (besides basketball) are equal, we can test whether basketball has a mean height different than the other sports by testing:</a:t>
            </a:r>
          </a:p>
        </p:txBody>
      </p:sp>
      <p:sp>
        <p:nvSpPr>
          <p:cNvPr id="6" name="TextBox 5"/>
          <p:cNvSpPr txBox="1"/>
          <p:nvPr/>
        </p:nvSpPr>
        <p:spPr>
          <a:xfrm>
            <a:off x="6764510" y="4542949"/>
            <a:ext cx="4360690" cy="1754326"/>
          </a:xfrm>
          <a:prstGeom prst="rect">
            <a:avLst/>
          </a:prstGeom>
          <a:noFill/>
        </p:spPr>
        <p:txBody>
          <a:bodyPr wrap="square" rtlCol="0">
            <a:spAutoFit/>
          </a:bodyPr>
          <a:lstStyle/>
          <a:p>
            <a:r>
              <a:rPr lang="en-US" dirty="0"/>
              <a:t>There is strong evidence at the alpha = 0.05 level of significance (p-value &lt; 0.0001) that supports the claim that the mean height of basketball players is different than that of the other four sports.</a:t>
            </a:r>
          </a:p>
        </p:txBody>
      </p:sp>
      <p:sp>
        <p:nvSpPr>
          <p:cNvPr id="7" name="Rectangle 6"/>
          <p:cNvSpPr/>
          <p:nvPr/>
        </p:nvSpPr>
        <p:spPr>
          <a:xfrm>
            <a:off x="609600" y="2601625"/>
            <a:ext cx="10972800" cy="523220"/>
          </a:xfrm>
          <a:prstGeom prst="rect">
            <a:avLst/>
          </a:prstGeom>
        </p:spPr>
        <p:txBody>
          <a:bodyPr wrap="square">
            <a:spAutoFit/>
          </a:bodyPr>
          <a:lstStyle/>
          <a:p>
            <a:pPr algn="ctr"/>
            <a:r>
              <a:rPr lang="en-US" sz="2800" dirty="0"/>
              <a:t>H</a:t>
            </a:r>
            <a:r>
              <a:rPr lang="en-US" sz="2800" baseline="-25000" dirty="0"/>
              <a:t>0</a:t>
            </a:r>
            <a:r>
              <a:rPr lang="en-US" sz="2800" dirty="0"/>
              <a:t>: µ</a:t>
            </a:r>
            <a:r>
              <a:rPr lang="en-US" sz="2800" baseline="-25000" dirty="0"/>
              <a:t>Basketball</a:t>
            </a:r>
            <a:r>
              <a:rPr lang="en-US" sz="2800" dirty="0"/>
              <a:t> = µ</a:t>
            </a:r>
            <a:r>
              <a:rPr lang="en-US" sz="2800" baseline="-25000" dirty="0"/>
              <a:t>Others</a:t>
            </a:r>
            <a:endParaRPr lang="en-US" sz="2800" dirty="0"/>
          </a:p>
        </p:txBody>
      </p:sp>
      <p:sp>
        <p:nvSpPr>
          <p:cNvPr id="8" name="Rectangle 7"/>
          <p:cNvSpPr/>
          <p:nvPr/>
        </p:nvSpPr>
        <p:spPr>
          <a:xfrm>
            <a:off x="609600" y="3261646"/>
            <a:ext cx="10972800" cy="523220"/>
          </a:xfrm>
          <a:prstGeom prst="rect">
            <a:avLst/>
          </a:prstGeom>
        </p:spPr>
        <p:txBody>
          <a:bodyPr wrap="square">
            <a:spAutoFit/>
          </a:bodyPr>
          <a:lstStyle/>
          <a:p>
            <a:pPr algn="ctr"/>
            <a:r>
              <a:rPr lang="en-US" sz="2800" dirty="0"/>
              <a:t>H</a:t>
            </a:r>
            <a:r>
              <a:rPr lang="en-US" sz="2800" baseline="-25000" dirty="0"/>
              <a:t>a</a:t>
            </a:r>
            <a:r>
              <a:rPr lang="en-US" sz="2800" dirty="0"/>
              <a:t>: µ</a:t>
            </a:r>
            <a:r>
              <a:rPr lang="en-US" sz="2800" baseline="-25000" dirty="0"/>
              <a:t>Basketball</a:t>
            </a:r>
            <a:r>
              <a:rPr lang="en-US" sz="2800" dirty="0"/>
              <a:t> ≠ µ</a:t>
            </a:r>
            <a:r>
              <a:rPr lang="en-US" sz="2800" baseline="-25000" dirty="0"/>
              <a:t>Others</a:t>
            </a:r>
            <a:endParaRPr lang="en-US" sz="2800" dirty="0"/>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5976" y="4114801"/>
            <a:ext cx="4086225"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50580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4" name="Rectangle 3"/>
          <p:cNvSpPr/>
          <p:nvPr/>
        </p:nvSpPr>
        <p:spPr>
          <a:xfrm>
            <a:off x="609600" y="1600200"/>
            <a:ext cx="10972800" cy="369332"/>
          </a:xfrm>
          <a:prstGeom prst="rect">
            <a:avLst/>
          </a:prstGeom>
        </p:spPr>
        <p:txBody>
          <a:bodyPr wrap="square">
            <a:spAutoFit/>
          </a:bodyPr>
          <a:lstStyle/>
          <a:p>
            <a:r>
              <a:rPr lang="en-US" dirty="0">
                <a:hlinkClick r:id="rId2"/>
              </a:rPr>
              <a:t>www.itl.nist.gov/div898/handbook/prc/section4/prc433.htm</a:t>
            </a:r>
            <a:endParaRPr lang="en-US" dirty="0"/>
          </a:p>
        </p:txBody>
      </p:sp>
    </p:spTree>
    <p:extLst>
      <p:ext uri="{BB962C8B-B14F-4D97-AF65-F5344CB8AC3E}">
        <p14:creationId xmlns:p14="http://schemas.microsoft.com/office/powerpoint/2010/main" val="725023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Pure ANOVA, Part IV</a:t>
            </a:r>
          </a:p>
        </p:txBody>
      </p:sp>
      <p:sp>
        <p:nvSpPr>
          <p:cNvPr id="8" name="Content Placeholder 2"/>
          <p:cNvSpPr txBox="1">
            <a:spLocks/>
          </p:cNvSpPr>
          <p:nvPr/>
        </p:nvSpPr>
        <p:spPr>
          <a:xfrm>
            <a:off x="609600" y="1600202"/>
            <a:ext cx="10972800" cy="360268"/>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t>7. Now we would like to make an ANOVA table to test the alternative hypothesis!</a:t>
            </a:r>
          </a:p>
        </p:txBody>
      </p:sp>
      <p:sp>
        <p:nvSpPr>
          <p:cNvPr id="7" name="TextBox 6"/>
          <p:cNvSpPr txBox="1"/>
          <p:nvPr/>
        </p:nvSpPr>
        <p:spPr>
          <a:xfrm>
            <a:off x="914400" y="2149264"/>
            <a:ext cx="10668000" cy="369332"/>
          </a:xfrm>
          <a:prstGeom prst="rect">
            <a:avLst/>
          </a:prstGeom>
          <a:noFill/>
        </p:spPr>
        <p:txBody>
          <a:bodyPr wrap="square" rtlCol="0">
            <a:spAutoFit/>
          </a:bodyPr>
          <a:lstStyle/>
          <a:p>
            <a:r>
              <a:rPr lang="en-US" dirty="0"/>
              <a:t>Formally write the H</a:t>
            </a:r>
            <a:r>
              <a:rPr lang="en-US" baseline="-25000" dirty="0"/>
              <a:t>o</a:t>
            </a:r>
            <a:r>
              <a:rPr lang="en-US" dirty="0"/>
              <a:t> and H</a:t>
            </a:r>
            <a:r>
              <a:rPr lang="en-US" baseline="-25000" dirty="0"/>
              <a:t>a</a:t>
            </a:r>
            <a:r>
              <a:rPr lang="en-US" dirty="0"/>
              <a:t> and fill in the table.</a:t>
            </a:r>
          </a:p>
        </p:txBody>
      </p:sp>
      <p:graphicFrame>
        <p:nvGraphicFramePr>
          <p:cNvPr id="18" name="Table 17"/>
          <p:cNvGraphicFramePr>
            <a:graphicFrameLocks noGrp="1"/>
          </p:cNvGraphicFramePr>
          <p:nvPr>
            <p:extLst>
              <p:ext uri="{D42A27DB-BD31-4B8C-83A1-F6EECF244321}">
                <p14:modId xmlns:p14="http://schemas.microsoft.com/office/powerpoint/2010/main" val="2868538766"/>
              </p:ext>
            </p:extLst>
          </p:nvPr>
        </p:nvGraphicFramePr>
        <p:xfrm>
          <a:off x="952501" y="4612640"/>
          <a:ext cx="10286999" cy="1483360"/>
        </p:xfrm>
        <a:graphic>
          <a:graphicData uri="http://schemas.openxmlformats.org/drawingml/2006/table">
            <a:tbl>
              <a:tblPr firstRow="1" bandRow="1">
                <a:tableStyleId>{5C22544A-7EE6-4342-B048-85BDC9FD1C3A}</a:tableStyleId>
              </a:tblPr>
              <a:tblGrid>
                <a:gridCol w="3526970">
                  <a:extLst>
                    <a:ext uri="{9D8B030D-6E8A-4147-A177-3AD203B41FA5}">
                      <a16:colId xmlns:a16="http://schemas.microsoft.com/office/drawing/2014/main" val="20000"/>
                    </a:ext>
                  </a:extLst>
                </a:gridCol>
                <a:gridCol w="1083129">
                  <a:extLst>
                    <a:ext uri="{9D8B030D-6E8A-4147-A177-3AD203B41FA5}">
                      <a16:colId xmlns:a16="http://schemas.microsoft.com/office/drawing/2014/main" val="20001"/>
                    </a:ext>
                  </a:extLst>
                </a:gridCol>
                <a:gridCol w="1462088">
                  <a:extLst>
                    <a:ext uri="{9D8B030D-6E8A-4147-A177-3AD203B41FA5}">
                      <a16:colId xmlns:a16="http://schemas.microsoft.com/office/drawing/2014/main" val="20002"/>
                    </a:ext>
                  </a:extLst>
                </a:gridCol>
                <a:gridCol w="1738312">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370840">
                <a:tc>
                  <a:txBody>
                    <a:bodyPr/>
                    <a:lstStyle/>
                    <a:p>
                      <a:endParaRPr lang="en-US" dirty="0"/>
                    </a:p>
                  </a:txBody>
                  <a:tcPr/>
                </a:tc>
                <a:tc>
                  <a:txBody>
                    <a:bodyPr/>
                    <a:lstStyle/>
                    <a:p>
                      <a:pPr algn="ctr"/>
                      <a:r>
                        <a:rPr lang="en-US" dirty="0"/>
                        <a:t>df</a:t>
                      </a:r>
                    </a:p>
                  </a:txBody>
                  <a:tcPr/>
                </a:tc>
                <a:tc>
                  <a:txBody>
                    <a:bodyPr/>
                    <a:lstStyle/>
                    <a:p>
                      <a:pPr algn="ctr"/>
                      <a:r>
                        <a:rPr lang="en-US" dirty="0"/>
                        <a:t>SS</a:t>
                      </a:r>
                    </a:p>
                  </a:txBody>
                  <a:tcPr/>
                </a:tc>
                <a:tc>
                  <a:txBody>
                    <a:bodyPr/>
                    <a:lstStyle/>
                    <a:p>
                      <a:pPr algn="ctr"/>
                      <a:r>
                        <a:rPr lang="en-US" baseline="0" dirty="0"/>
                        <a:t>MS</a:t>
                      </a:r>
                      <a:endParaRPr lang="en-US" dirty="0"/>
                    </a:p>
                  </a:txBody>
                  <a:tcPr/>
                </a:tc>
                <a:tc>
                  <a:txBody>
                    <a:bodyPr/>
                    <a:lstStyle/>
                    <a:p>
                      <a:pPr algn="ctr"/>
                      <a:r>
                        <a:rPr lang="en-US" dirty="0"/>
                        <a:t>F</a:t>
                      </a:r>
                    </a:p>
                  </a:txBody>
                  <a:tcPr/>
                </a:tc>
                <a:tc>
                  <a:txBody>
                    <a:bodyPr/>
                    <a:lstStyle/>
                    <a:p>
                      <a:pPr algn="ctr"/>
                      <a:r>
                        <a:rPr lang="en-US" dirty="0"/>
                        <a:t>Pr</a:t>
                      </a:r>
                      <a:r>
                        <a:rPr lang="en-US" baseline="0" dirty="0"/>
                        <a:t> &gt; F</a:t>
                      </a:r>
                      <a:endParaRPr lang="en-US" dirty="0"/>
                    </a:p>
                  </a:txBody>
                  <a:tcPr/>
                </a:tc>
                <a:extLst>
                  <a:ext uri="{0D108BD9-81ED-4DB2-BD59-A6C34878D82A}">
                    <a16:rowId xmlns:a16="http://schemas.microsoft.com/office/drawing/2014/main" val="10000"/>
                  </a:ext>
                </a:extLst>
              </a:tr>
              <a:tr h="370840">
                <a:tc>
                  <a:txBody>
                    <a:bodyPr/>
                    <a:lstStyle/>
                    <a:p>
                      <a:pPr algn="ctr"/>
                      <a:r>
                        <a:rPr lang="en-US" dirty="0"/>
                        <a:t>Model</a:t>
                      </a:r>
                      <a:r>
                        <a:rPr lang="en-US" baseline="0" dirty="0"/>
                        <a:t>/extra SS</a:t>
                      </a:r>
                      <a:endParaRPr lang="en-US" baseline="30000" dirty="0"/>
                    </a:p>
                  </a:txBody>
                  <a:tcPr/>
                </a:tc>
                <a:tc>
                  <a:txBody>
                    <a:bodyPr/>
                    <a:lstStyle/>
                    <a:p>
                      <a:pPr algn="ctr"/>
                      <a:r>
                        <a:rPr lang="en-US" b="1" dirty="0">
                          <a:solidFill>
                            <a:srgbClr val="FF0000"/>
                          </a:solidFill>
                        </a:rPr>
                        <a:t>2</a:t>
                      </a:r>
                    </a:p>
                  </a:txBody>
                  <a:tcPr/>
                </a:tc>
                <a:tc>
                  <a:txBody>
                    <a:bodyPr/>
                    <a:lstStyle/>
                    <a:p>
                      <a:pPr algn="ctr"/>
                      <a:r>
                        <a:rPr lang="en-US" b="1" dirty="0">
                          <a:solidFill>
                            <a:srgbClr val="FF0000"/>
                          </a:solidFill>
                        </a:rPr>
                        <a:t>438</a:t>
                      </a:r>
                    </a:p>
                  </a:txBody>
                  <a:tcPr/>
                </a:tc>
                <a:tc>
                  <a:txBody>
                    <a:bodyPr/>
                    <a:lstStyle/>
                    <a:p>
                      <a:pPr algn="ctr"/>
                      <a:r>
                        <a:rPr lang="en-US" b="1" dirty="0">
                          <a:solidFill>
                            <a:srgbClr val="FF0000"/>
                          </a:solidFill>
                        </a:rPr>
                        <a:t>438/2 = 219</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Error/</a:t>
                      </a:r>
                      <a:r>
                        <a:rPr lang="en-US" baseline="0" dirty="0"/>
                        <a:t>residual/full model</a:t>
                      </a:r>
                      <a:endParaRPr lang="en-US" baseline="-25000" dirty="0"/>
                    </a:p>
                  </a:txBody>
                  <a:tcPr/>
                </a:tc>
                <a:tc>
                  <a:txBody>
                    <a:bodyPr/>
                    <a:lstStyle/>
                    <a:p>
                      <a:pPr algn="ctr"/>
                      <a:r>
                        <a:rPr lang="en-US" b="1" dirty="0">
                          <a:solidFill>
                            <a:srgbClr val="FF0000"/>
                          </a:solidFill>
                        </a:rPr>
                        <a:t>6</a:t>
                      </a:r>
                    </a:p>
                  </a:txBody>
                  <a:tcPr/>
                </a:tc>
                <a:tc>
                  <a:txBody>
                    <a:bodyPr/>
                    <a:lstStyle/>
                    <a:p>
                      <a:pPr algn="ctr"/>
                      <a:r>
                        <a:rPr lang="en-US" b="1" dirty="0">
                          <a:solidFill>
                            <a:srgbClr val="FF0000"/>
                          </a:solidFill>
                        </a:rPr>
                        <a:t>24</a:t>
                      </a:r>
                    </a:p>
                  </a:txBody>
                  <a:tcPr/>
                </a:tc>
                <a:tc>
                  <a:txBody>
                    <a:bodyPr/>
                    <a:lstStyle/>
                    <a:p>
                      <a:pPr algn="ctr"/>
                      <a:r>
                        <a:rPr lang="en-US" b="1" dirty="0">
                          <a:solidFill>
                            <a:srgbClr val="FF0000"/>
                          </a:solidFill>
                        </a:rPr>
                        <a:t>4</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Total (reduced)</a:t>
                      </a:r>
                      <a:endParaRPr lang="en-US" baseline="-25000" dirty="0"/>
                    </a:p>
                  </a:txBody>
                  <a:tcPr/>
                </a:tc>
                <a:tc>
                  <a:txBody>
                    <a:bodyPr/>
                    <a:lstStyle/>
                    <a:p>
                      <a:pPr algn="ctr"/>
                      <a:r>
                        <a:rPr lang="en-US" b="1" dirty="0">
                          <a:solidFill>
                            <a:srgbClr val="FF0000"/>
                          </a:solidFill>
                        </a:rPr>
                        <a:t>8</a:t>
                      </a:r>
                    </a:p>
                  </a:txBody>
                  <a:tcPr/>
                </a:tc>
                <a:tc>
                  <a:txBody>
                    <a:bodyPr/>
                    <a:lstStyle/>
                    <a:p>
                      <a:pPr algn="ctr"/>
                      <a:r>
                        <a:rPr lang="en-US" b="1" dirty="0">
                          <a:solidFill>
                            <a:srgbClr val="FF0000"/>
                          </a:solidFill>
                        </a:rPr>
                        <a:t>462</a:t>
                      </a:r>
                    </a:p>
                  </a:txBody>
                  <a:tcPr/>
                </a:tc>
                <a:tc>
                  <a:txBody>
                    <a:bodyPr/>
                    <a:lstStyle/>
                    <a:p>
                      <a:pPr algn="ctr"/>
                      <a:endParaRPr lang="en-US" b="1" dirty="0">
                        <a:solidFill>
                          <a:srgbClr val="FF0000"/>
                        </a:solidFill>
                      </a:endParaRP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bl>
          </a:graphicData>
        </a:graphic>
      </p:graphicFrame>
      <p:sp>
        <p:nvSpPr>
          <p:cNvPr id="19" name="TextBox 18"/>
          <p:cNvSpPr txBox="1"/>
          <p:nvPr/>
        </p:nvSpPr>
        <p:spPr>
          <a:xfrm>
            <a:off x="914400" y="6294966"/>
            <a:ext cx="10668000" cy="369332"/>
          </a:xfrm>
          <a:prstGeom prst="rect">
            <a:avLst/>
          </a:prstGeom>
          <a:noFill/>
        </p:spPr>
        <p:txBody>
          <a:bodyPr wrap="square" rtlCol="0">
            <a:spAutoFit/>
          </a:bodyPr>
          <a:lstStyle/>
          <a:p>
            <a:r>
              <a:rPr lang="en-US" dirty="0"/>
              <a:t>Extra sum of squares = residual sum of squares reduced – residual sum of squares full</a:t>
            </a:r>
          </a:p>
        </p:txBody>
      </p:sp>
      <p:sp>
        <p:nvSpPr>
          <p:cNvPr id="20" name="Rectangle 19"/>
          <p:cNvSpPr/>
          <p:nvPr/>
        </p:nvSpPr>
        <p:spPr>
          <a:xfrm>
            <a:off x="990600" y="2540673"/>
            <a:ext cx="10591800" cy="646331"/>
          </a:xfrm>
          <a:prstGeom prst="rect">
            <a:avLst/>
          </a:prstGeom>
        </p:spPr>
        <p:txBody>
          <a:bodyPr wrap="square">
            <a:spAutoFit/>
          </a:bodyPr>
          <a:lstStyle/>
          <a:p>
            <a:r>
              <a:rPr lang="en-US" b="1" dirty="0">
                <a:solidFill>
                  <a:srgbClr val="FF0000"/>
                </a:solidFill>
              </a:rPr>
              <a:t>H</a:t>
            </a:r>
            <a:r>
              <a:rPr lang="en-US" b="1" baseline="-25000" dirty="0">
                <a:solidFill>
                  <a:srgbClr val="FF0000"/>
                </a:solidFill>
              </a:rPr>
              <a:t>o</a:t>
            </a:r>
            <a:r>
              <a:rPr lang="en-US" b="1" dirty="0">
                <a:solidFill>
                  <a:srgbClr val="FF0000"/>
                </a:solidFill>
              </a:rPr>
              <a:t>: µ</a:t>
            </a:r>
            <a:r>
              <a:rPr lang="en-US" b="1" baseline="-25000" dirty="0">
                <a:solidFill>
                  <a:srgbClr val="FF0000"/>
                </a:solidFill>
              </a:rPr>
              <a:t>1</a:t>
            </a:r>
            <a:r>
              <a:rPr lang="en-US" b="1" dirty="0">
                <a:solidFill>
                  <a:srgbClr val="FF0000"/>
                </a:solidFill>
              </a:rPr>
              <a:t>= µ</a:t>
            </a:r>
            <a:r>
              <a:rPr lang="en-US" b="1" baseline="-25000" dirty="0">
                <a:solidFill>
                  <a:srgbClr val="FF0000"/>
                </a:solidFill>
              </a:rPr>
              <a:t>2</a:t>
            </a:r>
            <a:r>
              <a:rPr lang="en-US" b="1" dirty="0">
                <a:solidFill>
                  <a:srgbClr val="FF0000"/>
                </a:solidFill>
              </a:rPr>
              <a:t> = µ</a:t>
            </a:r>
            <a:r>
              <a:rPr lang="en-US" b="1" baseline="-25000" dirty="0">
                <a:solidFill>
                  <a:srgbClr val="FF0000"/>
                </a:solidFill>
              </a:rPr>
              <a:t>3			</a:t>
            </a:r>
            <a:r>
              <a:rPr lang="en-US" b="1" dirty="0">
                <a:solidFill>
                  <a:srgbClr val="FF0000"/>
                </a:solidFill>
              </a:rPr>
              <a:t>(equal means model µ µ</a:t>
            </a:r>
            <a:r>
              <a:rPr lang="en-US" b="1" baseline="-25000" dirty="0">
                <a:solidFill>
                  <a:srgbClr val="FF0000"/>
                </a:solidFill>
              </a:rPr>
              <a:t> </a:t>
            </a:r>
            <a:r>
              <a:rPr lang="en-US" b="1" dirty="0">
                <a:solidFill>
                  <a:srgbClr val="FF0000"/>
                </a:solidFill>
              </a:rPr>
              <a:t>µ)</a:t>
            </a:r>
            <a:endParaRPr lang="en-US" b="1" baseline="-25000" dirty="0">
              <a:solidFill>
                <a:srgbClr val="FF0000"/>
              </a:solidFill>
            </a:endParaRPr>
          </a:p>
          <a:p>
            <a:r>
              <a:rPr lang="en-US" b="1" dirty="0">
                <a:solidFill>
                  <a:srgbClr val="FF0000"/>
                </a:solidFill>
              </a:rPr>
              <a:t>H</a:t>
            </a:r>
            <a:r>
              <a:rPr lang="en-US" b="1" baseline="-25000" dirty="0">
                <a:solidFill>
                  <a:srgbClr val="FF0000"/>
                </a:solidFill>
              </a:rPr>
              <a:t>a</a:t>
            </a:r>
            <a:r>
              <a:rPr lang="en-US" b="1" dirty="0">
                <a:solidFill>
                  <a:srgbClr val="FF0000"/>
                </a:solidFill>
              </a:rPr>
              <a:t>: at least one pair are different</a:t>
            </a:r>
            <a:r>
              <a:rPr lang="en-US" b="1" baseline="-25000" dirty="0">
                <a:solidFill>
                  <a:srgbClr val="FF0000"/>
                </a:solidFill>
              </a:rPr>
              <a:t>	</a:t>
            </a:r>
            <a:r>
              <a:rPr lang="en-US" b="1" dirty="0">
                <a:solidFill>
                  <a:srgbClr val="FF0000"/>
                </a:solidFill>
              </a:rPr>
              <a:t>(separate means model µ</a:t>
            </a:r>
            <a:r>
              <a:rPr lang="en-US" b="1" baseline="-25000" dirty="0">
                <a:solidFill>
                  <a:srgbClr val="FF0000"/>
                </a:solidFill>
              </a:rPr>
              <a:t>1</a:t>
            </a:r>
            <a:r>
              <a:rPr lang="en-US" b="1" dirty="0">
                <a:solidFill>
                  <a:srgbClr val="FF0000"/>
                </a:solidFill>
              </a:rPr>
              <a:t> µ</a:t>
            </a:r>
            <a:r>
              <a:rPr lang="en-US" b="1" baseline="-25000" dirty="0">
                <a:solidFill>
                  <a:srgbClr val="FF0000"/>
                </a:solidFill>
              </a:rPr>
              <a:t>2 </a:t>
            </a:r>
            <a:r>
              <a:rPr lang="en-US" b="1" dirty="0">
                <a:solidFill>
                  <a:srgbClr val="FF0000"/>
                </a:solidFill>
              </a:rPr>
              <a:t>µ</a:t>
            </a:r>
            <a:r>
              <a:rPr lang="en-US" b="1" baseline="-25000" dirty="0">
                <a:solidFill>
                  <a:srgbClr val="FF0000"/>
                </a:solidFill>
              </a:rPr>
              <a:t>3</a:t>
            </a:r>
            <a:r>
              <a:rPr lang="en-US" b="1" dirty="0">
                <a:solidFill>
                  <a:srgbClr val="FF0000"/>
                </a:solidFill>
              </a:rPr>
              <a:t>)</a:t>
            </a:r>
          </a:p>
        </p:txBody>
      </p:sp>
    </p:spTree>
    <p:extLst>
      <p:ext uri="{BB962C8B-B14F-4D97-AF65-F5344CB8AC3E}">
        <p14:creationId xmlns:p14="http://schemas.microsoft.com/office/powerpoint/2010/main" val="254788201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799243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a:t>Spock Example</a:t>
            </a:r>
          </a:p>
        </p:txBody>
      </p:sp>
      <p:sp>
        <p:nvSpPr>
          <p:cNvPr id="2" name="Subtitle 1">
            <a:extLst>
              <a:ext uri="{FF2B5EF4-FFF2-40B4-BE49-F238E27FC236}">
                <a16:creationId xmlns:a16="http://schemas.microsoft.com/office/drawing/2014/main" id="{BB5A95F7-0BC9-4666-AC16-13035BEC0B6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8694884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Spock Trial </a:t>
            </a:r>
          </a:p>
        </p:txBody>
      </p:sp>
      <p:sp>
        <p:nvSpPr>
          <p:cNvPr id="3" name="Content Placeholder 2"/>
          <p:cNvSpPr>
            <a:spLocks noGrp="1"/>
          </p:cNvSpPr>
          <p:nvPr>
            <p:ph idx="1"/>
          </p:nvPr>
        </p:nvSpPr>
        <p:spPr>
          <a:xfrm>
            <a:off x="609600" y="1600201"/>
            <a:ext cx="9525000" cy="4525963"/>
          </a:xfrm>
        </p:spPr>
        <p:txBody>
          <a:bodyPr/>
          <a:lstStyle/>
          <a:p>
            <a:r>
              <a:rPr lang="en-US" sz="2000" dirty="0"/>
              <a:t>1968: Dr. Ben Spock was accused of conspiracy to violate the Selective Service Act by encouraging young men to resist being drafted into military service for Vietnam.</a:t>
            </a:r>
          </a:p>
          <a:p>
            <a:r>
              <a:rPr lang="en-US" sz="2000" dirty="0"/>
              <a:t>Jury selection: A “venire” of 30 potential jurors is selected at random from a list of 300 names that were previously selected at random from citizens of Boston.</a:t>
            </a:r>
          </a:p>
          <a:p>
            <a:r>
              <a:rPr lang="en-US" sz="2000" dirty="0"/>
              <a:t>A jury is then selected </a:t>
            </a:r>
            <a:r>
              <a:rPr lang="en-US" sz="2000" b="1" dirty="0"/>
              <a:t>not</a:t>
            </a:r>
            <a:r>
              <a:rPr lang="en-US" sz="2000" dirty="0"/>
              <a:t> at random by the attorneys trying the case.</a:t>
            </a:r>
          </a:p>
          <a:p>
            <a:r>
              <a:rPr lang="en-US" sz="2000" dirty="0"/>
              <a:t>For this case, the venire consisted of only one woman, who was let go by the prosecution, thus resulting in an all male jury.</a:t>
            </a:r>
          </a:p>
          <a:p>
            <a:r>
              <a:rPr lang="en-US" sz="2000" dirty="0"/>
              <a:t>There was reason to believe that women were more sympathetic to Dr. Spock’s actions due to his popular child-rearing books.</a:t>
            </a:r>
          </a:p>
          <a:p>
            <a:r>
              <a:rPr lang="en-US" sz="2000" dirty="0"/>
              <a:t>The defense argued that the judge in this case had a history of venires that underrepresented women, which is contrary to the law.</a:t>
            </a:r>
          </a:p>
          <a:p>
            <a:r>
              <a:rPr lang="en-US" sz="2000" dirty="0"/>
              <a:t>Let’s see if there is any evidence for this claim!</a:t>
            </a: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2559" y="1600201"/>
            <a:ext cx="1309841"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2651" y="1600201"/>
            <a:ext cx="1349749" cy="1738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4997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6"/>
                                        </p:tgtEl>
                                        <p:attrNameLst>
                                          <p:attrName>style.visibility</p:attrName>
                                        </p:attrNameLst>
                                      </p:cBhvr>
                                      <p:to>
                                        <p:strVal val="visible"/>
                                      </p:to>
                                    </p:set>
                                    <p:animEffect transition="in" filter="fade">
                                      <p:cBhvr>
                                        <p:cTn id="7" dur="500"/>
                                        <p:tgtEl>
                                          <p:spTgt spid="20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Raw Data</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561704"/>
            <a:ext cx="5638800" cy="49296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2852081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Comparing Two</a:t>
            </a:r>
            <a:br>
              <a:rPr lang="en-US" sz="3200" dirty="0"/>
            </a:br>
            <a:r>
              <a:rPr lang="en-US" sz="3200" dirty="0"/>
              <a:t>Means from Many Groups</a:t>
            </a:r>
          </a:p>
        </p:txBody>
      </p:sp>
      <p:graphicFrame>
        <p:nvGraphicFramePr>
          <p:cNvPr id="4" name="Table 3"/>
          <p:cNvGraphicFramePr>
            <a:graphicFrameLocks noGrp="1"/>
          </p:cNvGraphicFramePr>
          <p:nvPr>
            <p:extLst>
              <p:ext uri="{D42A27DB-BD31-4B8C-83A1-F6EECF244321}">
                <p14:modId xmlns:p14="http://schemas.microsoft.com/office/powerpoint/2010/main" val="2476977651"/>
              </p:ext>
            </p:extLst>
          </p:nvPr>
        </p:nvGraphicFramePr>
        <p:xfrm>
          <a:off x="2362202" y="1429694"/>
          <a:ext cx="3973284" cy="2438400"/>
        </p:xfrm>
        <a:graphic>
          <a:graphicData uri="http://schemas.openxmlformats.org/drawingml/2006/table">
            <a:tbl>
              <a:tblPr firstRow="1" bandRow="1">
                <a:tableStyleId>{5C22544A-7EE6-4342-B048-85BDC9FD1C3A}</a:tableStyleId>
              </a:tblPr>
              <a:tblGrid>
                <a:gridCol w="993321">
                  <a:extLst>
                    <a:ext uri="{9D8B030D-6E8A-4147-A177-3AD203B41FA5}">
                      <a16:colId xmlns:a16="http://schemas.microsoft.com/office/drawing/2014/main" val="20000"/>
                    </a:ext>
                  </a:extLst>
                </a:gridCol>
                <a:gridCol w="993321">
                  <a:extLst>
                    <a:ext uri="{9D8B030D-6E8A-4147-A177-3AD203B41FA5}">
                      <a16:colId xmlns:a16="http://schemas.microsoft.com/office/drawing/2014/main" val="20001"/>
                    </a:ext>
                  </a:extLst>
                </a:gridCol>
                <a:gridCol w="993321">
                  <a:extLst>
                    <a:ext uri="{9D8B030D-6E8A-4147-A177-3AD203B41FA5}">
                      <a16:colId xmlns:a16="http://schemas.microsoft.com/office/drawing/2014/main" val="20002"/>
                    </a:ext>
                  </a:extLst>
                </a:gridCol>
                <a:gridCol w="993321">
                  <a:extLst>
                    <a:ext uri="{9D8B030D-6E8A-4147-A177-3AD203B41FA5}">
                      <a16:colId xmlns:a16="http://schemas.microsoft.com/office/drawing/2014/main" val="20003"/>
                    </a:ext>
                  </a:extLst>
                </a:gridCol>
              </a:tblGrid>
              <a:tr h="247015">
                <a:tc>
                  <a:txBody>
                    <a:bodyPr/>
                    <a:lstStyle/>
                    <a:p>
                      <a:pPr algn="ctr"/>
                      <a:r>
                        <a:rPr lang="en-US" sz="1400" dirty="0"/>
                        <a:t>Judge</a:t>
                      </a:r>
                    </a:p>
                  </a:txBody>
                  <a:tcPr/>
                </a:tc>
                <a:tc>
                  <a:txBody>
                    <a:bodyPr/>
                    <a:lstStyle/>
                    <a:p>
                      <a:pPr algn="ctr"/>
                      <a:r>
                        <a:rPr lang="en-US" sz="1400" dirty="0"/>
                        <a:t>N</a:t>
                      </a:r>
                    </a:p>
                  </a:txBody>
                  <a:tcPr/>
                </a:tc>
                <a:tc>
                  <a:txBody>
                    <a:bodyPr/>
                    <a:lstStyle/>
                    <a:p>
                      <a:pPr algn="ctr"/>
                      <a:r>
                        <a:rPr lang="en-US" sz="1400" dirty="0"/>
                        <a:t>Xbar</a:t>
                      </a:r>
                    </a:p>
                  </a:txBody>
                  <a:tcPr/>
                </a:tc>
                <a:tc>
                  <a:txBody>
                    <a:bodyPr/>
                    <a:lstStyle/>
                    <a:p>
                      <a:pPr algn="ctr"/>
                      <a:r>
                        <a:rPr lang="en-US" sz="1400" dirty="0"/>
                        <a:t>SD</a:t>
                      </a:r>
                    </a:p>
                  </a:txBody>
                  <a:tcPr/>
                </a:tc>
                <a:extLst>
                  <a:ext uri="{0D108BD9-81ED-4DB2-BD59-A6C34878D82A}">
                    <a16:rowId xmlns:a16="http://schemas.microsoft.com/office/drawing/2014/main" val="10000"/>
                  </a:ext>
                </a:extLst>
              </a:tr>
              <a:tr h="247015">
                <a:tc>
                  <a:txBody>
                    <a:bodyPr/>
                    <a:lstStyle/>
                    <a:p>
                      <a:pPr algn="ctr"/>
                      <a:r>
                        <a:rPr lang="en-US" sz="1400" dirty="0"/>
                        <a:t>Spock</a:t>
                      </a:r>
                    </a:p>
                  </a:txBody>
                  <a:tcPr/>
                </a:tc>
                <a:tc>
                  <a:txBody>
                    <a:bodyPr/>
                    <a:lstStyle/>
                    <a:p>
                      <a:pPr algn="ctr"/>
                      <a:r>
                        <a:rPr lang="en-US" sz="1400" dirty="0"/>
                        <a:t>9</a:t>
                      </a:r>
                    </a:p>
                  </a:txBody>
                  <a:tcPr/>
                </a:tc>
                <a:tc>
                  <a:txBody>
                    <a:bodyPr/>
                    <a:lstStyle/>
                    <a:p>
                      <a:pPr algn="ctr"/>
                      <a:r>
                        <a:rPr lang="en-US" sz="1400" dirty="0"/>
                        <a:t>14.6</a:t>
                      </a:r>
                    </a:p>
                  </a:txBody>
                  <a:tcPr/>
                </a:tc>
                <a:tc>
                  <a:txBody>
                    <a:bodyPr/>
                    <a:lstStyle/>
                    <a:p>
                      <a:pPr algn="ctr"/>
                      <a:r>
                        <a:rPr lang="en-US" sz="1400" dirty="0"/>
                        <a:t>5.04</a:t>
                      </a:r>
                    </a:p>
                  </a:txBody>
                  <a:tcPr/>
                </a:tc>
                <a:extLst>
                  <a:ext uri="{0D108BD9-81ED-4DB2-BD59-A6C34878D82A}">
                    <a16:rowId xmlns:a16="http://schemas.microsoft.com/office/drawing/2014/main" val="10001"/>
                  </a:ext>
                </a:extLst>
              </a:tr>
              <a:tr h="247015">
                <a:tc>
                  <a:txBody>
                    <a:bodyPr/>
                    <a:lstStyle/>
                    <a:p>
                      <a:pPr algn="ctr"/>
                      <a:r>
                        <a:rPr lang="en-US" sz="1400" dirty="0"/>
                        <a:t>A</a:t>
                      </a:r>
                    </a:p>
                  </a:txBody>
                  <a:tcPr/>
                </a:tc>
                <a:tc>
                  <a:txBody>
                    <a:bodyPr/>
                    <a:lstStyle/>
                    <a:p>
                      <a:pPr algn="ctr"/>
                      <a:r>
                        <a:rPr lang="en-US" sz="1400" dirty="0"/>
                        <a:t>5</a:t>
                      </a:r>
                    </a:p>
                  </a:txBody>
                  <a:tcPr/>
                </a:tc>
                <a:tc>
                  <a:txBody>
                    <a:bodyPr/>
                    <a:lstStyle/>
                    <a:p>
                      <a:pPr algn="ctr"/>
                      <a:r>
                        <a:rPr lang="en-US" sz="1400" dirty="0"/>
                        <a:t>34.1</a:t>
                      </a:r>
                    </a:p>
                  </a:txBody>
                  <a:tcPr/>
                </a:tc>
                <a:tc>
                  <a:txBody>
                    <a:bodyPr/>
                    <a:lstStyle/>
                    <a:p>
                      <a:pPr algn="ctr"/>
                      <a:r>
                        <a:rPr lang="en-US" sz="1400" dirty="0"/>
                        <a:t>11.94</a:t>
                      </a:r>
                    </a:p>
                  </a:txBody>
                  <a:tcPr/>
                </a:tc>
                <a:extLst>
                  <a:ext uri="{0D108BD9-81ED-4DB2-BD59-A6C34878D82A}">
                    <a16:rowId xmlns:a16="http://schemas.microsoft.com/office/drawing/2014/main" val="10002"/>
                  </a:ext>
                </a:extLst>
              </a:tr>
              <a:tr h="247015">
                <a:tc>
                  <a:txBody>
                    <a:bodyPr/>
                    <a:lstStyle/>
                    <a:p>
                      <a:pPr algn="ctr"/>
                      <a:r>
                        <a:rPr lang="en-US" sz="1400" dirty="0"/>
                        <a:t>B</a:t>
                      </a:r>
                    </a:p>
                  </a:txBody>
                  <a:tcPr/>
                </a:tc>
                <a:tc>
                  <a:txBody>
                    <a:bodyPr/>
                    <a:lstStyle/>
                    <a:p>
                      <a:pPr algn="ctr"/>
                      <a:r>
                        <a:rPr lang="en-US" sz="1400" dirty="0"/>
                        <a:t>6</a:t>
                      </a:r>
                    </a:p>
                  </a:txBody>
                  <a:tcPr/>
                </a:tc>
                <a:tc>
                  <a:txBody>
                    <a:bodyPr/>
                    <a:lstStyle/>
                    <a:p>
                      <a:pPr algn="ctr"/>
                      <a:r>
                        <a:rPr lang="en-US" sz="1400" dirty="0"/>
                        <a:t>33.6</a:t>
                      </a:r>
                    </a:p>
                  </a:txBody>
                  <a:tcPr/>
                </a:tc>
                <a:tc>
                  <a:txBody>
                    <a:bodyPr/>
                    <a:lstStyle/>
                    <a:p>
                      <a:pPr algn="ctr"/>
                      <a:r>
                        <a:rPr lang="en-US" sz="1400" dirty="0"/>
                        <a:t>6.58</a:t>
                      </a:r>
                    </a:p>
                  </a:txBody>
                  <a:tcPr/>
                </a:tc>
                <a:extLst>
                  <a:ext uri="{0D108BD9-81ED-4DB2-BD59-A6C34878D82A}">
                    <a16:rowId xmlns:a16="http://schemas.microsoft.com/office/drawing/2014/main" val="10003"/>
                  </a:ext>
                </a:extLst>
              </a:tr>
              <a:tr h="247015">
                <a:tc>
                  <a:txBody>
                    <a:bodyPr/>
                    <a:lstStyle/>
                    <a:p>
                      <a:pPr algn="ctr"/>
                      <a:r>
                        <a:rPr lang="en-US" sz="1400" dirty="0"/>
                        <a:t>C</a:t>
                      </a:r>
                    </a:p>
                  </a:txBody>
                  <a:tcPr/>
                </a:tc>
                <a:tc>
                  <a:txBody>
                    <a:bodyPr/>
                    <a:lstStyle/>
                    <a:p>
                      <a:pPr algn="ctr"/>
                      <a:r>
                        <a:rPr lang="en-US" sz="1400" dirty="0"/>
                        <a:t>9</a:t>
                      </a:r>
                    </a:p>
                  </a:txBody>
                  <a:tcPr/>
                </a:tc>
                <a:tc>
                  <a:txBody>
                    <a:bodyPr/>
                    <a:lstStyle/>
                    <a:p>
                      <a:pPr algn="ctr"/>
                      <a:r>
                        <a:rPr lang="en-US" sz="1400" dirty="0"/>
                        <a:t>29.1</a:t>
                      </a:r>
                    </a:p>
                  </a:txBody>
                  <a:tcPr/>
                </a:tc>
                <a:tc>
                  <a:txBody>
                    <a:bodyPr/>
                    <a:lstStyle/>
                    <a:p>
                      <a:pPr algn="ctr"/>
                      <a:r>
                        <a:rPr lang="en-US" sz="1400" dirty="0"/>
                        <a:t>4.59</a:t>
                      </a:r>
                    </a:p>
                  </a:txBody>
                  <a:tcPr/>
                </a:tc>
                <a:extLst>
                  <a:ext uri="{0D108BD9-81ED-4DB2-BD59-A6C34878D82A}">
                    <a16:rowId xmlns:a16="http://schemas.microsoft.com/office/drawing/2014/main" val="10004"/>
                  </a:ext>
                </a:extLst>
              </a:tr>
              <a:tr h="247015">
                <a:tc>
                  <a:txBody>
                    <a:bodyPr/>
                    <a:lstStyle/>
                    <a:p>
                      <a:pPr algn="ctr"/>
                      <a:r>
                        <a:rPr lang="en-US" sz="1400" dirty="0"/>
                        <a:t>D</a:t>
                      </a:r>
                    </a:p>
                  </a:txBody>
                  <a:tcPr/>
                </a:tc>
                <a:tc>
                  <a:txBody>
                    <a:bodyPr/>
                    <a:lstStyle/>
                    <a:p>
                      <a:pPr algn="ctr"/>
                      <a:r>
                        <a:rPr lang="en-US" sz="1400" dirty="0"/>
                        <a:t>2</a:t>
                      </a:r>
                    </a:p>
                  </a:txBody>
                  <a:tcPr/>
                </a:tc>
                <a:tc>
                  <a:txBody>
                    <a:bodyPr/>
                    <a:lstStyle/>
                    <a:p>
                      <a:pPr algn="ctr"/>
                      <a:r>
                        <a:rPr lang="en-US" sz="1400" dirty="0"/>
                        <a:t>27.0</a:t>
                      </a:r>
                    </a:p>
                  </a:txBody>
                  <a:tcPr/>
                </a:tc>
                <a:tc>
                  <a:txBody>
                    <a:bodyPr/>
                    <a:lstStyle/>
                    <a:p>
                      <a:pPr algn="ctr"/>
                      <a:r>
                        <a:rPr lang="en-US" sz="1400" dirty="0"/>
                        <a:t>3.81</a:t>
                      </a:r>
                    </a:p>
                  </a:txBody>
                  <a:tcPr/>
                </a:tc>
                <a:extLst>
                  <a:ext uri="{0D108BD9-81ED-4DB2-BD59-A6C34878D82A}">
                    <a16:rowId xmlns:a16="http://schemas.microsoft.com/office/drawing/2014/main" val="10005"/>
                  </a:ext>
                </a:extLst>
              </a:tr>
              <a:tr h="247015">
                <a:tc>
                  <a:txBody>
                    <a:bodyPr/>
                    <a:lstStyle/>
                    <a:p>
                      <a:pPr algn="ctr"/>
                      <a:r>
                        <a:rPr lang="en-US" sz="1400" dirty="0"/>
                        <a:t>E</a:t>
                      </a:r>
                    </a:p>
                  </a:txBody>
                  <a:tcPr/>
                </a:tc>
                <a:tc>
                  <a:txBody>
                    <a:bodyPr/>
                    <a:lstStyle/>
                    <a:p>
                      <a:pPr algn="ctr"/>
                      <a:r>
                        <a:rPr lang="en-US" sz="1400" dirty="0"/>
                        <a:t>6</a:t>
                      </a:r>
                    </a:p>
                  </a:txBody>
                  <a:tcPr/>
                </a:tc>
                <a:tc>
                  <a:txBody>
                    <a:bodyPr/>
                    <a:lstStyle/>
                    <a:p>
                      <a:pPr algn="ctr"/>
                      <a:r>
                        <a:rPr lang="en-US" sz="1400" dirty="0"/>
                        <a:t>27.0</a:t>
                      </a:r>
                    </a:p>
                  </a:txBody>
                  <a:tcPr/>
                </a:tc>
                <a:tc>
                  <a:txBody>
                    <a:bodyPr/>
                    <a:lstStyle/>
                    <a:p>
                      <a:pPr algn="ctr"/>
                      <a:r>
                        <a:rPr lang="en-US" sz="1400" dirty="0"/>
                        <a:t>9.01</a:t>
                      </a:r>
                    </a:p>
                  </a:txBody>
                  <a:tcPr/>
                </a:tc>
                <a:extLst>
                  <a:ext uri="{0D108BD9-81ED-4DB2-BD59-A6C34878D82A}">
                    <a16:rowId xmlns:a16="http://schemas.microsoft.com/office/drawing/2014/main" val="10006"/>
                  </a:ext>
                </a:extLst>
              </a:tr>
              <a:tr h="247015">
                <a:tc>
                  <a:txBody>
                    <a:bodyPr/>
                    <a:lstStyle/>
                    <a:p>
                      <a:pPr algn="ctr"/>
                      <a:r>
                        <a:rPr lang="en-US" sz="1400" dirty="0"/>
                        <a:t>F</a:t>
                      </a:r>
                    </a:p>
                  </a:txBody>
                  <a:tcPr/>
                </a:tc>
                <a:tc>
                  <a:txBody>
                    <a:bodyPr/>
                    <a:lstStyle/>
                    <a:p>
                      <a:pPr algn="ctr"/>
                      <a:r>
                        <a:rPr lang="en-US" sz="1400" dirty="0"/>
                        <a:t>9</a:t>
                      </a:r>
                    </a:p>
                  </a:txBody>
                  <a:tcPr/>
                </a:tc>
                <a:tc>
                  <a:txBody>
                    <a:bodyPr/>
                    <a:lstStyle/>
                    <a:p>
                      <a:pPr algn="ctr"/>
                      <a:r>
                        <a:rPr lang="en-US" sz="1400" dirty="0"/>
                        <a:t>26.8</a:t>
                      </a:r>
                    </a:p>
                  </a:txBody>
                  <a:tcPr/>
                </a:tc>
                <a:tc>
                  <a:txBody>
                    <a:bodyPr/>
                    <a:lstStyle/>
                    <a:p>
                      <a:pPr algn="ctr"/>
                      <a:r>
                        <a:rPr lang="en-US" sz="1400" dirty="0"/>
                        <a:t>5.97</a:t>
                      </a:r>
                    </a:p>
                  </a:txBody>
                  <a:tcPr/>
                </a:tc>
                <a:extLst>
                  <a:ext uri="{0D108BD9-81ED-4DB2-BD59-A6C34878D82A}">
                    <a16:rowId xmlns:a16="http://schemas.microsoft.com/office/drawing/2014/main" val="10007"/>
                  </a:ext>
                </a:extLst>
              </a:tr>
            </a:tbl>
          </a:graphicData>
        </a:graphic>
      </p:graphicFrame>
      <p:sp>
        <p:nvSpPr>
          <p:cNvPr id="5" name="TextBox 4"/>
          <p:cNvSpPr txBox="1"/>
          <p:nvPr/>
        </p:nvSpPr>
        <p:spPr>
          <a:xfrm>
            <a:off x="9688106" y="384601"/>
            <a:ext cx="1814403" cy="830997"/>
          </a:xfrm>
          <a:prstGeom prst="rect">
            <a:avLst/>
          </a:prstGeom>
          <a:noFill/>
        </p:spPr>
        <p:txBody>
          <a:bodyPr wrap="square" rtlCol="0">
            <a:spAutoFit/>
          </a:bodyPr>
          <a:lstStyle/>
          <a:p>
            <a:r>
              <a:rPr lang="en-US" sz="2400" dirty="0"/>
              <a:t>H</a:t>
            </a:r>
            <a:r>
              <a:rPr lang="en-US" sz="2400" baseline="-25000" dirty="0"/>
              <a:t>0</a:t>
            </a:r>
            <a:r>
              <a:rPr lang="en-US" sz="2400" dirty="0"/>
              <a:t>: µ</a:t>
            </a:r>
            <a:r>
              <a:rPr lang="en-US" sz="2400" baseline="-25000" dirty="0"/>
              <a:t>S</a:t>
            </a:r>
            <a:r>
              <a:rPr lang="en-US" sz="2400" dirty="0"/>
              <a:t> = µ</a:t>
            </a:r>
            <a:r>
              <a:rPr lang="en-US" sz="2400" baseline="-25000" dirty="0"/>
              <a:t>F</a:t>
            </a:r>
          </a:p>
          <a:p>
            <a:r>
              <a:rPr lang="en-US" sz="2400" dirty="0"/>
              <a:t>H</a:t>
            </a:r>
            <a:r>
              <a:rPr lang="en-US" sz="2400" baseline="-25000" dirty="0"/>
              <a:t>a</a:t>
            </a:r>
            <a:r>
              <a:rPr lang="en-US" sz="2400" dirty="0"/>
              <a:t>: µ</a:t>
            </a:r>
            <a:r>
              <a:rPr lang="en-US" sz="2400" baseline="-25000" dirty="0"/>
              <a:t>S</a:t>
            </a:r>
            <a:r>
              <a:rPr lang="en-US" sz="2400" dirty="0"/>
              <a:t> ≠ µ</a:t>
            </a:r>
            <a:r>
              <a:rPr lang="en-US" sz="2400" baseline="-25000" dirty="0"/>
              <a:t>F</a:t>
            </a:r>
          </a:p>
        </p:txBody>
      </p:sp>
      <mc:AlternateContent xmlns:mc="http://schemas.openxmlformats.org/markup-compatibility/2006" xmlns:a14="http://schemas.microsoft.com/office/drawing/2010/main">
        <mc:Choice Requires="a14">
          <p:sp>
            <p:nvSpPr>
              <p:cNvPr id="6" name="TextBox 5"/>
              <p:cNvSpPr txBox="1"/>
              <p:nvPr/>
            </p:nvSpPr>
            <p:spPr>
              <a:xfrm>
                <a:off x="2053739" y="5259087"/>
                <a:ext cx="8305800" cy="56970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050" i="1">
                              <a:latin typeface="Cambria Math" panose="02040503050406030204" pitchFamily="18" charset="0"/>
                            </a:rPr>
                          </m:ctrlPr>
                        </m:sSubPr>
                        <m:e>
                          <m:r>
                            <a:rPr lang="en-US" sz="1050" i="1">
                              <a:latin typeface="Cambria Math"/>
                            </a:rPr>
                            <m:t>𝑠</m:t>
                          </m:r>
                        </m:e>
                        <m:sub>
                          <m:r>
                            <a:rPr lang="en-US" sz="1050" i="1">
                              <a:latin typeface="Cambria Math"/>
                            </a:rPr>
                            <m:t>𝑝</m:t>
                          </m:r>
                        </m:sub>
                      </m:sSub>
                      <m:r>
                        <a:rPr lang="en-US" sz="1050" i="1">
                          <a:latin typeface="Cambria Math"/>
                        </a:rPr>
                        <m:t>=</m:t>
                      </m:r>
                      <m:rad>
                        <m:radPr>
                          <m:degHide m:val="on"/>
                          <m:ctrlPr>
                            <a:rPr lang="en-US" sz="1050" i="1">
                              <a:latin typeface="Cambria Math" panose="02040503050406030204" pitchFamily="18" charset="0"/>
                            </a:rPr>
                          </m:ctrlPr>
                        </m:radPr>
                        <m:deg/>
                        <m:e>
                          <m:f>
                            <m:fPr>
                              <m:ctrlPr>
                                <a:rPr lang="en-US" sz="1050" i="1">
                                  <a:latin typeface="Cambria Math" panose="02040503050406030204" pitchFamily="18" charset="0"/>
                                </a:rPr>
                              </m:ctrlPr>
                            </m:fPr>
                            <m:num>
                              <m:d>
                                <m:dPr>
                                  <m:ctrlPr>
                                    <a:rPr lang="en-US" sz="1050" i="1">
                                      <a:latin typeface="Cambria Math" panose="02040503050406030204" pitchFamily="18" charset="0"/>
                                    </a:rPr>
                                  </m:ctrlPr>
                                </m:dPr>
                                <m:e>
                                  <m:r>
                                    <a:rPr lang="en-US" sz="1050" i="1">
                                      <a:latin typeface="Cambria Math"/>
                                    </a:rPr>
                                    <m:t>9−1</m:t>
                                  </m:r>
                                </m:e>
                              </m:d>
                              <m:r>
                                <a:rPr lang="en-US" sz="1050" i="1">
                                  <a:latin typeface="Cambria Math"/>
                                </a:rPr>
                                <m:t>∗</m:t>
                              </m:r>
                              <m:sSup>
                                <m:sSupPr>
                                  <m:ctrlPr>
                                    <a:rPr lang="en-US" sz="1050" i="1">
                                      <a:latin typeface="Cambria Math" panose="02040503050406030204" pitchFamily="18" charset="0"/>
                                    </a:rPr>
                                  </m:ctrlPr>
                                </m:sSupPr>
                                <m:e>
                                  <m:r>
                                    <a:rPr lang="en-US" sz="1050" i="1">
                                      <a:latin typeface="Cambria Math"/>
                                    </a:rPr>
                                    <m:t>5.04</m:t>
                                  </m:r>
                                </m:e>
                                <m:sup>
                                  <m:r>
                                    <a:rPr lang="en-US" sz="1050" i="1">
                                      <a:latin typeface="Cambria Math"/>
                                    </a:rPr>
                                    <m:t>2</m:t>
                                  </m:r>
                                </m:sup>
                              </m:sSup>
                              <m:r>
                                <a:rPr lang="en-US" sz="1050" i="1">
                                  <a:latin typeface="Cambria Math"/>
                                </a:rPr>
                                <m:t>+</m:t>
                              </m:r>
                              <m:d>
                                <m:dPr>
                                  <m:ctrlPr>
                                    <a:rPr lang="en-US" sz="1050" i="1">
                                      <a:latin typeface="Cambria Math" panose="02040503050406030204" pitchFamily="18" charset="0"/>
                                    </a:rPr>
                                  </m:ctrlPr>
                                </m:dPr>
                                <m:e>
                                  <m:r>
                                    <a:rPr lang="en-US" sz="1050" i="1">
                                      <a:latin typeface="Cambria Math"/>
                                    </a:rPr>
                                    <m:t>5−1</m:t>
                                  </m:r>
                                </m:e>
                              </m:d>
                              <m:r>
                                <a:rPr lang="en-US" sz="1050" i="1">
                                  <a:latin typeface="Cambria Math"/>
                                </a:rPr>
                                <m:t>∗</m:t>
                              </m:r>
                              <m:sSup>
                                <m:sSupPr>
                                  <m:ctrlPr>
                                    <a:rPr lang="en-US" sz="1050" i="1">
                                      <a:latin typeface="Cambria Math" panose="02040503050406030204" pitchFamily="18" charset="0"/>
                                    </a:rPr>
                                  </m:ctrlPr>
                                </m:sSupPr>
                                <m:e>
                                  <m:r>
                                    <a:rPr lang="en-US" sz="1050" i="1">
                                      <a:latin typeface="Cambria Math"/>
                                    </a:rPr>
                                    <m:t>11.94</m:t>
                                  </m:r>
                                </m:e>
                                <m:sup>
                                  <m:r>
                                    <a:rPr lang="en-US" sz="1050" i="1">
                                      <a:latin typeface="Cambria Math"/>
                                    </a:rPr>
                                    <m:t>2</m:t>
                                  </m:r>
                                </m:sup>
                              </m:sSup>
                              <m:r>
                                <a:rPr lang="en-US" sz="1050" i="1">
                                  <a:latin typeface="Cambria Math"/>
                                </a:rPr>
                                <m:t>+</m:t>
                              </m:r>
                              <m:d>
                                <m:dPr>
                                  <m:ctrlPr>
                                    <a:rPr lang="en-US" sz="1050" i="1">
                                      <a:latin typeface="Cambria Math" panose="02040503050406030204" pitchFamily="18" charset="0"/>
                                    </a:rPr>
                                  </m:ctrlPr>
                                </m:dPr>
                                <m:e>
                                  <m:r>
                                    <a:rPr lang="en-US" sz="1050" i="1">
                                      <a:latin typeface="Cambria Math"/>
                                    </a:rPr>
                                    <m:t>6−1</m:t>
                                  </m:r>
                                </m:e>
                              </m:d>
                              <m:r>
                                <a:rPr lang="en-US" sz="1050" i="1">
                                  <a:latin typeface="Cambria Math"/>
                                </a:rPr>
                                <m:t>∗</m:t>
                              </m:r>
                              <m:sSup>
                                <m:sSupPr>
                                  <m:ctrlPr>
                                    <a:rPr lang="en-US" sz="1050" i="1">
                                      <a:latin typeface="Cambria Math" panose="02040503050406030204" pitchFamily="18" charset="0"/>
                                    </a:rPr>
                                  </m:ctrlPr>
                                </m:sSupPr>
                                <m:e>
                                  <m:r>
                                    <a:rPr lang="en-US" sz="1050" i="1">
                                      <a:latin typeface="Cambria Math"/>
                                    </a:rPr>
                                    <m:t>6.58</m:t>
                                  </m:r>
                                </m:e>
                                <m:sup>
                                  <m:r>
                                    <a:rPr lang="en-US" sz="1050" i="1">
                                      <a:latin typeface="Cambria Math"/>
                                    </a:rPr>
                                    <m:t>2</m:t>
                                  </m:r>
                                </m:sup>
                              </m:sSup>
                              <m:r>
                                <a:rPr lang="en-US" sz="1050" i="1">
                                  <a:latin typeface="Cambria Math"/>
                                </a:rPr>
                                <m:t>+</m:t>
                              </m:r>
                              <m:d>
                                <m:dPr>
                                  <m:ctrlPr>
                                    <a:rPr lang="en-US" sz="1050" i="1">
                                      <a:latin typeface="Cambria Math" panose="02040503050406030204" pitchFamily="18" charset="0"/>
                                    </a:rPr>
                                  </m:ctrlPr>
                                </m:dPr>
                                <m:e>
                                  <m:r>
                                    <a:rPr lang="en-US" sz="1050" i="1">
                                      <a:latin typeface="Cambria Math"/>
                                    </a:rPr>
                                    <m:t>9−1</m:t>
                                  </m:r>
                                </m:e>
                              </m:d>
                              <m:r>
                                <a:rPr lang="en-US" sz="1050" i="1">
                                  <a:latin typeface="Cambria Math"/>
                                </a:rPr>
                                <m:t>∗</m:t>
                              </m:r>
                              <m:sSup>
                                <m:sSupPr>
                                  <m:ctrlPr>
                                    <a:rPr lang="en-US" sz="1050" i="1">
                                      <a:latin typeface="Cambria Math" panose="02040503050406030204" pitchFamily="18" charset="0"/>
                                    </a:rPr>
                                  </m:ctrlPr>
                                </m:sSupPr>
                                <m:e>
                                  <m:r>
                                    <a:rPr lang="en-US" sz="1050" i="1">
                                      <a:latin typeface="Cambria Math"/>
                                    </a:rPr>
                                    <m:t>4.59</m:t>
                                  </m:r>
                                </m:e>
                                <m:sup>
                                  <m:r>
                                    <a:rPr lang="en-US" sz="1050" i="1">
                                      <a:latin typeface="Cambria Math"/>
                                    </a:rPr>
                                    <m:t>2</m:t>
                                  </m:r>
                                </m:sup>
                              </m:sSup>
                              <m:r>
                                <a:rPr lang="en-US" sz="1050" i="1">
                                  <a:latin typeface="Cambria Math"/>
                                </a:rPr>
                                <m:t>+</m:t>
                              </m:r>
                              <m:d>
                                <m:dPr>
                                  <m:ctrlPr>
                                    <a:rPr lang="en-US" sz="1050" i="1">
                                      <a:latin typeface="Cambria Math" panose="02040503050406030204" pitchFamily="18" charset="0"/>
                                    </a:rPr>
                                  </m:ctrlPr>
                                </m:dPr>
                                <m:e>
                                  <m:r>
                                    <a:rPr lang="en-US" sz="1050" i="1">
                                      <a:latin typeface="Cambria Math"/>
                                    </a:rPr>
                                    <m:t>2−1</m:t>
                                  </m:r>
                                </m:e>
                              </m:d>
                              <m:r>
                                <a:rPr lang="en-US" sz="1050" i="1">
                                  <a:latin typeface="Cambria Math"/>
                                </a:rPr>
                                <m:t>∗</m:t>
                              </m:r>
                              <m:sSup>
                                <m:sSupPr>
                                  <m:ctrlPr>
                                    <a:rPr lang="en-US" sz="1050" i="1">
                                      <a:latin typeface="Cambria Math" panose="02040503050406030204" pitchFamily="18" charset="0"/>
                                    </a:rPr>
                                  </m:ctrlPr>
                                </m:sSupPr>
                                <m:e>
                                  <m:r>
                                    <a:rPr lang="en-US" sz="1050" i="1">
                                      <a:latin typeface="Cambria Math"/>
                                    </a:rPr>
                                    <m:t>3.81</m:t>
                                  </m:r>
                                </m:e>
                                <m:sup>
                                  <m:r>
                                    <a:rPr lang="en-US" sz="1050" i="1">
                                      <a:latin typeface="Cambria Math"/>
                                    </a:rPr>
                                    <m:t>2</m:t>
                                  </m:r>
                                </m:sup>
                              </m:sSup>
                              <m:r>
                                <a:rPr lang="en-US" sz="1050" i="1">
                                  <a:latin typeface="Cambria Math"/>
                                </a:rPr>
                                <m:t>+</m:t>
                              </m:r>
                              <m:d>
                                <m:dPr>
                                  <m:ctrlPr>
                                    <a:rPr lang="en-US" sz="1050" i="1">
                                      <a:latin typeface="Cambria Math" panose="02040503050406030204" pitchFamily="18" charset="0"/>
                                    </a:rPr>
                                  </m:ctrlPr>
                                </m:dPr>
                                <m:e>
                                  <m:r>
                                    <a:rPr lang="en-US" sz="1050" i="1">
                                      <a:latin typeface="Cambria Math"/>
                                    </a:rPr>
                                    <m:t>6−1</m:t>
                                  </m:r>
                                </m:e>
                              </m:d>
                              <m:r>
                                <a:rPr lang="en-US" sz="1050" i="1">
                                  <a:latin typeface="Cambria Math"/>
                                </a:rPr>
                                <m:t>∗</m:t>
                              </m:r>
                              <m:sSup>
                                <m:sSupPr>
                                  <m:ctrlPr>
                                    <a:rPr lang="en-US" sz="1050" i="1">
                                      <a:latin typeface="Cambria Math" panose="02040503050406030204" pitchFamily="18" charset="0"/>
                                    </a:rPr>
                                  </m:ctrlPr>
                                </m:sSupPr>
                                <m:e>
                                  <m:r>
                                    <a:rPr lang="en-US" sz="1050" i="1">
                                      <a:latin typeface="Cambria Math"/>
                                    </a:rPr>
                                    <m:t>9.01</m:t>
                                  </m:r>
                                </m:e>
                                <m:sup>
                                  <m:r>
                                    <a:rPr lang="en-US" sz="1050" i="1">
                                      <a:latin typeface="Cambria Math"/>
                                    </a:rPr>
                                    <m:t>2</m:t>
                                  </m:r>
                                </m:sup>
                              </m:sSup>
                              <m:r>
                                <a:rPr lang="en-US" sz="1050" i="1">
                                  <a:latin typeface="Cambria Math"/>
                                </a:rPr>
                                <m:t>+</m:t>
                              </m:r>
                              <m:d>
                                <m:dPr>
                                  <m:ctrlPr>
                                    <a:rPr lang="en-US" sz="1050" i="1">
                                      <a:latin typeface="Cambria Math" panose="02040503050406030204" pitchFamily="18" charset="0"/>
                                    </a:rPr>
                                  </m:ctrlPr>
                                </m:dPr>
                                <m:e>
                                  <m:r>
                                    <a:rPr lang="en-US" sz="1050" i="1">
                                      <a:latin typeface="Cambria Math"/>
                                    </a:rPr>
                                    <m:t>9−1</m:t>
                                  </m:r>
                                </m:e>
                              </m:d>
                              <m:r>
                                <a:rPr lang="en-US" sz="1050" i="1">
                                  <a:latin typeface="Cambria Math"/>
                                </a:rPr>
                                <m:t>∗</m:t>
                              </m:r>
                              <m:sSup>
                                <m:sSupPr>
                                  <m:ctrlPr>
                                    <a:rPr lang="en-US" sz="1050" i="1">
                                      <a:latin typeface="Cambria Math" panose="02040503050406030204" pitchFamily="18" charset="0"/>
                                    </a:rPr>
                                  </m:ctrlPr>
                                </m:sSupPr>
                                <m:e>
                                  <m:r>
                                    <a:rPr lang="en-US" sz="1050" i="1">
                                      <a:latin typeface="Cambria Math"/>
                                    </a:rPr>
                                    <m:t>5.97</m:t>
                                  </m:r>
                                </m:e>
                                <m:sup>
                                  <m:r>
                                    <a:rPr lang="en-US" sz="1050" i="1">
                                      <a:latin typeface="Cambria Math"/>
                                    </a:rPr>
                                    <m:t>2</m:t>
                                  </m:r>
                                </m:sup>
                              </m:sSup>
                            </m:num>
                            <m:den>
                              <m:d>
                                <m:dPr>
                                  <m:ctrlPr>
                                    <a:rPr lang="en-US" sz="1050" i="1">
                                      <a:latin typeface="Cambria Math" panose="02040503050406030204" pitchFamily="18" charset="0"/>
                                    </a:rPr>
                                  </m:ctrlPr>
                                </m:dPr>
                                <m:e>
                                  <m:r>
                                    <a:rPr lang="en-US" sz="1050" i="1">
                                      <a:latin typeface="Cambria Math"/>
                                    </a:rPr>
                                    <m:t>9−1</m:t>
                                  </m:r>
                                </m:e>
                              </m:d>
                              <m:r>
                                <a:rPr lang="en-US" sz="1050" i="1">
                                  <a:latin typeface="Cambria Math"/>
                                </a:rPr>
                                <m:t>+(5−1)+(6−1)+(9−1)+(2−1)+(6−1)+(9−1)</m:t>
                              </m:r>
                            </m:den>
                          </m:f>
                        </m:e>
                      </m:rad>
                    </m:oMath>
                  </m:oMathPara>
                </a14:m>
                <a:endParaRPr lang="en-US" sz="1050" dirty="0"/>
              </a:p>
            </p:txBody>
          </p:sp>
        </mc:Choice>
        <mc:Fallback xmlns="">
          <p:sp>
            <p:nvSpPr>
              <p:cNvPr id="6" name="TextBox 5"/>
              <p:cNvSpPr txBox="1">
                <a:spLocks noRot="1" noChangeAspect="1" noMove="1" noResize="1" noEditPoints="1" noAdjustHandles="1" noChangeArrowheads="1" noChangeShapeType="1" noTextEdit="1"/>
              </p:cNvSpPr>
              <p:nvPr/>
            </p:nvSpPr>
            <p:spPr>
              <a:xfrm>
                <a:off x="2053739" y="5259087"/>
                <a:ext cx="8305800" cy="569708"/>
              </a:xfrm>
              <a:prstGeom prst="rect">
                <a:avLst/>
              </a:prstGeom>
              <a:blipFill>
                <a:blip r:embed="rId3"/>
                <a:stretch>
                  <a:fillRect/>
                </a:stretch>
              </a:blipFill>
            </p:spPr>
            <p:txBody>
              <a:bodyPr/>
              <a:lstStyle/>
              <a:p>
                <a:r>
                  <a:rPr lang="en-US">
                    <a:noFill/>
                  </a:rPr>
                  <a:t> </a:t>
                </a:r>
              </a:p>
            </p:txBody>
          </p:sp>
        </mc:Fallback>
      </mc:AlternateContent>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4545531"/>
            <a:ext cx="4953000" cy="712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7" name="TextBox 6"/>
              <p:cNvSpPr txBox="1"/>
              <p:nvPr/>
            </p:nvSpPr>
            <p:spPr>
              <a:xfrm>
                <a:off x="7696199" y="2300950"/>
                <a:ext cx="1606017" cy="8533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a:rPr>
                        <m:t>𝑡</m:t>
                      </m:r>
                      <m:r>
                        <a:rPr lang="en-US" sz="1600" i="1">
                          <a:latin typeface="Cambria Math"/>
                        </a:rPr>
                        <m:t>=</m:t>
                      </m:r>
                      <m:f>
                        <m:fPr>
                          <m:ctrlPr>
                            <a:rPr lang="en-US" sz="1600" i="1">
                              <a:latin typeface="Cambria Math" panose="02040503050406030204" pitchFamily="18" charset="0"/>
                            </a:rPr>
                          </m:ctrlPr>
                        </m:fPr>
                        <m:num>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a:rPr>
                                    <m:t>𝑥</m:t>
                                  </m:r>
                                </m:e>
                              </m:acc>
                            </m:e>
                            <m:sub>
                              <m:r>
                                <a:rPr lang="en-US" sz="1600" i="1">
                                  <a:latin typeface="Cambria Math"/>
                                </a:rPr>
                                <m:t>1</m:t>
                              </m:r>
                            </m:sub>
                          </m:sSub>
                          <m:r>
                            <a:rPr lang="en-US" sz="1600" i="1">
                              <a:latin typeface="Cambria Math"/>
                            </a:rPr>
                            <m:t>−</m:t>
                          </m:r>
                          <m:sSub>
                            <m:sSubPr>
                              <m:ctrlPr>
                                <a:rPr lang="en-US" sz="1600" i="1">
                                  <a:latin typeface="Cambria Math" panose="02040503050406030204" pitchFamily="18" charset="0"/>
                                </a:rPr>
                              </m:ctrlPr>
                            </m:sSubPr>
                            <m:e>
                              <m:acc>
                                <m:accPr>
                                  <m:chr m:val="̅"/>
                                  <m:ctrlPr>
                                    <a:rPr lang="en-US" sz="1600" i="1">
                                      <a:latin typeface="Cambria Math" panose="02040503050406030204" pitchFamily="18" charset="0"/>
                                    </a:rPr>
                                  </m:ctrlPr>
                                </m:accPr>
                                <m:e>
                                  <m:r>
                                    <a:rPr lang="en-US" sz="1600" i="1">
                                      <a:latin typeface="Cambria Math"/>
                                    </a:rPr>
                                    <m:t>𝑥</m:t>
                                  </m:r>
                                </m:e>
                              </m:acc>
                            </m:e>
                            <m:sub>
                              <m:r>
                                <a:rPr lang="en-US" sz="1600" i="1">
                                  <a:latin typeface="Cambria Math"/>
                                </a:rPr>
                                <m:t>2</m:t>
                              </m:r>
                            </m:sub>
                          </m:sSub>
                        </m:num>
                        <m:den>
                          <m:sSub>
                            <m:sSubPr>
                              <m:ctrlPr>
                                <a:rPr lang="en-US" sz="1600" i="1">
                                  <a:latin typeface="Cambria Math" panose="02040503050406030204" pitchFamily="18" charset="0"/>
                                </a:rPr>
                              </m:ctrlPr>
                            </m:sSubPr>
                            <m:e>
                              <m:r>
                                <a:rPr lang="en-US" sz="1600" i="1">
                                  <a:latin typeface="Cambria Math"/>
                                </a:rPr>
                                <m:t>𝑠</m:t>
                              </m:r>
                            </m:e>
                            <m:sub>
                              <m:r>
                                <a:rPr lang="en-US" sz="1600" i="1">
                                  <a:latin typeface="Cambria Math"/>
                                </a:rPr>
                                <m:t>𝑝</m:t>
                              </m:r>
                            </m:sub>
                          </m:sSub>
                          <m:rad>
                            <m:radPr>
                              <m:degHide m:val="on"/>
                              <m:ctrlPr>
                                <a:rPr lang="en-US" sz="1600" i="1">
                                  <a:latin typeface="Cambria Math" panose="02040503050406030204" pitchFamily="18" charset="0"/>
                                </a:rPr>
                              </m:ctrlPr>
                            </m:radPr>
                            <m:deg/>
                            <m:e>
                              <m:f>
                                <m:fPr>
                                  <m:ctrlPr>
                                    <a:rPr lang="en-US" sz="1600" i="1">
                                      <a:latin typeface="Cambria Math" panose="02040503050406030204" pitchFamily="18" charset="0"/>
                                    </a:rPr>
                                  </m:ctrlPr>
                                </m:fPr>
                                <m:num>
                                  <m:r>
                                    <a:rPr lang="en-US" sz="1600" i="1">
                                      <a:latin typeface="Cambria Math"/>
                                    </a:rPr>
                                    <m:t>1</m:t>
                                  </m:r>
                                </m:num>
                                <m:den>
                                  <m:sSub>
                                    <m:sSubPr>
                                      <m:ctrlPr>
                                        <a:rPr lang="en-US" sz="1600" i="1">
                                          <a:latin typeface="Cambria Math" panose="02040503050406030204" pitchFamily="18" charset="0"/>
                                        </a:rPr>
                                      </m:ctrlPr>
                                    </m:sSubPr>
                                    <m:e>
                                      <m:r>
                                        <a:rPr lang="en-US" sz="1600" i="1">
                                          <a:latin typeface="Cambria Math"/>
                                        </a:rPr>
                                        <m:t>𝑛</m:t>
                                      </m:r>
                                    </m:e>
                                    <m:sub>
                                      <m:r>
                                        <a:rPr lang="en-US" sz="1600" i="1">
                                          <a:latin typeface="Cambria Math"/>
                                        </a:rPr>
                                        <m:t>1</m:t>
                                      </m:r>
                                    </m:sub>
                                  </m:sSub>
                                </m:den>
                              </m:f>
                              <m:r>
                                <a:rPr lang="en-US" sz="1600" i="1">
                                  <a:latin typeface="Cambria Math"/>
                                </a:rPr>
                                <m:t>+</m:t>
                              </m:r>
                              <m:f>
                                <m:fPr>
                                  <m:ctrlPr>
                                    <a:rPr lang="en-US" sz="1600" i="1">
                                      <a:latin typeface="Cambria Math" panose="02040503050406030204" pitchFamily="18" charset="0"/>
                                    </a:rPr>
                                  </m:ctrlPr>
                                </m:fPr>
                                <m:num>
                                  <m:r>
                                    <a:rPr lang="en-US" sz="1600" i="1">
                                      <a:latin typeface="Cambria Math"/>
                                    </a:rPr>
                                    <m:t>1</m:t>
                                  </m:r>
                                </m:num>
                                <m:den>
                                  <m:sSub>
                                    <m:sSubPr>
                                      <m:ctrlPr>
                                        <a:rPr lang="en-US" sz="1600" i="1">
                                          <a:latin typeface="Cambria Math" panose="02040503050406030204" pitchFamily="18" charset="0"/>
                                        </a:rPr>
                                      </m:ctrlPr>
                                    </m:sSubPr>
                                    <m:e>
                                      <m:r>
                                        <a:rPr lang="en-US" sz="1600" i="1">
                                          <a:latin typeface="Cambria Math"/>
                                        </a:rPr>
                                        <m:t>𝑛</m:t>
                                      </m:r>
                                    </m:e>
                                    <m:sub>
                                      <m:r>
                                        <a:rPr lang="en-US" sz="1600" i="1">
                                          <a:latin typeface="Cambria Math"/>
                                        </a:rPr>
                                        <m:t>2</m:t>
                                      </m:r>
                                    </m:sub>
                                  </m:sSub>
                                </m:den>
                              </m:f>
                            </m:e>
                          </m:rad>
                        </m:den>
                      </m:f>
                    </m:oMath>
                  </m:oMathPara>
                </a14:m>
                <a:endParaRPr lang="en-US" sz="1600" dirty="0"/>
              </a:p>
            </p:txBody>
          </p:sp>
        </mc:Choice>
        <mc:Fallback xmlns="">
          <p:sp>
            <p:nvSpPr>
              <p:cNvPr id="7" name="TextBox 6"/>
              <p:cNvSpPr txBox="1">
                <a:spLocks noRot="1" noChangeAspect="1" noMove="1" noResize="1" noEditPoints="1" noAdjustHandles="1" noChangeArrowheads="1" noChangeShapeType="1" noTextEdit="1"/>
              </p:cNvSpPr>
              <p:nvPr/>
            </p:nvSpPr>
            <p:spPr>
              <a:xfrm>
                <a:off x="7696199" y="2300950"/>
                <a:ext cx="1606017" cy="853375"/>
              </a:xfrm>
              <a:prstGeom prst="rect">
                <a:avLst/>
              </a:prstGeom>
              <a:blipFill>
                <a:blip r:embed="rId5"/>
                <a:stretch>
                  <a:fillRect/>
                </a:stretch>
              </a:blipFill>
            </p:spPr>
            <p:txBody>
              <a:bodyPr/>
              <a:lstStyle/>
              <a:p>
                <a:r>
                  <a:rPr lang="en-US">
                    <a:noFill/>
                  </a:rPr>
                  <a:t> </a:t>
                </a:r>
              </a:p>
            </p:txBody>
          </p:sp>
        </mc:Fallback>
      </mc:AlternateContent>
      <p:sp>
        <p:nvSpPr>
          <p:cNvPr id="8" name="TextBox 7"/>
          <p:cNvSpPr txBox="1"/>
          <p:nvPr/>
        </p:nvSpPr>
        <p:spPr>
          <a:xfrm>
            <a:off x="2260367" y="5715993"/>
            <a:ext cx="990600" cy="338554"/>
          </a:xfrm>
          <a:prstGeom prst="rect">
            <a:avLst/>
          </a:prstGeom>
          <a:noFill/>
        </p:spPr>
        <p:txBody>
          <a:bodyPr wrap="square" rtlCol="0">
            <a:spAutoFit/>
          </a:bodyPr>
          <a:lstStyle/>
          <a:p>
            <a:r>
              <a:rPr lang="en-US" sz="1600" dirty="0"/>
              <a:t>s</a:t>
            </a:r>
            <a:r>
              <a:rPr lang="en-US" sz="1600" baseline="-25000" dirty="0"/>
              <a:t>p</a:t>
            </a:r>
            <a:r>
              <a:rPr lang="en-US" sz="1600" dirty="0"/>
              <a:t> = 6.91</a:t>
            </a:r>
          </a:p>
        </p:txBody>
      </p:sp>
      <mc:AlternateContent xmlns:mc="http://schemas.openxmlformats.org/markup-compatibility/2006" xmlns:a14="http://schemas.microsoft.com/office/drawing/2010/main">
        <mc:Choice Requires="a14">
          <p:sp>
            <p:nvSpPr>
              <p:cNvPr id="10" name="TextBox 9"/>
              <p:cNvSpPr txBox="1"/>
              <p:nvPr/>
            </p:nvSpPr>
            <p:spPr>
              <a:xfrm>
                <a:off x="6391650" y="5754777"/>
                <a:ext cx="4123950" cy="86119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a:rPr>
                        <m:t>𝑡</m:t>
                      </m:r>
                      <m:r>
                        <a:rPr lang="en-US" sz="1600" i="1">
                          <a:latin typeface="Cambria Math"/>
                        </a:rPr>
                        <m:t>=</m:t>
                      </m:r>
                      <m:f>
                        <m:fPr>
                          <m:ctrlPr>
                            <a:rPr lang="en-US" sz="1600" i="1">
                              <a:latin typeface="Cambria Math" panose="02040503050406030204" pitchFamily="18" charset="0"/>
                            </a:rPr>
                          </m:ctrlPr>
                        </m:fPr>
                        <m:num>
                          <m:r>
                            <a:rPr lang="en-US" sz="1600" i="1">
                              <a:latin typeface="Cambria Math" panose="02040503050406030204" pitchFamily="18" charset="0"/>
                            </a:rPr>
                            <m:t>14.6</m:t>
                          </m:r>
                          <m:r>
                            <a:rPr lang="en-US" sz="1600" i="1">
                              <a:latin typeface="Cambria Math"/>
                            </a:rPr>
                            <m:t>−26.8</m:t>
                          </m:r>
                        </m:num>
                        <m:den>
                          <m:r>
                            <a:rPr lang="en-US" sz="1600" i="1">
                              <a:latin typeface="Cambria Math"/>
                            </a:rPr>
                            <m:t>6.91</m:t>
                          </m:r>
                          <m:rad>
                            <m:radPr>
                              <m:degHide m:val="on"/>
                              <m:ctrlPr>
                                <a:rPr lang="en-US" sz="1600" i="1">
                                  <a:latin typeface="Cambria Math" panose="02040503050406030204" pitchFamily="18" charset="0"/>
                                </a:rPr>
                              </m:ctrlPr>
                            </m:radPr>
                            <m:deg/>
                            <m:e>
                              <m:f>
                                <m:fPr>
                                  <m:ctrlPr>
                                    <a:rPr lang="en-US" sz="1600" i="1">
                                      <a:latin typeface="Cambria Math" panose="02040503050406030204" pitchFamily="18" charset="0"/>
                                    </a:rPr>
                                  </m:ctrlPr>
                                </m:fPr>
                                <m:num>
                                  <m:r>
                                    <a:rPr lang="en-US" sz="1600" i="1">
                                      <a:latin typeface="Cambria Math"/>
                                    </a:rPr>
                                    <m:t>1</m:t>
                                  </m:r>
                                </m:num>
                                <m:den>
                                  <m:r>
                                    <a:rPr lang="en-US" sz="1600" i="1">
                                      <a:latin typeface="Cambria Math" panose="02040503050406030204" pitchFamily="18" charset="0"/>
                                    </a:rPr>
                                    <m:t>9</m:t>
                                  </m:r>
                                </m:den>
                              </m:f>
                              <m:r>
                                <a:rPr lang="en-US" sz="1600" i="1">
                                  <a:latin typeface="Cambria Math"/>
                                </a:rPr>
                                <m:t>+</m:t>
                              </m:r>
                              <m:f>
                                <m:fPr>
                                  <m:ctrlPr>
                                    <a:rPr lang="en-US" sz="1600" i="1">
                                      <a:latin typeface="Cambria Math" panose="02040503050406030204" pitchFamily="18" charset="0"/>
                                    </a:rPr>
                                  </m:ctrlPr>
                                </m:fPr>
                                <m:num>
                                  <m:r>
                                    <a:rPr lang="en-US" sz="1600" i="1">
                                      <a:latin typeface="Cambria Math"/>
                                    </a:rPr>
                                    <m:t>1</m:t>
                                  </m:r>
                                </m:num>
                                <m:den>
                                  <m:r>
                                    <a:rPr lang="en-US" sz="1600" i="1">
                                      <a:latin typeface="Cambria Math"/>
                                    </a:rPr>
                                    <m:t>9</m:t>
                                  </m:r>
                                </m:den>
                              </m:f>
                            </m:e>
                          </m:rad>
                        </m:den>
                      </m:f>
                      <m:r>
                        <a:rPr lang="en-US" sz="1600" i="1">
                          <a:latin typeface="Cambria Math"/>
                        </a:rPr>
                        <m:t>=</m:t>
                      </m:r>
                      <m:f>
                        <m:fPr>
                          <m:ctrlPr>
                            <a:rPr lang="en-US" sz="1600" i="1">
                              <a:latin typeface="Cambria Math" panose="02040503050406030204" pitchFamily="18" charset="0"/>
                            </a:rPr>
                          </m:ctrlPr>
                        </m:fPr>
                        <m:num>
                          <m:r>
                            <a:rPr lang="en-US" sz="1600" i="1">
                              <a:latin typeface="Cambria Math" panose="02040503050406030204" pitchFamily="18" charset="0"/>
                            </a:rPr>
                            <m:t>−12.2</m:t>
                          </m:r>
                        </m:num>
                        <m:den>
                          <m:r>
                            <a:rPr lang="en-US" sz="1600" i="1">
                              <a:latin typeface="Cambria Math" panose="02040503050406030204" pitchFamily="18" charset="0"/>
                            </a:rPr>
                            <m:t>3.25</m:t>
                          </m:r>
                        </m:den>
                      </m:f>
                      <m:r>
                        <a:rPr lang="en-US" sz="1600" i="1">
                          <a:latin typeface="Cambria Math" panose="02040503050406030204" pitchFamily="18" charset="0"/>
                        </a:rPr>
                        <m:t>=−3.75</m:t>
                      </m:r>
                    </m:oMath>
                  </m:oMathPara>
                </a14:m>
                <a:endParaRPr lang="en-US" sz="1600" dirty="0"/>
              </a:p>
            </p:txBody>
          </p:sp>
        </mc:Choice>
        <mc:Fallback xmlns="">
          <p:sp>
            <p:nvSpPr>
              <p:cNvPr id="10" name="TextBox 9"/>
              <p:cNvSpPr txBox="1">
                <a:spLocks noRot="1" noChangeAspect="1" noMove="1" noResize="1" noEditPoints="1" noAdjustHandles="1" noChangeArrowheads="1" noChangeShapeType="1" noTextEdit="1"/>
              </p:cNvSpPr>
              <p:nvPr/>
            </p:nvSpPr>
            <p:spPr>
              <a:xfrm>
                <a:off x="6391650" y="5754777"/>
                <a:ext cx="4123950" cy="861198"/>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7416251" y="3360566"/>
                <a:ext cx="2152769" cy="3493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a:rPr>
                        <m:t>𝐶𝑉</m:t>
                      </m:r>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𝑡</m:t>
                          </m:r>
                        </m:e>
                        <m:sub>
                          <m:r>
                            <a:rPr lang="en-US" sz="1600" i="1">
                              <a:latin typeface="Cambria Math"/>
                            </a:rPr>
                            <m:t>.025,1</m:t>
                          </m:r>
                          <m:r>
                            <a:rPr lang="en-US" sz="1600" i="1">
                              <a:latin typeface="Cambria Math" panose="02040503050406030204" pitchFamily="18" charset="0"/>
                            </a:rPr>
                            <m:t>6</m:t>
                          </m:r>
                        </m:sub>
                      </m:sSub>
                      <m:r>
                        <a:rPr lang="en-US" sz="1600" i="1">
                          <a:latin typeface="Cambria Math"/>
                        </a:rPr>
                        <m:t>=</m:t>
                      </m:r>
                      <m:r>
                        <a:rPr lang="en-US" sz="1600" i="1">
                          <a:latin typeface="Cambria Math"/>
                          <a:ea typeface="Cambria Math"/>
                        </a:rPr>
                        <m:t>±2.1</m:t>
                      </m:r>
                      <m:r>
                        <a:rPr lang="en-US" sz="1600" i="1">
                          <a:latin typeface="Cambria Math" panose="02040503050406030204" pitchFamily="18" charset="0"/>
                          <a:ea typeface="Cambria Math"/>
                        </a:rPr>
                        <m:t>2</m:t>
                      </m:r>
                    </m:oMath>
                  </m:oMathPara>
                </a14:m>
                <a:endParaRPr lang="en-US" sz="1600" dirty="0"/>
              </a:p>
            </p:txBody>
          </p:sp>
        </mc:Choice>
        <mc:Fallback xmlns="">
          <p:sp>
            <p:nvSpPr>
              <p:cNvPr id="9" name="TextBox 8"/>
              <p:cNvSpPr txBox="1">
                <a:spLocks noRot="1" noChangeAspect="1" noMove="1" noResize="1" noEditPoints="1" noAdjustHandles="1" noChangeArrowheads="1" noChangeShapeType="1" noTextEdit="1"/>
              </p:cNvSpPr>
              <p:nvPr/>
            </p:nvSpPr>
            <p:spPr>
              <a:xfrm>
                <a:off x="7416251" y="3360566"/>
                <a:ext cx="2152769" cy="34932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488303" y="6327899"/>
                <a:ext cx="1099725" cy="338554"/>
              </a:xfrm>
              <a:prstGeom prst="rect">
                <a:avLst/>
              </a:prstGeom>
              <a:noFill/>
            </p:spPr>
            <p:txBody>
              <a:bodyPr wrap="none" rtlCol="0">
                <a:spAutoFit/>
              </a:bodyPr>
              <a:lstStyle/>
              <a:p>
                <a:r>
                  <a:rPr lang="en-US" sz="1600" dirty="0"/>
                  <a:t>Reject </a:t>
                </a:r>
                <a14:m>
                  <m:oMath xmlns:m="http://schemas.openxmlformats.org/officeDocument/2006/math">
                    <m:r>
                      <a:rPr lang="en-US" sz="1600" i="1">
                        <a:latin typeface="Cambria Math"/>
                      </a:rPr>
                      <m:t> </m:t>
                    </m:r>
                    <m:sSub>
                      <m:sSubPr>
                        <m:ctrlPr>
                          <a:rPr lang="en-US" sz="1600" i="1">
                            <a:latin typeface="Cambria Math" panose="02040503050406030204" pitchFamily="18" charset="0"/>
                          </a:rPr>
                        </m:ctrlPr>
                      </m:sSubPr>
                      <m:e>
                        <m:r>
                          <a:rPr lang="en-US" sz="1600" i="1">
                            <a:latin typeface="Cambria Math" panose="02040503050406030204" pitchFamily="18" charset="0"/>
                          </a:rPr>
                          <m:t>𝐻</m:t>
                        </m:r>
                      </m:e>
                      <m:sub>
                        <m:r>
                          <a:rPr lang="en-US" sz="1600" i="1">
                            <a:latin typeface="Cambria Math" panose="02040503050406030204" pitchFamily="18" charset="0"/>
                          </a:rPr>
                          <m:t>0</m:t>
                        </m:r>
                      </m:sub>
                    </m:sSub>
                  </m:oMath>
                </a14:m>
                <a:endParaRPr lang="en-US" sz="16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488303" y="6327899"/>
                <a:ext cx="1099725" cy="338554"/>
              </a:xfrm>
              <a:prstGeom prst="rect">
                <a:avLst/>
              </a:prstGeom>
              <a:blipFill>
                <a:blip r:embed="rId8"/>
                <a:stretch>
                  <a:fillRect l="-2762" t="-5357" b="-2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3886025" y="5832085"/>
                <a:ext cx="2149563" cy="3493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a:rPr>
                        <m:t>𝐶𝑉</m:t>
                      </m:r>
                      <m:r>
                        <a:rPr lang="en-US" sz="1600" i="1">
                          <a:latin typeface="Cambria Math"/>
                        </a:rPr>
                        <m:t>=</m:t>
                      </m:r>
                      <m:sSub>
                        <m:sSubPr>
                          <m:ctrlPr>
                            <a:rPr lang="en-US" sz="1600" i="1">
                              <a:latin typeface="Cambria Math" panose="02040503050406030204" pitchFamily="18" charset="0"/>
                            </a:rPr>
                          </m:ctrlPr>
                        </m:sSubPr>
                        <m:e>
                          <m:r>
                            <a:rPr lang="en-US" sz="1600" i="1">
                              <a:latin typeface="Cambria Math"/>
                            </a:rPr>
                            <m:t>𝑡</m:t>
                          </m:r>
                        </m:e>
                        <m:sub>
                          <m:r>
                            <a:rPr lang="en-US" sz="1600" i="1">
                              <a:latin typeface="Cambria Math"/>
                            </a:rPr>
                            <m:t>.025,</m:t>
                          </m:r>
                          <m:r>
                            <a:rPr lang="en-US" sz="1600" i="1">
                              <a:latin typeface="Cambria Math" panose="02040503050406030204" pitchFamily="18" charset="0"/>
                            </a:rPr>
                            <m:t>39</m:t>
                          </m:r>
                        </m:sub>
                      </m:sSub>
                      <m:r>
                        <a:rPr lang="en-US" sz="1600" i="1">
                          <a:latin typeface="Cambria Math"/>
                        </a:rPr>
                        <m:t>=</m:t>
                      </m:r>
                      <m:r>
                        <a:rPr lang="en-US" sz="1600" i="1">
                          <a:latin typeface="Cambria Math"/>
                          <a:ea typeface="Cambria Math"/>
                        </a:rPr>
                        <m:t>±</m:t>
                      </m:r>
                      <m:r>
                        <a:rPr lang="en-US" sz="1600" i="1">
                          <a:latin typeface="Cambria Math" panose="02040503050406030204" pitchFamily="18" charset="0"/>
                          <a:ea typeface="Cambria Math"/>
                        </a:rPr>
                        <m:t>2.02</m:t>
                      </m:r>
                    </m:oMath>
                  </m:oMathPara>
                </a14:m>
                <a:endParaRPr lang="en-US" sz="1600" dirty="0"/>
              </a:p>
            </p:txBody>
          </p:sp>
        </mc:Choice>
        <mc:Fallback xmlns="">
          <p:sp>
            <p:nvSpPr>
              <p:cNvPr id="13" name="TextBox 12"/>
              <p:cNvSpPr txBox="1">
                <a:spLocks noRot="1" noChangeAspect="1" noMove="1" noResize="1" noEditPoints="1" noAdjustHandles="1" noChangeArrowheads="1" noChangeShapeType="1" noTextEdit="1"/>
              </p:cNvSpPr>
              <p:nvPr/>
            </p:nvSpPr>
            <p:spPr>
              <a:xfrm>
                <a:off x="3886025" y="5832085"/>
                <a:ext cx="2149563" cy="349326"/>
              </a:xfrm>
              <a:prstGeom prst="rect">
                <a:avLst/>
              </a:prstGeom>
              <a:blipFill>
                <a:blip r:embed="rId9"/>
                <a:stretch>
                  <a:fillRect/>
                </a:stretch>
              </a:blipFill>
            </p:spPr>
            <p:txBody>
              <a:bodyPr/>
              <a:lstStyle/>
              <a:p>
                <a:r>
                  <a:rPr lang="en-US">
                    <a:noFill/>
                  </a:rPr>
                  <a:t> </a:t>
                </a:r>
              </a:p>
            </p:txBody>
          </p:sp>
        </mc:Fallback>
      </mc:AlternateContent>
      <p:sp>
        <p:nvSpPr>
          <p:cNvPr id="14" name="Rounded Rectangle 13"/>
          <p:cNvSpPr/>
          <p:nvPr/>
        </p:nvSpPr>
        <p:spPr>
          <a:xfrm>
            <a:off x="6553200" y="1380008"/>
            <a:ext cx="4038600" cy="26404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5" name="TextBox 14"/>
          <p:cNvSpPr txBox="1"/>
          <p:nvPr/>
        </p:nvSpPr>
        <p:spPr>
          <a:xfrm>
            <a:off x="6858000" y="1557756"/>
            <a:ext cx="3352800" cy="584775"/>
          </a:xfrm>
          <a:prstGeom prst="rect">
            <a:avLst/>
          </a:prstGeom>
          <a:noFill/>
        </p:spPr>
        <p:txBody>
          <a:bodyPr wrap="square" rtlCol="0">
            <a:spAutoFit/>
          </a:bodyPr>
          <a:lstStyle/>
          <a:p>
            <a:pPr algn="ctr"/>
            <a:r>
              <a:rPr lang="en-US" sz="1600" dirty="0"/>
              <a:t>With two groups estimating the pooled SD. </a:t>
            </a:r>
          </a:p>
        </p:txBody>
      </p:sp>
      <p:sp>
        <p:nvSpPr>
          <p:cNvPr id="17" name="TextBox 16"/>
          <p:cNvSpPr txBox="1"/>
          <p:nvPr/>
        </p:nvSpPr>
        <p:spPr>
          <a:xfrm>
            <a:off x="1981200" y="4214469"/>
            <a:ext cx="8610600" cy="338554"/>
          </a:xfrm>
          <a:prstGeom prst="rect">
            <a:avLst/>
          </a:prstGeom>
          <a:noFill/>
        </p:spPr>
        <p:txBody>
          <a:bodyPr wrap="square" rtlCol="0">
            <a:spAutoFit/>
          </a:bodyPr>
          <a:lstStyle/>
          <a:p>
            <a:pPr algn="ctr"/>
            <a:r>
              <a:rPr lang="en-US" sz="1600" dirty="0"/>
              <a:t>With all seven groups estimating the pooled SD, bigger ‘n’ greater </a:t>
            </a:r>
            <a:r>
              <a:rPr lang="en-US" sz="1600" b="1" dirty="0">
                <a:solidFill>
                  <a:srgbClr val="FF0000"/>
                </a:solidFill>
              </a:rPr>
              <a:t>df</a:t>
            </a:r>
            <a:r>
              <a:rPr lang="en-US" sz="1600" dirty="0"/>
              <a:t>! More </a:t>
            </a:r>
            <a:r>
              <a:rPr lang="en-US" sz="1600" b="1" dirty="0"/>
              <a:t>power</a:t>
            </a:r>
            <a:r>
              <a:rPr lang="en-US" sz="1600" dirty="0"/>
              <a:t>!</a:t>
            </a:r>
          </a:p>
        </p:txBody>
      </p:sp>
      <p:sp>
        <p:nvSpPr>
          <p:cNvPr id="18" name="Rounded Rectangle 17"/>
          <p:cNvSpPr/>
          <p:nvPr/>
        </p:nvSpPr>
        <p:spPr>
          <a:xfrm>
            <a:off x="1803517" y="4078588"/>
            <a:ext cx="8940683" cy="264048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19" name="TextBox 18"/>
          <p:cNvSpPr txBox="1"/>
          <p:nvPr/>
        </p:nvSpPr>
        <p:spPr>
          <a:xfrm>
            <a:off x="3431895" y="6327899"/>
            <a:ext cx="1798890" cy="338554"/>
          </a:xfrm>
          <a:prstGeom prst="rect">
            <a:avLst/>
          </a:prstGeom>
          <a:noFill/>
        </p:spPr>
        <p:txBody>
          <a:bodyPr wrap="none" rtlCol="0">
            <a:spAutoFit/>
          </a:bodyPr>
          <a:lstStyle/>
          <a:p>
            <a:r>
              <a:rPr lang="en-US" sz="1600" dirty="0"/>
              <a:t>P-value  = 0.0006</a:t>
            </a:r>
          </a:p>
        </p:txBody>
      </p:sp>
      <p:sp>
        <p:nvSpPr>
          <p:cNvPr id="3" name="Rectangle 2"/>
          <p:cNvSpPr/>
          <p:nvPr/>
        </p:nvSpPr>
        <p:spPr>
          <a:xfrm>
            <a:off x="4928680" y="5988049"/>
            <a:ext cx="176837" cy="15240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0" name="Rectangle 19"/>
          <p:cNvSpPr/>
          <p:nvPr/>
        </p:nvSpPr>
        <p:spPr>
          <a:xfrm>
            <a:off x="8467725" y="3509963"/>
            <a:ext cx="183206" cy="16192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Tree>
    <p:extLst>
      <p:ext uri="{BB962C8B-B14F-4D97-AF65-F5344CB8AC3E}">
        <p14:creationId xmlns:p14="http://schemas.microsoft.com/office/powerpoint/2010/main" val="3168550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0"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fade">
                                      <p:cBhvr>
                                        <p:cTn id="25" dur="500"/>
                                        <p:tgtEl>
                                          <p:spTgt spid="17"/>
                                        </p:tgtEl>
                                      </p:cBhvr>
                                    </p:animEffect>
                                  </p:childTnLst>
                                </p:cTn>
                              </p:par>
                              <p:par>
                                <p:cTn id="26" presetID="10" presetClass="entr" presetSubtype="0" fill="hold" nodeType="withEffect">
                                  <p:stCondLst>
                                    <p:cond delay="0"/>
                                  </p:stCondLst>
                                  <p:childTnLst>
                                    <p:set>
                                      <p:cBhvr>
                                        <p:cTn id="27" dur="1" fill="hold">
                                          <p:stCondLst>
                                            <p:cond delay="0"/>
                                          </p:stCondLst>
                                        </p:cTn>
                                        <p:tgtEl>
                                          <p:spTgt spid="12290"/>
                                        </p:tgtEl>
                                        <p:attrNameLst>
                                          <p:attrName>style.visibility</p:attrName>
                                        </p:attrNameLst>
                                      </p:cBhvr>
                                      <p:to>
                                        <p:strVal val="visible"/>
                                      </p:to>
                                    </p:set>
                                    <p:animEffect transition="in" filter="fade">
                                      <p:cBhvr>
                                        <p:cTn id="28" dur="500"/>
                                        <p:tgtEl>
                                          <p:spTgt spid="1229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500"/>
                                        <p:tgtEl>
                                          <p:spTgt spid="1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P spid="9" grpId="0"/>
      <p:bldP spid="12" grpId="0"/>
      <p:bldP spid="13" grpId="0"/>
      <p:bldP spid="14" grpId="0" animBg="1"/>
      <p:bldP spid="15" grpId="0"/>
      <p:bldP spid="17" grpId="0"/>
      <p:bldP spid="18" grpId="0" animBg="1"/>
      <p:bldP spid="19" grpId="0"/>
      <p:bldP spid="3" grpId="0" animBg="1"/>
      <p:bldP spid="20"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Spock Data Steps</a:t>
            </a:r>
          </a:p>
        </p:txBody>
      </p:sp>
      <p:pic>
        <p:nvPicPr>
          <p:cNvPr id="7"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6960" y="1981200"/>
            <a:ext cx="3987800" cy="28702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9649" y="5257800"/>
            <a:ext cx="6477000" cy="927100"/>
          </a:xfrm>
          <a:prstGeom prst="rect">
            <a:avLst/>
          </a:prstGeom>
        </p:spPr>
      </p:pic>
      <p:sp>
        <p:nvSpPr>
          <p:cNvPr id="9" name="TextBox 8"/>
          <p:cNvSpPr txBox="1"/>
          <p:nvPr/>
        </p:nvSpPr>
        <p:spPr>
          <a:xfrm>
            <a:off x="6781800" y="2631470"/>
            <a:ext cx="4038600" cy="1569660"/>
          </a:xfrm>
          <a:prstGeom prst="rect">
            <a:avLst/>
          </a:prstGeom>
          <a:noFill/>
        </p:spPr>
        <p:txBody>
          <a:bodyPr wrap="square" rtlCol="0">
            <a:spAutoFit/>
          </a:bodyPr>
          <a:lstStyle/>
          <a:p>
            <a:r>
              <a:rPr lang="en-US" sz="2400" b="1" dirty="0"/>
              <a:t>Question:</a:t>
            </a:r>
            <a:r>
              <a:rPr lang="en-US" sz="2400" dirty="0"/>
              <a:t> Suppose we wish to test if the “S” judge’s venires are different from the “F” judge’s.</a:t>
            </a:r>
          </a:p>
        </p:txBody>
      </p:sp>
    </p:spTree>
    <p:extLst>
      <p:ext uri="{BB962C8B-B14F-4D97-AF65-F5344CB8AC3E}">
        <p14:creationId xmlns:p14="http://schemas.microsoft.com/office/powerpoint/2010/main" val="305570423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2806" y="2561216"/>
            <a:ext cx="4724400" cy="3612776"/>
          </a:xfrm>
          <a:prstGeom prst="rect">
            <a:avLst/>
          </a:prstGeom>
        </p:spPr>
      </p:pic>
      <p:sp>
        <p:nvSpPr>
          <p:cNvPr id="2" name="Title 1"/>
          <p:cNvSpPr>
            <a:spLocks noGrp="1"/>
          </p:cNvSpPr>
          <p:nvPr>
            <p:ph type="title"/>
          </p:nvPr>
        </p:nvSpPr>
        <p:spPr/>
        <p:txBody>
          <a:bodyPr>
            <a:normAutofit/>
          </a:bodyPr>
          <a:lstStyle/>
          <a:p>
            <a:r>
              <a:rPr lang="en-US" dirty="0"/>
              <a:t>Two-Judge Analysis with T-Tools</a:t>
            </a:r>
          </a:p>
        </p:txBody>
      </p:sp>
      <p:sp>
        <p:nvSpPr>
          <p:cNvPr id="6" name="Frame 5"/>
          <p:cNvSpPr/>
          <p:nvPr/>
        </p:nvSpPr>
        <p:spPr>
          <a:xfrm>
            <a:off x="2590800" y="4113904"/>
            <a:ext cx="3352800" cy="228600"/>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p:cNvSpPr txBox="1"/>
          <p:nvPr/>
        </p:nvSpPr>
        <p:spPr>
          <a:xfrm>
            <a:off x="7467600" y="2594228"/>
            <a:ext cx="3383875" cy="1754326"/>
          </a:xfrm>
          <a:prstGeom prst="rect">
            <a:avLst/>
          </a:prstGeom>
          <a:noFill/>
        </p:spPr>
        <p:txBody>
          <a:bodyPr wrap="square" rtlCol="0">
            <a:spAutoFit/>
          </a:bodyPr>
          <a:lstStyle/>
          <a:p>
            <a:r>
              <a:rPr lang="en-US" b="1" dirty="0"/>
              <a:t>Statistical conclusion: </a:t>
            </a:r>
            <a:r>
              <a:rPr lang="en-US" dirty="0"/>
              <a:t>We find that there is substantial evidence that the difference in the mean percentage of females on judge S and judge F venires is not equal to zero.</a:t>
            </a:r>
          </a:p>
        </p:txBody>
      </p:sp>
      <p:sp>
        <p:nvSpPr>
          <p:cNvPr id="8" name="Frame 7"/>
          <p:cNvSpPr/>
          <p:nvPr/>
        </p:nvSpPr>
        <p:spPr>
          <a:xfrm>
            <a:off x="3429000" y="4884422"/>
            <a:ext cx="2667000" cy="220083"/>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5535" y="1742516"/>
            <a:ext cx="4206240" cy="794880"/>
          </a:xfrm>
          <a:prstGeom prst="rect">
            <a:avLst/>
          </a:prstGeom>
        </p:spPr>
      </p:pic>
      <p:sp>
        <p:nvSpPr>
          <p:cNvPr id="13" name="TextBox 12"/>
          <p:cNvSpPr txBox="1"/>
          <p:nvPr/>
        </p:nvSpPr>
        <p:spPr>
          <a:xfrm>
            <a:off x="7467600" y="4687139"/>
            <a:ext cx="3374350" cy="1477328"/>
          </a:xfrm>
          <a:prstGeom prst="rect">
            <a:avLst/>
          </a:prstGeom>
          <a:noFill/>
        </p:spPr>
        <p:txBody>
          <a:bodyPr wrap="square" rtlCol="0">
            <a:spAutoFit/>
          </a:bodyPr>
          <a:lstStyle/>
          <a:p>
            <a:r>
              <a:rPr lang="en-US" dirty="0"/>
              <a:t>Estimated diff      = –12.1778</a:t>
            </a:r>
          </a:p>
          <a:p>
            <a:r>
              <a:rPr lang="en-US" dirty="0"/>
              <a:t>S</a:t>
            </a:r>
            <a:r>
              <a:rPr lang="en-US" baseline="-25000" dirty="0"/>
              <a:t>p</a:t>
            </a:r>
            <a:r>
              <a:rPr lang="en-US" dirty="0"/>
              <a:t>	              =  5.5234</a:t>
            </a:r>
          </a:p>
          <a:p>
            <a:r>
              <a:rPr lang="en-US" dirty="0"/>
              <a:t>Pooled std. error =  2.6038</a:t>
            </a:r>
          </a:p>
          <a:p>
            <a:r>
              <a:rPr lang="en-US" dirty="0"/>
              <a:t>t-Statistic              = –4.68</a:t>
            </a:r>
          </a:p>
          <a:p>
            <a:r>
              <a:rPr lang="en-US" dirty="0"/>
              <a:t>Deg. of freedom   =  16</a:t>
            </a:r>
          </a:p>
        </p:txBody>
      </p:sp>
    </p:spTree>
    <p:extLst>
      <p:ext uri="{BB962C8B-B14F-4D97-AF65-F5344CB8AC3E}">
        <p14:creationId xmlns:p14="http://schemas.microsoft.com/office/powerpoint/2010/main" val="156806927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Two-Judge Analysis with Several Groups</a:t>
            </a:r>
          </a:p>
        </p:txBody>
      </p:sp>
      <p:pic>
        <p:nvPicPr>
          <p:cNvPr id="11" name="Picture 10"/>
          <p:cNvPicPr>
            <a:picLocks noChangeAspect="1"/>
          </p:cNvPicPr>
          <p:nvPr/>
        </p:nvPicPr>
        <p:blipFill rotWithShape="1">
          <a:blip r:embed="rId2">
            <a:extLst>
              <a:ext uri="{28A0092B-C50C-407E-A947-70E740481C1C}">
                <a14:useLocalDpi xmlns:a14="http://schemas.microsoft.com/office/drawing/2010/main" val="0"/>
              </a:ext>
            </a:extLst>
          </a:blip>
          <a:srcRect t="81988"/>
          <a:stretch/>
        </p:blipFill>
        <p:spPr>
          <a:xfrm>
            <a:off x="5624542" y="3597558"/>
            <a:ext cx="4781229" cy="745850"/>
          </a:xfrm>
          <a:prstGeom prst="rect">
            <a:avLst/>
          </a:prstGeom>
        </p:spPr>
      </p:pic>
      <p:sp>
        <p:nvSpPr>
          <p:cNvPr id="15" name="Frame 14"/>
          <p:cNvSpPr/>
          <p:nvPr/>
        </p:nvSpPr>
        <p:spPr>
          <a:xfrm>
            <a:off x="5828840" y="3657601"/>
            <a:ext cx="4508799" cy="672329"/>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7" name="TextBox 16"/>
          <p:cNvSpPr txBox="1"/>
          <p:nvPr/>
        </p:nvSpPr>
        <p:spPr>
          <a:xfrm>
            <a:off x="7940028" y="3974076"/>
            <a:ext cx="184731" cy="369332"/>
          </a:xfrm>
          <a:prstGeom prst="rect">
            <a:avLst/>
          </a:prstGeom>
          <a:noFill/>
        </p:spPr>
        <p:txBody>
          <a:bodyPr wrap="none" rtlCol="0">
            <a:spAutoFit/>
          </a:bodyPr>
          <a:lstStyle/>
          <a:p>
            <a:endParaRPr lang="en-US" dirty="0"/>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339" y="5234306"/>
            <a:ext cx="7239000" cy="992960"/>
          </a:xfrm>
          <a:prstGeom prst="rect">
            <a:avLst/>
          </a:prstGeom>
        </p:spPr>
      </p:pic>
      <p:sp>
        <p:nvSpPr>
          <p:cNvPr id="20" name="TextBox 19"/>
          <p:cNvSpPr txBox="1"/>
          <p:nvPr/>
        </p:nvSpPr>
        <p:spPr>
          <a:xfrm>
            <a:off x="2086087" y="2001850"/>
            <a:ext cx="3123612" cy="1754326"/>
          </a:xfrm>
          <a:prstGeom prst="rect">
            <a:avLst/>
          </a:prstGeom>
          <a:noFill/>
        </p:spPr>
        <p:txBody>
          <a:bodyPr wrap="none" rtlCol="0">
            <a:spAutoFit/>
          </a:bodyPr>
          <a:lstStyle/>
          <a:p>
            <a:r>
              <a:rPr lang="en-US" b="1" dirty="0"/>
              <a:t>From PROC T-Test:</a:t>
            </a:r>
          </a:p>
          <a:p>
            <a:r>
              <a:rPr lang="en-US" dirty="0"/>
              <a:t>Estimated diff      = –12.1778</a:t>
            </a:r>
          </a:p>
          <a:p>
            <a:r>
              <a:rPr lang="en-US" dirty="0"/>
              <a:t>S</a:t>
            </a:r>
            <a:r>
              <a:rPr lang="en-US" baseline="-25000" dirty="0"/>
              <a:t>p</a:t>
            </a:r>
            <a:r>
              <a:rPr lang="en-US" dirty="0"/>
              <a:t>	              =    5.5234</a:t>
            </a:r>
          </a:p>
          <a:p>
            <a:r>
              <a:rPr lang="en-US" dirty="0"/>
              <a:t>Pooled std. error =     2.6038</a:t>
            </a:r>
          </a:p>
          <a:p>
            <a:r>
              <a:rPr lang="en-US" dirty="0"/>
              <a:t>t-Statistic               = –4.68</a:t>
            </a:r>
          </a:p>
          <a:p>
            <a:r>
              <a:rPr lang="en-US" dirty="0"/>
              <a:t>Deg. of freedom   =  16</a:t>
            </a:r>
          </a:p>
        </p:txBody>
      </p:sp>
      <p:sp>
        <p:nvSpPr>
          <p:cNvPr id="21" name="TextBox 20"/>
          <p:cNvSpPr txBox="1"/>
          <p:nvPr/>
        </p:nvSpPr>
        <p:spPr>
          <a:xfrm>
            <a:off x="2091690" y="4061887"/>
            <a:ext cx="3454792" cy="369332"/>
          </a:xfrm>
          <a:prstGeom prst="rect">
            <a:avLst/>
          </a:prstGeom>
          <a:noFill/>
        </p:spPr>
        <p:txBody>
          <a:bodyPr wrap="none" rtlCol="0">
            <a:spAutoFit/>
          </a:bodyPr>
          <a:lstStyle/>
          <a:p>
            <a:r>
              <a:rPr lang="en-US" dirty="0"/>
              <a:t>Deg. of freedom   =  46 – 7 = 39</a:t>
            </a:r>
          </a:p>
        </p:txBody>
      </p:sp>
      <p:pic>
        <p:nvPicPr>
          <p:cNvPr id="22" name="Picture 21"/>
          <p:cNvPicPr>
            <a:picLocks noChangeAspect="1"/>
          </p:cNvPicPr>
          <p:nvPr/>
        </p:nvPicPr>
        <p:blipFill rotWithShape="1">
          <a:blip r:embed="rId2">
            <a:extLst>
              <a:ext uri="{28A0092B-C50C-407E-A947-70E740481C1C}">
                <a14:useLocalDpi xmlns:a14="http://schemas.microsoft.com/office/drawing/2010/main" val="0"/>
              </a:ext>
            </a:extLst>
          </a:blip>
          <a:srcRect b="63616"/>
          <a:stretch/>
        </p:blipFill>
        <p:spPr>
          <a:xfrm>
            <a:off x="5745766" y="2059398"/>
            <a:ext cx="4614570" cy="1454068"/>
          </a:xfrm>
          <a:prstGeom prst="rect">
            <a:avLst/>
          </a:prstGeom>
        </p:spPr>
      </p:pic>
      <p:sp>
        <p:nvSpPr>
          <p:cNvPr id="23" name="Frame 22"/>
          <p:cNvSpPr/>
          <p:nvPr/>
        </p:nvSpPr>
        <p:spPr>
          <a:xfrm>
            <a:off x="7038475" y="2955088"/>
            <a:ext cx="304800" cy="231562"/>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90769639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Two-Judge Analysis: Conclusion</a:t>
            </a:r>
          </a:p>
        </p:txBody>
      </p:sp>
      <p:sp>
        <p:nvSpPr>
          <p:cNvPr id="5" name="Content Placeholder 4"/>
          <p:cNvSpPr>
            <a:spLocks noGrp="1"/>
          </p:cNvSpPr>
          <p:nvPr>
            <p:ph idx="1"/>
          </p:nvPr>
        </p:nvSpPr>
        <p:spPr>
          <a:xfrm>
            <a:off x="609600" y="3581400"/>
            <a:ext cx="10972800" cy="2011364"/>
          </a:xfrm>
        </p:spPr>
        <p:txBody>
          <a:bodyPr/>
          <a:lstStyle/>
          <a:p>
            <a:r>
              <a:rPr lang="en-US" sz="2800" dirty="0"/>
              <a:t>We can use regular t-tools or several-group analysis.</a:t>
            </a:r>
          </a:p>
          <a:p>
            <a:endParaRPr lang="en-US" sz="2800" dirty="0"/>
          </a:p>
          <a:p>
            <a:r>
              <a:rPr lang="en-US" sz="2800" dirty="0"/>
              <a:t>The several-group analysis allows us to use all of the available information—larger degrees of freedom—more power!</a:t>
            </a:r>
          </a:p>
        </p:txBody>
      </p:sp>
      <p:sp>
        <p:nvSpPr>
          <p:cNvPr id="9" name="TextBox 8"/>
          <p:cNvSpPr txBox="1"/>
          <p:nvPr/>
        </p:nvSpPr>
        <p:spPr>
          <a:xfrm>
            <a:off x="609600" y="1981201"/>
            <a:ext cx="5151119" cy="1200329"/>
          </a:xfrm>
          <a:prstGeom prst="rect">
            <a:avLst/>
          </a:prstGeom>
          <a:noFill/>
        </p:spPr>
        <p:txBody>
          <a:bodyPr wrap="square" rtlCol="0">
            <a:spAutoFit/>
          </a:bodyPr>
          <a:lstStyle/>
          <a:p>
            <a:r>
              <a:rPr lang="en-US" sz="2400" b="1" dirty="0"/>
              <a:t>Question:</a:t>
            </a:r>
            <a:r>
              <a:rPr lang="en-US" sz="2400" dirty="0"/>
              <a:t> Suppose we wish to test if the “S” judge’s venires are different from the “F” judge’s.</a:t>
            </a:r>
          </a:p>
        </p:txBody>
      </p:sp>
      <p:sp>
        <p:nvSpPr>
          <p:cNvPr id="10" name="TextBox 9"/>
          <p:cNvSpPr txBox="1"/>
          <p:nvPr/>
        </p:nvSpPr>
        <p:spPr>
          <a:xfrm>
            <a:off x="6324600" y="1977390"/>
            <a:ext cx="5257800" cy="830997"/>
          </a:xfrm>
          <a:prstGeom prst="rect">
            <a:avLst/>
          </a:prstGeom>
          <a:noFill/>
        </p:spPr>
        <p:txBody>
          <a:bodyPr wrap="square" rtlCol="0">
            <a:spAutoFit/>
          </a:bodyPr>
          <a:lstStyle/>
          <a:p>
            <a:r>
              <a:rPr lang="en-US" sz="2400" b="1" dirty="0"/>
              <a:t>Answer:</a:t>
            </a:r>
            <a:r>
              <a:rPr lang="en-US" sz="2400" dirty="0"/>
              <a:t> There is evidence that the mean of the two groups is different.</a:t>
            </a:r>
          </a:p>
        </p:txBody>
      </p:sp>
    </p:spTree>
    <p:extLst>
      <p:ext uri="{BB962C8B-B14F-4D97-AF65-F5344CB8AC3E}">
        <p14:creationId xmlns:p14="http://schemas.microsoft.com/office/powerpoint/2010/main" val="233912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4"/>
          <p:cNvSpPr txBox="1">
            <a:spLocks/>
          </p:cNvSpPr>
          <p:nvPr/>
        </p:nvSpPr>
        <p:spPr>
          <a:xfrm>
            <a:off x="619125" y="5527379"/>
            <a:ext cx="10972800" cy="949621"/>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2"/>
            <a:r>
              <a:rPr lang="en-US" sz="1800" dirty="0"/>
              <a:t>The question of interest is addressed by 1</a:t>
            </a:r>
          </a:p>
          <a:p>
            <a:pPr lvl="2"/>
            <a:r>
              <a:rPr lang="en-US" sz="1800" dirty="0"/>
              <a:t>The strength of the result in 1 would be substantially diminished if 2 is true</a:t>
            </a: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2559" y="1600201"/>
            <a:ext cx="1309841"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2559" y="1600201"/>
            <a:ext cx="1309841" cy="1686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5"/>
          <p:cNvSpPr>
            <a:spLocks noGrp="1"/>
          </p:cNvSpPr>
          <p:nvPr>
            <p:ph type="title"/>
          </p:nvPr>
        </p:nvSpPr>
        <p:spPr/>
        <p:txBody>
          <a:bodyPr/>
          <a:lstStyle/>
          <a:p>
            <a:r>
              <a:rPr lang="en-US" dirty="0"/>
              <a:t>Spock Trial QOI 2</a:t>
            </a:r>
          </a:p>
        </p:txBody>
      </p:sp>
      <p:sp>
        <p:nvSpPr>
          <p:cNvPr id="5" name="Content Placeholder 4"/>
          <p:cNvSpPr>
            <a:spLocks noGrp="1"/>
          </p:cNvSpPr>
          <p:nvPr>
            <p:ph idx="1"/>
          </p:nvPr>
        </p:nvSpPr>
        <p:spPr>
          <a:xfrm>
            <a:off x="609600" y="1600202"/>
            <a:ext cx="9525000" cy="907752"/>
          </a:xfrm>
        </p:spPr>
        <p:txBody>
          <a:bodyPr/>
          <a:lstStyle/>
          <a:p>
            <a:pPr marL="0" indent="0">
              <a:buNone/>
            </a:pPr>
            <a:r>
              <a:rPr lang="en-US" sz="2400" dirty="0"/>
              <a:t>The defense argued that the judge in this case had a history of venires that underrepresented women, which is contrary to the law.</a:t>
            </a:r>
          </a:p>
        </p:txBody>
      </p:sp>
      <p:sp>
        <p:nvSpPr>
          <p:cNvPr id="12" name="Content Placeholder 4"/>
          <p:cNvSpPr txBox="1">
            <a:spLocks/>
          </p:cNvSpPr>
          <p:nvPr/>
        </p:nvSpPr>
        <p:spPr>
          <a:xfrm>
            <a:off x="609600" y="2507953"/>
            <a:ext cx="9525000" cy="2981326"/>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400" dirty="0"/>
              <a:t>QOI2: Is the percent of women on recent venires of Spock’s judge (which we will call S) significantly lower than those of six other judges (which we notate A to F)?</a:t>
            </a:r>
          </a:p>
          <a:p>
            <a:r>
              <a:rPr lang="en-US" sz="2400" dirty="0"/>
              <a:t>There are two key questions</a:t>
            </a:r>
          </a:p>
          <a:p>
            <a:pPr marL="944118" lvl="2" indent="-342900">
              <a:buFont typeface="+mj-lt"/>
              <a:buAutoNum type="arabicPeriod"/>
            </a:pPr>
            <a:r>
              <a:rPr lang="en-US" sz="2000" dirty="0"/>
              <a:t>Is there evidence that women are underrepresented on S’s venires relative to A to F’s?</a:t>
            </a:r>
          </a:p>
          <a:p>
            <a:pPr marL="944118" lvl="2" indent="-342900">
              <a:buFont typeface="+mj-lt"/>
              <a:buAutoNum type="arabicPeriod"/>
            </a:pPr>
            <a:r>
              <a:rPr lang="en-US" sz="2000" dirty="0"/>
              <a:t>Is there evidence of a difference in women’s representation on A to F’s venires?</a:t>
            </a:r>
            <a:endParaRPr lang="en-US" sz="1800" dirty="0"/>
          </a:p>
        </p:txBody>
      </p:sp>
    </p:spTree>
    <p:extLst>
      <p:ext uri="{BB962C8B-B14F-4D97-AF65-F5344CB8AC3E}">
        <p14:creationId xmlns:p14="http://schemas.microsoft.com/office/powerpoint/2010/main" val="1563392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6"/>
                                        </p:tgtEl>
                                        <p:attrNameLst>
                                          <p:attrName>style.visibility</p:attrName>
                                        </p:attrNameLst>
                                      </p:cBhvr>
                                      <p:to>
                                        <p:strVal val="visible"/>
                                      </p:to>
                                    </p:set>
                                    <p:animEffect transition="in" filter="fade">
                                      <p:cBhvr>
                                        <p:cTn id="7" dur="500"/>
                                        <p:tgtEl>
                                          <p:spTgt spid="20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fade">
                                      <p:cBhvr>
                                        <p:cTn id="12" dur="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fade">
                                      <p:cBhvr>
                                        <p:cTn id="17" dur="500"/>
                                        <p:tgtEl>
                                          <p:spTgt spid="12">
                                            <p:txEl>
                                              <p:pRg st="1" end="1"/>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
                                            <p:txEl>
                                              <p:pRg st="2" end="2"/>
                                            </p:txEl>
                                          </p:spTgt>
                                        </p:tgtEl>
                                        <p:attrNameLst>
                                          <p:attrName>style.visibility</p:attrName>
                                        </p:attrNameLst>
                                      </p:cBhvr>
                                      <p:to>
                                        <p:strVal val="visible"/>
                                      </p:to>
                                    </p:set>
                                    <p:animEffect transition="in" filter="fade">
                                      <p:cBhvr>
                                        <p:cTn id="20" dur="500"/>
                                        <p:tgtEl>
                                          <p:spTgt spid="12">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animEffect transition="in" filter="fade">
                                      <p:cBhvr>
                                        <p:cTn id="23" dur="500"/>
                                        <p:tgtEl>
                                          <p:spTgt spid="12">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xEl>
                                              <p:pRg st="0" end="0"/>
                                            </p:txEl>
                                          </p:spTgt>
                                        </p:tgtEl>
                                        <p:attrNameLst>
                                          <p:attrName>style.visibility</p:attrName>
                                        </p:attrNameLst>
                                      </p:cBhvr>
                                      <p:to>
                                        <p:strVal val="visible"/>
                                      </p:to>
                                    </p:set>
                                    <p:animEffect transition="in" filter="fade">
                                      <p:cBhvr>
                                        <p:cTn id="28" dur="500"/>
                                        <p:tgtEl>
                                          <p:spTgt spid="13">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3">
                                            <p:txEl>
                                              <p:pRg st="1" end="1"/>
                                            </p:txEl>
                                          </p:spTgt>
                                        </p:tgtEl>
                                        <p:attrNameLst>
                                          <p:attrName>style.visibility</p:attrName>
                                        </p:attrNameLst>
                                      </p:cBhvr>
                                      <p:to>
                                        <p:strVal val="visible"/>
                                      </p:to>
                                    </p:set>
                                    <p:animEffect transition="in" filter="fade">
                                      <p:cBhvr>
                                        <p:cTn id="33"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Pure ANOVA, Part V</a:t>
            </a:r>
          </a:p>
        </p:txBody>
      </p:sp>
      <p:sp>
        <p:nvSpPr>
          <p:cNvPr id="8" name="Content Placeholder 2"/>
          <p:cNvSpPr txBox="1">
            <a:spLocks/>
          </p:cNvSpPr>
          <p:nvPr/>
        </p:nvSpPr>
        <p:spPr>
          <a:xfrm>
            <a:off x="609600" y="1600202"/>
            <a:ext cx="10972800" cy="360268"/>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t>7. Now we would like to make an ANOVA table to test the alternative hypothesis!</a:t>
            </a:r>
          </a:p>
        </p:txBody>
      </p:sp>
      <p:sp>
        <p:nvSpPr>
          <p:cNvPr id="7" name="TextBox 6"/>
          <p:cNvSpPr txBox="1"/>
          <p:nvPr/>
        </p:nvSpPr>
        <p:spPr>
          <a:xfrm>
            <a:off x="914400" y="2149264"/>
            <a:ext cx="10668000" cy="369332"/>
          </a:xfrm>
          <a:prstGeom prst="rect">
            <a:avLst/>
          </a:prstGeom>
          <a:noFill/>
        </p:spPr>
        <p:txBody>
          <a:bodyPr wrap="square" rtlCol="0">
            <a:spAutoFit/>
          </a:bodyPr>
          <a:lstStyle/>
          <a:p>
            <a:r>
              <a:rPr lang="en-US" dirty="0"/>
              <a:t>Formally write the H</a:t>
            </a:r>
            <a:r>
              <a:rPr lang="en-US" baseline="-25000" dirty="0"/>
              <a:t>0</a:t>
            </a:r>
            <a:r>
              <a:rPr lang="en-US" dirty="0"/>
              <a:t> and H</a:t>
            </a:r>
            <a:r>
              <a:rPr lang="en-US" baseline="-25000" dirty="0"/>
              <a:t>a</a:t>
            </a:r>
            <a:r>
              <a:rPr lang="en-US" dirty="0"/>
              <a:t> and fill in the table.</a:t>
            </a:r>
          </a:p>
        </p:txBody>
      </p:sp>
      <p:graphicFrame>
        <p:nvGraphicFramePr>
          <p:cNvPr id="18" name="Table 17"/>
          <p:cNvGraphicFramePr>
            <a:graphicFrameLocks noGrp="1"/>
          </p:cNvGraphicFramePr>
          <p:nvPr>
            <p:extLst>
              <p:ext uri="{D42A27DB-BD31-4B8C-83A1-F6EECF244321}">
                <p14:modId xmlns:p14="http://schemas.microsoft.com/office/powerpoint/2010/main" val="4286172339"/>
              </p:ext>
            </p:extLst>
          </p:nvPr>
        </p:nvGraphicFramePr>
        <p:xfrm>
          <a:off x="952501" y="4612640"/>
          <a:ext cx="10286999" cy="1483360"/>
        </p:xfrm>
        <a:graphic>
          <a:graphicData uri="http://schemas.openxmlformats.org/drawingml/2006/table">
            <a:tbl>
              <a:tblPr firstRow="1" bandRow="1">
                <a:tableStyleId>{5C22544A-7EE6-4342-B048-85BDC9FD1C3A}</a:tableStyleId>
              </a:tblPr>
              <a:tblGrid>
                <a:gridCol w="3526970">
                  <a:extLst>
                    <a:ext uri="{9D8B030D-6E8A-4147-A177-3AD203B41FA5}">
                      <a16:colId xmlns:a16="http://schemas.microsoft.com/office/drawing/2014/main" val="20000"/>
                    </a:ext>
                  </a:extLst>
                </a:gridCol>
                <a:gridCol w="1083129">
                  <a:extLst>
                    <a:ext uri="{9D8B030D-6E8A-4147-A177-3AD203B41FA5}">
                      <a16:colId xmlns:a16="http://schemas.microsoft.com/office/drawing/2014/main" val="20001"/>
                    </a:ext>
                  </a:extLst>
                </a:gridCol>
                <a:gridCol w="1462088">
                  <a:extLst>
                    <a:ext uri="{9D8B030D-6E8A-4147-A177-3AD203B41FA5}">
                      <a16:colId xmlns:a16="http://schemas.microsoft.com/office/drawing/2014/main" val="20002"/>
                    </a:ext>
                  </a:extLst>
                </a:gridCol>
                <a:gridCol w="1373642">
                  <a:extLst>
                    <a:ext uri="{9D8B030D-6E8A-4147-A177-3AD203B41FA5}">
                      <a16:colId xmlns:a16="http://schemas.microsoft.com/office/drawing/2014/main" val="20003"/>
                    </a:ext>
                  </a:extLst>
                </a:gridCol>
                <a:gridCol w="173627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370840">
                <a:tc>
                  <a:txBody>
                    <a:bodyPr/>
                    <a:lstStyle/>
                    <a:p>
                      <a:endParaRPr lang="en-US" dirty="0"/>
                    </a:p>
                  </a:txBody>
                  <a:tcPr/>
                </a:tc>
                <a:tc>
                  <a:txBody>
                    <a:bodyPr/>
                    <a:lstStyle/>
                    <a:p>
                      <a:pPr algn="ctr"/>
                      <a:r>
                        <a:rPr lang="en-US" dirty="0"/>
                        <a:t>df</a:t>
                      </a:r>
                    </a:p>
                  </a:txBody>
                  <a:tcPr/>
                </a:tc>
                <a:tc>
                  <a:txBody>
                    <a:bodyPr/>
                    <a:lstStyle/>
                    <a:p>
                      <a:pPr algn="ctr"/>
                      <a:r>
                        <a:rPr lang="en-US" dirty="0"/>
                        <a:t>SS</a:t>
                      </a:r>
                    </a:p>
                  </a:txBody>
                  <a:tcPr/>
                </a:tc>
                <a:tc>
                  <a:txBody>
                    <a:bodyPr/>
                    <a:lstStyle/>
                    <a:p>
                      <a:pPr algn="ctr"/>
                      <a:r>
                        <a:rPr lang="en-US" baseline="0" dirty="0"/>
                        <a:t>MS</a:t>
                      </a:r>
                      <a:endParaRPr lang="en-US" dirty="0"/>
                    </a:p>
                  </a:txBody>
                  <a:tcPr/>
                </a:tc>
                <a:tc>
                  <a:txBody>
                    <a:bodyPr/>
                    <a:lstStyle/>
                    <a:p>
                      <a:pPr algn="ctr"/>
                      <a:r>
                        <a:rPr lang="en-US" dirty="0"/>
                        <a:t>F</a:t>
                      </a:r>
                    </a:p>
                  </a:txBody>
                  <a:tcPr/>
                </a:tc>
                <a:tc>
                  <a:txBody>
                    <a:bodyPr/>
                    <a:lstStyle/>
                    <a:p>
                      <a:pPr algn="ctr"/>
                      <a:r>
                        <a:rPr lang="en-US" dirty="0"/>
                        <a:t>Pr</a:t>
                      </a:r>
                      <a:r>
                        <a:rPr lang="en-US" baseline="0" dirty="0"/>
                        <a:t> &gt; F</a:t>
                      </a:r>
                      <a:endParaRPr lang="en-US" dirty="0"/>
                    </a:p>
                  </a:txBody>
                  <a:tcPr/>
                </a:tc>
                <a:extLst>
                  <a:ext uri="{0D108BD9-81ED-4DB2-BD59-A6C34878D82A}">
                    <a16:rowId xmlns:a16="http://schemas.microsoft.com/office/drawing/2014/main" val="10000"/>
                  </a:ext>
                </a:extLst>
              </a:tr>
              <a:tr h="370840">
                <a:tc>
                  <a:txBody>
                    <a:bodyPr/>
                    <a:lstStyle/>
                    <a:p>
                      <a:pPr algn="ctr"/>
                      <a:r>
                        <a:rPr lang="en-US" dirty="0"/>
                        <a:t>Model</a:t>
                      </a:r>
                      <a:r>
                        <a:rPr lang="en-US" baseline="0" dirty="0"/>
                        <a:t>/extra SS</a:t>
                      </a:r>
                      <a:endParaRPr lang="en-US" baseline="30000" dirty="0"/>
                    </a:p>
                  </a:txBody>
                  <a:tcPr/>
                </a:tc>
                <a:tc>
                  <a:txBody>
                    <a:bodyPr/>
                    <a:lstStyle/>
                    <a:p>
                      <a:pPr algn="ctr"/>
                      <a:r>
                        <a:rPr lang="en-US" b="1" dirty="0">
                          <a:solidFill>
                            <a:srgbClr val="FF0000"/>
                          </a:solidFill>
                        </a:rPr>
                        <a:t>2</a:t>
                      </a:r>
                    </a:p>
                  </a:txBody>
                  <a:tcPr/>
                </a:tc>
                <a:tc>
                  <a:txBody>
                    <a:bodyPr/>
                    <a:lstStyle/>
                    <a:p>
                      <a:pPr algn="ctr"/>
                      <a:r>
                        <a:rPr lang="en-US" b="1" dirty="0">
                          <a:solidFill>
                            <a:srgbClr val="FF0000"/>
                          </a:solidFill>
                        </a:rPr>
                        <a:t>438</a:t>
                      </a:r>
                    </a:p>
                  </a:txBody>
                  <a:tcPr/>
                </a:tc>
                <a:tc>
                  <a:txBody>
                    <a:bodyPr/>
                    <a:lstStyle/>
                    <a:p>
                      <a:pPr algn="ctr"/>
                      <a:r>
                        <a:rPr lang="en-US" b="1" dirty="0">
                          <a:solidFill>
                            <a:srgbClr val="FF0000"/>
                          </a:solidFill>
                        </a:rPr>
                        <a:t>219</a:t>
                      </a:r>
                    </a:p>
                  </a:txBody>
                  <a:tcPr/>
                </a:tc>
                <a:tc>
                  <a:txBody>
                    <a:bodyPr/>
                    <a:lstStyle/>
                    <a:p>
                      <a:pPr algn="ctr"/>
                      <a:r>
                        <a:rPr lang="en-US" b="1" dirty="0">
                          <a:solidFill>
                            <a:srgbClr val="FF0000"/>
                          </a:solidFill>
                        </a:rPr>
                        <a:t>219/4 = 54.75</a:t>
                      </a:r>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Error/</a:t>
                      </a:r>
                      <a:r>
                        <a:rPr lang="en-US" baseline="0" dirty="0"/>
                        <a:t>residual/full model</a:t>
                      </a:r>
                      <a:endParaRPr lang="en-US" baseline="-25000" dirty="0"/>
                    </a:p>
                  </a:txBody>
                  <a:tcPr/>
                </a:tc>
                <a:tc>
                  <a:txBody>
                    <a:bodyPr/>
                    <a:lstStyle/>
                    <a:p>
                      <a:pPr algn="ctr"/>
                      <a:r>
                        <a:rPr lang="en-US" b="1" dirty="0">
                          <a:solidFill>
                            <a:srgbClr val="FF0000"/>
                          </a:solidFill>
                        </a:rPr>
                        <a:t>6</a:t>
                      </a:r>
                    </a:p>
                  </a:txBody>
                  <a:tcPr/>
                </a:tc>
                <a:tc>
                  <a:txBody>
                    <a:bodyPr/>
                    <a:lstStyle/>
                    <a:p>
                      <a:pPr algn="ctr"/>
                      <a:r>
                        <a:rPr lang="en-US" b="1" dirty="0">
                          <a:solidFill>
                            <a:srgbClr val="FF0000"/>
                          </a:solidFill>
                        </a:rPr>
                        <a:t>24</a:t>
                      </a:r>
                    </a:p>
                  </a:txBody>
                  <a:tcPr/>
                </a:tc>
                <a:tc>
                  <a:txBody>
                    <a:bodyPr/>
                    <a:lstStyle/>
                    <a:p>
                      <a:pPr algn="ctr"/>
                      <a:r>
                        <a:rPr lang="en-US" b="1" dirty="0">
                          <a:solidFill>
                            <a:srgbClr val="FF0000"/>
                          </a:solidFill>
                        </a:rPr>
                        <a:t>4</a:t>
                      </a:r>
                    </a:p>
                  </a:txBody>
                  <a:tcPr/>
                </a:tc>
                <a:tc>
                  <a:txBody>
                    <a:bodyPr/>
                    <a:lstStyle/>
                    <a:p>
                      <a:pPr algn="ctr"/>
                      <a:endParaRPr lang="en-US" b="1" dirty="0">
                        <a:solidFill>
                          <a:srgbClr val="FF0000"/>
                        </a:solidFill>
                      </a:endParaRPr>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Total (reduced)</a:t>
                      </a:r>
                      <a:endParaRPr lang="en-US" baseline="-25000" dirty="0"/>
                    </a:p>
                  </a:txBody>
                  <a:tcPr/>
                </a:tc>
                <a:tc>
                  <a:txBody>
                    <a:bodyPr/>
                    <a:lstStyle/>
                    <a:p>
                      <a:pPr algn="ctr"/>
                      <a:r>
                        <a:rPr lang="en-US" b="1" dirty="0">
                          <a:solidFill>
                            <a:srgbClr val="FF0000"/>
                          </a:solidFill>
                        </a:rPr>
                        <a:t>8</a:t>
                      </a:r>
                    </a:p>
                  </a:txBody>
                  <a:tcPr/>
                </a:tc>
                <a:tc>
                  <a:txBody>
                    <a:bodyPr/>
                    <a:lstStyle/>
                    <a:p>
                      <a:pPr algn="ctr"/>
                      <a:r>
                        <a:rPr lang="en-US" b="1" dirty="0">
                          <a:solidFill>
                            <a:srgbClr val="FF0000"/>
                          </a:solidFill>
                        </a:rPr>
                        <a:t>462</a:t>
                      </a: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dirty="0"/>
                    </a:p>
                  </a:txBody>
                  <a:tcPr/>
                </a:tc>
                <a:extLst>
                  <a:ext uri="{0D108BD9-81ED-4DB2-BD59-A6C34878D82A}">
                    <a16:rowId xmlns:a16="http://schemas.microsoft.com/office/drawing/2014/main" val="10003"/>
                  </a:ext>
                </a:extLst>
              </a:tr>
            </a:tbl>
          </a:graphicData>
        </a:graphic>
      </p:graphicFrame>
      <p:sp>
        <p:nvSpPr>
          <p:cNvPr id="19" name="TextBox 18"/>
          <p:cNvSpPr txBox="1"/>
          <p:nvPr/>
        </p:nvSpPr>
        <p:spPr>
          <a:xfrm>
            <a:off x="914400" y="6294966"/>
            <a:ext cx="10668000" cy="369332"/>
          </a:xfrm>
          <a:prstGeom prst="rect">
            <a:avLst/>
          </a:prstGeom>
          <a:noFill/>
        </p:spPr>
        <p:txBody>
          <a:bodyPr wrap="square" rtlCol="0">
            <a:spAutoFit/>
          </a:bodyPr>
          <a:lstStyle/>
          <a:p>
            <a:r>
              <a:rPr lang="en-US" dirty="0"/>
              <a:t>Extra sum of squares = residual sum of squares reduced – residual sum of squares full</a:t>
            </a:r>
          </a:p>
        </p:txBody>
      </p:sp>
      <p:sp>
        <p:nvSpPr>
          <p:cNvPr id="20" name="Rectangle 19"/>
          <p:cNvSpPr/>
          <p:nvPr/>
        </p:nvSpPr>
        <p:spPr>
          <a:xfrm>
            <a:off x="990600" y="2540673"/>
            <a:ext cx="10591800" cy="646331"/>
          </a:xfrm>
          <a:prstGeom prst="rect">
            <a:avLst/>
          </a:prstGeom>
        </p:spPr>
        <p:txBody>
          <a:bodyPr wrap="square">
            <a:spAutoFit/>
          </a:bodyPr>
          <a:lstStyle/>
          <a:p>
            <a:r>
              <a:rPr lang="en-US" b="1" dirty="0">
                <a:solidFill>
                  <a:srgbClr val="FF0000"/>
                </a:solidFill>
              </a:rPr>
              <a:t>H</a:t>
            </a:r>
            <a:r>
              <a:rPr lang="en-US" b="1" baseline="-25000" dirty="0">
                <a:solidFill>
                  <a:srgbClr val="FF0000"/>
                </a:solidFill>
              </a:rPr>
              <a:t>0</a:t>
            </a:r>
            <a:r>
              <a:rPr lang="en-US" b="1" dirty="0">
                <a:solidFill>
                  <a:srgbClr val="FF0000"/>
                </a:solidFill>
              </a:rPr>
              <a:t>: µ</a:t>
            </a:r>
            <a:r>
              <a:rPr lang="en-US" b="1" baseline="-25000" dirty="0">
                <a:solidFill>
                  <a:srgbClr val="FF0000"/>
                </a:solidFill>
              </a:rPr>
              <a:t>1</a:t>
            </a:r>
            <a:r>
              <a:rPr lang="en-US" b="1" dirty="0">
                <a:solidFill>
                  <a:srgbClr val="FF0000"/>
                </a:solidFill>
              </a:rPr>
              <a:t>= µ</a:t>
            </a:r>
            <a:r>
              <a:rPr lang="en-US" b="1" baseline="-25000" dirty="0">
                <a:solidFill>
                  <a:srgbClr val="FF0000"/>
                </a:solidFill>
              </a:rPr>
              <a:t>2</a:t>
            </a:r>
            <a:r>
              <a:rPr lang="en-US" b="1" dirty="0">
                <a:solidFill>
                  <a:srgbClr val="FF0000"/>
                </a:solidFill>
              </a:rPr>
              <a:t> = µ</a:t>
            </a:r>
            <a:r>
              <a:rPr lang="en-US" b="1" baseline="-25000" dirty="0">
                <a:solidFill>
                  <a:srgbClr val="FF0000"/>
                </a:solidFill>
              </a:rPr>
              <a:t>3			</a:t>
            </a:r>
            <a:r>
              <a:rPr lang="en-US" b="1" dirty="0">
                <a:solidFill>
                  <a:srgbClr val="FF0000"/>
                </a:solidFill>
              </a:rPr>
              <a:t>(equal means model µ µ</a:t>
            </a:r>
            <a:r>
              <a:rPr lang="en-US" b="1" baseline="-25000" dirty="0">
                <a:solidFill>
                  <a:srgbClr val="FF0000"/>
                </a:solidFill>
              </a:rPr>
              <a:t> </a:t>
            </a:r>
            <a:r>
              <a:rPr lang="en-US" b="1" dirty="0">
                <a:solidFill>
                  <a:srgbClr val="FF0000"/>
                </a:solidFill>
              </a:rPr>
              <a:t>µ)</a:t>
            </a:r>
            <a:endParaRPr lang="en-US" b="1" baseline="-25000" dirty="0">
              <a:solidFill>
                <a:srgbClr val="FF0000"/>
              </a:solidFill>
            </a:endParaRPr>
          </a:p>
          <a:p>
            <a:r>
              <a:rPr lang="en-US" b="1" dirty="0">
                <a:solidFill>
                  <a:srgbClr val="FF0000"/>
                </a:solidFill>
              </a:rPr>
              <a:t>H</a:t>
            </a:r>
            <a:r>
              <a:rPr lang="en-US" b="1" baseline="-25000" dirty="0">
                <a:solidFill>
                  <a:srgbClr val="FF0000"/>
                </a:solidFill>
              </a:rPr>
              <a:t>a</a:t>
            </a:r>
            <a:r>
              <a:rPr lang="en-US" b="1" dirty="0">
                <a:solidFill>
                  <a:srgbClr val="FF0000"/>
                </a:solidFill>
              </a:rPr>
              <a:t>: at least one pair are different</a:t>
            </a:r>
            <a:r>
              <a:rPr lang="en-US" b="1" baseline="-25000" dirty="0">
                <a:solidFill>
                  <a:srgbClr val="FF0000"/>
                </a:solidFill>
              </a:rPr>
              <a:t>	</a:t>
            </a:r>
            <a:r>
              <a:rPr lang="en-US" b="1" dirty="0">
                <a:solidFill>
                  <a:srgbClr val="FF0000"/>
                </a:solidFill>
              </a:rPr>
              <a:t>(separate means model µ</a:t>
            </a:r>
            <a:r>
              <a:rPr lang="en-US" b="1" baseline="-25000" dirty="0">
                <a:solidFill>
                  <a:srgbClr val="FF0000"/>
                </a:solidFill>
              </a:rPr>
              <a:t>1</a:t>
            </a:r>
            <a:r>
              <a:rPr lang="en-US" b="1" dirty="0">
                <a:solidFill>
                  <a:srgbClr val="FF0000"/>
                </a:solidFill>
              </a:rPr>
              <a:t> µ</a:t>
            </a:r>
            <a:r>
              <a:rPr lang="en-US" b="1" baseline="-25000" dirty="0">
                <a:solidFill>
                  <a:srgbClr val="FF0000"/>
                </a:solidFill>
              </a:rPr>
              <a:t>2 </a:t>
            </a:r>
            <a:r>
              <a:rPr lang="en-US" b="1" dirty="0">
                <a:solidFill>
                  <a:srgbClr val="FF0000"/>
                </a:solidFill>
              </a:rPr>
              <a:t>µ</a:t>
            </a:r>
            <a:r>
              <a:rPr lang="en-US" b="1" baseline="-25000" dirty="0">
                <a:solidFill>
                  <a:srgbClr val="FF0000"/>
                </a:solidFill>
              </a:rPr>
              <a:t>3</a:t>
            </a:r>
            <a:r>
              <a:rPr lang="en-US" b="1" dirty="0">
                <a:solidFill>
                  <a:srgbClr val="FF0000"/>
                </a:solidFill>
              </a:rPr>
              <a:t>)</a:t>
            </a:r>
          </a:p>
        </p:txBody>
      </p:sp>
    </p:spTree>
    <p:extLst>
      <p:ext uri="{BB962C8B-B14F-4D97-AF65-F5344CB8AC3E}">
        <p14:creationId xmlns:p14="http://schemas.microsoft.com/office/powerpoint/2010/main" val="287018460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609600" y="1600200"/>
                <a:ext cx="10972800" cy="4525963"/>
              </a:xfrm>
            </p:spPr>
            <p:txBody>
              <a:bodyPr/>
              <a:lstStyle/>
              <a:p>
                <a:pPr marL="0" indent="0" algn="ctr">
                  <a:buNone/>
                </a:pPr>
                <a:r>
                  <a:rPr lang="en-US" dirty="0"/>
                  <a:t>Since we found that there was evidence that at least one of the means was different than the others, we will first (Step 1) test to see if there is evidence that the other six judges have similar mean female representation in their venires. If there is no evidence their means are different then (Step 2) we have them share a mean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𝑂</m:t>
                        </m:r>
                      </m:sub>
                    </m:sSub>
                    <m:r>
                      <a:rPr lang="en-US" i="1">
                        <a:latin typeface="Cambria Math" panose="02040503050406030204" pitchFamily="18" charset="0"/>
                      </a:rPr>
                      <m:t>)</m:t>
                    </m:r>
                  </m:oMath>
                </a14:m>
                <a:r>
                  <a:rPr lang="en-US" dirty="0"/>
                  <a:t> and compare Spock’s judge’s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𝑆</m:t>
                        </m:r>
                      </m:sub>
                    </m:sSub>
                    <m:r>
                      <a:rPr lang="en-US" i="1">
                        <a:latin typeface="Cambria Math" panose="02040503050406030204" pitchFamily="18" charset="0"/>
                      </a:rPr>
                      <m:t>) </m:t>
                    </m:r>
                  </m:oMath>
                </a14:m>
                <a:r>
                  <a:rPr lang="en-US" dirty="0"/>
                  <a:t>mean 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rPr>
                          <m:t>𝑂</m:t>
                        </m:r>
                      </m:sub>
                    </m:sSub>
                  </m:oMath>
                </a14:m>
                <a:r>
                  <a:rPr lang="en-US" dirty="0"/>
                  <a:t>.</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609600" y="1600200"/>
                <a:ext cx="10972800" cy="4525963"/>
              </a:xfrm>
              <a:blipFill>
                <a:blip r:embed="rId2"/>
                <a:stretch>
                  <a:fillRect l="-667" t="-1752" r="-1667"/>
                </a:stretch>
              </a:blipFill>
            </p:spPr>
            <p:txBody>
              <a:bodyPr/>
              <a:lstStyle/>
              <a:p>
                <a:r>
                  <a:rPr lang="en-US">
                    <a:noFill/>
                  </a:rPr>
                  <a:t> </a:t>
                </a:r>
              </a:p>
            </p:txBody>
          </p:sp>
        </mc:Fallback>
      </mc:AlternateContent>
      <p:sp>
        <p:nvSpPr>
          <p:cNvPr id="8" name="Title 1"/>
          <p:cNvSpPr>
            <a:spLocks noGrp="1"/>
          </p:cNvSpPr>
          <p:nvPr>
            <p:ph type="title"/>
          </p:nvPr>
        </p:nvSpPr>
        <p:spPr/>
        <p:txBody>
          <a:bodyPr/>
          <a:lstStyle/>
          <a:p>
            <a:r>
              <a:rPr lang="en-US" dirty="0"/>
              <a:t>Spock: The Strategy</a:t>
            </a:r>
          </a:p>
        </p:txBody>
      </p:sp>
    </p:spTree>
    <p:extLst>
      <p:ext uri="{BB962C8B-B14F-4D97-AF65-F5344CB8AC3E}">
        <p14:creationId xmlns:p14="http://schemas.microsoft.com/office/powerpoint/2010/main" val="424335059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Compare Judges A</a:t>
            </a:r>
            <a:r>
              <a:rPr lang="en-US" dirty="0">
                <a:latin typeface="Arial" panose="020B0604020202020204" pitchFamily="34" charset="0"/>
                <a:cs typeface="Arial" panose="020B0604020202020204" pitchFamily="34" charset="0"/>
              </a:rPr>
              <a:t>–</a:t>
            </a:r>
            <a:r>
              <a:rPr lang="en-US" dirty="0"/>
              <a:t>F</a:t>
            </a:r>
          </a:p>
        </p:txBody>
      </p:sp>
      <p:sp>
        <p:nvSpPr>
          <p:cNvPr id="4" name="TextBox 3"/>
          <p:cNvSpPr txBox="1"/>
          <p:nvPr/>
        </p:nvSpPr>
        <p:spPr>
          <a:xfrm>
            <a:off x="609600" y="1600201"/>
            <a:ext cx="10972799" cy="1411307"/>
          </a:xfrm>
          <a:prstGeom prst="rect">
            <a:avLst/>
          </a:prstGeom>
          <a:noFill/>
        </p:spPr>
        <p:txBody>
          <a:bodyPr wrap="square" rtlCol="0">
            <a:noAutofit/>
          </a:bodyPr>
          <a:lstStyle/>
          <a:p>
            <a:r>
              <a:rPr lang="en-US" sz="2800" dirty="0"/>
              <a:t>H</a:t>
            </a:r>
            <a:r>
              <a:rPr lang="en-US" sz="2800" baseline="-25000" dirty="0"/>
              <a:t>0</a:t>
            </a:r>
            <a:r>
              <a:rPr lang="en-US" sz="2800" dirty="0"/>
              <a:t>: all “other” means are equal (A, B, C, D, E, F)</a:t>
            </a:r>
            <a:endParaRPr lang="en-US" sz="2800" baseline="-25000" dirty="0"/>
          </a:p>
          <a:p>
            <a:r>
              <a:rPr lang="en-US" sz="2800" dirty="0"/>
              <a:t>H</a:t>
            </a:r>
            <a:r>
              <a:rPr lang="en-US" sz="2800" baseline="-25000" dirty="0"/>
              <a:t>a</a:t>
            </a:r>
            <a:r>
              <a:rPr lang="en-US" sz="2800" dirty="0"/>
              <a:t>: at least two “other” means are different (A, B, C, D, E, F)</a:t>
            </a:r>
          </a:p>
        </p:txBody>
      </p:sp>
      <p:sp>
        <p:nvSpPr>
          <p:cNvPr id="5" name="Rectangle 4"/>
          <p:cNvSpPr/>
          <p:nvPr/>
        </p:nvSpPr>
        <p:spPr>
          <a:xfrm>
            <a:off x="609599" y="4963180"/>
            <a:ext cx="10972798" cy="523220"/>
          </a:xfrm>
          <a:prstGeom prst="rect">
            <a:avLst/>
          </a:prstGeom>
        </p:spPr>
        <p:txBody>
          <a:bodyPr wrap="square">
            <a:spAutoFit/>
          </a:bodyPr>
          <a:lstStyle/>
          <a:p>
            <a:pPr algn="ctr"/>
            <a:r>
              <a:rPr lang="en-US" sz="2800" dirty="0"/>
              <a:t>Full model: µ</a:t>
            </a:r>
            <a:r>
              <a:rPr lang="en-US" sz="2800" baseline="-25000" dirty="0"/>
              <a:t>s</a:t>
            </a:r>
            <a:r>
              <a:rPr lang="en-US" sz="2800" dirty="0"/>
              <a:t> µ</a:t>
            </a:r>
            <a:r>
              <a:rPr lang="en-US" sz="2800" baseline="-25000" dirty="0"/>
              <a:t>A </a:t>
            </a:r>
            <a:r>
              <a:rPr lang="en-US" sz="2800" dirty="0"/>
              <a:t>µ</a:t>
            </a:r>
            <a:r>
              <a:rPr lang="en-US" sz="2800" baseline="-25000" dirty="0"/>
              <a:t>B</a:t>
            </a:r>
            <a:r>
              <a:rPr lang="en-US" sz="2800" dirty="0"/>
              <a:t> µ</a:t>
            </a:r>
            <a:r>
              <a:rPr lang="en-US" sz="2800" baseline="-25000" dirty="0"/>
              <a:t>C</a:t>
            </a:r>
            <a:r>
              <a:rPr lang="en-US" sz="2800" dirty="0"/>
              <a:t> µ</a:t>
            </a:r>
            <a:r>
              <a:rPr lang="en-US" sz="2800" baseline="-25000" dirty="0"/>
              <a:t>D</a:t>
            </a:r>
            <a:r>
              <a:rPr lang="en-US" sz="2800" dirty="0"/>
              <a:t> µ</a:t>
            </a:r>
            <a:r>
              <a:rPr lang="en-US" sz="2800" baseline="-25000" dirty="0"/>
              <a:t>E</a:t>
            </a:r>
            <a:r>
              <a:rPr lang="en-US" sz="2800" dirty="0"/>
              <a:t> µ</a:t>
            </a:r>
            <a:r>
              <a:rPr lang="en-US" sz="2800" baseline="-25000" dirty="0"/>
              <a:t>F</a:t>
            </a:r>
          </a:p>
        </p:txBody>
      </p:sp>
      <p:sp>
        <p:nvSpPr>
          <p:cNvPr id="6" name="Rectangle 5"/>
          <p:cNvSpPr/>
          <p:nvPr/>
        </p:nvSpPr>
        <p:spPr>
          <a:xfrm>
            <a:off x="609598" y="4289024"/>
            <a:ext cx="10972799" cy="523220"/>
          </a:xfrm>
          <a:prstGeom prst="rect">
            <a:avLst/>
          </a:prstGeom>
        </p:spPr>
        <p:txBody>
          <a:bodyPr wrap="square">
            <a:spAutoFit/>
          </a:bodyPr>
          <a:lstStyle/>
          <a:p>
            <a:pPr algn="ctr"/>
            <a:r>
              <a:rPr lang="en-US" sz="2800" dirty="0"/>
              <a:t>Reduced model: µ</a:t>
            </a:r>
            <a:r>
              <a:rPr lang="en-US" sz="2800" baseline="-25000" dirty="0">
                <a:latin typeface="+mj-lt"/>
              </a:rPr>
              <a:t>s</a:t>
            </a:r>
            <a:r>
              <a:rPr lang="en-US" sz="2800" dirty="0"/>
              <a:t> µ</a:t>
            </a:r>
            <a:r>
              <a:rPr lang="en-US" sz="2800" baseline="-25000" dirty="0"/>
              <a:t>0 </a:t>
            </a:r>
            <a:r>
              <a:rPr lang="en-US" sz="2800" dirty="0"/>
              <a:t>µ</a:t>
            </a:r>
            <a:r>
              <a:rPr lang="en-US" sz="2800" baseline="-25000" dirty="0"/>
              <a:t>0</a:t>
            </a:r>
            <a:r>
              <a:rPr lang="en-US" sz="2800" dirty="0"/>
              <a:t> µ</a:t>
            </a:r>
            <a:r>
              <a:rPr lang="en-US" sz="2800" baseline="-25000" dirty="0"/>
              <a:t>0</a:t>
            </a:r>
            <a:r>
              <a:rPr lang="en-US" sz="2800" dirty="0"/>
              <a:t> µ</a:t>
            </a:r>
            <a:r>
              <a:rPr lang="en-US" sz="2800" baseline="-25000" dirty="0"/>
              <a:t>0</a:t>
            </a:r>
            <a:r>
              <a:rPr lang="en-US" sz="2800" dirty="0"/>
              <a:t> µ</a:t>
            </a:r>
            <a:r>
              <a:rPr lang="en-US" sz="2800" baseline="-25000" dirty="0"/>
              <a:t>0</a:t>
            </a:r>
            <a:r>
              <a:rPr lang="en-US" sz="2800" dirty="0"/>
              <a:t> µ</a:t>
            </a:r>
            <a:r>
              <a:rPr lang="en-US" sz="2800" baseline="-25000" dirty="0"/>
              <a:t>0</a:t>
            </a:r>
            <a:endParaRPr lang="en-US" sz="2000" baseline="-25000" dirty="0"/>
          </a:p>
        </p:txBody>
      </p:sp>
      <p:sp>
        <p:nvSpPr>
          <p:cNvPr id="7" name="Rectangle 6"/>
          <p:cNvSpPr/>
          <p:nvPr/>
        </p:nvSpPr>
        <p:spPr>
          <a:xfrm>
            <a:off x="609599" y="3276600"/>
            <a:ext cx="10972799" cy="369332"/>
          </a:xfrm>
          <a:prstGeom prst="rect">
            <a:avLst/>
          </a:prstGeom>
        </p:spPr>
        <p:txBody>
          <a:bodyPr wrap="square">
            <a:spAutoFit/>
          </a:bodyPr>
          <a:lstStyle/>
          <a:p>
            <a:pPr algn="ctr"/>
            <a:r>
              <a:rPr lang="en-US" dirty="0"/>
              <a:t>But … Let’s use </a:t>
            </a:r>
            <a:r>
              <a:rPr lang="en-US" b="1" dirty="0"/>
              <a:t>all the data </a:t>
            </a:r>
            <a:r>
              <a:rPr lang="en-US" dirty="0"/>
              <a:t>to estimate the pooled standard deviation!</a:t>
            </a:r>
          </a:p>
        </p:txBody>
      </p:sp>
    </p:spTree>
    <p:extLst>
      <p:ext uri="{BB962C8B-B14F-4D97-AF65-F5344CB8AC3E}">
        <p14:creationId xmlns:p14="http://schemas.microsoft.com/office/powerpoint/2010/main" val="343206858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751264" y="1752601"/>
            <a:ext cx="1831136" cy="4724400"/>
          </a:xfrm>
          <a:prstGeom prst="rect">
            <a:avLst/>
          </a:prstGeom>
        </p:spPr>
      </p:pic>
      <p:sp>
        <p:nvSpPr>
          <p:cNvPr id="8" name="Title 7"/>
          <p:cNvSpPr>
            <a:spLocks noGrp="1"/>
          </p:cNvSpPr>
          <p:nvPr>
            <p:ph type="title"/>
          </p:nvPr>
        </p:nvSpPr>
        <p:spPr/>
        <p:txBody>
          <a:bodyPr>
            <a:normAutofit/>
          </a:bodyPr>
          <a:lstStyle/>
          <a:p>
            <a:r>
              <a:rPr lang="en-US" dirty="0"/>
              <a:t>Different Models in SAS</a:t>
            </a:r>
          </a:p>
        </p:txBody>
      </p:sp>
      <p:sp>
        <p:nvSpPr>
          <p:cNvPr id="12" name="Rectangle 11"/>
          <p:cNvSpPr/>
          <p:nvPr/>
        </p:nvSpPr>
        <p:spPr>
          <a:xfrm>
            <a:off x="609600" y="1752600"/>
            <a:ext cx="8382000" cy="461665"/>
          </a:xfrm>
          <a:prstGeom prst="rect">
            <a:avLst/>
          </a:prstGeom>
        </p:spPr>
        <p:txBody>
          <a:bodyPr wrap="square">
            <a:spAutoFit/>
          </a:bodyPr>
          <a:lstStyle/>
          <a:p>
            <a:pPr algn="ctr"/>
            <a:r>
              <a:rPr lang="en-US" sz="2400" dirty="0"/>
              <a:t>At least two are different (S, A, B, … F)</a:t>
            </a:r>
          </a:p>
        </p:txBody>
      </p:sp>
      <p:sp>
        <p:nvSpPr>
          <p:cNvPr id="13" name="Rectangle 12"/>
          <p:cNvSpPr/>
          <p:nvPr/>
        </p:nvSpPr>
        <p:spPr>
          <a:xfrm>
            <a:off x="609600" y="3128582"/>
            <a:ext cx="8381999" cy="461665"/>
          </a:xfrm>
          <a:prstGeom prst="rect">
            <a:avLst/>
          </a:prstGeom>
        </p:spPr>
        <p:txBody>
          <a:bodyPr wrap="square">
            <a:spAutoFit/>
          </a:bodyPr>
          <a:lstStyle/>
          <a:p>
            <a:pPr algn="ctr"/>
            <a:r>
              <a:rPr lang="en-US" sz="2400" dirty="0"/>
              <a:t>Spock is different than the others</a:t>
            </a:r>
          </a:p>
        </p:txBody>
      </p:sp>
      <p:sp>
        <p:nvSpPr>
          <p:cNvPr id="16" name="Rectangle 15"/>
          <p:cNvSpPr/>
          <p:nvPr/>
        </p:nvSpPr>
        <p:spPr>
          <a:xfrm>
            <a:off x="609600" y="3531357"/>
            <a:ext cx="8381999" cy="584775"/>
          </a:xfrm>
          <a:prstGeom prst="rect">
            <a:avLst/>
          </a:prstGeom>
        </p:spPr>
        <p:txBody>
          <a:bodyPr wrap="square">
            <a:spAutoFit/>
          </a:bodyPr>
          <a:lstStyle/>
          <a:p>
            <a:pPr algn="ctr"/>
            <a:r>
              <a:rPr lang="en-US" sz="3200" dirty="0"/>
              <a:t>µ</a:t>
            </a:r>
            <a:r>
              <a:rPr lang="en-US" sz="3200" baseline="-25000" dirty="0">
                <a:latin typeface="+mj-lt"/>
              </a:rPr>
              <a:t>s</a:t>
            </a:r>
            <a:r>
              <a:rPr lang="en-US" sz="3200" dirty="0"/>
              <a:t> µ</a:t>
            </a:r>
            <a:r>
              <a:rPr lang="en-US" sz="3200" baseline="-25000" dirty="0"/>
              <a:t>0 </a:t>
            </a:r>
            <a:r>
              <a:rPr lang="en-US" sz="3200" dirty="0"/>
              <a:t>µ</a:t>
            </a:r>
            <a:r>
              <a:rPr lang="en-US" sz="3200" baseline="-25000" dirty="0"/>
              <a:t>0</a:t>
            </a:r>
            <a:r>
              <a:rPr lang="en-US" sz="3200" dirty="0"/>
              <a:t> µ</a:t>
            </a:r>
            <a:r>
              <a:rPr lang="en-US" sz="3200" baseline="-25000" dirty="0"/>
              <a:t>0</a:t>
            </a:r>
            <a:r>
              <a:rPr lang="en-US" sz="3200" dirty="0"/>
              <a:t> µ</a:t>
            </a:r>
            <a:r>
              <a:rPr lang="en-US" sz="3200" baseline="-25000" dirty="0"/>
              <a:t>0</a:t>
            </a:r>
            <a:r>
              <a:rPr lang="en-US" sz="3200" dirty="0"/>
              <a:t> µ</a:t>
            </a:r>
            <a:r>
              <a:rPr lang="en-US" sz="3200" baseline="-25000" dirty="0"/>
              <a:t>0</a:t>
            </a:r>
            <a:r>
              <a:rPr lang="en-US" sz="3200" dirty="0"/>
              <a:t> µ</a:t>
            </a:r>
            <a:r>
              <a:rPr lang="en-US" sz="3200" baseline="-25000" dirty="0"/>
              <a:t>0</a:t>
            </a:r>
            <a:endParaRPr lang="en-US" sz="2400" baseline="-25000" dirty="0"/>
          </a:p>
        </p:txBody>
      </p:sp>
      <p:sp>
        <p:nvSpPr>
          <p:cNvPr id="17" name="Rectangle 16"/>
          <p:cNvSpPr/>
          <p:nvPr/>
        </p:nvSpPr>
        <p:spPr>
          <a:xfrm>
            <a:off x="609600" y="2144745"/>
            <a:ext cx="8382000" cy="584775"/>
          </a:xfrm>
          <a:prstGeom prst="rect">
            <a:avLst/>
          </a:prstGeom>
        </p:spPr>
        <p:txBody>
          <a:bodyPr wrap="square">
            <a:spAutoFit/>
          </a:bodyPr>
          <a:lstStyle/>
          <a:p>
            <a:pPr algn="ctr"/>
            <a:r>
              <a:rPr lang="en-US" sz="3200" dirty="0"/>
              <a:t>µ</a:t>
            </a:r>
            <a:r>
              <a:rPr lang="en-US" sz="3200" baseline="-25000" dirty="0"/>
              <a:t>s</a:t>
            </a:r>
            <a:r>
              <a:rPr lang="en-US" sz="3200" dirty="0"/>
              <a:t> µ</a:t>
            </a:r>
            <a:r>
              <a:rPr lang="en-US" sz="3200" baseline="-25000" dirty="0"/>
              <a:t>A </a:t>
            </a:r>
            <a:r>
              <a:rPr lang="en-US" sz="3200" dirty="0"/>
              <a:t>µ</a:t>
            </a:r>
            <a:r>
              <a:rPr lang="en-US" sz="3200" baseline="-25000" dirty="0"/>
              <a:t>B</a:t>
            </a:r>
            <a:r>
              <a:rPr lang="en-US" sz="3200" dirty="0"/>
              <a:t> µ</a:t>
            </a:r>
            <a:r>
              <a:rPr lang="en-US" sz="3200" baseline="-25000" dirty="0"/>
              <a:t>C</a:t>
            </a:r>
            <a:r>
              <a:rPr lang="en-US" sz="3200" dirty="0"/>
              <a:t> µ</a:t>
            </a:r>
            <a:r>
              <a:rPr lang="en-US" sz="3200" baseline="-25000" dirty="0"/>
              <a:t>D</a:t>
            </a:r>
            <a:r>
              <a:rPr lang="en-US" sz="3200" dirty="0"/>
              <a:t> µ</a:t>
            </a:r>
            <a:r>
              <a:rPr lang="en-US" sz="3200" baseline="-25000" dirty="0"/>
              <a:t>E</a:t>
            </a:r>
            <a:r>
              <a:rPr lang="en-US" sz="3200" dirty="0"/>
              <a:t> µ</a:t>
            </a:r>
            <a:r>
              <a:rPr lang="en-US" sz="3200" baseline="-25000" dirty="0"/>
              <a:t>F</a:t>
            </a:r>
            <a:endParaRPr lang="en-US" sz="3200" dirty="0"/>
          </a:p>
        </p:txBody>
      </p:sp>
      <p:pic>
        <p:nvPicPr>
          <p:cNvPr id="18" name="Picture 17"/>
          <p:cNvPicPr>
            <a:picLocks noChangeAspect="1"/>
          </p:cNvPicPr>
          <p:nvPr/>
        </p:nvPicPr>
        <p:blipFill>
          <a:blip r:embed="rId3"/>
          <a:stretch>
            <a:fillRect/>
          </a:stretch>
        </p:blipFill>
        <p:spPr>
          <a:xfrm>
            <a:off x="2423133" y="4497136"/>
            <a:ext cx="4754931" cy="1261184"/>
          </a:xfrm>
          <a:prstGeom prst="rect">
            <a:avLst/>
          </a:prstGeom>
        </p:spPr>
      </p:pic>
    </p:spTree>
    <p:extLst>
      <p:ext uri="{BB962C8B-B14F-4D97-AF65-F5344CB8AC3E}">
        <p14:creationId xmlns:p14="http://schemas.microsoft.com/office/powerpoint/2010/main" val="176531877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751264" y="1752601"/>
            <a:ext cx="1831136" cy="4724400"/>
          </a:xfrm>
          <a:prstGeom prst="rect">
            <a:avLst/>
          </a:prstGeom>
        </p:spPr>
      </p:pic>
      <p:sp>
        <p:nvSpPr>
          <p:cNvPr id="8" name="Title 7"/>
          <p:cNvSpPr>
            <a:spLocks noGrp="1"/>
          </p:cNvSpPr>
          <p:nvPr>
            <p:ph type="title"/>
          </p:nvPr>
        </p:nvSpPr>
        <p:spPr/>
        <p:txBody>
          <a:bodyPr>
            <a:normAutofit/>
          </a:bodyPr>
          <a:lstStyle/>
          <a:p>
            <a:r>
              <a:rPr lang="en-US" dirty="0"/>
              <a:t>Different Models in SAS (cont.)</a:t>
            </a:r>
          </a:p>
        </p:txBody>
      </p:sp>
      <p:sp>
        <p:nvSpPr>
          <p:cNvPr id="12" name="Rectangle 11"/>
          <p:cNvSpPr/>
          <p:nvPr/>
        </p:nvSpPr>
        <p:spPr>
          <a:xfrm>
            <a:off x="609600" y="1752600"/>
            <a:ext cx="8382000" cy="461665"/>
          </a:xfrm>
          <a:prstGeom prst="rect">
            <a:avLst/>
          </a:prstGeom>
        </p:spPr>
        <p:txBody>
          <a:bodyPr wrap="square">
            <a:spAutoFit/>
          </a:bodyPr>
          <a:lstStyle/>
          <a:p>
            <a:pPr algn="ctr"/>
            <a:r>
              <a:rPr lang="en-US" sz="2400" dirty="0"/>
              <a:t>At least two are different (S, A, B, … F)</a:t>
            </a:r>
          </a:p>
        </p:txBody>
      </p:sp>
      <p:sp>
        <p:nvSpPr>
          <p:cNvPr id="13" name="Rectangle 12"/>
          <p:cNvSpPr/>
          <p:nvPr/>
        </p:nvSpPr>
        <p:spPr>
          <a:xfrm>
            <a:off x="609600" y="5184650"/>
            <a:ext cx="8381999" cy="461665"/>
          </a:xfrm>
          <a:prstGeom prst="rect">
            <a:avLst/>
          </a:prstGeom>
        </p:spPr>
        <p:txBody>
          <a:bodyPr wrap="square">
            <a:spAutoFit/>
          </a:bodyPr>
          <a:lstStyle/>
          <a:p>
            <a:pPr algn="ctr"/>
            <a:r>
              <a:rPr lang="en-US" sz="2400" dirty="0"/>
              <a:t>Spock is different than the others</a:t>
            </a:r>
          </a:p>
        </p:txBody>
      </p:sp>
      <p:sp>
        <p:nvSpPr>
          <p:cNvPr id="16" name="Rectangle 15"/>
          <p:cNvSpPr/>
          <p:nvPr/>
        </p:nvSpPr>
        <p:spPr>
          <a:xfrm>
            <a:off x="609600" y="5587425"/>
            <a:ext cx="8381999" cy="584775"/>
          </a:xfrm>
          <a:prstGeom prst="rect">
            <a:avLst/>
          </a:prstGeom>
        </p:spPr>
        <p:txBody>
          <a:bodyPr wrap="square">
            <a:spAutoFit/>
          </a:bodyPr>
          <a:lstStyle/>
          <a:p>
            <a:pPr algn="ctr"/>
            <a:r>
              <a:rPr lang="en-US" sz="3200" dirty="0"/>
              <a:t>µ</a:t>
            </a:r>
            <a:r>
              <a:rPr lang="en-US" sz="3200" baseline="-25000" dirty="0">
                <a:latin typeface="+mj-lt"/>
              </a:rPr>
              <a:t>s</a:t>
            </a:r>
            <a:r>
              <a:rPr lang="en-US" sz="3200" dirty="0"/>
              <a:t> µ</a:t>
            </a:r>
            <a:r>
              <a:rPr lang="en-US" sz="3200" baseline="-25000" dirty="0"/>
              <a:t>0 </a:t>
            </a:r>
            <a:r>
              <a:rPr lang="en-US" sz="3200" dirty="0"/>
              <a:t>µ</a:t>
            </a:r>
            <a:r>
              <a:rPr lang="en-US" sz="3200" baseline="-25000" dirty="0"/>
              <a:t>0</a:t>
            </a:r>
            <a:r>
              <a:rPr lang="en-US" sz="3200" dirty="0"/>
              <a:t> µ</a:t>
            </a:r>
            <a:r>
              <a:rPr lang="en-US" sz="3200" baseline="-25000" dirty="0"/>
              <a:t>0</a:t>
            </a:r>
            <a:r>
              <a:rPr lang="en-US" sz="3200" dirty="0"/>
              <a:t> µ</a:t>
            </a:r>
            <a:r>
              <a:rPr lang="en-US" sz="3200" baseline="-25000" dirty="0"/>
              <a:t>0</a:t>
            </a:r>
            <a:r>
              <a:rPr lang="en-US" sz="3200" dirty="0"/>
              <a:t> µ</a:t>
            </a:r>
            <a:r>
              <a:rPr lang="en-US" sz="3200" baseline="-25000" dirty="0"/>
              <a:t>0</a:t>
            </a:r>
            <a:r>
              <a:rPr lang="en-US" sz="3200" dirty="0"/>
              <a:t> µ</a:t>
            </a:r>
            <a:r>
              <a:rPr lang="en-US" sz="3200" baseline="-25000" dirty="0"/>
              <a:t>0</a:t>
            </a:r>
            <a:endParaRPr lang="en-US" sz="2400" baseline="-25000" dirty="0"/>
          </a:p>
        </p:txBody>
      </p:sp>
      <p:sp>
        <p:nvSpPr>
          <p:cNvPr id="17" name="Rectangle 16"/>
          <p:cNvSpPr/>
          <p:nvPr/>
        </p:nvSpPr>
        <p:spPr>
          <a:xfrm>
            <a:off x="609600" y="2144745"/>
            <a:ext cx="8382000" cy="584775"/>
          </a:xfrm>
          <a:prstGeom prst="rect">
            <a:avLst/>
          </a:prstGeom>
        </p:spPr>
        <p:txBody>
          <a:bodyPr wrap="square">
            <a:spAutoFit/>
          </a:bodyPr>
          <a:lstStyle/>
          <a:p>
            <a:pPr algn="ctr"/>
            <a:r>
              <a:rPr lang="en-US" sz="3200" dirty="0"/>
              <a:t>µ</a:t>
            </a:r>
            <a:r>
              <a:rPr lang="en-US" sz="3200" baseline="-25000" dirty="0"/>
              <a:t>s</a:t>
            </a:r>
            <a:r>
              <a:rPr lang="en-US" sz="3200" dirty="0"/>
              <a:t> µ</a:t>
            </a:r>
            <a:r>
              <a:rPr lang="en-US" sz="3200" baseline="-25000" dirty="0"/>
              <a:t>A </a:t>
            </a:r>
            <a:r>
              <a:rPr lang="en-US" sz="3200" dirty="0"/>
              <a:t>µ</a:t>
            </a:r>
            <a:r>
              <a:rPr lang="en-US" sz="3200" baseline="-25000" dirty="0"/>
              <a:t>B</a:t>
            </a:r>
            <a:r>
              <a:rPr lang="en-US" sz="3200" dirty="0"/>
              <a:t> µ</a:t>
            </a:r>
            <a:r>
              <a:rPr lang="en-US" sz="3200" baseline="-25000" dirty="0"/>
              <a:t>C</a:t>
            </a:r>
            <a:r>
              <a:rPr lang="en-US" sz="3200" dirty="0"/>
              <a:t> µ</a:t>
            </a:r>
            <a:r>
              <a:rPr lang="en-US" sz="3200" baseline="-25000" dirty="0"/>
              <a:t>D</a:t>
            </a:r>
            <a:r>
              <a:rPr lang="en-US" sz="3200" dirty="0"/>
              <a:t> µ</a:t>
            </a:r>
            <a:r>
              <a:rPr lang="en-US" sz="3200" baseline="-25000" dirty="0"/>
              <a:t>E</a:t>
            </a:r>
            <a:r>
              <a:rPr lang="en-US" sz="3200" dirty="0"/>
              <a:t> µ</a:t>
            </a:r>
            <a:r>
              <a:rPr lang="en-US" sz="3200" baseline="-25000" dirty="0"/>
              <a:t>F</a:t>
            </a:r>
            <a:endParaRPr lang="en-US" sz="3200" dirty="0"/>
          </a:p>
        </p:txBody>
      </p:sp>
      <p:pic>
        <p:nvPicPr>
          <p:cNvPr id="9" name="Picture 8"/>
          <p:cNvPicPr>
            <a:picLocks noChangeAspect="1"/>
          </p:cNvPicPr>
          <p:nvPr/>
        </p:nvPicPr>
        <p:blipFill>
          <a:blip r:embed="rId3"/>
          <a:stretch>
            <a:fillRect/>
          </a:stretch>
        </p:blipFill>
        <p:spPr>
          <a:xfrm>
            <a:off x="2931318" y="3093307"/>
            <a:ext cx="3738562" cy="2042987"/>
          </a:xfrm>
          <a:prstGeom prst="rect">
            <a:avLst/>
          </a:prstGeom>
        </p:spPr>
      </p:pic>
    </p:spTree>
    <p:extLst>
      <p:ext uri="{BB962C8B-B14F-4D97-AF65-F5344CB8AC3E}">
        <p14:creationId xmlns:p14="http://schemas.microsoft.com/office/powerpoint/2010/main" val="87519597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Comparing Two Models:</a:t>
            </a:r>
            <a:br>
              <a:rPr lang="en-US" sz="3200" dirty="0"/>
            </a:br>
            <a:r>
              <a:rPr lang="en-US" sz="3200" dirty="0"/>
              <a:t>Both Are Not Equal Means Model</a:t>
            </a:r>
          </a:p>
        </p:txBody>
      </p:sp>
      <p:graphicFrame>
        <p:nvGraphicFramePr>
          <p:cNvPr id="13" name="Table 12"/>
          <p:cNvGraphicFramePr>
            <a:graphicFrameLocks noGrp="1"/>
          </p:cNvGraphicFramePr>
          <p:nvPr>
            <p:extLst>
              <p:ext uri="{D42A27DB-BD31-4B8C-83A1-F6EECF244321}">
                <p14:modId xmlns:p14="http://schemas.microsoft.com/office/powerpoint/2010/main" val="389504837"/>
              </p:ext>
            </p:extLst>
          </p:nvPr>
        </p:nvGraphicFramePr>
        <p:xfrm>
          <a:off x="3962400" y="4529003"/>
          <a:ext cx="6096000" cy="14833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a:t>Pr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Corrected total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15" name="TextBox 14"/>
          <p:cNvSpPr txBox="1"/>
          <p:nvPr/>
        </p:nvSpPr>
        <p:spPr>
          <a:xfrm>
            <a:off x="1670898" y="5734346"/>
            <a:ext cx="1678120" cy="646331"/>
          </a:xfrm>
          <a:prstGeom prst="rect">
            <a:avLst/>
          </a:prstGeom>
          <a:noFill/>
        </p:spPr>
        <p:txBody>
          <a:bodyPr wrap="square" rtlCol="0">
            <a:spAutoFit/>
          </a:bodyPr>
          <a:lstStyle/>
          <a:p>
            <a:r>
              <a:rPr lang="en-US" dirty="0">
                <a:solidFill>
                  <a:srgbClr val="00B050"/>
                </a:solidFill>
              </a:rPr>
              <a:t>Equal means model</a:t>
            </a:r>
          </a:p>
        </p:txBody>
      </p:sp>
      <p:cxnSp>
        <p:nvCxnSpPr>
          <p:cNvPr id="17" name="Straight Arrow Connector 16"/>
          <p:cNvCxnSpPr/>
          <p:nvPr/>
        </p:nvCxnSpPr>
        <p:spPr>
          <a:xfrm>
            <a:off x="2968018" y="5421128"/>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968018" y="5871631"/>
            <a:ext cx="8382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09600" y="1676400"/>
            <a:ext cx="10972800" cy="923330"/>
          </a:xfrm>
          <a:prstGeom prst="rect">
            <a:avLst/>
          </a:prstGeom>
          <a:noFill/>
        </p:spPr>
        <p:txBody>
          <a:bodyPr wrap="square" rtlCol="0">
            <a:spAutoFit/>
          </a:bodyPr>
          <a:lstStyle/>
          <a:p>
            <a:r>
              <a:rPr lang="en-US" dirty="0"/>
              <a:t>SAS (proc glm) compares models to the equal means model. When you run proc glm, it always makes the “Corrected Total Row” the equal means model. However, we can build our own ANOVA table (BYOA) to compare two models, both of which are not the equal means model.</a:t>
            </a:r>
          </a:p>
        </p:txBody>
      </p:sp>
      <p:sp>
        <p:nvSpPr>
          <p:cNvPr id="23" name="TextBox 22"/>
          <p:cNvSpPr txBox="1"/>
          <p:nvPr/>
        </p:nvSpPr>
        <p:spPr>
          <a:xfrm>
            <a:off x="609599" y="2665705"/>
            <a:ext cx="10972801" cy="923330"/>
          </a:xfrm>
          <a:prstGeom prst="rect">
            <a:avLst/>
          </a:prstGeom>
          <a:noFill/>
        </p:spPr>
        <p:txBody>
          <a:bodyPr wrap="square" rtlCol="0">
            <a:spAutoFit/>
          </a:bodyPr>
          <a:lstStyle/>
          <a:p>
            <a:r>
              <a:rPr lang="en-US" dirty="0"/>
              <a:t>To do this we will need to identify the “full” model and the “reduced” model. The “full” model will be the model with the most parameters (means) in it while the “reduced model” will have fewer parameters. [Note that the equal means model (with one parameter) is the most reduced model you can have.]</a:t>
            </a:r>
          </a:p>
        </p:txBody>
      </p:sp>
      <p:sp>
        <p:nvSpPr>
          <p:cNvPr id="24" name="TextBox 23"/>
          <p:cNvSpPr txBox="1"/>
          <p:nvPr/>
        </p:nvSpPr>
        <p:spPr>
          <a:xfrm>
            <a:off x="1670899" y="5097964"/>
            <a:ext cx="1676400" cy="646331"/>
          </a:xfrm>
          <a:prstGeom prst="rect">
            <a:avLst/>
          </a:prstGeom>
          <a:noFill/>
        </p:spPr>
        <p:txBody>
          <a:bodyPr wrap="square" rtlCol="0">
            <a:spAutoFit/>
          </a:bodyPr>
          <a:lstStyle/>
          <a:p>
            <a:r>
              <a:rPr lang="en-US" dirty="0">
                <a:solidFill>
                  <a:srgbClr val="7030A0"/>
                </a:solidFill>
              </a:rPr>
              <a:t>Separate Means model</a:t>
            </a:r>
          </a:p>
        </p:txBody>
      </p:sp>
      <p:sp>
        <p:nvSpPr>
          <p:cNvPr id="25" name="TextBox 24"/>
          <p:cNvSpPr txBox="1"/>
          <p:nvPr/>
        </p:nvSpPr>
        <p:spPr>
          <a:xfrm>
            <a:off x="1670897" y="6365907"/>
            <a:ext cx="2129225" cy="369332"/>
          </a:xfrm>
          <a:prstGeom prst="rect">
            <a:avLst/>
          </a:prstGeom>
          <a:noFill/>
        </p:spPr>
        <p:txBody>
          <a:bodyPr wrap="square" rtlCol="0">
            <a:spAutoFit/>
          </a:bodyPr>
          <a:lstStyle/>
          <a:p>
            <a:r>
              <a:rPr lang="en-US" dirty="0">
                <a:solidFill>
                  <a:srgbClr val="00B050"/>
                </a:solidFill>
              </a:rPr>
              <a:t>(Reduced model)</a:t>
            </a:r>
          </a:p>
        </p:txBody>
      </p:sp>
      <p:sp>
        <p:nvSpPr>
          <p:cNvPr id="26" name="TextBox 25"/>
          <p:cNvSpPr txBox="1"/>
          <p:nvPr/>
        </p:nvSpPr>
        <p:spPr>
          <a:xfrm>
            <a:off x="2665281" y="5107452"/>
            <a:ext cx="1676400" cy="369332"/>
          </a:xfrm>
          <a:prstGeom prst="rect">
            <a:avLst/>
          </a:prstGeom>
          <a:noFill/>
        </p:spPr>
        <p:txBody>
          <a:bodyPr wrap="square" rtlCol="0">
            <a:spAutoFit/>
          </a:bodyPr>
          <a:lstStyle/>
          <a:p>
            <a:r>
              <a:rPr lang="en-US" dirty="0">
                <a:solidFill>
                  <a:srgbClr val="7030A0"/>
                </a:solidFill>
              </a:rPr>
              <a:t>(full model) </a:t>
            </a:r>
          </a:p>
        </p:txBody>
      </p:sp>
      <p:sp>
        <p:nvSpPr>
          <p:cNvPr id="27" name="TextBox 26"/>
          <p:cNvSpPr txBox="1"/>
          <p:nvPr/>
        </p:nvSpPr>
        <p:spPr>
          <a:xfrm>
            <a:off x="1281422" y="3926300"/>
            <a:ext cx="2680979" cy="646331"/>
          </a:xfrm>
          <a:prstGeom prst="rect">
            <a:avLst/>
          </a:prstGeom>
          <a:noFill/>
        </p:spPr>
        <p:txBody>
          <a:bodyPr wrap="square" rtlCol="0">
            <a:spAutoFit/>
          </a:bodyPr>
          <a:lstStyle/>
          <a:p>
            <a:pPr algn="ctr"/>
            <a:r>
              <a:rPr lang="en-US" b="1" dirty="0"/>
              <a:t>Extra sum of squares</a:t>
            </a:r>
          </a:p>
          <a:p>
            <a:pPr algn="ctr"/>
            <a:r>
              <a:rPr lang="en-US" b="1" dirty="0"/>
              <a:t> Test/BYOA</a:t>
            </a:r>
          </a:p>
        </p:txBody>
      </p:sp>
    </p:spTree>
    <p:extLst>
      <p:ext uri="{BB962C8B-B14F-4D97-AF65-F5344CB8AC3E}">
        <p14:creationId xmlns:p14="http://schemas.microsoft.com/office/powerpoint/2010/main" val="60452917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19577" y="3258151"/>
            <a:ext cx="2478456" cy="369332"/>
          </a:xfrm>
          <a:prstGeom prst="rect">
            <a:avLst/>
          </a:prstGeom>
          <a:noFill/>
        </p:spPr>
        <p:txBody>
          <a:bodyPr wrap="square" rtlCol="0">
            <a:spAutoFit/>
          </a:bodyPr>
          <a:lstStyle/>
          <a:p>
            <a:pPr algn="ctr"/>
            <a:r>
              <a:rPr lang="en-US" dirty="0"/>
              <a:t>F-Test: another Look</a:t>
            </a:r>
          </a:p>
        </p:txBody>
      </p:sp>
      <p:sp>
        <p:nvSpPr>
          <p:cNvPr id="5" name="Rectangle 4"/>
          <p:cNvSpPr/>
          <p:nvPr/>
        </p:nvSpPr>
        <p:spPr>
          <a:xfrm>
            <a:off x="3958818" y="3919644"/>
            <a:ext cx="4599978" cy="369332"/>
          </a:xfrm>
          <a:prstGeom prst="rect">
            <a:avLst/>
          </a:prstGeom>
        </p:spPr>
        <p:txBody>
          <a:bodyPr wrap="none">
            <a:spAutoFit/>
          </a:bodyPr>
          <a:lstStyle/>
          <a:p>
            <a:pPr algn="ctr"/>
            <a:r>
              <a:rPr lang="en-US" dirty="0"/>
              <a:t>H</a:t>
            </a:r>
            <a:r>
              <a:rPr lang="en-US" baseline="-25000" dirty="0"/>
              <a:t>a</a:t>
            </a:r>
            <a:r>
              <a:rPr lang="en-US" dirty="0"/>
              <a:t>: at least two are different (A, B, C, … F) </a:t>
            </a:r>
          </a:p>
        </p:txBody>
      </p:sp>
      <p:sp>
        <p:nvSpPr>
          <p:cNvPr id="8" name="Rectangle 7"/>
          <p:cNvSpPr/>
          <p:nvPr/>
        </p:nvSpPr>
        <p:spPr>
          <a:xfrm>
            <a:off x="3886201" y="3569732"/>
            <a:ext cx="4745209" cy="369332"/>
          </a:xfrm>
          <a:prstGeom prst="rect">
            <a:avLst/>
          </a:prstGeom>
        </p:spPr>
        <p:txBody>
          <a:bodyPr wrap="square">
            <a:spAutoFit/>
          </a:bodyPr>
          <a:lstStyle/>
          <a:p>
            <a:pPr algn="ctr"/>
            <a:r>
              <a:rPr lang="en-US" dirty="0"/>
              <a:t>H</a:t>
            </a:r>
            <a:r>
              <a:rPr lang="en-US" baseline="-25000" dirty="0"/>
              <a:t>0</a:t>
            </a:r>
            <a:r>
              <a:rPr lang="en-US" dirty="0"/>
              <a:t>: µ</a:t>
            </a:r>
            <a:r>
              <a:rPr lang="en-US" baseline="-25000" dirty="0"/>
              <a:t>A</a:t>
            </a:r>
            <a:r>
              <a:rPr lang="en-US" dirty="0"/>
              <a:t>, µ</a:t>
            </a:r>
            <a:r>
              <a:rPr lang="en-US" baseline="-25000" dirty="0"/>
              <a:t>B</a:t>
            </a:r>
            <a:r>
              <a:rPr lang="en-US" dirty="0"/>
              <a:t>, µ</a:t>
            </a:r>
            <a:r>
              <a:rPr lang="en-US" baseline="-25000" dirty="0"/>
              <a:t>C</a:t>
            </a:r>
            <a:r>
              <a:rPr lang="en-US" dirty="0"/>
              <a:t> … µ</a:t>
            </a:r>
            <a:r>
              <a:rPr lang="en-US" baseline="-25000" dirty="0"/>
              <a:t>F</a:t>
            </a:r>
            <a:r>
              <a:rPr lang="en-US" dirty="0"/>
              <a:t> are equal</a:t>
            </a:r>
          </a:p>
        </p:txBody>
      </p:sp>
      <p:graphicFrame>
        <p:nvGraphicFramePr>
          <p:cNvPr id="9" name="Table 8"/>
          <p:cNvGraphicFramePr>
            <a:graphicFrameLocks noGrp="1"/>
          </p:cNvGraphicFramePr>
          <p:nvPr>
            <p:extLst>
              <p:ext uri="{D42A27DB-BD31-4B8C-83A1-F6EECF244321}">
                <p14:modId xmlns:p14="http://schemas.microsoft.com/office/powerpoint/2010/main" val="4251420799"/>
              </p:ext>
            </p:extLst>
          </p:nvPr>
        </p:nvGraphicFramePr>
        <p:xfrm>
          <a:off x="3048000" y="5069840"/>
          <a:ext cx="6096000" cy="14833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a:t>Pr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r>
                        <a:rPr lang="en-US" dirty="0"/>
                        <a:t>5</a:t>
                      </a:r>
                    </a:p>
                  </a:txBody>
                  <a:tcPr/>
                </a:tc>
                <a:tc>
                  <a:txBody>
                    <a:bodyPr/>
                    <a:lstStyle/>
                    <a:p>
                      <a:r>
                        <a:rPr lang="en-US" dirty="0"/>
                        <a:t>326.5</a:t>
                      </a:r>
                    </a:p>
                  </a:txBody>
                  <a:tcPr/>
                </a:tc>
                <a:tc>
                  <a:txBody>
                    <a:bodyPr/>
                    <a:lstStyle/>
                    <a:p>
                      <a:r>
                        <a:rPr lang="en-US" dirty="0"/>
                        <a:t>65.29</a:t>
                      </a:r>
                    </a:p>
                  </a:txBody>
                  <a:tcPr/>
                </a:tc>
                <a:tc>
                  <a:txBody>
                    <a:bodyPr/>
                    <a:lstStyle/>
                    <a:p>
                      <a:r>
                        <a:rPr lang="en-US" dirty="0"/>
                        <a:t>1.37</a:t>
                      </a:r>
                    </a:p>
                  </a:txBody>
                  <a:tcPr/>
                </a:tc>
                <a:tc>
                  <a:txBody>
                    <a:bodyPr/>
                    <a:lstStyle/>
                    <a:p>
                      <a:r>
                        <a:rPr lang="en-US" dirty="0"/>
                        <a:t>0.26</a:t>
                      </a:r>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dirty="0"/>
                        <a:t>39</a:t>
                      </a:r>
                    </a:p>
                  </a:txBody>
                  <a:tcPr/>
                </a:tc>
                <a:tc>
                  <a:txBody>
                    <a:bodyPr/>
                    <a:lstStyle/>
                    <a:p>
                      <a:r>
                        <a:rPr lang="en-US" dirty="0"/>
                        <a:t>1864.4</a:t>
                      </a:r>
                    </a:p>
                  </a:txBody>
                  <a:tcPr/>
                </a:tc>
                <a:tc>
                  <a:txBody>
                    <a:bodyPr/>
                    <a:lstStyle/>
                    <a:p>
                      <a:r>
                        <a:rPr lang="en-US" dirty="0"/>
                        <a:t>47.81</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Corrected total</a:t>
                      </a:r>
                    </a:p>
                  </a:txBody>
                  <a:tcPr/>
                </a:tc>
                <a:tc>
                  <a:txBody>
                    <a:bodyPr/>
                    <a:lstStyle/>
                    <a:p>
                      <a:r>
                        <a:rPr lang="en-US" dirty="0"/>
                        <a:t>44</a:t>
                      </a:r>
                    </a:p>
                  </a:txBody>
                  <a:tcPr/>
                </a:tc>
                <a:tc>
                  <a:txBody>
                    <a:bodyPr/>
                    <a:lstStyle/>
                    <a:p>
                      <a:r>
                        <a:rPr lang="en-US" dirty="0"/>
                        <a:t>2190.9</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9665" y="1094330"/>
            <a:ext cx="3886200" cy="2106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0513" y="1038812"/>
            <a:ext cx="3831320" cy="2161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6143569" y="304800"/>
            <a:ext cx="4745209" cy="369332"/>
          </a:xfrm>
          <a:prstGeom prst="rect">
            <a:avLst/>
          </a:prstGeom>
        </p:spPr>
        <p:txBody>
          <a:bodyPr wrap="square">
            <a:spAutoFit/>
          </a:bodyPr>
          <a:lstStyle/>
          <a:p>
            <a:pPr algn="ctr"/>
            <a:r>
              <a:rPr lang="en-US" dirty="0"/>
              <a:t>Spock is different than others</a:t>
            </a:r>
          </a:p>
        </p:txBody>
      </p:sp>
      <p:sp>
        <p:nvSpPr>
          <p:cNvPr id="14" name="Rectangle 13"/>
          <p:cNvSpPr/>
          <p:nvPr/>
        </p:nvSpPr>
        <p:spPr>
          <a:xfrm>
            <a:off x="1223642" y="304800"/>
            <a:ext cx="4938275" cy="369332"/>
          </a:xfrm>
          <a:prstGeom prst="rect">
            <a:avLst/>
          </a:prstGeom>
        </p:spPr>
        <p:txBody>
          <a:bodyPr wrap="none">
            <a:spAutoFit/>
          </a:bodyPr>
          <a:lstStyle/>
          <a:p>
            <a:pPr algn="ctr"/>
            <a:r>
              <a:rPr lang="en-US" dirty="0"/>
              <a:t>At least two are different (Spock, A, B, C, … F)</a:t>
            </a:r>
          </a:p>
        </p:txBody>
      </p:sp>
      <p:sp>
        <p:nvSpPr>
          <p:cNvPr id="15" name="Rectangle 14"/>
          <p:cNvSpPr/>
          <p:nvPr/>
        </p:nvSpPr>
        <p:spPr>
          <a:xfrm>
            <a:off x="3006966" y="2147365"/>
            <a:ext cx="848605"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7847828" y="2096477"/>
            <a:ext cx="848605"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187519" y="674132"/>
            <a:ext cx="2724446" cy="369332"/>
          </a:xfrm>
          <a:prstGeom prst="rect">
            <a:avLst/>
          </a:prstGeom>
        </p:spPr>
        <p:txBody>
          <a:bodyPr wrap="square">
            <a:spAutoFit/>
          </a:bodyPr>
          <a:lstStyle/>
          <a:p>
            <a:pPr algn="ctr"/>
            <a:r>
              <a:rPr lang="en-US" dirty="0"/>
              <a:t>µ</a:t>
            </a:r>
            <a:r>
              <a:rPr lang="en-US" baseline="-25000" dirty="0"/>
              <a:t>s</a:t>
            </a:r>
            <a:r>
              <a:rPr lang="en-US" dirty="0"/>
              <a:t> µ</a:t>
            </a:r>
            <a:r>
              <a:rPr lang="en-US" baseline="-25000" dirty="0"/>
              <a:t>A </a:t>
            </a:r>
            <a:r>
              <a:rPr lang="en-US" dirty="0"/>
              <a:t>µ</a:t>
            </a:r>
            <a:r>
              <a:rPr lang="en-US" baseline="-25000" dirty="0"/>
              <a:t>B</a:t>
            </a:r>
            <a:r>
              <a:rPr lang="en-US" dirty="0"/>
              <a:t> µ</a:t>
            </a:r>
            <a:r>
              <a:rPr lang="en-US" baseline="-25000" dirty="0"/>
              <a:t>C</a:t>
            </a:r>
            <a:r>
              <a:rPr lang="en-US" dirty="0"/>
              <a:t> µ</a:t>
            </a:r>
            <a:r>
              <a:rPr lang="en-US" baseline="-25000" dirty="0"/>
              <a:t>D</a:t>
            </a:r>
            <a:r>
              <a:rPr lang="en-US" dirty="0"/>
              <a:t> µ</a:t>
            </a:r>
            <a:r>
              <a:rPr lang="en-US" baseline="-25000" dirty="0"/>
              <a:t>E</a:t>
            </a:r>
            <a:r>
              <a:rPr lang="en-US" dirty="0"/>
              <a:t> µ</a:t>
            </a:r>
            <a:r>
              <a:rPr lang="en-US" baseline="-25000" dirty="0"/>
              <a:t>F</a:t>
            </a:r>
          </a:p>
        </p:txBody>
      </p:sp>
      <p:sp>
        <p:nvSpPr>
          <p:cNvPr id="3" name="Rectangle 2"/>
          <p:cNvSpPr/>
          <p:nvPr/>
        </p:nvSpPr>
        <p:spPr>
          <a:xfrm>
            <a:off x="7507100" y="674132"/>
            <a:ext cx="2066592" cy="369332"/>
          </a:xfrm>
          <a:prstGeom prst="rect">
            <a:avLst/>
          </a:prstGeom>
        </p:spPr>
        <p:txBody>
          <a:bodyPr wrap="none">
            <a:spAutoFit/>
          </a:bodyPr>
          <a:lstStyle/>
          <a:p>
            <a:pPr algn="ctr"/>
            <a:r>
              <a:rPr lang="en-US" dirty="0"/>
              <a:t>µ</a:t>
            </a:r>
            <a:r>
              <a:rPr lang="en-US" baseline="-25000" dirty="0"/>
              <a:t>s</a:t>
            </a:r>
            <a:r>
              <a:rPr lang="en-US" dirty="0"/>
              <a:t> µ</a:t>
            </a:r>
            <a:r>
              <a:rPr lang="en-US" baseline="-25000" dirty="0"/>
              <a:t>0 </a:t>
            </a:r>
            <a:r>
              <a:rPr lang="en-US" dirty="0"/>
              <a:t>µ</a:t>
            </a:r>
            <a:r>
              <a:rPr lang="en-US" baseline="-25000" dirty="0"/>
              <a:t>0</a:t>
            </a:r>
            <a:r>
              <a:rPr lang="en-US" dirty="0"/>
              <a:t> µ</a:t>
            </a:r>
            <a:r>
              <a:rPr lang="en-US" baseline="-25000" dirty="0"/>
              <a:t>0</a:t>
            </a:r>
            <a:r>
              <a:rPr lang="en-US" dirty="0"/>
              <a:t> µ</a:t>
            </a:r>
            <a:r>
              <a:rPr lang="en-US" baseline="-25000" dirty="0"/>
              <a:t>0</a:t>
            </a:r>
            <a:r>
              <a:rPr lang="en-US" dirty="0"/>
              <a:t> µ</a:t>
            </a:r>
            <a:r>
              <a:rPr lang="en-US" baseline="-25000" dirty="0"/>
              <a:t>0</a:t>
            </a:r>
            <a:r>
              <a:rPr lang="en-US" dirty="0"/>
              <a:t> µ</a:t>
            </a:r>
            <a:r>
              <a:rPr lang="en-US" baseline="-25000" dirty="0"/>
              <a:t>0</a:t>
            </a:r>
          </a:p>
        </p:txBody>
      </p:sp>
      <p:sp>
        <p:nvSpPr>
          <p:cNvPr id="17" name="Rectangle 16"/>
          <p:cNvSpPr/>
          <p:nvPr/>
        </p:nvSpPr>
        <p:spPr>
          <a:xfrm>
            <a:off x="4667664" y="4279351"/>
            <a:ext cx="3182282" cy="369332"/>
          </a:xfrm>
          <a:prstGeom prst="rect">
            <a:avLst/>
          </a:prstGeom>
        </p:spPr>
        <p:txBody>
          <a:bodyPr wrap="none">
            <a:spAutoFit/>
          </a:bodyPr>
          <a:lstStyle/>
          <a:p>
            <a:pPr algn="ctr"/>
            <a:r>
              <a:rPr lang="en-US" dirty="0"/>
              <a:t>Reduced : µ</a:t>
            </a:r>
            <a:r>
              <a:rPr lang="en-US" baseline="-25000" dirty="0"/>
              <a:t>s</a:t>
            </a:r>
            <a:r>
              <a:rPr lang="en-US" dirty="0"/>
              <a:t> µ</a:t>
            </a:r>
            <a:r>
              <a:rPr lang="en-US" baseline="-25000" dirty="0"/>
              <a:t>0 </a:t>
            </a:r>
            <a:r>
              <a:rPr lang="en-US" dirty="0"/>
              <a:t>µ</a:t>
            </a:r>
            <a:r>
              <a:rPr lang="en-US" baseline="-25000" dirty="0"/>
              <a:t>0</a:t>
            </a:r>
            <a:r>
              <a:rPr lang="en-US" dirty="0"/>
              <a:t> µ</a:t>
            </a:r>
            <a:r>
              <a:rPr lang="en-US" baseline="-25000" dirty="0"/>
              <a:t>0</a:t>
            </a:r>
            <a:r>
              <a:rPr lang="en-US" dirty="0"/>
              <a:t> µ</a:t>
            </a:r>
            <a:r>
              <a:rPr lang="en-US" baseline="-25000" dirty="0"/>
              <a:t>0</a:t>
            </a:r>
            <a:r>
              <a:rPr lang="en-US" dirty="0"/>
              <a:t> µ</a:t>
            </a:r>
            <a:r>
              <a:rPr lang="en-US" baseline="-25000" dirty="0"/>
              <a:t>0</a:t>
            </a:r>
            <a:r>
              <a:rPr lang="en-US" dirty="0"/>
              <a:t> µ</a:t>
            </a:r>
            <a:r>
              <a:rPr lang="en-US" baseline="-25000" dirty="0"/>
              <a:t>0</a:t>
            </a:r>
          </a:p>
        </p:txBody>
      </p:sp>
      <p:sp>
        <p:nvSpPr>
          <p:cNvPr id="18" name="Rectangle 17"/>
          <p:cNvSpPr/>
          <p:nvPr/>
        </p:nvSpPr>
        <p:spPr>
          <a:xfrm>
            <a:off x="4896582" y="4603049"/>
            <a:ext cx="2724446" cy="369332"/>
          </a:xfrm>
          <a:prstGeom prst="rect">
            <a:avLst/>
          </a:prstGeom>
        </p:spPr>
        <p:txBody>
          <a:bodyPr wrap="square">
            <a:spAutoFit/>
          </a:bodyPr>
          <a:lstStyle/>
          <a:p>
            <a:pPr algn="ctr"/>
            <a:r>
              <a:rPr lang="en-US" dirty="0"/>
              <a:t>Full: µ</a:t>
            </a:r>
            <a:r>
              <a:rPr lang="en-US" baseline="-25000" dirty="0"/>
              <a:t>s</a:t>
            </a:r>
            <a:r>
              <a:rPr lang="en-US" dirty="0"/>
              <a:t> µ</a:t>
            </a:r>
            <a:r>
              <a:rPr lang="en-US" baseline="-25000" dirty="0"/>
              <a:t>A </a:t>
            </a:r>
            <a:r>
              <a:rPr lang="en-US" dirty="0"/>
              <a:t>µ</a:t>
            </a:r>
            <a:r>
              <a:rPr lang="en-US" baseline="-25000" dirty="0"/>
              <a:t>B</a:t>
            </a:r>
            <a:r>
              <a:rPr lang="en-US" dirty="0"/>
              <a:t> µ</a:t>
            </a:r>
            <a:r>
              <a:rPr lang="en-US" baseline="-25000" dirty="0"/>
              <a:t>C</a:t>
            </a:r>
            <a:r>
              <a:rPr lang="en-US" dirty="0"/>
              <a:t> µ</a:t>
            </a:r>
            <a:r>
              <a:rPr lang="en-US" baseline="-25000" dirty="0"/>
              <a:t>D</a:t>
            </a:r>
            <a:r>
              <a:rPr lang="en-US" dirty="0"/>
              <a:t> µ</a:t>
            </a:r>
            <a:r>
              <a:rPr lang="en-US" baseline="-25000" dirty="0"/>
              <a:t>E</a:t>
            </a:r>
            <a:r>
              <a:rPr lang="en-US" dirty="0"/>
              <a:t> µ</a:t>
            </a:r>
            <a:r>
              <a:rPr lang="en-US" baseline="-25000" dirty="0"/>
              <a:t>F</a:t>
            </a:r>
          </a:p>
        </p:txBody>
      </p:sp>
      <p:sp>
        <p:nvSpPr>
          <p:cNvPr id="6" name="Rectangle 5"/>
          <p:cNvSpPr/>
          <p:nvPr/>
        </p:nvSpPr>
        <p:spPr>
          <a:xfrm>
            <a:off x="1943100" y="6187226"/>
            <a:ext cx="1107996" cy="369332"/>
          </a:xfrm>
          <a:prstGeom prst="rect">
            <a:avLst/>
          </a:prstGeom>
        </p:spPr>
        <p:txBody>
          <a:bodyPr wrap="none">
            <a:spAutoFit/>
          </a:bodyPr>
          <a:lstStyle/>
          <a:p>
            <a:r>
              <a:rPr lang="en-US" dirty="0"/>
              <a:t>Reduced</a:t>
            </a:r>
          </a:p>
        </p:txBody>
      </p:sp>
      <p:sp>
        <p:nvSpPr>
          <p:cNvPr id="7" name="Rectangle 6"/>
          <p:cNvSpPr/>
          <p:nvPr/>
        </p:nvSpPr>
        <p:spPr>
          <a:xfrm>
            <a:off x="2183935" y="5817894"/>
            <a:ext cx="556563" cy="369332"/>
          </a:xfrm>
          <a:prstGeom prst="rect">
            <a:avLst/>
          </a:prstGeom>
        </p:spPr>
        <p:txBody>
          <a:bodyPr wrap="none">
            <a:spAutoFit/>
          </a:bodyPr>
          <a:lstStyle/>
          <a:p>
            <a:r>
              <a:rPr lang="en-US" dirty="0"/>
              <a:t>Full</a:t>
            </a:r>
          </a:p>
        </p:txBody>
      </p:sp>
    </p:spTree>
    <p:extLst>
      <p:ext uri="{BB962C8B-B14F-4D97-AF65-F5344CB8AC3E}">
        <p14:creationId xmlns:p14="http://schemas.microsoft.com/office/powerpoint/2010/main" val="1074464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15" grpId="0" animBg="1"/>
      <p:bldP spid="16" grpId="0" animBg="1"/>
      <p:bldP spid="17" grpId="0"/>
      <p:bldP spid="18" grpId="0"/>
      <p:bldP spid="6" grpId="0"/>
      <p:bldP spid="7"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323168" y="762000"/>
            <a:ext cx="2232471" cy="369332"/>
          </a:xfrm>
          <a:prstGeom prst="rect">
            <a:avLst/>
          </a:prstGeom>
          <a:noFill/>
        </p:spPr>
        <p:txBody>
          <a:bodyPr wrap="square" rtlCol="0">
            <a:spAutoFit/>
          </a:bodyPr>
          <a:lstStyle/>
          <a:p>
            <a:pPr algn="ctr"/>
            <a:r>
              <a:rPr lang="en-US" dirty="0"/>
              <a:t>F-Test</a:t>
            </a:r>
          </a:p>
        </p:txBody>
      </p:sp>
      <p:sp>
        <p:nvSpPr>
          <p:cNvPr id="13" name="Rectangle 12"/>
          <p:cNvSpPr/>
          <p:nvPr/>
        </p:nvSpPr>
        <p:spPr>
          <a:xfrm>
            <a:off x="1406322" y="1510585"/>
            <a:ext cx="4151201" cy="369332"/>
          </a:xfrm>
          <a:prstGeom prst="rect">
            <a:avLst/>
          </a:prstGeom>
        </p:spPr>
        <p:txBody>
          <a:bodyPr wrap="none">
            <a:spAutoFit/>
          </a:bodyPr>
          <a:lstStyle/>
          <a:p>
            <a:pPr algn="ctr"/>
            <a:r>
              <a:rPr lang="en-US" dirty="0"/>
              <a:t>H</a:t>
            </a:r>
            <a:r>
              <a:rPr lang="en-US" baseline="-25000" dirty="0"/>
              <a:t>a</a:t>
            </a:r>
            <a:r>
              <a:rPr lang="en-US" dirty="0"/>
              <a:t>: At least two are different (A,B, ... F)</a:t>
            </a:r>
          </a:p>
        </p:txBody>
      </p:sp>
      <p:sp>
        <p:nvSpPr>
          <p:cNvPr id="14" name="Rectangle 13"/>
          <p:cNvSpPr/>
          <p:nvPr/>
        </p:nvSpPr>
        <p:spPr>
          <a:xfrm>
            <a:off x="1066800" y="1143000"/>
            <a:ext cx="4745209" cy="369332"/>
          </a:xfrm>
          <a:prstGeom prst="rect">
            <a:avLst/>
          </a:prstGeom>
        </p:spPr>
        <p:txBody>
          <a:bodyPr wrap="square">
            <a:spAutoFit/>
          </a:bodyPr>
          <a:lstStyle/>
          <a:p>
            <a:pPr algn="ctr"/>
            <a:r>
              <a:rPr lang="en-US" dirty="0"/>
              <a:t>H</a:t>
            </a:r>
            <a:r>
              <a:rPr lang="en-US" baseline="-25000" dirty="0"/>
              <a:t>0</a:t>
            </a:r>
            <a:r>
              <a:rPr lang="en-US" dirty="0"/>
              <a:t>: µ</a:t>
            </a:r>
            <a:r>
              <a:rPr lang="en-US" baseline="-25000" dirty="0"/>
              <a:t>A</a:t>
            </a:r>
            <a:r>
              <a:rPr lang="en-US" dirty="0"/>
              <a:t> – µ</a:t>
            </a:r>
            <a:r>
              <a:rPr lang="en-US" baseline="-25000" dirty="0"/>
              <a:t>F</a:t>
            </a:r>
            <a:r>
              <a:rPr lang="en-US" dirty="0"/>
              <a:t> are equal</a:t>
            </a:r>
          </a:p>
        </p:txBody>
      </p:sp>
      <mc:AlternateContent xmlns:mc="http://schemas.openxmlformats.org/markup-compatibility/2006" xmlns:a14="http://schemas.microsoft.com/office/drawing/2010/main">
        <mc:Choice Requires="a14">
          <p:sp>
            <p:nvSpPr>
              <p:cNvPr id="12" name="TextBox 11"/>
              <p:cNvSpPr txBox="1"/>
              <p:nvPr/>
            </p:nvSpPr>
            <p:spPr>
              <a:xfrm>
                <a:off x="1467614" y="2831069"/>
                <a:ext cx="3706464" cy="6665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F</m:t>
                      </m:r>
                      <m:r>
                        <a:rPr lang="en-US">
                          <a:latin typeface="Cambria Math"/>
                        </a:rPr>
                        <m:t>= </m:t>
                      </m:r>
                      <m:f>
                        <m:fPr>
                          <m:ctrlPr>
                            <a:rPr lang="en-US" i="1">
                              <a:latin typeface="Cambria Math" panose="02040503050406030204" pitchFamily="18" charset="0"/>
                            </a:rPr>
                          </m:ctrlPr>
                        </m:fPr>
                        <m:num>
                          <m:r>
                            <a:rPr lang="en-US" i="1">
                              <a:latin typeface="Cambria Math"/>
                            </a:rPr>
                            <m:t>(2190.9 −1864.4)/(44−39)</m:t>
                          </m:r>
                        </m:num>
                        <m:den>
                          <m:r>
                            <a:rPr lang="en-US" i="1">
                              <a:latin typeface="Cambria Math"/>
                            </a:rPr>
                            <m:t>1864.4/39</m:t>
                          </m:r>
                        </m:den>
                      </m:f>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1467614" y="2831069"/>
                <a:ext cx="3706464" cy="66659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934328" y="3602713"/>
                <a:ext cx="11063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F</m:t>
                      </m:r>
                      <m:r>
                        <a:rPr lang="en-US">
                          <a:latin typeface="Cambria Math"/>
                        </a:rPr>
                        <m:t>=</m:t>
                      </m:r>
                      <m:r>
                        <a:rPr lang="en-US" i="1">
                          <a:latin typeface="Cambria Math"/>
                        </a:rPr>
                        <m:t>1.37</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2934328" y="3602713"/>
                <a:ext cx="1106392"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709975" y="3974068"/>
                <a:ext cx="1662635" cy="369332"/>
              </a:xfrm>
              <a:prstGeom prst="rect">
                <a:avLst/>
              </a:prstGeom>
              <a:noFill/>
            </p:spPr>
            <p:txBody>
              <a:bodyPr wrap="none" rtlCol="0">
                <a:spAutoFit/>
              </a:bodyPr>
              <a:lstStyle/>
              <a:p>
                <a:r>
                  <a:rPr lang="en-US" dirty="0">
                    <a:ea typeface="Cambria Math"/>
                  </a:rPr>
                  <a:t>P-value = </a:t>
                </a:r>
                <a14:m>
                  <m:oMath xmlns:m="http://schemas.openxmlformats.org/officeDocument/2006/math">
                    <m:r>
                      <a:rPr lang="en-US" i="1">
                        <a:latin typeface="Cambria Math"/>
                        <a:ea typeface="Cambria Math"/>
                      </a:rPr>
                      <m:t>0.26</m:t>
                    </m:r>
                  </m:oMath>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2709975" y="3974068"/>
                <a:ext cx="1662635" cy="369332"/>
              </a:xfrm>
              <a:prstGeom prst="rect">
                <a:avLst/>
              </a:prstGeom>
              <a:blipFill>
                <a:blip r:embed="rId4"/>
                <a:stretch>
                  <a:fillRect l="-3309" t="-9836" b="-24590"/>
                </a:stretch>
              </a:blipFill>
            </p:spPr>
            <p:txBody>
              <a:bodyPr/>
              <a:lstStyle/>
              <a:p>
                <a:r>
                  <a:rPr lang="en-US">
                    <a:noFill/>
                  </a:rPr>
                  <a:t> </a:t>
                </a:r>
              </a:p>
            </p:txBody>
          </p:sp>
        </mc:Fallback>
      </mc:AlternateContent>
      <p:sp>
        <p:nvSpPr>
          <p:cNvPr id="18" name="TextBox 17"/>
          <p:cNvSpPr txBox="1"/>
          <p:nvPr/>
        </p:nvSpPr>
        <p:spPr>
          <a:xfrm>
            <a:off x="2672030" y="4431268"/>
            <a:ext cx="1846980" cy="369332"/>
          </a:xfrm>
          <a:prstGeom prst="rect">
            <a:avLst/>
          </a:prstGeom>
          <a:noFill/>
        </p:spPr>
        <p:txBody>
          <a:bodyPr wrap="none" rtlCol="0">
            <a:spAutoFit/>
          </a:bodyPr>
          <a:lstStyle/>
          <a:p>
            <a:r>
              <a:rPr lang="en-US" dirty="0">
                <a:ea typeface="Cambria Math"/>
              </a:rPr>
              <a:t>Fail to Reject H</a:t>
            </a:r>
            <a:r>
              <a:rPr lang="en-US" baseline="-25000" dirty="0">
                <a:ea typeface="Cambria Math"/>
              </a:rPr>
              <a:t>0</a:t>
            </a:r>
            <a:endParaRPr lang="en-US" baseline="-25000" dirty="0"/>
          </a:p>
        </p:txBody>
      </p:sp>
      <p:sp>
        <p:nvSpPr>
          <p:cNvPr id="19" name="TextBox 18"/>
          <p:cNvSpPr txBox="1"/>
          <p:nvPr/>
        </p:nvSpPr>
        <p:spPr>
          <a:xfrm>
            <a:off x="1066801" y="4953000"/>
            <a:ext cx="3960748" cy="1477328"/>
          </a:xfrm>
          <a:prstGeom prst="rect">
            <a:avLst/>
          </a:prstGeom>
          <a:noFill/>
        </p:spPr>
        <p:txBody>
          <a:bodyPr wrap="square" rtlCol="0">
            <a:spAutoFit/>
          </a:bodyPr>
          <a:lstStyle/>
          <a:p>
            <a:r>
              <a:rPr lang="en-US" dirty="0">
                <a:ea typeface="Cambria Math"/>
              </a:rPr>
              <a:t>There is not sufficient evidence at the alpha = 0.05 level of significance (p-value = 0.26) to suggest that the means are not equal. Therefore, we will proceed as if they are equal.</a:t>
            </a:r>
            <a:endParaRPr lang="en-US" dirty="0"/>
          </a:p>
        </p:txBody>
      </p:sp>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4823" y="1828801"/>
            <a:ext cx="245745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9"/>
          <p:cNvSpPr txBox="1"/>
          <p:nvPr/>
        </p:nvSpPr>
        <p:spPr>
          <a:xfrm>
            <a:off x="6060827" y="664735"/>
            <a:ext cx="5638800" cy="400110"/>
          </a:xfrm>
          <a:prstGeom prst="rect">
            <a:avLst/>
          </a:prstGeom>
          <a:noFill/>
        </p:spPr>
        <p:txBody>
          <a:bodyPr wrap="square" rtlCol="0">
            <a:spAutoFit/>
          </a:bodyPr>
          <a:lstStyle/>
          <a:p>
            <a:pPr algn="ctr"/>
            <a:r>
              <a:rPr lang="en-US" sz="2000" dirty="0"/>
              <a:t> H</a:t>
            </a:r>
            <a:r>
              <a:rPr lang="en-US" sz="2000" baseline="-25000" dirty="0"/>
              <a:t>0</a:t>
            </a:r>
            <a:r>
              <a:rPr lang="en-US" sz="2000" dirty="0"/>
              <a:t>: all means are equal (Spock, A, B, C, … ,F)</a:t>
            </a:r>
            <a:endParaRPr lang="en-US" sz="2000" baseline="-25000" dirty="0"/>
          </a:p>
        </p:txBody>
      </p:sp>
      <p:sp>
        <p:nvSpPr>
          <p:cNvPr id="21" name="Rectangle 20"/>
          <p:cNvSpPr/>
          <p:nvPr/>
        </p:nvSpPr>
        <p:spPr>
          <a:xfrm>
            <a:off x="6048139" y="1123890"/>
            <a:ext cx="5664179" cy="400110"/>
          </a:xfrm>
          <a:prstGeom prst="rect">
            <a:avLst/>
          </a:prstGeom>
        </p:spPr>
        <p:txBody>
          <a:bodyPr wrap="none">
            <a:spAutoFit/>
          </a:bodyPr>
          <a:lstStyle/>
          <a:p>
            <a:pPr algn="ctr"/>
            <a:r>
              <a:rPr lang="en-US" sz="2000" dirty="0"/>
              <a:t>H</a:t>
            </a:r>
            <a:r>
              <a:rPr lang="en-US" sz="2000" baseline="-25000" dirty="0"/>
              <a:t>a</a:t>
            </a:r>
            <a:r>
              <a:rPr lang="en-US" sz="2000" dirty="0"/>
              <a:t>: at least two are different (Spock, A, B, … , F)</a:t>
            </a:r>
          </a:p>
        </p:txBody>
      </p:sp>
      <p:pic>
        <p:nvPicPr>
          <p:cNvPr id="2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32327" y="1627730"/>
            <a:ext cx="3886200" cy="2106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xtBox 22"/>
          <p:cNvSpPr txBox="1"/>
          <p:nvPr/>
        </p:nvSpPr>
        <p:spPr>
          <a:xfrm>
            <a:off x="5386363" y="3657601"/>
            <a:ext cx="6378129" cy="461665"/>
          </a:xfrm>
          <a:prstGeom prst="rect">
            <a:avLst/>
          </a:prstGeom>
          <a:noFill/>
        </p:spPr>
        <p:txBody>
          <a:bodyPr wrap="square" rtlCol="0">
            <a:spAutoFit/>
          </a:bodyPr>
          <a:lstStyle/>
          <a:p>
            <a:pPr algn="ctr"/>
            <a:r>
              <a:rPr lang="en-US" sz="2400" dirty="0"/>
              <a:t>H</a:t>
            </a:r>
            <a:r>
              <a:rPr lang="en-US" sz="2400" baseline="-25000" dirty="0"/>
              <a:t>0</a:t>
            </a:r>
            <a:r>
              <a:rPr lang="en-US" sz="2400" dirty="0"/>
              <a:t>: Spock is equal to others </a:t>
            </a:r>
            <a:r>
              <a:rPr lang="en-US" sz="2400" baseline="-25000" dirty="0"/>
              <a:t>	</a:t>
            </a:r>
          </a:p>
        </p:txBody>
      </p:sp>
      <p:sp>
        <p:nvSpPr>
          <p:cNvPr id="24" name="Rectangle 23"/>
          <p:cNvSpPr/>
          <p:nvPr/>
        </p:nvSpPr>
        <p:spPr>
          <a:xfrm>
            <a:off x="5756027" y="4060661"/>
            <a:ext cx="5562600" cy="461665"/>
          </a:xfrm>
          <a:prstGeom prst="rect">
            <a:avLst/>
          </a:prstGeom>
        </p:spPr>
        <p:txBody>
          <a:bodyPr wrap="square">
            <a:spAutoFit/>
          </a:bodyPr>
          <a:lstStyle/>
          <a:p>
            <a:pPr algn="ctr"/>
            <a:r>
              <a:rPr lang="en-US" sz="2400" dirty="0"/>
              <a:t>H</a:t>
            </a:r>
            <a:r>
              <a:rPr lang="en-US" sz="2400" baseline="-25000" dirty="0"/>
              <a:t>a</a:t>
            </a:r>
            <a:r>
              <a:rPr lang="en-US" sz="2400" dirty="0"/>
              <a:t>: Spock is diff from others</a:t>
            </a:r>
          </a:p>
        </p:txBody>
      </p:sp>
      <p:pic>
        <p:nvPicPr>
          <p:cNvPr id="25"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32327" y="4575001"/>
            <a:ext cx="3831320" cy="2161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Rectangle 25"/>
          <p:cNvSpPr/>
          <p:nvPr/>
        </p:nvSpPr>
        <p:spPr>
          <a:xfrm>
            <a:off x="7889628" y="2680765"/>
            <a:ext cx="848605"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7889628" y="5701005"/>
            <a:ext cx="848605"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8" name="Rectangle 27"/>
              <p:cNvSpPr/>
              <p:nvPr/>
            </p:nvSpPr>
            <p:spPr>
              <a:xfrm>
                <a:off x="1601534" y="2199274"/>
                <a:ext cx="60946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F</m:t>
                      </m:r>
                      <m:r>
                        <a:rPr lang="en-US">
                          <a:latin typeface="Cambria Math"/>
                        </a:rPr>
                        <m:t>=</m:t>
                      </m:r>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1601534" y="2199274"/>
                <a:ext cx="609462" cy="369332"/>
              </a:xfrm>
              <a:prstGeom prst="rect">
                <a:avLst/>
              </a:prstGeom>
              <a:blipFill>
                <a:blip r:embed="rId8"/>
                <a:stretch>
                  <a:fillRect/>
                </a:stretch>
              </a:blipFill>
            </p:spPr>
            <p:txBody>
              <a:bodyPr/>
              <a:lstStyle/>
              <a:p>
                <a:r>
                  <a:rPr lang="en-US">
                    <a:noFill/>
                  </a:rPr>
                  <a:t> </a:t>
                </a:r>
              </a:p>
            </p:txBody>
          </p:sp>
        </mc:Fallback>
      </mc:AlternateContent>
      <p:sp>
        <p:nvSpPr>
          <p:cNvPr id="2" name="TextBox 1"/>
          <p:cNvSpPr txBox="1"/>
          <p:nvPr/>
        </p:nvSpPr>
        <p:spPr>
          <a:xfrm>
            <a:off x="3538594" y="315690"/>
            <a:ext cx="5114812" cy="369332"/>
          </a:xfrm>
          <a:prstGeom prst="rect">
            <a:avLst/>
          </a:prstGeom>
          <a:noFill/>
        </p:spPr>
        <p:txBody>
          <a:bodyPr wrap="square" rtlCol="0">
            <a:spAutoFit/>
          </a:bodyPr>
          <a:lstStyle/>
          <a:p>
            <a:pPr algn="ctr"/>
            <a:r>
              <a:rPr lang="en-US" dirty="0"/>
              <a:t>Extra sums of squares F-Test</a:t>
            </a:r>
          </a:p>
        </p:txBody>
      </p:sp>
    </p:spTree>
    <p:extLst>
      <p:ext uri="{BB962C8B-B14F-4D97-AF65-F5344CB8AC3E}">
        <p14:creationId xmlns:p14="http://schemas.microsoft.com/office/powerpoint/2010/main" val="341699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19"/>
                                        </p:tgtEl>
                                        <p:attrNameLst>
                                          <p:attrName>style.visibility</p:attrName>
                                        </p:attrNameLst>
                                      </p:cBhvr>
                                      <p:to>
                                        <p:strVal val="visible"/>
                                      </p:to>
                                    </p:set>
                                    <p:animEffect transition="in" filter="fade">
                                      <p:cBhvr>
                                        <p:cTn id="12" dur="500"/>
                                        <p:tgtEl>
                                          <p:spTgt spid="921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10"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par>
                                <p:cTn id="63" presetID="10" presetClass="entr" presetSubtype="0" fill="hold"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2" grpId="0"/>
      <p:bldP spid="16" grpId="0"/>
      <p:bldP spid="17" grpId="0"/>
      <p:bldP spid="18" grpId="0"/>
      <p:bldP spid="19" grpId="0"/>
      <p:bldP spid="20" grpId="0"/>
      <p:bldP spid="21" grpId="0"/>
      <p:bldP spid="23" grpId="0"/>
      <p:bldP spid="24" grpId="0"/>
      <p:bldP spid="26" grpId="0" animBg="1"/>
      <p:bldP spid="27" grpId="0" animBg="1"/>
      <p:bldP spid="28"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Complete!</a:t>
            </a:r>
          </a:p>
        </p:txBody>
      </p:sp>
      <p:sp>
        <p:nvSpPr>
          <p:cNvPr id="3" name="Content Placeholder 2"/>
          <p:cNvSpPr>
            <a:spLocks noGrp="1"/>
          </p:cNvSpPr>
          <p:nvPr>
            <p:ph idx="1"/>
          </p:nvPr>
        </p:nvSpPr>
        <p:spPr>
          <a:xfrm>
            <a:off x="609600" y="1600202"/>
            <a:ext cx="10972800" cy="1371598"/>
          </a:xfrm>
        </p:spPr>
        <p:txBody>
          <a:bodyPr/>
          <a:lstStyle/>
          <a:p>
            <a:pPr marL="0" indent="0">
              <a:buNone/>
            </a:pPr>
            <a:r>
              <a:rPr lang="en-US" sz="2000" dirty="0"/>
              <a:t>There is not sufficient evidence to suggest that the mean percent of women on judge’s A</a:t>
            </a:r>
            <a:r>
              <a:rPr lang="en-US" sz="2000" dirty="0">
                <a:latin typeface="Arial" panose="020B0604020202020204" pitchFamily="34" charset="0"/>
                <a:cs typeface="Arial" panose="020B0604020202020204" pitchFamily="34" charset="0"/>
              </a:rPr>
              <a:t>–</a:t>
            </a:r>
            <a:r>
              <a:rPr lang="en-US" sz="2000" dirty="0"/>
              <a:t>F venires are different from one another (p-value = 0.26 from an ANOVA). Therefore, we will now move on to Step 2 and compare Spock’s judge’s mean to the single mean that will represent the other judges.</a:t>
            </a:r>
          </a:p>
        </p:txBody>
      </p:sp>
      <p:sp>
        <p:nvSpPr>
          <p:cNvPr id="9" name="TextBox 8"/>
          <p:cNvSpPr txBox="1"/>
          <p:nvPr/>
        </p:nvSpPr>
        <p:spPr>
          <a:xfrm>
            <a:off x="4827364" y="3197075"/>
            <a:ext cx="2537272" cy="369332"/>
          </a:xfrm>
          <a:prstGeom prst="rect">
            <a:avLst/>
          </a:prstGeom>
          <a:noFill/>
        </p:spPr>
        <p:txBody>
          <a:bodyPr wrap="square" rtlCol="0">
            <a:spAutoFit/>
          </a:bodyPr>
          <a:lstStyle/>
          <a:p>
            <a:pPr algn="ctr"/>
            <a:r>
              <a:rPr lang="en-US" dirty="0"/>
              <a:t>F-Test: another look</a:t>
            </a:r>
          </a:p>
        </p:txBody>
      </p:sp>
      <p:sp>
        <p:nvSpPr>
          <p:cNvPr id="10" name="Rectangle 9"/>
          <p:cNvSpPr/>
          <p:nvPr/>
        </p:nvSpPr>
        <p:spPr>
          <a:xfrm>
            <a:off x="3917808" y="4051485"/>
            <a:ext cx="4356385" cy="369332"/>
          </a:xfrm>
          <a:prstGeom prst="rect">
            <a:avLst/>
          </a:prstGeom>
        </p:spPr>
        <p:txBody>
          <a:bodyPr wrap="none">
            <a:spAutoFit/>
          </a:bodyPr>
          <a:lstStyle/>
          <a:p>
            <a:pPr algn="ctr"/>
            <a:r>
              <a:rPr lang="en-US" dirty="0"/>
              <a:t>H</a:t>
            </a:r>
            <a:r>
              <a:rPr lang="en-US" baseline="-25000" dirty="0"/>
              <a:t>a</a:t>
            </a:r>
            <a:r>
              <a:rPr lang="en-US" dirty="0"/>
              <a:t>: At least two are different (A,B,C …F) </a:t>
            </a:r>
          </a:p>
        </p:txBody>
      </p:sp>
      <p:sp>
        <p:nvSpPr>
          <p:cNvPr id="11" name="Rectangle 10"/>
          <p:cNvSpPr/>
          <p:nvPr/>
        </p:nvSpPr>
        <p:spPr>
          <a:xfrm>
            <a:off x="3723396" y="3624280"/>
            <a:ext cx="4745209" cy="369332"/>
          </a:xfrm>
          <a:prstGeom prst="rect">
            <a:avLst/>
          </a:prstGeom>
        </p:spPr>
        <p:txBody>
          <a:bodyPr wrap="square">
            <a:spAutoFit/>
          </a:bodyPr>
          <a:lstStyle/>
          <a:p>
            <a:pPr algn="ctr"/>
            <a:r>
              <a:rPr lang="en-US" dirty="0"/>
              <a:t>H</a:t>
            </a:r>
            <a:r>
              <a:rPr lang="en-US" baseline="-25000" dirty="0"/>
              <a:t>0</a:t>
            </a:r>
            <a:r>
              <a:rPr lang="en-US" dirty="0"/>
              <a:t>: µ</a:t>
            </a:r>
            <a:r>
              <a:rPr lang="en-US" baseline="-25000" dirty="0"/>
              <a:t>A</a:t>
            </a:r>
            <a:r>
              <a:rPr lang="en-US" dirty="0"/>
              <a:t>, µ</a:t>
            </a:r>
            <a:r>
              <a:rPr lang="en-US" baseline="-25000" dirty="0"/>
              <a:t>B</a:t>
            </a:r>
            <a:r>
              <a:rPr lang="en-US" dirty="0"/>
              <a:t>, µ</a:t>
            </a:r>
            <a:r>
              <a:rPr lang="en-US" baseline="-25000" dirty="0"/>
              <a:t>C</a:t>
            </a:r>
            <a:r>
              <a:rPr lang="en-US" dirty="0"/>
              <a:t>, … µ</a:t>
            </a:r>
            <a:r>
              <a:rPr lang="en-US" baseline="-25000" dirty="0"/>
              <a:t>F</a:t>
            </a:r>
            <a:r>
              <a:rPr lang="en-US" dirty="0"/>
              <a:t> are equal</a:t>
            </a:r>
          </a:p>
        </p:txBody>
      </p:sp>
      <p:graphicFrame>
        <p:nvGraphicFramePr>
          <p:cNvPr id="12" name="Table 11"/>
          <p:cNvGraphicFramePr>
            <a:graphicFrameLocks noGrp="1"/>
          </p:cNvGraphicFramePr>
          <p:nvPr>
            <p:extLst>
              <p:ext uri="{D42A27DB-BD31-4B8C-83A1-F6EECF244321}">
                <p14:modId xmlns:p14="http://schemas.microsoft.com/office/powerpoint/2010/main" val="1581674477"/>
              </p:ext>
            </p:extLst>
          </p:nvPr>
        </p:nvGraphicFramePr>
        <p:xfrm>
          <a:off x="3048000" y="4478690"/>
          <a:ext cx="6096000" cy="14833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a:t>Pr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r>
                        <a:rPr lang="en-US" dirty="0"/>
                        <a:t>5</a:t>
                      </a:r>
                    </a:p>
                  </a:txBody>
                  <a:tcPr/>
                </a:tc>
                <a:tc>
                  <a:txBody>
                    <a:bodyPr/>
                    <a:lstStyle/>
                    <a:p>
                      <a:r>
                        <a:rPr lang="en-US" dirty="0"/>
                        <a:t>326.5</a:t>
                      </a:r>
                    </a:p>
                  </a:txBody>
                  <a:tcPr/>
                </a:tc>
                <a:tc>
                  <a:txBody>
                    <a:bodyPr/>
                    <a:lstStyle/>
                    <a:p>
                      <a:r>
                        <a:rPr lang="en-US" dirty="0"/>
                        <a:t>65.29</a:t>
                      </a:r>
                    </a:p>
                  </a:txBody>
                  <a:tcPr/>
                </a:tc>
                <a:tc>
                  <a:txBody>
                    <a:bodyPr/>
                    <a:lstStyle/>
                    <a:p>
                      <a:r>
                        <a:rPr lang="en-US" dirty="0"/>
                        <a:t>1.37</a:t>
                      </a:r>
                    </a:p>
                  </a:txBody>
                  <a:tcPr/>
                </a:tc>
                <a:tc>
                  <a:txBody>
                    <a:bodyPr/>
                    <a:lstStyle/>
                    <a:p>
                      <a:r>
                        <a:rPr lang="en-US" dirty="0"/>
                        <a:t>0.26</a:t>
                      </a:r>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dirty="0"/>
                        <a:t>39</a:t>
                      </a:r>
                    </a:p>
                  </a:txBody>
                  <a:tcPr/>
                </a:tc>
                <a:tc>
                  <a:txBody>
                    <a:bodyPr/>
                    <a:lstStyle/>
                    <a:p>
                      <a:r>
                        <a:rPr lang="en-US" dirty="0"/>
                        <a:t>1864.4</a:t>
                      </a:r>
                    </a:p>
                  </a:txBody>
                  <a:tcPr/>
                </a:tc>
                <a:tc>
                  <a:txBody>
                    <a:bodyPr/>
                    <a:lstStyle/>
                    <a:p>
                      <a:r>
                        <a:rPr lang="en-US" dirty="0"/>
                        <a:t>47.81</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Corrected total</a:t>
                      </a:r>
                    </a:p>
                  </a:txBody>
                  <a:tcPr/>
                </a:tc>
                <a:tc>
                  <a:txBody>
                    <a:bodyPr/>
                    <a:lstStyle/>
                    <a:p>
                      <a:r>
                        <a:rPr lang="en-US" dirty="0"/>
                        <a:t>44</a:t>
                      </a:r>
                    </a:p>
                  </a:txBody>
                  <a:tcPr/>
                </a:tc>
                <a:tc>
                  <a:txBody>
                    <a:bodyPr/>
                    <a:lstStyle/>
                    <a:p>
                      <a:r>
                        <a:rPr lang="en-US" dirty="0"/>
                        <a:t>2190.9</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9748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Step 2!</a:t>
            </a:r>
          </a:p>
        </p:txBody>
      </p:sp>
      <p:sp>
        <p:nvSpPr>
          <p:cNvPr id="15" name="Content Placeholder 1"/>
          <p:cNvSpPr txBox="1">
            <a:spLocks/>
          </p:cNvSpPr>
          <p:nvPr/>
        </p:nvSpPr>
        <p:spPr>
          <a:xfrm>
            <a:off x="609600" y="1600201"/>
            <a:ext cx="10972800" cy="1200751"/>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charset="0"/>
              <a:buNone/>
            </a:pPr>
            <a:r>
              <a:rPr lang="en-US" sz="2400" dirty="0"/>
              <a:t>Since we are proceeding under the assumption that the mean percentage of women in venires of the non-Spock judges are equal, we can test whether the Spock judge has a mean percentage different than the other judges by testing:</a:t>
            </a:r>
          </a:p>
        </p:txBody>
      </p:sp>
      <p:sp>
        <p:nvSpPr>
          <p:cNvPr id="16" name="TextBox 15"/>
          <p:cNvSpPr txBox="1"/>
          <p:nvPr/>
        </p:nvSpPr>
        <p:spPr>
          <a:xfrm>
            <a:off x="609599" y="3330686"/>
            <a:ext cx="10972800" cy="461665"/>
          </a:xfrm>
          <a:prstGeom prst="rect">
            <a:avLst/>
          </a:prstGeom>
          <a:noFill/>
        </p:spPr>
        <p:txBody>
          <a:bodyPr wrap="square" rtlCol="0">
            <a:spAutoFit/>
          </a:bodyPr>
          <a:lstStyle/>
          <a:p>
            <a:pPr algn="ctr"/>
            <a:r>
              <a:rPr lang="en-US" sz="2400" dirty="0"/>
              <a:t>H</a:t>
            </a:r>
            <a:r>
              <a:rPr lang="en-US" sz="2400" baseline="-25000" dirty="0"/>
              <a:t>a</a:t>
            </a:r>
            <a:r>
              <a:rPr lang="en-US" sz="2400" dirty="0"/>
              <a:t>: mean of Spock is different than the mean others</a:t>
            </a:r>
            <a:endParaRPr lang="en-US" sz="2400" baseline="-25000" dirty="0"/>
          </a:p>
        </p:txBody>
      </p:sp>
      <p:sp>
        <p:nvSpPr>
          <p:cNvPr id="17" name="Rectangle 16"/>
          <p:cNvSpPr/>
          <p:nvPr/>
        </p:nvSpPr>
        <p:spPr>
          <a:xfrm>
            <a:off x="609600" y="2807383"/>
            <a:ext cx="10972799" cy="461665"/>
          </a:xfrm>
          <a:prstGeom prst="rect">
            <a:avLst/>
          </a:prstGeom>
        </p:spPr>
        <p:txBody>
          <a:bodyPr wrap="square">
            <a:spAutoFit/>
          </a:bodyPr>
          <a:lstStyle/>
          <a:p>
            <a:pPr algn="ctr"/>
            <a:r>
              <a:rPr lang="en-US" sz="2400" dirty="0"/>
              <a:t>H</a:t>
            </a:r>
            <a:r>
              <a:rPr lang="en-US" sz="2400" baseline="-25000" dirty="0"/>
              <a:t>0</a:t>
            </a:r>
            <a:r>
              <a:rPr lang="en-US" sz="2400" dirty="0"/>
              <a:t>: mean of Spock is equal to the mean of the others</a:t>
            </a:r>
          </a:p>
        </p:txBody>
      </p:sp>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4044077"/>
            <a:ext cx="3829381" cy="2253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4572000" y="4044077"/>
            <a:ext cx="7010399" cy="2554545"/>
          </a:xfrm>
          <a:prstGeom prst="rect">
            <a:avLst/>
          </a:prstGeom>
          <a:noFill/>
        </p:spPr>
        <p:txBody>
          <a:bodyPr wrap="square" rtlCol="0">
            <a:noAutofit/>
          </a:bodyPr>
          <a:lstStyle/>
          <a:p>
            <a:r>
              <a:rPr lang="en-US" sz="2000" dirty="0"/>
              <a:t>There is strong evidence at the alpha = 0.05 level of significance (p-value &lt; 0.0001 from an ANOVA) to support the claim that the mean percentage of women in the Spock judge’s venires is less than that of the other six judges and that there is no evidence that the other six judges have different mean percentages of women on their venires (p-value = 0.26 from an extra sum of squares F-Test). Spock’s lawyer has evidence for a mistrial.</a:t>
            </a:r>
          </a:p>
        </p:txBody>
      </p:sp>
    </p:spTree>
    <p:extLst>
      <p:ext uri="{BB962C8B-B14F-4D97-AF65-F5344CB8AC3E}">
        <p14:creationId xmlns:p14="http://schemas.microsoft.com/office/powerpoint/2010/main" val="2767636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9" grpId="0"/>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6311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Pure ANOVA, Part VI</a:t>
            </a:r>
          </a:p>
        </p:txBody>
      </p:sp>
      <p:sp>
        <p:nvSpPr>
          <p:cNvPr id="8" name="Content Placeholder 2"/>
          <p:cNvSpPr txBox="1">
            <a:spLocks/>
          </p:cNvSpPr>
          <p:nvPr/>
        </p:nvSpPr>
        <p:spPr>
          <a:xfrm>
            <a:off x="609600" y="1600202"/>
            <a:ext cx="10972800" cy="360268"/>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t>7. Now we would like to make an ANOVA table to test the alternative hypothesis!</a:t>
            </a:r>
          </a:p>
        </p:txBody>
      </p:sp>
      <p:sp>
        <p:nvSpPr>
          <p:cNvPr id="7" name="TextBox 6"/>
          <p:cNvSpPr txBox="1"/>
          <p:nvPr/>
        </p:nvSpPr>
        <p:spPr>
          <a:xfrm>
            <a:off x="914400" y="2149264"/>
            <a:ext cx="10668000" cy="369332"/>
          </a:xfrm>
          <a:prstGeom prst="rect">
            <a:avLst/>
          </a:prstGeom>
          <a:noFill/>
        </p:spPr>
        <p:txBody>
          <a:bodyPr wrap="square" rtlCol="0">
            <a:spAutoFit/>
          </a:bodyPr>
          <a:lstStyle/>
          <a:p>
            <a:r>
              <a:rPr lang="en-US" dirty="0"/>
              <a:t>Formally write the H</a:t>
            </a:r>
            <a:r>
              <a:rPr lang="en-US" baseline="-25000" dirty="0"/>
              <a:t>o</a:t>
            </a:r>
            <a:r>
              <a:rPr lang="en-US" dirty="0"/>
              <a:t> and H</a:t>
            </a:r>
            <a:r>
              <a:rPr lang="en-US" baseline="-25000" dirty="0"/>
              <a:t>a</a:t>
            </a:r>
            <a:r>
              <a:rPr lang="en-US" dirty="0"/>
              <a:t> and fill in the table.</a:t>
            </a:r>
          </a:p>
        </p:txBody>
      </p:sp>
      <p:graphicFrame>
        <p:nvGraphicFramePr>
          <p:cNvPr id="18" name="Table 17"/>
          <p:cNvGraphicFramePr>
            <a:graphicFrameLocks noGrp="1"/>
          </p:cNvGraphicFramePr>
          <p:nvPr>
            <p:extLst>
              <p:ext uri="{D42A27DB-BD31-4B8C-83A1-F6EECF244321}">
                <p14:modId xmlns:p14="http://schemas.microsoft.com/office/powerpoint/2010/main" val="2137724262"/>
              </p:ext>
            </p:extLst>
          </p:nvPr>
        </p:nvGraphicFramePr>
        <p:xfrm>
          <a:off x="952501" y="4612640"/>
          <a:ext cx="10286999" cy="1483360"/>
        </p:xfrm>
        <a:graphic>
          <a:graphicData uri="http://schemas.openxmlformats.org/drawingml/2006/table">
            <a:tbl>
              <a:tblPr firstRow="1" bandRow="1">
                <a:tableStyleId>{5C22544A-7EE6-4342-B048-85BDC9FD1C3A}</a:tableStyleId>
              </a:tblPr>
              <a:tblGrid>
                <a:gridCol w="3526970">
                  <a:extLst>
                    <a:ext uri="{9D8B030D-6E8A-4147-A177-3AD203B41FA5}">
                      <a16:colId xmlns:a16="http://schemas.microsoft.com/office/drawing/2014/main" val="20000"/>
                    </a:ext>
                  </a:extLst>
                </a:gridCol>
                <a:gridCol w="1083129">
                  <a:extLst>
                    <a:ext uri="{9D8B030D-6E8A-4147-A177-3AD203B41FA5}">
                      <a16:colId xmlns:a16="http://schemas.microsoft.com/office/drawing/2014/main" val="20001"/>
                    </a:ext>
                  </a:extLst>
                </a:gridCol>
                <a:gridCol w="1462088">
                  <a:extLst>
                    <a:ext uri="{9D8B030D-6E8A-4147-A177-3AD203B41FA5}">
                      <a16:colId xmlns:a16="http://schemas.microsoft.com/office/drawing/2014/main" val="20002"/>
                    </a:ext>
                  </a:extLst>
                </a:gridCol>
                <a:gridCol w="1373642">
                  <a:extLst>
                    <a:ext uri="{9D8B030D-6E8A-4147-A177-3AD203B41FA5}">
                      <a16:colId xmlns:a16="http://schemas.microsoft.com/office/drawing/2014/main" val="20003"/>
                    </a:ext>
                  </a:extLst>
                </a:gridCol>
                <a:gridCol w="146957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370840">
                <a:tc>
                  <a:txBody>
                    <a:bodyPr/>
                    <a:lstStyle/>
                    <a:p>
                      <a:endParaRPr lang="en-US" dirty="0"/>
                    </a:p>
                  </a:txBody>
                  <a:tcPr/>
                </a:tc>
                <a:tc>
                  <a:txBody>
                    <a:bodyPr/>
                    <a:lstStyle/>
                    <a:p>
                      <a:pPr algn="ctr"/>
                      <a:r>
                        <a:rPr lang="en-US" dirty="0"/>
                        <a:t>df</a:t>
                      </a:r>
                    </a:p>
                  </a:txBody>
                  <a:tcPr/>
                </a:tc>
                <a:tc>
                  <a:txBody>
                    <a:bodyPr/>
                    <a:lstStyle/>
                    <a:p>
                      <a:pPr algn="ctr"/>
                      <a:r>
                        <a:rPr lang="en-US" dirty="0"/>
                        <a:t>SS</a:t>
                      </a:r>
                    </a:p>
                  </a:txBody>
                  <a:tcPr/>
                </a:tc>
                <a:tc>
                  <a:txBody>
                    <a:bodyPr/>
                    <a:lstStyle/>
                    <a:p>
                      <a:pPr algn="ctr"/>
                      <a:r>
                        <a:rPr lang="en-US" baseline="0" dirty="0"/>
                        <a:t>MS</a:t>
                      </a:r>
                      <a:endParaRPr lang="en-US" dirty="0"/>
                    </a:p>
                  </a:txBody>
                  <a:tcPr/>
                </a:tc>
                <a:tc>
                  <a:txBody>
                    <a:bodyPr/>
                    <a:lstStyle/>
                    <a:p>
                      <a:pPr algn="ctr"/>
                      <a:r>
                        <a:rPr lang="en-US" dirty="0"/>
                        <a:t>F</a:t>
                      </a:r>
                    </a:p>
                  </a:txBody>
                  <a:tcPr/>
                </a:tc>
                <a:tc>
                  <a:txBody>
                    <a:bodyPr/>
                    <a:lstStyle/>
                    <a:p>
                      <a:pPr algn="ctr"/>
                      <a:r>
                        <a:rPr lang="en-US" dirty="0"/>
                        <a:t>Pr</a:t>
                      </a:r>
                      <a:r>
                        <a:rPr lang="en-US" baseline="0" dirty="0"/>
                        <a:t> &gt; F</a:t>
                      </a:r>
                      <a:endParaRPr lang="en-US" dirty="0"/>
                    </a:p>
                  </a:txBody>
                  <a:tcPr/>
                </a:tc>
                <a:extLst>
                  <a:ext uri="{0D108BD9-81ED-4DB2-BD59-A6C34878D82A}">
                    <a16:rowId xmlns:a16="http://schemas.microsoft.com/office/drawing/2014/main" val="10000"/>
                  </a:ext>
                </a:extLst>
              </a:tr>
              <a:tr h="370840">
                <a:tc>
                  <a:txBody>
                    <a:bodyPr/>
                    <a:lstStyle/>
                    <a:p>
                      <a:pPr algn="ctr"/>
                      <a:r>
                        <a:rPr lang="en-US" dirty="0"/>
                        <a:t>Model</a:t>
                      </a:r>
                      <a:r>
                        <a:rPr lang="en-US" baseline="0" dirty="0"/>
                        <a:t>/extra SS</a:t>
                      </a:r>
                      <a:endParaRPr lang="en-US" baseline="30000" dirty="0"/>
                    </a:p>
                  </a:txBody>
                  <a:tcPr/>
                </a:tc>
                <a:tc>
                  <a:txBody>
                    <a:bodyPr/>
                    <a:lstStyle/>
                    <a:p>
                      <a:pPr algn="ctr"/>
                      <a:r>
                        <a:rPr lang="en-US" b="1" dirty="0">
                          <a:solidFill>
                            <a:srgbClr val="FF0000"/>
                          </a:solidFill>
                        </a:rPr>
                        <a:t>2</a:t>
                      </a:r>
                    </a:p>
                  </a:txBody>
                  <a:tcPr/>
                </a:tc>
                <a:tc>
                  <a:txBody>
                    <a:bodyPr/>
                    <a:lstStyle/>
                    <a:p>
                      <a:pPr algn="ctr"/>
                      <a:r>
                        <a:rPr lang="en-US" b="1" dirty="0">
                          <a:solidFill>
                            <a:srgbClr val="FF0000"/>
                          </a:solidFill>
                        </a:rPr>
                        <a:t>438</a:t>
                      </a:r>
                    </a:p>
                  </a:txBody>
                  <a:tcPr/>
                </a:tc>
                <a:tc>
                  <a:txBody>
                    <a:bodyPr/>
                    <a:lstStyle/>
                    <a:p>
                      <a:pPr algn="ctr"/>
                      <a:r>
                        <a:rPr lang="en-US" b="1" dirty="0">
                          <a:solidFill>
                            <a:srgbClr val="FF0000"/>
                          </a:solidFill>
                        </a:rPr>
                        <a:t>219</a:t>
                      </a:r>
                    </a:p>
                  </a:txBody>
                  <a:tcPr/>
                </a:tc>
                <a:tc>
                  <a:txBody>
                    <a:bodyPr/>
                    <a:lstStyle/>
                    <a:p>
                      <a:pPr algn="ctr"/>
                      <a:r>
                        <a:rPr lang="en-US" b="1" dirty="0">
                          <a:solidFill>
                            <a:srgbClr val="FF0000"/>
                          </a:solidFill>
                        </a:rPr>
                        <a:t>54.75</a:t>
                      </a:r>
                    </a:p>
                  </a:txBody>
                  <a:tcPr/>
                </a:tc>
                <a:tc>
                  <a:txBody>
                    <a:bodyPr/>
                    <a:lstStyle/>
                    <a:p>
                      <a:pPr algn="ctr"/>
                      <a:r>
                        <a:rPr lang="en-US" b="1" dirty="0">
                          <a:solidFill>
                            <a:srgbClr val="FF0000"/>
                          </a:solidFill>
                        </a:rPr>
                        <a:t>0.0001</a:t>
                      </a:r>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Error/</a:t>
                      </a:r>
                      <a:r>
                        <a:rPr lang="en-US" baseline="0" dirty="0"/>
                        <a:t>residual/full Model</a:t>
                      </a:r>
                      <a:endParaRPr lang="en-US" baseline="-25000" dirty="0"/>
                    </a:p>
                  </a:txBody>
                  <a:tcPr/>
                </a:tc>
                <a:tc>
                  <a:txBody>
                    <a:bodyPr/>
                    <a:lstStyle/>
                    <a:p>
                      <a:pPr algn="ctr"/>
                      <a:r>
                        <a:rPr lang="en-US" b="1" dirty="0">
                          <a:solidFill>
                            <a:srgbClr val="FF0000"/>
                          </a:solidFill>
                        </a:rPr>
                        <a:t>6</a:t>
                      </a:r>
                    </a:p>
                  </a:txBody>
                  <a:tcPr/>
                </a:tc>
                <a:tc>
                  <a:txBody>
                    <a:bodyPr/>
                    <a:lstStyle/>
                    <a:p>
                      <a:pPr algn="ctr"/>
                      <a:r>
                        <a:rPr lang="en-US" b="1" dirty="0">
                          <a:solidFill>
                            <a:srgbClr val="FF0000"/>
                          </a:solidFill>
                        </a:rPr>
                        <a:t>24</a:t>
                      </a:r>
                    </a:p>
                  </a:txBody>
                  <a:tcPr/>
                </a:tc>
                <a:tc>
                  <a:txBody>
                    <a:bodyPr/>
                    <a:lstStyle/>
                    <a:p>
                      <a:pPr algn="ctr"/>
                      <a:r>
                        <a:rPr lang="en-US" b="1" dirty="0">
                          <a:solidFill>
                            <a:srgbClr val="FF0000"/>
                          </a:solidFill>
                        </a:rPr>
                        <a:t>4</a:t>
                      </a: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Total (reduced)</a:t>
                      </a:r>
                      <a:endParaRPr lang="en-US" baseline="-25000" dirty="0"/>
                    </a:p>
                  </a:txBody>
                  <a:tcPr/>
                </a:tc>
                <a:tc>
                  <a:txBody>
                    <a:bodyPr/>
                    <a:lstStyle/>
                    <a:p>
                      <a:pPr algn="ctr"/>
                      <a:r>
                        <a:rPr lang="en-US" b="1" dirty="0">
                          <a:solidFill>
                            <a:srgbClr val="FF0000"/>
                          </a:solidFill>
                        </a:rPr>
                        <a:t>8</a:t>
                      </a:r>
                    </a:p>
                  </a:txBody>
                  <a:tcPr/>
                </a:tc>
                <a:tc>
                  <a:txBody>
                    <a:bodyPr/>
                    <a:lstStyle/>
                    <a:p>
                      <a:pPr algn="ctr"/>
                      <a:r>
                        <a:rPr lang="en-US" b="1" dirty="0">
                          <a:solidFill>
                            <a:srgbClr val="FF0000"/>
                          </a:solidFill>
                        </a:rPr>
                        <a:t>462</a:t>
                      </a: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extLst>
                  <a:ext uri="{0D108BD9-81ED-4DB2-BD59-A6C34878D82A}">
                    <a16:rowId xmlns:a16="http://schemas.microsoft.com/office/drawing/2014/main" val="10003"/>
                  </a:ext>
                </a:extLst>
              </a:tr>
            </a:tbl>
          </a:graphicData>
        </a:graphic>
      </p:graphicFrame>
      <p:sp>
        <p:nvSpPr>
          <p:cNvPr id="19" name="TextBox 18"/>
          <p:cNvSpPr txBox="1"/>
          <p:nvPr/>
        </p:nvSpPr>
        <p:spPr>
          <a:xfrm>
            <a:off x="914400" y="6294966"/>
            <a:ext cx="10668000" cy="369332"/>
          </a:xfrm>
          <a:prstGeom prst="rect">
            <a:avLst/>
          </a:prstGeom>
          <a:noFill/>
        </p:spPr>
        <p:txBody>
          <a:bodyPr wrap="square" rtlCol="0">
            <a:spAutoFit/>
          </a:bodyPr>
          <a:lstStyle/>
          <a:p>
            <a:r>
              <a:rPr lang="en-US" dirty="0"/>
              <a:t>Extra sum of squares = residual sum of squares reduced – residual sum of squares full</a:t>
            </a:r>
          </a:p>
        </p:txBody>
      </p:sp>
      <p:sp>
        <p:nvSpPr>
          <p:cNvPr id="20" name="Rectangle 19"/>
          <p:cNvSpPr/>
          <p:nvPr/>
        </p:nvSpPr>
        <p:spPr>
          <a:xfrm>
            <a:off x="990600" y="2540673"/>
            <a:ext cx="10591800" cy="646331"/>
          </a:xfrm>
          <a:prstGeom prst="rect">
            <a:avLst/>
          </a:prstGeom>
        </p:spPr>
        <p:txBody>
          <a:bodyPr wrap="square">
            <a:spAutoFit/>
          </a:bodyPr>
          <a:lstStyle/>
          <a:p>
            <a:r>
              <a:rPr lang="en-US" b="1" dirty="0">
                <a:solidFill>
                  <a:srgbClr val="FF0000"/>
                </a:solidFill>
              </a:rPr>
              <a:t>H</a:t>
            </a:r>
            <a:r>
              <a:rPr lang="en-US" b="1" baseline="-25000" dirty="0">
                <a:solidFill>
                  <a:srgbClr val="FF0000"/>
                </a:solidFill>
              </a:rPr>
              <a:t>0</a:t>
            </a:r>
            <a:r>
              <a:rPr lang="en-US" b="1" dirty="0">
                <a:solidFill>
                  <a:srgbClr val="FF0000"/>
                </a:solidFill>
              </a:rPr>
              <a:t>: µ</a:t>
            </a:r>
            <a:r>
              <a:rPr lang="en-US" b="1" baseline="-25000" dirty="0">
                <a:solidFill>
                  <a:srgbClr val="FF0000"/>
                </a:solidFill>
              </a:rPr>
              <a:t>1</a:t>
            </a:r>
            <a:r>
              <a:rPr lang="en-US" b="1" dirty="0">
                <a:solidFill>
                  <a:srgbClr val="FF0000"/>
                </a:solidFill>
              </a:rPr>
              <a:t>= µ</a:t>
            </a:r>
            <a:r>
              <a:rPr lang="en-US" b="1" baseline="-25000" dirty="0">
                <a:solidFill>
                  <a:srgbClr val="FF0000"/>
                </a:solidFill>
              </a:rPr>
              <a:t>2</a:t>
            </a:r>
            <a:r>
              <a:rPr lang="en-US" b="1" dirty="0">
                <a:solidFill>
                  <a:srgbClr val="FF0000"/>
                </a:solidFill>
              </a:rPr>
              <a:t> = µ</a:t>
            </a:r>
            <a:r>
              <a:rPr lang="en-US" b="1" baseline="-25000" dirty="0">
                <a:solidFill>
                  <a:srgbClr val="FF0000"/>
                </a:solidFill>
              </a:rPr>
              <a:t>3			</a:t>
            </a:r>
            <a:r>
              <a:rPr lang="en-US" b="1" dirty="0">
                <a:solidFill>
                  <a:srgbClr val="FF0000"/>
                </a:solidFill>
              </a:rPr>
              <a:t>(equal means model µ µ</a:t>
            </a:r>
            <a:r>
              <a:rPr lang="en-US" b="1" baseline="-25000" dirty="0">
                <a:solidFill>
                  <a:srgbClr val="FF0000"/>
                </a:solidFill>
              </a:rPr>
              <a:t> </a:t>
            </a:r>
            <a:r>
              <a:rPr lang="en-US" b="1" dirty="0">
                <a:solidFill>
                  <a:srgbClr val="FF0000"/>
                </a:solidFill>
              </a:rPr>
              <a:t>µ)</a:t>
            </a:r>
            <a:endParaRPr lang="en-US" b="1" baseline="-25000" dirty="0">
              <a:solidFill>
                <a:srgbClr val="FF0000"/>
              </a:solidFill>
            </a:endParaRPr>
          </a:p>
          <a:p>
            <a:r>
              <a:rPr lang="en-US" b="1" dirty="0">
                <a:solidFill>
                  <a:srgbClr val="FF0000"/>
                </a:solidFill>
              </a:rPr>
              <a:t>H</a:t>
            </a:r>
            <a:r>
              <a:rPr lang="en-US" b="1" baseline="-25000" dirty="0">
                <a:solidFill>
                  <a:srgbClr val="FF0000"/>
                </a:solidFill>
              </a:rPr>
              <a:t>a</a:t>
            </a:r>
            <a:r>
              <a:rPr lang="en-US" b="1" dirty="0">
                <a:solidFill>
                  <a:srgbClr val="FF0000"/>
                </a:solidFill>
              </a:rPr>
              <a:t>: at least one pair are different</a:t>
            </a:r>
            <a:r>
              <a:rPr lang="en-US" b="1" baseline="-25000" dirty="0">
                <a:solidFill>
                  <a:srgbClr val="FF0000"/>
                </a:solidFill>
              </a:rPr>
              <a:t>	</a:t>
            </a:r>
            <a:r>
              <a:rPr lang="en-US" b="1" dirty="0">
                <a:solidFill>
                  <a:srgbClr val="FF0000"/>
                </a:solidFill>
              </a:rPr>
              <a:t>(separate means model µ</a:t>
            </a:r>
            <a:r>
              <a:rPr lang="en-US" b="1" baseline="-25000" dirty="0">
                <a:solidFill>
                  <a:srgbClr val="FF0000"/>
                </a:solidFill>
              </a:rPr>
              <a:t>1</a:t>
            </a:r>
            <a:r>
              <a:rPr lang="en-US" b="1" dirty="0">
                <a:solidFill>
                  <a:srgbClr val="FF0000"/>
                </a:solidFill>
              </a:rPr>
              <a:t> µ</a:t>
            </a:r>
            <a:r>
              <a:rPr lang="en-US" b="1" baseline="-25000" dirty="0">
                <a:solidFill>
                  <a:srgbClr val="FF0000"/>
                </a:solidFill>
              </a:rPr>
              <a:t>2 </a:t>
            </a:r>
            <a:r>
              <a:rPr lang="en-US" b="1" dirty="0">
                <a:solidFill>
                  <a:srgbClr val="FF0000"/>
                </a:solidFill>
              </a:rPr>
              <a:t>µ</a:t>
            </a:r>
            <a:r>
              <a:rPr lang="en-US" b="1" baseline="-25000" dirty="0">
                <a:solidFill>
                  <a:srgbClr val="FF0000"/>
                </a:solidFill>
              </a:rPr>
              <a:t>3</a:t>
            </a:r>
            <a:r>
              <a:rPr lang="en-US" b="1" dirty="0">
                <a:solidFill>
                  <a:srgbClr val="FF0000"/>
                </a:solidFill>
              </a:rPr>
              <a:t>)</a:t>
            </a:r>
          </a:p>
        </p:txBody>
      </p:sp>
      <p:pic>
        <p:nvPicPr>
          <p:cNvPr id="9" name="Picture 8">
            <a:extLst>
              <a:ext uri="{FF2B5EF4-FFF2-40B4-BE49-F238E27FC236}">
                <a16:creationId xmlns:a16="http://schemas.microsoft.com/office/drawing/2014/main" id="{92285040-10B8-4048-ABDE-15505B89B98D}"/>
              </a:ext>
            </a:extLst>
          </p:cNvPr>
          <p:cNvPicPr>
            <a:picLocks noChangeAspect="1"/>
          </p:cNvPicPr>
          <p:nvPr/>
        </p:nvPicPr>
        <p:blipFill>
          <a:blip r:embed="rId2"/>
          <a:stretch>
            <a:fillRect/>
          </a:stretch>
        </p:blipFill>
        <p:spPr>
          <a:xfrm>
            <a:off x="4724400" y="3317512"/>
            <a:ext cx="1638300" cy="609600"/>
          </a:xfrm>
          <a:prstGeom prst="rect">
            <a:avLst/>
          </a:prstGeom>
        </p:spPr>
      </p:pic>
      <p:pic>
        <p:nvPicPr>
          <p:cNvPr id="10" name="Picture 9">
            <a:extLst>
              <a:ext uri="{FF2B5EF4-FFF2-40B4-BE49-F238E27FC236}">
                <a16:creationId xmlns:a16="http://schemas.microsoft.com/office/drawing/2014/main" id="{24D9E9C6-5577-4B51-B54B-693746A100D7}"/>
              </a:ext>
            </a:extLst>
          </p:cNvPr>
          <p:cNvPicPr>
            <a:picLocks noChangeAspect="1"/>
          </p:cNvPicPr>
          <p:nvPr/>
        </p:nvPicPr>
        <p:blipFill>
          <a:blip r:embed="rId3"/>
          <a:stretch>
            <a:fillRect/>
          </a:stretch>
        </p:blipFill>
        <p:spPr>
          <a:xfrm>
            <a:off x="1020510" y="3317512"/>
            <a:ext cx="3333750" cy="1162050"/>
          </a:xfrm>
          <a:prstGeom prst="rect">
            <a:avLst/>
          </a:prstGeom>
        </p:spPr>
      </p:pic>
    </p:spTree>
    <p:extLst>
      <p:ext uri="{BB962C8B-B14F-4D97-AF65-F5344CB8AC3E}">
        <p14:creationId xmlns:p14="http://schemas.microsoft.com/office/powerpoint/2010/main" val="2078550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0225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ANOVA in SAS</a:t>
            </a:r>
          </a:p>
        </p:txBody>
      </p:sp>
      <p:sp>
        <p:nvSpPr>
          <p:cNvPr id="3" name="Subtitle 2"/>
          <p:cNvSpPr>
            <a:spLocks noGrp="1"/>
          </p:cNvSpPr>
          <p:nvPr>
            <p:ph type="subTitle" idx="1"/>
          </p:nvPr>
        </p:nvSpPr>
        <p:spPr/>
        <p:txBody>
          <a:bodyPr/>
          <a:lstStyle/>
          <a:p>
            <a:r>
              <a:rPr lang="en-US" dirty="0"/>
              <a:t>Screen Share</a:t>
            </a:r>
          </a:p>
        </p:txBody>
      </p:sp>
    </p:spTree>
    <p:extLst>
      <p:ext uri="{BB962C8B-B14F-4D97-AF65-F5344CB8AC3E}">
        <p14:creationId xmlns:p14="http://schemas.microsoft.com/office/powerpoint/2010/main" val="2919350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F-Test of Different Means</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4487255"/>
            <a:ext cx="3956678"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descr="Fit Plot for score by lev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130052"/>
            <a:ext cx="3962400" cy="297180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609600" y="1443196"/>
            <a:ext cx="10972800" cy="646331"/>
          </a:xfrm>
          <a:prstGeom prst="rect">
            <a:avLst/>
          </a:prstGeom>
          <a:noFill/>
        </p:spPr>
        <p:txBody>
          <a:bodyPr wrap="square" rtlCol="0">
            <a:spAutoFit/>
          </a:bodyPr>
          <a:lstStyle/>
          <a:p>
            <a:r>
              <a:rPr lang="en-US" dirty="0"/>
              <a:t>H</a:t>
            </a:r>
            <a:r>
              <a:rPr lang="en-US" baseline="-25000" dirty="0"/>
              <a:t>0</a:t>
            </a:r>
            <a:r>
              <a:rPr lang="en-US" dirty="0"/>
              <a:t>: µ</a:t>
            </a:r>
            <a:r>
              <a:rPr lang="en-US" baseline="-25000" dirty="0"/>
              <a:t>1</a:t>
            </a:r>
            <a:r>
              <a:rPr lang="en-US" dirty="0"/>
              <a:t>= µ</a:t>
            </a:r>
            <a:r>
              <a:rPr lang="en-US" baseline="-25000" dirty="0"/>
              <a:t>2</a:t>
            </a:r>
            <a:r>
              <a:rPr lang="en-US" dirty="0"/>
              <a:t> = µ</a:t>
            </a:r>
            <a:r>
              <a:rPr lang="en-US" baseline="-25000" dirty="0"/>
              <a:t>3			                                     </a:t>
            </a:r>
            <a:r>
              <a:rPr lang="en-US" dirty="0"/>
              <a:t>(equal means model)</a:t>
            </a:r>
            <a:endParaRPr lang="en-US" baseline="-25000" dirty="0"/>
          </a:p>
          <a:p>
            <a:r>
              <a:rPr lang="en-US" dirty="0"/>
              <a:t>H</a:t>
            </a:r>
            <a:r>
              <a:rPr lang="en-US" baseline="-25000" dirty="0"/>
              <a:t>a</a:t>
            </a:r>
            <a:r>
              <a:rPr lang="en-US" dirty="0"/>
              <a:t>: at least one pair is different</a:t>
            </a:r>
            <a:r>
              <a:rPr lang="en-US" baseline="-25000" dirty="0"/>
              <a:t>	                                     </a:t>
            </a:r>
            <a:r>
              <a:rPr lang="en-US" dirty="0"/>
              <a:t>(separate means model)</a:t>
            </a:r>
          </a:p>
        </p:txBody>
      </p:sp>
      <p:pic>
        <p:nvPicPr>
          <p:cNvPr id="1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2130052"/>
            <a:ext cx="1932214" cy="23948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5016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532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ANOVA as a Six-Step Hypothesis Test</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178160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normAutofit/>
          </a:bodyPr>
          <a:lstStyle/>
          <a:p>
            <a:r>
              <a:rPr lang="en-US" dirty="0"/>
              <a:t>Six Steps for ANOVA F-Test (diff means)!</a:t>
            </a:r>
          </a:p>
        </p:txBody>
      </p:sp>
      <p:pic>
        <p:nvPicPr>
          <p:cNvPr id="1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1141" y="3529011"/>
            <a:ext cx="3504732" cy="1957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1066800" y="1488284"/>
            <a:ext cx="10515600" cy="646331"/>
          </a:xfrm>
          <a:prstGeom prst="rect">
            <a:avLst/>
          </a:prstGeom>
          <a:noFill/>
        </p:spPr>
        <p:txBody>
          <a:bodyPr wrap="square" rtlCol="0">
            <a:spAutoFit/>
          </a:bodyPr>
          <a:lstStyle/>
          <a:p>
            <a:r>
              <a:rPr lang="en-US" dirty="0">
                <a:solidFill>
                  <a:srgbClr val="FF0000"/>
                </a:solidFill>
              </a:rPr>
              <a:t>H</a:t>
            </a:r>
            <a:r>
              <a:rPr lang="en-US" baseline="-25000" dirty="0">
                <a:solidFill>
                  <a:srgbClr val="FF0000"/>
                </a:solidFill>
              </a:rPr>
              <a:t>0</a:t>
            </a:r>
            <a:r>
              <a:rPr lang="en-US" dirty="0">
                <a:solidFill>
                  <a:srgbClr val="FF0000"/>
                </a:solidFill>
              </a:rPr>
              <a:t>: µ</a:t>
            </a:r>
            <a:r>
              <a:rPr lang="en-US" baseline="-25000" dirty="0">
                <a:solidFill>
                  <a:srgbClr val="FF0000"/>
                </a:solidFill>
              </a:rPr>
              <a:t>1</a:t>
            </a:r>
            <a:r>
              <a:rPr lang="en-US" dirty="0">
                <a:solidFill>
                  <a:srgbClr val="FF0000"/>
                </a:solidFill>
              </a:rPr>
              <a:t>= µ</a:t>
            </a:r>
            <a:r>
              <a:rPr lang="en-US" baseline="-25000" dirty="0">
                <a:solidFill>
                  <a:srgbClr val="FF0000"/>
                </a:solidFill>
              </a:rPr>
              <a:t>2</a:t>
            </a:r>
            <a:r>
              <a:rPr lang="en-US" dirty="0">
                <a:solidFill>
                  <a:srgbClr val="FF0000"/>
                </a:solidFill>
              </a:rPr>
              <a:t> = µ</a:t>
            </a:r>
            <a:r>
              <a:rPr lang="en-US" baseline="-25000" dirty="0">
                <a:solidFill>
                  <a:srgbClr val="FF0000"/>
                </a:solidFill>
              </a:rPr>
              <a:t>3			                                            </a:t>
            </a:r>
            <a:r>
              <a:rPr lang="en-US" dirty="0">
                <a:solidFill>
                  <a:srgbClr val="FF0000"/>
                </a:solidFill>
              </a:rPr>
              <a:t>(equal means model)</a:t>
            </a:r>
            <a:endParaRPr lang="en-US" baseline="-25000" dirty="0">
              <a:solidFill>
                <a:srgbClr val="FF0000"/>
              </a:solidFill>
            </a:endParaRPr>
          </a:p>
          <a:p>
            <a:r>
              <a:rPr lang="en-US" dirty="0">
                <a:solidFill>
                  <a:srgbClr val="FF0000"/>
                </a:solidFill>
              </a:rPr>
              <a:t>H</a:t>
            </a:r>
            <a:r>
              <a:rPr lang="en-US" baseline="-25000" dirty="0">
                <a:solidFill>
                  <a:srgbClr val="FF0000"/>
                </a:solidFill>
              </a:rPr>
              <a:t>a</a:t>
            </a:r>
            <a:r>
              <a:rPr lang="en-US" dirty="0">
                <a:solidFill>
                  <a:srgbClr val="FF0000"/>
                </a:solidFill>
              </a:rPr>
              <a:t>: at least one pair is different</a:t>
            </a:r>
            <a:r>
              <a:rPr lang="en-US" baseline="-25000" dirty="0">
                <a:solidFill>
                  <a:srgbClr val="FF0000"/>
                </a:solidFill>
              </a:rPr>
              <a:t>	                                            </a:t>
            </a:r>
            <a:r>
              <a:rPr lang="en-US" dirty="0">
                <a:solidFill>
                  <a:srgbClr val="FF0000"/>
                </a:solidFill>
              </a:rPr>
              <a:t>(separate means model)</a:t>
            </a:r>
          </a:p>
        </p:txBody>
      </p:sp>
      <p:pic>
        <p:nvPicPr>
          <p:cNvPr id="1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1" y="2600996"/>
            <a:ext cx="2731015" cy="7858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9"/>
          <p:cNvSpPr txBox="1"/>
          <p:nvPr/>
        </p:nvSpPr>
        <p:spPr>
          <a:xfrm>
            <a:off x="609600" y="1524684"/>
            <a:ext cx="381000" cy="369332"/>
          </a:xfrm>
          <a:prstGeom prst="rect">
            <a:avLst/>
          </a:prstGeom>
          <a:noFill/>
        </p:spPr>
        <p:txBody>
          <a:bodyPr wrap="square" rtlCol="0">
            <a:spAutoFit/>
          </a:bodyPr>
          <a:lstStyle/>
          <a:p>
            <a:r>
              <a:rPr lang="en-US" b="1" dirty="0">
                <a:solidFill>
                  <a:srgbClr val="FF0000"/>
                </a:solidFill>
              </a:rPr>
              <a:t>1.</a:t>
            </a:r>
          </a:p>
        </p:txBody>
      </p:sp>
      <p:sp>
        <p:nvSpPr>
          <p:cNvPr id="21" name="TextBox 20"/>
          <p:cNvSpPr txBox="1"/>
          <p:nvPr/>
        </p:nvSpPr>
        <p:spPr>
          <a:xfrm>
            <a:off x="609600" y="2047100"/>
            <a:ext cx="381000" cy="369332"/>
          </a:xfrm>
          <a:prstGeom prst="rect">
            <a:avLst/>
          </a:prstGeom>
          <a:noFill/>
        </p:spPr>
        <p:txBody>
          <a:bodyPr wrap="square" rtlCol="0">
            <a:spAutoFit/>
          </a:bodyPr>
          <a:lstStyle/>
          <a:p>
            <a:r>
              <a:rPr lang="en-US" b="1" dirty="0">
                <a:solidFill>
                  <a:srgbClr val="FF0000"/>
                </a:solidFill>
              </a:rPr>
              <a:t>2.</a:t>
            </a:r>
          </a:p>
        </p:txBody>
      </p:sp>
      <p:sp>
        <p:nvSpPr>
          <p:cNvPr id="22" name="TextBox 21"/>
          <p:cNvSpPr txBox="1"/>
          <p:nvPr/>
        </p:nvSpPr>
        <p:spPr>
          <a:xfrm>
            <a:off x="609600" y="2569516"/>
            <a:ext cx="381000" cy="369332"/>
          </a:xfrm>
          <a:prstGeom prst="rect">
            <a:avLst/>
          </a:prstGeom>
          <a:noFill/>
        </p:spPr>
        <p:txBody>
          <a:bodyPr wrap="square" rtlCol="0">
            <a:spAutoFit/>
          </a:bodyPr>
          <a:lstStyle/>
          <a:p>
            <a:r>
              <a:rPr lang="en-US" b="1" dirty="0">
                <a:solidFill>
                  <a:srgbClr val="FF0000"/>
                </a:solidFill>
              </a:rPr>
              <a:t>3.</a:t>
            </a:r>
          </a:p>
        </p:txBody>
      </p:sp>
      <p:sp>
        <p:nvSpPr>
          <p:cNvPr id="24" name="TextBox 23"/>
          <p:cNvSpPr txBox="1"/>
          <p:nvPr/>
        </p:nvSpPr>
        <p:spPr>
          <a:xfrm>
            <a:off x="609600" y="3091933"/>
            <a:ext cx="381000" cy="369332"/>
          </a:xfrm>
          <a:prstGeom prst="rect">
            <a:avLst/>
          </a:prstGeom>
          <a:noFill/>
        </p:spPr>
        <p:txBody>
          <a:bodyPr wrap="square" rtlCol="0">
            <a:spAutoFit/>
          </a:bodyPr>
          <a:lstStyle/>
          <a:p>
            <a:r>
              <a:rPr lang="en-US" b="1" dirty="0">
                <a:solidFill>
                  <a:srgbClr val="FF0000"/>
                </a:solidFill>
              </a:rPr>
              <a:t>4.</a:t>
            </a:r>
          </a:p>
        </p:txBody>
      </p:sp>
      <p:sp>
        <p:nvSpPr>
          <p:cNvPr id="25" name="TextBox 24"/>
          <p:cNvSpPr txBox="1"/>
          <p:nvPr/>
        </p:nvSpPr>
        <p:spPr>
          <a:xfrm>
            <a:off x="1066800" y="2134615"/>
            <a:ext cx="6248400" cy="369332"/>
          </a:xfrm>
          <a:prstGeom prst="rect">
            <a:avLst/>
          </a:prstGeom>
          <a:noFill/>
        </p:spPr>
        <p:txBody>
          <a:bodyPr wrap="square" rtlCol="0">
            <a:spAutoFit/>
          </a:bodyPr>
          <a:lstStyle/>
          <a:p>
            <a:r>
              <a:rPr lang="en-US" dirty="0">
                <a:solidFill>
                  <a:srgbClr val="FF0000"/>
                </a:solidFill>
              </a:rPr>
              <a:t>Critical value: you can skip this step for ANOVA</a:t>
            </a:r>
          </a:p>
        </p:txBody>
      </p:sp>
      <p:sp>
        <p:nvSpPr>
          <p:cNvPr id="26" name="TextBox 25"/>
          <p:cNvSpPr txBox="1"/>
          <p:nvPr/>
        </p:nvSpPr>
        <p:spPr>
          <a:xfrm>
            <a:off x="1066800" y="2587349"/>
            <a:ext cx="4903304" cy="369332"/>
          </a:xfrm>
          <a:prstGeom prst="rect">
            <a:avLst/>
          </a:prstGeom>
          <a:noFill/>
        </p:spPr>
        <p:txBody>
          <a:bodyPr wrap="square" rtlCol="0">
            <a:spAutoFit/>
          </a:bodyPr>
          <a:lstStyle/>
          <a:p>
            <a:r>
              <a:rPr lang="en-US" dirty="0">
                <a:solidFill>
                  <a:srgbClr val="FF0000"/>
                </a:solidFill>
              </a:rPr>
              <a:t>F statistic = 54.75</a:t>
            </a:r>
          </a:p>
        </p:txBody>
      </p:sp>
      <p:sp>
        <p:nvSpPr>
          <p:cNvPr id="27" name="TextBox 26"/>
          <p:cNvSpPr txBox="1"/>
          <p:nvPr/>
        </p:nvSpPr>
        <p:spPr>
          <a:xfrm>
            <a:off x="1066800" y="3100770"/>
            <a:ext cx="4903304" cy="369332"/>
          </a:xfrm>
          <a:prstGeom prst="rect">
            <a:avLst/>
          </a:prstGeom>
          <a:noFill/>
        </p:spPr>
        <p:txBody>
          <a:bodyPr wrap="square" rtlCol="0">
            <a:spAutoFit/>
          </a:bodyPr>
          <a:lstStyle/>
          <a:p>
            <a:r>
              <a:rPr lang="en-US" dirty="0">
                <a:solidFill>
                  <a:srgbClr val="FF0000"/>
                </a:solidFill>
              </a:rPr>
              <a:t>P-value = 0.0001</a:t>
            </a:r>
          </a:p>
        </p:txBody>
      </p:sp>
      <p:sp>
        <p:nvSpPr>
          <p:cNvPr id="28" name="Rectangle 27">
            <a:extLst>
              <a:ext uri="{FF2B5EF4-FFF2-40B4-BE49-F238E27FC236}">
                <a16:creationId xmlns:a16="http://schemas.microsoft.com/office/drawing/2014/main" id="{9CBF9252-398F-4841-B339-FDE0EAF10A58}"/>
              </a:ext>
            </a:extLst>
          </p:cNvPr>
          <p:cNvSpPr/>
          <p:nvPr/>
        </p:nvSpPr>
        <p:spPr>
          <a:xfrm>
            <a:off x="9144000" y="4279105"/>
            <a:ext cx="762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Arrow Connector 28">
            <a:extLst>
              <a:ext uri="{FF2B5EF4-FFF2-40B4-BE49-F238E27FC236}">
                <a16:creationId xmlns:a16="http://schemas.microsoft.com/office/drawing/2014/main" id="{FC161DEE-9251-498C-A910-A52F80BF6926}"/>
              </a:ext>
            </a:extLst>
          </p:cNvPr>
          <p:cNvCxnSpPr>
            <a:cxnSpLocks/>
          </p:cNvCxnSpPr>
          <p:nvPr/>
        </p:nvCxnSpPr>
        <p:spPr>
          <a:xfrm flipH="1" flipV="1">
            <a:off x="2888479" y="2760292"/>
            <a:ext cx="6255522" cy="1518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38C5754-2295-4B97-9B10-5353B4D0FD95}"/>
              </a:ext>
            </a:extLst>
          </p:cNvPr>
          <p:cNvCxnSpPr>
            <a:cxnSpLocks/>
          </p:cNvCxnSpPr>
          <p:nvPr/>
        </p:nvCxnSpPr>
        <p:spPr>
          <a:xfrm flipH="1" flipV="1">
            <a:off x="2640650" y="3264493"/>
            <a:ext cx="7030891" cy="10146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9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29"/>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4" grpId="0"/>
      <p:bldP spid="25" grpId="0"/>
      <p:bldP spid="26" grpId="0"/>
      <p:bldP spid="27" grpId="0"/>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ANOVA</a:t>
            </a:r>
          </a:p>
        </p:txBody>
      </p:sp>
      <p:sp>
        <p:nvSpPr>
          <p:cNvPr id="8" name="Content Placeholder 2"/>
          <p:cNvSpPr txBox="1">
            <a:spLocks/>
          </p:cNvSpPr>
          <p:nvPr/>
        </p:nvSpPr>
        <p:spPr>
          <a:xfrm>
            <a:off x="609600" y="1600201"/>
            <a:ext cx="10972800" cy="685799"/>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2575" indent="-282575">
              <a:buFont typeface="Arial" charset="0"/>
              <a:buNone/>
            </a:pPr>
            <a:r>
              <a:rPr lang="en-US" sz="2000" dirty="0"/>
              <a:t>1. Make a scatterplot of the data in the table below. “Level” is the explanatory variable (X = 1, 2, or 3).</a:t>
            </a:r>
          </a:p>
        </p:txBody>
      </p:sp>
      <mc:AlternateContent xmlns:mc="http://schemas.openxmlformats.org/markup-compatibility/2006" xmlns:a14="http://schemas.microsoft.com/office/drawing/2010/main">
        <mc:Choice Requires="a14">
          <p:graphicFrame>
            <p:nvGraphicFramePr>
              <p:cNvPr id="9" name="Table 8"/>
              <p:cNvGraphicFramePr>
                <a:graphicFrameLocks noGrp="1"/>
              </p:cNvGraphicFramePr>
              <p:nvPr>
                <p:extLst>
                  <p:ext uri="{D42A27DB-BD31-4B8C-83A1-F6EECF244321}">
                    <p14:modId xmlns:p14="http://schemas.microsoft.com/office/powerpoint/2010/main" val="2474619527"/>
                  </p:ext>
                </p:extLst>
              </p:nvPr>
            </p:nvGraphicFramePr>
            <p:xfrm>
              <a:off x="3048000" y="2320898"/>
              <a:ext cx="6096000" cy="1943782"/>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88346">
                    <a:tc>
                      <a:txBody>
                        <a:bodyPr/>
                        <a:lstStyle/>
                        <a:p>
                          <a:endParaRPr lang="en-US" dirty="0"/>
                        </a:p>
                      </a:txBody>
                      <a:tcPr/>
                    </a:tc>
                    <a:tc>
                      <a:txBody>
                        <a:bodyPr/>
                        <a:lstStyle/>
                        <a:p>
                          <a:pPr algn="ctr"/>
                          <a:r>
                            <a:rPr lang="en-US" dirty="0"/>
                            <a:t>Level </a:t>
                          </a:r>
                          <a:r>
                            <a:rPr lang="en-US" dirty="0" err="1"/>
                            <a:t>i</a:t>
                          </a:r>
                          <a:r>
                            <a:rPr lang="en-US" dirty="0"/>
                            <a:t> = 1</a:t>
                          </a:r>
                        </a:p>
                      </a:txBody>
                      <a:tcPr/>
                    </a:tc>
                    <a:tc>
                      <a:txBody>
                        <a:bodyPr/>
                        <a:lstStyle/>
                        <a:p>
                          <a:pPr algn="ctr"/>
                          <a:r>
                            <a:rPr lang="en-US" dirty="0"/>
                            <a:t>Level i = 2</a:t>
                          </a:r>
                        </a:p>
                      </a:txBody>
                      <a:tcPr/>
                    </a:tc>
                    <a:tc>
                      <a:txBody>
                        <a:bodyPr/>
                        <a:lstStyle/>
                        <a:p>
                          <a:pPr algn="ctr"/>
                          <a:r>
                            <a:rPr lang="en-US" baseline="0" dirty="0"/>
                            <a:t>Level </a:t>
                          </a:r>
                          <a:r>
                            <a:rPr lang="en-US" baseline="0" dirty="0" err="1"/>
                            <a:t>i</a:t>
                          </a:r>
                          <a:r>
                            <a:rPr lang="en-US" baseline="0" dirty="0"/>
                            <a:t> = 3</a:t>
                          </a:r>
                          <a:endParaRPr lang="en-US" dirty="0"/>
                        </a:p>
                      </a:txBody>
                      <a:tcPr/>
                    </a:tc>
                    <a:extLst>
                      <a:ext uri="{0D108BD9-81ED-4DB2-BD59-A6C34878D82A}">
                        <a16:rowId xmlns:a16="http://schemas.microsoft.com/office/drawing/2014/main" val="10000"/>
                      </a:ext>
                    </a:extLst>
                  </a:tr>
                  <a:tr h="388346">
                    <a:tc>
                      <a:txBody>
                        <a:bodyPr/>
                        <a:lstStyle/>
                        <a:p>
                          <a:pPr algn="ctr"/>
                          <a:r>
                            <a:rPr lang="en-US" dirty="0"/>
                            <a:t>Y</a:t>
                          </a:r>
                          <a:r>
                            <a:rPr lang="en-US" baseline="-25000" dirty="0"/>
                            <a:t>1</a:t>
                          </a:r>
                          <a:r>
                            <a:rPr lang="en-US" dirty="0"/>
                            <a:t>|X = </a:t>
                          </a:r>
                          <a:r>
                            <a:rPr lang="en-US" dirty="0" err="1"/>
                            <a:t>i</a:t>
                          </a:r>
                          <a:endParaRPr lang="en-US" baseline="-25000" dirty="0"/>
                        </a:p>
                      </a:txBody>
                      <a:tcPr/>
                    </a:tc>
                    <a:tc>
                      <a:txBody>
                        <a:bodyPr/>
                        <a:lstStyle/>
                        <a:p>
                          <a:pPr algn="ctr"/>
                          <a:r>
                            <a:rPr lang="en-US" dirty="0"/>
                            <a:t>3</a:t>
                          </a:r>
                        </a:p>
                      </a:txBody>
                      <a:tcPr/>
                    </a:tc>
                    <a:tc>
                      <a:txBody>
                        <a:bodyPr/>
                        <a:lstStyle/>
                        <a:p>
                          <a:pPr algn="ctr"/>
                          <a:r>
                            <a:rPr lang="en-US" dirty="0"/>
                            <a:t>10</a:t>
                          </a:r>
                        </a:p>
                      </a:txBody>
                      <a:tcPr/>
                    </a:tc>
                    <a:tc>
                      <a:txBody>
                        <a:bodyPr/>
                        <a:lstStyle/>
                        <a:p>
                          <a:pPr algn="ctr"/>
                          <a:r>
                            <a:rPr lang="en-US" dirty="0"/>
                            <a:t>20</a:t>
                          </a:r>
                        </a:p>
                      </a:txBody>
                      <a:tcPr/>
                    </a:tc>
                    <a:extLst>
                      <a:ext uri="{0D108BD9-81ED-4DB2-BD59-A6C34878D82A}">
                        <a16:rowId xmlns:a16="http://schemas.microsoft.com/office/drawing/2014/main" val="10001"/>
                      </a:ext>
                    </a:extLst>
                  </a:tr>
                  <a:tr h="3883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a:t>
                          </a:r>
                          <a:r>
                            <a:rPr lang="en-US" baseline="-25000" dirty="0"/>
                            <a:t>2</a:t>
                          </a:r>
                          <a:r>
                            <a:rPr lang="en-US" dirty="0"/>
                            <a:t>|X = </a:t>
                          </a:r>
                          <a:r>
                            <a:rPr lang="en-US" dirty="0" err="1"/>
                            <a:t>i</a:t>
                          </a:r>
                          <a:endParaRPr lang="en-US" baseline="-25000" dirty="0"/>
                        </a:p>
                      </a:txBody>
                      <a:tcPr/>
                    </a:tc>
                    <a:tc>
                      <a:txBody>
                        <a:bodyPr/>
                        <a:lstStyle/>
                        <a:p>
                          <a:pPr algn="ctr"/>
                          <a:r>
                            <a:rPr lang="en-US" dirty="0"/>
                            <a:t>5</a:t>
                          </a:r>
                        </a:p>
                      </a:txBody>
                      <a:tcPr/>
                    </a:tc>
                    <a:tc>
                      <a:txBody>
                        <a:bodyPr/>
                        <a:lstStyle/>
                        <a:p>
                          <a:pPr algn="ctr"/>
                          <a:r>
                            <a:rPr lang="en-US" dirty="0"/>
                            <a:t>12</a:t>
                          </a:r>
                        </a:p>
                      </a:txBody>
                      <a:tcPr/>
                    </a:tc>
                    <a:tc>
                      <a:txBody>
                        <a:bodyPr/>
                        <a:lstStyle/>
                        <a:p>
                          <a:pPr algn="ctr"/>
                          <a:r>
                            <a:rPr lang="en-US" dirty="0"/>
                            <a:t>22</a:t>
                          </a:r>
                        </a:p>
                      </a:txBody>
                      <a:tcPr/>
                    </a:tc>
                    <a:extLst>
                      <a:ext uri="{0D108BD9-81ED-4DB2-BD59-A6C34878D82A}">
                        <a16:rowId xmlns:a16="http://schemas.microsoft.com/office/drawing/2014/main" val="10002"/>
                      </a:ext>
                    </a:extLst>
                  </a:tr>
                  <a:tr h="3883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a:t>
                          </a:r>
                          <a:r>
                            <a:rPr lang="en-US" baseline="-25000" dirty="0"/>
                            <a:t>3</a:t>
                          </a:r>
                          <a:r>
                            <a:rPr lang="en-US" dirty="0"/>
                            <a:t>|X = </a:t>
                          </a:r>
                          <a:r>
                            <a:rPr lang="en-US" dirty="0" err="1"/>
                            <a:t>i</a:t>
                          </a:r>
                          <a:endParaRPr lang="en-US" baseline="-25000" dirty="0"/>
                        </a:p>
                      </a:txBody>
                      <a:tcPr/>
                    </a:tc>
                    <a:tc>
                      <a:txBody>
                        <a:bodyPr/>
                        <a:lstStyle/>
                        <a:p>
                          <a:pPr algn="ctr"/>
                          <a:r>
                            <a:rPr lang="en-US" dirty="0"/>
                            <a:t>7</a:t>
                          </a:r>
                        </a:p>
                      </a:txBody>
                      <a:tcPr/>
                    </a:tc>
                    <a:tc>
                      <a:txBody>
                        <a:bodyPr/>
                        <a:lstStyle/>
                        <a:p>
                          <a:pPr algn="ctr"/>
                          <a:r>
                            <a:rPr lang="en-US" dirty="0"/>
                            <a:t>14</a:t>
                          </a:r>
                        </a:p>
                      </a:txBody>
                      <a:tcPr/>
                    </a:tc>
                    <a:tc>
                      <a:txBody>
                        <a:bodyPr/>
                        <a:lstStyle/>
                        <a:p>
                          <a:pPr algn="ctr"/>
                          <a:r>
                            <a:rPr lang="en-US" dirty="0"/>
                            <a:t>24</a:t>
                          </a:r>
                        </a:p>
                      </a:txBody>
                      <a:tcPr/>
                    </a:tc>
                    <a:extLst>
                      <a:ext uri="{0D108BD9-81ED-4DB2-BD59-A6C34878D82A}">
                        <a16:rowId xmlns:a16="http://schemas.microsoft.com/office/drawing/2014/main" val="10003"/>
                      </a:ext>
                    </a:extLst>
                  </a:tr>
                  <a:tr h="388346">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a:rPr>
                                    </m:ctrlPr>
                                  </m:sSubPr>
                                  <m:e>
                                    <m:acc>
                                      <m:accPr>
                                        <m:chr m:val="̂"/>
                                        <m:ctrlPr>
                                          <a:rPr lang="en-US" i="1" smtClean="0">
                                            <a:latin typeface="Cambria Math" panose="02040503050406030204" pitchFamily="18" charset="0"/>
                                          </a:rPr>
                                        </m:ctrlPr>
                                      </m:accPr>
                                      <m:e>
                                        <m:r>
                                          <a:rPr lang="en-US" i="1" smtClean="0">
                                            <a:latin typeface="Cambria Math"/>
                                            <a:ea typeface="Cambria Math"/>
                                          </a:rPr>
                                          <m:t>𝜇</m:t>
                                        </m:r>
                                      </m:e>
                                    </m:acc>
                                  </m:e>
                                  <m:sub>
                                    <m:r>
                                      <a:rPr lang="en-US" i="1" smtClean="0">
                                        <a:latin typeface="Cambria Math" panose="02040503050406030204" pitchFamily="18" charset="0"/>
                                        <a:ea typeface="Cambria Math"/>
                                      </a:rPr>
                                      <m:t>𝑌</m:t>
                                    </m:r>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𝑋</m:t>
                                    </m:r>
                                    <m:r>
                                      <a:rPr lang="en-US" b="0" i="1" smtClean="0">
                                        <a:latin typeface="Cambria Math" panose="02040503050406030204" pitchFamily="18" charset="0"/>
                                        <a:ea typeface="Cambria Math"/>
                                      </a:rPr>
                                      <m:t> = </m:t>
                                    </m:r>
                                    <m:r>
                                      <a:rPr lang="en-US" b="0" i="1" smtClean="0">
                                        <a:latin typeface="Cambria Math" panose="02040503050406030204" pitchFamily="18" charset="0"/>
                                        <a:ea typeface="Cambria Math"/>
                                      </a:rPr>
                                      <m:t>𝑖</m:t>
                                    </m:r>
                                  </m:sub>
                                </m:sSub>
                              </m:oMath>
                            </m:oMathPara>
                          </a14:m>
                          <a:endParaRPr lang="en-US" baseline="-25000"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mc:Choice>
        <mc:Fallback xmlns="">
          <p:graphicFrame>
            <p:nvGraphicFramePr>
              <p:cNvPr id="9" name="Table 8"/>
              <p:cNvGraphicFramePr>
                <a:graphicFrameLocks noGrp="1"/>
              </p:cNvGraphicFramePr>
              <p:nvPr>
                <p:extLst>
                  <p:ext uri="{D42A27DB-BD31-4B8C-83A1-F6EECF244321}">
                    <p14:modId xmlns:p14="http://schemas.microsoft.com/office/powerpoint/2010/main" val="2474619527"/>
                  </p:ext>
                </p:extLst>
              </p:nvPr>
            </p:nvGraphicFramePr>
            <p:xfrm>
              <a:off x="3048000" y="2320898"/>
              <a:ext cx="6096000" cy="1943782"/>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88346">
                    <a:tc>
                      <a:txBody>
                        <a:bodyPr/>
                        <a:lstStyle/>
                        <a:p>
                          <a:endParaRPr lang="en-US" dirty="0"/>
                        </a:p>
                      </a:txBody>
                      <a:tcPr/>
                    </a:tc>
                    <a:tc>
                      <a:txBody>
                        <a:bodyPr/>
                        <a:lstStyle/>
                        <a:p>
                          <a:pPr algn="ctr"/>
                          <a:r>
                            <a:rPr lang="en-US" dirty="0"/>
                            <a:t>Level </a:t>
                          </a:r>
                          <a:r>
                            <a:rPr lang="en-US" dirty="0" err="1" smtClean="0"/>
                            <a:t>i</a:t>
                          </a:r>
                          <a:r>
                            <a:rPr lang="en-US" dirty="0" smtClean="0"/>
                            <a:t> = 1</a:t>
                          </a:r>
                          <a:endParaRPr lang="en-US" dirty="0"/>
                        </a:p>
                      </a:txBody>
                      <a:tcPr/>
                    </a:tc>
                    <a:tc>
                      <a:txBody>
                        <a:bodyPr/>
                        <a:lstStyle/>
                        <a:p>
                          <a:pPr algn="ctr"/>
                          <a:r>
                            <a:rPr lang="en-US" dirty="0"/>
                            <a:t>Level </a:t>
                          </a:r>
                          <a:r>
                            <a:rPr lang="en-US" dirty="0" smtClean="0"/>
                            <a:t>i = 2</a:t>
                          </a:r>
                          <a:endParaRPr lang="en-US" dirty="0"/>
                        </a:p>
                      </a:txBody>
                      <a:tcPr/>
                    </a:tc>
                    <a:tc>
                      <a:txBody>
                        <a:bodyPr/>
                        <a:lstStyle/>
                        <a:p>
                          <a:pPr algn="ctr"/>
                          <a:r>
                            <a:rPr lang="en-US" baseline="0" dirty="0"/>
                            <a:t>Level </a:t>
                          </a:r>
                          <a:r>
                            <a:rPr lang="en-US" baseline="0" dirty="0" err="1" smtClean="0"/>
                            <a:t>i</a:t>
                          </a:r>
                          <a:r>
                            <a:rPr lang="en-US" baseline="0" dirty="0" smtClean="0"/>
                            <a:t> = 3</a:t>
                          </a:r>
                          <a:endParaRPr lang="en-US" dirty="0"/>
                        </a:p>
                      </a:txBody>
                      <a:tcPr/>
                    </a:tc>
                    <a:extLst>
                      <a:ext uri="{0D108BD9-81ED-4DB2-BD59-A6C34878D82A}">
                        <a16:rowId xmlns:a16="http://schemas.microsoft.com/office/drawing/2014/main" val="10000"/>
                      </a:ext>
                    </a:extLst>
                  </a:tr>
                  <a:tr h="388346">
                    <a:tc>
                      <a:txBody>
                        <a:bodyPr/>
                        <a:lstStyle/>
                        <a:p>
                          <a:pPr algn="ctr"/>
                          <a:r>
                            <a:rPr lang="en-US" dirty="0" smtClean="0"/>
                            <a:t>Y</a:t>
                          </a:r>
                          <a:r>
                            <a:rPr lang="en-US" baseline="-25000" dirty="0" smtClean="0"/>
                            <a:t>1</a:t>
                          </a:r>
                          <a:r>
                            <a:rPr lang="en-US" dirty="0" smtClean="0"/>
                            <a:t>|X = </a:t>
                          </a:r>
                          <a:r>
                            <a:rPr lang="en-US" dirty="0" err="1" smtClean="0"/>
                            <a:t>i</a:t>
                          </a:r>
                          <a:endParaRPr lang="en-US" baseline="-25000" dirty="0"/>
                        </a:p>
                      </a:txBody>
                      <a:tcPr/>
                    </a:tc>
                    <a:tc>
                      <a:txBody>
                        <a:bodyPr/>
                        <a:lstStyle/>
                        <a:p>
                          <a:pPr algn="ctr"/>
                          <a:r>
                            <a:rPr lang="en-US" dirty="0"/>
                            <a:t>3</a:t>
                          </a:r>
                        </a:p>
                      </a:txBody>
                      <a:tcPr/>
                    </a:tc>
                    <a:tc>
                      <a:txBody>
                        <a:bodyPr/>
                        <a:lstStyle/>
                        <a:p>
                          <a:pPr algn="ctr"/>
                          <a:r>
                            <a:rPr lang="en-US" dirty="0"/>
                            <a:t>10</a:t>
                          </a:r>
                        </a:p>
                      </a:txBody>
                      <a:tcPr/>
                    </a:tc>
                    <a:tc>
                      <a:txBody>
                        <a:bodyPr/>
                        <a:lstStyle/>
                        <a:p>
                          <a:pPr algn="ctr"/>
                          <a:r>
                            <a:rPr lang="en-US" dirty="0"/>
                            <a:t>20</a:t>
                          </a:r>
                        </a:p>
                      </a:txBody>
                      <a:tcPr/>
                    </a:tc>
                    <a:extLst>
                      <a:ext uri="{0D108BD9-81ED-4DB2-BD59-A6C34878D82A}">
                        <a16:rowId xmlns:a16="http://schemas.microsoft.com/office/drawing/2014/main" val="10001"/>
                      </a:ext>
                    </a:extLst>
                  </a:tr>
                  <a:tr h="3883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Y</a:t>
                          </a:r>
                          <a:r>
                            <a:rPr lang="en-US" baseline="-25000" dirty="0" smtClean="0"/>
                            <a:t>2</a:t>
                          </a:r>
                          <a:r>
                            <a:rPr lang="en-US" dirty="0" smtClean="0"/>
                            <a:t>|X = </a:t>
                          </a:r>
                          <a:r>
                            <a:rPr lang="en-US" dirty="0" err="1" smtClean="0"/>
                            <a:t>i</a:t>
                          </a:r>
                          <a:endParaRPr lang="en-US" baseline="-25000" dirty="0"/>
                        </a:p>
                      </a:txBody>
                      <a:tcPr/>
                    </a:tc>
                    <a:tc>
                      <a:txBody>
                        <a:bodyPr/>
                        <a:lstStyle/>
                        <a:p>
                          <a:pPr algn="ctr"/>
                          <a:r>
                            <a:rPr lang="en-US" dirty="0"/>
                            <a:t>5</a:t>
                          </a:r>
                        </a:p>
                      </a:txBody>
                      <a:tcPr/>
                    </a:tc>
                    <a:tc>
                      <a:txBody>
                        <a:bodyPr/>
                        <a:lstStyle/>
                        <a:p>
                          <a:pPr algn="ctr"/>
                          <a:r>
                            <a:rPr lang="en-US" dirty="0"/>
                            <a:t>12</a:t>
                          </a:r>
                        </a:p>
                      </a:txBody>
                      <a:tcPr/>
                    </a:tc>
                    <a:tc>
                      <a:txBody>
                        <a:bodyPr/>
                        <a:lstStyle/>
                        <a:p>
                          <a:pPr algn="ctr"/>
                          <a:r>
                            <a:rPr lang="en-US" dirty="0"/>
                            <a:t>22</a:t>
                          </a:r>
                        </a:p>
                      </a:txBody>
                      <a:tcPr/>
                    </a:tc>
                    <a:extLst>
                      <a:ext uri="{0D108BD9-81ED-4DB2-BD59-A6C34878D82A}">
                        <a16:rowId xmlns:a16="http://schemas.microsoft.com/office/drawing/2014/main" val="10002"/>
                      </a:ext>
                    </a:extLst>
                  </a:tr>
                  <a:tr h="3883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Y</a:t>
                          </a:r>
                          <a:r>
                            <a:rPr lang="en-US" baseline="-25000" dirty="0" smtClean="0"/>
                            <a:t>3</a:t>
                          </a:r>
                          <a:r>
                            <a:rPr lang="en-US" dirty="0" smtClean="0"/>
                            <a:t>|X = </a:t>
                          </a:r>
                          <a:r>
                            <a:rPr lang="en-US" dirty="0" err="1" smtClean="0"/>
                            <a:t>i</a:t>
                          </a:r>
                          <a:endParaRPr lang="en-US" baseline="-25000" dirty="0"/>
                        </a:p>
                      </a:txBody>
                      <a:tcPr/>
                    </a:tc>
                    <a:tc>
                      <a:txBody>
                        <a:bodyPr/>
                        <a:lstStyle/>
                        <a:p>
                          <a:pPr algn="ctr"/>
                          <a:r>
                            <a:rPr lang="en-US" dirty="0"/>
                            <a:t>7</a:t>
                          </a:r>
                        </a:p>
                      </a:txBody>
                      <a:tcPr/>
                    </a:tc>
                    <a:tc>
                      <a:txBody>
                        <a:bodyPr/>
                        <a:lstStyle/>
                        <a:p>
                          <a:pPr algn="ctr"/>
                          <a:r>
                            <a:rPr lang="en-US" dirty="0"/>
                            <a:t>14</a:t>
                          </a:r>
                        </a:p>
                      </a:txBody>
                      <a:tcPr/>
                    </a:tc>
                    <a:tc>
                      <a:txBody>
                        <a:bodyPr/>
                        <a:lstStyle/>
                        <a:p>
                          <a:pPr algn="ctr"/>
                          <a:r>
                            <a:rPr lang="en-US" dirty="0"/>
                            <a:t>24</a:t>
                          </a:r>
                        </a:p>
                      </a:txBody>
                      <a:tcPr/>
                    </a:tc>
                    <a:extLst>
                      <a:ext uri="{0D108BD9-81ED-4DB2-BD59-A6C34878D82A}">
                        <a16:rowId xmlns:a16="http://schemas.microsoft.com/office/drawing/2014/main" val="10003"/>
                      </a:ext>
                    </a:extLst>
                  </a:tr>
                  <a:tr h="390398">
                    <a:tc>
                      <a:txBody>
                        <a:bodyPr/>
                        <a:lstStyle/>
                        <a:p>
                          <a:endParaRPr lang="en-US"/>
                        </a:p>
                      </a:txBody>
                      <a:tcPr>
                        <a:blipFill>
                          <a:blip r:embed="rId2"/>
                          <a:stretch>
                            <a:fillRect l="-800" t="-407813" r="-302000" b="-10938"/>
                          </a:stretch>
                        </a:blipFill>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11" name="Content Placeholder 2"/>
              <p:cNvSpPr txBox="1">
                <a:spLocks/>
              </p:cNvSpPr>
              <p:nvPr/>
            </p:nvSpPr>
            <p:spPr>
              <a:xfrm>
                <a:off x="628828" y="4671226"/>
                <a:ext cx="10972800" cy="1257300"/>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t>2. Find the grand mean … this is the mean of all the Ys together … regardless of level.</a:t>
                </a:r>
              </a:p>
              <a:p>
                <a:pPr marL="282575" indent="-282575">
                  <a:buNone/>
                </a:pPr>
                <a:r>
                  <a:rPr lang="en-US" sz="2000" dirty="0"/>
                  <a:t>3. Find the conditional (level) means … this is the mean of the Ys per level; example: the conditional mean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a:ea typeface="Cambria Math"/>
                          </a:rPr>
                          <m:t>𝜇</m:t>
                        </m:r>
                      </m:e>
                    </m:acc>
                    <m:d>
                      <m:dPr>
                        <m:ctrlPr>
                          <a:rPr lang="en-US" sz="2000" i="1">
                            <a:latin typeface="Cambria Math" panose="02040503050406030204" pitchFamily="18" charset="0"/>
                            <a:ea typeface="Cambria Math"/>
                          </a:rPr>
                        </m:ctrlPr>
                      </m:dPr>
                      <m:e>
                        <m:r>
                          <a:rPr lang="en-US" sz="2000" i="1">
                            <a:latin typeface="Cambria Math"/>
                          </a:rPr>
                          <m:t>𝑌</m:t>
                        </m:r>
                      </m:e>
                      <m:e>
                        <m:r>
                          <a:rPr lang="en-US" sz="2000" i="1">
                            <a:latin typeface="Cambria Math"/>
                          </a:rPr>
                          <m:t>𝑋</m:t>
                        </m:r>
                        <m:r>
                          <a:rPr lang="en-US" sz="2000" i="1">
                            <a:latin typeface="Cambria Math" panose="02040503050406030204" pitchFamily="18" charset="0"/>
                          </a:rPr>
                          <m:t>=1</m:t>
                        </m:r>
                      </m:e>
                    </m:d>
                    <m:r>
                      <a:rPr lang="en-US" sz="2000" i="1">
                        <a:latin typeface="Cambria Math" panose="02040503050406030204" pitchFamily="18" charset="0"/>
                      </a:rPr>
                      <m:t>=5.</m:t>
                    </m:r>
                  </m:oMath>
                </a14:m>
                <a:endParaRPr lang="en-US" sz="2000" dirty="0"/>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628828" y="4671226"/>
                <a:ext cx="10972800" cy="1257300"/>
              </a:xfrm>
              <a:prstGeom prst="rect">
                <a:avLst/>
              </a:prstGeom>
              <a:blipFill>
                <a:blip r:embed="rId3"/>
                <a:stretch>
                  <a:fillRect l="-556" t="-19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634381" y="4267200"/>
                <a:ext cx="114557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i="1">
                              <a:latin typeface="Cambria Math" panose="02040503050406030204" pitchFamily="18" charset="0"/>
                              <a:ea typeface="Cambria Math"/>
                            </a:rPr>
                          </m:ctrlPr>
                        </m:accPr>
                        <m:e>
                          <m:r>
                            <a:rPr lang="en-US" sz="2000" i="1">
                              <a:latin typeface="Cambria Math"/>
                              <a:ea typeface="Cambria Math"/>
                            </a:rPr>
                            <m:t>𝜇</m:t>
                          </m:r>
                        </m:e>
                      </m:acc>
                      <m:r>
                        <a:rPr lang="en-US" sz="2000" i="1">
                          <a:latin typeface="Cambria Math"/>
                          <a:ea typeface="Cambria Math"/>
                        </a:rPr>
                        <m:t>=</m:t>
                      </m:r>
                      <m:acc>
                        <m:accPr>
                          <m:chr m:val="̿"/>
                          <m:ctrlPr>
                            <a:rPr lang="en-US" sz="2000" i="1">
                              <a:latin typeface="Cambria Math" panose="02040503050406030204" pitchFamily="18" charset="0"/>
                            </a:rPr>
                          </m:ctrlPr>
                        </m:accPr>
                        <m:e>
                          <m:r>
                            <a:rPr lang="en-US" sz="2000" i="1">
                              <a:latin typeface="Cambria Math"/>
                            </a:rPr>
                            <m:t>𝑥</m:t>
                          </m:r>
                        </m:e>
                      </m:acc>
                      <m:r>
                        <a:rPr lang="en-US" sz="2000">
                          <a:latin typeface="Cambria Math"/>
                        </a:rPr>
                        <m:t>=</m:t>
                      </m:r>
                    </m:oMath>
                  </m:oMathPara>
                </a14:m>
                <a:endParaRPr lang="en-US" sz="2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7634381" y="4267200"/>
                <a:ext cx="1145570" cy="400110"/>
              </a:xfrm>
              <a:prstGeom prst="rect">
                <a:avLst/>
              </a:prstGeom>
              <a:blipFill>
                <a:blip r:embed="rId4"/>
                <a:stretch>
                  <a:fillRect t="-3030" r="-6383" b="-7576"/>
                </a:stretch>
              </a:blipFill>
            </p:spPr>
            <p:txBody>
              <a:bodyPr/>
              <a:lstStyle/>
              <a:p>
                <a:r>
                  <a:rPr lang="en-US">
                    <a:noFill/>
                  </a:rPr>
                  <a:t> </a:t>
                </a:r>
              </a:p>
            </p:txBody>
          </p:sp>
        </mc:Fallback>
      </mc:AlternateContent>
    </p:spTree>
    <p:extLst>
      <p:ext uri="{BB962C8B-B14F-4D97-AF65-F5344CB8AC3E}">
        <p14:creationId xmlns:p14="http://schemas.microsoft.com/office/powerpoint/2010/main" val="29620941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F-Distribution</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4626" y="1444593"/>
            <a:ext cx="4442749"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6" name="TextBox 5"/>
              <p:cNvSpPr txBox="1"/>
              <p:nvPr/>
            </p:nvSpPr>
            <p:spPr>
              <a:xfrm>
                <a:off x="1647814" y="5334000"/>
                <a:ext cx="8896372" cy="11801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F</m:t>
                      </m:r>
                      <m:r>
                        <a:rPr lang="en-US">
                          <a:latin typeface="Cambria Math"/>
                        </a:rPr>
                        <m:t>−</m:t>
                      </m:r>
                      <m:r>
                        <m:rPr>
                          <m:sty m:val="p"/>
                        </m:rPr>
                        <a:rPr lang="en-US">
                          <a:latin typeface="Cambria Math"/>
                        </a:rPr>
                        <m:t>Statistic</m:t>
                      </m:r>
                      <m:r>
                        <a:rPr lang="en-US">
                          <a:latin typeface="Cambria Math"/>
                        </a:rPr>
                        <m:t>= </m:t>
                      </m:r>
                    </m:oMath>
                  </m:oMathPara>
                </a14:m>
                <a:endParaRPr lang="en-US" dirty="0">
                  <a:latin typeface="Cambria Math"/>
                </a:endParaRPr>
              </a:p>
              <a:p>
                <a:pPr/>
                <a14:m>
                  <m:oMathPara xmlns:m="http://schemas.openxmlformats.org/officeDocument/2006/math">
                    <m:oMathParaPr>
                      <m:jc m:val="centerGroup"/>
                    </m:oMathParaPr>
                    <m:oMath xmlns:m="http://schemas.openxmlformats.org/officeDocument/2006/math">
                      <m:r>
                        <a:rPr lang="en-US" i="1">
                          <a:latin typeface="Cambria Math"/>
                        </a:rPr>
                        <m:t>=</m:t>
                      </m:r>
                      <m:f>
                        <m:fPr>
                          <m:ctrlPr>
                            <a:rPr lang="en-US" i="1">
                              <a:latin typeface="Cambria Math" panose="02040503050406030204" pitchFamily="18" charset="0"/>
                            </a:rPr>
                          </m:ctrlPr>
                        </m:fPr>
                        <m:num>
                          <m:f>
                            <m:fPr>
                              <m:ctrlPr>
                                <a:rPr lang="en-US" i="1">
                                  <a:latin typeface="Cambria Math" panose="02040503050406030204" pitchFamily="18" charset="0"/>
                                </a:rPr>
                              </m:ctrlPr>
                            </m:fPr>
                            <m:num>
                              <m:r>
                                <a:rPr lang="en-US" i="1">
                                  <a:latin typeface="Cambria Math"/>
                                </a:rPr>
                                <m:t>𝐸𝑥𝑡𝑟𝑎</m:t>
                              </m:r>
                              <m:r>
                                <a:rPr lang="en-US" i="1">
                                  <a:latin typeface="Cambria Math"/>
                                </a:rPr>
                                <m:t> </m:t>
                              </m:r>
                              <m:r>
                                <a:rPr lang="en-US" i="1" smtClean="0">
                                  <a:latin typeface="Cambria Math"/>
                                </a:rPr>
                                <m:t>𝑆𝑢𝑚</m:t>
                              </m:r>
                              <m:r>
                                <a:rPr lang="en-US" i="1" smtClean="0">
                                  <a:latin typeface="Cambria Math"/>
                                </a:rPr>
                                <m:t> </m:t>
                              </m:r>
                              <m:r>
                                <a:rPr lang="en-US" i="1">
                                  <a:latin typeface="Cambria Math"/>
                                </a:rPr>
                                <m:t>𝑜𝑓</m:t>
                              </m:r>
                              <m:r>
                                <a:rPr lang="en-US" i="1">
                                  <a:latin typeface="Cambria Math"/>
                                </a:rPr>
                                <m:t> </m:t>
                              </m:r>
                              <m:r>
                                <a:rPr lang="en-US" i="1">
                                  <a:latin typeface="Cambria Math"/>
                                </a:rPr>
                                <m:t>𝑆𝑞𝑢𝑎𝑟𝑒𝑠</m:t>
                              </m:r>
                            </m:num>
                            <m:den>
                              <m:r>
                                <a:rPr lang="en-US" i="1">
                                  <a:latin typeface="Cambria Math"/>
                                </a:rPr>
                                <m:t>𝐸𝑥𝑡𝑟𝑎</m:t>
                              </m:r>
                              <m:r>
                                <a:rPr lang="en-US" i="1">
                                  <a:latin typeface="Cambria Math" panose="02040503050406030204" pitchFamily="18" charset="0"/>
                                </a:rPr>
                                <m:t> </m:t>
                              </m:r>
                              <m:r>
                                <a:rPr lang="en-US" i="1">
                                  <a:latin typeface="Cambria Math"/>
                                </a:rPr>
                                <m:t>𝐷𝑒𝑔𝑟𝑒𝑠𝑠</m:t>
                              </m:r>
                              <m:r>
                                <a:rPr lang="en-US" i="1">
                                  <a:latin typeface="Cambria Math"/>
                                </a:rPr>
                                <m:t> </m:t>
                              </m:r>
                              <m:r>
                                <a:rPr lang="en-US" i="1">
                                  <a:latin typeface="Cambria Math"/>
                                </a:rPr>
                                <m:t>𝑜𝑓</m:t>
                              </m:r>
                              <m:r>
                                <a:rPr lang="en-US" i="1">
                                  <a:latin typeface="Cambria Math"/>
                                </a:rPr>
                                <m:t> </m:t>
                              </m:r>
                              <m:r>
                                <a:rPr lang="en-US" i="1">
                                  <a:latin typeface="Cambria Math"/>
                                </a:rPr>
                                <m:t>𝐹𝑟𝑒𝑒𝑑𝑜𝑚</m:t>
                              </m:r>
                            </m:den>
                          </m:f>
                        </m:num>
                        <m:den>
                          <m:sSub>
                            <m:sSubPr>
                              <m:ctrlPr>
                                <a:rPr lang="en-US" i="1">
                                  <a:latin typeface="Cambria Math" panose="02040503050406030204" pitchFamily="18" charset="0"/>
                                </a:rPr>
                              </m:ctrlPr>
                            </m:sSubPr>
                            <m:e>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a:ea typeface="Cambria Math"/>
                                        </a:rPr>
                                        <m:t>𝜎</m:t>
                                      </m:r>
                                    </m:e>
                                  </m:acc>
                                </m:e>
                                <m:sup>
                                  <m:r>
                                    <a:rPr lang="en-US" i="1">
                                      <a:latin typeface="Cambria Math"/>
                                    </a:rPr>
                                    <m:t>2</m:t>
                                  </m:r>
                                </m:sup>
                              </m:sSup>
                            </m:e>
                            <m:sub>
                              <m:r>
                                <a:rPr lang="en-US" i="1">
                                  <a:latin typeface="Cambria Math"/>
                                </a:rPr>
                                <m:t>𝐹𝑢𝑙𝑙</m:t>
                              </m:r>
                            </m:sub>
                          </m:sSub>
                        </m:den>
                      </m:f>
                      <m:r>
                        <a:rPr lang="en-US" i="1">
                          <a:latin typeface="Cambria Math"/>
                        </a:rPr>
                        <m:t>=</m:t>
                      </m:r>
                      <m:f>
                        <m:fPr>
                          <m:ctrlPr>
                            <a:rPr lang="en-US" i="1">
                              <a:latin typeface="Cambria Math" panose="02040503050406030204" pitchFamily="18" charset="0"/>
                            </a:rPr>
                          </m:ctrlPr>
                        </m:fPr>
                        <m:num>
                          <m:r>
                            <a:rPr lang="en-US" i="1">
                              <a:latin typeface="Cambria Math"/>
                            </a:rPr>
                            <m:t>𝑀𝑆</m:t>
                          </m:r>
                          <m:r>
                            <a:rPr lang="en-US" i="1">
                              <a:latin typeface="Cambria Math"/>
                            </a:rPr>
                            <m:t> </m:t>
                          </m:r>
                          <m:r>
                            <a:rPr lang="en-US" i="1">
                              <a:latin typeface="Cambria Math"/>
                            </a:rPr>
                            <m:t>𝐵𝑒𝑡𝑤𝑒𝑒𝑛</m:t>
                          </m:r>
                        </m:num>
                        <m:den>
                          <m:r>
                            <a:rPr lang="en-US" i="1">
                              <a:latin typeface="Cambria Math"/>
                            </a:rPr>
                            <m:t>𝑀𝑆</m:t>
                          </m:r>
                          <m:r>
                            <a:rPr lang="en-US" i="1">
                              <a:latin typeface="Cambria Math"/>
                            </a:rPr>
                            <m:t> </m:t>
                          </m:r>
                          <m:r>
                            <a:rPr lang="en-US" i="1">
                              <a:latin typeface="Cambria Math"/>
                            </a:rPr>
                            <m:t>𝑊𝑖𝑡h𝑖𝑛</m:t>
                          </m:r>
                        </m:den>
                      </m:f>
                      <m:r>
                        <a:rPr lang="en-US" i="1">
                          <a:latin typeface="Cambria Math"/>
                        </a:rPr>
                        <m:t>=</m:t>
                      </m:r>
                      <m:f>
                        <m:fPr>
                          <m:ctrlPr>
                            <a:rPr lang="en-US" i="1">
                              <a:latin typeface="Cambria Math" panose="02040503050406030204" pitchFamily="18" charset="0"/>
                            </a:rPr>
                          </m:ctrlPr>
                        </m:fPr>
                        <m:num>
                          <m:r>
                            <a:rPr lang="en-US" i="1">
                              <a:latin typeface="Cambria Math"/>
                            </a:rPr>
                            <m:t>𝑉𝑎𝑟𝑖𝑎𝑡𝑖𝑜𝑛</m:t>
                          </m:r>
                          <m:r>
                            <a:rPr lang="en-US" i="1">
                              <a:latin typeface="Cambria Math"/>
                            </a:rPr>
                            <m:t> </m:t>
                          </m:r>
                          <m:r>
                            <a:rPr lang="en-US" i="1">
                              <a:latin typeface="Cambria Math"/>
                            </a:rPr>
                            <m:t>𝐸𝑥𝑝𝑙𝑎𝑖𝑛𝑒𝑑</m:t>
                          </m:r>
                          <m:r>
                            <a:rPr lang="en-US" i="1">
                              <a:latin typeface="Cambria Math"/>
                            </a:rPr>
                            <m:t> </m:t>
                          </m:r>
                          <m:r>
                            <a:rPr lang="en-US" i="1">
                              <a:latin typeface="Cambria Math"/>
                            </a:rPr>
                            <m:t>𝑏𝑦</m:t>
                          </m:r>
                          <m:r>
                            <a:rPr lang="en-US" i="1">
                              <a:latin typeface="Cambria Math"/>
                            </a:rPr>
                            <m:t> </m:t>
                          </m:r>
                          <m:r>
                            <a:rPr lang="en-US" i="1">
                              <a:latin typeface="Cambria Math"/>
                            </a:rPr>
                            <m:t>𝐹𝑢𝑙𝑙</m:t>
                          </m:r>
                          <m:r>
                            <a:rPr lang="en-US" i="1" smtClean="0">
                              <a:latin typeface="Cambria Math"/>
                            </a:rPr>
                            <m:t> </m:t>
                          </m:r>
                          <m:r>
                            <a:rPr lang="en-US" i="1">
                              <a:latin typeface="Cambria Math"/>
                            </a:rPr>
                            <m:t>𝑀𝑜𝑑𝑒𝑙</m:t>
                          </m:r>
                        </m:num>
                        <m:den>
                          <m:r>
                            <a:rPr lang="en-US" i="1">
                              <a:latin typeface="Cambria Math"/>
                            </a:rPr>
                            <m:t>𝑉𝑎𝑟𝑖𝑎𝑡𝑖𝑜𝑛</m:t>
                          </m:r>
                          <m:r>
                            <a:rPr lang="en-US" i="1">
                              <a:latin typeface="Cambria Math"/>
                            </a:rPr>
                            <m:t> </m:t>
                          </m:r>
                          <m:r>
                            <a:rPr lang="en-US" i="1">
                              <a:latin typeface="Cambria Math"/>
                            </a:rPr>
                            <m:t>𝐿𝑒𝑓𝑡</m:t>
                          </m:r>
                          <m:r>
                            <a:rPr lang="en-US" i="1">
                              <a:latin typeface="Cambria Math"/>
                            </a:rPr>
                            <m:t> </m:t>
                          </m:r>
                          <m:r>
                            <a:rPr lang="en-US" i="1">
                              <a:latin typeface="Cambria Math"/>
                            </a:rPr>
                            <m:t>𝑡𝑜</m:t>
                          </m:r>
                          <m:r>
                            <a:rPr lang="en-US" i="1">
                              <a:latin typeface="Cambria Math"/>
                            </a:rPr>
                            <m:t> </m:t>
                          </m:r>
                          <m:r>
                            <a:rPr lang="en-US" i="1">
                              <a:latin typeface="Cambria Math"/>
                            </a:rPr>
                            <m:t>𝑏𝑒</m:t>
                          </m:r>
                          <m:r>
                            <a:rPr lang="en-US" i="1">
                              <a:latin typeface="Cambria Math"/>
                            </a:rPr>
                            <m:t> </m:t>
                          </m:r>
                          <m:r>
                            <a:rPr lang="en-US" i="1">
                              <a:latin typeface="Cambria Math"/>
                            </a:rPr>
                            <m:t>𝐸𝑥𝑝𝑙𝑎𝑖𝑛𝑒𝑑</m:t>
                          </m:r>
                        </m:den>
                      </m:f>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1647814" y="5334000"/>
                <a:ext cx="8896372" cy="118013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50428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normAutofit/>
          </a:bodyPr>
          <a:lstStyle/>
          <a:p>
            <a:r>
              <a:rPr lang="en-US" dirty="0"/>
              <a:t>Six Steps for ANOVA F-Test (diff means)!</a:t>
            </a:r>
          </a:p>
        </p:txBody>
      </p:sp>
      <p:sp>
        <p:nvSpPr>
          <p:cNvPr id="18" name="TextBox 17"/>
          <p:cNvSpPr txBox="1"/>
          <p:nvPr/>
        </p:nvSpPr>
        <p:spPr>
          <a:xfrm>
            <a:off x="1066800" y="1488284"/>
            <a:ext cx="10515600" cy="646331"/>
          </a:xfrm>
          <a:prstGeom prst="rect">
            <a:avLst/>
          </a:prstGeom>
          <a:noFill/>
        </p:spPr>
        <p:txBody>
          <a:bodyPr wrap="square" rtlCol="0">
            <a:spAutoFit/>
          </a:bodyPr>
          <a:lstStyle/>
          <a:p>
            <a:r>
              <a:rPr lang="en-US" dirty="0">
                <a:solidFill>
                  <a:srgbClr val="FF0000"/>
                </a:solidFill>
              </a:rPr>
              <a:t>H</a:t>
            </a:r>
            <a:r>
              <a:rPr lang="en-US" baseline="-25000" dirty="0">
                <a:solidFill>
                  <a:srgbClr val="FF0000"/>
                </a:solidFill>
              </a:rPr>
              <a:t>0</a:t>
            </a:r>
            <a:r>
              <a:rPr lang="en-US" dirty="0">
                <a:solidFill>
                  <a:srgbClr val="FF0000"/>
                </a:solidFill>
              </a:rPr>
              <a:t>: µ</a:t>
            </a:r>
            <a:r>
              <a:rPr lang="en-US" baseline="-25000" dirty="0">
                <a:solidFill>
                  <a:srgbClr val="FF0000"/>
                </a:solidFill>
              </a:rPr>
              <a:t>1</a:t>
            </a:r>
            <a:r>
              <a:rPr lang="en-US" dirty="0">
                <a:solidFill>
                  <a:srgbClr val="FF0000"/>
                </a:solidFill>
              </a:rPr>
              <a:t>= µ</a:t>
            </a:r>
            <a:r>
              <a:rPr lang="en-US" baseline="-25000" dirty="0">
                <a:solidFill>
                  <a:srgbClr val="FF0000"/>
                </a:solidFill>
              </a:rPr>
              <a:t>2</a:t>
            </a:r>
            <a:r>
              <a:rPr lang="en-US" dirty="0">
                <a:solidFill>
                  <a:srgbClr val="FF0000"/>
                </a:solidFill>
              </a:rPr>
              <a:t> = µ</a:t>
            </a:r>
            <a:r>
              <a:rPr lang="en-US" baseline="-25000" dirty="0">
                <a:solidFill>
                  <a:srgbClr val="FF0000"/>
                </a:solidFill>
              </a:rPr>
              <a:t>3			                                            </a:t>
            </a:r>
            <a:r>
              <a:rPr lang="en-US" dirty="0">
                <a:solidFill>
                  <a:srgbClr val="FF0000"/>
                </a:solidFill>
              </a:rPr>
              <a:t>(equal means model)</a:t>
            </a:r>
            <a:endParaRPr lang="en-US" baseline="-25000" dirty="0">
              <a:solidFill>
                <a:srgbClr val="FF0000"/>
              </a:solidFill>
            </a:endParaRPr>
          </a:p>
          <a:p>
            <a:r>
              <a:rPr lang="en-US" dirty="0">
                <a:solidFill>
                  <a:srgbClr val="FF0000"/>
                </a:solidFill>
              </a:rPr>
              <a:t>H</a:t>
            </a:r>
            <a:r>
              <a:rPr lang="en-US" baseline="-25000" dirty="0">
                <a:solidFill>
                  <a:srgbClr val="FF0000"/>
                </a:solidFill>
              </a:rPr>
              <a:t>a</a:t>
            </a:r>
            <a:r>
              <a:rPr lang="en-US" dirty="0">
                <a:solidFill>
                  <a:srgbClr val="FF0000"/>
                </a:solidFill>
              </a:rPr>
              <a:t>: at least one pair is different</a:t>
            </a:r>
            <a:r>
              <a:rPr lang="en-US" baseline="-25000" dirty="0">
                <a:solidFill>
                  <a:srgbClr val="FF0000"/>
                </a:solidFill>
              </a:rPr>
              <a:t>	                                            </a:t>
            </a:r>
            <a:r>
              <a:rPr lang="en-US" dirty="0">
                <a:solidFill>
                  <a:srgbClr val="FF0000"/>
                </a:solidFill>
              </a:rPr>
              <a:t>(separate means model)</a:t>
            </a:r>
          </a:p>
        </p:txBody>
      </p:sp>
      <p:sp>
        <p:nvSpPr>
          <p:cNvPr id="20" name="TextBox 19"/>
          <p:cNvSpPr txBox="1"/>
          <p:nvPr/>
        </p:nvSpPr>
        <p:spPr>
          <a:xfrm>
            <a:off x="609600" y="1524684"/>
            <a:ext cx="381000" cy="369332"/>
          </a:xfrm>
          <a:prstGeom prst="rect">
            <a:avLst/>
          </a:prstGeom>
          <a:noFill/>
        </p:spPr>
        <p:txBody>
          <a:bodyPr wrap="square" rtlCol="0">
            <a:spAutoFit/>
          </a:bodyPr>
          <a:lstStyle/>
          <a:p>
            <a:r>
              <a:rPr lang="en-US" b="1" dirty="0">
                <a:solidFill>
                  <a:srgbClr val="FF0000"/>
                </a:solidFill>
              </a:rPr>
              <a:t>1.</a:t>
            </a:r>
          </a:p>
        </p:txBody>
      </p:sp>
      <p:pic>
        <p:nvPicPr>
          <p:cNvPr id="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1141" y="3288506"/>
            <a:ext cx="3504732" cy="19573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1" y="2360491"/>
            <a:ext cx="2731015" cy="7858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1" name="TextBox 30"/>
          <p:cNvSpPr txBox="1"/>
          <p:nvPr/>
        </p:nvSpPr>
        <p:spPr>
          <a:xfrm>
            <a:off x="609600" y="2098870"/>
            <a:ext cx="381000" cy="369332"/>
          </a:xfrm>
          <a:prstGeom prst="rect">
            <a:avLst/>
          </a:prstGeom>
          <a:noFill/>
        </p:spPr>
        <p:txBody>
          <a:bodyPr wrap="square" rtlCol="0">
            <a:spAutoFit/>
          </a:bodyPr>
          <a:lstStyle/>
          <a:p>
            <a:r>
              <a:rPr lang="en-US" b="1" dirty="0">
                <a:solidFill>
                  <a:srgbClr val="FF0000"/>
                </a:solidFill>
              </a:rPr>
              <a:t>2.</a:t>
            </a:r>
          </a:p>
        </p:txBody>
      </p:sp>
      <p:sp>
        <p:nvSpPr>
          <p:cNvPr id="32" name="TextBox 31"/>
          <p:cNvSpPr txBox="1"/>
          <p:nvPr/>
        </p:nvSpPr>
        <p:spPr>
          <a:xfrm>
            <a:off x="609600" y="2481489"/>
            <a:ext cx="381000" cy="369332"/>
          </a:xfrm>
          <a:prstGeom prst="rect">
            <a:avLst/>
          </a:prstGeom>
          <a:noFill/>
        </p:spPr>
        <p:txBody>
          <a:bodyPr wrap="square" rtlCol="0">
            <a:spAutoFit/>
          </a:bodyPr>
          <a:lstStyle/>
          <a:p>
            <a:r>
              <a:rPr lang="en-US" b="1" dirty="0">
                <a:solidFill>
                  <a:srgbClr val="FF0000"/>
                </a:solidFill>
              </a:rPr>
              <a:t>3.</a:t>
            </a:r>
          </a:p>
        </p:txBody>
      </p:sp>
      <p:sp>
        <p:nvSpPr>
          <p:cNvPr id="33" name="TextBox 32"/>
          <p:cNvSpPr txBox="1"/>
          <p:nvPr/>
        </p:nvSpPr>
        <p:spPr>
          <a:xfrm>
            <a:off x="609600" y="2923116"/>
            <a:ext cx="381000" cy="369332"/>
          </a:xfrm>
          <a:prstGeom prst="rect">
            <a:avLst/>
          </a:prstGeom>
          <a:noFill/>
        </p:spPr>
        <p:txBody>
          <a:bodyPr wrap="square" rtlCol="0">
            <a:spAutoFit/>
          </a:bodyPr>
          <a:lstStyle/>
          <a:p>
            <a:r>
              <a:rPr lang="en-US" b="1" dirty="0">
                <a:solidFill>
                  <a:srgbClr val="FF0000"/>
                </a:solidFill>
              </a:rPr>
              <a:t>4.</a:t>
            </a:r>
          </a:p>
        </p:txBody>
      </p:sp>
      <p:sp>
        <p:nvSpPr>
          <p:cNvPr id="34" name="TextBox 33"/>
          <p:cNvSpPr txBox="1"/>
          <p:nvPr/>
        </p:nvSpPr>
        <p:spPr>
          <a:xfrm>
            <a:off x="609600" y="3495470"/>
            <a:ext cx="381000" cy="369332"/>
          </a:xfrm>
          <a:prstGeom prst="rect">
            <a:avLst/>
          </a:prstGeom>
          <a:noFill/>
        </p:spPr>
        <p:txBody>
          <a:bodyPr wrap="square" rtlCol="0">
            <a:spAutoFit/>
          </a:bodyPr>
          <a:lstStyle/>
          <a:p>
            <a:r>
              <a:rPr lang="en-US" b="1" dirty="0">
                <a:solidFill>
                  <a:srgbClr val="FF0000"/>
                </a:solidFill>
              </a:rPr>
              <a:t>5.</a:t>
            </a:r>
          </a:p>
        </p:txBody>
      </p:sp>
      <p:sp>
        <p:nvSpPr>
          <p:cNvPr id="35" name="TextBox 34"/>
          <p:cNvSpPr txBox="1"/>
          <p:nvPr/>
        </p:nvSpPr>
        <p:spPr>
          <a:xfrm>
            <a:off x="609600" y="4114000"/>
            <a:ext cx="381000" cy="369332"/>
          </a:xfrm>
          <a:prstGeom prst="rect">
            <a:avLst/>
          </a:prstGeom>
          <a:noFill/>
        </p:spPr>
        <p:txBody>
          <a:bodyPr wrap="square" rtlCol="0">
            <a:spAutoFit/>
          </a:bodyPr>
          <a:lstStyle/>
          <a:p>
            <a:r>
              <a:rPr lang="en-US" b="1" dirty="0">
                <a:solidFill>
                  <a:srgbClr val="FF0000"/>
                </a:solidFill>
              </a:rPr>
              <a:t>6.</a:t>
            </a:r>
          </a:p>
        </p:txBody>
      </p:sp>
      <p:sp>
        <p:nvSpPr>
          <p:cNvPr id="36" name="TextBox 35"/>
          <p:cNvSpPr txBox="1"/>
          <p:nvPr/>
        </p:nvSpPr>
        <p:spPr>
          <a:xfrm>
            <a:off x="1066800" y="2098870"/>
            <a:ext cx="6248400" cy="369332"/>
          </a:xfrm>
          <a:prstGeom prst="rect">
            <a:avLst/>
          </a:prstGeom>
          <a:noFill/>
        </p:spPr>
        <p:txBody>
          <a:bodyPr wrap="square" rtlCol="0">
            <a:spAutoFit/>
          </a:bodyPr>
          <a:lstStyle/>
          <a:p>
            <a:r>
              <a:rPr lang="en-US" dirty="0">
                <a:solidFill>
                  <a:srgbClr val="FF0000"/>
                </a:solidFill>
              </a:rPr>
              <a:t>Critical value: you can skip this step for ANOVA</a:t>
            </a:r>
          </a:p>
        </p:txBody>
      </p:sp>
      <p:sp>
        <p:nvSpPr>
          <p:cNvPr id="37" name="TextBox 36"/>
          <p:cNvSpPr txBox="1"/>
          <p:nvPr/>
        </p:nvSpPr>
        <p:spPr>
          <a:xfrm>
            <a:off x="1066800" y="2481489"/>
            <a:ext cx="4544291" cy="369332"/>
          </a:xfrm>
          <a:prstGeom prst="rect">
            <a:avLst/>
          </a:prstGeom>
          <a:noFill/>
        </p:spPr>
        <p:txBody>
          <a:bodyPr wrap="square" rtlCol="0">
            <a:spAutoFit/>
          </a:bodyPr>
          <a:lstStyle/>
          <a:p>
            <a:r>
              <a:rPr lang="en-US" dirty="0">
                <a:solidFill>
                  <a:srgbClr val="FF0000"/>
                </a:solidFill>
              </a:rPr>
              <a:t>F statistic = 54.75</a:t>
            </a:r>
          </a:p>
        </p:txBody>
      </p:sp>
      <p:sp>
        <p:nvSpPr>
          <p:cNvPr id="38" name="TextBox 37"/>
          <p:cNvSpPr txBox="1"/>
          <p:nvPr/>
        </p:nvSpPr>
        <p:spPr>
          <a:xfrm>
            <a:off x="1066800" y="2923116"/>
            <a:ext cx="4544291" cy="369332"/>
          </a:xfrm>
          <a:prstGeom prst="rect">
            <a:avLst/>
          </a:prstGeom>
          <a:noFill/>
        </p:spPr>
        <p:txBody>
          <a:bodyPr wrap="square" rtlCol="0">
            <a:spAutoFit/>
          </a:bodyPr>
          <a:lstStyle/>
          <a:p>
            <a:r>
              <a:rPr lang="en-US" dirty="0">
                <a:solidFill>
                  <a:srgbClr val="FF0000"/>
                </a:solidFill>
              </a:rPr>
              <a:t>P-value = 0.0001</a:t>
            </a:r>
          </a:p>
        </p:txBody>
      </p:sp>
      <p:sp>
        <p:nvSpPr>
          <p:cNvPr id="39" name="TextBox 38"/>
          <p:cNvSpPr txBox="1"/>
          <p:nvPr/>
        </p:nvSpPr>
        <p:spPr>
          <a:xfrm>
            <a:off x="1066800" y="3495470"/>
            <a:ext cx="4544291" cy="369332"/>
          </a:xfrm>
          <a:prstGeom prst="rect">
            <a:avLst/>
          </a:prstGeom>
          <a:noFill/>
        </p:spPr>
        <p:txBody>
          <a:bodyPr wrap="square" rtlCol="0">
            <a:spAutoFit/>
          </a:bodyPr>
          <a:lstStyle/>
          <a:p>
            <a:r>
              <a:rPr lang="en-US" dirty="0">
                <a:solidFill>
                  <a:srgbClr val="FF0000"/>
                </a:solidFill>
              </a:rPr>
              <a:t>Reject H</a:t>
            </a:r>
            <a:r>
              <a:rPr lang="en-US" baseline="-25000" dirty="0">
                <a:solidFill>
                  <a:srgbClr val="FF0000"/>
                </a:solidFill>
              </a:rPr>
              <a:t>0</a:t>
            </a:r>
            <a:endParaRPr lang="en-US" dirty="0">
              <a:solidFill>
                <a:srgbClr val="FF0000"/>
              </a:solidFill>
            </a:endParaRPr>
          </a:p>
        </p:txBody>
      </p:sp>
      <p:sp>
        <p:nvSpPr>
          <p:cNvPr id="40" name="TextBox 39"/>
          <p:cNvSpPr txBox="1"/>
          <p:nvPr/>
        </p:nvSpPr>
        <p:spPr>
          <a:xfrm>
            <a:off x="1066800" y="4114000"/>
            <a:ext cx="5085280" cy="923330"/>
          </a:xfrm>
          <a:prstGeom prst="rect">
            <a:avLst/>
          </a:prstGeom>
          <a:noFill/>
        </p:spPr>
        <p:txBody>
          <a:bodyPr wrap="square" rtlCol="0">
            <a:spAutoFit/>
          </a:bodyPr>
          <a:lstStyle/>
          <a:p>
            <a:r>
              <a:rPr lang="en-US" dirty="0">
                <a:solidFill>
                  <a:srgbClr val="FF0000"/>
                </a:solidFill>
              </a:rPr>
              <a:t>The evidence suggests that at least one pair of the group means are different (P-value &lt; 0.0001 from an ANOVA) </a:t>
            </a:r>
          </a:p>
        </p:txBody>
      </p:sp>
      <p:sp>
        <p:nvSpPr>
          <p:cNvPr id="41" name="Rectangle 40">
            <a:extLst>
              <a:ext uri="{FF2B5EF4-FFF2-40B4-BE49-F238E27FC236}">
                <a16:creationId xmlns:a16="http://schemas.microsoft.com/office/drawing/2014/main" id="{9CBF9252-398F-4841-B339-FDE0EAF10A58}"/>
              </a:ext>
            </a:extLst>
          </p:cNvPr>
          <p:cNvSpPr/>
          <p:nvPr/>
        </p:nvSpPr>
        <p:spPr>
          <a:xfrm>
            <a:off x="9144000" y="4038600"/>
            <a:ext cx="762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2" name="Straight Arrow Connector 41">
            <a:extLst>
              <a:ext uri="{FF2B5EF4-FFF2-40B4-BE49-F238E27FC236}">
                <a16:creationId xmlns:a16="http://schemas.microsoft.com/office/drawing/2014/main" id="{FC161DEE-9251-498C-A910-A52F80BF6926}"/>
              </a:ext>
            </a:extLst>
          </p:cNvPr>
          <p:cNvCxnSpPr>
            <a:cxnSpLocks/>
          </p:cNvCxnSpPr>
          <p:nvPr/>
        </p:nvCxnSpPr>
        <p:spPr>
          <a:xfrm flipH="1" flipV="1">
            <a:off x="2847975" y="2667000"/>
            <a:ext cx="6296025"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38C5754-2295-4B97-9B10-5353B4D0FD95}"/>
              </a:ext>
            </a:extLst>
          </p:cNvPr>
          <p:cNvCxnSpPr>
            <a:cxnSpLocks/>
          </p:cNvCxnSpPr>
          <p:nvPr/>
        </p:nvCxnSpPr>
        <p:spPr>
          <a:xfrm flipH="1" flipV="1">
            <a:off x="2762250" y="3124200"/>
            <a:ext cx="6909292"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921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42"/>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3"/>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33" grpId="0"/>
      <p:bldP spid="34" grpId="0"/>
      <p:bldP spid="35" grpId="0"/>
      <p:bldP spid="36" grpId="0"/>
      <p:bldP spid="37" grpId="0"/>
      <p:bldP spid="38" grpId="0"/>
      <p:bldP spid="39" grpId="0"/>
      <p:bldP spid="40" grpId="0"/>
      <p:bldP spid="4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9842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R-Squared and Other Statistics</a:t>
            </a:r>
          </a:p>
        </p:txBody>
      </p:sp>
      <p:sp>
        <p:nvSpPr>
          <p:cNvPr id="3" name="Subtitle 2"/>
          <p:cNvSpPr>
            <a:spLocks noGrp="1"/>
          </p:cNvSpPr>
          <p:nvPr>
            <p:ph type="subTitle" idx="1"/>
          </p:nvPr>
        </p:nvSpPr>
        <p:spPr/>
        <p:txBody>
          <a:bodyPr/>
          <a:lstStyle/>
          <a:p>
            <a:r>
              <a:rPr lang="en-US" dirty="0"/>
              <a:t>Lightboard</a:t>
            </a:r>
          </a:p>
        </p:txBody>
      </p:sp>
    </p:spTree>
    <p:extLst>
      <p:ext uri="{BB962C8B-B14F-4D97-AF65-F5344CB8AC3E}">
        <p14:creationId xmlns:p14="http://schemas.microsoft.com/office/powerpoint/2010/main" val="3121124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R-Squared!</a:t>
            </a:r>
          </a:p>
        </p:txBody>
      </p:sp>
      <mc:AlternateContent xmlns:mc="http://schemas.openxmlformats.org/markup-compatibility/2006" xmlns:a14="http://schemas.microsoft.com/office/drawing/2010/main">
        <mc:Choice Requires="a14">
          <p:sp>
            <p:nvSpPr>
              <p:cNvPr id="16" name="TextBox 15"/>
              <p:cNvSpPr txBox="1"/>
              <p:nvPr/>
            </p:nvSpPr>
            <p:spPr>
              <a:xfrm>
                <a:off x="2124978" y="2208775"/>
                <a:ext cx="7987764" cy="667490"/>
              </a:xfrm>
              <a:prstGeom prst="rect">
                <a:avLst/>
              </a:prstGeom>
              <a:noFill/>
            </p:spPr>
            <p:txBody>
              <a:bodyPr wrap="none" rtlCol="0">
                <a:no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R</m:t>
                      </m:r>
                      <m:r>
                        <a:rPr lang="en-US">
                          <a:latin typeface="Cambria Math"/>
                        </a:rPr>
                        <m:t>−</m:t>
                      </m:r>
                      <m:r>
                        <m:rPr>
                          <m:sty m:val="p"/>
                        </m:rPr>
                        <a:rPr lang="en-US">
                          <a:latin typeface="Cambria Math"/>
                        </a:rPr>
                        <m:t>Squared</m:t>
                      </m:r>
                      <m:r>
                        <a:rPr lang="en-US">
                          <a:latin typeface="Cambria Math"/>
                        </a:rPr>
                        <m:t>=</m:t>
                      </m:r>
                      <m:f>
                        <m:fPr>
                          <m:ctrlPr>
                            <a:rPr lang="en-US" i="1">
                              <a:latin typeface="Cambria Math" panose="02040503050406030204" pitchFamily="18" charset="0"/>
                            </a:rPr>
                          </m:ctrlPr>
                        </m:fPr>
                        <m:num>
                          <m:r>
                            <a:rPr lang="en-US" i="1">
                              <a:latin typeface="Cambria Math"/>
                            </a:rPr>
                            <m:t>𝑉𝑎𝑟𝑖𝑎𝑡𝑖𝑜𝑛</m:t>
                          </m:r>
                          <m:r>
                            <a:rPr lang="en-US" i="1">
                              <a:latin typeface="Cambria Math"/>
                            </a:rPr>
                            <m:t> </m:t>
                          </m:r>
                          <m:r>
                            <a:rPr lang="en-US" i="1">
                              <a:latin typeface="Cambria Math"/>
                            </a:rPr>
                            <m:t>𝐸𝑥𝑝𝑙𝑎𝑖𝑛𝑒𝑑</m:t>
                          </m:r>
                          <m:r>
                            <a:rPr lang="en-US" i="1">
                              <a:latin typeface="Cambria Math"/>
                            </a:rPr>
                            <m:t> </m:t>
                          </m:r>
                          <m:r>
                            <a:rPr lang="en-US" i="1">
                              <a:latin typeface="Cambria Math"/>
                            </a:rPr>
                            <m:t>𝑏𝑦</m:t>
                          </m:r>
                          <m:r>
                            <a:rPr lang="en-US" i="1">
                              <a:latin typeface="Cambria Math"/>
                            </a:rPr>
                            <m:t> </m:t>
                          </m:r>
                          <m:r>
                            <a:rPr lang="en-US" i="1">
                              <a:latin typeface="Cambria Math"/>
                            </a:rPr>
                            <m:t>𝐹𝑢𝑙𝑙</m:t>
                          </m:r>
                          <m:r>
                            <a:rPr lang="en-US" i="1">
                              <a:latin typeface="Cambria Math"/>
                            </a:rPr>
                            <m:t> </m:t>
                          </m:r>
                          <m:r>
                            <a:rPr lang="en-US" i="1">
                              <a:latin typeface="Cambria Math"/>
                            </a:rPr>
                            <m:t>𝑀𝑜𝑑𝑒𝑙</m:t>
                          </m:r>
                        </m:num>
                        <m:den>
                          <m:r>
                            <a:rPr lang="en-US" i="1">
                              <a:latin typeface="Cambria Math"/>
                            </a:rPr>
                            <m:t>𝑇𝑜𝑡𝑎𝑙</m:t>
                          </m:r>
                          <m:r>
                            <a:rPr lang="en-US" i="1">
                              <a:latin typeface="Cambria Math"/>
                            </a:rPr>
                            <m:t> </m:t>
                          </m:r>
                          <m:r>
                            <a:rPr lang="en-US" i="1">
                              <a:latin typeface="Cambria Math"/>
                            </a:rPr>
                            <m:t>𝑉𝑎𝑟𝑖𝑎𝑡𝑖𝑜𝑛</m:t>
                          </m:r>
                          <m:r>
                            <a:rPr lang="en-US" i="1">
                              <a:latin typeface="Cambria Math"/>
                            </a:rPr>
                            <m:t> </m:t>
                          </m:r>
                        </m:den>
                      </m:f>
                      <m:r>
                        <a:rPr lang="en-US" i="1">
                          <a:latin typeface="Cambria Math"/>
                        </a:rPr>
                        <m:t>=</m:t>
                      </m:r>
                      <m:f>
                        <m:fPr>
                          <m:ctrlPr>
                            <a:rPr lang="en-US" i="1">
                              <a:latin typeface="Cambria Math" panose="02040503050406030204" pitchFamily="18" charset="0"/>
                            </a:rPr>
                          </m:ctrlPr>
                        </m:fPr>
                        <m:num>
                          <m:r>
                            <a:rPr lang="en-US" i="1">
                              <a:latin typeface="Cambria Math"/>
                            </a:rPr>
                            <m:t>𝐸𝑥𝑡𝑟𝑎</m:t>
                          </m:r>
                          <m:r>
                            <a:rPr lang="en-US" i="1">
                              <a:latin typeface="Cambria Math"/>
                            </a:rPr>
                            <m:t> </m:t>
                          </m:r>
                          <m:r>
                            <a:rPr lang="en-US" i="1">
                              <a:latin typeface="Cambria Math"/>
                            </a:rPr>
                            <m:t>𝑆𝑢𝑚</m:t>
                          </m:r>
                          <m:r>
                            <a:rPr lang="en-US" i="1">
                              <a:latin typeface="Cambria Math"/>
                            </a:rPr>
                            <m:t> </m:t>
                          </m:r>
                          <m:r>
                            <a:rPr lang="en-US" i="1">
                              <a:latin typeface="Cambria Math"/>
                            </a:rPr>
                            <m:t>𝑜𝑓</m:t>
                          </m:r>
                          <m:r>
                            <a:rPr lang="en-US" i="1">
                              <a:latin typeface="Cambria Math"/>
                            </a:rPr>
                            <m:t> </m:t>
                          </m:r>
                          <m:r>
                            <a:rPr lang="en-US" i="1">
                              <a:latin typeface="Cambria Math"/>
                            </a:rPr>
                            <m:t>𝑆𝑞𝑢𝑎𝑟𝑒𝑠</m:t>
                          </m:r>
                        </m:num>
                        <m:den>
                          <m:r>
                            <a:rPr lang="en-US" i="1">
                              <a:latin typeface="Cambria Math"/>
                            </a:rPr>
                            <m:t>𝑇𝑜𝑡𝑎𝑙</m:t>
                          </m:r>
                          <m:r>
                            <a:rPr lang="en-US" i="1">
                              <a:latin typeface="Cambria Math"/>
                            </a:rPr>
                            <m:t> </m:t>
                          </m:r>
                          <m:r>
                            <a:rPr lang="en-US" i="1">
                              <a:latin typeface="Cambria Math"/>
                            </a:rPr>
                            <m:t>𝑆𝑢𝑚</m:t>
                          </m:r>
                          <m:r>
                            <a:rPr lang="en-US" i="1">
                              <a:latin typeface="Cambria Math"/>
                            </a:rPr>
                            <m:t> </m:t>
                          </m:r>
                          <m:r>
                            <a:rPr lang="en-US" i="1">
                              <a:latin typeface="Cambria Math"/>
                            </a:rPr>
                            <m:t>𝑜𝑓</m:t>
                          </m:r>
                          <m:r>
                            <a:rPr lang="en-US" i="1">
                              <a:latin typeface="Cambria Math"/>
                            </a:rPr>
                            <m:t> </m:t>
                          </m:r>
                          <m:r>
                            <a:rPr lang="en-US" i="1">
                              <a:latin typeface="Cambria Math"/>
                            </a:rPr>
                            <m:t>𝑆𝑞𝑢𝑎𝑟𝑒𝑠</m:t>
                          </m:r>
                        </m:den>
                      </m:f>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2124978" y="2208775"/>
                <a:ext cx="7987764" cy="667490"/>
              </a:xfrm>
              <a:prstGeom prst="rect">
                <a:avLst/>
              </a:prstGeom>
              <a:blipFill>
                <a:blip r:embed="rId2"/>
                <a:stretch>
                  <a:fillRect/>
                </a:stretch>
              </a:blipFill>
            </p:spPr>
            <p:txBody>
              <a:bodyPr/>
              <a:lstStyle/>
              <a:p>
                <a:r>
                  <a:rPr lang="en-US">
                    <a:noFill/>
                  </a:rPr>
                  <a:t> </a:t>
                </a:r>
              </a:p>
            </p:txBody>
          </p:sp>
        </mc:Fallback>
      </mc:AlternateContent>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2947427"/>
            <a:ext cx="6324600" cy="2648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19" name="TextBox 18"/>
              <p:cNvSpPr txBox="1"/>
              <p:nvPr/>
            </p:nvSpPr>
            <p:spPr>
              <a:xfrm>
                <a:off x="1905001" y="5782515"/>
                <a:ext cx="3453189" cy="612732"/>
              </a:xfrm>
              <a:prstGeom prst="rect">
                <a:avLst/>
              </a:prstGeom>
              <a:noFill/>
            </p:spPr>
            <p:txBody>
              <a:bodyPr wrap="none" rtlCol="0">
                <a:no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R</m:t>
                      </m:r>
                      <m:r>
                        <a:rPr lang="en-US">
                          <a:latin typeface="Cambria Math"/>
                        </a:rPr>
                        <m:t>−</m:t>
                      </m:r>
                      <m:r>
                        <m:rPr>
                          <m:sty m:val="p"/>
                        </m:rPr>
                        <a:rPr lang="en-US">
                          <a:latin typeface="Cambria Math"/>
                        </a:rPr>
                        <m:t>Squared</m:t>
                      </m:r>
                      <m:r>
                        <a:rPr lang="en-US">
                          <a:latin typeface="Cambria Math"/>
                        </a:rPr>
                        <m:t>=</m:t>
                      </m:r>
                      <m:f>
                        <m:fPr>
                          <m:ctrlPr>
                            <a:rPr lang="en-US" i="1">
                              <a:latin typeface="Cambria Math" panose="02040503050406030204" pitchFamily="18" charset="0"/>
                            </a:rPr>
                          </m:ctrlPr>
                        </m:fPr>
                        <m:num>
                          <m:r>
                            <a:rPr lang="en-US" i="1">
                              <a:latin typeface="Cambria Math" panose="02040503050406030204" pitchFamily="18" charset="0"/>
                            </a:rPr>
                            <m:t>438</m:t>
                          </m:r>
                        </m:num>
                        <m:den>
                          <m:r>
                            <a:rPr lang="en-US" i="1">
                              <a:latin typeface="Cambria Math" panose="02040503050406030204" pitchFamily="18" charset="0"/>
                            </a:rPr>
                            <m:t>462</m:t>
                          </m:r>
                          <m:r>
                            <a:rPr lang="en-US" i="1">
                              <a:latin typeface="Cambria Math"/>
                            </a:rPr>
                            <m:t> </m:t>
                          </m:r>
                        </m:den>
                      </m:f>
                      <m:r>
                        <a:rPr lang="en-US" i="1">
                          <a:latin typeface="Cambria Math" panose="02040503050406030204" pitchFamily="18" charset="0"/>
                        </a:rPr>
                        <m:t>=0.948052</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1905001" y="5782515"/>
                <a:ext cx="3453189" cy="612732"/>
              </a:xfrm>
              <a:prstGeom prst="rect">
                <a:avLst/>
              </a:prstGeom>
              <a:blipFill>
                <a:blip r:embed="rId4"/>
                <a:stretch>
                  <a:fillRect/>
                </a:stretch>
              </a:blipFill>
            </p:spPr>
            <p:txBody>
              <a:bodyPr/>
              <a:lstStyle/>
              <a:p>
                <a:r>
                  <a:rPr lang="en-US">
                    <a:noFill/>
                  </a:rPr>
                  <a:t> </a:t>
                </a:r>
              </a:p>
            </p:txBody>
          </p:sp>
        </mc:Fallback>
      </mc:AlternateContent>
      <p:cxnSp>
        <p:nvCxnSpPr>
          <p:cNvPr id="20" name="Straight Arrow Connector 19"/>
          <p:cNvCxnSpPr/>
          <p:nvPr/>
        </p:nvCxnSpPr>
        <p:spPr>
          <a:xfrm flipV="1">
            <a:off x="2743200" y="5210770"/>
            <a:ext cx="1295400" cy="8001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105400" y="4182070"/>
            <a:ext cx="1295400" cy="4572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2" name="Oval 21"/>
          <p:cNvSpPr/>
          <p:nvPr/>
        </p:nvSpPr>
        <p:spPr>
          <a:xfrm>
            <a:off x="5105400" y="3420070"/>
            <a:ext cx="1295400" cy="4572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23" name="Straight Arrow Connector 22"/>
          <p:cNvCxnSpPr>
            <a:stCxn id="22" idx="6"/>
          </p:cNvCxnSpPr>
          <p:nvPr/>
        </p:nvCxnSpPr>
        <p:spPr>
          <a:xfrm flipV="1">
            <a:off x="6400800" y="2377440"/>
            <a:ext cx="1193533" cy="1271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21" idx="6"/>
          </p:cNvCxnSpPr>
          <p:nvPr/>
        </p:nvCxnSpPr>
        <p:spPr>
          <a:xfrm flipV="1">
            <a:off x="6400800" y="2839453"/>
            <a:ext cx="1463040" cy="1571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410200" y="5706070"/>
            <a:ext cx="5029200" cy="923330"/>
          </a:xfrm>
          <a:prstGeom prst="rect">
            <a:avLst/>
          </a:prstGeom>
          <a:noFill/>
        </p:spPr>
        <p:txBody>
          <a:bodyPr wrap="square" rtlCol="0">
            <a:noAutofit/>
          </a:bodyPr>
          <a:lstStyle/>
          <a:p>
            <a:r>
              <a:rPr lang="en-US" dirty="0"/>
              <a:t>*It is estimated that 94.81% of the variation in the data can be explained by the group membership.</a:t>
            </a:r>
          </a:p>
        </p:txBody>
      </p:sp>
      <p:sp>
        <p:nvSpPr>
          <p:cNvPr id="26" name="TextBox 25">
            <a:extLst>
              <a:ext uri="{FF2B5EF4-FFF2-40B4-BE49-F238E27FC236}">
                <a16:creationId xmlns:a16="http://schemas.microsoft.com/office/drawing/2014/main" id="{A88CBBC6-46CA-48D0-B98E-8E0DEDAEE28B}"/>
              </a:ext>
            </a:extLst>
          </p:cNvPr>
          <p:cNvSpPr txBox="1"/>
          <p:nvPr/>
        </p:nvSpPr>
        <p:spPr>
          <a:xfrm>
            <a:off x="2667000" y="1435987"/>
            <a:ext cx="6477000" cy="700132"/>
          </a:xfrm>
          <a:prstGeom prst="rect">
            <a:avLst/>
          </a:prstGeom>
          <a:noFill/>
        </p:spPr>
        <p:txBody>
          <a:bodyPr wrap="square" rtlCol="0">
            <a:noAutofit/>
          </a:bodyPr>
          <a:lstStyle/>
          <a:p>
            <a:pPr algn="ctr"/>
            <a:r>
              <a:rPr lang="en-US" dirty="0"/>
              <a:t>R = correlation coefficient</a:t>
            </a:r>
            <a:br>
              <a:rPr lang="en-US" dirty="0"/>
            </a:br>
            <a:r>
              <a:rPr lang="en-US" dirty="0"/>
              <a:t>R</a:t>
            </a:r>
            <a:r>
              <a:rPr lang="en-US" baseline="30000" dirty="0"/>
              <a:t>2</a:t>
            </a:r>
            <a:r>
              <a:rPr lang="en-US" dirty="0"/>
              <a:t> = coefficient of determination</a:t>
            </a:r>
          </a:p>
        </p:txBody>
      </p:sp>
      <p:sp>
        <p:nvSpPr>
          <p:cNvPr id="28" name="Rectangle 27"/>
          <p:cNvSpPr/>
          <p:nvPr/>
        </p:nvSpPr>
        <p:spPr>
          <a:xfrm>
            <a:off x="4038600" y="4715470"/>
            <a:ext cx="1066800" cy="8473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180488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animBg="1"/>
      <p:bldP spid="22" grpId="0" animBg="1"/>
      <p:bldP spid="25" grpId="0"/>
      <p:bldP spid="2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Coefficient of Variation</a:t>
            </a:r>
          </a:p>
        </p:txBody>
      </p:sp>
      <mc:AlternateContent xmlns:mc="http://schemas.openxmlformats.org/markup-compatibility/2006" xmlns:a14="http://schemas.microsoft.com/office/drawing/2010/main">
        <mc:Choice Requires="a14">
          <p:sp>
            <p:nvSpPr>
              <p:cNvPr id="6" name="TextBox 5"/>
              <p:cNvSpPr txBox="1"/>
              <p:nvPr/>
            </p:nvSpPr>
            <p:spPr>
              <a:xfrm>
                <a:off x="2124978" y="1873605"/>
                <a:ext cx="7908640" cy="6674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Coefficient</m:t>
                      </m:r>
                      <m:r>
                        <a:rPr lang="en-US">
                          <a:latin typeface="Cambria Math" panose="02040503050406030204" pitchFamily="18" charset="0"/>
                        </a:rPr>
                        <m:t> </m:t>
                      </m:r>
                      <m:r>
                        <m:rPr>
                          <m:sty m:val="p"/>
                        </m:rPr>
                        <a:rPr lang="en-US">
                          <a:latin typeface="Cambria Math" panose="02040503050406030204" pitchFamily="18" charset="0"/>
                        </a:rPr>
                        <m:t>of</m:t>
                      </m:r>
                      <m:r>
                        <a:rPr lang="en-US">
                          <a:latin typeface="Cambria Math" panose="02040503050406030204" pitchFamily="18" charset="0"/>
                        </a:rPr>
                        <m:t> </m:t>
                      </m:r>
                      <m:r>
                        <m:rPr>
                          <m:sty m:val="p"/>
                        </m:rPr>
                        <a:rPr lang="en-US">
                          <a:latin typeface="Cambria Math" panose="02040503050406030204" pitchFamily="18" charset="0"/>
                        </a:rPr>
                        <m:t>Variation</m:t>
                      </m:r>
                      <m:r>
                        <a:rPr lang="en-US">
                          <a:latin typeface="Cambria Math"/>
                        </a:rPr>
                        <m:t>=</m:t>
                      </m:r>
                      <m:f>
                        <m:fPr>
                          <m:ctrlPr>
                            <a:rPr lang="en-US" i="1">
                              <a:latin typeface="Cambria Math" panose="02040503050406030204" pitchFamily="18" charset="0"/>
                            </a:rPr>
                          </m:ctrlPr>
                        </m:fPr>
                        <m:num>
                          <m:r>
                            <a:rPr lang="en-US" i="1">
                              <a:latin typeface="Cambria Math" panose="02040503050406030204" pitchFamily="18" charset="0"/>
                            </a:rPr>
                            <m:t>𝑠𝑞𝑢𝑎𝑟𝑒</m:t>
                          </m:r>
                          <m:r>
                            <a:rPr lang="en-US" i="1">
                              <a:latin typeface="Cambria Math" panose="02040503050406030204" pitchFamily="18" charset="0"/>
                            </a:rPr>
                            <m:t> </m:t>
                          </m:r>
                          <m:r>
                            <a:rPr lang="en-US" i="1">
                              <a:latin typeface="Cambria Math" panose="02040503050406030204" pitchFamily="18" charset="0"/>
                            </a:rPr>
                            <m:t>𝑟𝑜𝑜𝑡</m:t>
                          </m:r>
                          <m:r>
                            <a:rPr lang="en-US" i="1">
                              <a:latin typeface="Cambria Math" panose="02040503050406030204" pitchFamily="18" charset="0"/>
                            </a:rPr>
                            <m:t> </m:t>
                          </m:r>
                          <m:r>
                            <a:rPr lang="en-US" i="1">
                              <a:latin typeface="Cambria Math" panose="02040503050406030204" pitchFamily="18" charset="0"/>
                            </a:rPr>
                            <m:t>𝑜𝑓</m:t>
                          </m:r>
                          <m:r>
                            <a:rPr lang="en-US" i="1">
                              <a:latin typeface="Cambria Math" panose="02040503050406030204" pitchFamily="18" charset="0"/>
                            </a:rPr>
                            <m:t> </m:t>
                          </m:r>
                          <m:r>
                            <a:rPr lang="en-US" i="1">
                              <a:latin typeface="Cambria Math" panose="02040503050406030204" pitchFamily="18" charset="0"/>
                            </a:rPr>
                            <m:t>𝑡h𝑒</m:t>
                          </m:r>
                          <m:r>
                            <a:rPr lang="en-US" i="1">
                              <a:latin typeface="Cambria Math" panose="02040503050406030204" pitchFamily="18" charset="0"/>
                            </a:rPr>
                            <m:t> </m:t>
                          </m:r>
                          <m:r>
                            <a:rPr lang="en-US" i="1">
                              <a:latin typeface="Cambria Math" panose="02040503050406030204" pitchFamily="18" charset="0"/>
                            </a:rPr>
                            <m:t>𝑢𝑛𝑒𝑥𝑝𝑙𝑎𝑖𝑛𝑒𝑑</m:t>
                          </m:r>
                          <m:r>
                            <a:rPr lang="en-US" i="1">
                              <a:latin typeface="Cambria Math" panose="02040503050406030204" pitchFamily="18" charset="0"/>
                            </a:rPr>
                            <m:t> </m:t>
                          </m:r>
                          <m:r>
                            <a:rPr lang="en-US" i="1">
                              <a:latin typeface="Cambria Math" panose="02040503050406030204" pitchFamily="18" charset="0"/>
                            </a:rPr>
                            <m:t>𝑣𝑎𝑟𝑖𝑎𝑡𝑖𝑜𝑛</m:t>
                          </m:r>
                        </m:num>
                        <m:den>
                          <m:r>
                            <a:rPr lang="en-US" i="1">
                              <a:latin typeface="Cambria Math" panose="02040503050406030204" pitchFamily="18" charset="0"/>
                            </a:rPr>
                            <m:t>𝑔𝑟𝑎𝑛𝑑</m:t>
                          </m:r>
                          <m:r>
                            <a:rPr lang="en-US" i="1">
                              <a:latin typeface="Cambria Math" panose="02040503050406030204" pitchFamily="18" charset="0"/>
                            </a:rPr>
                            <m:t> </m:t>
                          </m:r>
                          <m:r>
                            <a:rPr lang="en-US" i="1">
                              <a:latin typeface="Cambria Math" panose="02040503050406030204" pitchFamily="18" charset="0"/>
                            </a:rPr>
                            <m:t>𝑚𝑒𝑎𝑛</m:t>
                          </m:r>
                          <m:r>
                            <a:rPr lang="en-US" i="1">
                              <a:latin typeface="Cambria Math"/>
                            </a:rPr>
                            <m:t> </m:t>
                          </m:r>
                        </m:den>
                      </m:f>
                      <m:r>
                        <a:rPr lang="en-US" i="1">
                          <a:latin typeface="Cambria Math" panose="02040503050406030204" pitchFamily="18" charset="0"/>
                        </a:rPr>
                        <m:t>𝑥</m:t>
                      </m:r>
                      <m:r>
                        <a:rPr lang="en-US" i="1">
                          <a:latin typeface="Cambria Math" panose="02040503050406030204" pitchFamily="18" charset="0"/>
                        </a:rPr>
                        <m:t> 100%</m:t>
                      </m:r>
                    </m:oMath>
                  </m:oMathPara>
                </a14:m>
                <a:endParaRPr 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2124978" y="1873605"/>
                <a:ext cx="7908640" cy="667490"/>
              </a:xfrm>
              <a:prstGeom prst="rect">
                <a:avLst/>
              </a:prstGeom>
              <a:blipFill>
                <a:blip r:embed="rId2"/>
                <a:stretch>
                  <a:fillRect b="-94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905000" y="5562845"/>
                <a:ext cx="7026282" cy="9817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Coefficient</m:t>
                      </m:r>
                      <m:r>
                        <a:rPr lang="en-US">
                          <a:latin typeface="Cambria Math" panose="02040503050406030204" pitchFamily="18" charset="0"/>
                        </a:rPr>
                        <m:t> </m:t>
                      </m:r>
                      <m:r>
                        <m:rPr>
                          <m:sty m:val="p"/>
                        </m:rPr>
                        <a:rPr lang="en-US">
                          <a:latin typeface="Cambria Math" panose="02040503050406030204" pitchFamily="18" charset="0"/>
                        </a:rPr>
                        <m:t>of</m:t>
                      </m:r>
                      <m:r>
                        <a:rPr lang="en-US">
                          <a:latin typeface="Cambria Math" panose="02040503050406030204" pitchFamily="18" charset="0"/>
                        </a:rPr>
                        <m:t> </m:t>
                      </m:r>
                      <m:r>
                        <m:rPr>
                          <m:sty m:val="p"/>
                        </m:rPr>
                        <a:rPr lang="en-US">
                          <a:latin typeface="Cambria Math" panose="02040503050406030204" pitchFamily="18" charset="0"/>
                        </a:rPr>
                        <m:t>Variation</m:t>
                      </m:r>
                      <m:r>
                        <a:rPr lang="en-US">
                          <a:latin typeface="Cambria Math"/>
                        </a:rPr>
                        <m:t>=</m:t>
                      </m:r>
                      <m:f>
                        <m:fPr>
                          <m:ctrlPr>
                            <a:rPr lang="en-US" i="1">
                              <a:latin typeface="Cambria Math" panose="02040503050406030204" pitchFamily="18" charset="0"/>
                            </a:rPr>
                          </m:ctrlPr>
                        </m:fPr>
                        <m:num>
                          <m:rad>
                            <m:radPr>
                              <m:degHide m:val="on"/>
                              <m:ctrlPr>
                                <a:rPr lang="en-US" i="1">
                                  <a:latin typeface="Cambria Math" panose="02040503050406030204" pitchFamily="18" charset="0"/>
                                </a:rPr>
                              </m:ctrlPr>
                            </m:radPr>
                            <m:deg/>
                            <m:e>
                              <m:r>
                                <a:rPr lang="en-US" i="1">
                                  <a:latin typeface="Cambria Math" panose="02040503050406030204" pitchFamily="18" charset="0"/>
                                </a:rPr>
                                <m:t>𝑀𝑆𝐸</m:t>
                              </m:r>
                            </m:e>
                          </m:rad>
                        </m:num>
                        <m:den>
                          <m:acc>
                            <m:accPr>
                              <m:chr m:val="̿"/>
                              <m:ctrlPr>
                                <a:rPr lang="en-US" i="1">
                                  <a:latin typeface="Cambria Math" panose="02040503050406030204" pitchFamily="18" charset="0"/>
                                </a:rPr>
                              </m:ctrlPr>
                            </m:accPr>
                            <m:e>
                              <m:r>
                                <a:rPr lang="en-US" i="1">
                                  <a:latin typeface="Cambria Math" panose="02040503050406030204" pitchFamily="18" charset="0"/>
                                </a:rPr>
                                <m:t>𝑋</m:t>
                              </m:r>
                            </m:e>
                          </m:acc>
                        </m:den>
                      </m:f>
                      <m:r>
                        <a:rPr lang="en-US" i="1">
                          <a:latin typeface="Cambria Math" panose="02040503050406030204" pitchFamily="18" charset="0"/>
                        </a:rPr>
                        <m:t>𝑥</m:t>
                      </m:r>
                      <m:r>
                        <a:rPr lang="en-US" i="1">
                          <a:latin typeface="Cambria Math" panose="02040503050406030204" pitchFamily="18" charset="0"/>
                        </a:rPr>
                        <m:t> 100=</m:t>
                      </m:r>
                      <m:f>
                        <m:fPr>
                          <m:ctrlPr>
                            <a:rPr lang="en-US" i="1">
                              <a:latin typeface="Cambria Math" panose="02040503050406030204" pitchFamily="18" charset="0"/>
                            </a:rPr>
                          </m:ctrlPr>
                        </m:fPr>
                        <m:num>
                          <m:r>
                            <a:rPr lang="en-US" i="1">
                              <a:latin typeface="Cambria Math" panose="02040503050406030204" pitchFamily="18" charset="0"/>
                            </a:rPr>
                            <m:t>2</m:t>
                          </m:r>
                        </m:num>
                        <m:den>
                          <m:r>
                            <a:rPr lang="en-US" i="1">
                              <a:latin typeface="Cambria Math" panose="02040503050406030204" pitchFamily="18" charset="0"/>
                            </a:rPr>
                            <m:t>13</m:t>
                          </m:r>
                          <m:r>
                            <a:rPr lang="en-US" i="1">
                              <a:latin typeface="Cambria Math"/>
                            </a:rPr>
                            <m:t> </m:t>
                          </m:r>
                        </m:den>
                      </m:f>
                      <m:r>
                        <a:rPr lang="en-US" i="1">
                          <a:latin typeface="Cambria Math" panose="02040503050406030204" pitchFamily="18" charset="0"/>
                        </a:rPr>
                        <m:t>𝑥</m:t>
                      </m:r>
                      <m:r>
                        <a:rPr lang="en-US" i="1">
                          <a:latin typeface="Cambria Math" panose="02040503050406030204" pitchFamily="18" charset="0"/>
                        </a:rPr>
                        <m:t> 100=15.38462</m:t>
                      </m:r>
                    </m:oMath>
                  </m:oMathPara>
                </a14:m>
                <a:endParaRPr lang="en-US" dirty="0"/>
              </a:p>
              <a:p>
                <a14:m>
                  <m:oMath xmlns:m="http://schemas.openxmlformats.org/officeDocument/2006/math">
                    <m:r>
                      <m:rPr>
                        <m:sty m:val="p"/>
                      </m:rPr>
                      <a:rPr lang="en-US">
                        <a:latin typeface="Cambria Math" panose="02040503050406030204" pitchFamily="18" charset="0"/>
                      </a:rPr>
                      <m:t>Coefficient</m:t>
                    </m:r>
                    <m:r>
                      <a:rPr lang="en-US">
                        <a:latin typeface="Cambria Math" panose="02040503050406030204" pitchFamily="18" charset="0"/>
                      </a:rPr>
                      <m:t> </m:t>
                    </m:r>
                    <m:r>
                      <m:rPr>
                        <m:sty m:val="p"/>
                      </m:rPr>
                      <a:rPr lang="en-US">
                        <a:latin typeface="Cambria Math" panose="02040503050406030204" pitchFamily="18" charset="0"/>
                      </a:rPr>
                      <m:t>of</m:t>
                    </m:r>
                    <m:r>
                      <a:rPr lang="en-US">
                        <a:latin typeface="Cambria Math" panose="02040503050406030204" pitchFamily="18" charset="0"/>
                      </a:rPr>
                      <m:t> </m:t>
                    </m:r>
                    <m:r>
                      <m:rPr>
                        <m:sty m:val="p"/>
                      </m:rPr>
                      <a:rPr lang="en-US">
                        <a:latin typeface="Cambria Math" panose="02040503050406030204" pitchFamily="18" charset="0"/>
                      </a:rPr>
                      <m:t>Variation</m:t>
                    </m:r>
                  </m:oMath>
                </a14:m>
                <a:r>
                  <a:rPr lang="en-US" dirty="0"/>
                  <a:t> is also called the relative standard deviation.</a:t>
                </a:r>
              </a:p>
            </p:txBody>
          </p:sp>
        </mc:Choice>
        <mc:Fallback xmlns="">
          <p:sp>
            <p:nvSpPr>
              <p:cNvPr id="7" name="TextBox 6"/>
              <p:cNvSpPr txBox="1">
                <a:spLocks noRot="1" noChangeAspect="1" noMove="1" noResize="1" noEditPoints="1" noAdjustHandles="1" noChangeArrowheads="1" noChangeShapeType="1" noTextEdit="1"/>
              </p:cNvSpPr>
              <p:nvPr/>
            </p:nvSpPr>
            <p:spPr>
              <a:xfrm>
                <a:off x="1905000" y="5562845"/>
                <a:ext cx="7026282" cy="981744"/>
              </a:xfrm>
              <a:prstGeom prst="rect">
                <a:avLst/>
              </a:prstGeom>
              <a:blipFill>
                <a:blip r:embed="rId3"/>
                <a:stretch>
                  <a:fillRect b="-7692"/>
                </a:stretch>
              </a:blipFill>
            </p:spPr>
            <p:txBody>
              <a:bodyPr/>
              <a:lstStyle/>
              <a:p>
                <a:r>
                  <a:rPr lang="en-US">
                    <a:noFill/>
                  </a:rPr>
                  <a:t> </a:t>
                </a:r>
              </a:p>
            </p:txBody>
          </p:sp>
        </mc:Fallback>
      </mc:AlternateContent>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2947427"/>
            <a:ext cx="6324600" cy="2648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Rectangle 10"/>
          <p:cNvSpPr/>
          <p:nvPr/>
        </p:nvSpPr>
        <p:spPr>
          <a:xfrm>
            <a:off x="4971450" y="4715470"/>
            <a:ext cx="1066800" cy="84737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3254667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361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Spock Example</a:t>
            </a:r>
          </a:p>
        </p:txBody>
      </p:sp>
      <p:sp>
        <p:nvSpPr>
          <p:cNvPr id="3" name="Subtitle 2"/>
          <p:cNvSpPr>
            <a:spLocks noGrp="1"/>
          </p:cNvSpPr>
          <p:nvPr>
            <p:ph type="subTitle" idx="1"/>
          </p:nvPr>
        </p:nvSpPr>
        <p:spPr/>
        <p:txBody>
          <a:bodyPr/>
          <a:lstStyle/>
          <a:p>
            <a:r>
              <a:rPr lang="en-US" dirty="0"/>
              <a:t>Strategy</a:t>
            </a:r>
          </a:p>
        </p:txBody>
      </p:sp>
    </p:spTree>
    <p:extLst>
      <p:ext uri="{BB962C8B-B14F-4D97-AF65-F5344CB8AC3E}">
        <p14:creationId xmlns:p14="http://schemas.microsoft.com/office/powerpoint/2010/main" val="5479782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Spock Trial</a:t>
            </a:r>
          </a:p>
        </p:txBody>
      </p:sp>
      <p:sp>
        <p:nvSpPr>
          <p:cNvPr id="7" name="Content Placeholder 6"/>
          <p:cNvSpPr>
            <a:spLocks noGrp="1"/>
          </p:cNvSpPr>
          <p:nvPr>
            <p:ph idx="1"/>
          </p:nvPr>
        </p:nvSpPr>
        <p:spPr>
          <a:xfrm>
            <a:off x="609600" y="1600201"/>
            <a:ext cx="9448800" cy="4525963"/>
          </a:xfrm>
        </p:spPr>
        <p:txBody>
          <a:bodyPr/>
          <a:lstStyle/>
          <a:p>
            <a:r>
              <a:rPr lang="en-US" sz="2000" dirty="0"/>
              <a:t>1968: Dr. Ben Spock was accused of conspiracy to violate the Selective Service Act by encouraging young men to resist being drafted into military service for Vietnam.</a:t>
            </a:r>
          </a:p>
          <a:p>
            <a:r>
              <a:rPr lang="en-US" sz="2000" dirty="0"/>
              <a:t>Jury selection: A “venire” of 30 potential jurors is selected at random from a list of 300 names that were previously selected at random from citizens of Boston.</a:t>
            </a:r>
          </a:p>
          <a:p>
            <a:r>
              <a:rPr lang="en-US" sz="2000" dirty="0"/>
              <a:t>A jury is then selected </a:t>
            </a:r>
            <a:r>
              <a:rPr lang="en-US" sz="2000" b="1" dirty="0"/>
              <a:t>not</a:t>
            </a:r>
            <a:r>
              <a:rPr lang="en-US" sz="2000" dirty="0"/>
              <a:t> at random by the attorneys trying the case.</a:t>
            </a:r>
          </a:p>
          <a:p>
            <a:r>
              <a:rPr lang="en-US" sz="2000" dirty="0"/>
              <a:t>For this case, the venire consisted of only one woman, who was let go by the prosecution, thus resulting in an all male jury.</a:t>
            </a:r>
          </a:p>
          <a:p>
            <a:r>
              <a:rPr lang="en-US" sz="2000" dirty="0"/>
              <a:t>There was reason to believe that women were more sympathetic to Dr. Spock’s actions due to his popular child-rearing books.</a:t>
            </a:r>
          </a:p>
          <a:p>
            <a:r>
              <a:rPr lang="en-US" sz="2000" dirty="0"/>
              <a:t>The defense argued that the judge in this case had a history of venires that underrepresented women, which is contrary to the law.</a:t>
            </a:r>
          </a:p>
          <a:p>
            <a:r>
              <a:rPr lang="en-US" sz="2000" dirty="0"/>
              <a:t>Let’s see if there is any evidence for this claim!</a:t>
            </a:r>
          </a:p>
        </p:txBody>
      </p:sp>
      <p:pic>
        <p:nvPicPr>
          <p:cNvPr id="1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2559" y="1600201"/>
            <a:ext cx="1309841"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32651" y="1600201"/>
            <a:ext cx="1349749" cy="1738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102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fade">
                                      <p:cBhvr>
                                        <p:cTn id="22" dur="500"/>
                                        <p:tgtEl>
                                          <p:spTgt spid="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Effect transition="in" filter="fade">
                                      <p:cBhvr>
                                        <p:cTn id="27" dur="500"/>
                                        <p:tgtEl>
                                          <p:spTgt spid="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Effect transition="in" filter="fade">
                                      <p:cBhvr>
                                        <p:cTn id="32" dur="500"/>
                                        <p:tgtEl>
                                          <p:spTgt spid="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Effect transition="in" filter="fade">
                                      <p:cBhvr>
                                        <p:cTn id="37" dur="500"/>
                                        <p:tgtEl>
                                          <p:spTgt spid="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xEl>
                                              <p:pRg st="6" end="6"/>
                                            </p:txEl>
                                          </p:spTgt>
                                        </p:tgtEl>
                                        <p:attrNameLst>
                                          <p:attrName>style.visibility</p:attrName>
                                        </p:attrNameLst>
                                      </p:cBhvr>
                                      <p:to>
                                        <p:strVal val="visible"/>
                                      </p:to>
                                    </p:set>
                                    <p:animEffect transition="in" filter="fade">
                                      <p:cBhvr>
                                        <p:cTn id="42"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Raw Data</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439526"/>
            <a:ext cx="5943600" cy="5196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24127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ANOVA (cont.)</a:t>
            </a:r>
          </a:p>
        </p:txBody>
      </p:sp>
      <p:sp>
        <p:nvSpPr>
          <p:cNvPr id="8" name="Content Placeholder 2"/>
          <p:cNvSpPr txBox="1">
            <a:spLocks/>
          </p:cNvSpPr>
          <p:nvPr/>
        </p:nvSpPr>
        <p:spPr>
          <a:xfrm>
            <a:off x="609600" y="1600201"/>
            <a:ext cx="10972800" cy="685799"/>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2575" indent="-282575">
              <a:buFont typeface="Arial" charset="0"/>
              <a:buNone/>
            </a:pPr>
            <a:r>
              <a:rPr lang="en-US" sz="2000" dirty="0"/>
              <a:t>1. Make a scatterplot of the data in the table below. “Level” is the explanatory variable (X = 1, 2, or 3).</a:t>
            </a:r>
          </a:p>
        </p:txBody>
      </p:sp>
      <mc:AlternateContent xmlns:mc="http://schemas.openxmlformats.org/markup-compatibility/2006" xmlns:a14="http://schemas.microsoft.com/office/drawing/2010/main">
        <mc:Choice Requires="a14">
          <p:graphicFrame>
            <p:nvGraphicFramePr>
              <p:cNvPr id="9" name="Table 8"/>
              <p:cNvGraphicFramePr>
                <a:graphicFrameLocks noGrp="1"/>
              </p:cNvGraphicFramePr>
              <p:nvPr>
                <p:extLst>
                  <p:ext uri="{D42A27DB-BD31-4B8C-83A1-F6EECF244321}">
                    <p14:modId xmlns:p14="http://schemas.microsoft.com/office/powerpoint/2010/main" val="3751830254"/>
                  </p:ext>
                </p:extLst>
              </p:nvPr>
            </p:nvGraphicFramePr>
            <p:xfrm>
              <a:off x="3048000" y="2320898"/>
              <a:ext cx="6096000" cy="1943782"/>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88346">
                    <a:tc>
                      <a:txBody>
                        <a:bodyPr/>
                        <a:lstStyle/>
                        <a:p>
                          <a:endParaRPr lang="en-US" dirty="0"/>
                        </a:p>
                      </a:txBody>
                      <a:tcPr/>
                    </a:tc>
                    <a:tc>
                      <a:txBody>
                        <a:bodyPr/>
                        <a:lstStyle/>
                        <a:p>
                          <a:pPr algn="ctr"/>
                          <a:r>
                            <a:rPr lang="en-US" dirty="0"/>
                            <a:t>Level </a:t>
                          </a:r>
                          <a:r>
                            <a:rPr lang="en-US" dirty="0" err="1"/>
                            <a:t>i</a:t>
                          </a:r>
                          <a:r>
                            <a:rPr lang="en-US" dirty="0"/>
                            <a:t> = 1</a:t>
                          </a:r>
                        </a:p>
                      </a:txBody>
                      <a:tcPr/>
                    </a:tc>
                    <a:tc>
                      <a:txBody>
                        <a:bodyPr/>
                        <a:lstStyle/>
                        <a:p>
                          <a:pPr algn="ctr"/>
                          <a:r>
                            <a:rPr lang="en-US" dirty="0"/>
                            <a:t>Level </a:t>
                          </a:r>
                          <a:r>
                            <a:rPr lang="en-US" dirty="0" err="1"/>
                            <a:t>i</a:t>
                          </a:r>
                          <a:r>
                            <a:rPr lang="en-US" dirty="0"/>
                            <a:t> = 2</a:t>
                          </a:r>
                        </a:p>
                      </a:txBody>
                      <a:tcPr/>
                    </a:tc>
                    <a:tc>
                      <a:txBody>
                        <a:bodyPr/>
                        <a:lstStyle/>
                        <a:p>
                          <a:pPr algn="ctr"/>
                          <a:r>
                            <a:rPr lang="en-US" baseline="0" dirty="0"/>
                            <a:t>Level </a:t>
                          </a:r>
                          <a:r>
                            <a:rPr lang="en-US" baseline="0" dirty="0" err="1"/>
                            <a:t>i</a:t>
                          </a:r>
                          <a:r>
                            <a:rPr lang="en-US" baseline="0" dirty="0"/>
                            <a:t> = 3</a:t>
                          </a:r>
                          <a:endParaRPr lang="en-US" dirty="0"/>
                        </a:p>
                      </a:txBody>
                      <a:tcPr/>
                    </a:tc>
                    <a:extLst>
                      <a:ext uri="{0D108BD9-81ED-4DB2-BD59-A6C34878D82A}">
                        <a16:rowId xmlns:a16="http://schemas.microsoft.com/office/drawing/2014/main" val="10000"/>
                      </a:ext>
                    </a:extLst>
                  </a:tr>
                  <a:tr h="388346">
                    <a:tc>
                      <a:txBody>
                        <a:bodyPr/>
                        <a:lstStyle/>
                        <a:p>
                          <a:pPr algn="ctr"/>
                          <a:r>
                            <a:rPr lang="en-US" dirty="0"/>
                            <a:t>Y</a:t>
                          </a:r>
                          <a:r>
                            <a:rPr lang="en-US" baseline="-25000" dirty="0"/>
                            <a:t>1</a:t>
                          </a:r>
                          <a:r>
                            <a:rPr lang="en-US" dirty="0"/>
                            <a:t>|X = </a:t>
                          </a:r>
                          <a:r>
                            <a:rPr lang="en-US" dirty="0" err="1"/>
                            <a:t>i</a:t>
                          </a:r>
                          <a:endParaRPr lang="en-US" baseline="-25000" dirty="0"/>
                        </a:p>
                      </a:txBody>
                      <a:tcPr/>
                    </a:tc>
                    <a:tc>
                      <a:txBody>
                        <a:bodyPr/>
                        <a:lstStyle/>
                        <a:p>
                          <a:pPr algn="ctr"/>
                          <a:r>
                            <a:rPr lang="en-US" dirty="0"/>
                            <a:t>3</a:t>
                          </a:r>
                        </a:p>
                      </a:txBody>
                      <a:tcPr/>
                    </a:tc>
                    <a:tc>
                      <a:txBody>
                        <a:bodyPr/>
                        <a:lstStyle/>
                        <a:p>
                          <a:pPr algn="ctr"/>
                          <a:r>
                            <a:rPr lang="en-US" dirty="0"/>
                            <a:t>10</a:t>
                          </a:r>
                        </a:p>
                      </a:txBody>
                      <a:tcPr/>
                    </a:tc>
                    <a:tc>
                      <a:txBody>
                        <a:bodyPr/>
                        <a:lstStyle/>
                        <a:p>
                          <a:pPr algn="ctr"/>
                          <a:r>
                            <a:rPr lang="en-US" dirty="0"/>
                            <a:t>20</a:t>
                          </a:r>
                        </a:p>
                      </a:txBody>
                      <a:tcPr/>
                    </a:tc>
                    <a:extLst>
                      <a:ext uri="{0D108BD9-81ED-4DB2-BD59-A6C34878D82A}">
                        <a16:rowId xmlns:a16="http://schemas.microsoft.com/office/drawing/2014/main" val="10001"/>
                      </a:ext>
                    </a:extLst>
                  </a:tr>
                  <a:tr h="3883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a:t>
                          </a:r>
                          <a:r>
                            <a:rPr lang="en-US" baseline="-25000" dirty="0"/>
                            <a:t>2</a:t>
                          </a:r>
                          <a:r>
                            <a:rPr lang="en-US" dirty="0"/>
                            <a:t>|X = </a:t>
                          </a:r>
                          <a:r>
                            <a:rPr lang="en-US" dirty="0" err="1"/>
                            <a:t>i</a:t>
                          </a:r>
                          <a:endParaRPr lang="en-US" baseline="-25000" dirty="0"/>
                        </a:p>
                      </a:txBody>
                      <a:tcPr/>
                    </a:tc>
                    <a:tc>
                      <a:txBody>
                        <a:bodyPr/>
                        <a:lstStyle/>
                        <a:p>
                          <a:pPr algn="ctr"/>
                          <a:r>
                            <a:rPr lang="en-US" dirty="0"/>
                            <a:t>5</a:t>
                          </a:r>
                        </a:p>
                      </a:txBody>
                      <a:tcPr/>
                    </a:tc>
                    <a:tc>
                      <a:txBody>
                        <a:bodyPr/>
                        <a:lstStyle/>
                        <a:p>
                          <a:pPr algn="ctr"/>
                          <a:r>
                            <a:rPr lang="en-US" dirty="0"/>
                            <a:t>12</a:t>
                          </a:r>
                        </a:p>
                      </a:txBody>
                      <a:tcPr/>
                    </a:tc>
                    <a:tc>
                      <a:txBody>
                        <a:bodyPr/>
                        <a:lstStyle/>
                        <a:p>
                          <a:pPr algn="ctr"/>
                          <a:r>
                            <a:rPr lang="en-US" dirty="0"/>
                            <a:t>22</a:t>
                          </a:r>
                        </a:p>
                      </a:txBody>
                      <a:tcPr/>
                    </a:tc>
                    <a:extLst>
                      <a:ext uri="{0D108BD9-81ED-4DB2-BD59-A6C34878D82A}">
                        <a16:rowId xmlns:a16="http://schemas.microsoft.com/office/drawing/2014/main" val="10002"/>
                      </a:ext>
                    </a:extLst>
                  </a:tr>
                  <a:tr h="3883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Y</a:t>
                          </a:r>
                          <a:r>
                            <a:rPr lang="en-US" baseline="-25000" dirty="0"/>
                            <a:t>3</a:t>
                          </a:r>
                          <a:r>
                            <a:rPr lang="en-US" dirty="0"/>
                            <a:t>|X = </a:t>
                          </a:r>
                          <a:r>
                            <a:rPr lang="en-US" dirty="0" err="1"/>
                            <a:t>i</a:t>
                          </a:r>
                          <a:endParaRPr lang="en-US" baseline="-25000" dirty="0"/>
                        </a:p>
                      </a:txBody>
                      <a:tcPr/>
                    </a:tc>
                    <a:tc>
                      <a:txBody>
                        <a:bodyPr/>
                        <a:lstStyle/>
                        <a:p>
                          <a:pPr algn="ctr"/>
                          <a:r>
                            <a:rPr lang="en-US" dirty="0"/>
                            <a:t>7</a:t>
                          </a:r>
                        </a:p>
                      </a:txBody>
                      <a:tcPr/>
                    </a:tc>
                    <a:tc>
                      <a:txBody>
                        <a:bodyPr/>
                        <a:lstStyle/>
                        <a:p>
                          <a:pPr algn="ctr"/>
                          <a:r>
                            <a:rPr lang="en-US" dirty="0"/>
                            <a:t>14</a:t>
                          </a:r>
                        </a:p>
                      </a:txBody>
                      <a:tcPr/>
                    </a:tc>
                    <a:tc>
                      <a:txBody>
                        <a:bodyPr/>
                        <a:lstStyle/>
                        <a:p>
                          <a:pPr algn="ctr"/>
                          <a:r>
                            <a:rPr lang="en-US" dirty="0"/>
                            <a:t>24</a:t>
                          </a:r>
                        </a:p>
                      </a:txBody>
                      <a:tcPr/>
                    </a:tc>
                    <a:extLst>
                      <a:ext uri="{0D108BD9-81ED-4DB2-BD59-A6C34878D82A}">
                        <a16:rowId xmlns:a16="http://schemas.microsoft.com/office/drawing/2014/main" val="10003"/>
                      </a:ext>
                    </a:extLst>
                  </a:tr>
                  <a:tr h="388346">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a:rPr>
                                    </m:ctrlPr>
                                  </m:sSubPr>
                                  <m:e>
                                    <m:acc>
                                      <m:accPr>
                                        <m:chr m:val="̂"/>
                                        <m:ctrlPr>
                                          <a:rPr lang="en-US" i="1" smtClean="0">
                                            <a:latin typeface="Cambria Math" panose="02040503050406030204" pitchFamily="18" charset="0"/>
                                          </a:rPr>
                                        </m:ctrlPr>
                                      </m:accPr>
                                      <m:e>
                                        <m:r>
                                          <a:rPr lang="en-US" i="1" smtClean="0">
                                            <a:latin typeface="Cambria Math"/>
                                            <a:ea typeface="Cambria Math"/>
                                          </a:rPr>
                                          <m:t>𝜇</m:t>
                                        </m:r>
                                      </m:e>
                                    </m:acc>
                                  </m:e>
                                  <m:sub>
                                    <m:r>
                                      <a:rPr lang="en-US" i="1" smtClean="0">
                                        <a:latin typeface="Cambria Math" panose="02040503050406030204" pitchFamily="18" charset="0"/>
                                        <a:ea typeface="Cambria Math"/>
                                      </a:rPr>
                                      <m:t>𝑌</m:t>
                                    </m:r>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𝑋</m:t>
                                    </m:r>
                                    <m:r>
                                      <a:rPr lang="en-US" b="0" i="1" smtClean="0">
                                        <a:latin typeface="Cambria Math" panose="02040503050406030204" pitchFamily="18" charset="0"/>
                                        <a:ea typeface="Cambria Math"/>
                                      </a:rPr>
                                      <m:t> = </m:t>
                                    </m:r>
                                    <m:r>
                                      <a:rPr lang="en-US" b="0" i="1" smtClean="0">
                                        <a:latin typeface="Cambria Math" panose="02040503050406030204" pitchFamily="18" charset="0"/>
                                        <a:ea typeface="Cambria Math"/>
                                      </a:rPr>
                                      <m:t>𝑖</m:t>
                                    </m:r>
                                  </m:sub>
                                </m:sSub>
                              </m:oMath>
                            </m:oMathPara>
                          </a14:m>
                          <a:endParaRPr lang="en-US"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12</a:t>
                          </a:r>
                        </a:p>
                      </a:txBody>
                      <a:tcPr/>
                    </a:tc>
                    <a:tc>
                      <a:txBody>
                        <a:bodyPr/>
                        <a:lstStyle/>
                        <a:p>
                          <a:pPr algn="ctr"/>
                          <a:r>
                            <a:rPr lang="en-US" b="1" dirty="0">
                              <a:solidFill>
                                <a:srgbClr val="FF0000"/>
                              </a:solidFill>
                            </a:rPr>
                            <a:t>22</a:t>
                          </a:r>
                          <a:endParaRPr lang="en-US" dirty="0"/>
                        </a:p>
                      </a:txBody>
                      <a:tcPr/>
                    </a:tc>
                    <a:extLst>
                      <a:ext uri="{0D108BD9-81ED-4DB2-BD59-A6C34878D82A}">
                        <a16:rowId xmlns:a16="http://schemas.microsoft.com/office/drawing/2014/main" val="950920087"/>
                      </a:ext>
                    </a:extLst>
                  </a:tr>
                </a:tbl>
              </a:graphicData>
            </a:graphic>
          </p:graphicFrame>
        </mc:Choice>
        <mc:Fallback xmlns="">
          <p:graphicFrame>
            <p:nvGraphicFramePr>
              <p:cNvPr id="9" name="Table 8"/>
              <p:cNvGraphicFramePr>
                <a:graphicFrameLocks noGrp="1"/>
              </p:cNvGraphicFramePr>
              <p:nvPr>
                <p:extLst>
                  <p:ext uri="{D42A27DB-BD31-4B8C-83A1-F6EECF244321}">
                    <p14:modId xmlns:p14="http://schemas.microsoft.com/office/powerpoint/2010/main" val="3751830254"/>
                  </p:ext>
                </p:extLst>
              </p:nvPr>
            </p:nvGraphicFramePr>
            <p:xfrm>
              <a:off x="3048000" y="2320898"/>
              <a:ext cx="6096000" cy="1943782"/>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88346">
                    <a:tc>
                      <a:txBody>
                        <a:bodyPr/>
                        <a:lstStyle/>
                        <a:p>
                          <a:endParaRPr lang="en-US" dirty="0"/>
                        </a:p>
                      </a:txBody>
                      <a:tcPr/>
                    </a:tc>
                    <a:tc>
                      <a:txBody>
                        <a:bodyPr/>
                        <a:lstStyle/>
                        <a:p>
                          <a:pPr algn="ctr"/>
                          <a:r>
                            <a:rPr lang="en-US" dirty="0"/>
                            <a:t>Level </a:t>
                          </a:r>
                          <a:r>
                            <a:rPr lang="en-US" dirty="0" err="1" smtClean="0"/>
                            <a:t>i</a:t>
                          </a:r>
                          <a:r>
                            <a:rPr lang="en-US" dirty="0" smtClean="0"/>
                            <a:t> = 1</a:t>
                          </a:r>
                          <a:endParaRPr lang="en-US" dirty="0"/>
                        </a:p>
                      </a:txBody>
                      <a:tcPr/>
                    </a:tc>
                    <a:tc>
                      <a:txBody>
                        <a:bodyPr/>
                        <a:lstStyle/>
                        <a:p>
                          <a:pPr algn="ctr"/>
                          <a:r>
                            <a:rPr lang="en-US" dirty="0"/>
                            <a:t>Level </a:t>
                          </a:r>
                          <a:r>
                            <a:rPr lang="en-US" dirty="0" err="1" smtClean="0"/>
                            <a:t>i</a:t>
                          </a:r>
                          <a:r>
                            <a:rPr lang="en-US" dirty="0" smtClean="0"/>
                            <a:t> = 2</a:t>
                          </a:r>
                          <a:endParaRPr lang="en-US" dirty="0"/>
                        </a:p>
                      </a:txBody>
                      <a:tcPr/>
                    </a:tc>
                    <a:tc>
                      <a:txBody>
                        <a:bodyPr/>
                        <a:lstStyle/>
                        <a:p>
                          <a:pPr algn="ctr"/>
                          <a:r>
                            <a:rPr lang="en-US" baseline="0" dirty="0"/>
                            <a:t>Level </a:t>
                          </a:r>
                          <a:r>
                            <a:rPr lang="en-US" baseline="0" dirty="0" err="1" smtClean="0"/>
                            <a:t>i</a:t>
                          </a:r>
                          <a:r>
                            <a:rPr lang="en-US" baseline="0" dirty="0" smtClean="0"/>
                            <a:t> = 3</a:t>
                          </a:r>
                          <a:endParaRPr lang="en-US" dirty="0"/>
                        </a:p>
                      </a:txBody>
                      <a:tcPr/>
                    </a:tc>
                    <a:extLst>
                      <a:ext uri="{0D108BD9-81ED-4DB2-BD59-A6C34878D82A}">
                        <a16:rowId xmlns:a16="http://schemas.microsoft.com/office/drawing/2014/main" val="10000"/>
                      </a:ext>
                    </a:extLst>
                  </a:tr>
                  <a:tr h="388346">
                    <a:tc>
                      <a:txBody>
                        <a:bodyPr/>
                        <a:lstStyle/>
                        <a:p>
                          <a:pPr algn="ctr"/>
                          <a:r>
                            <a:rPr lang="en-US" dirty="0" smtClean="0"/>
                            <a:t>Y</a:t>
                          </a:r>
                          <a:r>
                            <a:rPr lang="en-US" baseline="-25000" dirty="0" smtClean="0"/>
                            <a:t>1</a:t>
                          </a:r>
                          <a:r>
                            <a:rPr lang="en-US" dirty="0" smtClean="0"/>
                            <a:t>|X = </a:t>
                          </a:r>
                          <a:r>
                            <a:rPr lang="en-US" dirty="0" err="1" smtClean="0"/>
                            <a:t>i</a:t>
                          </a:r>
                          <a:endParaRPr lang="en-US" baseline="-25000" dirty="0"/>
                        </a:p>
                      </a:txBody>
                      <a:tcPr/>
                    </a:tc>
                    <a:tc>
                      <a:txBody>
                        <a:bodyPr/>
                        <a:lstStyle/>
                        <a:p>
                          <a:pPr algn="ctr"/>
                          <a:r>
                            <a:rPr lang="en-US" dirty="0"/>
                            <a:t>3</a:t>
                          </a:r>
                        </a:p>
                      </a:txBody>
                      <a:tcPr/>
                    </a:tc>
                    <a:tc>
                      <a:txBody>
                        <a:bodyPr/>
                        <a:lstStyle/>
                        <a:p>
                          <a:pPr algn="ctr"/>
                          <a:r>
                            <a:rPr lang="en-US" dirty="0"/>
                            <a:t>10</a:t>
                          </a:r>
                        </a:p>
                      </a:txBody>
                      <a:tcPr/>
                    </a:tc>
                    <a:tc>
                      <a:txBody>
                        <a:bodyPr/>
                        <a:lstStyle/>
                        <a:p>
                          <a:pPr algn="ctr"/>
                          <a:r>
                            <a:rPr lang="en-US" dirty="0"/>
                            <a:t>20</a:t>
                          </a:r>
                        </a:p>
                      </a:txBody>
                      <a:tcPr/>
                    </a:tc>
                    <a:extLst>
                      <a:ext uri="{0D108BD9-81ED-4DB2-BD59-A6C34878D82A}">
                        <a16:rowId xmlns:a16="http://schemas.microsoft.com/office/drawing/2014/main" val="10001"/>
                      </a:ext>
                    </a:extLst>
                  </a:tr>
                  <a:tr h="3883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Y</a:t>
                          </a:r>
                          <a:r>
                            <a:rPr lang="en-US" baseline="-25000" dirty="0" smtClean="0"/>
                            <a:t>2</a:t>
                          </a:r>
                          <a:r>
                            <a:rPr lang="en-US" dirty="0" smtClean="0"/>
                            <a:t>|X = </a:t>
                          </a:r>
                          <a:r>
                            <a:rPr lang="en-US" dirty="0" err="1" smtClean="0"/>
                            <a:t>i</a:t>
                          </a:r>
                          <a:endParaRPr lang="en-US" baseline="-25000" dirty="0"/>
                        </a:p>
                      </a:txBody>
                      <a:tcPr/>
                    </a:tc>
                    <a:tc>
                      <a:txBody>
                        <a:bodyPr/>
                        <a:lstStyle/>
                        <a:p>
                          <a:pPr algn="ctr"/>
                          <a:r>
                            <a:rPr lang="en-US" dirty="0"/>
                            <a:t>5</a:t>
                          </a:r>
                        </a:p>
                      </a:txBody>
                      <a:tcPr/>
                    </a:tc>
                    <a:tc>
                      <a:txBody>
                        <a:bodyPr/>
                        <a:lstStyle/>
                        <a:p>
                          <a:pPr algn="ctr"/>
                          <a:r>
                            <a:rPr lang="en-US" dirty="0"/>
                            <a:t>12</a:t>
                          </a:r>
                        </a:p>
                      </a:txBody>
                      <a:tcPr/>
                    </a:tc>
                    <a:tc>
                      <a:txBody>
                        <a:bodyPr/>
                        <a:lstStyle/>
                        <a:p>
                          <a:pPr algn="ctr"/>
                          <a:r>
                            <a:rPr lang="en-US" dirty="0"/>
                            <a:t>22</a:t>
                          </a:r>
                        </a:p>
                      </a:txBody>
                      <a:tcPr/>
                    </a:tc>
                    <a:extLst>
                      <a:ext uri="{0D108BD9-81ED-4DB2-BD59-A6C34878D82A}">
                        <a16:rowId xmlns:a16="http://schemas.microsoft.com/office/drawing/2014/main" val="10002"/>
                      </a:ext>
                    </a:extLst>
                  </a:tr>
                  <a:tr h="38834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Y</a:t>
                          </a:r>
                          <a:r>
                            <a:rPr lang="en-US" baseline="-25000" dirty="0" smtClean="0"/>
                            <a:t>3</a:t>
                          </a:r>
                          <a:r>
                            <a:rPr lang="en-US" dirty="0" smtClean="0"/>
                            <a:t>|X = </a:t>
                          </a:r>
                          <a:r>
                            <a:rPr lang="en-US" dirty="0" err="1" smtClean="0"/>
                            <a:t>i</a:t>
                          </a:r>
                          <a:endParaRPr lang="en-US" baseline="-25000" dirty="0"/>
                        </a:p>
                      </a:txBody>
                      <a:tcPr/>
                    </a:tc>
                    <a:tc>
                      <a:txBody>
                        <a:bodyPr/>
                        <a:lstStyle/>
                        <a:p>
                          <a:pPr algn="ctr"/>
                          <a:r>
                            <a:rPr lang="en-US" dirty="0"/>
                            <a:t>7</a:t>
                          </a:r>
                        </a:p>
                      </a:txBody>
                      <a:tcPr/>
                    </a:tc>
                    <a:tc>
                      <a:txBody>
                        <a:bodyPr/>
                        <a:lstStyle/>
                        <a:p>
                          <a:pPr algn="ctr"/>
                          <a:r>
                            <a:rPr lang="en-US" dirty="0"/>
                            <a:t>14</a:t>
                          </a:r>
                        </a:p>
                      </a:txBody>
                      <a:tcPr/>
                    </a:tc>
                    <a:tc>
                      <a:txBody>
                        <a:bodyPr/>
                        <a:lstStyle/>
                        <a:p>
                          <a:pPr algn="ctr"/>
                          <a:r>
                            <a:rPr lang="en-US" dirty="0"/>
                            <a:t>24</a:t>
                          </a:r>
                        </a:p>
                      </a:txBody>
                      <a:tcPr/>
                    </a:tc>
                    <a:extLst>
                      <a:ext uri="{0D108BD9-81ED-4DB2-BD59-A6C34878D82A}">
                        <a16:rowId xmlns:a16="http://schemas.microsoft.com/office/drawing/2014/main" val="10003"/>
                      </a:ext>
                    </a:extLst>
                  </a:tr>
                  <a:tr h="390398">
                    <a:tc>
                      <a:txBody>
                        <a:bodyPr/>
                        <a:lstStyle/>
                        <a:p>
                          <a:endParaRPr lang="en-US"/>
                        </a:p>
                      </a:txBody>
                      <a:tcPr>
                        <a:blipFill>
                          <a:blip r:embed="rId2"/>
                          <a:stretch>
                            <a:fillRect l="-800" t="-407813" r="-302000" b="-1875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rPr>
                            <a:t>12</a:t>
                          </a:r>
                        </a:p>
                      </a:txBody>
                      <a:tcPr/>
                    </a:tc>
                    <a:tc>
                      <a:txBody>
                        <a:bodyPr/>
                        <a:lstStyle/>
                        <a:p>
                          <a:pPr algn="ctr"/>
                          <a:r>
                            <a:rPr lang="en-US" b="1" dirty="0">
                              <a:solidFill>
                                <a:srgbClr val="FF0000"/>
                              </a:solidFill>
                            </a:rPr>
                            <a:t>22</a:t>
                          </a:r>
                          <a:endParaRPr lang="en-US" dirty="0"/>
                        </a:p>
                      </a:txBody>
                      <a:tcPr/>
                    </a:tc>
                    <a:extLst>
                      <a:ext uri="{0D108BD9-81ED-4DB2-BD59-A6C34878D82A}">
                        <a16:rowId xmlns:a16="http://schemas.microsoft.com/office/drawing/2014/main" val="950920087"/>
                      </a:ext>
                    </a:extLst>
                  </a:tr>
                </a:tbl>
              </a:graphicData>
            </a:graphic>
          </p:graphicFrame>
        </mc:Fallback>
      </mc:AlternateContent>
      <mc:AlternateContent xmlns:mc="http://schemas.openxmlformats.org/markup-compatibility/2006" xmlns:a14="http://schemas.microsoft.com/office/drawing/2010/main">
        <mc:Choice Requires="a14">
          <p:sp>
            <p:nvSpPr>
              <p:cNvPr id="10" name="TextBox 9"/>
              <p:cNvSpPr txBox="1"/>
              <p:nvPr/>
            </p:nvSpPr>
            <p:spPr>
              <a:xfrm>
                <a:off x="7634381" y="4267200"/>
                <a:ext cx="1502141"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i="1">
                              <a:latin typeface="Cambria Math" panose="02040503050406030204" pitchFamily="18" charset="0"/>
                              <a:ea typeface="Cambria Math"/>
                            </a:rPr>
                          </m:ctrlPr>
                        </m:accPr>
                        <m:e>
                          <m:r>
                            <a:rPr lang="en-US" sz="2000" i="1">
                              <a:latin typeface="Cambria Math"/>
                              <a:ea typeface="Cambria Math"/>
                            </a:rPr>
                            <m:t>𝜇</m:t>
                          </m:r>
                        </m:e>
                      </m:acc>
                      <m:r>
                        <a:rPr lang="en-US" sz="2000" i="1">
                          <a:latin typeface="Cambria Math"/>
                          <a:ea typeface="Cambria Math"/>
                        </a:rPr>
                        <m:t>=</m:t>
                      </m:r>
                      <m:acc>
                        <m:accPr>
                          <m:chr m:val="̿"/>
                          <m:ctrlPr>
                            <a:rPr lang="en-US" sz="2000" i="1">
                              <a:latin typeface="Cambria Math" panose="02040503050406030204" pitchFamily="18" charset="0"/>
                            </a:rPr>
                          </m:ctrlPr>
                        </m:accPr>
                        <m:e>
                          <m:r>
                            <a:rPr lang="en-US" sz="2000" i="1">
                              <a:latin typeface="Cambria Math"/>
                            </a:rPr>
                            <m:t>𝑥</m:t>
                          </m:r>
                        </m:e>
                      </m:acc>
                      <m:r>
                        <a:rPr lang="en-US" sz="2000">
                          <a:latin typeface="Cambria Math"/>
                        </a:rPr>
                        <m:t>=</m:t>
                      </m:r>
                      <m:r>
                        <m:rPr>
                          <m:nor/>
                        </m:rPr>
                        <a:rPr lang="en-US" sz="2000" b="1" dirty="0">
                          <a:solidFill>
                            <a:srgbClr val="FF0000"/>
                          </a:solidFill>
                        </a:rPr>
                        <m:t>13</m:t>
                      </m:r>
                    </m:oMath>
                  </m:oMathPara>
                </a14:m>
                <a:endParaRPr lang="en-US" sz="2000" dirty="0"/>
              </a:p>
            </p:txBody>
          </p:sp>
        </mc:Choice>
        <mc:Fallback xmlns="">
          <p:sp>
            <p:nvSpPr>
              <p:cNvPr id="10" name="TextBox 9"/>
              <p:cNvSpPr txBox="1">
                <a:spLocks noRot="1" noChangeAspect="1" noMove="1" noResize="1" noEditPoints="1" noAdjustHandles="1" noChangeArrowheads="1" noChangeShapeType="1" noTextEdit="1"/>
              </p:cNvSpPr>
              <p:nvPr/>
            </p:nvSpPr>
            <p:spPr>
              <a:xfrm>
                <a:off x="7634381" y="4267200"/>
                <a:ext cx="1502141" cy="400110"/>
              </a:xfrm>
              <a:prstGeom prst="rect">
                <a:avLst/>
              </a:prstGeom>
              <a:blipFill>
                <a:blip r:embed="rId3"/>
                <a:stretch>
                  <a:fillRect t="-3030" b="-75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p:cNvSpPr txBox="1">
                <a:spLocks/>
              </p:cNvSpPr>
              <p:nvPr/>
            </p:nvSpPr>
            <p:spPr>
              <a:xfrm>
                <a:off x="628828" y="4671226"/>
                <a:ext cx="10972800" cy="1424774"/>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2575" indent="-282575">
                  <a:buNone/>
                </a:pPr>
                <a:r>
                  <a:rPr lang="en-US" sz="2000" dirty="0"/>
                  <a:t>2. Find the grand mean … this is the mean of the sample means. If the sample size is the same in each group, then this is the mean of all the Ys together … regardless of level.</a:t>
                </a:r>
              </a:p>
              <a:p>
                <a:pPr marL="282575" indent="-282575">
                  <a:buNone/>
                </a:pPr>
                <a:r>
                  <a:rPr lang="en-US" sz="2000" dirty="0"/>
                  <a:t>3. Find the conditional (level) means … this is the mean of the Ys per level; example: the conditional mean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a:ea typeface="Cambria Math"/>
                          </a:rPr>
                          <m:t>𝜇</m:t>
                        </m:r>
                      </m:e>
                    </m:acc>
                    <m:d>
                      <m:dPr>
                        <m:ctrlPr>
                          <a:rPr lang="en-US" sz="2000" i="1">
                            <a:latin typeface="Cambria Math" panose="02040503050406030204" pitchFamily="18" charset="0"/>
                            <a:ea typeface="Cambria Math"/>
                          </a:rPr>
                        </m:ctrlPr>
                      </m:dPr>
                      <m:e>
                        <m:r>
                          <a:rPr lang="en-US" sz="2000" i="1">
                            <a:latin typeface="Cambria Math"/>
                          </a:rPr>
                          <m:t>𝑌</m:t>
                        </m:r>
                      </m:e>
                      <m:e>
                        <m:r>
                          <a:rPr lang="en-US" sz="2000" i="1">
                            <a:latin typeface="Cambria Math"/>
                          </a:rPr>
                          <m:t>𝑋</m:t>
                        </m:r>
                        <m:r>
                          <a:rPr lang="en-US" sz="2000" i="1">
                            <a:latin typeface="Cambria Math" panose="02040503050406030204" pitchFamily="18" charset="0"/>
                          </a:rPr>
                          <m:t>=1</m:t>
                        </m:r>
                      </m:e>
                    </m:d>
                    <m:r>
                      <a:rPr lang="en-US" sz="2000" i="1">
                        <a:latin typeface="Cambria Math" panose="02040503050406030204" pitchFamily="18" charset="0"/>
                      </a:rPr>
                      <m:t>=5.</m:t>
                    </m:r>
                  </m:oMath>
                </a14:m>
                <a:endParaRPr lang="en-US" sz="2000" dirty="0"/>
              </a:p>
            </p:txBody>
          </p:sp>
        </mc:Choice>
        <mc:Fallback xmlns="">
          <p:sp>
            <p:nvSpPr>
              <p:cNvPr id="11" name="Content Placeholder 2"/>
              <p:cNvSpPr txBox="1">
                <a:spLocks noRot="1" noChangeAspect="1" noMove="1" noResize="1" noEditPoints="1" noAdjustHandles="1" noChangeArrowheads="1" noChangeShapeType="1" noTextEdit="1"/>
              </p:cNvSpPr>
              <p:nvPr/>
            </p:nvSpPr>
            <p:spPr>
              <a:xfrm>
                <a:off x="628828" y="4671226"/>
                <a:ext cx="10972800" cy="1424774"/>
              </a:xfrm>
              <a:prstGeom prst="rect">
                <a:avLst/>
              </a:prstGeom>
              <a:blipFill>
                <a:blip r:embed="rId4"/>
                <a:stretch>
                  <a:fillRect l="-556" t="-1709" r="-389" b="-5128"/>
                </a:stretch>
              </a:blipFill>
            </p:spPr>
            <p:txBody>
              <a:bodyPr/>
              <a:lstStyle/>
              <a:p>
                <a:r>
                  <a:rPr lang="en-US">
                    <a:noFill/>
                  </a:rPr>
                  <a:t> </a:t>
                </a:r>
              </a:p>
            </p:txBody>
          </p:sp>
        </mc:Fallback>
      </mc:AlternateContent>
    </p:spTree>
    <p:extLst>
      <p:ext uri="{BB962C8B-B14F-4D97-AF65-F5344CB8AC3E}">
        <p14:creationId xmlns:p14="http://schemas.microsoft.com/office/powerpoint/2010/main" val="2451630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Spock Trial QOI 2</a:t>
            </a:r>
          </a:p>
        </p:txBody>
      </p:sp>
      <p:sp>
        <p:nvSpPr>
          <p:cNvPr id="3" name="Content Placeholder 2"/>
          <p:cNvSpPr>
            <a:spLocks noGrp="1"/>
          </p:cNvSpPr>
          <p:nvPr>
            <p:ph idx="1"/>
          </p:nvPr>
        </p:nvSpPr>
        <p:spPr>
          <a:xfrm>
            <a:off x="609600" y="2514600"/>
            <a:ext cx="9448800" cy="3535364"/>
          </a:xfrm>
        </p:spPr>
        <p:txBody>
          <a:bodyPr/>
          <a:lstStyle/>
          <a:p>
            <a:r>
              <a:rPr lang="en-US" sz="2400" dirty="0"/>
              <a:t>QOI2: Is the percent of women on recent venires of Spock’s judge (which we will call S) significantly lower than those of six other judges (which we notate A to F)?</a:t>
            </a:r>
          </a:p>
          <a:p>
            <a:r>
              <a:rPr lang="en-US" sz="2400" dirty="0"/>
              <a:t>There are two key questions</a:t>
            </a:r>
          </a:p>
          <a:p>
            <a:pPr marL="914400" lvl="1" indent="-457200">
              <a:buFont typeface="+mj-lt"/>
              <a:buAutoNum type="arabicPeriod"/>
            </a:pPr>
            <a:r>
              <a:rPr lang="en-US" sz="2000" dirty="0"/>
              <a:t>Is there evidence that women are underrepresented on S’s venires relative to A to F’s?</a:t>
            </a:r>
          </a:p>
          <a:p>
            <a:pPr marL="914400" lvl="1" indent="-457200">
              <a:buFont typeface="+mj-lt"/>
              <a:buAutoNum type="arabicPeriod"/>
            </a:pPr>
            <a:r>
              <a:rPr lang="en-US" sz="2000" dirty="0"/>
              <a:t>Is there evidence of a difference in women’s representation on A to F’s venires?</a:t>
            </a:r>
          </a:p>
          <a:p>
            <a:pPr lvl="2"/>
            <a:r>
              <a:rPr lang="en-US" sz="1800" dirty="0"/>
              <a:t>The question of interest is addressed by 1</a:t>
            </a:r>
          </a:p>
          <a:p>
            <a:pPr lvl="2"/>
            <a:r>
              <a:rPr lang="en-US" sz="1800" dirty="0"/>
              <a:t>The strength of the result in 1 would be substantially diminished if 2 is true</a:t>
            </a: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2559" y="1606180"/>
            <a:ext cx="1309841"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2559" y="1606180"/>
            <a:ext cx="1309841" cy="1686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609600" y="1600201"/>
            <a:ext cx="9448800" cy="830997"/>
          </a:xfrm>
          <a:prstGeom prst="rect">
            <a:avLst/>
          </a:prstGeom>
        </p:spPr>
        <p:txBody>
          <a:bodyPr wrap="square">
            <a:spAutoFit/>
          </a:bodyPr>
          <a:lstStyle/>
          <a:p>
            <a:r>
              <a:rPr lang="en-US" sz="2400" dirty="0"/>
              <a:t>The defense argued that the judge in this case had a history of venires that underrepresented women, which is contrary to the law.</a:t>
            </a:r>
          </a:p>
        </p:txBody>
      </p:sp>
    </p:spTree>
    <p:extLst>
      <p:ext uri="{BB962C8B-B14F-4D97-AF65-F5344CB8AC3E}">
        <p14:creationId xmlns:p14="http://schemas.microsoft.com/office/powerpoint/2010/main" val="2321393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6"/>
                                        </p:tgtEl>
                                        <p:attrNameLst>
                                          <p:attrName>style.visibility</p:attrName>
                                        </p:attrNameLst>
                                      </p:cBhvr>
                                      <p:to>
                                        <p:strVal val="visible"/>
                                      </p:to>
                                    </p:set>
                                    <p:animEffect transition="in" filter="fade">
                                      <p:cBhvr>
                                        <p:cTn id="7" dur="500"/>
                                        <p:tgtEl>
                                          <p:spTgt spid="20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Check of Assumptions: Constant SD</a:t>
            </a: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3852" y="1752600"/>
            <a:ext cx="3210909" cy="20152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951500" y="3947652"/>
            <a:ext cx="2315613" cy="65418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1752600"/>
            <a:ext cx="3189957" cy="19992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55245" y="3949780"/>
            <a:ext cx="3643067" cy="9796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57244" y="5099485"/>
            <a:ext cx="2439068" cy="6562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TextBox 15"/>
          <p:cNvSpPr txBox="1"/>
          <p:nvPr/>
        </p:nvSpPr>
        <p:spPr>
          <a:xfrm>
            <a:off x="2209800" y="4683735"/>
            <a:ext cx="3799013" cy="1640866"/>
          </a:xfrm>
          <a:prstGeom prst="rect">
            <a:avLst/>
          </a:prstGeom>
          <a:noFill/>
        </p:spPr>
        <p:txBody>
          <a:bodyPr wrap="square" rtlCol="0">
            <a:noAutofit/>
          </a:bodyPr>
          <a:lstStyle/>
          <a:p>
            <a:r>
              <a:rPr lang="en-US" sz="1600" dirty="0"/>
              <a:t>There is some visual evidence against equal standard deviations. The Brown-Forsythe test was used as secondary evidence and does not provide significant evidence against equal standard deviations. (p-value = .2558)</a:t>
            </a:r>
          </a:p>
        </p:txBody>
      </p:sp>
    </p:spTree>
    <p:extLst>
      <p:ext uri="{BB962C8B-B14F-4D97-AF65-F5344CB8AC3E}">
        <p14:creationId xmlns:p14="http://schemas.microsoft.com/office/powerpoint/2010/main" val="2605690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BA16C-F52A-C542-BB5B-EC4A6FA6D4D0}"/>
              </a:ext>
            </a:extLst>
          </p:cNvPr>
          <p:cNvSpPr>
            <a:spLocks noGrp="1"/>
          </p:cNvSpPr>
          <p:nvPr>
            <p:ph type="title"/>
          </p:nvPr>
        </p:nvSpPr>
        <p:spPr/>
        <p:txBody>
          <a:bodyPr/>
          <a:lstStyle/>
          <a:p>
            <a:r>
              <a:rPr lang="en-US" dirty="0"/>
              <a:t>Initial ANOVA</a:t>
            </a:r>
          </a:p>
        </p:txBody>
      </p:sp>
      <p:pic>
        <p:nvPicPr>
          <p:cNvPr id="6" name="Picture 5">
            <a:extLst>
              <a:ext uri="{FF2B5EF4-FFF2-40B4-BE49-F238E27FC236}">
                <a16:creationId xmlns:a16="http://schemas.microsoft.com/office/drawing/2014/main" id="{89AF401A-53B9-B840-9984-EE2DF4ED5AB0}"/>
              </a:ext>
            </a:extLst>
          </p:cNvPr>
          <p:cNvPicPr>
            <a:picLocks noChangeAspect="1"/>
          </p:cNvPicPr>
          <p:nvPr/>
        </p:nvPicPr>
        <p:blipFill rotWithShape="1">
          <a:blip r:embed="rId2">
            <a:extLst>
              <a:ext uri="{28A0092B-C50C-407E-A947-70E740481C1C}">
                <a14:useLocalDpi xmlns:a14="http://schemas.microsoft.com/office/drawing/2010/main" val="0"/>
              </a:ext>
            </a:extLst>
          </a:blip>
          <a:srcRect b="63616"/>
          <a:stretch/>
        </p:blipFill>
        <p:spPr>
          <a:xfrm>
            <a:off x="1988142" y="1600200"/>
            <a:ext cx="8215715" cy="2588802"/>
          </a:xfrm>
          <a:prstGeom prst="rect">
            <a:avLst/>
          </a:prstGeom>
        </p:spPr>
      </p:pic>
      <p:sp>
        <p:nvSpPr>
          <p:cNvPr id="7" name="TextBox 6">
            <a:extLst>
              <a:ext uri="{FF2B5EF4-FFF2-40B4-BE49-F238E27FC236}">
                <a16:creationId xmlns:a16="http://schemas.microsoft.com/office/drawing/2014/main" id="{5D39DA30-809F-9D4E-96D6-60EAB0C6F6B3}"/>
              </a:ext>
            </a:extLst>
          </p:cNvPr>
          <p:cNvSpPr txBox="1"/>
          <p:nvPr/>
        </p:nvSpPr>
        <p:spPr>
          <a:xfrm>
            <a:off x="609600" y="4495800"/>
            <a:ext cx="10972800" cy="1200329"/>
          </a:xfrm>
          <a:prstGeom prst="rect">
            <a:avLst/>
          </a:prstGeom>
          <a:noFill/>
        </p:spPr>
        <p:txBody>
          <a:bodyPr wrap="square" rtlCol="0">
            <a:spAutoFit/>
          </a:bodyPr>
          <a:lstStyle/>
          <a:p>
            <a:r>
              <a:rPr lang="en-US" dirty="0"/>
              <a:t>There is overwhelming evidence to suggest that at least one pair of judges have different mean percentage venires (p-value from an ANOVA &lt; 0.0001). The question remains, however. Is there evidence that Spock’s judge’s venires specifically have a lower mean percentage of women than the other six judges?</a:t>
            </a:r>
          </a:p>
        </p:txBody>
      </p:sp>
    </p:spTree>
    <p:extLst>
      <p:ext uri="{BB962C8B-B14F-4D97-AF65-F5344CB8AC3E}">
        <p14:creationId xmlns:p14="http://schemas.microsoft.com/office/powerpoint/2010/main" val="20948157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dirty="0"/>
              <a:t>Spock: The Strategy</a:t>
            </a:r>
          </a:p>
        </p:txBody>
      </p:sp>
      <mc:AlternateContent xmlns:mc="http://schemas.openxmlformats.org/markup-compatibility/2006" xmlns:a14="http://schemas.microsoft.com/office/drawing/2010/main">
        <mc:Choice Requires="a14">
          <p:sp>
            <p:nvSpPr>
              <p:cNvPr id="5" name="Rectangle 4"/>
              <p:cNvSpPr/>
              <p:nvPr/>
            </p:nvSpPr>
            <p:spPr>
              <a:xfrm>
                <a:off x="609600" y="1752600"/>
                <a:ext cx="10972800" cy="3870543"/>
              </a:xfrm>
              <a:prstGeom prst="rect">
                <a:avLst/>
              </a:prstGeom>
            </p:spPr>
            <p:txBody>
              <a:bodyPr wrap="square">
                <a:noAutofit/>
              </a:bodyPr>
              <a:lstStyle/>
              <a:p>
                <a:pPr algn="ctr"/>
                <a:r>
                  <a:rPr lang="en-US" sz="2800" dirty="0"/>
                  <a:t>Since we found that there was evidence that at least one of the means was different than the others, we will first (Step 1) test to see if there is evidence that the other six judges have similar mean female representation in their venires. If there is no evidence their means are different then (Step 2) we have them share a mean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𝜇</m:t>
                        </m:r>
                      </m:e>
                      <m:sub>
                        <m:r>
                          <a:rPr lang="en-US" sz="2800" i="1">
                            <a:latin typeface="Cambria Math" panose="02040503050406030204" pitchFamily="18" charset="0"/>
                          </a:rPr>
                          <m:t>𝑂</m:t>
                        </m:r>
                      </m:sub>
                    </m:sSub>
                    <m:r>
                      <a:rPr lang="en-US" sz="2800" i="1">
                        <a:latin typeface="Cambria Math" panose="02040503050406030204" pitchFamily="18" charset="0"/>
                      </a:rPr>
                      <m:t>)</m:t>
                    </m:r>
                  </m:oMath>
                </a14:m>
                <a:r>
                  <a:rPr lang="en-US" sz="2800" dirty="0"/>
                  <a:t> and compare Spock’s judge’s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𝜇</m:t>
                        </m:r>
                      </m:e>
                      <m:sub>
                        <m:r>
                          <a:rPr lang="en-US" sz="2800" i="1">
                            <a:latin typeface="Cambria Math" panose="02040503050406030204" pitchFamily="18" charset="0"/>
                            <a:ea typeface="Cambria Math" panose="02040503050406030204" pitchFamily="18" charset="0"/>
                          </a:rPr>
                          <m:t>𝑆</m:t>
                        </m:r>
                      </m:sub>
                    </m:sSub>
                    <m:r>
                      <a:rPr lang="en-US" sz="2800" i="1">
                        <a:latin typeface="Cambria Math" panose="02040503050406030204" pitchFamily="18" charset="0"/>
                      </a:rPr>
                      <m:t>) </m:t>
                    </m:r>
                  </m:oMath>
                </a14:m>
                <a:r>
                  <a:rPr lang="en-US" sz="2800" dirty="0"/>
                  <a:t>mean with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𝜇</m:t>
                        </m:r>
                      </m:e>
                      <m:sub>
                        <m:r>
                          <a:rPr lang="en-US" sz="2800" i="1">
                            <a:latin typeface="Cambria Math" panose="02040503050406030204" pitchFamily="18" charset="0"/>
                          </a:rPr>
                          <m:t>𝑂</m:t>
                        </m:r>
                      </m:sub>
                    </m:sSub>
                  </m:oMath>
                </a14:m>
                <a:r>
                  <a:rPr lang="en-US" sz="2800" dirty="0"/>
                  <a:t>.</a:t>
                </a:r>
              </a:p>
              <a:p>
                <a:pPr algn="ctr"/>
                <a:r>
                  <a:rPr lang="en-US" sz="2800" dirty="0"/>
                  <a:t> </a:t>
                </a:r>
              </a:p>
            </p:txBody>
          </p:sp>
        </mc:Choice>
        <mc:Fallback xmlns="">
          <p:sp>
            <p:nvSpPr>
              <p:cNvPr id="5" name="Rectangle 4"/>
              <p:cNvSpPr>
                <a:spLocks noRot="1" noChangeAspect="1" noMove="1" noResize="1" noEditPoints="1" noAdjustHandles="1" noChangeArrowheads="1" noChangeShapeType="1" noTextEdit="1"/>
              </p:cNvSpPr>
              <p:nvPr/>
            </p:nvSpPr>
            <p:spPr>
              <a:xfrm>
                <a:off x="609600" y="1752600"/>
                <a:ext cx="10972800" cy="3870543"/>
              </a:xfrm>
              <a:prstGeom prst="rect">
                <a:avLst/>
              </a:prstGeom>
              <a:blipFill>
                <a:blip r:embed="rId2"/>
                <a:stretch>
                  <a:fillRect l="-611" t="-1735" r="-1556"/>
                </a:stretch>
              </a:blipFill>
            </p:spPr>
            <p:txBody>
              <a:bodyPr/>
              <a:lstStyle/>
              <a:p>
                <a:r>
                  <a:rPr lang="en-US">
                    <a:noFill/>
                  </a:rPr>
                  <a:t> </a:t>
                </a:r>
              </a:p>
            </p:txBody>
          </p:sp>
        </mc:Fallback>
      </mc:AlternateContent>
    </p:spTree>
    <p:extLst>
      <p:ext uri="{BB962C8B-B14F-4D97-AF65-F5344CB8AC3E}">
        <p14:creationId xmlns:p14="http://schemas.microsoft.com/office/powerpoint/2010/main" val="5535851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08997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Spock Example</a:t>
            </a:r>
          </a:p>
        </p:txBody>
      </p:sp>
      <p:sp>
        <p:nvSpPr>
          <p:cNvPr id="3" name="Subtitle 2"/>
          <p:cNvSpPr>
            <a:spLocks noGrp="1"/>
          </p:cNvSpPr>
          <p:nvPr>
            <p:ph type="subTitle" idx="1"/>
          </p:nvPr>
        </p:nvSpPr>
        <p:spPr/>
        <p:txBody>
          <a:bodyPr/>
          <a:lstStyle/>
          <a:p>
            <a:r>
              <a:rPr lang="en-US" dirty="0"/>
              <a:t>Step 1</a:t>
            </a:r>
          </a:p>
        </p:txBody>
      </p:sp>
    </p:spTree>
    <p:extLst>
      <p:ext uri="{BB962C8B-B14F-4D97-AF65-F5344CB8AC3E}">
        <p14:creationId xmlns:p14="http://schemas.microsoft.com/office/powerpoint/2010/main" val="33172038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1143000"/>
          </a:xfrm>
        </p:spPr>
        <p:txBody>
          <a:bodyPr/>
          <a:lstStyle/>
          <a:p>
            <a:r>
              <a:rPr lang="en-US" dirty="0"/>
              <a:t>Step 1: Compare Judges A</a:t>
            </a:r>
            <a:r>
              <a:rPr lang="en-US" dirty="0">
                <a:latin typeface="Arial" panose="020B0604020202020204" pitchFamily="34" charset="0"/>
                <a:cs typeface="Arial" panose="020B0604020202020204" pitchFamily="34" charset="0"/>
              </a:rPr>
              <a:t>–</a:t>
            </a:r>
            <a:r>
              <a:rPr lang="en-US" dirty="0"/>
              <a:t>F</a:t>
            </a:r>
          </a:p>
        </p:txBody>
      </p:sp>
      <p:sp>
        <p:nvSpPr>
          <p:cNvPr id="9" name="Rectangle 8"/>
          <p:cNvSpPr/>
          <p:nvPr/>
        </p:nvSpPr>
        <p:spPr>
          <a:xfrm>
            <a:off x="609600" y="4963180"/>
            <a:ext cx="10972800" cy="523220"/>
          </a:xfrm>
          <a:prstGeom prst="rect">
            <a:avLst/>
          </a:prstGeom>
        </p:spPr>
        <p:txBody>
          <a:bodyPr wrap="square">
            <a:spAutoFit/>
          </a:bodyPr>
          <a:lstStyle/>
          <a:p>
            <a:pPr algn="ctr"/>
            <a:r>
              <a:rPr lang="en-US" sz="2800" dirty="0"/>
              <a:t>Full model: µ</a:t>
            </a:r>
            <a:r>
              <a:rPr lang="en-US" sz="2800" baseline="-25000" dirty="0"/>
              <a:t>s</a:t>
            </a:r>
            <a:r>
              <a:rPr lang="en-US" sz="2800" dirty="0"/>
              <a:t> µ</a:t>
            </a:r>
            <a:r>
              <a:rPr lang="en-US" sz="2800" baseline="-25000" dirty="0"/>
              <a:t>A </a:t>
            </a:r>
            <a:r>
              <a:rPr lang="en-US" sz="2800" dirty="0"/>
              <a:t>µ</a:t>
            </a:r>
            <a:r>
              <a:rPr lang="en-US" sz="2800" baseline="-25000" dirty="0"/>
              <a:t>B</a:t>
            </a:r>
            <a:r>
              <a:rPr lang="en-US" sz="2800" dirty="0"/>
              <a:t> µ</a:t>
            </a:r>
            <a:r>
              <a:rPr lang="en-US" sz="2800" baseline="-25000" dirty="0"/>
              <a:t>C</a:t>
            </a:r>
            <a:r>
              <a:rPr lang="en-US" sz="2800" dirty="0"/>
              <a:t> µ</a:t>
            </a:r>
            <a:r>
              <a:rPr lang="en-US" sz="2800" baseline="-25000" dirty="0"/>
              <a:t>D</a:t>
            </a:r>
            <a:r>
              <a:rPr lang="en-US" sz="2800" dirty="0"/>
              <a:t> µ</a:t>
            </a:r>
            <a:r>
              <a:rPr lang="en-US" sz="2800" baseline="-25000" dirty="0"/>
              <a:t>E</a:t>
            </a:r>
            <a:r>
              <a:rPr lang="en-US" sz="2800" dirty="0"/>
              <a:t> µ</a:t>
            </a:r>
            <a:r>
              <a:rPr lang="en-US" sz="2800" baseline="-25000" dirty="0"/>
              <a:t>F</a:t>
            </a:r>
          </a:p>
        </p:txBody>
      </p:sp>
      <p:sp>
        <p:nvSpPr>
          <p:cNvPr id="10" name="Rectangle 9"/>
          <p:cNvSpPr/>
          <p:nvPr/>
        </p:nvSpPr>
        <p:spPr>
          <a:xfrm>
            <a:off x="609600" y="4289024"/>
            <a:ext cx="10972800" cy="523220"/>
          </a:xfrm>
          <a:prstGeom prst="rect">
            <a:avLst/>
          </a:prstGeom>
        </p:spPr>
        <p:txBody>
          <a:bodyPr wrap="square">
            <a:spAutoFit/>
          </a:bodyPr>
          <a:lstStyle/>
          <a:p>
            <a:pPr algn="ctr"/>
            <a:r>
              <a:rPr lang="en-US" sz="2800" dirty="0"/>
              <a:t>Reduced model: µ</a:t>
            </a:r>
            <a:r>
              <a:rPr lang="en-US" sz="2800" baseline="-25000" dirty="0">
                <a:latin typeface="+mj-lt"/>
              </a:rPr>
              <a:t>s</a:t>
            </a:r>
            <a:r>
              <a:rPr lang="en-US" sz="2800" dirty="0"/>
              <a:t> µ</a:t>
            </a:r>
            <a:r>
              <a:rPr lang="en-US" sz="2800" baseline="-25000" dirty="0"/>
              <a:t>0 </a:t>
            </a:r>
            <a:r>
              <a:rPr lang="en-US" sz="2800" dirty="0"/>
              <a:t>µ</a:t>
            </a:r>
            <a:r>
              <a:rPr lang="en-US" sz="2800" baseline="-25000" dirty="0"/>
              <a:t>0</a:t>
            </a:r>
            <a:r>
              <a:rPr lang="en-US" sz="2800" dirty="0"/>
              <a:t> µ</a:t>
            </a:r>
            <a:r>
              <a:rPr lang="en-US" sz="2800" baseline="-25000" dirty="0"/>
              <a:t>0</a:t>
            </a:r>
            <a:r>
              <a:rPr lang="en-US" sz="2800" dirty="0"/>
              <a:t> µ</a:t>
            </a:r>
            <a:r>
              <a:rPr lang="en-US" sz="2800" baseline="-25000" dirty="0"/>
              <a:t>0</a:t>
            </a:r>
            <a:r>
              <a:rPr lang="en-US" sz="2800" dirty="0"/>
              <a:t> µ</a:t>
            </a:r>
            <a:r>
              <a:rPr lang="en-US" sz="2800" baseline="-25000" dirty="0"/>
              <a:t>0</a:t>
            </a:r>
            <a:r>
              <a:rPr lang="en-US" sz="2800" dirty="0"/>
              <a:t> µ</a:t>
            </a:r>
            <a:r>
              <a:rPr lang="en-US" sz="2800" baseline="-25000" dirty="0"/>
              <a:t>0</a:t>
            </a:r>
            <a:endParaRPr lang="en-US" sz="2000" baseline="-25000" dirty="0"/>
          </a:p>
        </p:txBody>
      </p:sp>
      <p:sp>
        <p:nvSpPr>
          <p:cNvPr id="11" name="Rectangle 10"/>
          <p:cNvSpPr/>
          <p:nvPr/>
        </p:nvSpPr>
        <p:spPr>
          <a:xfrm>
            <a:off x="609600" y="3276600"/>
            <a:ext cx="10972800" cy="369332"/>
          </a:xfrm>
          <a:prstGeom prst="rect">
            <a:avLst/>
          </a:prstGeom>
        </p:spPr>
        <p:txBody>
          <a:bodyPr wrap="square">
            <a:spAutoFit/>
          </a:bodyPr>
          <a:lstStyle/>
          <a:p>
            <a:pPr algn="ctr"/>
            <a:r>
              <a:rPr lang="en-US" dirty="0"/>
              <a:t>But … let’s use </a:t>
            </a:r>
            <a:r>
              <a:rPr lang="en-US" b="1" dirty="0"/>
              <a:t>all the data </a:t>
            </a:r>
            <a:r>
              <a:rPr lang="en-US" dirty="0"/>
              <a:t>to estimate the pooled standard deviation!</a:t>
            </a:r>
          </a:p>
        </p:txBody>
      </p:sp>
      <p:sp>
        <p:nvSpPr>
          <p:cNvPr id="12" name="TextBox 11"/>
          <p:cNvSpPr txBox="1"/>
          <p:nvPr/>
        </p:nvSpPr>
        <p:spPr>
          <a:xfrm>
            <a:off x="609600" y="1752600"/>
            <a:ext cx="10972800" cy="954107"/>
          </a:xfrm>
          <a:prstGeom prst="rect">
            <a:avLst/>
          </a:prstGeom>
          <a:noFill/>
        </p:spPr>
        <p:txBody>
          <a:bodyPr wrap="square" rtlCol="0">
            <a:spAutoFit/>
          </a:bodyPr>
          <a:lstStyle/>
          <a:p>
            <a:r>
              <a:rPr lang="en-US" sz="2800" dirty="0"/>
              <a:t>H</a:t>
            </a:r>
            <a:r>
              <a:rPr lang="en-US" sz="2800" baseline="-25000" dirty="0"/>
              <a:t>0</a:t>
            </a:r>
            <a:r>
              <a:rPr lang="en-US" sz="2800" dirty="0"/>
              <a:t>: all “other” means are equal (A, B, C, D, E, F)</a:t>
            </a:r>
            <a:endParaRPr lang="en-US" sz="2800" baseline="-25000" dirty="0"/>
          </a:p>
          <a:p>
            <a:r>
              <a:rPr lang="en-US" sz="2800" dirty="0"/>
              <a:t>H</a:t>
            </a:r>
            <a:r>
              <a:rPr lang="en-US" sz="2800" baseline="-25000" dirty="0"/>
              <a:t>a</a:t>
            </a:r>
            <a:r>
              <a:rPr lang="en-US" sz="2800" dirty="0"/>
              <a:t>: at least two “other” means are different (A, B, C, D, E, F)</a:t>
            </a:r>
          </a:p>
        </p:txBody>
      </p:sp>
    </p:spTree>
    <p:extLst>
      <p:ext uri="{BB962C8B-B14F-4D97-AF65-F5344CB8AC3E}">
        <p14:creationId xmlns:p14="http://schemas.microsoft.com/office/powerpoint/2010/main" val="21313321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751264" y="1752601"/>
            <a:ext cx="1831136" cy="4724400"/>
          </a:xfrm>
          <a:prstGeom prst="rect">
            <a:avLst/>
          </a:prstGeom>
        </p:spPr>
      </p:pic>
      <p:sp>
        <p:nvSpPr>
          <p:cNvPr id="8" name="Title 7"/>
          <p:cNvSpPr>
            <a:spLocks noGrp="1"/>
          </p:cNvSpPr>
          <p:nvPr>
            <p:ph type="title"/>
          </p:nvPr>
        </p:nvSpPr>
        <p:spPr/>
        <p:txBody>
          <a:bodyPr>
            <a:normAutofit/>
          </a:bodyPr>
          <a:lstStyle/>
          <a:p>
            <a:r>
              <a:rPr lang="en-US" dirty="0"/>
              <a:t>Different Models in SAS</a:t>
            </a:r>
          </a:p>
        </p:txBody>
      </p:sp>
      <p:sp>
        <p:nvSpPr>
          <p:cNvPr id="12" name="Rectangle 11"/>
          <p:cNvSpPr/>
          <p:nvPr/>
        </p:nvSpPr>
        <p:spPr>
          <a:xfrm>
            <a:off x="609600" y="1752600"/>
            <a:ext cx="8382000" cy="461665"/>
          </a:xfrm>
          <a:prstGeom prst="rect">
            <a:avLst/>
          </a:prstGeom>
        </p:spPr>
        <p:txBody>
          <a:bodyPr wrap="square">
            <a:spAutoFit/>
          </a:bodyPr>
          <a:lstStyle/>
          <a:p>
            <a:pPr algn="ctr"/>
            <a:r>
              <a:rPr lang="en-US" sz="2400" dirty="0"/>
              <a:t>At least two are different (S, A, B, … F)</a:t>
            </a:r>
          </a:p>
        </p:txBody>
      </p:sp>
      <p:sp>
        <p:nvSpPr>
          <p:cNvPr id="13" name="Rectangle 12"/>
          <p:cNvSpPr/>
          <p:nvPr/>
        </p:nvSpPr>
        <p:spPr>
          <a:xfrm>
            <a:off x="609600" y="3128582"/>
            <a:ext cx="8381999" cy="461665"/>
          </a:xfrm>
          <a:prstGeom prst="rect">
            <a:avLst/>
          </a:prstGeom>
        </p:spPr>
        <p:txBody>
          <a:bodyPr wrap="square">
            <a:spAutoFit/>
          </a:bodyPr>
          <a:lstStyle/>
          <a:p>
            <a:pPr algn="ctr"/>
            <a:r>
              <a:rPr lang="en-US" sz="2400" dirty="0"/>
              <a:t>Spock is different than the others</a:t>
            </a:r>
          </a:p>
        </p:txBody>
      </p:sp>
      <p:sp>
        <p:nvSpPr>
          <p:cNvPr id="16" name="Rectangle 15"/>
          <p:cNvSpPr/>
          <p:nvPr/>
        </p:nvSpPr>
        <p:spPr>
          <a:xfrm>
            <a:off x="609600" y="3531357"/>
            <a:ext cx="8381999" cy="584775"/>
          </a:xfrm>
          <a:prstGeom prst="rect">
            <a:avLst/>
          </a:prstGeom>
        </p:spPr>
        <p:txBody>
          <a:bodyPr wrap="square">
            <a:spAutoFit/>
          </a:bodyPr>
          <a:lstStyle/>
          <a:p>
            <a:pPr algn="ctr"/>
            <a:r>
              <a:rPr lang="en-US" sz="3200" dirty="0"/>
              <a:t>µ</a:t>
            </a:r>
            <a:r>
              <a:rPr lang="en-US" sz="3200" baseline="-25000" dirty="0">
                <a:latin typeface="+mj-lt"/>
              </a:rPr>
              <a:t>s</a:t>
            </a:r>
            <a:r>
              <a:rPr lang="en-US" sz="3200" dirty="0"/>
              <a:t> µ</a:t>
            </a:r>
            <a:r>
              <a:rPr lang="en-US" sz="3200" baseline="-25000" dirty="0"/>
              <a:t>0 </a:t>
            </a:r>
            <a:r>
              <a:rPr lang="en-US" sz="3200" dirty="0"/>
              <a:t>µ</a:t>
            </a:r>
            <a:r>
              <a:rPr lang="en-US" sz="3200" baseline="-25000" dirty="0"/>
              <a:t>0</a:t>
            </a:r>
            <a:r>
              <a:rPr lang="en-US" sz="3200" dirty="0"/>
              <a:t> µ</a:t>
            </a:r>
            <a:r>
              <a:rPr lang="en-US" sz="3200" baseline="-25000" dirty="0"/>
              <a:t>0</a:t>
            </a:r>
            <a:r>
              <a:rPr lang="en-US" sz="3200" dirty="0"/>
              <a:t> µ</a:t>
            </a:r>
            <a:r>
              <a:rPr lang="en-US" sz="3200" baseline="-25000" dirty="0"/>
              <a:t>0</a:t>
            </a:r>
            <a:r>
              <a:rPr lang="en-US" sz="3200" dirty="0"/>
              <a:t> µ</a:t>
            </a:r>
            <a:r>
              <a:rPr lang="en-US" sz="3200" baseline="-25000" dirty="0"/>
              <a:t>0</a:t>
            </a:r>
            <a:r>
              <a:rPr lang="en-US" sz="3200" dirty="0"/>
              <a:t> µ</a:t>
            </a:r>
            <a:r>
              <a:rPr lang="en-US" sz="3200" baseline="-25000" dirty="0"/>
              <a:t>0</a:t>
            </a:r>
            <a:endParaRPr lang="en-US" sz="2400" baseline="-25000" dirty="0"/>
          </a:p>
        </p:txBody>
      </p:sp>
      <p:sp>
        <p:nvSpPr>
          <p:cNvPr id="17" name="Rectangle 16"/>
          <p:cNvSpPr/>
          <p:nvPr/>
        </p:nvSpPr>
        <p:spPr>
          <a:xfrm>
            <a:off x="609600" y="2144745"/>
            <a:ext cx="8382000" cy="584775"/>
          </a:xfrm>
          <a:prstGeom prst="rect">
            <a:avLst/>
          </a:prstGeom>
        </p:spPr>
        <p:txBody>
          <a:bodyPr wrap="square">
            <a:spAutoFit/>
          </a:bodyPr>
          <a:lstStyle/>
          <a:p>
            <a:pPr algn="ctr"/>
            <a:r>
              <a:rPr lang="en-US" sz="3200" dirty="0"/>
              <a:t>µ</a:t>
            </a:r>
            <a:r>
              <a:rPr lang="en-US" sz="3200" baseline="-25000" dirty="0"/>
              <a:t>s</a:t>
            </a:r>
            <a:r>
              <a:rPr lang="en-US" sz="3200" dirty="0"/>
              <a:t> µ</a:t>
            </a:r>
            <a:r>
              <a:rPr lang="en-US" sz="3200" baseline="-25000" dirty="0"/>
              <a:t>A </a:t>
            </a:r>
            <a:r>
              <a:rPr lang="en-US" sz="3200" dirty="0"/>
              <a:t>µ</a:t>
            </a:r>
            <a:r>
              <a:rPr lang="en-US" sz="3200" baseline="-25000" dirty="0"/>
              <a:t>B</a:t>
            </a:r>
            <a:r>
              <a:rPr lang="en-US" sz="3200" dirty="0"/>
              <a:t> µ</a:t>
            </a:r>
            <a:r>
              <a:rPr lang="en-US" sz="3200" baseline="-25000" dirty="0"/>
              <a:t>C</a:t>
            </a:r>
            <a:r>
              <a:rPr lang="en-US" sz="3200" dirty="0"/>
              <a:t> µ</a:t>
            </a:r>
            <a:r>
              <a:rPr lang="en-US" sz="3200" baseline="-25000" dirty="0"/>
              <a:t>D</a:t>
            </a:r>
            <a:r>
              <a:rPr lang="en-US" sz="3200" dirty="0"/>
              <a:t> µ</a:t>
            </a:r>
            <a:r>
              <a:rPr lang="en-US" sz="3200" baseline="-25000" dirty="0"/>
              <a:t>E</a:t>
            </a:r>
            <a:r>
              <a:rPr lang="en-US" sz="3200" dirty="0"/>
              <a:t> µ</a:t>
            </a:r>
            <a:r>
              <a:rPr lang="en-US" sz="3200" baseline="-25000" dirty="0"/>
              <a:t>F</a:t>
            </a:r>
            <a:endParaRPr lang="en-US" sz="3200" dirty="0"/>
          </a:p>
        </p:txBody>
      </p:sp>
      <p:pic>
        <p:nvPicPr>
          <p:cNvPr id="18" name="Picture 17"/>
          <p:cNvPicPr>
            <a:picLocks noChangeAspect="1"/>
          </p:cNvPicPr>
          <p:nvPr/>
        </p:nvPicPr>
        <p:blipFill>
          <a:blip r:embed="rId3"/>
          <a:stretch>
            <a:fillRect/>
          </a:stretch>
        </p:blipFill>
        <p:spPr>
          <a:xfrm>
            <a:off x="2423133" y="4497136"/>
            <a:ext cx="4754931" cy="1261184"/>
          </a:xfrm>
          <a:prstGeom prst="rect">
            <a:avLst/>
          </a:prstGeom>
        </p:spPr>
      </p:pic>
    </p:spTree>
    <p:extLst>
      <p:ext uri="{BB962C8B-B14F-4D97-AF65-F5344CB8AC3E}">
        <p14:creationId xmlns:p14="http://schemas.microsoft.com/office/powerpoint/2010/main" val="13286481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751264" y="1752601"/>
            <a:ext cx="1831136" cy="4724400"/>
          </a:xfrm>
          <a:prstGeom prst="rect">
            <a:avLst/>
          </a:prstGeom>
        </p:spPr>
      </p:pic>
      <p:sp>
        <p:nvSpPr>
          <p:cNvPr id="8" name="Title 7"/>
          <p:cNvSpPr>
            <a:spLocks noGrp="1"/>
          </p:cNvSpPr>
          <p:nvPr>
            <p:ph type="title"/>
          </p:nvPr>
        </p:nvSpPr>
        <p:spPr/>
        <p:txBody>
          <a:bodyPr>
            <a:normAutofit/>
          </a:bodyPr>
          <a:lstStyle/>
          <a:p>
            <a:r>
              <a:rPr lang="en-US" dirty="0"/>
              <a:t>Different Models in SAS (cont.)</a:t>
            </a:r>
          </a:p>
        </p:txBody>
      </p:sp>
      <p:sp>
        <p:nvSpPr>
          <p:cNvPr id="12" name="Rectangle 11"/>
          <p:cNvSpPr/>
          <p:nvPr/>
        </p:nvSpPr>
        <p:spPr>
          <a:xfrm>
            <a:off x="609600" y="1752600"/>
            <a:ext cx="8382000" cy="461665"/>
          </a:xfrm>
          <a:prstGeom prst="rect">
            <a:avLst/>
          </a:prstGeom>
        </p:spPr>
        <p:txBody>
          <a:bodyPr wrap="square">
            <a:spAutoFit/>
          </a:bodyPr>
          <a:lstStyle/>
          <a:p>
            <a:pPr algn="ctr"/>
            <a:r>
              <a:rPr lang="en-US" sz="2400" dirty="0"/>
              <a:t>At least two are different (S, A, B, … F)</a:t>
            </a:r>
          </a:p>
        </p:txBody>
      </p:sp>
      <p:sp>
        <p:nvSpPr>
          <p:cNvPr id="13" name="Rectangle 12"/>
          <p:cNvSpPr/>
          <p:nvPr/>
        </p:nvSpPr>
        <p:spPr>
          <a:xfrm>
            <a:off x="609600" y="5184650"/>
            <a:ext cx="8381999" cy="461665"/>
          </a:xfrm>
          <a:prstGeom prst="rect">
            <a:avLst/>
          </a:prstGeom>
        </p:spPr>
        <p:txBody>
          <a:bodyPr wrap="square">
            <a:spAutoFit/>
          </a:bodyPr>
          <a:lstStyle/>
          <a:p>
            <a:pPr algn="ctr"/>
            <a:r>
              <a:rPr lang="en-US" sz="2400" dirty="0"/>
              <a:t>Spock is different than the others</a:t>
            </a:r>
          </a:p>
        </p:txBody>
      </p:sp>
      <p:sp>
        <p:nvSpPr>
          <p:cNvPr id="16" name="Rectangle 15"/>
          <p:cNvSpPr/>
          <p:nvPr/>
        </p:nvSpPr>
        <p:spPr>
          <a:xfrm>
            <a:off x="609600" y="5587425"/>
            <a:ext cx="8381999" cy="584775"/>
          </a:xfrm>
          <a:prstGeom prst="rect">
            <a:avLst/>
          </a:prstGeom>
        </p:spPr>
        <p:txBody>
          <a:bodyPr wrap="square">
            <a:spAutoFit/>
          </a:bodyPr>
          <a:lstStyle/>
          <a:p>
            <a:pPr algn="ctr"/>
            <a:r>
              <a:rPr lang="en-US" sz="3200" dirty="0"/>
              <a:t>µ</a:t>
            </a:r>
            <a:r>
              <a:rPr lang="en-US" sz="3200" baseline="-25000" dirty="0">
                <a:latin typeface="+mj-lt"/>
              </a:rPr>
              <a:t>s</a:t>
            </a:r>
            <a:r>
              <a:rPr lang="en-US" sz="3200" dirty="0"/>
              <a:t> µ</a:t>
            </a:r>
            <a:r>
              <a:rPr lang="en-US" sz="3200" baseline="-25000" dirty="0"/>
              <a:t>0 </a:t>
            </a:r>
            <a:r>
              <a:rPr lang="en-US" sz="3200" dirty="0"/>
              <a:t>µ</a:t>
            </a:r>
            <a:r>
              <a:rPr lang="en-US" sz="3200" baseline="-25000" dirty="0"/>
              <a:t>0</a:t>
            </a:r>
            <a:r>
              <a:rPr lang="en-US" sz="3200" dirty="0"/>
              <a:t> µ</a:t>
            </a:r>
            <a:r>
              <a:rPr lang="en-US" sz="3200" baseline="-25000" dirty="0"/>
              <a:t>0</a:t>
            </a:r>
            <a:r>
              <a:rPr lang="en-US" sz="3200" dirty="0"/>
              <a:t> µ</a:t>
            </a:r>
            <a:r>
              <a:rPr lang="en-US" sz="3200" baseline="-25000" dirty="0"/>
              <a:t>0</a:t>
            </a:r>
            <a:r>
              <a:rPr lang="en-US" sz="3200" dirty="0"/>
              <a:t> µ</a:t>
            </a:r>
            <a:r>
              <a:rPr lang="en-US" sz="3200" baseline="-25000" dirty="0"/>
              <a:t>0</a:t>
            </a:r>
            <a:r>
              <a:rPr lang="en-US" sz="3200" dirty="0"/>
              <a:t> µ</a:t>
            </a:r>
            <a:r>
              <a:rPr lang="en-US" sz="3200" baseline="-25000" dirty="0"/>
              <a:t>0</a:t>
            </a:r>
            <a:endParaRPr lang="en-US" sz="2400" baseline="-25000" dirty="0"/>
          </a:p>
        </p:txBody>
      </p:sp>
      <p:sp>
        <p:nvSpPr>
          <p:cNvPr id="17" name="Rectangle 16"/>
          <p:cNvSpPr/>
          <p:nvPr/>
        </p:nvSpPr>
        <p:spPr>
          <a:xfrm>
            <a:off x="609600" y="2144745"/>
            <a:ext cx="8382000" cy="584775"/>
          </a:xfrm>
          <a:prstGeom prst="rect">
            <a:avLst/>
          </a:prstGeom>
        </p:spPr>
        <p:txBody>
          <a:bodyPr wrap="square">
            <a:spAutoFit/>
          </a:bodyPr>
          <a:lstStyle/>
          <a:p>
            <a:pPr algn="ctr"/>
            <a:r>
              <a:rPr lang="en-US" sz="3200" dirty="0"/>
              <a:t>µ</a:t>
            </a:r>
            <a:r>
              <a:rPr lang="en-US" sz="3200" baseline="-25000" dirty="0"/>
              <a:t>s</a:t>
            </a:r>
            <a:r>
              <a:rPr lang="en-US" sz="3200" dirty="0"/>
              <a:t> µ</a:t>
            </a:r>
            <a:r>
              <a:rPr lang="en-US" sz="3200" baseline="-25000" dirty="0"/>
              <a:t>A </a:t>
            </a:r>
            <a:r>
              <a:rPr lang="en-US" sz="3200" dirty="0"/>
              <a:t>µ</a:t>
            </a:r>
            <a:r>
              <a:rPr lang="en-US" sz="3200" baseline="-25000" dirty="0"/>
              <a:t>B</a:t>
            </a:r>
            <a:r>
              <a:rPr lang="en-US" sz="3200" dirty="0"/>
              <a:t> µ</a:t>
            </a:r>
            <a:r>
              <a:rPr lang="en-US" sz="3200" baseline="-25000" dirty="0"/>
              <a:t>C</a:t>
            </a:r>
            <a:r>
              <a:rPr lang="en-US" sz="3200" dirty="0"/>
              <a:t> µ</a:t>
            </a:r>
            <a:r>
              <a:rPr lang="en-US" sz="3200" baseline="-25000" dirty="0"/>
              <a:t>D</a:t>
            </a:r>
            <a:r>
              <a:rPr lang="en-US" sz="3200" dirty="0"/>
              <a:t> µ</a:t>
            </a:r>
            <a:r>
              <a:rPr lang="en-US" sz="3200" baseline="-25000" dirty="0"/>
              <a:t>E</a:t>
            </a:r>
            <a:r>
              <a:rPr lang="en-US" sz="3200" dirty="0"/>
              <a:t> µ</a:t>
            </a:r>
            <a:r>
              <a:rPr lang="en-US" sz="3200" baseline="-25000" dirty="0"/>
              <a:t>F</a:t>
            </a:r>
            <a:endParaRPr lang="en-US" sz="3200" dirty="0"/>
          </a:p>
        </p:txBody>
      </p:sp>
      <p:pic>
        <p:nvPicPr>
          <p:cNvPr id="9" name="Picture 8"/>
          <p:cNvPicPr>
            <a:picLocks noChangeAspect="1"/>
          </p:cNvPicPr>
          <p:nvPr/>
        </p:nvPicPr>
        <p:blipFill>
          <a:blip r:embed="rId3"/>
          <a:stretch>
            <a:fillRect/>
          </a:stretch>
        </p:blipFill>
        <p:spPr>
          <a:xfrm>
            <a:off x="2931318" y="3093307"/>
            <a:ext cx="3738562" cy="2042987"/>
          </a:xfrm>
          <a:prstGeom prst="rect">
            <a:avLst/>
          </a:prstGeom>
        </p:spPr>
      </p:pic>
    </p:spTree>
    <p:extLst>
      <p:ext uri="{BB962C8B-B14F-4D97-AF65-F5344CB8AC3E}">
        <p14:creationId xmlns:p14="http://schemas.microsoft.com/office/powerpoint/2010/main" val="36690561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Comparing Two Models:</a:t>
            </a:r>
            <a:br>
              <a:rPr lang="en-US" sz="3200" dirty="0"/>
            </a:br>
            <a:r>
              <a:rPr lang="en-US" sz="3200" dirty="0"/>
              <a:t>Both Are Not Equal Means Model</a:t>
            </a:r>
          </a:p>
        </p:txBody>
      </p:sp>
      <p:graphicFrame>
        <p:nvGraphicFramePr>
          <p:cNvPr id="13" name="Table 12"/>
          <p:cNvGraphicFramePr>
            <a:graphicFrameLocks noGrp="1"/>
          </p:cNvGraphicFramePr>
          <p:nvPr>
            <p:extLst>
              <p:ext uri="{D42A27DB-BD31-4B8C-83A1-F6EECF244321}">
                <p14:modId xmlns:p14="http://schemas.microsoft.com/office/powerpoint/2010/main" val="3690486222"/>
              </p:ext>
            </p:extLst>
          </p:nvPr>
        </p:nvGraphicFramePr>
        <p:xfrm>
          <a:off x="3962400" y="4529003"/>
          <a:ext cx="6096000" cy="14833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a:t>Pr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Corrected total</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
        <p:nvSpPr>
          <p:cNvPr id="15" name="TextBox 14"/>
          <p:cNvSpPr txBox="1"/>
          <p:nvPr/>
        </p:nvSpPr>
        <p:spPr>
          <a:xfrm>
            <a:off x="1670898" y="5734346"/>
            <a:ext cx="1678120" cy="646331"/>
          </a:xfrm>
          <a:prstGeom prst="rect">
            <a:avLst/>
          </a:prstGeom>
          <a:noFill/>
        </p:spPr>
        <p:txBody>
          <a:bodyPr wrap="square" rtlCol="0">
            <a:spAutoFit/>
          </a:bodyPr>
          <a:lstStyle/>
          <a:p>
            <a:r>
              <a:rPr lang="en-US" dirty="0">
                <a:solidFill>
                  <a:srgbClr val="00B050"/>
                </a:solidFill>
              </a:rPr>
              <a:t>Equal means model</a:t>
            </a:r>
          </a:p>
        </p:txBody>
      </p:sp>
      <p:cxnSp>
        <p:nvCxnSpPr>
          <p:cNvPr id="17" name="Straight Arrow Connector 16"/>
          <p:cNvCxnSpPr/>
          <p:nvPr/>
        </p:nvCxnSpPr>
        <p:spPr>
          <a:xfrm>
            <a:off x="2968018" y="5421128"/>
            <a:ext cx="838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V="1">
            <a:off x="2968018" y="5871631"/>
            <a:ext cx="8382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09600" y="1676400"/>
            <a:ext cx="10972800" cy="923330"/>
          </a:xfrm>
          <a:prstGeom prst="rect">
            <a:avLst/>
          </a:prstGeom>
          <a:noFill/>
        </p:spPr>
        <p:txBody>
          <a:bodyPr wrap="square" rtlCol="0">
            <a:spAutoFit/>
          </a:bodyPr>
          <a:lstStyle/>
          <a:p>
            <a:r>
              <a:rPr lang="en-US" dirty="0"/>
              <a:t>SAS (proc glm) compares models to the equal means model. When you run proc glm, it always makes the “Corrected Total Row” the equal means model. However, we can build our own ANOVA table (BYOA) to compare two models, both of which are not the equal means model.</a:t>
            </a:r>
          </a:p>
        </p:txBody>
      </p:sp>
      <p:sp>
        <p:nvSpPr>
          <p:cNvPr id="23" name="TextBox 22"/>
          <p:cNvSpPr txBox="1"/>
          <p:nvPr/>
        </p:nvSpPr>
        <p:spPr>
          <a:xfrm>
            <a:off x="609599" y="2665705"/>
            <a:ext cx="10972801" cy="923330"/>
          </a:xfrm>
          <a:prstGeom prst="rect">
            <a:avLst/>
          </a:prstGeom>
          <a:noFill/>
        </p:spPr>
        <p:txBody>
          <a:bodyPr wrap="square" rtlCol="0">
            <a:spAutoFit/>
          </a:bodyPr>
          <a:lstStyle/>
          <a:p>
            <a:r>
              <a:rPr lang="en-US" dirty="0"/>
              <a:t>To do this we will need to identify the “full” model and the “reduced” model. The “full” model will be the model with the most parameters (means) in it while the “reduced model” will have fewer parameters. [Note that the equal means model (with one parameter) is the most reduced model you can have.]</a:t>
            </a:r>
          </a:p>
        </p:txBody>
      </p:sp>
      <p:sp>
        <p:nvSpPr>
          <p:cNvPr id="24" name="TextBox 23"/>
          <p:cNvSpPr txBox="1"/>
          <p:nvPr/>
        </p:nvSpPr>
        <p:spPr>
          <a:xfrm>
            <a:off x="1670899" y="5097964"/>
            <a:ext cx="1676400" cy="646331"/>
          </a:xfrm>
          <a:prstGeom prst="rect">
            <a:avLst/>
          </a:prstGeom>
          <a:noFill/>
        </p:spPr>
        <p:txBody>
          <a:bodyPr wrap="square" rtlCol="0">
            <a:spAutoFit/>
          </a:bodyPr>
          <a:lstStyle/>
          <a:p>
            <a:r>
              <a:rPr lang="en-US" dirty="0">
                <a:solidFill>
                  <a:srgbClr val="7030A0"/>
                </a:solidFill>
              </a:rPr>
              <a:t>Separate Means model</a:t>
            </a:r>
          </a:p>
        </p:txBody>
      </p:sp>
      <p:sp>
        <p:nvSpPr>
          <p:cNvPr id="25" name="TextBox 24"/>
          <p:cNvSpPr txBox="1"/>
          <p:nvPr/>
        </p:nvSpPr>
        <p:spPr>
          <a:xfrm>
            <a:off x="1670897" y="6365907"/>
            <a:ext cx="2129225" cy="369332"/>
          </a:xfrm>
          <a:prstGeom prst="rect">
            <a:avLst/>
          </a:prstGeom>
          <a:noFill/>
        </p:spPr>
        <p:txBody>
          <a:bodyPr wrap="square" rtlCol="0">
            <a:spAutoFit/>
          </a:bodyPr>
          <a:lstStyle/>
          <a:p>
            <a:r>
              <a:rPr lang="en-US" dirty="0">
                <a:solidFill>
                  <a:srgbClr val="00B050"/>
                </a:solidFill>
              </a:rPr>
              <a:t>(Reduced model)</a:t>
            </a:r>
          </a:p>
        </p:txBody>
      </p:sp>
      <p:sp>
        <p:nvSpPr>
          <p:cNvPr id="26" name="TextBox 25"/>
          <p:cNvSpPr txBox="1"/>
          <p:nvPr/>
        </p:nvSpPr>
        <p:spPr>
          <a:xfrm>
            <a:off x="2665281" y="5107452"/>
            <a:ext cx="1676400" cy="369332"/>
          </a:xfrm>
          <a:prstGeom prst="rect">
            <a:avLst/>
          </a:prstGeom>
          <a:noFill/>
        </p:spPr>
        <p:txBody>
          <a:bodyPr wrap="square" rtlCol="0">
            <a:spAutoFit/>
          </a:bodyPr>
          <a:lstStyle/>
          <a:p>
            <a:r>
              <a:rPr lang="en-US" dirty="0">
                <a:solidFill>
                  <a:srgbClr val="7030A0"/>
                </a:solidFill>
              </a:rPr>
              <a:t>(full model) </a:t>
            </a:r>
          </a:p>
        </p:txBody>
      </p:sp>
      <p:sp>
        <p:nvSpPr>
          <p:cNvPr id="27" name="TextBox 26"/>
          <p:cNvSpPr txBox="1"/>
          <p:nvPr/>
        </p:nvSpPr>
        <p:spPr>
          <a:xfrm>
            <a:off x="1281422" y="3926300"/>
            <a:ext cx="2680979" cy="646331"/>
          </a:xfrm>
          <a:prstGeom prst="rect">
            <a:avLst/>
          </a:prstGeom>
          <a:noFill/>
        </p:spPr>
        <p:txBody>
          <a:bodyPr wrap="square" rtlCol="0">
            <a:spAutoFit/>
          </a:bodyPr>
          <a:lstStyle/>
          <a:p>
            <a:pPr algn="ctr"/>
            <a:r>
              <a:rPr lang="en-US" b="1" dirty="0"/>
              <a:t>Extra sum of squares</a:t>
            </a:r>
          </a:p>
          <a:p>
            <a:pPr algn="ctr"/>
            <a:r>
              <a:rPr lang="en-US" b="1" dirty="0"/>
              <a:t> test/BYOA</a:t>
            </a:r>
          </a:p>
        </p:txBody>
      </p:sp>
    </p:spTree>
    <p:extLst>
      <p:ext uri="{BB962C8B-B14F-4D97-AF65-F5344CB8AC3E}">
        <p14:creationId xmlns:p14="http://schemas.microsoft.com/office/powerpoint/2010/main" val="1436411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Pure ANOVA, Part I</a:t>
            </a:r>
          </a:p>
        </p:txBody>
      </p:sp>
      <p:sp>
        <p:nvSpPr>
          <p:cNvPr id="8" name="Content Placeholder 2"/>
          <p:cNvSpPr txBox="1">
            <a:spLocks/>
          </p:cNvSpPr>
          <p:nvPr/>
        </p:nvSpPr>
        <p:spPr>
          <a:xfrm>
            <a:off x="609600" y="1600202"/>
            <a:ext cx="10972800" cy="360268"/>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t>4. Now we need to find the sum of the squared residuals for the </a:t>
            </a:r>
            <a:r>
              <a:rPr lang="en-US" sz="2000" b="1" dirty="0"/>
              <a:t>equal</a:t>
            </a:r>
            <a:r>
              <a:rPr lang="en-US" sz="2000" dirty="0"/>
              <a:t> means model.</a:t>
            </a:r>
          </a:p>
        </p:txBody>
      </p:sp>
      <p:sp>
        <p:nvSpPr>
          <p:cNvPr id="11" name="Content Placeholder 2"/>
          <p:cNvSpPr txBox="1">
            <a:spLocks/>
          </p:cNvSpPr>
          <p:nvPr/>
        </p:nvSpPr>
        <p:spPr>
          <a:xfrm>
            <a:off x="628828" y="6400800"/>
            <a:ext cx="10972800" cy="347529"/>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t>6. Compare the total sum of squares for each model. Which do you think “fits” better?</a:t>
            </a:r>
          </a:p>
        </p:txBody>
      </p:sp>
      <mc:AlternateContent xmlns:mc="http://schemas.openxmlformats.org/markup-compatibility/2006" xmlns:a14="http://schemas.microsoft.com/office/drawing/2010/main">
        <mc:Choice Requires="a14">
          <p:sp>
            <p:nvSpPr>
              <p:cNvPr id="7" name="TextBox 6"/>
              <p:cNvSpPr txBox="1"/>
              <p:nvPr/>
            </p:nvSpPr>
            <p:spPr>
              <a:xfrm>
                <a:off x="609600" y="1964385"/>
                <a:ext cx="10972800" cy="369332"/>
              </a:xfrm>
              <a:prstGeom prst="rect">
                <a:avLst/>
              </a:prstGeom>
              <a:noFill/>
            </p:spPr>
            <p:txBody>
              <a:bodyPr wrap="square" rtlCol="0">
                <a:spAutoFit/>
              </a:bodyPr>
              <a:lstStyle/>
              <a:p>
                <a:pPr algn="ctr"/>
                <a:r>
                  <a:rPr lang="en-US" dirty="0"/>
                  <a:t>(</a:t>
                </a:r>
                <a14:m>
                  <m:oMath xmlns:m="http://schemas.openxmlformats.org/officeDocument/2006/math">
                    <m:r>
                      <a:rPr lang="en-US">
                        <a:latin typeface="Cambria Math" panose="02040503050406030204" pitchFamily="18" charset="0"/>
                      </a:rPr>
                      <m:t>(</m:t>
                    </m:r>
                    <m:r>
                      <a:rPr lang="en-US" i="1">
                        <a:latin typeface="Cambria Math"/>
                      </a:rPr>
                      <m:t>𝑌</m:t>
                    </m:r>
                    <m:r>
                      <a:rPr lang="en-US" i="1" baseline="-25000">
                        <a:latin typeface="Cambria Math"/>
                      </a:rPr>
                      <m:t>𝑖</m:t>
                    </m:r>
                    <m:d>
                      <m:dPr>
                        <m:begChr m:val="|"/>
                        <m:ctrlPr>
                          <a:rPr lang="en-US" i="1">
                            <a:latin typeface="Cambria Math" panose="02040503050406030204" pitchFamily="18" charset="0"/>
                          </a:rPr>
                        </m:ctrlPr>
                      </m:dPr>
                      <m:e>
                        <m:r>
                          <a:rPr lang="en-US" i="1">
                            <a:latin typeface="Cambria Math"/>
                          </a:rPr>
                          <m:t>𝑋</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a:ea typeface="Cambria Math"/>
                              </a:rPr>
                              <m:t>𝜇</m:t>
                            </m:r>
                          </m:e>
                        </m:acc>
                      </m:e>
                    </m:d>
                    <m:r>
                      <a:rPr lang="en-US" i="1" baseline="30000">
                        <a:latin typeface="Cambria Math"/>
                      </a:rPr>
                      <m:t>2</m:t>
                    </m:r>
                  </m:oMath>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609600" y="1964385"/>
                <a:ext cx="10972800" cy="369332"/>
              </a:xfrm>
              <a:prstGeom prst="rect">
                <a:avLst/>
              </a:prstGeom>
              <a:blipFill>
                <a:blip r:embed="rId2"/>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2" name="Table 11"/>
              <p:cNvGraphicFramePr>
                <a:graphicFrameLocks noGrp="1"/>
              </p:cNvGraphicFramePr>
              <p:nvPr>
                <p:extLst>
                  <p:ext uri="{D42A27DB-BD31-4B8C-83A1-F6EECF244321}">
                    <p14:modId xmlns:p14="http://schemas.microsoft.com/office/powerpoint/2010/main" val="3109125001"/>
                  </p:ext>
                </p:extLst>
              </p:nvPr>
            </p:nvGraphicFramePr>
            <p:xfrm>
              <a:off x="2247900" y="2352291"/>
              <a:ext cx="7696200" cy="15240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4">
                      <a:extLst>
                        <a:ext uri="{9D8B030D-6E8A-4147-A177-3AD203B41FA5}">
                          <a16:colId xmlns:a16="http://schemas.microsoft.com/office/drawing/2014/main" val="20003"/>
                        </a:ext>
                      </a:extLst>
                    </a:gridCol>
                  </a:tblGrid>
                  <a:tr h="267740">
                    <a:tc>
                      <a:txBody>
                        <a:bodyPr/>
                        <a:lstStyle/>
                        <a:p>
                          <a:endParaRPr lang="en-US" sz="1400" dirty="0"/>
                        </a:p>
                      </a:txBody>
                      <a:tcPr/>
                    </a:tc>
                    <a:tc>
                      <a:txBody>
                        <a:bodyPr/>
                        <a:lstStyle/>
                        <a:p>
                          <a:pPr algn="ctr"/>
                          <a:r>
                            <a:rPr lang="en-US" sz="1400"/>
                            <a:t>Level i = 1</a:t>
                          </a:r>
                          <a:endParaRPr lang="en-US" sz="1400" dirty="0"/>
                        </a:p>
                      </a:txBody>
                      <a:tcPr/>
                    </a:tc>
                    <a:tc>
                      <a:txBody>
                        <a:bodyPr/>
                        <a:lstStyle/>
                        <a:p>
                          <a:pPr algn="ctr"/>
                          <a:r>
                            <a:rPr lang="en-US" sz="1400"/>
                            <a:t>Level i = 2</a:t>
                          </a:r>
                          <a:endParaRPr lang="en-US" sz="1400" dirty="0"/>
                        </a:p>
                      </a:txBody>
                      <a:tcPr/>
                    </a:tc>
                    <a:tc>
                      <a:txBody>
                        <a:bodyPr/>
                        <a:lstStyle/>
                        <a:p>
                          <a:pPr algn="ctr"/>
                          <a:r>
                            <a:rPr lang="en-US" sz="1400" baseline="0"/>
                            <a:t>Level i = 3</a:t>
                          </a:r>
                          <a:endParaRPr lang="en-US" sz="1400" dirty="0"/>
                        </a:p>
                      </a:txBody>
                      <a:tcPr/>
                    </a:tc>
                    <a:extLst>
                      <a:ext uri="{0D108BD9-81ED-4DB2-BD59-A6C34878D82A}">
                        <a16:rowId xmlns:a16="http://schemas.microsoft.com/office/drawing/2014/main" val="10000"/>
                      </a:ext>
                    </a:extLst>
                  </a:tr>
                  <a:tr h="2677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t>((</a:t>
                          </a:r>
                          <a14:m>
                            <m:oMath xmlns:m="http://schemas.openxmlformats.org/officeDocument/2006/math">
                              <m:r>
                                <a:rPr lang="en-US" sz="1400" b="0" i="1" smtClean="0">
                                  <a:latin typeface="Cambria Math"/>
                                </a:rPr>
                                <m:t>𝑌</m:t>
                              </m:r>
                              <m:r>
                                <a:rPr lang="en-US" sz="1400" b="0" i="1" baseline="-25000" smtClean="0">
                                  <a:latin typeface="Cambria Math" panose="02040503050406030204" pitchFamily="18" charset="0"/>
                                </a:rPr>
                                <m:t>1</m:t>
                              </m:r>
                              <m:d>
                                <m:dPr>
                                  <m:begChr m:val="|"/>
                                  <m:ctrlPr>
                                    <a:rPr lang="en-US" sz="1400" b="0" i="1" smtClean="0">
                                      <a:latin typeface="Cambria Math" panose="02040503050406030204" pitchFamily="18" charset="0"/>
                                    </a:rPr>
                                  </m:ctrlPr>
                                </m:dPr>
                                <m:e>
                                  <m:r>
                                    <a:rPr lang="en-US" sz="1400" b="0" i="1" smtClean="0">
                                      <a:latin typeface="Cambria Math"/>
                                    </a:rPr>
                                    <m:t>𝑋</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i="1" smtClean="0">
                                          <a:latin typeface="Cambria Math"/>
                                          <a:ea typeface="Cambria Math"/>
                                        </a:rPr>
                                        <m:t>𝜇</m:t>
                                      </m:r>
                                    </m:e>
                                  </m:acc>
                                </m:e>
                              </m:d>
                              <m:r>
                                <a:rPr lang="en-US" sz="1400" b="0" i="1" baseline="30000" smtClean="0">
                                  <a:latin typeface="Cambria Math"/>
                                </a:rPr>
                                <m:t>2</m:t>
                              </m:r>
                              <m:r>
                                <a:rPr lang="en-US" sz="1400" b="0" i="1" baseline="-25000" smtClean="0">
                                  <a:latin typeface="Cambria Math" panose="02040503050406030204" pitchFamily="18" charset="0"/>
                                </a:rPr>
                                <m:t> </m:t>
                              </m:r>
                            </m:oMath>
                          </a14:m>
                          <a:endParaRPr lang="en-US" sz="1400" baseline="300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1"/>
                      </a:ext>
                    </a:extLst>
                  </a:tr>
                  <a:tr h="2677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t>((</a:t>
                          </a:r>
                          <a14:m>
                            <m:oMath xmlns:m="http://schemas.openxmlformats.org/officeDocument/2006/math">
                              <m:r>
                                <a:rPr lang="en-US" sz="1400" b="0" i="1" smtClean="0">
                                  <a:latin typeface="Cambria Math"/>
                                </a:rPr>
                                <m:t>𝑌</m:t>
                              </m:r>
                              <m:r>
                                <a:rPr lang="en-US" sz="1400" b="0" i="1" baseline="-25000" smtClean="0">
                                  <a:latin typeface="Cambria Math"/>
                                </a:rPr>
                                <m:t>2</m:t>
                              </m:r>
                              <m:d>
                                <m:dPr>
                                  <m:begChr m:val="|"/>
                                  <m:ctrlPr>
                                    <a:rPr lang="en-US" sz="1400" b="0" i="1" smtClean="0">
                                      <a:latin typeface="Cambria Math" panose="02040503050406030204" pitchFamily="18" charset="0"/>
                                    </a:rPr>
                                  </m:ctrlPr>
                                </m:dPr>
                                <m:e>
                                  <m:r>
                                    <a:rPr lang="en-US" sz="1400" b="0" i="1" smtClean="0">
                                      <a:latin typeface="Cambria Math"/>
                                    </a:rPr>
                                    <m:t>𝑋</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i="1" smtClean="0">
                                          <a:latin typeface="Cambria Math"/>
                                          <a:ea typeface="Cambria Math"/>
                                        </a:rPr>
                                        <m:t>𝜇</m:t>
                                      </m:r>
                                    </m:e>
                                  </m:acc>
                                </m:e>
                              </m:d>
                              <m:r>
                                <a:rPr lang="en-US" sz="1400" b="0" i="1" baseline="30000" smtClean="0">
                                  <a:latin typeface="Cambria Math"/>
                                </a:rPr>
                                <m:t>2</m:t>
                              </m:r>
                            </m:oMath>
                          </a14:m>
                          <a:endParaRPr lang="en-US" sz="1400" baseline="-250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2"/>
                      </a:ext>
                    </a:extLst>
                  </a:tr>
                  <a:tr h="2677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t>((</a:t>
                          </a:r>
                          <a14:m>
                            <m:oMath xmlns:m="http://schemas.openxmlformats.org/officeDocument/2006/math">
                              <m:r>
                                <a:rPr lang="en-US" sz="1400" b="0" i="1" smtClean="0">
                                  <a:latin typeface="Cambria Math"/>
                                </a:rPr>
                                <m:t>𝑌</m:t>
                              </m:r>
                              <m:r>
                                <a:rPr lang="en-US" sz="1400" b="0" i="1" baseline="-25000" smtClean="0">
                                  <a:latin typeface="Cambria Math" panose="02040503050406030204" pitchFamily="18" charset="0"/>
                                </a:rPr>
                                <m:t>3</m:t>
                              </m:r>
                              <m:d>
                                <m:dPr>
                                  <m:begChr m:val="|"/>
                                  <m:ctrlPr>
                                    <a:rPr lang="en-US" sz="1400" b="0" i="1" smtClean="0">
                                      <a:latin typeface="Cambria Math" panose="02040503050406030204" pitchFamily="18" charset="0"/>
                                    </a:rPr>
                                  </m:ctrlPr>
                                </m:dPr>
                                <m:e>
                                  <m:r>
                                    <a:rPr lang="en-US" sz="1400" b="0" i="1" smtClean="0">
                                      <a:latin typeface="Cambria Math"/>
                                    </a:rPr>
                                    <m:t>𝑋</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i="1" smtClean="0">
                                          <a:latin typeface="Cambria Math"/>
                                          <a:ea typeface="Cambria Math"/>
                                        </a:rPr>
                                        <m:t>𝜇</m:t>
                                      </m:r>
                                    </m:e>
                                  </m:acc>
                                </m:e>
                              </m:d>
                              <m:r>
                                <a:rPr lang="en-US" sz="1400" b="0" i="1" baseline="30000" smtClean="0">
                                  <a:latin typeface="Cambria Math"/>
                                </a:rPr>
                                <m:t>2</m:t>
                              </m:r>
                            </m:oMath>
                          </a14:m>
                          <a:endParaRPr lang="en-US" sz="1400" baseline="-250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3"/>
                      </a:ext>
                    </a:extLst>
                  </a:tr>
                  <a:tr h="267740">
                    <a:tc gridSpan="4">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a:rPr>
                                  <m:t>𝑇𝑜𝑡𝑎𝑙</m:t>
                                </m:r>
                                <m:r>
                                  <a:rPr lang="en-US" sz="1400" b="0" i="1" smtClean="0">
                                    <a:latin typeface="Cambria Math"/>
                                  </a:rPr>
                                  <m:t> </m:t>
                                </m:r>
                                <m:r>
                                  <a:rPr lang="en-US" sz="1400" b="0" i="1" smtClean="0">
                                    <a:latin typeface="Cambria Math"/>
                                  </a:rPr>
                                  <m:t>𝑆𝑢𝑚</m:t>
                                </m:r>
                                <m:r>
                                  <a:rPr lang="en-US" sz="1400" b="0" i="1" smtClean="0">
                                    <a:latin typeface="Cambria Math"/>
                                  </a:rPr>
                                  <m:t> </m:t>
                                </m:r>
                                <m:r>
                                  <a:rPr lang="en-US" sz="1400" b="0" i="1" smtClean="0">
                                    <a:latin typeface="Cambria Math"/>
                                  </a:rPr>
                                  <m:t>𝑜𝑓</m:t>
                                </m:r>
                                <m:r>
                                  <a:rPr lang="en-US" sz="1400" b="0" i="1" smtClean="0">
                                    <a:latin typeface="Cambria Math"/>
                                  </a:rPr>
                                  <m:t> </m:t>
                                </m:r>
                                <m:r>
                                  <a:rPr lang="en-US" sz="1400" b="0" i="1" smtClean="0">
                                    <a:latin typeface="Cambria Math"/>
                                  </a:rPr>
                                  <m:t>𝑆𝑞𝑢𝑎𝑟𝑒𝑑</m:t>
                                </m:r>
                                <m:r>
                                  <a:rPr lang="en-US" sz="1400" b="0" i="1" smtClean="0">
                                    <a:latin typeface="Cambria Math"/>
                                  </a:rPr>
                                  <m:t> </m:t>
                                </m:r>
                                <m:r>
                                  <a:rPr lang="en-US" sz="1400" b="0" i="1" smtClean="0">
                                    <a:latin typeface="Cambria Math"/>
                                  </a:rPr>
                                  <m:t>𝑅𝑒𝑠𝑖𝑑𝑢𝑎𝑙𝑠</m:t>
                                </m:r>
                                <m:r>
                                  <a:rPr lang="en-US" sz="1400" b="0" i="1" smtClean="0">
                                    <a:latin typeface="Cambria Math"/>
                                  </a:rPr>
                                  <m:t> </m:t>
                                </m:r>
                                <m:r>
                                  <a:rPr lang="en-US" sz="1400" b="0" i="1" smtClean="0">
                                    <a:latin typeface="Cambria Math"/>
                                  </a:rPr>
                                  <m:t>𝑓𝑜𝑟</m:t>
                                </m:r>
                                <m:r>
                                  <a:rPr lang="en-US" sz="1400" b="0" i="1" smtClean="0">
                                    <a:latin typeface="Cambria Math"/>
                                  </a:rPr>
                                  <m:t> </m:t>
                                </m:r>
                                <m:r>
                                  <a:rPr lang="en-US" sz="1400" b="1" i="1" smtClean="0">
                                    <a:latin typeface="Cambria Math"/>
                                  </a:rPr>
                                  <m:t>𝑬𝒒𝒖𝒂𝒍</m:t>
                                </m:r>
                                <m:r>
                                  <a:rPr lang="en-US" sz="1400" b="0" i="1" smtClean="0">
                                    <a:latin typeface="Cambria Math"/>
                                  </a:rPr>
                                  <m:t> </m:t>
                                </m:r>
                                <m:r>
                                  <a:rPr lang="en-US" sz="1400" b="0" i="1" smtClean="0">
                                    <a:latin typeface="Cambria Math"/>
                                  </a:rPr>
                                  <m:t>𝑀𝑒𝑎𝑛𝑠</m:t>
                                </m:r>
                                <m:r>
                                  <a:rPr lang="en-US" sz="1400" b="0" i="1" smtClean="0">
                                    <a:latin typeface="Cambria Math"/>
                                  </a:rPr>
                                  <m:t> </m:t>
                                </m:r>
                                <m:r>
                                  <a:rPr lang="en-US" sz="1400" b="0" i="1" smtClean="0">
                                    <a:latin typeface="Cambria Math"/>
                                  </a:rPr>
                                  <m:t>𝑀𝑜𝑑𝑒𝑙</m:t>
                                </m:r>
                                <m:r>
                                  <a:rPr lang="en-US" sz="1400" b="0" i="1" smtClean="0">
                                    <a:latin typeface="Cambria Math"/>
                                  </a:rPr>
                                  <m:t>:</m:t>
                                </m:r>
                              </m:oMath>
                            </m:oMathPara>
                          </a14:m>
                          <a:endParaRPr lang="en-US" sz="1400"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Choice>
        <mc:Fallback xmlns="">
          <p:graphicFrame>
            <p:nvGraphicFramePr>
              <p:cNvPr id="12" name="Table 11"/>
              <p:cNvGraphicFramePr>
                <a:graphicFrameLocks noGrp="1"/>
              </p:cNvGraphicFramePr>
              <p:nvPr>
                <p:extLst>
                  <p:ext uri="{D42A27DB-BD31-4B8C-83A1-F6EECF244321}">
                    <p14:modId xmlns:p14="http://schemas.microsoft.com/office/powerpoint/2010/main" val="3109125001"/>
                  </p:ext>
                </p:extLst>
              </p:nvPr>
            </p:nvGraphicFramePr>
            <p:xfrm>
              <a:off x="2247900" y="2352291"/>
              <a:ext cx="7696200" cy="15240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4">
                      <a:extLst>
                        <a:ext uri="{9D8B030D-6E8A-4147-A177-3AD203B41FA5}">
                          <a16:colId xmlns:a16="http://schemas.microsoft.com/office/drawing/2014/main" val="20003"/>
                        </a:ext>
                      </a:extLst>
                    </a:gridCol>
                  </a:tblGrid>
                  <a:tr h="304800">
                    <a:tc>
                      <a:txBody>
                        <a:bodyPr/>
                        <a:lstStyle/>
                        <a:p>
                          <a:endParaRPr lang="en-US" sz="1400" dirty="0"/>
                        </a:p>
                      </a:txBody>
                      <a:tcPr/>
                    </a:tc>
                    <a:tc>
                      <a:txBody>
                        <a:bodyPr/>
                        <a:lstStyle/>
                        <a:p>
                          <a:pPr algn="ctr"/>
                          <a:r>
                            <a:rPr lang="en-US" sz="1400" smtClean="0"/>
                            <a:t>Level i = 1</a:t>
                          </a:r>
                          <a:endParaRPr lang="en-US" sz="1400" dirty="0"/>
                        </a:p>
                      </a:txBody>
                      <a:tcPr/>
                    </a:tc>
                    <a:tc>
                      <a:txBody>
                        <a:bodyPr/>
                        <a:lstStyle/>
                        <a:p>
                          <a:pPr algn="ctr"/>
                          <a:r>
                            <a:rPr lang="en-US" sz="1400" smtClean="0"/>
                            <a:t>Level i = 2</a:t>
                          </a:r>
                          <a:endParaRPr lang="en-US" sz="1400" dirty="0"/>
                        </a:p>
                      </a:txBody>
                      <a:tcPr/>
                    </a:tc>
                    <a:tc>
                      <a:txBody>
                        <a:bodyPr/>
                        <a:lstStyle/>
                        <a:p>
                          <a:pPr algn="ctr"/>
                          <a:r>
                            <a:rPr lang="en-US" sz="1400" baseline="0" smtClean="0"/>
                            <a:t>Level i = 3</a:t>
                          </a:r>
                          <a:endParaRPr lang="en-US" sz="1400" dirty="0"/>
                        </a:p>
                      </a:txBody>
                      <a:tcPr/>
                    </a:tc>
                    <a:extLst>
                      <a:ext uri="{0D108BD9-81ED-4DB2-BD59-A6C34878D82A}">
                        <a16:rowId xmlns:a16="http://schemas.microsoft.com/office/drawing/2014/main" val="10000"/>
                      </a:ext>
                    </a:extLst>
                  </a:tr>
                  <a:tr h="304800">
                    <a:tc>
                      <a:txBody>
                        <a:bodyPr/>
                        <a:lstStyle/>
                        <a:p>
                          <a:endParaRPr lang="en-US"/>
                        </a:p>
                      </a:txBody>
                      <a:tcPr>
                        <a:blipFill>
                          <a:blip r:embed="rId3"/>
                          <a:stretch>
                            <a:fillRect l="-264" t="-102000" r="-234565" b="-312000"/>
                          </a:stretch>
                        </a:blipFill>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1"/>
                      </a:ext>
                    </a:extLst>
                  </a:tr>
                  <a:tr h="304800">
                    <a:tc>
                      <a:txBody>
                        <a:bodyPr/>
                        <a:lstStyle/>
                        <a:p>
                          <a:endParaRPr lang="en-US"/>
                        </a:p>
                      </a:txBody>
                      <a:tcPr>
                        <a:blipFill>
                          <a:blip r:embed="rId3"/>
                          <a:stretch>
                            <a:fillRect l="-264" t="-198039" r="-234565" b="-205882"/>
                          </a:stretch>
                        </a:blipFill>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2"/>
                      </a:ext>
                    </a:extLst>
                  </a:tr>
                  <a:tr h="304800">
                    <a:tc>
                      <a:txBody>
                        <a:bodyPr/>
                        <a:lstStyle/>
                        <a:p>
                          <a:endParaRPr lang="en-US"/>
                        </a:p>
                      </a:txBody>
                      <a:tcPr>
                        <a:blipFill>
                          <a:blip r:embed="rId3"/>
                          <a:stretch>
                            <a:fillRect l="-264" t="-304000" r="-234565" b="-110000"/>
                          </a:stretch>
                        </a:blipFill>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3"/>
                      </a:ext>
                    </a:extLst>
                  </a:tr>
                  <a:tr h="304800">
                    <a:tc gridSpan="4">
                      <a:txBody>
                        <a:bodyPr/>
                        <a:lstStyle/>
                        <a:p>
                          <a:endParaRPr lang="en-US"/>
                        </a:p>
                      </a:txBody>
                      <a:tcPr>
                        <a:blipFill>
                          <a:blip r:embed="rId3"/>
                          <a:stretch>
                            <a:fillRect l="-79" t="-404000" r="-316" b="-10000"/>
                          </a:stretch>
                        </a:blip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13" name="Content Placeholder 2"/>
              <p:cNvSpPr txBox="1">
                <a:spLocks/>
              </p:cNvSpPr>
              <p:nvPr/>
            </p:nvSpPr>
            <p:spPr>
              <a:xfrm>
                <a:off x="628828" y="3876940"/>
                <a:ext cx="10972800" cy="608039"/>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2575" indent="-282575">
                  <a:buNone/>
                </a:pPr>
                <a:r>
                  <a:rPr lang="en-US" sz="2000" dirty="0"/>
                  <a:t>5. Now we need to find the sum of the squared residuals for the </a:t>
                </a:r>
                <a:r>
                  <a:rPr lang="en-US" sz="2000" b="1" dirty="0"/>
                  <a:t>separate</a:t>
                </a:r>
                <a:r>
                  <a:rPr lang="en-US" sz="2000" dirty="0"/>
                  <a:t> means model, where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a:ea typeface="Cambria Math"/>
                          </a:rPr>
                          <m:t>𝜇</m:t>
                        </m:r>
                      </m:e>
                    </m:acc>
                    <m:r>
                      <a:rPr lang="en-US" sz="2000" i="1" baseline="-25000">
                        <a:latin typeface="Cambria Math"/>
                        <a:ea typeface="Cambria Math"/>
                      </a:rPr>
                      <m:t>𝑖</m:t>
                    </m:r>
                  </m:oMath>
                </a14:m>
                <a:r>
                  <a:rPr lang="en-US" sz="2000" dirty="0"/>
                  <a:t> =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a:ea typeface="Cambria Math"/>
                          </a:rPr>
                          <m:t>𝜇</m:t>
                        </m:r>
                      </m:e>
                    </m:acc>
                    <m:r>
                      <a:rPr lang="en-US" sz="2000" i="1">
                        <a:latin typeface="Cambria Math" panose="02040503050406030204" pitchFamily="18" charset="0"/>
                        <a:ea typeface="Cambria Math"/>
                      </a:rPr>
                      <m:t>(</m:t>
                    </m:r>
                    <m:r>
                      <a:rPr lang="en-US" sz="2000" i="1">
                        <a:latin typeface="Cambria Math" panose="02040503050406030204" pitchFamily="18" charset="0"/>
                        <a:ea typeface="Cambria Math"/>
                      </a:rPr>
                      <m:t>𝑌</m:t>
                    </m:r>
                    <m:r>
                      <a:rPr lang="en-US" sz="2000" i="1">
                        <a:latin typeface="Cambria Math" panose="02040503050406030204" pitchFamily="18" charset="0"/>
                        <a:ea typeface="Cambria Math"/>
                      </a:rPr>
                      <m:t>|</m:t>
                    </m:r>
                    <m:r>
                      <a:rPr lang="en-US" sz="2000" i="1">
                        <a:latin typeface="Cambria Math" panose="02040503050406030204" pitchFamily="18" charset="0"/>
                        <a:ea typeface="Cambria Math"/>
                      </a:rPr>
                      <m:t>𝑋</m:t>
                    </m:r>
                    <m:r>
                      <a:rPr lang="en-US" sz="2000" i="1">
                        <a:latin typeface="Cambria Math" panose="02040503050406030204" pitchFamily="18" charset="0"/>
                        <a:ea typeface="Cambria Math"/>
                      </a:rPr>
                      <m:t>=</m:t>
                    </m:r>
                    <m:r>
                      <a:rPr lang="en-US" sz="2000" i="1">
                        <a:latin typeface="Cambria Math" panose="02040503050406030204" pitchFamily="18" charset="0"/>
                        <a:ea typeface="Cambria Math"/>
                      </a:rPr>
                      <m:t>𝑖</m:t>
                    </m:r>
                    <m:r>
                      <a:rPr lang="en-US" sz="2000" i="1">
                        <a:latin typeface="Cambria Math" panose="02040503050406030204" pitchFamily="18" charset="0"/>
                        <a:ea typeface="Cambria Math"/>
                      </a:rPr>
                      <m:t>)</m:t>
                    </m:r>
                  </m:oMath>
                </a14:m>
                <a:r>
                  <a:rPr lang="en-US" sz="2000" dirty="0"/>
                  <a:t>.</a:t>
                </a:r>
              </a:p>
            </p:txBody>
          </p:sp>
        </mc:Choice>
        <mc:Fallback xmlns="">
          <p:sp>
            <p:nvSpPr>
              <p:cNvPr id="13" name="Content Placeholder 2"/>
              <p:cNvSpPr txBox="1">
                <a:spLocks noRot="1" noChangeAspect="1" noMove="1" noResize="1" noEditPoints="1" noAdjustHandles="1" noChangeArrowheads="1" noChangeShapeType="1" noTextEdit="1"/>
              </p:cNvSpPr>
              <p:nvPr/>
            </p:nvSpPr>
            <p:spPr>
              <a:xfrm>
                <a:off x="628828" y="3876940"/>
                <a:ext cx="10972800" cy="608039"/>
              </a:xfrm>
              <a:prstGeom prst="rect">
                <a:avLst/>
              </a:prstGeom>
              <a:blipFill>
                <a:blip r:embed="rId4"/>
                <a:stretch>
                  <a:fillRect l="-556" t="-5000" r="-56" b="-3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4" name="Table 13"/>
              <p:cNvGraphicFramePr>
                <a:graphicFrameLocks noGrp="1"/>
              </p:cNvGraphicFramePr>
              <p:nvPr>
                <p:extLst>
                  <p:ext uri="{D42A27DB-BD31-4B8C-83A1-F6EECF244321}">
                    <p14:modId xmlns:p14="http://schemas.microsoft.com/office/powerpoint/2010/main" val="1539385972"/>
                  </p:ext>
                </p:extLst>
              </p:nvPr>
            </p:nvGraphicFramePr>
            <p:xfrm>
              <a:off x="2209801" y="4851162"/>
              <a:ext cx="7696201" cy="15240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5">
                      <a:extLst>
                        <a:ext uri="{9D8B030D-6E8A-4147-A177-3AD203B41FA5}">
                          <a16:colId xmlns:a16="http://schemas.microsoft.com/office/drawing/2014/main" val="20003"/>
                        </a:ext>
                      </a:extLst>
                    </a:gridCol>
                  </a:tblGrid>
                  <a:tr h="264160">
                    <a:tc>
                      <a:txBody>
                        <a:bodyPr/>
                        <a:lstStyle/>
                        <a:p>
                          <a:endParaRPr lang="en-US" sz="1400" dirty="0"/>
                        </a:p>
                      </a:txBody>
                      <a:tcPr/>
                    </a:tc>
                    <a:tc>
                      <a:txBody>
                        <a:bodyPr/>
                        <a:lstStyle/>
                        <a:p>
                          <a:pPr algn="ctr"/>
                          <a:r>
                            <a:rPr lang="en-US" sz="1400" dirty="0"/>
                            <a:t>Level </a:t>
                          </a:r>
                          <a:r>
                            <a:rPr lang="en-US" sz="1400" dirty="0" err="1"/>
                            <a:t>i</a:t>
                          </a:r>
                          <a:r>
                            <a:rPr lang="en-US" sz="1400" dirty="0"/>
                            <a:t> = 1</a:t>
                          </a:r>
                        </a:p>
                      </a:txBody>
                      <a:tcPr/>
                    </a:tc>
                    <a:tc>
                      <a:txBody>
                        <a:bodyPr/>
                        <a:lstStyle/>
                        <a:p>
                          <a:pPr algn="ctr"/>
                          <a:r>
                            <a:rPr lang="en-US" sz="1400" dirty="0"/>
                            <a:t>Level </a:t>
                          </a:r>
                          <a:r>
                            <a:rPr lang="en-US" sz="1400" dirty="0" err="1"/>
                            <a:t>i</a:t>
                          </a:r>
                          <a:r>
                            <a:rPr lang="en-US" sz="1400" dirty="0"/>
                            <a:t> = 2</a:t>
                          </a:r>
                        </a:p>
                      </a:txBody>
                      <a:tcPr/>
                    </a:tc>
                    <a:tc>
                      <a:txBody>
                        <a:bodyPr/>
                        <a:lstStyle/>
                        <a:p>
                          <a:pPr algn="ctr"/>
                          <a:r>
                            <a:rPr lang="en-US" sz="1400" baseline="0" dirty="0"/>
                            <a:t>Level </a:t>
                          </a:r>
                          <a:r>
                            <a:rPr lang="en-US" sz="1400" baseline="0" dirty="0" err="1"/>
                            <a:t>i</a:t>
                          </a:r>
                          <a:r>
                            <a:rPr lang="en-US" sz="1400" baseline="0" dirty="0"/>
                            <a:t> = 3</a:t>
                          </a:r>
                          <a:endParaRPr lang="en-US" sz="1400" dirty="0"/>
                        </a:p>
                      </a:txBody>
                      <a:tcPr/>
                    </a:tc>
                    <a:extLst>
                      <a:ext uri="{0D108BD9-81ED-4DB2-BD59-A6C34878D82A}">
                        <a16:rowId xmlns:a16="http://schemas.microsoft.com/office/drawing/2014/main" val="10000"/>
                      </a:ext>
                    </a:extLst>
                  </a:tr>
                  <a:tr h="264160">
                    <a:tc>
                      <a:txBody>
                        <a:bodyPr/>
                        <a:lstStyle/>
                        <a:p>
                          <a:pPr algn="ctr"/>
                          <a:r>
                            <a:rPr lang="en-US" sz="1400" b="0" dirty="0"/>
                            <a:t>(</a:t>
                          </a:r>
                          <a14:m>
                            <m:oMath xmlns:m="http://schemas.openxmlformats.org/officeDocument/2006/math">
                              <m:r>
                                <a:rPr lang="en-US" sz="1400" b="0" i="0" smtClean="0">
                                  <a:latin typeface="Cambria Math" panose="02040503050406030204" pitchFamily="18" charset="0"/>
                                </a:rPr>
                                <m:t>(</m:t>
                              </m:r>
                              <m:r>
                                <a:rPr lang="en-US" sz="1400" b="0" i="1" smtClean="0">
                                  <a:latin typeface="Cambria Math"/>
                                </a:rPr>
                                <m:t>𝑌</m:t>
                              </m:r>
                              <m:r>
                                <a:rPr lang="en-US" sz="1400" b="0" i="1" baseline="-25000" smtClean="0">
                                  <a:latin typeface="Cambria Math" panose="02040503050406030204" pitchFamily="18" charset="0"/>
                                </a:rPr>
                                <m:t>1</m:t>
                              </m:r>
                              <m:d>
                                <m:dPr>
                                  <m:begChr m:val="|"/>
                                  <m:ctrlPr>
                                    <a:rPr lang="en-US" sz="1400" b="0" i="1" smtClean="0">
                                      <a:latin typeface="Cambria Math" panose="02040503050406030204" pitchFamily="18" charset="0"/>
                                    </a:rPr>
                                  </m:ctrlPr>
                                </m:dPr>
                                <m:e>
                                  <m:r>
                                    <a:rPr lang="en-US" sz="1400" b="0" i="1" smtClean="0">
                                      <a:latin typeface="Cambria Math"/>
                                    </a:rPr>
                                    <m:t>𝑋</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m:t>
                                  </m:r>
                                  <m:acc>
                                    <m:accPr>
                                      <m:chr m:val="̂"/>
                                      <m:ctrlPr>
                                        <a:rPr lang="en-US" sz="1400" i="1" smtClean="0">
                                          <a:latin typeface="Cambria Math" panose="02040503050406030204" pitchFamily="18" charset="0"/>
                                        </a:rPr>
                                      </m:ctrlPr>
                                    </m:accPr>
                                    <m:e>
                                      <m:r>
                                        <a:rPr lang="en-US" sz="1400" i="1" smtClean="0">
                                          <a:latin typeface="Cambria Math"/>
                                          <a:ea typeface="Cambria Math"/>
                                        </a:rPr>
                                        <m:t>𝜇</m:t>
                                      </m:r>
                                    </m:e>
                                  </m:acc>
                                  <m:r>
                                    <a:rPr lang="en-US" sz="1400" b="0" i="1" baseline="-25000" smtClean="0">
                                      <a:latin typeface="Cambria Math"/>
                                      <a:ea typeface="Cambria Math"/>
                                    </a:rPr>
                                    <m:t>𝑖</m:t>
                                  </m:r>
                                </m:e>
                              </m:d>
                              <m:r>
                                <a:rPr lang="en-US" sz="1400" b="0" i="1" baseline="30000" smtClean="0">
                                  <a:latin typeface="Cambria Math"/>
                                </a:rPr>
                                <m:t>2</m:t>
                              </m:r>
                            </m:oMath>
                          </a14:m>
                          <a:endParaRPr lang="en-US" sz="1400" baseline="300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1"/>
                      </a:ext>
                    </a:extLst>
                  </a:tr>
                  <a:tr h="264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t>(</a:t>
                          </a:r>
                          <a14:m>
                            <m:oMath xmlns:m="http://schemas.openxmlformats.org/officeDocument/2006/math">
                              <m:r>
                                <a:rPr lang="en-US" sz="1400" b="0" i="0" smtClean="0">
                                  <a:latin typeface="Cambria Math" panose="02040503050406030204" pitchFamily="18" charset="0"/>
                                </a:rPr>
                                <m:t>(</m:t>
                              </m:r>
                              <m:r>
                                <a:rPr lang="en-US" sz="1400" b="0" i="1" smtClean="0">
                                  <a:latin typeface="Cambria Math"/>
                                </a:rPr>
                                <m:t>𝑌</m:t>
                              </m:r>
                              <m:r>
                                <a:rPr lang="en-US" sz="1400" b="0" i="1" baseline="-25000" smtClean="0">
                                  <a:latin typeface="Cambria Math" panose="02040503050406030204" pitchFamily="18" charset="0"/>
                                </a:rPr>
                                <m:t>2</m:t>
                              </m:r>
                              <m:d>
                                <m:dPr>
                                  <m:begChr m:val="|"/>
                                  <m:ctrlPr>
                                    <a:rPr lang="en-US" sz="1400" b="0" i="1" smtClean="0">
                                      <a:latin typeface="Cambria Math" panose="02040503050406030204" pitchFamily="18" charset="0"/>
                                    </a:rPr>
                                  </m:ctrlPr>
                                </m:dPr>
                                <m:e>
                                  <m:r>
                                    <a:rPr lang="en-US" sz="1400" b="0" i="1" smtClean="0">
                                      <a:latin typeface="Cambria Math"/>
                                    </a:rPr>
                                    <m:t>𝑋</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m:t>
                                  </m:r>
                                  <m:acc>
                                    <m:accPr>
                                      <m:chr m:val="̂"/>
                                      <m:ctrlPr>
                                        <a:rPr lang="en-US" sz="1400" i="1" smtClean="0">
                                          <a:latin typeface="Cambria Math" panose="02040503050406030204" pitchFamily="18" charset="0"/>
                                        </a:rPr>
                                      </m:ctrlPr>
                                    </m:accPr>
                                    <m:e>
                                      <m:r>
                                        <a:rPr lang="en-US" sz="1400" i="1" smtClean="0">
                                          <a:latin typeface="Cambria Math"/>
                                          <a:ea typeface="Cambria Math"/>
                                        </a:rPr>
                                        <m:t>𝜇</m:t>
                                      </m:r>
                                    </m:e>
                                  </m:acc>
                                  <m:r>
                                    <a:rPr lang="en-US" sz="1400" b="0" i="1" baseline="-25000" smtClean="0">
                                      <a:latin typeface="Cambria Math"/>
                                      <a:ea typeface="Cambria Math"/>
                                    </a:rPr>
                                    <m:t>𝑖</m:t>
                                  </m:r>
                                </m:e>
                              </m:d>
                              <m:r>
                                <a:rPr lang="en-US" sz="1400" b="0" i="1" baseline="30000" smtClean="0">
                                  <a:latin typeface="Cambria Math"/>
                                </a:rPr>
                                <m:t>2</m:t>
                              </m:r>
                            </m:oMath>
                          </a14:m>
                          <a:endParaRPr lang="en-US" sz="1400" baseline="-250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2"/>
                      </a:ext>
                    </a:extLst>
                  </a:tr>
                  <a:tr h="264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t>(</a:t>
                          </a:r>
                          <a14:m>
                            <m:oMath xmlns:m="http://schemas.openxmlformats.org/officeDocument/2006/math">
                              <m:r>
                                <a:rPr lang="en-US" sz="1400" b="0" i="0" smtClean="0">
                                  <a:latin typeface="Cambria Math" panose="02040503050406030204" pitchFamily="18" charset="0"/>
                                </a:rPr>
                                <m:t>(</m:t>
                              </m:r>
                              <m:r>
                                <a:rPr lang="en-US" sz="1400" b="0" i="1" smtClean="0">
                                  <a:latin typeface="Cambria Math"/>
                                </a:rPr>
                                <m:t>𝑌</m:t>
                              </m:r>
                              <m:r>
                                <a:rPr lang="en-US" sz="1400" b="0" i="1" baseline="-25000" smtClean="0">
                                  <a:latin typeface="Cambria Math" panose="02040503050406030204" pitchFamily="18" charset="0"/>
                                </a:rPr>
                                <m:t>3</m:t>
                              </m:r>
                              <m:d>
                                <m:dPr>
                                  <m:begChr m:val="|"/>
                                  <m:ctrlPr>
                                    <a:rPr lang="en-US" sz="1400" b="0" i="1" smtClean="0">
                                      <a:latin typeface="Cambria Math" panose="02040503050406030204" pitchFamily="18" charset="0"/>
                                    </a:rPr>
                                  </m:ctrlPr>
                                </m:dPr>
                                <m:e>
                                  <m:r>
                                    <a:rPr lang="en-US" sz="1400" b="0" i="1" smtClean="0">
                                      <a:latin typeface="Cambria Math"/>
                                    </a:rPr>
                                    <m:t>𝑋</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m:t>
                                  </m:r>
                                  <m:acc>
                                    <m:accPr>
                                      <m:chr m:val="̂"/>
                                      <m:ctrlPr>
                                        <a:rPr lang="en-US" sz="1400" i="1" smtClean="0">
                                          <a:latin typeface="Cambria Math" panose="02040503050406030204" pitchFamily="18" charset="0"/>
                                        </a:rPr>
                                      </m:ctrlPr>
                                    </m:accPr>
                                    <m:e>
                                      <m:r>
                                        <a:rPr lang="en-US" sz="1400" i="1" smtClean="0">
                                          <a:latin typeface="Cambria Math"/>
                                          <a:ea typeface="Cambria Math"/>
                                        </a:rPr>
                                        <m:t>𝜇</m:t>
                                      </m:r>
                                    </m:e>
                                  </m:acc>
                                  <m:r>
                                    <a:rPr lang="en-US" sz="1400" b="0" i="1" baseline="-25000" smtClean="0">
                                      <a:latin typeface="Cambria Math"/>
                                      <a:ea typeface="Cambria Math"/>
                                    </a:rPr>
                                    <m:t>𝑖</m:t>
                                  </m:r>
                                </m:e>
                              </m:d>
                              <m:r>
                                <a:rPr lang="en-US" sz="1400" b="0" i="1" baseline="30000" smtClean="0">
                                  <a:latin typeface="Cambria Math"/>
                                </a:rPr>
                                <m:t>2</m:t>
                              </m:r>
                            </m:oMath>
                          </a14:m>
                          <a:endParaRPr lang="en-US" sz="1400" baseline="-250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3"/>
                      </a:ext>
                    </a:extLst>
                  </a:tr>
                  <a:tr h="264160">
                    <a:tc gridSpan="4">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a:rPr>
                                  <m:t>𝑇𝑜𝑡𝑎𝑙</m:t>
                                </m:r>
                                <m:r>
                                  <a:rPr lang="en-US" sz="1400" b="0" i="1" smtClean="0">
                                    <a:latin typeface="Cambria Math"/>
                                  </a:rPr>
                                  <m:t> </m:t>
                                </m:r>
                                <m:r>
                                  <a:rPr lang="en-US" sz="1400" b="0" i="1" smtClean="0">
                                    <a:latin typeface="Cambria Math"/>
                                  </a:rPr>
                                  <m:t>𝑆𝑢𝑚</m:t>
                                </m:r>
                                <m:r>
                                  <a:rPr lang="en-US" sz="1400" b="0" i="1" smtClean="0">
                                    <a:latin typeface="Cambria Math"/>
                                  </a:rPr>
                                  <m:t> </m:t>
                                </m:r>
                                <m:r>
                                  <a:rPr lang="en-US" sz="1400" b="0" i="1" smtClean="0">
                                    <a:latin typeface="Cambria Math"/>
                                  </a:rPr>
                                  <m:t>𝑜𝑓</m:t>
                                </m:r>
                                <m:r>
                                  <a:rPr lang="en-US" sz="1400" b="0" i="1" smtClean="0">
                                    <a:latin typeface="Cambria Math"/>
                                  </a:rPr>
                                  <m:t> </m:t>
                                </m:r>
                                <m:r>
                                  <a:rPr lang="en-US" sz="1400" b="0" i="1" smtClean="0">
                                    <a:latin typeface="Cambria Math"/>
                                  </a:rPr>
                                  <m:t>𝑆𝑞𝑢𝑎𝑟𝑒𝑑</m:t>
                                </m:r>
                                <m:r>
                                  <a:rPr lang="en-US" sz="1400" b="0" i="1" smtClean="0">
                                    <a:latin typeface="Cambria Math"/>
                                  </a:rPr>
                                  <m:t> </m:t>
                                </m:r>
                                <m:r>
                                  <a:rPr lang="en-US" sz="1400" b="0" i="1" smtClean="0">
                                    <a:latin typeface="Cambria Math"/>
                                  </a:rPr>
                                  <m:t>𝑅𝑒𝑠𝑖𝑑𝑢𝑎𝑙𝑠</m:t>
                                </m:r>
                                <m:r>
                                  <a:rPr lang="en-US" sz="1400" b="0" i="1" smtClean="0">
                                    <a:latin typeface="Cambria Math"/>
                                  </a:rPr>
                                  <m:t> </m:t>
                                </m:r>
                                <m:r>
                                  <a:rPr lang="en-US" sz="1400" b="0" i="1" smtClean="0">
                                    <a:latin typeface="Cambria Math"/>
                                  </a:rPr>
                                  <m:t>𝑓𝑜𝑟</m:t>
                                </m:r>
                                <m:r>
                                  <a:rPr lang="en-US" sz="1400" b="0" i="1" smtClean="0">
                                    <a:latin typeface="Cambria Math"/>
                                  </a:rPr>
                                  <m:t> </m:t>
                                </m:r>
                                <m:r>
                                  <a:rPr lang="en-US" sz="1400" b="1" i="1" smtClean="0">
                                    <a:latin typeface="Cambria Math"/>
                                  </a:rPr>
                                  <m:t>𝑺𝒆𝒑𝒂𝒓𝒂𝒕𝒆</m:t>
                                </m:r>
                                <m:r>
                                  <a:rPr lang="en-US" sz="1400" b="0" i="1" smtClean="0">
                                    <a:latin typeface="Cambria Math"/>
                                  </a:rPr>
                                  <m:t> </m:t>
                                </m:r>
                                <m:r>
                                  <a:rPr lang="en-US" sz="1400" b="0" i="1" smtClean="0">
                                    <a:latin typeface="Cambria Math"/>
                                  </a:rPr>
                                  <m:t>𝑀𝑒𝑎𝑛𝑠</m:t>
                                </m:r>
                                <m:r>
                                  <a:rPr lang="en-US" sz="1400" b="0" i="1" smtClean="0">
                                    <a:latin typeface="Cambria Math"/>
                                  </a:rPr>
                                  <m:t> </m:t>
                                </m:r>
                                <m:r>
                                  <a:rPr lang="en-US" sz="1400" b="0" i="1" smtClean="0">
                                    <a:latin typeface="Cambria Math"/>
                                  </a:rPr>
                                  <m:t>𝑀𝑜𝑑𝑒𝑙</m:t>
                                </m:r>
                                <m:r>
                                  <a:rPr lang="en-US" sz="1400" b="0" i="1" smtClean="0">
                                    <a:latin typeface="Cambria Math"/>
                                  </a:rPr>
                                  <m:t>:</m:t>
                                </m:r>
                              </m:oMath>
                            </m:oMathPara>
                          </a14:m>
                          <a:endParaRPr lang="en-US" sz="1400"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Choice>
        <mc:Fallback xmlns="">
          <p:graphicFrame>
            <p:nvGraphicFramePr>
              <p:cNvPr id="14" name="Table 13"/>
              <p:cNvGraphicFramePr>
                <a:graphicFrameLocks noGrp="1"/>
              </p:cNvGraphicFramePr>
              <p:nvPr>
                <p:extLst>
                  <p:ext uri="{D42A27DB-BD31-4B8C-83A1-F6EECF244321}">
                    <p14:modId xmlns:p14="http://schemas.microsoft.com/office/powerpoint/2010/main" val="1539385972"/>
                  </p:ext>
                </p:extLst>
              </p:nvPr>
            </p:nvGraphicFramePr>
            <p:xfrm>
              <a:off x="2209801" y="4851162"/>
              <a:ext cx="7696201" cy="15240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5">
                      <a:extLst>
                        <a:ext uri="{9D8B030D-6E8A-4147-A177-3AD203B41FA5}">
                          <a16:colId xmlns:a16="http://schemas.microsoft.com/office/drawing/2014/main" val="20003"/>
                        </a:ext>
                      </a:extLst>
                    </a:gridCol>
                  </a:tblGrid>
                  <a:tr h="304800">
                    <a:tc>
                      <a:txBody>
                        <a:bodyPr/>
                        <a:lstStyle/>
                        <a:p>
                          <a:endParaRPr lang="en-US" sz="1400" dirty="0"/>
                        </a:p>
                      </a:txBody>
                      <a:tcPr/>
                    </a:tc>
                    <a:tc>
                      <a:txBody>
                        <a:bodyPr/>
                        <a:lstStyle/>
                        <a:p>
                          <a:pPr algn="ctr"/>
                          <a:r>
                            <a:rPr lang="en-US" sz="1400" dirty="0"/>
                            <a:t>Level </a:t>
                          </a:r>
                          <a:r>
                            <a:rPr lang="en-US" sz="1400" dirty="0" err="1" smtClean="0"/>
                            <a:t>i</a:t>
                          </a:r>
                          <a:r>
                            <a:rPr lang="en-US" sz="1400" dirty="0" smtClean="0"/>
                            <a:t> = 1</a:t>
                          </a:r>
                          <a:endParaRPr lang="en-US" sz="1400" dirty="0"/>
                        </a:p>
                      </a:txBody>
                      <a:tcPr/>
                    </a:tc>
                    <a:tc>
                      <a:txBody>
                        <a:bodyPr/>
                        <a:lstStyle/>
                        <a:p>
                          <a:pPr algn="ctr"/>
                          <a:r>
                            <a:rPr lang="en-US" sz="1400" dirty="0"/>
                            <a:t>Level </a:t>
                          </a:r>
                          <a:r>
                            <a:rPr lang="en-US" sz="1400" dirty="0" err="1" smtClean="0"/>
                            <a:t>i</a:t>
                          </a:r>
                          <a:r>
                            <a:rPr lang="en-US" sz="1400" dirty="0" smtClean="0"/>
                            <a:t> = 2</a:t>
                          </a:r>
                          <a:endParaRPr lang="en-US" sz="1400" dirty="0"/>
                        </a:p>
                      </a:txBody>
                      <a:tcPr/>
                    </a:tc>
                    <a:tc>
                      <a:txBody>
                        <a:bodyPr/>
                        <a:lstStyle/>
                        <a:p>
                          <a:pPr algn="ctr"/>
                          <a:r>
                            <a:rPr lang="en-US" sz="1400" baseline="0" dirty="0"/>
                            <a:t>Level </a:t>
                          </a:r>
                          <a:r>
                            <a:rPr lang="en-US" sz="1400" baseline="0" dirty="0" err="1" smtClean="0"/>
                            <a:t>i</a:t>
                          </a:r>
                          <a:r>
                            <a:rPr lang="en-US" sz="1400" baseline="0" dirty="0" smtClean="0"/>
                            <a:t> = 3</a:t>
                          </a:r>
                          <a:endParaRPr lang="en-US" sz="1400" dirty="0"/>
                        </a:p>
                      </a:txBody>
                      <a:tcPr/>
                    </a:tc>
                    <a:extLst>
                      <a:ext uri="{0D108BD9-81ED-4DB2-BD59-A6C34878D82A}">
                        <a16:rowId xmlns:a16="http://schemas.microsoft.com/office/drawing/2014/main" val="10000"/>
                      </a:ext>
                    </a:extLst>
                  </a:tr>
                  <a:tr h="304800">
                    <a:tc>
                      <a:txBody>
                        <a:bodyPr/>
                        <a:lstStyle/>
                        <a:p>
                          <a:endParaRPr lang="en-US"/>
                        </a:p>
                      </a:txBody>
                      <a:tcPr>
                        <a:blipFill>
                          <a:blip r:embed="rId5"/>
                          <a:stretch>
                            <a:fillRect l="-264" t="-102000" r="-234565" b="-312000"/>
                          </a:stretch>
                        </a:blipFill>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1"/>
                      </a:ext>
                    </a:extLst>
                  </a:tr>
                  <a:tr h="304800">
                    <a:tc>
                      <a:txBody>
                        <a:bodyPr/>
                        <a:lstStyle/>
                        <a:p>
                          <a:endParaRPr lang="en-US"/>
                        </a:p>
                      </a:txBody>
                      <a:tcPr>
                        <a:blipFill>
                          <a:blip r:embed="rId5"/>
                          <a:stretch>
                            <a:fillRect l="-264" t="-198039" r="-234565" b="-205882"/>
                          </a:stretch>
                        </a:blipFill>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2"/>
                      </a:ext>
                    </a:extLst>
                  </a:tr>
                  <a:tr h="304800">
                    <a:tc>
                      <a:txBody>
                        <a:bodyPr/>
                        <a:lstStyle/>
                        <a:p>
                          <a:endParaRPr lang="en-US"/>
                        </a:p>
                      </a:txBody>
                      <a:tcPr>
                        <a:blipFill>
                          <a:blip r:embed="rId5"/>
                          <a:stretch>
                            <a:fillRect l="-264" t="-304000" r="-234565" b="-110000"/>
                          </a:stretch>
                        </a:blipFill>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3"/>
                      </a:ext>
                    </a:extLst>
                  </a:tr>
                  <a:tr h="304800">
                    <a:tc gridSpan="4">
                      <a:txBody>
                        <a:bodyPr/>
                        <a:lstStyle/>
                        <a:p>
                          <a:endParaRPr lang="en-US"/>
                        </a:p>
                      </a:txBody>
                      <a:tcPr>
                        <a:blipFill>
                          <a:blip r:embed="rId5"/>
                          <a:stretch>
                            <a:fillRect l="-79" t="-404000" r="-316" b="-10000"/>
                          </a:stretch>
                        </a:blip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15" name="TextBox 14"/>
              <p:cNvSpPr txBox="1"/>
              <p:nvPr/>
            </p:nvSpPr>
            <p:spPr>
              <a:xfrm>
                <a:off x="3581400" y="4466166"/>
                <a:ext cx="5029200" cy="369332"/>
              </a:xfrm>
              <a:prstGeom prst="rect">
                <a:avLst/>
              </a:prstGeom>
              <a:noFill/>
            </p:spPr>
            <p:txBody>
              <a:bodyPr wrap="square" rtlCol="0">
                <a:spAutoFit/>
              </a:bodyPr>
              <a:lstStyle/>
              <a:p>
                <a:pPr algn="ctr"/>
                <a:r>
                  <a:rPr lang="en-US" dirty="0"/>
                  <a:t>(</a:t>
                </a:r>
                <a14:m>
                  <m:oMath xmlns:m="http://schemas.openxmlformats.org/officeDocument/2006/math">
                    <m:r>
                      <a:rPr lang="en-US">
                        <a:latin typeface="Cambria Math" panose="02040503050406030204" pitchFamily="18" charset="0"/>
                      </a:rPr>
                      <m:t>(</m:t>
                    </m:r>
                    <m:r>
                      <a:rPr lang="en-US" i="1">
                        <a:latin typeface="Cambria Math"/>
                      </a:rPr>
                      <m:t>𝑌</m:t>
                    </m:r>
                    <m:r>
                      <a:rPr lang="en-US" i="1" baseline="-25000">
                        <a:latin typeface="Cambria Math"/>
                      </a:rPr>
                      <m:t>𝑖</m:t>
                    </m:r>
                    <m:d>
                      <m:dPr>
                        <m:begChr m:val="|"/>
                        <m:ctrlPr>
                          <a:rPr lang="en-US" i="1">
                            <a:latin typeface="Cambria Math" panose="02040503050406030204" pitchFamily="18" charset="0"/>
                          </a:rPr>
                        </m:ctrlPr>
                      </m:dPr>
                      <m:e>
                        <m:r>
                          <a:rPr lang="en-US" i="1">
                            <a:latin typeface="Cambria Math"/>
                          </a:rPr>
                          <m:t>𝑋</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a:ea typeface="Cambria Math"/>
                              </a:rPr>
                              <m:t>𝜇</m:t>
                            </m:r>
                          </m:e>
                        </m:acc>
                        <m:r>
                          <a:rPr lang="en-US" i="1" baseline="-25000">
                            <a:latin typeface="Cambria Math"/>
                            <a:ea typeface="Cambria Math"/>
                          </a:rPr>
                          <m:t>𝑖</m:t>
                        </m:r>
                      </m:e>
                    </m:d>
                    <m:r>
                      <a:rPr lang="en-US" i="1" baseline="30000">
                        <a:latin typeface="Cambria Math"/>
                      </a:rPr>
                      <m:t>2</m:t>
                    </m:r>
                  </m:oMath>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3581400" y="4466166"/>
                <a:ext cx="5029200" cy="369332"/>
              </a:xfrm>
              <a:prstGeom prst="rect">
                <a:avLst/>
              </a:prstGeom>
              <a:blipFill>
                <a:blip r:embed="rId6"/>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3FC57F66-98A1-4F1E-ABA5-C6CF10DB3ED0}"/>
                  </a:ext>
                </a:extLst>
              </p:cNvPr>
              <p:cNvGraphicFramePr>
                <a:graphicFrameLocks noGrp="1"/>
              </p:cNvGraphicFramePr>
              <p:nvPr>
                <p:extLst>
                  <p:ext uri="{D42A27DB-BD31-4B8C-83A1-F6EECF244321}">
                    <p14:modId xmlns:p14="http://schemas.microsoft.com/office/powerpoint/2010/main" val="2272770575"/>
                  </p:ext>
                </p:extLst>
              </p:nvPr>
            </p:nvGraphicFramePr>
            <p:xfrm>
              <a:off x="9448800" y="323065"/>
              <a:ext cx="2133600" cy="924929"/>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271095">
                    <a:tc>
                      <a:txBody>
                        <a:bodyPr/>
                        <a:lstStyle/>
                        <a:p>
                          <a:endParaRPr lang="en-US" sz="800" dirty="0"/>
                        </a:p>
                      </a:txBody>
                      <a:tcPr marL="38793" marR="38793" marT="19396" marB="19396"/>
                    </a:tc>
                    <a:tc>
                      <a:txBody>
                        <a:bodyPr/>
                        <a:lstStyle/>
                        <a:p>
                          <a:pPr algn="ctr"/>
                          <a:r>
                            <a:rPr lang="en-US" sz="800" dirty="0"/>
                            <a:t>Level i=1</a:t>
                          </a:r>
                        </a:p>
                      </a:txBody>
                      <a:tcPr marL="38793" marR="38793" marT="19396" marB="19396"/>
                    </a:tc>
                    <a:tc>
                      <a:txBody>
                        <a:bodyPr/>
                        <a:lstStyle/>
                        <a:p>
                          <a:pPr algn="ctr"/>
                          <a:r>
                            <a:rPr lang="en-US" sz="800" dirty="0"/>
                            <a:t>Level i=2</a:t>
                          </a:r>
                        </a:p>
                      </a:txBody>
                      <a:tcPr marL="38793" marR="38793" marT="19396" marB="19396"/>
                    </a:tc>
                    <a:tc>
                      <a:txBody>
                        <a:bodyPr/>
                        <a:lstStyle/>
                        <a:p>
                          <a:pPr algn="ctr"/>
                          <a:r>
                            <a:rPr lang="en-US" sz="800" baseline="0" dirty="0"/>
                            <a:t>Level i=3</a:t>
                          </a:r>
                          <a:endParaRPr lang="en-US" sz="800" dirty="0"/>
                        </a:p>
                      </a:txBody>
                      <a:tcPr marL="38793" marR="38793" marT="19396" marB="19396"/>
                    </a:tc>
                    <a:extLst>
                      <a:ext uri="{0D108BD9-81ED-4DB2-BD59-A6C34878D82A}">
                        <a16:rowId xmlns:a16="http://schemas.microsoft.com/office/drawing/2014/main" val="10000"/>
                      </a:ext>
                    </a:extLst>
                  </a:tr>
                  <a:tr h="154912">
                    <a:tc>
                      <a:txBody>
                        <a:bodyPr/>
                        <a:lstStyle/>
                        <a:p>
                          <a:pPr algn="ctr"/>
                          <a:r>
                            <a:rPr lang="en-US" sz="800" dirty="0"/>
                            <a:t>Y</a:t>
                          </a:r>
                          <a:r>
                            <a:rPr lang="en-US" sz="800" baseline="-25000" dirty="0"/>
                            <a:t>1</a:t>
                          </a:r>
                          <a:r>
                            <a:rPr lang="en-US" sz="800" dirty="0"/>
                            <a:t>|X=i</a:t>
                          </a:r>
                          <a:endParaRPr lang="en-US" sz="800" baseline="-25000" dirty="0"/>
                        </a:p>
                      </a:txBody>
                      <a:tcPr marL="38793" marR="38793" marT="19396" marB="19396"/>
                    </a:tc>
                    <a:tc>
                      <a:txBody>
                        <a:bodyPr/>
                        <a:lstStyle/>
                        <a:p>
                          <a:pPr algn="ctr"/>
                          <a:r>
                            <a:rPr lang="en-US" sz="800" dirty="0"/>
                            <a:t>3</a:t>
                          </a:r>
                        </a:p>
                      </a:txBody>
                      <a:tcPr marL="38793" marR="38793" marT="19396" marB="19396"/>
                    </a:tc>
                    <a:tc>
                      <a:txBody>
                        <a:bodyPr/>
                        <a:lstStyle/>
                        <a:p>
                          <a:pPr algn="ctr"/>
                          <a:r>
                            <a:rPr lang="en-US" sz="800" dirty="0"/>
                            <a:t>10</a:t>
                          </a:r>
                        </a:p>
                      </a:txBody>
                      <a:tcPr marL="38793" marR="38793" marT="19396" marB="19396"/>
                    </a:tc>
                    <a:tc>
                      <a:txBody>
                        <a:bodyPr/>
                        <a:lstStyle/>
                        <a:p>
                          <a:pPr algn="ctr"/>
                          <a:r>
                            <a:rPr lang="en-US" sz="800" dirty="0"/>
                            <a:t>20</a:t>
                          </a:r>
                        </a:p>
                      </a:txBody>
                      <a:tcPr marL="38793" marR="38793" marT="19396" marB="19396"/>
                    </a:tc>
                    <a:extLst>
                      <a:ext uri="{0D108BD9-81ED-4DB2-BD59-A6C34878D82A}">
                        <a16:rowId xmlns:a16="http://schemas.microsoft.com/office/drawing/2014/main" val="10001"/>
                      </a:ext>
                    </a:extLst>
                  </a:tr>
                  <a:tr h="1549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2</a:t>
                          </a:r>
                          <a:r>
                            <a:rPr lang="en-US" sz="800" dirty="0"/>
                            <a:t>|X=i</a:t>
                          </a:r>
                          <a:endParaRPr lang="en-US" sz="800" baseline="-25000" dirty="0"/>
                        </a:p>
                      </a:txBody>
                      <a:tcPr marL="38793" marR="38793" marT="19396" marB="19396"/>
                    </a:tc>
                    <a:tc>
                      <a:txBody>
                        <a:bodyPr/>
                        <a:lstStyle/>
                        <a:p>
                          <a:pPr algn="ctr"/>
                          <a:r>
                            <a:rPr lang="en-US" sz="800" dirty="0"/>
                            <a:t>5</a:t>
                          </a:r>
                        </a:p>
                      </a:txBody>
                      <a:tcPr marL="38793" marR="38793" marT="19396" marB="19396"/>
                    </a:tc>
                    <a:tc>
                      <a:txBody>
                        <a:bodyPr/>
                        <a:lstStyle/>
                        <a:p>
                          <a:pPr algn="ctr"/>
                          <a:r>
                            <a:rPr lang="en-US" sz="800" dirty="0"/>
                            <a:t>12</a:t>
                          </a:r>
                        </a:p>
                      </a:txBody>
                      <a:tcPr marL="38793" marR="38793" marT="19396" marB="19396"/>
                    </a:tc>
                    <a:tc>
                      <a:txBody>
                        <a:bodyPr/>
                        <a:lstStyle/>
                        <a:p>
                          <a:pPr algn="ctr"/>
                          <a:r>
                            <a:rPr lang="en-US" sz="800" dirty="0"/>
                            <a:t>22</a:t>
                          </a:r>
                        </a:p>
                      </a:txBody>
                      <a:tcPr marL="38793" marR="38793" marT="19396" marB="19396"/>
                    </a:tc>
                    <a:extLst>
                      <a:ext uri="{0D108BD9-81ED-4DB2-BD59-A6C34878D82A}">
                        <a16:rowId xmlns:a16="http://schemas.microsoft.com/office/drawing/2014/main" val="10002"/>
                      </a:ext>
                    </a:extLst>
                  </a:tr>
                  <a:tr h="1549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3</a:t>
                          </a:r>
                          <a:r>
                            <a:rPr lang="en-US" sz="800" dirty="0"/>
                            <a:t>|X=i</a:t>
                          </a:r>
                          <a:endParaRPr lang="en-US" sz="800" baseline="-25000" dirty="0"/>
                        </a:p>
                      </a:txBody>
                      <a:tcPr marL="38793" marR="38793" marT="19396" marB="19396"/>
                    </a:tc>
                    <a:tc>
                      <a:txBody>
                        <a:bodyPr/>
                        <a:lstStyle/>
                        <a:p>
                          <a:pPr algn="ctr"/>
                          <a:r>
                            <a:rPr lang="en-US" sz="800" dirty="0"/>
                            <a:t>7</a:t>
                          </a:r>
                        </a:p>
                      </a:txBody>
                      <a:tcPr marL="38793" marR="38793" marT="19396" marB="19396"/>
                    </a:tc>
                    <a:tc>
                      <a:txBody>
                        <a:bodyPr/>
                        <a:lstStyle/>
                        <a:p>
                          <a:pPr algn="ctr"/>
                          <a:r>
                            <a:rPr lang="en-US" sz="800" dirty="0"/>
                            <a:t>14</a:t>
                          </a:r>
                        </a:p>
                      </a:txBody>
                      <a:tcPr marL="38793" marR="38793" marT="19396" marB="19396"/>
                    </a:tc>
                    <a:tc>
                      <a:txBody>
                        <a:bodyPr/>
                        <a:lstStyle/>
                        <a:p>
                          <a:pPr algn="ctr"/>
                          <a:r>
                            <a:rPr lang="en-US" sz="800" dirty="0"/>
                            <a:t>24</a:t>
                          </a:r>
                        </a:p>
                      </a:txBody>
                      <a:tcPr marL="38793" marR="38793" marT="19396" marB="19396"/>
                    </a:tc>
                    <a:extLst>
                      <a:ext uri="{0D108BD9-81ED-4DB2-BD59-A6C34878D82A}">
                        <a16:rowId xmlns:a16="http://schemas.microsoft.com/office/drawing/2014/main" val="10003"/>
                      </a:ext>
                    </a:extLst>
                  </a:tr>
                  <a:tr h="165346">
                    <a:tc>
                      <a:txBody>
                        <a:bodyPr/>
                        <a:lstStyle/>
                        <a:p>
                          <a:pPr algn="ct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ea typeface="Cambria Math"/>
                                      </a:rPr>
                                    </m:ctrlPr>
                                  </m:sSubPr>
                                  <m:e>
                                    <m:acc>
                                      <m:accPr>
                                        <m:chr m:val="̂"/>
                                        <m:ctrlPr>
                                          <a:rPr lang="en-US" sz="800" i="1" smtClean="0">
                                            <a:latin typeface="Cambria Math" panose="02040503050406030204" pitchFamily="18" charset="0"/>
                                          </a:rPr>
                                        </m:ctrlPr>
                                      </m:accPr>
                                      <m:e>
                                        <m:r>
                                          <a:rPr lang="en-US" sz="800" i="1" smtClean="0">
                                            <a:latin typeface="Cambria Math"/>
                                            <a:ea typeface="Cambria Math"/>
                                          </a:rPr>
                                          <m:t>𝜇</m:t>
                                        </m:r>
                                      </m:e>
                                    </m:acc>
                                  </m:e>
                                  <m:sub>
                                    <m:r>
                                      <a:rPr lang="en-US" sz="800" i="1" smtClean="0">
                                        <a:latin typeface="Cambria Math" panose="02040503050406030204" pitchFamily="18" charset="0"/>
                                        <a:ea typeface="Cambria Math"/>
                                      </a:rPr>
                                      <m:t>𝑌</m:t>
                                    </m:r>
                                    <m:r>
                                      <a:rPr lang="en-US" sz="800" b="0" i="1" smtClean="0">
                                        <a:latin typeface="Cambria Math" panose="02040503050406030204" pitchFamily="18" charset="0"/>
                                        <a:ea typeface="Cambria Math"/>
                                      </a:rPr>
                                      <m:t>|</m:t>
                                    </m:r>
                                    <m:r>
                                      <a:rPr lang="en-US" sz="800" b="0" i="1" smtClean="0">
                                        <a:latin typeface="Cambria Math" panose="02040503050406030204" pitchFamily="18" charset="0"/>
                                        <a:ea typeface="Cambria Math"/>
                                      </a:rPr>
                                      <m:t>𝑋</m:t>
                                    </m:r>
                                    <m:r>
                                      <a:rPr lang="en-US" sz="800" b="0" i="1" smtClean="0">
                                        <a:latin typeface="Cambria Math" panose="02040503050406030204" pitchFamily="18" charset="0"/>
                                        <a:ea typeface="Cambria Math"/>
                                      </a:rPr>
                                      <m:t>=</m:t>
                                    </m:r>
                                    <m:r>
                                      <a:rPr lang="en-US" sz="800" b="0" i="1" smtClean="0">
                                        <a:latin typeface="Cambria Math" panose="02040503050406030204" pitchFamily="18" charset="0"/>
                                        <a:ea typeface="Cambria Math"/>
                                      </a:rPr>
                                      <m:t>𝑖</m:t>
                                    </m:r>
                                  </m:sub>
                                </m:sSub>
                              </m:oMath>
                            </m:oMathPara>
                          </a14:m>
                          <a:endParaRPr lang="en-US" sz="800" baseline="-25000" dirty="0"/>
                        </a:p>
                      </a:txBody>
                      <a:tcPr marL="38793" marR="38793" marT="19396" marB="193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5</a:t>
                          </a:r>
                        </a:p>
                      </a:txBody>
                      <a:tcPr marL="38793" marR="38793" marT="19396" marB="193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12</a:t>
                          </a:r>
                        </a:p>
                      </a:txBody>
                      <a:tcPr marL="38793" marR="38793" marT="19396" marB="19396"/>
                    </a:tc>
                    <a:tc>
                      <a:txBody>
                        <a:bodyPr/>
                        <a:lstStyle/>
                        <a:p>
                          <a:pPr algn="ctr"/>
                          <a:r>
                            <a:rPr lang="en-US" sz="800" b="1" dirty="0">
                              <a:solidFill>
                                <a:srgbClr val="FF0000"/>
                              </a:solidFill>
                            </a:rPr>
                            <a:t>22</a:t>
                          </a:r>
                          <a:endParaRPr lang="en-US" sz="800" dirty="0"/>
                        </a:p>
                      </a:txBody>
                      <a:tcPr marL="38793" marR="38793" marT="19396" marB="19396"/>
                    </a:tc>
                    <a:extLst>
                      <a:ext uri="{0D108BD9-81ED-4DB2-BD59-A6C34878D82A}">
                        <a16:rowId xmlns:a16="http://schemas.microsoft.com/office/drawing/2014/main" val="10004"/>
                      </a:ext>
                    </a:extLst>
                  </a:tr>
                </a:tbl>
              </a:graphicData>
            </a:graphic>
          </p:graphicFrame>
        </mc:Choice>
        <mc:Fallback xmlns="">
          <p:graphicFrame>
            <p:nvGraphicFramePr>
              <p:cNvPr id="18" name="Table 17">
                <a:extLst>
                  <a:ext uri="{FF2B5EF4-FFF2-40B4-BE49-F238E27FC236}">
                    <a16:creationId xmlns:a16="http://schemas.microsoft.com/office/drawing/2014/main" id="{3FC57F66-98A1-4F1E-ABA5-C6CF10DB3ED0}"/>
                  </a:ext>
                </a:extLst>
              </p:cNvPr>
              <p:cNvGraphicFramePr>
                <a:graphicFrameLocks noGrp="1"/>
              </p:cNvGraphicFramePr>
              <p:nvPr>
                <p:extLst>
                  <p:ext uri="{D42A27DB-BD31-4B8C-83A1-F6EECF244321}">
                    <p14:modId xmlns:p14="http://schemas.microsoft.com/office/powerpoint/2010/main" val="2272770575"/>
                  </p:ext>
                </p:extLst>
              </p:nvPr>
            </p:nvGraphicFramePr>
            <p:xfrm>
              <a:off x="9448800" y="323065"/>
              <a:ext cx="2133600" cy="924929"/>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271095">
                    <a:tc>
                      <a:txBody>
                        <a:bodyPr/>
                        <a:lstStyle/>
                        <a:p>
                          <a:endParaRPr lang="en-US" sz="800" dirty="0"/>
                        </a:p>
                      </a:txBody>
                      <a:tcPr marL="38793" marR="38793" marT="19396" marB="19396"/>
                    </a:tc>
                    <a:tc>
                      <a:txBody>
                        <a:bodyPr/>
                        <a:lstStyle/>
                        <a:p>
                          <a:pPr algn="ctr"/>
                          <a:r>
                            <a:rPr lang="en-US" sz="800" dirty="0"/>
                            <a:t>Level i=1</a:t>
                          </a:r>
                        </a:p>
                      </a:txBody>
                      <a:tcPr marL="38793" marR="38793" marT="19396" marB="19396"/>
                    </a:tc>
                    <a:tc>
                      <a:txBody>
                        <a:bodyPr/>
                        <a:lstStyle/>
                        <a:p>
                          <a:pPr algn="ctr"/>
                          <a:r>
                            <a:rPr lang="en-US" sz="800" dirty="0"/>
                            <a:t>Level i=2</a:t>
                          </a:r>
                        </a:p>
                      </a:txBody>
                      <a:tcPr marL="38793" marR="38793" marT="19396" marB="19396"/>
                    </a:tc>
                    <a:tc>
                      <a:txBody>
                        <a:bodyPr/>
                        <a:lstStyle/>
                        <a:p>
                          <a:pPr algn="ctr"/>
                          <a:r>
                            <a:rPr lang="en-US" sz="800" baseline="0" dirty="0"/>
                            <a:t>Level i=3</a:t>
                          </a:r>
                          <a:endParaRPr lang="en-US" sz="800" dirty="0"/>
                        </a:p>
                      </a:txBody>
                      <a:tcPr marL="38793" marR="38793" marT="19396" marB="19396"/>
                    </a:tc>
                    <a:extLst>
                      <a:ext uri="{0D108BD9-81ED-4DB2-BD59-A6C34878D82A}">
                        <a16:rowId xmlns:a16="http://schemas.microsoft.com/office/drawing/2014/main" val="10000"/>
                      </a:ext>
                    </a:extLst>
                  </a:tr>
                  <a:tr h="160712">
                    <a:tc>
                      <a:txBody>
                        <a:bodyPr/>
                        <a:lstStyle/>
                        <a:p>
                          <a:pPr algn="ctr"/>
                          <a:r>
                            <a:rPr lang="en-US" sz="800" dirty="0"/>
                            <a:t>Y</a:t>
                          </a:r>
                          <a:r>
                            <a:rPr lang="en-US" sz="800" baseline="-25000" dirty="0"/>
                            <a:t>1</a:t>
                          </a:r>
                          <a:r>
                            <a:rPr lang="en-US" sz="800" dirty="0"/>
                            <a:t>|X=i</a:t>
                          </a:r>
                          <a:endParaRPr lang="en-US" sz="800" baseline="-25000" dirty="0"/>
                        </a:p>
                      </a:txBody>
                      <a:tcPr marL="38793" marR="38793" marT="19396" marB="19396"/>
                    </a:tc>
                    <a:tc>
                      <a:txBody>
                        <a:bodyPr/>
                        <a:lstStyle/>
                        <a:p>
                          <a:pPr algn="ctr"/>
                          <a:r>
                            <a:rPr lang="en-US" sz="800" dirty="0"/>
                            <a:t>3</a:t>
                          </a:r>
                        </a:p>
                      </a:txBody>
                      <a:tcPr marL="38793" marR="38793" marT="19396" marB="19396"/>
                    </a:tc>
                    <a:tc>
                      <a:txBody>
                        <a:bodyPr/>
                        <a:lstStyle/>
                        <a:p>
                          <a:pPr algn="ctr"/>
                          <a:r>
                            <a:rPr lang="en-US" sz="800" dirty="0"/>
                            <a:t>10</a:t>
                          </a:r>
                        </a:p>
                      </a:txBody>
                      <a:tcPr marL="38793" marR="38793" marT="19396" marB="19396"/>
                    </a:tc>
                    <a:tc>
                      <a:txBody>
                        <a:bodyPr/>
                        <a:lstStyle/>
                        <a:p>
                          <a:pPr algn="ctr"/>
                          <a:r>
                            <a:rPr lang="en-US" sz="800" dirty="0"/>
                            <a:t>20</a:t>
                          </a:r>
                        </a:p>
                      </a:txBody>
                      <a:tcPr marL="38793" marR="38793" marT="19396" marB="19396"/>
                    </a:tc>
                    <a:extLst>
                      <a:ext uri="{0D108BD9-81ED-4DB2-BD59-A6C34878D82A}">
                        <a16:rowId xmlns:a16="http://schemas.microsoft.com/office/drawing/2014/main" val="10001"/>
                      </a:ext>
                    </a:extLst>
                  </a:tr>
                  <a:tr h="1607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2</a:t>
                          </a:r>
                          <a:r>
                            <a:rPr lang="en-US" sz="800" dirty="0"/>
                            <a:t>|X=i</a:t>
                          </a:r>
                          <a:endParaRPr lang="en-US" sz="800" baseline="-25000" dirty="0"/>
                        </a:p>
                      </a:txBody>
                      <a:tcPr marL="38793" marR="38793" marT="19396" marB="19396"/>
                    </a:tc>
                    <a:tc>
                      <a:txBody>
                        <a:bodyPr/>
                        <a:lstStyle/>
                        <a:p>
                          <a:pPr algn="ctr"/>
                          <a:r>
                            <a:rPr lang="en-US" sz="800" dirty="0"/>
                            <a:t>5</a:t>
                          </a:r>
                        </a:p>
                      </a:txBody>
                      <a:tcPr marL="38793" marR="38793" marT="19396" marB="19396"/>
                    </a:tc>
                    <a:tc>
                      <a:txBody>
                        <a:bodyPr/>
                        <a:lstStyle/>
                        <a:p>
                          <a:pPr algn="ctr"/>
                          <a:r>
                            <a:rPr lang="en-US" sz="800" dirty="0"/>
                            <a:t>12</a:t>
                          </a:r>
                        </a:p>
                      </a:txBody>
                      <a:tcPr marL="38793" marR="38793" marT="19396" marB="19396"/>
                    </a:tc>
                    <a:tc>
                      <a:txBody>
                        <a:bodyPr/>
                        <a:lstStyle/>
                        <a:p>
                          <a:pPr algn="ctr"/>
                          <a:r>
                            <a:rPr lang="en-US" sz="800" dirty="0"/>
                            <a:t>22</a:t>
                          </a:r>
                        </a:p>
                      </a:txBody>
                      <a:tcPr marL="38793" marR="38793" marT="19396" marB="19396"/>
                    </a:tc>
                    <a:extLst>
                      <a:ext uri="{0D108BD9-81ED-4DB2-BD59-A6C34878D82A}">
                        <a16:rowId xmlns:a16="http://schemas.microsoft.com/office/drawing/2014/main" val="10002"/>
                      </a:ext>
                    </a:extLst>
                  </a:tr>
                  <a:tr h="1607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3</a:t>
                          </a:r>
                          <a:r>
                            <a:rPr lang="en-US" sz="800" dirty="0"/>
                            <a:t>|X=i</a:t>
                          </a:r>
                          <a:endParaRPr lang="en-US" sz="800" baseline="-25000" dirty="0"/>
                        </a:p>
                      </a:txBody>
                      <a:tcPr marL="38793" marR="38793" marT="19396" marB="19396"/>
                    </a:tc>
                    <a:tc>
                      <a:txBody>
                        <a:bodyPr/>
                        <a:lstStyle/>
                        <a:p>
                          <a:pPr algn="ctr"/>
                          <a:r>
                            <a:rPr lang="en-US" sz="800" dirty="0"/>
                            <a:t>7</a:t>
                          </a:r>
                        </a:p>
                      </a:txBody>
                      <a:tcPr marL="38793" marR="38793" marT="19396" marB="19396"/>
                    </a:tc>
                    <a:tc>
                      <a:txBody>
                        <a:bodyPr/>
                        <a:lstStyle/>
                        <a:p>
                          <a:pPr algn="ctr"/>
                          <a:r>
                            <a:rPr lang="en-US" sz="800" dirty="0"/>
                            <a:t>14</a:t>
                          </a:r>
                        </a:p>
                      </a:txBody>
                      <a:tcPr marL="38793" marR="38793" marT="19396" marB="19396"/>
                    </a:tc>
                    <a:tc>
                      <a:txBody>
                        <a:bodyPr/>
                        <a:lstStyle/>
                        <a:p>
                          <a:pPr algn="ctr"/>
                          <a:r>
                            <a:rPr lang="en-US" sz="800" dirty="0"/>
                            <a:t>24</a:t>
                          </a:r>
                        </a:p>
                      </a:txBody>
                      <a:tcPr marL="38793" marR="38793" marT="19396" marB="19396"/>
                    </a:tc>
                    <a:extLst>
                      <a:ext uri="{0D108BD9-81ED-4DB2-BD59-A6C34878D82A}">
                        <a16:rowId xmlns:a16="http://schemas.microsoft.com/office/drawing/2014/main" val="10003"/>
                      </a:ext>
                    </a:extLst>
                  </a:tr>
                  <a:tr h="171698">
                    <a:tc>
                      <a:txBody>
                        <a:bodyPr/>
                        <a:lstStyle/>
                        <a:p>
                          <a:endParaRPr lang="en-US"/>
                        </a:p>
                      </a:txBody>
                      <a:tcPr marL="38793" marR="38793" marT="19396" marB="19396">
                        <a:blipFill>
                          <a:blip r:embed="rId7"/>
                          <a:stretch>
                            <a:fillRect l="-2273" t="-450000" r="-303409" b="-1785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5</a:t>
                          </a:r>
                        </a:p>
                      </a:txBody>
                      <a:tcPr marL="38793" marR="38793" marT="19396" marB="193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12</a:t>
                          </a:r>
                        </a:p>
                      </a:txBody>
                      <a:tcPr marL="38793" marR="38793" marT="19396" marB="19396"/>
                    </a:tc>
                    <a:tc>
                      <a:txBody>
                        <a:bodyPr/>
                        <a:lstStyle/>
                        <a:p>
                          <a:pPr algn="ctr"/>
                          <a:r>
                            <a:rPr lang="en-US" sz="800" b="1" dirty="0">
                              <a:solidFill>
                                <a:srgbClr val="FF0000"/>
                              </a:solidFill>
                            </a:rPr>
                            <a:t>22</a:t>
                          </a:r>
                          <a:endParaRPr lang="en-US" sz="800" dirty="0"/>
                        </a:p>
                      </a:txBody>
                      <a:tcPr marL="38793" marR="38793" marT="19396" marB="19396"/>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7FD2FD3-1460-47B2-9726-118C60CAF034}"/>
                  </a:ext>
                </a:extLst>
              </p:cNvPr>
              <p:cNvSpPr txBox="1"/>
              <p:nvPr/>
            </p:nvSpPr>
            <p:spPr>
              <a:xfrm>
                <a:off x="10686828" y="1311381"/>
                <a:ext cx="96180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1100" i="1">
                              <a:latin typeface="Cambria Math" panose="02040503050406030204" pitchFamily="18" charset="0"/>
                              <a:ea typeface="Cambria Math"/>
                            </a:rPr>
                          </m:ctrlPr>
                        </m:accPr>
                        <m:e>
                          <m:r>
                            <a:rPr lang="en-US" sz="1100" i="1">
                              <a:latin typeface="Cambria Math"/>
                              <a:ea typeface="Cambria Math"/>
                            </a:rPr>
                            <m:t>𝜇</m:t>
                          </m:r>
                        </m:e>
                      </m:acc>
                      <m:r>
                        <a:rPr lang="en-US" sz="1100" i="1">
                          <a:latin typeface="Cambria Math"/>
                          <a:ea typeface="Cambria Math"/>
                        </a:rPr>
                        <m:t>=</m:t>
                      </m:r>
                      <m:acc>
                        <m:accPr>
                          <m:chr m:val="̿"/>
                          <m:ctrlPr>
                            <a:rPr lang="en-US" sz="1100" i="1">
                              <a:latin typeface="Cambria Math" panose="02040503050406030204" pitchFamily="18" charset="0"/>
                            </a:rPr>
                          </m:ctrlPr>
                        </m:accPr>
                        <m:e>
                          <m:r>
                            <a:rPr lang="en-US" sz="1100" i="1">
                              <a:latin typeface="Cambria Math"/>
                            </a:rPr>
                            <m:t>𝑥</m:t>
                          </m:r>
                        </m:e>
                      </m:acc>
                      <m:r>
                        <a:rPr lang="en-US" sz="1100">
                          <a:latin typeface="Cambria Math"/>
                        </a:rPr>
                        <m:t>=</m:t>
                      </m:r>
                      <m:r>
                        <m:rPr>
                          <m:nor/>
                        </m:rPr>
                        <a:rPr lang="en-US" sz="1400" b="1" dirty="0">
                          <a:solidFill>
                            <a:srgbClr val="FF0000"/>
                          </a:solidFill>
                        </a:rPr>
                        <m:t>13</m:t>
                      </m:r>
                    </m:oMath>
                  </m:oMathPara>
                </a14:m>
                <a:endParaRPr lang="en-US" sz="1050" dirty="0"/>
              </a:p>
            </p:txBody>
          </p:sp>
        </mc:Choice>
        <mc:Fallback xmlns="">
          <p:sp>
            <p:nvSpPr>
              <p:cNvPr id="19" name="TextBox 18">
                <a:extLst>
                  <a:ext uri="{FF2B5EF4-FFF2-40B4-BE49-F238E27FC236}">
                    <a16:creationId xmlns:a16="http://schemas.microsoft.com/office/drawing/2014/main" id="{B7FD2FD3-1460-47B2-9726-118C60CAF034}"/>
                  </a:ext>
                </a:extLst>
              </p:cNvPr>
              <p:cNvSpPr txBox="1">
                <a:spLocks noRot="1" noChangeAspect="1" noMove="1" noResize="1" noEditPoints="1" noAdjustHandles="1" noChangeArrowheads="1" noChangeShapeType="1" noTextEdit="1"/>
              </p:cNvSpPr>
              <p:nvPr/>
            </p:nvSpPr>
            <p:spPr>
              <a:xfrm>
                <a:off x="10686828" y="1311381"/>
                <a:ext cx="961802" cy="307777"/>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054918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19577" y="3258151"/>
            <a:ext cx="2478456" cy="369332"/>
          </a:xfrm>
          <a:prstGeom prst="rect">
            <a:avLst/>
          </a:prstGeom>
          <a:noFill/>
        </p:spPr>
        <p:txBody>
          <a:bodyPr wrap="square" rtlCol="0">
            <a:spAutoFit/>
          </a:bodyPr>
          <a:lstStyle/>
          <a:p>
            <a:pPr algn="ctr"/>
            <a:r>
              <a:rPr lang="en-US" dirty="0"/>
              <a:t>F-Test: another look</a:t>
            </a:r>
          </a:p>
        </p:txBody>
      </p:sp>
      <p:sp>
        <p:nvSpPr>
          <p:cNvPr id="5" name="Rectangle 4"/>
          <p:cNvSpPr/>
          <p:nvPr/>
        </p:nvSpPr>
        <p:spPr>
          <a:xfrm>
            <a:off x="3990878" y="3919644"/>
            <a:ext cx="4535858" cy="369332"/>
          </a:xfrm>
          <a:prstGeom prst="rect">
            <a:avLst/>
          </a:prstGeom>
        </p:spPr>
        <p:txBody>
          <a:bodyPr wrap="none">
            <a:spAutoFit/>
          </a:bodyPr>
          <a:lstStyle/>
          <a:p>
            <a:pPr algn="ctr"/>
            <a:r>
              <a:rPr lang="en-US" dirty="0"/>
              <a:t>H</a:t>
            </a:r>
            <a:r>
              <a:rPr lang="en-US" baseline="-25000" dirty="0"/>
              <a:t>a</a:t>
            </a:r>
            <a:r>
              <a:rPr lang="en-US" dirty="0"/>
              <a:t>: at least two are different (A, B, C … F) </a:t>
            </a:r>
          </a:p>
        </p:txBody>
      </p:sp>
      <p:sp>
        <p:nvSpPr>
          <p:cNvPr id="8" name="Rectangle 7"/>
          <p:cNvSpPr/>
          <p:nvPr/>
        </p:nvSpPr>
        <p:spPr>
          <a:xfrm>
            <a:off x="3886201" y="3569732"/>
            <a:ext cx="4745209" cy="369332"/>
          </a:xfrm>
          <a:prstGeom prst="rect">
            <a:avLst/>
          </a:prstGeom>
        </p:spPr>
        <p:txBody>
          <a:bodyPr wrap="square">
            <a:spAutoFit/>
          </a:bodyPr>
          <a:lstStyle/>
          <a:p>
            <a:pPr algn="ctr"/>
            <a:r>
              <a:rPr lang="en-US" dirty="0"/>
              <a:t>H</a:t>
            </a:r>
            <a:r>
              <a:rPr lang="en-US" baseline="-25000" dirty="0"/>
              <a:t>0</a:t>
            </a:r>
            <a:r>
              <a:rPr lang="en-US" dirty="0"/>
              <a:t>: µ</a:t>
            </a:r>
            <a:r>
              <a:rPr lang="en-US" baseline="-25000" dirty="0"/>
              <a:t>A</a:t>
            </a:r>
            <a:r>
              <a:rPr lang="en-US" dirty="0"/>
              <a:t>, µ</a:t>
            </a:r>
            <a:r>
              <a:rPr lang="en-US" baseline="-25000" dirty="0"/>
              <a:t>B</a:t>
            </a:r>
            <a:r>
              <a:rPr lang="en-US" dirty="0"/>
              <a:t>, µ</a:t>
            </a:r>
            <a:r>
              <a:rPr lang="en-US" baseline="-25000" dirty="0"/>
              <a:t>C</a:t>
            </a:r>
            <a:r>
              <a:rPr lang="en-US" dirty="0"/>
              <a:t> … µ</a:t>
            </a:r>
            <a:r>
              <a:rPr lang="en-US" baseline="-25000" dirty="0"/>
              <a:t>F</a:t>
            </a:r>
            <a:r>
              <a:rPr lang="en-US" dirty="0"/>
              <a:t> are equal</a:t>
            </a:r>
          </a:p>
        </p:txBody>
      </p:sp>
      <p:graphicFrame>
        <p:nvGraphicFramePr>
          <p:cNvPr id="9" name="Table 8"/>
          <p:cNvGraphicFramePr>
            <a:graphicFrameLocks noGrp="1"/>
          </p:cNvGraphicFramePr>
          <p:nvPr>
            <p:extLst>
              <p:ext uri="{D42A27DB-BD31-4B8C-83A1-F6EECF244321}">
                <p14:modId xmlns:p14="http://schemas.microsoft.com/office/powerpoint/2010/main" val="2001022515"/>
              </p:ext>
            </p:extLst>
          </p:nvPr>
        </p:nvGraphicFramePr>
        <p:xfrm>
          <a:off x="3048000" y="5069840"/>
          <a:ext cx="6096000" cy="14833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a:t>Pr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r>
                        <a:rPr lang="en-US" dirty="0"/>
                        <a:t>5</a:t>
                      </a:r>
                    </a:p>
                  </a:txBody>
                  <a:tcPr/>
                </a:tc>
                <a:tc>
                  <a:txBody>
                    <a:bodyPr/>
                    <a:lstStyle/>
                    <a:p>
                      <a:r>
                        <a:rPr lang="en-US" dirty="0"/>
                        <a:t>326.5</a:t>
                      </a:r>
                    </a:p>
                  </a:txBody>
                  <a:tcPr/>
                </a:tc>
                <a:tc>
                  <a:txBody>
                    <a:bodyPr/>
                    <a:lstStyle/>
                    <a:p>
                      <a:r>
                        <a:rPr lang="en-US" dirty="0"/>
                        <a:t>65.29</a:t>
                      </a:r>
                    </a:p>
                  </a:txBody>
                  <a:tcPr/>
                </a:tc>
                <a:tc>
                  <a:txBody>
                    <a:bodyPr/>
                    <a:lstStyle/>
                    <a:p>
                      <a:r>
                        <a:rPr lang="en-US" dirty="0"/>
                        <a:t>1.37</a:t>
                      </a:r>
                    </a:p>
                  </a:txBody>
                  <a:tcPr/>
                </a:tc>
                <a:tc>
                  <a:txBody>
                    <a:bodyPr/>
                    <a:lstStyle/>
                    <a:p>
                      <a:r>
                        <a:rPr lang="en-US" dirty="0"/>
                        <a:t>0.26</a:t>
                      </a:r>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dirty="0"/>
                        <a:t>39</a:t>
                      </a:r>
                    </a:p>
                  </a:txBody>
                  <a:tcPr/>
                </a:tc>
                <a:tc>
                  <a:txBody>
                    <a:bodyPr/>
                    <a:lstStyle/>
                    <a:p>
                      <a:r>
                        <a:rPr lang="en-US" dirty="0"/>
                        <a:t>1864.4</a:t>
                      </a:r>
                    </a:p>
                  </a:txBody>
                  <a:tcPr/>
                </a:tc>
                <a:tc>
                  <a:txBody>
                    <a:bodyPr/>
                    <a:lstStyle/>
                    <a:p>
                      <a:r>
                        <a:rPr lang="en-US" dirty="0"/>
                        <a:t>47.81</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Corrected total</a:t>
                      </a:r>
                    </a:p>
                  </a:txBody>
                  <a:tcPr/>
                </a:tc>
                <a:tc>
                  <a:txBody>
                    <a:bodyPr/>
                    <a:lstStyle/>
                    <a:p>
                      <a:r>
                        <a:rPr lang="en-US" dirty="0"/>
                        <a:t>44</a:t>
                      </a:r>
                    </a:p>
                  </a:txBody>
                  <a:tcPr/>
                </a:tc>
                <a:tc>
                  <a:txBody>
                    <a:bodyPr/>
                    <a:lstStyle/>
                    <a:p>
                      <a:r>
                        <a:rPr lang="en-US" dirty="0"/>
                        <a:t>2190.9</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1094330"/>
            <a:ext cx="3886200" cy="2106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1957" y="1038812"/>
            <a:ext cx="3831320" cy="2161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5405013" y="304800"/>
            <a:ext cx="4745209" cy="369332"/>
          </a:xfrm>
          <a:prstGeom prst="rect">
            <a:avLst/>
          </a:prstGeom>
        </p:spPr>
        <p:txBody>
          <a:bodyPr wrap="square">
            <a:spAutoFit/>
          </a:bodyPr>
          <a:lstStyle/>
          <a:p>
            <a:pPr algn="ctr"/>
            <a:r>
              <a:rPr lang="en-US" dirty="0"/>
              <a:t>Spock is different than others</a:t>
            </a:r>
          </a:p>
        </p:txBody>
      </p:sp>
      <p:sp>
        <p:nvSpPr>
          <p:cNvPr id="14" name="Rectangle 13"/>
          <p:cNvSpPr/>
          <p:nvPr/>
        </p:nvSpPr>
        <p:spPr>
          <a:xfrm>
            <a:off x="1219200" y="301442"/>
            <a:ext cx="5104092" cy="372690"/>
          </a:xfrm>
          <a:prstGeom prst="rect">
            <a:avLst/>
          </a:prstGeom>
        </p:spPr>
        <p:txBody>
          <a:bodyPr wrap="square">
            <a:spAutoFit/>
          </a:bodyPr>
          <a:lstStyle/>
          <a:p>
            <a:pPr algn="ctr"/>
            <a:r>
              <a:rPr lang="en-US" dirty="0"/>
              <a:t>At least two are different (Spock, A, B, C … F)</a:t>
            </a:r>
          </a:p>
        </p:txBody>
      </p:sp>
      <p:sp>
        <p:nvSpPr>
          <p:cNvPr id="15" name="Rectangle 14"/>
          <p:cNvSpPr/>
          <p:nvPr/>
        </p:nvSpPr>
        <p:spPr>
          <a:xfrm>
            <a:off x="3200401" y="2147365"/>
            <a:ext cx="848605"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7109272" y="2106002"/>
            <a:ext cx="848605"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2380954" y="674132"/>
            <a:ext cx="2724446" cy="369332"/>
          </a:xfrm>
          <a:prstGeom prst="rect">
            <a:avLst/>
          </a:prstGeom>
        </p:spPr>
        <p:txBody>
          <a:bodyPr wrap="square">
            <a:spAutoFit/>
          </a:bodyPr>
          <a:lstStyle/>
          <a:p>
            <a:pPr algn="ctr"/>
            <a:r>
              <a:rPr lang="en-US" dirty="0"/>
              <a:t>µ</a:t>
            </a:r>
            <a:r>
              <a:rPr lang="en-US" baseline="-25000" dirty="0"/>
              <a:t>s</a:t>
            </a:r>
            <a:r>
              <a:rPr lang="en-US" dirty="0"/>
              <a:t> µ</a:t>
            </a:r>
            <a:r>
              <a:rPr lang="en-US" baseline="-25000" dirty="0"/>
              <a:t>A </a:t>
            </a:r>
            <a:r>
              <a:rPr lang="en-US" dirty="0"/>
              <a:t>µ</a:t>
            </a:r>
            <a:r>
              <a:rPr lang="en-US" baseline="-25000" dirty="0"/>
              <a:t>B</a:t>
            </a:r>
            <a:r>
              <a:rPr lang="en-US" dirty="0"/>
              <a:t> µ</a:t>
            </a:r>
            <a:r>
              <a:rPr lang="en-US" baseline="-25000" dirty="0"/>
              <a:t>C</a:t>
            </a:r>
            <a:r>
              <a:rPr lang="en-US" dirty="0"/>
              <a:t> µ</a:t>
            </a:r>
            <a:r>
              <a:rPr lang="en-US" baseline="-25000" dirty="0"/>
              <a:t>D</a:t>
            </a:r>
            <a:r>
              <a:rPr lang="en-US" dirty="0"/>
              <a:t> µ</a:t>
            </a:r>
            <a:r>
              <a:rPr lang="en-US" baseline="-25000" dirty="0"/>
              <a:t>E</a:t>
            </a:r>
            <a:r>
              <a:rPr lang="en-US" dirty="0"/>
              <a:t> µ</a:t>
            </a:r>
            <a:r>
              <a:rPr lang="en-US" baseline="-25000" dirty="0"/>
              <a:t>F</a:t>
            </a:r>
          </a:p>
        </p:txBody>
      </p:sp>
      <p:sp>
        <p:nvSpPr>
          <p:cNvPr id="3" name="Rectangle 2"/>
          <p:cNvSpPr/>
          <p:nvPr/>
        </p:nvSpPr>
        <p:spPr>
          <a:xfrm>
            <a:off x="6768544" y="674132"/>
            <a:ext cx="2066592" cy="369332"/>
          </a:xfrm>
          <a:prstGeom prst="rect">
            <a:avLst/>
          </a:prstGeom>
        </p:spPr>
        <p:txBody>
          <a:bodyPr wrap="none">
            <a:spAutoFit/>
          </a:bodyPr>
          <a:lstStyle/>
          <a:p>
            <a:pPr algn="ctr"/>
            <a:r>
              <a:rPr lang="en-US" dirty="0"/>
              <a:t>µ</a:t>
            </a:r>
            <a:r>
              <a:rPr lang="en-US" baseline="-25000" dirty="0"/>
              <a:t>s</a:t>
            </a:r>
            <a:r>
              <a:rPr lang="en-US" dirty="0"/>
              <a:t> µ</a:t>
            </a:r>
            <a:r>
              <a:rPr lang="en-US" baseline="-25000" dirty="0"/>
              <a:t>0 </a:t>
            </a:r>
            <a:r>
              <a:rPr lang="en-US" dirty="0"/>
              <a:t>µ</a:t>
            </a:r>
            <a:r>
              <a:rPr lang="en-US" baseline="-25000" dirty="0"/>
              <a:t>0</a:t>
            </a:r>
            <a:r>
              <a:rPr lang="en-US" dirty="0"/>
              <a:t> µ</a:t>
            </a:r>
            <a:r>
              <a:rPr lang="en-US" baseline="-25000" dirty="0"/>
              <a:t>0</a:t>
            </a:r>
            <a:r>
              <a:rPr lang="en-US" dirty="0"/>
              <a:t> µ</a:t>
            </a:r>
            <a:r>
              <a:rPr lang="en-US" baseline="-25000" dirty="0"/>
              <a:t>0</a:t>
            </a:r>
            <a:r>
              <a:rPr lang="en-US" dirty="0"/>
              <a:t> µ</a:t>
            </a:r>
            <a:r>
              <a:rPr lang="en-US" baseline="-25000" dirty="0"/>
              <a:t>0</a:t>
            </a:r>
            <a:r>
              <a:rPr lang="en-US" dirty="0"/>
              <a:t> µ</a:t>
            </a:r>
            <a:r>
              <a:rPr lang="en-US" baseline="-25000" dirty="0"/>
              <a:t>0</a:t>
            </a:r>
          </a:p>
        </p:txBody>
      </p:sp>
      <p:sp>
        <p:nvSpPr>
          <p:cNvPr id="17" name="Rectangle 16"/>
          <p:cNvSpPr/>
          <p:nvPr/>
        </p:nvSpPr>
        <p:spPr>
          <a:xfrm>
            <a:off x="4667664" y="4279351"/>
            <a:ext cx="3182282" cy="369332"/>
          </a:xfrm>
          <a:prstGeom prst="rect">
            <a:avLst/>
          </a:prstGeom>
        </p:spPr>
        <p:txBody>
          <a:bodyPr wrap="none">
            <a:spAutoFit/>
          </a:bodyPr>
          <a:lstStyle/>
          <a:p>
            <a:pPr algn="ctr"/>
            <a:r>
              <a:rPr lang="en-US" dirty="0"/>
              <a:t>Reduced : µ</a:t>
            </a:r>
            <a:r>
              <a:rPr lang="en-US" baseline="-25000" dirty="0"/>
              <a:t>s</a:t>
            </a:r>
            <a:r>
              <a:rPr lang="en-US" dirty="0"/>
              <a:t> µ</a:t>
            </a:r>
            <a:r>
              <a:rPr lang="en-US" baseline="-25000" dirty="0"/>
              <a:t>0 </a:t>
            </a:r>
            <a:r>
              <a:rPr lang="en-US" dirty="0"/>
              <a:t>µ</a:t>
            </a:r>
            <a:r>
              <a:rPr lang="en-US" baseline="-25000" dirty="0"/>
              <a:t>0</a:t>
            </a:r>
            <a:r>
              <a:rPr lang="en-US" dirty="0"/>
              <a:t> µ</a:t>
            </a:r>
            <a:r>
              <a:rPr lang="en-US" baseline="-25000" dirty="0"/>
              <a:t>0</a:t>
            </a:r>
            <a:r>
              <a:rPr lang="en-US" dirty="0"/>
              <a:t> µ</a:t>
            </a:r>
            <a:r>
              <a:rPr lang="en-US" baseline="-25000" dirty="0"/>
              <a:t>0</a:t>
            </a:r>
            <a:r>
              <a:rPr lang="en-US" dirty="0"/>
              <a:t> µ</a:t>
            </a:r>
            <a:r>
              <a:rPr lang="en-US" baseline="-25000" dirty="0"/>
              <a:t>0</a:t>
            </a:r>
            <a:r>
              <a:rPr lang="en-US" dirty="0"/>
              <a:t> µ</a:t>
            </a:r>
            <a:r>
              <a:rPr lang="en-US" baseline="-25000" dirty="0"/>
              <a:t>0</a:t>
            </a:r>
          </a:p>
        </p:txBody>
      </p:sp>
      <p:sp>
        <p:nvSpPr>
          <p:cNvPr id="18" name="Rectangle 17"/>
          <p:cNvSpPr/>
          <p:nvPr/>
        </p:nvSpPr>
        <p:spPr>
          <a:xfrm>
            <a:off x="4896582" y="4603049"/>
            <a:ext cx="2724446" cy="369332"/>
          </a:xfrm>
          <a:prstGeom prst="rect">
            <a:avLst/>
          </a:prstGeom>
        </p:spPr>
        <p:txBody>
          <a:bodyPr wrap="square">
            <a:spAutoFit/>
          </a:bodyPr>
          <a:lstStyle/>
          <a:p>
            <a:pPr algn="ctr"/>
            <a:r>
              <a:rPr lang="en-US" dirty="0"/>
              <a:t>Full: µ</a:t>
            </a:r>
            <a:r>
              <a:rPr lang="en-US" baseline="-25000" dirty="0"/>
              <a:t>s</a:t>
            </a:r>
            <a:r>
              <a:rPr lang="en-US" dirty="0"/>
              <a:t> µ</a:t>
            </a:r>
            <a:r>
              <a:rPr lang="en-US" baseline="-25000" dirty="0"/>
              <a:t>A </a:t>
            </a:r>
            <a:r>
              <a:rPr lang="en-US" dirty="0"/>
              <a:t>µ</a:t>
            </a:r>
            <a:r>
              <a:rPr lang="en-US" baseline="-25000" dirty="0"/>
              <a:t>B</a:t>
            </a:r>
            <a:r>
              <a:rPr lang="en-US" dirty="0"/>
              <a:t> µ</a:t>
            </a:r>
            <a:r>
              <a:rPr lang="en-US" baseline="-25000" dirty="0"/>
              <a:t>C</a:t>
            </a:r>
            <a:r>
              <a:rPr lang="en-US" dirty="0"/>
              <a:t> µ</a:t>
            </a:r>
            <a:r>
              <a:rPr lang="en-US" baseline="-25000" dirty="0"/>
              <a:t>D</a:t>
            </a:r>
            <a:r>
              <a:rPr lang="en-US" dirty="0"/>
              <a:t> µ</a:t>
            </a:r>
            <a:r>
              <a:rPr lang="en-US" baseline="-25000" dirty="0"/>
              <a:t>E</a:t>
            </a:r>
            <a:r>
              <a:rPr lang="en-US" dirty="0"/>
              <a:t> µ</a:t>
            </a:r>
            <a:r>
              <a:rPr lang="en-US" baseline="-25000" dirty="0"/>
              <a:t>F</a:t>
            </a:r>
          </a:p>
        </p:txBody>
      </p:sp>
      <p:sp>
        <p:nvSpPr>
          <p:cNvPr id="6" name="Rectangle 5"/>
          <p:cNvSpPr/>
          <p:nvPr/>
        </p:nvSpPr>
        <p:spPr>
          <a:xfrm>
            <a:off x="1943100" y="6187226"/>
            <a:ext cx="1107996" cy="369332"/>
          </a:xfrm>
          <a:prstGeom prst="rect">
            <a:avLst/>
          </a:prstGeom>
        </p:spPr>
        <p:txBody>
          <a:bodyPr wrap="none">
            <a:spAutoFit/>
          </a:bodyPr>
          <a:lstStyle/>
          <a:p>
            <a:r>
              <a:rPr lang="en-US" dirty="0"/>
              <a:t>Reduced</a:t>
            </a:r>
          </a:p>
        </p:txBody>
      </p:sp>
      <p:sp>
        <p:nvSpPr>
          <p:cNvPr id="7" name="Rectangle 6"/>
          <p:cNvSpPr/>
          <p:nvPr/>
        </p:nvSpPr>
        <p:spPr>
          <a:xfrm>
            <a:off x="2183935" y="5817894"/>
            <a:ext cx="556563" cy="369332"/>
          </a:xfrm>
          <a:prstGeom prst="rect">
            <a:avLst/>
          </a:prstGeom>
        </p:spPr>
        <p:txBody>
          <a:bodyPr wrap="none">
            <a:spAutoFit/>
          </a:bodyPr>
          <a:lstStyle/>
          <a:p>
            <a:r>
              <a:rPr lang="en-US" dirty="0"/>
              <a:t>Full</a:t>
            </a:r>
          </a:p>
        </p:txBody>
      </p:sp>
    </p:spTree>
    <p:extLst>
      <p:ext uri="{BB962C8B-B14F-4D97-AF65-F5344CB8AC3E}">
        <p14:creationId xmlns:p14="http://schemas.microsoft.com/office/powerpoint/2010/main" val="308554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500"/>
                                        <p:tgtEl>
                                          <p:spTgt spid="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15" grpId="0" animBg="1"/>
      <p:bldP spid="16" grpId="0" animBg="1"/>
      <p:bldP spid="17" grpId="0"/>
      <p:bldP spid="18" grpId="0"/>
      <p:bldP spid="6" grpId="0"/>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2170768" y="762000"/>
            <a:ext cx="2232471" cy="369332"/>
          </a:xfrm>
          <a:prstGeom prst="rect">
            <a:avLst/>
          </a:prstGeom>
          <a:noFill/>
        </p:spPr>
        <p:txBody>
          <a:bodyPr wrap="square" rtlCol="0">
            <a:spAutoFit/>
          </a:bodyPr>
          <a:lstStyle/>
          <a:p>
            <a:pPr algn="ctr"/>
            <a:r>
              <a:rPr lang="en-US" dirty="0"/>
              <a:t>F-Test</a:t>
            </a:r>
          </a:p>
        </p:txBody>
      </p:sp>
      <p:sp>
        <p:nvSpPr>
          <p:cNvPr id="13" name="Rectangle 12"/>
          <p:cNvSpPr/>
          <p:nvPr/>
        </p:nvSpPr>
        <p:spPr>
          <a:xfrm>
            <a:off x="1174798" y="1510585"/>
            <a:ext cx="4309449" cy="369332"/>
          </a:xfrm>
          <a:prstGeom prst="rect">
            <a:avLst/>
          </a:prstGeom>
        </p:spPr>
        <p:txBody>
          <a:bodyPr wrap="none">
            <a:spAutoFit/>
          </a:bodyPr>
          <a:lstStyle/>
          <a:p>
            <a:pPr algn="ctr"/>
            <a:r>
              <a:rPr lang="en-US" dirty="0"/>
              <a:t>H</a:t>
            </a:r>
            <a:r>
              <a:rPr lang="en-US" baseline="-25000" dirty="0"/>
              <a:t>a</a:t>
            </a:r>
            <a:r>
              <a:rPr lang="en-US" dirty="0"/>
              <a:t>: at least two are different (A, B, … F)</a:t>
            </a:r>
          </a:p>
        </p:txBody>
      </p:sp>
      <p:sp>
        <p:nvSpPr>
          <p:cNvPr id="14" name="Rectangle 13"/>
          <p:cNvSpPr/>
          <p:nvPr/>
        </p:nvSpPr>
        <p:spPr>
          <a:xfrm>
            <a:off x="914400" y="1143000"/>
            <a:ext cx="4745209" cy="369332"/>
          </a:xfrm>
          <a:prstGeom prst="rect">
            <a:avLst/>
          </a:prstGeom>
        </p:spPr>
        <p:txBody>
          <a:bodyPr wrap="square">
            <a:spAutoFit/>
          </a:bodyPr>
          <a:lstStyle/>
          <a:p>
            <a:pPr algn="ctr"/>
            <a:r>
              <a:rPr lang="en-US" dirty="0"/>
              <a:t>H</a:t>
            </a:r>
            <a:r>
              <a:rPr lang="en-US" baseline="-25000" dirty="0"/>
              <a:t>0</a:t>
            </a:r>
            <a:r>
              <a:rPr lang="en-US" dirty="0"/>
              <a:t>: µ</a:t>
            </a:r>
            <a:r>
              <a:rPr lang="en-US" baseline="-25000" dirty="0"/>
              <a:t>A</a:t>
            </a:r>
            <a:r>
              <a:rPr lang="en-US" dirty="0"/>
              <a:t> – µ</a:t>
            </a:r>
            <a:r>
              <a:rPr lang="en-US" baseline="-25000" dirty="0"/>
              <a:t>F</a:t>
            </a:r>
            <a:r>
              <a:rPr lang="en-US" dirty="0"/>
              <a:t> are equal</a:t>
            </a:r>
          </a:p>
        </p:txBody>
      </p:sp>
      <mc:AlternateContent xmlns:mc="http://schemas.openxmlformats.org/markup-compatibility/2006" xmlns:a14="http://schemas.microsoft.com/office/drawing/2010/main">
        <mc:Choice Requires="a14">
          <p:sp>
            <p:nvSpPr>
              <p:cNvPr id="12" name="TextBox 11"/>
              <p:cNvSpPr txBox="1"/>
              <p:nvPr/>
            </p:nvSpPr>
            <p:spPr>
              <a:xfrm>
                <a:off x="1315214" y="2831069"/>
                <a:ext cx="3706464" cy="6665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F</m:t>
                      </m:r>
                      <m:r>
                        <a:rPr lang="en-US">
                          <a:latin typeface="Cambria Math"/>
                        </a:rPr>
                        <m:t>= </m:t>
                      </m:r>
                      <m:f>
                        <m:fPr>
                          <m:ctrlPr>
                            <a:rPr lang="en-US" i="1">
                              <a:latin typeface="Cambria Math" panose="02040503050406030204" pitchFamily="18" charset="0"/>
                            </a:rPr>
                          </m:ctrlPr>
                        </m:fPr>
                        <m:num>
                          <m:r>
                            <a:rPr lang="en-US" i="1">
                              <a:latin typeface="Cambria Math"/>
                            </a:rPr>
                            <m:t>(2190.9 −1864.4)/(44−39)</m:t>
                          </m:r>
                        </m:num>
                        <m:den>
                          <m:r>
                            <a:rPr lang="en-US" i="1">
                              <a:latin typeface="Cambria Math"/>
                            </a:rPr>
                            <m:t>1864.4/39</m:t>
                          </m:r>
                        </m:den>
                      </m:f>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1315214" y="2831069"/>
                <a:ext cx="3706464" cy="66659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2781928" y="3602713"/>
                <a:ext cx="110639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F</m:t>
                      </m:r>
                      <m:r>
                        <a:rPr lang="en-US">
                          <a:latin typeface="Cambria Math"/>
                        </a:rPr>
                        <m:t>=</m:t>
                      </m:r>
                      <m:r>
                        <a:rPr lang="en-US" i="1">
                          <a:latin typeface="Cambria Math"/>
                        </a:rPr>
                        <m:t>1.37</m:t>
                      </m:r>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2781928" y="3602713"/>
                <a:ext cx="1106392"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557575" y="3974068"/>
                <a:ext cx="1662635" cy="369332"/>
              </a:xfrm>
              <a:prstGeom prst="rect">
                <a:avLst/>
              </a:prstGeom>
              <a:noFill/>
            </p:spPr>
            <p:txBody>
              <a:bodyPr wrap="none" rtlCol="0">
                <a:spAutoFit/>
              </a:bodyPr>
              <a:lstStyle/>
              <a:p>
                <a:r>
                  <a:rPr lang="en-US" dirty="0">
                    <a:ea typeface="Cambria Math"/>
                  </a:rPr>
                  <a:t>P-value = </a:t>
                </a:r>
                <a14:m>
                  <m:oMath xmlns:m="http://schemas.openxmlformats.org/officeDocument/2006/math">
                    <m:r>
                      <a:rPr lang="en-US" i="1">
                        <a:latin typeface="Cambria Math"/>
                        <a:ea typeface="Cambria Math"/>
                      </a:rPr>
                      <m:t>0.26</m:t>
                    </m:r>
                  </m:oMath>
                </a14:m>
                <a:endParaRPr lang="en-US" dirty="0"/>
              </a:p>
            </p:txBody>
          </p:sp>
        </mc:Choice>
        <mc:Fallback xmlns="">
          <p:sp>
            <p:nvSpPr>
              <p:cNvPr id="17" name="TextBox 16"/>
              <p:cNvSpPr txBox="1">
                <a:spLocks noRot="1" noChangeAspect="1" noMove="1" noResize="1" noEditPoints="1" noAdjustHandles="1" noChangeArrowheads="1" noChangeShapeType="1" noTextEdit="1"/>
              </p:cNvSpPr>
              <p:nvPr/>
            </p:nvSpPr>
            <p:spPr>
              <a:xfrm>
                <a:off x="2557575" y="3974068"/>
                <a:ext cx="1662635" cy="369332"/>
              </a:xfrm>
              <a:prstGeom prst="rect">
                <a:avLst/>
              </a:prstGeom>
              <a:blipFill>
                <a:blip r:embed="rId4"/>
                <a:stretch>
                  <a:fillRect l="-3309" t="-9836" b="-24590"/>
                </a:stretch>
              </a:blipFill>
            </p:spPr>
            <p:txBody>
              <a:bodyPr/>
              <a:lstStyle/>
              <a:p>
                <a:r>
                  <a:rPr lang="en-US">
                    <a:noFill/>
                  </a:rPr>
                  <a:t> </a:t>
                </a:r>
              </a:p>
            </p:txBody>
          </p:sp>
        </mc:Fallback>
      </mc:AlternateContent>
      <p:sp>
        <p:nvSpPr>
          <p:cNvPr id="18" name="TextBox 17"/>
          <p:cNvSpPr txBox="1"/>
          <p:nvPr/>
        </p:nvSpPr>
        <p:spPr>
          <a:xfrm>
            <a:off x="2519630" y="4431268"/>
            <a:ext cx="1846980" cy="369332"/>
          </a:xfrm>
          <a:prstGeom prst="rect">
            <a:avLst/>
          </a:prstGeom>
          <a:noFill/>
        </p:spPr>
        <p:txBody>
          <a:bodyPr wrap="none" rtlCol="0">
            <a:spAutoFit/>
          </a:bodyPr>
          <a:lstStyle/>
          <a:p>
            <a:r>
              <a:rPr lang="en-US" dirty="0">
                <a:ea typeface="Cambria Math"/>
              </a:rPr>
              <a:t>Fail to Reject H</a:t>
            </a:r>
            <a:r>
              <a:rPr lang="en-US" baseline="-25000" dirty="0">
                <a:ea typeface="Cambria Math"/>
              </a:rPr>
              <a:t>0</a:t>
            </a:r>
            <a:endParaRPr lang="en-US" baseline="-25000" dirty="0"/>
          </a:p>
        </p:txBody>
      </p:sp>
      <p:sp>
        <p:nvSpPr>
          <p:cNvPr id="19" name="TextBox 18"/>
          <p:cNvSpPr txBox="1"/>
          <p:nvPr/>
        </p:nvSpPr>
        <p:spPr>
          <a:xfrm>
            <a:off x="914401" y="4953000"/>
            <a:ext cx="3960748" cy="1477328"/>
          </a:xfrm>
          <a:prstGeom prst="rect">
            <a:avLst/>
          </a:prstGeom>
          <a:noFill/>
        </p:spPr>
        <p:txBody>
          <a:bodyPr wrap="square" rtlCol="0">
            <a:spAutoFit/>
          </a:bodyPr>
          <a:lstStyle/>
          <a:p>
            <a:r>
              <a:rPr lang="en-US" dirty="0">
                <a:ea typeface="Cambria Math"/>
              </a:rPr>
              <a:t>There is not sufficient evidence at the alpha = 0.05 level of significance (p-value = 0.26) to suggest that the means are not equal. Therefore, we will proceed as if they are equal.</a:t>
            </a:r>
            <a:endParaRPr lang="en-US" dirty="0"/>
          </a:p>
        </p:txBody>
      </p:sp>
      <p:pic>
        <p:nvPicPr>
          <p:cNvPr id="9219"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2423" y="1828801"/>
            <a:ext cx="2457450" cy="981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 name="TextBox 19"/>
          <p:cNvSpPr txBox="1"/>
          <p:nvPr/>
        </p:nvSpPr>
        <p:spPr>
          <a:xfrm>
            <a:off x="5657850" y="664735"/>
            <a:ext cx="5638800" cy="400110"/>
          </a:xfrm>
          <a:prstGeom prst="rect">
            <a:avLst/>
          </a:prstGeom>
          <a:noFill/>
        </p:spPr>
        <p:txBody>
          <a:bodyPr wrap="square" rtlCol="0">
            <a:spAutoFit/>
          </a:bodyPr>
          <a:lstStyle/>
          <a:p>
            <a:pPr algn="ctr"/>
            <a:r>
              <a:rPr lang="en-US" sz="2000" dirty="0"/>
              <a:t>H</a:t>
            </a:r>
            <a:r>
              <a:rPr lang="en-US" sz="2000" baseline="-25000" dirty="0"/>
              <a:t>0</a:t>
            </a:r>
            <a:r>
              <a:rPr lang="en-US" sz="2000" dirty="0"/>
              <a:t>: all means are equal (Spock, A, B, C, … ,F)</a:t>
            </a:r>
            <a:endParaRPr lang="en-US" sz="2000" baseline="-25000" dirty="0"/>
          </a:p>
        </p:txBody>
      </p:sp>
      <p:sp>
        <p:nvSpPr>
          <p:cNvPr id="21" name="Rectangle 20"/>
          <p:cNvSpPr/>
          <p:nvPr/>
        </p:nvSpPr>
        <p:spPr>
          <a:xfrm>
            <a:off x="5680427" y="1123890"/>
            <a:ext cx="5593647" cy="400110"/>
          </a:xfrm>
          <a:prstGeom prst="rect">
            <a:avLst/>
          </a:prstGeom>
        </p:spPr>
        <p:txBody>
          <a:bodyPr wrap="none">
            <a:spAutoFit/>
          </a:bodyPr>
          <a:lstStyle/>
          <a:p>
            <a:pPr algn="ctr"/>
            <a:r>
              <a:rPr lang="en-US" sz="2000" dirty="0"/>
              <a:t>H</a:t>
            </a:r>
            <a:r>
              <a:rPr lang="en-US" sz="2000" baseline="-25000" dirty="0"/>
              <a:t>a</a:t>
            </a:r>
            <a:r>
              <a:rPr lang="en-US" sz="2000" dirty="0"/>
              <a:t>: at least two are different (Spock, A, B, … ,F)</a:t>
            </a:r>
          </a:p>
        </p:txBody>
      </p:sp>
      <p:pic>
        <p:nvPicPr>
          <p:cNvPr id="2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5550" y="1627730"/>
            <a:ext cx="3886200" cy="21060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TextBox 22"/>
          <p:cNvSpPr txBox="1"/>
          <p:nvPr/>
        </p:nvSpPr>
        <p:spPr>
          <a:xfrm>
            <a:off x="5059586" y="3657601"/>
            <a:ext cx="6378129" cy="461665"/>
          </a:xfrm>
          <a:prstGeom prst="rect">
            <a:avLst/>
          </a:prstGeom>
          <a:noFill/>
        </p:spPr>
        <p:txBody>
          <a:bodyPr wrap="square" rtlCol="0">
            <a:spAutoFit/>
          </a:bodyPr>
          <a:lstStyle/>
          <a:p>
            <a:pPr algn="ctr"/>
            <a:r>
              <a:rPr lang="en-US" sz="2400" dirty="0"/>
              <a:t>H</a:t>
            </a:r>
            <a:r>
              <a:rPr lang="en-US" sz="2400" baseline="-25000" dirty="0"/>
              <a:t>0</a:t>
            </a:r>
            <a:r>
              <a:rPr lang="en-US" sz="2400" dirty="0"/>
              <a:t>: Spock is equal to others </a:t>
            </a:r>
            <a:r>
              <a:rPr lang="en-US" sz="2400" baseline="-25000" dirty="0"/>
              <a:t>	</a:t>
            </a:r>
          </a:p>
        </p:txBody>
      </p:sp>
      <p:sp>
        <p:nvSpPr>
          <p:cNvPr id="24" name="Rectangle 23"/>
          <p:cNvSpPr/>
          <p:nvPr/>
        </p:nvSpPr>
        <p:spPr>
          <a:xfrm>
            <a:off x="5429250" y="4060661"/>
            <a:ext cx="5562600" cy="461665"/>
          </a:xfrm>
          <a:prstGeom prst="rect">
            <a:avLst/>
          </a:prstGeom>
        </p:spPr>
        <p:txBody>
          <a:bodyPr wrap="square">
            <a:spAutoFit/>
          </a:bodyPr>
          <a:lstStyle/>
          <a:p>
            <a:pPr algn="ctr"/>
            <a:r>
              <a:rPr lang="en-US" sz="2400" dirty="0"/>
              <a:t>H</a:t>
            </a:r>
            <a:r>
              <a:rPr lang="en-US" sz="2400" baseline="-25000" dirty="0"/>
              <a:t>a</a:t>
            </a:r>
            <a:r>
              <a:rPr lang="en-US" sz="2400" dirty="0"/>
              <a:t>: Spock is different from others</a:t>
            </a:r>
          </a:p>
        </p:txBody>
      </p:sp>
      <p:pic>
        <p:nvPicPr>
          <p:cNvPr id="25"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05550" y="4575001"/>
            <a:ext cx="3831320" cy="21615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Rectangle 25"/>
          <p:cNvSpPr/>
          <p:nvPr/>
        </p:nvSpPr>
        <p:spPr>
          <a:xfrm>
            <a:off x="7562851" y="2680765"/>
            <a:ext cx="848605"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7562851" y="5701005"/>
            <a:ext cx="848605" cy="20328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8" name="Rectangle 27"/>
              <p:cNvSpPr/>
              <p:nvPr/>
            </p:nvSpPr>
            <p:spPr>
              <a:xfrm>
                <a:off x="1449134" y="2199274"/>
                <a:ext cx="60946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a:rPr>
                        <m:t>F</m:t>
                      </m:r>
                      <m:r>
                        <a:rPr lang="en-US">
                          <a:latin typeface="Cambria Math"/>
                        </a:rPr>
                        <m:t>=</m:t>
                      </m:r>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a:off x="1449134" y="2199274"/>
                <a:ext cx="609462" cy="369332"/>
              </a:xfrm>
              <a:prstGeom prst="rect">
                <a:avLst/>
              </a:prstGeom>
              <a:blipFill>
                <a:blip r:embed="rId8"/>
                <a:stretch>
                  <a:fillRect/>
                </a:stretch>
              </a:blipFill>
            </p:spPr>
            <p:txBody>
              <a:bodyPr/>
              <a:lstStyle/>
              <a:p>
                <a:r>
                  <a:rPr lang="en-US">
                    <a:noFill/>
                  </a:rPr>
                  <a:t> </a:t>
                </a:r>
              </a:p>
            </p:txBody>
          </p:sp>
        </mc:Fallback>
      </mc:AlternateContent>
      <p:sp>
        <p:nvSpPr>
          <p:cNvPr id="2" name="TextBox 1"/>
          <p:cNvSpPr txBox="1"/>
          <p:nvPr/>
        </p:nvSpPr>
        <p:spPr>
          <a:xfrm>
            <a:off x="3538594" y="315690"/>
            <a:ext cx="5114812" cy="369332"/>
          </a:xfrm>
          <a:prstGeom prst="rect">
            <a:avLst/>
          </a:prstGeom>
          <a:noFill/>
        </p:spPr>
        <p:txBody>
          <a:bodyPr wrap="square" rtlCol="0">
            <a:spAutoFit/>
          </a:bodyPr>
          <a:lstStyle/>
          <a:p>
            <a:pPr algn="ctr"/>
            <a:r>
              <a:rPr lang="en-US" dirty="0"/>
              <a:t>Extra sums of squares F-Test</a:t>
            </a:r>
          </a:p>
        </p:txBody>
      </p:sp>
    </p:spTree>
    <p:extLst>
      <p:ext uri="{BB962C8B-B14F-4D97-AF65-F5344CB8AC3E}">
        <p14:creationId xmlns:p14="http://schemas.microsoft.com/office/powerpoint/2010/main" val="302876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219"/>
                                        </p:tgtEl>
                                        <p:attrNameLst>
                                          <p:attrName>style.visibility</p:attrName>
                                        </p:attrNameLst>
                                      </p:cBhvr>
                                      <p:to>
                                        <p:strVal val="visible"/>
                                      </p:to>
                                    </p:set>
                                    <p:animEffect transition="in" filter="fade">
                                      <p:cBhvr>
                                        <p:cTn id="12" dur="500"/>
                                        <p:tgtEl>
                                          <p:spTgt spid="921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fade">
                                      <p:cBhvr>
                                        <p:cTn id="30" dur="500"/>
                                        <p:tgtEl>
                                          <p:spTgt spid="1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fade">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500"/>
                                        <p:tgtEl>
                                          <p:spTgt spid="21"/>
                                        </p:tgtEl>
                                      </p:cBhvr>
                                    </p:animEffect>
                                  </p:childTnLst>
                                </p:cTn>
                              </p:par>
                              <p:par>
                                <p:cTn id="49" presetID="10"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Effect transition="in" filter="fade">
                                      <p:cBhvr>
                                        <p:cTn id="54" dur="500"/>
                                        <p:tgtEl>
                                          <p:spTgt spid="26"/>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500"/>
                                        <p:tgtEl>
                                          <p:spTgt spid="24"/>
                                        </p:tgtEl>
                                      </p:cBhvr>
                                    </p:animEffect>
                                  </p:childTnLst>
                                </p:cTn>
                              </p:par>
                              <p:par>
                                <p:cTn id="63" presetID="10" presetClass="entr" presetSubtype="0" fill="hold" nodeType="with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fade">
                                      <p:cBhvr>
                                        <p:cTn id="65" dur="500"/>
                                        <p:tgtEl>
                                          <p:spTgt spid="25"/>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7"/>
                                        </p:tgtEl>
                                        <p:attrNameLst>
                                          <p:attrName>style.visibility</p:attrName>
                                        </p:attrNameLst>
                                      </p:cBhvr>
                                      <p:to>
                                        <p:strVal val="visible"/>
                                      </p:to>
                                    </p:set>
                                    <p:animEffect transition="in" filter="fade">
                                      <p:cBhvr>
                                        <p:cTn id="68"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2" grpId="0"/>
      <p:bldP spid="16" grpId="0"/>
      <p:bldP spid="17" grpId="0"/>
      <p:bldP spid="18" grpId="0"/>
      <p:bldP spid="19" grpId="0"/>
      <p:bldP spid="20" grpId="0"/>
      <p:bldP spid="21" grpId="0"/>
      <p:bldP spid="23" grpId="0"/>
      <p:bldP spid="24" grpId="0"/>
      <p:bldP spid="26" grpId="0" animBg="1"/>
      <p:bldP spid="27" grpId="0" animBg="1"/>
      <p:bldP spid="2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 Complete!</a:t>
            </a:r>
          </a:p>
        </p:txBody>
      </p:sp>
      <p:sp>
        <p:nvSpPr>
          <p:cNvPr id="3" name="Content Placeholder 2"/>
          <p:cNvSpPr>
            <a:spLocks noGrp="1"/>
          </p:cNvSpPr>
          <p:nvPr>
            <p:ph idx="1"/>
          </p:nvPr>
        </p:nvSpPr>
        <p:spPr>
          <a:xfrm>
            <a:off x="609600" y="1600202"/>
            <a:ext cx="10972800" cy="1371598"/>
          </a:xfrm>
        </p:spPr>
        <p:txBody>
          <a:bodyPr/>
          <a:lstStyle/>
          <a:p>
            <a:pPr marL="0" indent="0">
              <a:buNone/>
            </a:pPr>
            <a:r>
              <a:rPr lang="en-US" sz="2000" dirty="0"/>
              <a:t>There is not sufficient evidence to suggest that the mean percent of women on judge’s A</a:t>
            </a:r>
            <a:r>
              <a:rPr lang="en-US" sz="2000" dirty="0">
                <a:latin typeface="Arial" panose="020B0604020202020204" pitchFamily="34" charset="0"/>
                <a:cs typeface="Arial" panose="020B0604020202020204" pitchFamily="34" charset="0"/>
              </a:rPr>
              <a:t>–</a:t>
            </a:r>
            <a:r>
              <a:rPr lang="en-US" sz="2000" dirty="0"/>
              <a:t>F venires are different from one another (p-value = 0.26 from an ANOVA). Therefore, we will now move on to Step 2 and compare Spock’s judge’s mean to the single mean that will represent the other judges.</a:t>
            </a:r>
          </a:p>
        </p:txBody>
      </p:sp>
      <p:sp>
        <p:nvSpPr>
          <p:cNvPr id="9" name="TextBox 8"/>
          <p:cNvSpPr txBox="1"/>
          <p:nvPr/>
        </p:nvSpPr>
        <p:spPr>
          <a:xfrm>
            <a:off x="4827364" y="3197075"/>
            <a:ext cx="2537272" cy="369332"/>
          </a:xfrm>
          <a:prstGeom prst="rect">
            <a:avLst/>
          </a:prstGeom>
          <a:noFill/>
        </p:spPr>
        <p:txBody>
          <a:bodyPr wrap="square" rtlCol="0">
            <a:spAutoFit/>
          </a:bodyPr>
          <a:lstStyle/>
          <a:p>
            <a:pPr algn="ctr"/>
            <a:r>
              <a:rPr lang="en-US" dirty="0"/>
              <a:t>F-Test: another look</a:t>
            </a:r>
          </a:p>
        </p:txBody>
      </p:sp>
      <p:sp>
        <p:nvSpPr>
          <p:cNvPr id="10" name="Rectangle 9"/>
          <p:cNvSpPr/>
          <p:nvPr/>
        </p:nvSpPr>
        <p:spPr>
          <a:xfrm>
            <a:off x="3825860" y="4051485"/>
            <a:ext cx="4540282" cy="369332"/>
          </a:xfrm>
          <a:prstGeom prst="rect">
            <a:avLst/>
          </a:prstGeom>
        </p:spPr>
        <p:txBody>
          <a:bodyPr wrap="none">
            <a:spAutoFit/>
          </a:bodyPr>
          <a:lstStyle/>
          <a:p>
            <a:pPr algn="ctr"/>
            <a:r>
              <a:rPr lang="en-US" dirty="0"/>
              <a:t>H</a:t>
            </a:r>
            <a:r>
              <a:rPr lang="en-US" baseline="-25000" dirty="0"/>
              <a:t>a</a:t>
            </a:r>
            <a:r>
              <a:rPr lang="en-US" dirty="0"/>
              <a:t>: at least two are different (A, B, C, … F)</a:t>
            </a:r>
          </a:p>
        </p:txBody>
      </p:sp>
      <p:sp>
        <p:nvSpPr>
          <p:cNvPr id="11" name="Rectangle 10"/>
          <p:cNvSpPr/>
          <p:nvPr/>
        </p:nvSpPr>
        <p:spPr>
          <a:xfrm>
            <a:off x="3723396" y="3624280"/>
            <a:ext cx="4745209" cy="369332"/>
          </a:xfrm>
          <a:prstGeom prst="rect">
            <a:avLst/>
          </a:prstGeom>
        </p:spPr>
        <p:txBody>
          <a:bodyPr wrap="square">
            <a:spAutoFit/>
          </a:bodyPr>
          <a:lstStyle/>
          <a:p>
            <a:pPr algn="ctr"/>
            <a:r>
              <a:rPr lang="en-US" dirty="0"/>
              <a:t>H</a:t>
            </a:r>
            <a:r>
              <a:rPr lang="en-US" baseline="-25000" dirty="0"/>
              <a:t>0</a:t>
            </a:r>
            <a:r>
              <a:rPr lang="en-US" dirty="0"/>
              <a:t>: µ</a:t>
            </a:r>
            <a:r>
              <a:rPr lang="en-US" baseline="-25000" dirty="0"/>
              <a:t>A</a:t>
            </a:r>
            <a:r>
              <a:rPr lang="en-US" dirty="0"/>
              <a:t>, µ</a:t>
            </a:r>
            <a:r>
              <a:rPr lang="en-US" baseline="-25000" dirty="0"/>
              <a:t>B</a:t>
            </a:r>
            <a:r>
              <a:rPr lang="en-US" dirty="0"/>
              <a:t>, µ</a:t>
            </a:r>
            <a:r>
              <a:rPr lang="en-US" baseline="-25000" dirty="0"/>
              <a:t>C</a:t>
            </a:r>
            <a:r>
              <a:rPr lang="en-US" dirty="0"/>
              <a:t> … µ</a:t>
            </a:r>
            <a:r>
              <a:rPr lang="en-US" baseline="-25000" dirty="0"/>
              <a:t>F</a:t>
            </a:r>
            <a:r>
              <a:rPr lang="en-US" dirty="0"/>
              <a:t> are equal</a:t>
            </a:r>
          </a:p>
        </p:txBody>
      </p:sp>
      <p:graphicFrame>
        <p:nvGraphicFramePr>
          <p:cNvPr id="12" name="Table 11"/>
          <p:cNvGraphicFramePr>
            <a:graphicFrameLocks noGrp="1"/>
          </p:cNvGraphicFramePr>
          <p:nvPr>
            <p:extLst>
              <p:ext uri="{D42A27DB-BD31-4B8C-83A1-F6EECF244321}">
                <p14:modId xmlns:p14="http://schemas.microsoft.com/office/powerpoint/2010/main" val="772710640"/>
              </p:ext>
            </p:extLst>
          </p:nvPr>
        </p:nvGraphicFramePr>
        <p:xfrm>
          <a:off x="3048000" y="4478690"/>
          <a:ext cx="6096000" cy="148336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SS</a:t>
                      </a:r>
                    </a:p>
                  </a:txBody>
                  <a:tcPr/>
                </a:tc>
                <a:tc>
                  <a:txBody>
                    <a:bodyPr/>
                    <a:lstStyle/>
                    <a:p>
                      <a:r>
                        <a:rPr lang="en-US" dirty="0"/>
                        <a:t>MS</a:t>
                      </a:r>
                    </a:p>
                  </a:txBody>
                  <a:tcPr/>
                </a:tc>
                <a:tc>
                  <a:txBody>
                    <a:bodyPr/>
                    <a:lstStyle/>
                    <a:p>
                      <a:r>
                        <a:rPr lang="en-US" dirty="0"/>
                        <a:t>F</a:t>
                      </a:r>
                    </a:p>
                  </a:txBody>
                  <a:tcPr/>
                </a:tc>
                <a:tc>
                  <a:txBody>
                    <a:bodyPr/>
                    <a:lstStyle/>
                    <a:p>
                      <a:r>
                        <a:rPr lang="en-US" dirty="0"/>
                        <a:t>Pr &gt; F</a:t>
                      </a:r>
                    </a:p>
                  </a:txBody>
                  <a:tcPr/>
                </a:tc>
                <a:extLst>
                  <a:ext uri="{0D108BD9-81ED-4DB2-BD59-A6C34878D82A}">
                    <a16:rowId xmlns:a16="http://schemas.microsoft.com/office/drawing/2014/main" val="10000"/>
                  </a:ext>
                </a:extLst>
              </a:tr>
              <a:tr h="370840">
                <a:tc>
                  <a:txBody>
                    <a:bodyPr/>
                    <a:lstStyle/>
                    <a:p>
                      <a:r>
                        <a:rPr lang="en-US" dirty="0"/>
                        <a:t>Model</a:t>
                      </a:r>
                    </a:p>
                  </a:txBody>
                  <a:tcPr/>
                </a:tc>
                <a:tc>
                  <a:txBody>
                    <a:bodyPr/>
                    <a:lstStyle/>
                    <a:p>
                      <a:r>
                        <a:rPr lang="en-US" dirty="0"/>
                        <a:t>5</a:t>
                      </a:r>
                    </a:p>
                  </a:txBody>
                  <a:tcPr/>
                </a:tc>
                <a:tc>
                  <a:txBody>
                    <a:bodyPr/>
                    <a:lstStyle/>
                    <a:p>
                      <a:r>
                        <a:rPr lang="en-US" dirty="0"/>
                        <a:t>326.5</a:t>
                      </a:r>
                    </a:p>
                  </a:txBody>
                  <a:tcPr/>
                </a:tc>
                <a:tc>
                  <a:txBody>
                    <a:bodyPr/>
                    <a:lstStyle/>
                    <a:p>
                      <a:r>
                        <a:rPr lang="en-US" dirty="0"/>
                        <a:t>65.29</a:t>
                      </a:r>
                    </a:p>
                  </a:txBody>
                  <a:tcPr/>
                </a:tc>
                <a:tc>
                  <a:txBody>
                    <a:bodyPr/>
                    <a:lstStyle/>
                    <a:p>
                      <a:r>
                        <a:rPr lang="en-US" dirty="0"/>
                        <a:t>1.37</a:t>
                      </a:r>
                    </a:p>
                  </a:txBody>
                  <a:tcPr/>
                </a:tc>
                <a:tc>
                  <a:txBody>
                    <a:bodyPr/>
                    <a:lstStyle/>
                    <a:p>
                      <a:r>
                        <a:rPr lang="en-US" dirty="0"/>
                        <a:t>0.26</a:t>
                      </a:r>
                    </a:p>
                  </a:txBody>
                  <a:tcPr/>
                </a:tc>
                <a:extLst>
                  <a:ext uri="{0D108BD9-81ED-4DB2-BD59-A6C34878D82A}">
                    <a16:rowId xmlns:a16="http://schemas.microsoft.com/office/drawing/2014/main" val="10001"/>
                  </a:ext>
                </a:extLst>
              </a:tr>
              <a:tr h="370840">
                <a:tc>
                  <a:txBody>
                    <a:bodyPr/>
                    <a:lstStyle/>
                    <a:p>
                      <a:r>
                        <a:rPr lang="en-US" dirty="0"/>
                        <a:t>Error</a:t>
                      </a:r>
                    </a:p>
                  </a:txBody>
                  <a:tcPr/>
                </a:tc>
                <a:tc>
                  <a:txBody>
                    <a:bodyPr/>
                    <a:lstStyle/>
                    <a:p>
                      <a:r>
                        <a:rPr lang="en-US" dirty="0"/>
                        <a:t>39</a:t>
                      </a:r>
                    </a:p>
                  </a:txBody>
                  <a:tcPr/>
                </a:tc>
                <a:tc>
                  <a:txBody>
                    <a:bodyPr/>
                    <a:lstStyle/>
                    <a:p>
                      <a:r>
                        <a:rPr lang="en-US" dirty="0"/>
                        <a:t>1864.4</a:t>
                      </a:r>
                    </a:p>
                  </a:txBody>
                  <a:tcPr/>
                </a:tc>
                <a:tc>
                  <a:txBody>
                    <a:bodyPr/>
                    <a:lstStyle/>
                    <a:p>
                      <a:r>
                        <a:rPr lang="en-US" dirty="0"/>
                        <a:t>47.81</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2"/>
                  </a:ext>
                </a:extLst>
              </a:tr>
              <a:tr h="370840">
                <a:tc>
                  <a:txBody>
                    <a:bodyPr/>
                    <a:lstStyle/>
                    <a:p>
                      <a:r>
                        <a:rPr lang="en-US" dirty="0"/>
                        <a:t>Corrected total</a:t>
                      </a:r>
                    </a:p>
                  </a:txBody>
                  <a:tcPr/>
                </a:tc>
                <a:tc>
                  <a:txBody>
                    <a:bodyPr/>
                    <a:lstStyle/>
                    <a:p>
                      <a:r>
                        <a:rPr lang="en-US" dirty="0"/>
                        <a:t>44</a:t>
                      </a:r>
                    </a:p>
                  </a:txBody>
                  <a:tcPr/>
                </a:tc>
                <a:tc>
                  <a:txBody>
                    <a:bodyPr/>
                    <a:lstStyle/>
                    <a:p>
                      <a:r>
                        <a:rPr lang="en-US" dirty="0"/>
                        <a:t>2190.9</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1905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78075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Spock Example</a:t>
            </a:r>
          </a:p>
        </p:txBody>
      </p:sp>
      <p:sp>
        <p:nvSpPr>
          <p:cNvPr id="3" name="Subtitle 2"/>
          <p:cNvSpPr>
            <a:spLocks noGrp="1"/>
          </p:cNvSpPr>
          <p:nvPr>
            <p:ph type="subTitle" idx="1"/>
          </p:nvPr>
        </p:nvSpPr>
        <p:spPr/>
        <p:txBody>
          <a:bodyPr/>
          <a:lstStyle/>
          <a:p>
            <a:r>
              <a:rPr lang="en-US" dirty="0"/>
              <a:t>Step 2</a:t>
            </a:r>
          </a:p>
        </p:txBody>
      </p:sp>
    </p:spTree>
    <p:extLst>
      <p:ext uri="{BB962C8B-B14F-4D97-AF65-F5344CB8AC3E}">
        <p14:creationId xmlns:p14="http://schemas.microsoft.com/office/powerpoint/2010/main" val="24542645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Step 2!</a:t>
            </a:r>
          </a:p>
        </p:txBody>
      </p:sp>
      <p:sp>
        <p:nvSpPr>
          <p:cNvPr id="15" name="Content Placeholder 1"/>
          <p:cNvSpPr txBox="1">
            <a:spLocks/>
          </p:cNvSpPr>
          <p:nvPr/>
        </p:nvSpPr>
        <p:spPr>
          <a:xfrm>
            <a:off x="609600" y="1600201"/>
            <a:ext cx="10972800" cy="1200751"/>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charset="0"/>
              <a:buNone/>
            </a:pPr>
            <a:r>
              <a:rPr lang="en-US" sz="2400" dirty="0"/>
              <a:t>Since we are proceeding under the assumption that the mean percentage of women in venires of the non-Spock judges are equal, we can test whether the Spock judge has a mean percentage different than the other judges by testing:</a:t>
            </a:r>
          </a:p>
        </p:txBody>
      </p:sp>
      <p:sp>
        <p:nvSpPr>
          <p:cNvPr id="16" name="TextBox 15"/>
          <p:cNvSpPr txBox="1"/>
          <p:nvPr/>
        </p:nvSpPr>
        <p:spPr>
          <a:xfrm>
            <a:off x="609599" y="3330686"/>
            <a:ext cx="10972800" cy="461665"/>
          </a:xfrm>
          <a:prstGeom prst="rect">
            <a:avLst/>
          </a:prstGeom>
          <a:noFill/>
        </p:spPr>
        <p:txBody>
          <a:bodyPr wrap="square" rtlCol="0">
            <a:spAutoFit/>
          </a:bodyPr>
          <a:lstStyle/>
          <a:p>
            <a:pPr algn="ctr"/>
            <a:r>
              <a:rPr lang="en-US" sz="2400" dirty="0"/>
              <a:t>H</a:t>
            </a:r>
            <a:r>
              <a:rPr lang="en-US" sz="2400" baseline="-25000" dirty="0"/>
              <a:t>a</a:t>
            </a:r>
            <a:r>
              <a:rPr lang="en-US" sz="2400" dirty="0"/>
              <a:t>: mean of Spock is different than the mean others</a:t>
            </a:r>
            <a:endParaRPr lang="en-US" sz="2400" baseline="-25000" dirty="0"/>
          </a:p>
        </p:txBody>
      </p:sp>
      <p:sp>
        <p:nvSpPr>
          <p:cNvPr id="17" name="Rectangle 16"/>
          <p:cNvSpPr/>
          <p:nvPr/>
        </p:nvSpPr>
        <p:spPr>
          <a:xfrm>
            <a:off x="609600" y="2807383"/>
            <a:ext cx="10972799" cy="461665"/>
          </a:xfrm>
          <a:prstGeom prst="rect">
            <a:avLst/>
          </a:prstGeom>
        </p:spPr>
        <p:txBody>
          <a:bodyPr wrap="square">
            <a:spAutoFit/>
          </a:bodyPr>
          <a:lstStyle/>
          <a:p>
            <a:pPr algn="ctr"/>
            <a:r>
              <a:rPr lang="en-US" sz="2400" dirty="0"/>
              <a:t>H</a:t>
            </a:r>
            <a:r>
              <a:rPr lang="en-US" sz="2400" baseline="-25000" dirty="0"/>
              <a:t>0</a:t>
            </a:r>
            <a:r>
              <a:rPr lang="en-US" sz="2400" dirty="0"/>
              <a:t>: mean of Spock is equal to the mean of the others</a:t>
            </a:r>
          </a:p>
        </p:txBody>
      </p:sp>
      <p:pic>
        <p:nvPicPr>
          <p:cNvPr id="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4044077"/>
            <a:ext cx="3829381" cy="2253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Box 18"/>
          <p:cNvSpPr txBox="1"/>
          <p:nvPr/>
        </p:nvSpPr>
        <p:spPr>
          <a:xfrm>
            <a:off x="4572000" y="4044077"/>
            <a:ext cx="7010399" cy="2554545"/>
          </a:xfrm>
          <a:prstGeom prst="rect">
            <a:avLst/>
          </a:prstGeom>
          <a:noFill/>
        </p:spPr>
        <p:txBody>
          <a:bodyPr wrap="square" rtlCol="0">
            <a:noAutofit/>
          </a:bodyPr>
          <a:lstStyle/>
          <a:p>
            <a:r>
              <a:rPr lang="en-US" sz="2000" dirty="0"/>
              <a:t>There is strong evidence at the alpha = 0.05 level of significance (p-value &lt; 0.0001 from an ANOVA) to support the claim that the mean percentage of women in the Spock judge’s venires is less than that of the other six judges and that there is no evidence that the other six judges have different mean percentages of women on their venires (p-value = 0.26 from an extra sum of squares F-Test). Spock’s lawyer has evidence for a mistrial.</a:t>
            </a:r>
          </a:p>
        </p:txBody>
      </p:sp>
    </p:spTree>
    <p:extLst>
      <p:ext uri="{BB962C8B-B14F-4D97-AF65-F5344CB8AC3E}">
        <p14:creationId xmlns:p14="http://schemas.microsoft.com/office/powerpoint/2010/main" val="1217021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574204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 Distribution = F Distribution?</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8473167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A5B5D-C2FE-9A42-BB2A-0E40C3E0182C}"/>
              </a:ext>
            </a:extLst>
          </p:cNvPr>
          <p:cNvSpPr>
            <a:spLocks noGrp="1"/>
          </p:cNvSpPr>
          <p:nvPr>
            <p:ph type="title"/>
          </p:nvPr>
        </p:nvSpPr>
        <p:spPr/>
        <p:txBody>
          <a:bodyPr>
            <a:noAutofit/>
          </a:bodyPr>
          <a:lstStyle/>
          <a:p>
            <a:r>
              <a:rPr lang="en-US" sz="3200" dirty="0"/>
              <a:t>Under Construction …</a:t>
            </a:r>
            <a:br>
              <a:rPr lang="en-US" sz="3200" dirty="0"/>
            </a:br>
            <a:r>
              <a:rPr lang="en-US" sz="3200" dirty="0"/>
              <a:t>Need Slides or Software Share</a:t>
            </a:r>
          </a:p>
        </p:txBody>
      </p:sp>
      <p:sp>
        <p:nvSpPr>
          <p:cNvPr id="4" name="Content Placeholder 3"/>
          <p:cNvSpPr>
            <a:spLocks noGrp="1"/>
          </p:cNvSpPr>
          <p:nvPr>
            <p:ph idx="1"/>
          </p:nvPr>
        </p:nvSpPr>
        <p:spPr/>
        <p:txBody>
          <a:bodyPr/>
          <a:lstStyle/>
          <a:p>
            <a:endParaRPr lang="en-US" dirty="0"/>
          </a:p>
        </p:txBody>
      </p:sp>
    </p:spTree>
    <p:extLst>
      <p:ext uri="{BB962C8B-B14F-4D97-AF65-F5344CB8AC3E}">
        <p14:creationId xmlns:p14="http://schemas.microsoft.com/office/powerpoint/2010/main" val="37611714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1807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Pure ANOVA, Part II</a:t>
            </a:r>
          </a:p>
        </p:txBody>
      </p:sp>
      <p:sp>
        <p:nvSpPr>
          <p:cNvPr id="8" name="Content Placeholder 2"/>
          <p:cNvSpPr txBox="1">
            <a:spLocks/>
          </p:cNvSpPr>
          <p:nvPr/>
        </p:nvSpPr>
        <p:spPr>
          <a:xfrm>
            <a:off x="609600" y="1600202"/>
            <a:ext cx="10972800" cy="360268"/>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t>4. Now we need to find the sum of the squared residuals for the </a:t>
            </a:r>
            <a:r>
              <a:rPr lang="en-US" sz="2000" b="1" dirty="0"/>
              <a:t>equal</a:t>
            </a:r>
            <a:r>
              <a:rPr lang="en-US" sz="2000" dirty="0"/>
              <a:t> means model.</a:t>
            </a:r>
          </a:p>
        </p:txBody>
      </p:sp>
      <p:sp>
        <p:nvSpPr>
          <p:cNvPr id="11" name="Content Placeholder 2"/>
          <p:cNvSpPr txBox="1">
            <a:spLocks/>
          </p:cNvSpPr>
          <p:nvPr/>
        </p:nvSpPr>
        <p:spPr>
          <a:xfrm>
            <a:off x="628828" y="6400800"/>
            <a:ext cx="10972800" cy="347529"/>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t>6. Compare the total sum of squares for each model. Which do you think “fits” better?</a:t>
            </a:r>
          </a:p>
        </p:txBody>
      </p:sp>
      <mc:AlternateContent xmlns:mc="http://schemas.openxmlformats.org/markup-compatibility/2006" xmlns:a14="http://schemas.microsoft.com/office/drawing/2010/main">
        <mc:Choice Requires="a14">
          <p:sp>
            <p:nvSpPr>
              <p:cNvPr id="7" name="TextBox 6"/>
              <p:cNvSpPr txBox="1"/>
              <p:nvPr/>
            </p:nvSpPr>
            <p:spPr>
              <a:xfrm>
                <a:off x="609600" y="1964385"/>
                <a:ext cx="10972800" cy="369332"/>
              </a:xfrm>
              <a:prstGeom prst="rect">
                <a:avLst/>
              </a:prstGeom>
              <a:noFill/>
            </p:spPr>
            <p:txBody>
              <a:bodyPr wrap="square" rtlCol="0">
                <a:spAutoFit/>
              </a:bodyPr>
              <a:lstStyle/>
              <a:p>
                <a:pPr algn="ctr"/>
                <a:r>
                  <a:rPr lang="en-US" dirty="0"/>
                  <a:t>(</a:t>
                </a:r>
                <a14:m>
                  <m:oMath xmlns:m="http://schemas.openxmlformats.org/officeDocument/2006/math">
                    <m:r>
                      <a:rPr lang="en-US">
                        <a:latin typeface="Cambria Math" panose="02040503050406030204" pitchFamily="18" charset="0"/>
                      </a:rPr>
                      <m:t>(</m:t>
                    </m:r>
                    <m:r>
                      <a:rPr lang="en-US" i="1">
                        <a:latin typeface="Cambria Math"/>
                      </a:rPr>
                      <m:t>𝑌</m:t>
                    </m:r>
                    <m:r>
                      <a:rPr lang="en-US" i="1" baseline="-25000">
                        <a:latin typeface="Cambria Math"/>
                      </a:rPr>
                      <m:t>𝑖</m:t>
                    </m:r>
                    <m:d>
                      <m:dPr>
                        <m:begChr m:val="|"/>
                        <m:ctrlPr>
                          <a:rPr lang="en-US" i="1">
                            <a:latin typeface="Cambria Math" panose="02040503050406030204" pitchFamily="18" charset="0"/>
                          </a:rPr>
                        </m:ctrlPr>
                      </m:dPr>
                      <m:e>
                        <m:r>
                          <a:rPr lang="en-US" i="1">
                            <a:latin typeface="Cambria Math"/>
                          </a:rPr>
                          <m:t>𝑋</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a:ea typeface="Cambria Math"/>
                              </a:rPr>
                              <m:t>𝜇</m:t>
                            </m:r>
                          </m:e>
                        </m:acc>
                      </m:e>
                    </m:d>
                    <m:r>
                      <a:rPr lang="en-US" i="1" baseline="30000">
                        <a:latin typeface="Cambria Math"/>
                      </a:rPr>
                      <m:t>2</m:t>
                    </m:r>
                  </m:oMath>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609600" y="1964385"/>
                <a:ext cx="10972800" cy="369332"/>
              </a:xfrm>
              <a:prstGeom prst="rect">
                <a:avLst/>
              </a:prstGeom>
              <a:blipFill>
                <a:blip r:embed="rId2"/>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2" name="Table 11"/>
              <p:cNvGraphicFramePr>
                <a:graphicFrameLocks noGrp="1"/>
              </p:cNvGraphicFramePr>
              <p:nvPr>
                <p:extLst>
                  <p:ext uri="{D42A27DB-BD31-4B8C-83A1-F6EECF244321}">
                    <p14:modId xmlns:p14="http://schemas.microsoft.com/office/powerpoint/2010/main" val="3593108296"/>
                  </p:ext>
                </p:extLst>
              </p:nvPr>
            </p:nvGraphicFramePr>
            <p:xfrm>
              <a:off x="2247900" y="2352291"/>
              <a:ext cx="7696200" cy="15240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4">
                      <a:extLst>
                        <a:ext uri="{9D8B030D-6E8A-4147-A177-3AD203B41FA5}">
                          <a16:colId xmlns:a16="http://schemas.microsoft.com/office/drawing/2014/main" val="20003"/>
                        </a:ext>
                      </a:extLst>
                    </a:gridCol>
                  </a:tblGrid>
                  <a:tr h="267740">
                    <a:tc>
                      <a:txBody>
                        <a:bodyPr/>
                        <a:lstStyle/>
                        <a:p>
                          <a:endParaRPr lang="en-US" sz="1400" dirty="0"/>
                        </a:p>
                      </a:txBody>
                      <a:tcPr/>
                    </a:tc>
                    <a:tc>
                      <a:txBody>
                        <a:bodyPr/>
                        <a:lstStyle/>
                        <a:p>
                          <a:pPr algn="ctr"/>
                          <a:r>
                            <a:rPr lang="en-US" sz="1400" dirty="0"/>
                            <a:t>Level </a:t>
                          </a:r>
                          <a:r>
                            <a:rPr lang="en-US" sz="1400" dirty="0" err="1"/>
                            <a:t>i</a:t>
                          </a:r>
                          <a:r>
                            <a:rPr lang="en-US" sz="1400" dirty="0"/>
                            <a:t> = 1</a:t>
                          </a:r>
                        </a:p>
                      </a:txBody>
                      <a:tcPr/>
                    </a:tc>
                    <a:tc>
                      <a:txBody>
                        <a:bodyPr/>
                        <a:lstStyle/>
                        <a:p>
                          <a:pPr algn="ctr"/>
                          <a:r>
                            <a:rPr lang="en-US" sz="1400" dirty="0"/>
                            <a:t>Level </a:t>
                          </a:r>
                          <a:r>
                            <a:rPr lang="en-US" sz="1400" dirty="0" err="1"/>
                            <a:t>i</a:t>
                          </a:r>
                          <a:r>
                            <a:rPr lang="en-US" sz="1400" dirty="0"/>
                            <a:t> = 2</a:t>
                          </a:r>
                        </a:p>
                      </a:txBody>
                      <a:tcPr/>
                    </a:tc>
                    <a:tc>
                      <a:txBody>
                        <a:bodyPr/>
                        <a:lstStyle/>
                        <a:p>
                          <a:pPr algn="ctr"/>
                          <a:r>
                            <a:rPr lang="en-US" sz="1400" baseline="0" dirty="0"/>
                            <a:t>Level </a:t>
                          </a:r>
                          <a:r>
                            <a:rPr lang="en-US" sz="1400" baseline="0" dirty="0" err="1"/>
                            <a:t>i</a:t>
                          </a:r>
                          <a:r>
                            <a:rPr lang="en-US" sz="1400" baseline="0" dirty="0"/>
                            <a:t> = 3</a:t>
                          </a:r>
                          <a:endParaRPr lang="en-US" sz="1400" dirty="0"/>
                        </a:p>
                      </a:txBody>
                      <a:tcPr/>
                    </a:tc>
                    <a:extLst>
                      <a:ext uri="{0D108BD9-81ED-4DB2-BD59-A6C34878D82A}">
                        <a16:rowId xmlns:a16="http://schemas.microsoft.com/office/drawing/2014/main" val="10000"/>
                      </a:ext>
                    </a:extLst>
                  </a:tr>
                  <a:tr h="2677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t>((</a:t>
                          </a:r>
                          <a14:m>
                            <m:oMath xmlns:m="http://schemas.openxmlformats.org/officeDocument/2006/math">
                              <m:r>
                                <a:rPr lang="en-US" sz="1400" b="0" i="1" smtClean="0">
                                  <a:latin typeface="Cambria Math"/>
                                </a:rPr>
                                <m:t>𝑌</m:t>
                              </m:r>
                              <m:r>
                                <a:rPr lang="en-US" sz="1400" b="0" i="1" baseline="-25000" smtClean="0">
                                  <a:latin typeface="Cambria Math" panose="02040503050406030204" pitchFamily="18" charset="0"/>
                                </a:rPr>
                                <m:t>1</m:t>
                              </m:r>
                              <m:d>
                                <m:dPr>
                                  <m:begChr m:val="|"/>
                                  <m:ctrlPr>
                                    <a:rPr lang="en-US" sz="1400" b="0" i="1" smtClean="0">
                                      <a:latin typeface="Cambria Math" panose="02040503050406030204" pitchFamily="18" charset="0"/>
                                    </a:rPr>
                                  </m:ctrlPr>
                                </m:dPr>
                                <m:e>
                                  <m:r>
                                    <a:rPr lang="en-US" sz="1400" b="0" i="1" smtClean="0">
                                      <a:latin typeface="Cambria Math"/>
                                    </a:rPr>
                                    <m:t>𝑋</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i="1" smtClean="0">
                                          <a:latin typeface="Cambria Math"/>
                                          <a:ea typeface="Cambria Math"/>
                                        </a:rPr>
                                        <m:t>𝜇</m:t>
                                      </m:r>
                                    </m:e>
                                  </m:acc>
                                </m:e>
                              </m:d>
                              <m:r>
                                <a:rPr lang="en-US" sz="1400" b="0" i="1" baseline="30000" smtClean="0">
                                  <a:latin typeface="Cambria Math"/>
                                </a:rPr>
                                <m:t>2</m:t>
                              </m:r>
                              <m:r>
                                <a:rPr lang="en-US" sz="1400" b="0" i="1" baseline="-25000" smtClean="0">
                                  <a:latin typeface="Cambria Math" panose="02040503050406030204" pitchFamily="18" charset="0"/>
                                </a:rPr>
                                <m:t> </m:t>
                              </m:r>
                            </m:oMath>
                          </a14:m>
                          <a:endParaRPr lang="en-US" sz="1400" baseline="30000" dirty="0"/>
                        </a:p>
                      </a:txBody>
                      <a:tcPr/>
                    </a:tc>
                    <a:tc>
                      <a:txBody>
                        <a:bodyPr/>
                        <a:lstStyle/>
                        <a:p>
                          <a:pPr algn="ctr"/>
                          <a:r>
                            <a:rPr lang="en-US" sz="1400" b="1" dirty="0">
                              <a:solidFill>
                                <a:srgbClr val="FF0000"/>
                              </a:solidFill>
                            </a:rPr>
                            <a:t>(3-13)</a:t>
                          </a:r>
                          <a:r>
                            <a:rPr lang="en-US" sz="1400" b="1" baseline="30000" dirty="0">
                              <a:solidFill>
                                <a:srgbClr val="FF0000"/>
                              </a:solidFill>
                            </a:rPr>
                            <a:t>2</a:t>
                          </a:r>
                          <a:r>
                            <a:rPr lang="en-US" sz="1400" b="1" dirty="0">
                              <a:solidFill>
                                <a:srgbClr val="FF0000"/>
                              </a:solidFill>
                            </a:rPr>
                            <a:t> = 100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FF0000"/>
                              </a:solidFill>
                            </a:rPr>
                            <a:t>(10-13)</a:t>
                          </a:r>
                          <a:r>
                            <a:rPr lang="en-US" sz="1400" b="1" baseline="30000" dirty="0">
                              <a:solidFill>
                                <a:srgbClr val="FF0000"/>
                              </a:solidFill>
                            </a:rPr>
                            <a:t>2</a:t>
                          </a:r>
                          <a:r>
                            <a:rPr lang="en-US" sz="1400" b="1" dirty="0">
                              <a:solidFill>
                                <a:srgbClr val="FF0000"/>
                              </a:solidFill>
                            </a:rPr>
                            <a:t> = 9</a:t>
                          </a:r>
                        </a:p>
                      </a:txBody>
                      <a:tcPr/>
                    </a:tc>
                    <a:tc>
                      <a:txBody>
                        <a:bodyPr/>
                        <a:lstStyle/>
                        <a:p>
                          <a:pPr algn="ctr"/>
                          <a:r>
                            <a:rPr lang="en-US" sz="1400" b="1" dirty="0">
                              <a:solidFill>
                                <a:srgbClr val="FF0000"/>
                              </a:solidFill>
                            </a:rPr>
                            <a:t>49</a:t>
                          </a:r>
                        </a:p>
                      </a:txBody>
                      <a:tcPr/>
                    </a:tc>
                    <a:extLst>
                      <a:ext uri="{0D108BD9-81ED-4DB2-BD59-A6C34878D82A}">
                        <a16:rowId xmlns:a16="http://schemas.microsoft.com/office/drawing/2014/main" val="10001"/>
                      </a:ext>
                    </a:extLst>
                  </a:tr>
                  <a:tr h="2677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t>((</a:t>
                          </a:r>
                          <a14:m>
                            <m:oMath xmlns:m="http://schemas.openxmlformats.org/officeDocument/2006/math">
                              <m:r>
                                <a:rPr lang="en-US" sz="1400" b="0" i="1" smtClean="0">
                                  <a:latin typeface="Cambria Math"/>
                                </a:rPr>
                                <m:t>𝑌</m:t>
                              </m:r>
                              <m:r>
                                <a:rPr lang="en-US" sz="1400" b="0" i="1" baseline="-25000" smtClean="0">
                                  <a:latin typeface="Cambria Math"/>
                                </a:rPr>
                                <m:t>2</m:t>
                              </m:r>
                              <m:d>
                                <m:dPr>
                                  <m:begChr m:val="|"/>
                                  <m:ctrlPr>
                                    <a:rPr lang="en-US" sz="1400" b="0" i="1" smtClean="0">
                                      <a:latin typeface="Cambria Math" panose="02040503050406030204" pitchFamily="18" charset="0"/>
                                    </a:rPr>
                                  </m:ctrlPr>
                                </m:dPr>
                                <m:e>
                                  <m:r>
                                    <a:rPr lang="en-US" sz="1400" b="0" i="1" smtClean="0">
                                      <a:latin typeface="Cambria Math"/>
                                    </a:rPr>
                                    <m:t>𝑋</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i="1" smtClean="0">
                                          <a:latin typeface="Cambria Math"/>
                                          <a:ea typeface="Cambria Math"/>
                                        </a:rPr>
                                        <m:t>𝜇</m:t>
                                      </m:r>
                                    </m:e>
                                  </m:acc>
                                </m:e>
                              </m:d>
                              <m:r>
                                <a:rPr lang="en-US" sz="1400" b="0" i="1" baseline="30000" smtClean="0">
                                  <a:latin typeface="Cambria Math"/>
                                </a:rPr>
                                <m:t>2</m:t>
                              </m:r>
                            </m:oMath>
                          </a14:m>
                          <a:endParaRPr lang="en-US" sz="1400" baseline="-250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FF0000"/>
                              </a:solidFill>
                            </a:rPr>
                            <a:t>(5-13)</a:t>
                          </a:r>
                          <a:r>
                            <a:rPr lang="en-US" sz="1400" b="1" baseline="30000" dirty="0">
                              <a:solidFill>
                                <a:srgbClr val="FF0000"/>
                              </a:solidFill>
                            </a:rPr>
                            <a:t>2</a:t>
                          </a:r>
                          <a:r>
                            <a:rPr lang="en-US" sz="1400" b="1" dirty="0">
                              <a:solidFill>
                                <a:srgbClr val="FF0000"/>
                              </a:solidFill>
                            </a:rPr>
                            <a:t> = 64</a:t>
                          </a:r>
                        </a:p>
                      </a:txBody>
                      <a:tcPr/>
                    </a:tc>
                    <a:tc>
                      <a:txBody>
                        <a:bodyPr/>
                        <a:lstStyle/>
                        <a:p>
                          <a:pPr algn="ctr"/>
                          <a:r>
                            <a:rPr lang="en-US" sz="1400" b="1" dirty="0">
                              <a:solidFill>
                                <a:srgbClr val="FF0000"/>
                              </a:solidFill>
                            </a:rPr>
                            <a:t>1</a:t>
                          </a:r>
                        </a:p>
                      </a:txBody>
                      <a:tcPr/>
                    </a:tc>
                    <a:tc>
                      <a:txBody>
                        <a:bodyPr/>
                        <a:lstStyle/>
                        <a:p>
                          <a:pPr algn="ctr"/>
                          <a:r>
                            <a:rPr lang="en-US" sz="1400" b="1" dirty="0">
                              <a:solidFill>
                                <a:srgbClr val="FF0000"/>
                              </a:solidFill>
                            </a:rPr>
                            <a:t>81</a:t>
                          </a:r>
                        </a:p>
                      </a:txBody>
                      <a:tcPr/>
                    </a:tc>
                    <a:extLst>
                      <a:ext uri="{0D108BD9-81ED-4DB2-BD59-A6C34878D82A}">
                        <a16:rowId xmlns:a16="http://schemas.microsoft.com/office/drawing/2014/main" val="10002"/>
                      </a:ext>
                    </a:extLst>
                  </a:tr>
                  <a:tr h="2677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t>((</a:t>
                          </a:r>
                          <a14:m>
                            <m:oMath xmlns:m="http://schemas.openxmlformats.org/officeDocument/2006/math">
                              <m:r>
                                <a:rPr lang="en-US" sz="1400" b="0" i="1" smtClean="0">
                                  <a:latin typeface="Cambria Math"/>
                                </a:rPr>
                                <m:t>𝑌</m:t>
                              </m:r>
                              <m:r>
                                <a:rPr lang="en-US" sz="1400" b="0" i="1" baseline="-25000" smtClean="0">
                                  <a:latin typeface="Cambria Math" panose="02040503050406030204" pitchFamily="18" charset="0"/>
                                </a:rPr>
                                <m:t>3</m:t>
                              </m:r>
                              <m:d>
                                <m:dPr>
                                  <m:begChr m:val="|"/>
                                  <m:ctrlPr>
                                    <a:rPr lang="en-US" sz="1400" b="0" i="1" smtClean="0">
                                      <a:latin typeface="Cambria Math" panose="02040503050406030204" pitchFamily="18" charset="0"/>
                                    </a:rPr>
                                  </m:ctrlPr>
                                </m:dPr>
                                <m:e>
                                  <m:r>
                                    <a:rPr lang="en-US" sz="1400" b="0" i="1" smtClean="0">
                                      <a:latin typeface="Cambria Math"/>
                                    </a:rPr>
                                    <m:t>𝑋</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i="1" smtClean="0">
                                          <a:latin typeface="Cambria Math"/>
                                          <a:ea typeface="Cambria Math"/>
                                        </a:rPr>
                                        <m:t>𝜇</m:t>
                                      </m:r>
                                    </m:e>
                                  </m:acc>
                                </m:e>
                              </m:d>
                              <m:r>
                                <a:rPr lang="en-US" sz="1400" b="0" i="1" baseline="30000" smtClean="0">
                                  <a:latin typeface="Cambria Math"/>
                                </a:rPr>
                                <m:t>2</m:t>
                              </m:r>
                            </m:oMath>
                          </a14:m>
                          <a:endParaRPr lang="en-US" sz="1400" baseline="-25000" dirty="0"/>
                        </a:p>
                      </a:txBody>
                      <a:tcPr/>
                    </a:tc>
                    <a:tc>
                      <a:txBody>
                        <a:bodyPr/>
                        <a:lstStyle/>
                        <a:p>
                          <a:pPr algn="ctr"/>
                          <a:r>
                            <a:rPr lang="en-US" sz="1400" b="1" dirty="0">
                              <a:solidFill>
                                <a:srgbClr val="FF0000"/>
                              </a:solidFill>
                            </a:rPr>
                            <a:t>36</a:t>
                          </a:r>
                        </a:p>
                      </a:txBody>
                      <a:tcPr/>
                    </a:tc>
                    <a:tc>
                      <a:txBody>
                        <a:bodyPr/>
                        <a:lstStyle/>
                        <a:p>
                          <a:pPr algn="ctr"/>
                          <a:r>
                            <a:rPr lang="en-US" sz="1400" b="1" dirty="0">
                              <a:solidFill>
                                <a:srgbClr val="FF0000"/>
                              </a:solidFill>
                            </a:rPr>
                            <a:t>1</a:t>
                          </a:r>
                        </a:p>
                      </a:txBody>
                      <a:tcPr/>
                    </a:tc>
                    <a:tc>
                      <a:txBody>
                        <a:bodyPr/>
                        <a:lstStyle/>
                        <a:p>
                          <a:pPr algn="ctr"/>
                          <a:r>
                            <a:rPr lang="en-US" sz="1400" b="1" dirty="0">
                              <a:solidFill>
                                <a:srgbClr val="FF0000"/>
                              </a:solidFill>
                            </a:rPr>
                            <a:t>121</a:t>
                          </a:r>
                        </a:p>
                      </a:txBody>
                      <a:tcPr/>
                    </a:tc>
                    <a:extLst>
                      <a:ext uri="{0D108BD9-81ED-4DB2-BD59-A6C34878D82A}">
                        <a16:rowId xmlns:a16="http://schemas.microsoft.com/office/drawing/2014/main" val="10003"/>
                      </a:ext>
                    </a:extLst>
                  </a:tr>
                  <a:tr h="267740">
                    <a:tc gridSpan="4">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a:rPr>
                                  <m:t>𝑇𝑜𝑡𝑎𝑙</m:t>
                                </m:r>
                                <m:r>
                                  <a:rPr lang="en-US" sz="1400" b="0" i="1" smtClean="0">
                                    <a:latin typeface="Cambria Math"/>
                                  </a:rPr>
                                  <m:t> </m:t>
                                </m:r>
                                <m:r>
                                  <a:rPr lang="en-US" sz="1400" b="0" i="1" smtClean="0">
                                    <a:latin typeface="Cambria Math"/>
                                  </a:rPr>
                                  <m:t>𝑆𝑢𝑚</m:t>
                                </m:r>
                                <m:r>
                                  <a:rPr lang="en-US" sz="1400" b="0" i="1" smtClean="0">
                                    <a:latin typeface="Cambria Math"/>
                                  </a:rPr>
                                  <m:t> </m:t>
                                </m:r>
                                <m:r>
                                  <a:rPr lang="en-US" sz="1400" b="0" i="1" smtClean="0">
                                    <a:latin typeface="Cambria Math"/>
                                  </a:rPr>
                                  <m:t>𝑜𝑓</m:t>
                                </m:r>
                                <m:r>
                                  <a:rPr lang="en-US" sz="1400" b="0" i="1" smtClean="0">
                                    <a:latin typeface="Cambria Math"/>
                                  </a:rPr>
                                  <m:t> </m:t>
                                </m:r>
                                <m:r>
                                  <a:rPr lang="en-US" sz="1400" b="0" i="1" smtClean="0">
                                    <a:latin typeface="Cambria Math"/>
                                  </a:rPr>
                                  <m:t>𝑆𝑞𝑢𝑎𝑟𝑒𝑑</m:t>
                                </m:r>
                                <m:r>
                                  <a:rPr lang="en-US" sz="1400" b="0" i="1" smtClean="0">
                                    <a:latin typeface="Cambria Math"/>
                                  </a:rPr>
                                  <m:t> </m:t>
                                </m:r>
                                <m:r>
                                  <a:rPr lang="en-US" sz="1400" b="0" i="1" smtClean="0">
                                    <a:latin typeface="Cambria Math"/>
                                  </a:rPr>
                                  <m:t>𝑅𝑒𝑠𝑖𝑑𝑢𝑎𝑙𝑠</m:t>
                                </m:r>
                                <m:r>
                                  <a:rPr lang="en-US" sz="1400" b="0" i="1" smtClean="0">
                                    <a:latin typeface="Cambria Math"/>
                                  </a:rPr>
                                  <m:t> </m:t>
                                </m:r>
                                <m:r>
                                  <a:rPr lang="en-US" sz="1400" b="0" i="1" smtClean="0">
                                    <a:latin typeface="Cambria Math"/>
                                  </a:rPr>
                                  <m:t>𝑓𝑜𝑟</m:t>
                                </m:r>
                                <m:r>
                                  <a:rPr lang="en-US" sz="1400" b="0" i="1" smtClean="0">
                                    <a:latin typeface="Cambria Math"/>
                                  </a:rPr>
                                  <m:t> </m:t>
                                </m:r>
                                <m:r>
                                  <a:rPr lang="en-US" sz="1400" b="1" i="1" smtClean="0">
                                    <a:latin typeface="Cambria Math"/>
                                  </a:rPr>
                                  <m:t>𝑬𝒒𝒖𝒂𝒍</m:t>
                                </m:r>
                                <m:r>
                                  <a:rPr lang="en-US" sz="1400" b="0" i="1" smtClean="0">
                                    <a:latin typeface="Cambria Math"/>
                                  </a:rPr>
                                  <m:t> </m:t>
                                </m:r>
                                <m:r>
                                  <a:rPr lang="en-US" sz="1400" b="0" i="1" smtClean="0">
                                    <a:latin typeface="Cambria Math"/>
                                  </a:rPr>
                                  <m:t>𝑀𝑒𝑎𝑛𝑠</m:t>
                                </m:r>
                                <m:r>
                                  <a:rPr lang="en-US" sz="1400" b="0" i="1" smtClean="0">
                                    <a:latin typeface="Cambria Math"/>
                                  </a:rPr>
                                  <m:t> </m:t>
                                </m:r>
                                <m:r>
                                  <a:rPr lang="en-US" sz="1400" b="0" i="1" smtClean="0">
                                    <a:latin typeface="Cambria Math"/>
                                  </a:rPr>
                                  <m:t>𝑀𝑜𝑑𝑒𝑙</m:t>
                                </m:r>
                                <m:r>
                                  <a:rPr lang="en-US" sz="1400" b="0" i="1" smtClean="0">
                                    <a:latin typeface="Cambria Math"/>
                                  </a:rPr>
                                  <m:t>:</m:t>
                                </m:r>
                                <m:r>
                                  <m:rPr>
                                    <m:nor/>
                                  </m:rPr>
                                  <a:rPr lang="en-US" sz="1400" b="1" dirty="0">
                                    <a:solidFill>
                                      <a:srgbClr val="FF0000"/>
                                    </a:solidFill>
                                  </a:rPr>
                                  <m:t> 462</m:t>
                                </m:r>
                              </m:oMath>
                            </m:oMathPara>
                          </a14:m>
                          <a:endParaRPr lang="en-US" sz="1400"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Choice>
        <mc:Fallback xmlns="">
          <p:graphicFrame>
            <p:nvGraphicFramePr>
              <p:cNvPr id="12" name="Table 11"/>
              <p:cNvGraphicFramePr>
                <a:graphicFrameLocks noGrp="1"/>
              </p:cNvGraphicFramePr>
              <p:nvPr>
                <p:extLst>
                  <p:ext uri="{D42A27DB-BD31-4B8C-83A1-F6EECF244321}">
                    <p14:modId xmlns:p14="http://schemas.microsoft.com/office/powerpoint/2010/main" val="3593108296"/>
                  </p:ext>
                </p:extLst>
              </p:nvPr>
            </p:nvGraphicFramePr>
            <p:xfrm>
              <a:off x="2247900" y="2352291"/>
              <a:ext cx="7696200" cy="15240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4">
                      <a:extLst>
                        <a:ext uri="{9D8B030D-6E8A-4147-A177-3AD203B41FA5}">
                          <a16:colId xmlns:a16="http://schemas.microsoft.com/office/drawing/2014/main" val="20003"/>
                        </a:ext>
                      </a:extLst>
                    </a:gridCol>
                  </a:tblGrid>
                  <a:tr h="304800">
                    <a:tc>
                      <a:txBody>
                        <a:bodyPr/>
                        <a:lstStyle/>
                        <a:p>
                          <a:endParaRPr lang="en-US" sz="1400" dirty="0"/>
                        </a:p>
                      </a:txBody>
                      <a:tcPr/>
                    </a:tc>
                    <a:tc>
                      <a:txBody>
                        <a:bodyPr/>
                        <a:lstStyle/>
                        <a:p>
                          <a:pPr algn="ctr"/>
                          <a:r>
                            <a:rPr lang="en-US" sz="1400" dirty="0"/>
                            <a:t>Level </a:t>
                          </a:r>
                          <a:r>
                            <a:rPr lang="en-US" sz="1400" dirty="0" err="1" smtClean="0"/>
                            <a:t>i</a:t>
                          </a:r>
                          <a:r>
                            <a:rPr lang="en-US" sz="1400" dirty="0" smtClean="0"/>
                            <a:t> = 1</a:t>
                          </a:r>
                          <a:endParaRPr lang="en-US" sz="1400" dirty="0"/>
                        </a:p>
                      </a:txBody>
                      <a:tcPr/>
                    </a:tc>
                    <a:tc>
                      <a:txBody>
                        <a:bodyPr/>
                        <a:lstStyle/>
                        <a:p>
                          <a:pPr algn="ctr"/>
                          <a:r>
                            <a:rPr lang="en-US" sz="1400" dirty="0"/>
                            <a:t>Level </a:t>
                          </a:r>
                          <a:r>
                            <a:rPr lang="en-US" sz="1400" dirty="0" err="1" smtClean="0"/>
                            <a:t>i</a:t>
                          </a:r>
                          <a:r>
                            <a:rPr lang="en-US" sz="1400" dirty="0" smtClean="0"/>
                            <a:t> = 2</a:t>
                          </a:r>
                          <a:endParaRPr lang="en-US" sz="1400" dirty="0"/>
                        </a:p>
                      </a:txBody>
                      <a:tcPr/>
                    </a:tc>
                    <a:tc>
                      <a:txBody>
                        <a:bodyPr/>
                        <a:lstStyle/>
                        <a:p>
                          <a:pPr algn="ctr"/>
                          <a:r>
                            <a:rPr lang="en-US" sz="1400" baseline="0" dirty="0"/>
                            <a:t>Level </a:t>
                          </a:r>
                          <a:r>
                            <a:rPr lang="en-US" sz="1400" baseline="0" dirty="0" err="1" smtClean="0"/>
                            <a:t>i</a:t>
                          </a:r>
                          <a:r>
                            <a:rPr lang="en-US" sz="1400" baseline="0" dirty="0" smtClean="0"/>
                            <a:t> = 3</a:t>
                          </a:r>
                          <a:endParaRPr lang="en-US" sz="1400" dirty="0"/>
                        </a:p>
                      </a:txBody>
                      <a:tcPr/>
                    </a:tc>
                    <a:extLst>
                      <a:ext uri="{0D108BD9-81ED-4DB2-BD59-A6C34878D82A}">
                        <a16:rowId xmlns:a16="http://schemas.microsoft.com/office/drawing/2014/main" val="10000"/>
                      </a:ext>
                    </a:extLst>
                  </a:tr>
                  <a:tr h="304800">
                    <a:tc>
                      <a:txBody>
                        <a:bodyPr/>
                        <a:lstStyle/>
                        <a:p>
                          <a:endParaRPr lang="en-US"/>
                        </a:p>
                      </a:txBody>
                      <a:tcPr>
                        <a:blipFill>
                          <a:blip r:embed="rId3"/>
                          <a:stretch>
                            <a:fillRect l="-264" t="-102000" r="-234565" b="-312000"/>
                          </a:stretch>
                        </a:blipFill>
                      </a:tcPr>
                    </a:tc>
                    <a:tc>
                      <a:txBody>
                        <a:bodyPr/>
                        <a:lstStyle/>
                        <a:p>
                          <a:pPr algn="ctr"/>
                          <a:r>
                            <a:rPr lang="en-US" sz="1400" b="1" dirty="0">
                              <a:solidFill>
                                <a:srgbClr val="FF0000"/>
                              </a:solidFill>
                            </a:rPr>
                            <a:t>(3-13)</a:t>
                          </a:r>
                          <a:r>
                            <a:rPr lang="en-US" sz="1400" b="1" baseline="30000" dirty="0">
                              <a:solidFill>
                                <a:srgbClr val="FF0000"/>
                              </a:solidFill>
                            </a:rPr>
                            <a:t>2</a:t>
                          </a:r>
                          <a:r>
                            <a:rPr lang="en-US" sz="1400" b="1" dirty="0">
                              <a:solidFill>
                                <a:srgbClr val="FF0000"/>
                              </a:solidFill>
                            </a:rPr>
                            <a:t> = 100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FF0000"/>
                              </a:solidFill>
                            </a:rPr>
                            <a:t>(10-13)</a:t>
                          </a:r>
                          <a:r>
                            <a:rPr lang="en-US" sz="1400" b="1" baseline="30000" dirty="0">
                              <a:solidFill>
                                <a:srgbClr val="FF0000"/>
                              </a:solidFill>
                            </a:rPr>
                            <a:t>2</a:t>
                          </a:r>
                          <a:r>
                            <a:rPr lang="en-US" sz="1400" b="1" dirty="0">
                              <a:solidFill>
                                <a:srgbClr val="FF0000"/>
                              </a:solidFill>
                            </a:rPr>
                            <a:t> = 9</a:t>
                          </a:r>
                        </a:p>
                      </a:txBody>
                      <a:tcPr/>
                    </a:tc>
                    <a:tc>
                      <a:txBody>
                        <a:bodyPr/>
                        <a:lstStyle/>
                        <a:p>
                          <a:pPr algn="ctr"/>
                          <a:r>
                            <a:rPr lang="en-US" sz="1400" b="1" dirty="0">
                              <a:solidFill>
                                <a:srgbClr val="FF0000"/>
                              </a:solidFill>
                            </a:rPr>
                            <a:t>49</a:t>
                          </a:r>
                        </a:p>
                      </a:txBody>
                      <a:tcPr/>
                    </a:tc>
                    <a:extLst>
                      <a:ext uri="{0D108BD9-81ED-4DB2-BD59-A6C34878D82A}">
                        <a16:rowId xmlns:a16="http://schemas.microsoft.com/office/drawing/2014/main" val="10001"/>
                      </a:ext>
                    </a:extLst>
                  </a:tr>
                  <a:tr h="304800">
                    <a:tc>
                      <a:txBody>
                        <a:bodyPr/>
                        <a:lstStyle/>
                        <a:p>
                          <a:endParaRPr lang="en-US"/>
                        </a:p>
                      </a:txBody>
                      <a:tcPr>
                        <a:blipFill>
                          <a:blip r:embed="rId3"/>
                          <a:stretch>
                            <a:fillRect l="-264" t="-198039" r="-234565" b="-20588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solidFill>
                                <a:srgbClr val="FF0000"/>
                              </a:solidFill>
                            </a:rPr>
                            <a:t>(5-13)</a:t>
                          </a:r>
                          <a:r>
                            <a:rPr lang="en-US" sz="1400" b="1" baseline="30000" dirty="0">
                              <a:solidFill>
                                <a:srgbClr val="FF0000"/>
                              </a:solidFill>
                            </a:rPr>
                            <a:t>2</a:t>
                          </a:r>
                          <a:r>
                            <a:rPr lang="en-US" sz="1400" b="1" dirty="0">
                              <a:solidFill>
                                <a:srgbClr val="FF0000"/>
                              </a:solidFill>
                            </a:rPr>
                            <a:t> = 64</a:t>
                          </a:r>
                        </a:p>
                      </a:txBody>
                      <a:tcPr/>
                    </a:tc>
                    <a:tc>
                      <a:txBody>
                        <a:bodyPr/>
                        <a:lstStyle/>
                        <a:p>
                          <a:pPr algn="ctr"/>
                          <a:r>
                            <a:rPr lang="en-US" sz="1400" b="1" dirty="0">
                              <a:solidFill>
                                <a:srgbClr val="FF0000"/>
                              </a:solidFill>
                            </a:rPr>
                            <a:t>1</a:t>
                          </a:r>
                        </a:p>
                      </a:txBody>
                      <a:tcPr/>
                    </a:tc>
                    <a:tc>
                      <a:txBody>
                        <a:bodyPr/>
                        <a:lstStyle/>
                        <a:p>
                          <a:pPr algn="ctr"/>
                          <a:r>
                            <a:rPr lang="en-US" sz="1400" b="1" dirty="0">
                              <a:solidFill>
                                <a:srgbClr val="FF0000"/>
                              </a:solidFill>
                            </a:rPr>
                            <a:t>81</a:t>
                          </a:r>
                        </a:p>
                      </a:txBody>
                      <a:tcPr/>
                    </a:tc>
                    <a:extLst>
                      <a:ext uri="{0D108BD9-81ED-4DB2-BD59-A6C34878D82A}">
                        <a16:rowId xmlns:a16="http://schemas.microsoft.com/office/drawing/2014/main" val="10002"/>
                      </a:ext>
                    </a:extLst>
                  </a:tr>
                  <a:tr h="304800">
                    <a:tc>
                      <a:txBody>
                        <a:bodyPr/>
                        <a:lstStyle/>
                        <a:p>
                          <a:endParaRPr lang="en-US"/>
                        </a:p>
                      </a:txBody>
                      <a:tcPr>
                        <a:blipFill>
                          <a:blip r:embed="rId3"/>
                          <a:stretch>
                            <a:fillRect l="-264" t="-304000" r="-234565" b="-110000"/>
                          </a:stretch>
                        </a:blipFill>
                      </a:tcPr>
                    </a:tc>
                    <a:tc>
                      <a:txBody>
                        <a:bodyPr/>
                        <a:lstStyle/>
                        <a:p>
                          <a:pPr algn="ctr"/>
                          <a:r>
                            <a:rPr lang="en-US" sz="1400" b="1" dirty="0">
                              <a:solidFill>
                                <a:srgbClr val="FF0000"/>
                              </a:solidFill>
                            </a:rPr>
                            <a:t>36</a:t>
                          </a:r>
                        </a:p>
                      </a:txBody>
                      <a:tcPr/>
                    </a:tc>
                    <a:tc>
                      <a:txBody>
                        <a:bodyPr/>
                        <a:lstStyle/>
                        <a:p>
                          <a:pPr algn="ctr"/>
                          <a:r>
                            <a:rPr lang="en-US" sz="1400" b="1" dirty="0">
                              <a:solidFill>
                                <a:srgbClr val="FF0000"/>
                              </a:solidFill>
                            </a:rPr>
                            <a:t>1</a:t>
                          </a:r>
                        </a:p>
                      </a:txBody>
                      <a:tcPr/>
                    </a:tc>
                    <a:tc>
                      <a:txBody>
                        <a:bodyPr/>
                        <a:lstStyle/>
                        <a:p>
                          <a:pPr algn="ctr"/>
                          <a:r>
                            <a:rPr lang="en-US" sz="1400" b="1" dirty="0">
                              <a:solidFill>
                                <a:srgbClr val="FF0000"/>
                              </a:solidFill>
                            </a:rPr>
                            <a:t>121</a:t>
                          </a:r>
                        </a:p>
                      </a:txBody>
                      <a:tcPr/>
                    </a:tc>
                    <a:extLst>
                      <a:ext uri="{0D108BD9-81ED-4DB2-BD59-A6C34878D82A}">
                        <a16:rowId xmlns:a16="http://schemas.microsoft.com/office/drawing/2014/main" val="10003"/>
                      </a:ext>
                    </a:extLst>
                  </a:tr>
                  <a:tr h="304800">
                    <a:tc gridSpan="4">
                      <a:txBody>
                        <a:bodyPr/>
                        <a:lstStyle/>
                        <a:p>
                          <a:endParaRPr lang="en-US"/>
                        </a:p>
                      </a:txBody>
                      <a:tcPr>
                        <a:blipFill>
                          <a:blip r:embed="rId3"/>
                          <a:stretch>
                            <a:fillRect l="-79" t="-404000" r="-316" b="-10000"/>
                          </a:stretch>
                        </a:blip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13" name="Content Placeholder 2"/>
              <p:cNvSpPr txBox="1">
                <a:spLocks/>
              </p:cNvSpPr>
              <p:nvPr/>
            </p:nvSpPr>
            <p:spPr>
              <a:xfrm>
                <a:off x="628828" y="3876940"/>
                <a:ext cx="10972800" cy="608039"/>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2575" indent="-282575">
                  <a:buNone/>
                </a:pPr>
                <a:r>
                  <a:rPr lang="en-US" sz="2000" dirty="0"/>
                  <a:t>5. Now we need to find the sum of the squared residuals for the </a:t>
                </a:r>
                <a:r>
                  <a:rPr lang="en-US" sz="2000" b="1" dirty="0"/>
                  <a:t>separate</a:t>
                </a:r>
                <a:r>
                  <a:rPr lang="en-US" sz="2000" dirty="0"/>
                  <a:t> means model, where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a:ea typeface="Cambria Math"/>
                          </a:rPr>
                          <m:t>𝜇</m:t>
                        </m:r>
                      </m:e>
                    </m:acc>
                    <m:r>
                      <a:rPr lang="en-US" sz="2000" i="1" baseline="-25000">
                        <a:latin typeface="Cambria Math"/>
                        <a:ea typeface="Cambria Math"/>
                      </a:rPr>
                      <m:t>𝑖</m:t>
                    </m:r>
                  </m:oMath>
                </a14:m>
                <a:r>
                  <a:rPr lang="en-US" sz="2000" dirty="0"/>
                  <a:t> =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a:ea typeface="Cambria Math"/>
                          </a:rPr>
                          <m:t>𝜇</m:t>
                        </m:r>
                      </m:e>
                    </m:acc>
                    <m:r>
                      <a:rPr lang="en-US" sz="2000" i="1">
                        <a:latin typeface="Cambria Math" panose="02040503050406030204" pitchFamily="18" charset="0"/>
                        <a:ea typeface="Cambria Math"/>
                      </a:rPr>
                      <m:t>(</m:t>
                    </m:r>
                    <m:r>
                      <a:rPr lang="en-US" sz="2000" i="1">
                        <a:latin typeface="Cambria Math" panose="02040503050406030204" pitchFamily="18" charset="0"/>
                        <a:ea typeface="Cambria Math"/>
                      </a:rPr>
                      <m:t>𝑌</m:t>
                    </m:r>
                    <m:r>
                      <a:rPr lang="en-US" sz="2000" i="1">
                        <a:latin typeface="Cambria Math" panose="02040503050406030204" pitchFamily="18" charset="0"/>
                        <a:ea typeface="Cambria Math"/>
                      </a:rPr>
                      <m:t>|</m:t>
                    </m:r>
                    <m:r>
                      <a:rPr lang="en-US" sz="2000" i="1">
                        <a:latin typeface="Cambria Math" panose="02040503050406030204" pitchFamily="18" charset="0"/>
                        <a:ea typeface="Cambria Math"/>
                      </a:rPr>
                      <m:t>𝑋</m:t>
                    </m:r>
                    <m:r>
                      <a:rPr lang="en-US" sz="2000" i="1">
                        <a:latin typeface="Cambria Math" panose="02040503050406030204" pitchFamily="18" charset="0"/>
                        <a:ea typeface="Cambria Math"/>
                      </a:rPr>
                      <m:t>=</m:t>
                    </m:r>
                    <m:r>
                      <a:rPr lang="en-US" sz="2000" i="1">
                        <a:latin typeface="Cambria Math" panose="02040503050406030204" pitchFamily="18" charset="0"/>
                        <a:ea typeface="Cambria Math"/>
                      </a:rPr>
                      <m:t>𝑖</m:t>
                    </m:r>
                    <m:r>
                      <a:rPr lang="en-US" sz="2000" i="1">
                        <a:latin typeface="Cambria Math" panose="02040503050406030204" pitchFamily="18" charset="0"/>
                        <a:ea typeface="Cambria Math"/>
                      </a:rPr>
                      <m:t>)</m:t>
                    </m:r>
                  </m:oMath>
                </a14:m>
                <a:r>
                  <a:rPr lang="en-US" sz="2000" dirty="0"/>
                  <a:t>.</a:t>
                </a:r>
              </a:p>
            </p:txBody>
          </p:sp>
        </mc:Choice>
        <mc:Fallback xmlns="">
          <p:sp>
            <p:nvSpPr>
              <p:cNvPr id="13" name="Content Placeholder 2"/>
              <p:cNvSpPr txBox="1">
                <a:spLocks noRot="1" noChangeAspect="1" noMove="1" noResize="1" noEditPoints="1" noAdjustHandles="1" noChangeArrowheads="1" noChangeShapeType="1" noTextEdit="1"/>
              </p:cNvSpPr>
              <p:nvPr/>
            </p:nvSpPr>
            <p:spPr>
              <a:xfrm>
                <a:off x="628828" y="3876940"/>
                <a:ext cx="10972800" cy="608039"/>
              </a:xfrm>
              <a:prstGeom prst="rect">
                <a:avLst/>
              </a:prstGeom>
              <a:blipFill>
                <a:blip r:embed="rId4"/>
                <a:stretch>
                  <a:fillRect l="-556" t="-5000" r="-56" b="-3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4" name="Table 13"/>
              <p:cNvGraphicFramePr>
                <a:graphicFrameLocks noGrp="1"/>
              </p:cNvGraphicFramePr>
              <p:nvPr>
                <p:extLst>
                  <p:ext uri="{D42A27DB-BD31-4B8C-83A1-F6EECF244321}">
                    <p14:modId xmlns:p14="http://schemas.microsoft.com/office/powerpoint/2010/main" val="2471826608"/>
                  </p:ext>
                </p:extLst>
              </p:nvPr>
            </p:nvGraphicFramePr>
            <p:xfrm>
              <a:off x="2209801" y="4851162"/>
              <a:ext cx="7696201" cy="15240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5">
                      <a:extLst>
                        <a:ext uri="{9D8B030D-6E8A-4147-A177-3AD203B41FA5}">
                          <a16:colId xmlns:a16="http://schemas.microsoft.com/office/drawing/2014/main" val="20003"/>
                        </a:ext>
                      </a:extLst>
                    </a:gridCol>
                  </a:tblGrid>
                  <a:tr h="264160">
                    <a:tc>
                      <a:txBody>
                        <a:bodyPr/>
                        <a:lstStyle/>
                        <a:p>
                          <a:endParaRPr lang="en-US" sz="1400" dirty="0"/>
                        </a:p>
                      </a:txBody>
                      <a:tcPr/>
                    </a:tc>
                    <a:tc>
                      <a:txBody>
                        <a:bodyPr/>
                        <a:lstStyle/>
                        <a:p>
                          <a:pPr algn="ctr"/>
                          <a:r>
                            <a:rPr lang="en-US" sz="1400" dirty="0"/>
                            <a:t>Level </a:t>
                          </a:r>
                          <a:r>
                            <a:rPr lang="en-US" sz="1400" dirty="0" err="1"/>
                            <a:t>i</a:t>
                          </a:r>
                          <a:r>
                            <a:rPr lang="en-US" sz="1400" dirty="0"/>
                            <a:t> = 1</a:t>
                          </a:r>
                        </a:p>
                      </a:txBody>
                      <a:tcPr/>
                    </a:tc>
                    <a:tc>
                      <a:txBody>
                        <a:bodyPr/>
                        <a:lstStyle/>
                        <a:p>
                          <a:pPr algn="ctr"/>
                          <a:r>
                            <a:rPr lang="en-US" sz="1400" dirty="0"/>
                            <a:t>Level </a:t>
                          </a:r>
                          <a:r>
                            <a:rPr lang="en-US" sz="1400" dirty="0" err="1"/>
                            <a:t>i</a:t>
                          </a:r>
                          <a:r>
                            <a:rPr lang="en-US" sz="1400" dirty="0"/>
                            <a:t> = 2</a:t>
                          </a:r>
                        </a:p>
                      </a:txBody>
                      <a:tcPr/>
                    </a:tc>
                    <a:tc>
                      <a:txBody>
                        <a:bodyPr/>
                        <a:lstStyle/>
                        <a:p>
                          <a:pPr algn="ctr"/>
                          <a:r>
                            <a:rPr lang="en-US" sz="1400" baseline="0" dirty="0"/>
                            <a:t>Level </a:t>
                          </a:r>
                          <a:r>
                            <a:rPr lang="en-US" sz="1400" baseline="0" dirty="0" err="1"/>
                            <a:t>i</a:t>
                          </a:r>
                          <a:r>
                            <a:rPr lang="en-US" sz="1400" baseline="0" dirty="0"/>
                            <a:t> = 3</a:t>
                          </a:r>
                          <a:endParaRPr lang="en-US" sz="1400" dirty="0"/>
                        </a:p>
                      </a:txBody>
                      <a:tcPr/>
                    </a:tc>
                    <a:extLst>
                      <a:ext uri="{0D108BD9-81ED-4DB2-BD59-A6C34878D82A}">
                        <a16:rowId xmlns:a16="http://schemas.microsoft.com/office/drawing/2014/main" val="10000"/>
                      </a:ext>
                    </a:extLst>
                  </a:tr>
                  <a:tr h="264160">
                    <a:tc>
                      <a:txBody>
                        <a:bodyPr/>
                        <a:lstStyle/>
                        <a:p>
                          <a:pPr algn="ctr"/>
                          <a:r>
                            <a:rPr lang="en-US" sz="1400" b="0" dirty="0"/>
                            <a:t>(</a:t>
                          </a:r>
                          <a14:m>
                            <m:oMath xmlns:m="http://schemas.openxmlformats.org/officeDocument/2006/math">
                              <m:r>
                                <a:rPr lang="en-US" sz="1400" b="0" i="0" smtClean="0">
                                  <a:latin typeface="Cambria Math" panose="02040503050406030204" pitchFamily="18" charset="0"/>
                                </a:rPr>
                                <m:t>(</m:t>
                              </m:r>
                              <m:r>
                                <a:rPr lang="en-US" sz="1400" b="0" i="1" smtClean="0">
                                  <a:latin typeface="Cambria Math"/>
                                </a:rPr>
                                <m:t>𝑌</m:t>
                              </m:r>
                              <m:r>
                                <a:rPr lang="en-US" sz="1400" b="0" i="1" baseline="-25000" smtClean="0">
                                  <a:latin typeface="Cambria Math" panose="02040503050406030204" pitchFamily="18" charset="0"/>
                                </a:rPr>
                                <m:t>1</m:t>
                              </m:r>
                              <m:d>
                                <m:dPr>
                                  <m:begChr m:val="|"/>
                                  <m:ctrlPr>
                                    <a:rPr lang="en-US" sz="1400" b="0" i="1" smtClean="0">
                                      <a:latin typeface="Cambria Math" panose="02040503050406030204" pitchFamily="18" charset="0"/>
                                    </a:rPr>
                                  </m:ctrlPr>
                                </m:dPr>
                                <m:e>
                                  <m:r>
                                    <a:rPr lang="en-US" sz="1400" b="0" i="1" smtClean="0">
                                      <a:latin typeface="Cambria Math"/>
                                    </a:rPr>
                                    <m:t>𝑋</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m:t>
                                  </m:r>
                                  <m:acc>
                                    <m:accPr>
                                      <m:chr m:val="̂"/>
                                      <m:ctrlPr>
                                        <a:rPr lang="en-US" sz="1400" i="1" smtClean="0">
                                          <a:latin typeface="Cambria Math" panose="02040503050406030204" pitchFamily="18" charset="0"/>
                                        </a:rPr>
                                      </m:ctrlPr>
                                    </m:accPr>
                                    <m:e>
                                      <m:r>
                                        <a:rPr lang="en-US" sz="1400" i="1" smtClean="0">
                                          <a:latin typeface="Cambria Math"/>
                                          <a:ea typeface="Cambria Math"/>
                                        </a:rPr>
                                        <m:t>𝜇</m:t>
                                      </m:r>
                                    </m:e>
                                  </m:acc>
                                  <m:r>
                                    <a:rPr lang="en-US" sz="1400" b="0" i="1" baseline="-25000" smtClean="0">
                                      <a:latin typeface="Cambria Math"/>
                                      <a:ea typeface="Cambria Math"/>
                                    </a:rPr>
                                    <m:t>𝑖</m:t>
                                  </m:r>
                                </m:e>
                              </m:d>
                              <m:r>
                                <a:rPr lang="en-US" sz="1400" b="0" i="1" baseline="30000" smtClean="0">
                                  <a:latin typeface="Cambria Math"/>
                                </a:rPr>
                                <m:t>2</m:t>
                              </m:r>
                            </m:oMath>
                          </a14:m>
                          <a:endParaRPr lang="en-US" sz="1400" baseline="300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1"/>
                      </a:ext>
                    </a:extLst>
                  </a:tr>
                  <a:tr h="264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t>(</a:t>
                          </a:r>
                          <a14:m>
                            <m:oMath xmlns:m="http://schemas.openxmlformats.org/officeDocument/2006/math">
                              <m:r>
                                <a:rPr lang="en-US" sz="1400" b="0" i="0" smtClean="0">
                                  <a:latin typeface="Cambria Math" panose="02040503050406030204" pitchFamily="18" charset="0"/>
                                </a:rPr>
                                <m:t>(</m:t>
                              </m:r>
                              <m:r>
                                <a:rPr lang="en-US" sz="1400" b="0" i="1" smtClean="0">
                                  <a:latin typeface="Cambria Math"/>
                                </a:rPr>
                                <m:t>𝑌</m:t>
                              </m:r>
                              <m:r>
                                <a:rPr lang="en-US" sz="1400" b="0" i="1" baseline="-25000" smtClean="0">
                                  <a:latin typeface="Cambria Math" panose="02040503050406030204" pitchFamily="18" charset="0"/>
                                </a:rPr>
                                <m:t>2</m:t>
                              </m:r>
                              <m:d>
                                <m:dPr>
                                  <m:begChr m:val="|"/>
                                  <m:ctrlPr>
                                    <a:rPr lang="en-US" sz="1400" b="0" i="1" smtClean="0">
                                      <a:latin typeface="Cambria Math" panose="02040503050406030204" pitchFamily="18" charset="0"/>
                                    </a:rPr>
                                  </m:ctrlPr>
                                </m:dPr>
                                <m:e>
                                  <m:r>
                                    <a:rPr lang="en-US" sz="1400" b="0" i="1" smtClean="0">
                                      <a:latin typeface="Cambria Math"/>
                                    </a:rPr>
                                    <m:t>𝑋</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m:t>
                                  </m:r>
                                  <m:acc>
                                    <m:accPr>
                                      <m:chr m:val="̂"/>
                                      <m:ctrlPr>
                                        <a:rPr lang="en-US" sz="1400" i="1" smtClean="0">
                                          <a:latin typeface="Cambria Math" panose="02040503050406030204" pitchFamily="18" charset="0"/>
                                        </a:rPr>
                                      </m:ctrlPr>
                                    </m:accPr>
                                    <m:e>
                                      <m:r>
                                        <a:rPr lang="en-US" sz="1400" i="1" smtClean="0">
                                          <a:latin typeface="Cambria Math"/>
                                          <a:ea typeface="Cambria Math"/>
                                        </a:rPr>
                                        <m:t>𝜇</m:t>
                                      </m:r>
                                    </m:e>
                                  </m:acc>
                                  <m:r>
                                    <a:rPr lang="en-US" sz="1400" b="0" i="1" baseline="-25000" smtClean="0">
                                      <a:latin typeface="Cambria Math"/>
                                      <a:ea typeface="Cambria Math"/>
                                    </a:rPr>
                                    <m:t>𝑖</m:t>
                                  </m:r>
                                </m:e>
                              </m:d>
                              <m:r>
                                <a:rPr lang="en-US" sz="1400" b="0" i="1" baseline="30000" smtClean="0">
                                  <a:latin typeface="Cambria Math"/>
                                </a:rPr>
                                <m:t>2</m:t>
                              </m:r>
                            </m:oMath>
                          </a14:m>
                          <a:endParaRPr lang="en-US" sz="1400" baseline="-250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2"/>
                      </a:ext>
                    </a:extLst>
                  </a:tr>
                  <a:tr h="264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t>(</a:t>
                          </a:r>
                          <a14:m>
                            <m:oMath xmlns:m="http://schemas.openxmlformats.org/officeDocument/2006/math">
                              <m:r>
                                <a:rPr lang="en-US" sz="1400" b="0" i="0" smtClean="0">
                                  <a:latin typeface="Cambria Math" panose="02040503050406030204" pitchFamily="18" charset="0"/>
                                </a:rPr>
                                <m:t>(</m:t>
                              </m:r>
                              <m:r>
                                <a:rPr lang="en-US" sz="1400" b="0" i="1" smtClean="0">
                                  <a:latin typeface="Cambria Math"/>
                                </a:rPr>
                                <m:t>𝑌</m:t>
                              </m:r>
                              <m:r>
                                <a:rPr lang="en-US" sz="1400" b="0" i="1" baseline="-25000" smtClean="0">
                                  <a:latin typeface="Cambria Math" panose="02040503050406030204" pitchFamily="18" charset="0"/>
                                </a:rPr>
                                <m:t>3</m:t>
                              </m:r>
                              <m:d>
                                <m:dPr>
                                  <m:begChr m:val="|"/>
                                  <m:ctrlPr>
                                    <a:rPr lang="en-US" sz="1400" b="0" i="1" smtClean="0">
                                      <a:latin typeface="Cambria Math" panose="02040503050406030204" pitchFamily="18" charset="0"/>
                                    </a:rPr>
                                  </m:ctrlPr>
                                </m:dPr>
                                <m:e>
                                  <m:r>
                                    <a:rPr lang="en-US" sz="1400" b="0" i="1" smtClean="0">
                                      <a:latin typeface="Cambria Math"/>
                                    </a:rPr>
                                    <m:t>𝑋</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m:t>
                                  </m:r>
                                  <m:acc>
                                    <m:accPr>
                                      <m:chr m:val="̂"/>
                                      <m:ctrlPr>
                                        <a:rPr lang="en-US" sz="1400" i="1" smtClean="0">
                                          <a:latin typeface="Cambria Math" panose="02040503050406030204" pitchFamily="18" charset="0"/>
                                        </a:rPr>
                                      </m:ctrlPr>
                                    </m:accPr>
                                    <m:e>
                                      <m:r>
                                        <a:rPr lang="en-US" sz="1400" i="1" smtClean="0">
                                          <a:latin typeface="Cambria Math"/>
                                          <a:ea typeface="Cambria Math"/>
                                        </a:rPr>
                                        <m:t>𝜇</m:t>
                                      </m:r>
                                    </m:e>
                                  </m:acc>
                                  <m:r>
                                    <a:rPr lang="en-US" sz="1400" b="0" i="1" baseline="-25000" smtClean="0">
                                      <a:latin typeface="Cambria Math"/>
                                      <a:ea typeface="Cambria Math"/>
                                    </a:rPr>
                                    <m:t>𝑖</m:t>
                                  </m:r>
                                </m:e>
                              </m:d>
                              <m:r>
                                <a:rPr lang="en-US" sz="1400" b="0" i="1" baseline="30000" smtClean="0">
                                  <a:latin typeface="Cambria Math"/>
                                </a:rPr>
                                <m:t>2</m:t>
                              </m:r>
                            </m:oMath>
                          </a14:m>
                          <a:endParaRPr lang="en-US" sz="1400" baseline="-25000" dirty="0"/>
                        </a:p>
                      </a:txBody>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3"/>
                      </a:ext>
                    </a:extLst>
                  </a:tr>
                  <a:tr h="264160">
                    <a:tc gridSpan="4">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a:rPr>
                                  <m:t>𝑇𝑜𝑡𝑎𝑙</m:t>
                                </m:r>
                                <m:r>
                                  <a:rPr lang="en-US" sz="1400" b="0" i="1" smtClean="0">
                                    <a:latin typeface="Cambria Math"/>
                                  </a:rPr>
                                  <m:t> </m:t>
                                </m:r>
                                <m:r>
                                  <a:rPr lang="en-US" sz="1400" b="0" i="1" smtClean="0">
                                    <a:latin typeface="Cambria Math"/>
                                  </a:rPr>
                                  <m:t>𝑆𝑢𝑚</m:t>
                                </m:r>
                                <m:r>
                                  <a:rPr lang="en-US" sz="1400" b="0" i="1" smtClean="0">
                                    <a:latin typeface="Cambria Math"/>
                                  </a:rPr>
                                  <m:t> </m:t>
                                </m:r>
                                <m:r>
                                  <a:rPr lang="en-US" sz="1400" b="0" i="1" smtClean="0">
                                    <a:latin typeface="Cambria Math"/>
                                  </a:rPr>
                                  <m:t>𝑜𝑓</m:t>
                                </m:r>
                                <m:r>
                                  <a:rPr lang="en-US" sz="1400" b="0" i="1" smtClean="0">
                                    <a:latin typeface="Cambria Math"/>
                                  </a:rPr>
                                  <m:t> </m:t>
                                </m:r>
                                <m:r>
                                  <a:rPr lang="en-US" sz="1400" b="0" i="1" smtClean="0">
                                    <a:latin typeface="Cambria Math"/>
                                  </a:rPr>
                                  <m:t>𝑆𝑞𝑢𝑎𝑟𝑒𝑑</m:t>
                                </m:r>
                                <m:r>
                                  <a:rPr lang="en-US" sz="1400" b="0" i="1" smtClean="0">
                                    <a:latin typeface="Cambria Math"/>
                                  </a:rPr>
                                  <m:t> </m:t>
                                </m:r>
                                <m:r>
                                  <a:rPr lang="en-US" sz="1400" b="0" i="1" smtClean="0">
                                    <a:latin typeface="Cambria Math"/>
                                  </a:rPr>
                                  <m:t>𝑅𝑒𝑠𝑖𝑑𝑢𝑎𝑙𝑠</m:t>
                                </m:r>
                                <m:r>
                                  <a:rPr lang="en-US" sz="1400" b="0" i="1" smtClean="0">
                                    <a:latin typeface="Cambria Math"/>
                                  </a:rPr>
                                  <m:t> </m:t>
                                </m:r>
                                <m:r>
                                  <a:rPr lang="en-US" sz="1400" b="0" i="1" smtClean="0">
                                    <a:latin typeface="Cambria Math"/>
                                  </a:rPr>
                                  <m:t>𝑓𝑜𝑟</m:t>
                                </m:r>
                                <m:r>
                                  <a:rPr lang="en-US" sz="1400" b="0" i="1" smtClean="0">
                                    <a:latin typeface="Cambria Math"/>
                                  </a:rPr>
                                  <m:t> </m:t>
                                </m:r>
                                <m:r>
                                  <a:rPr lang="en-US" sz="1400" b="1" i="1" smtClean="0">
                                    <a:latin typeface="Cambria Math"/>
                                  </a:rPr>
                                  <m:t>𝑺𝒆𝒑𝒂𝒓𝒂𝒕𝒆</m:t>
                                </m:r>
                                <m:r>
                                  <a:rPr lang="en-US" sz="1400" b="0" i="1" smtClean="0">
                                    <a:latin typeface="Cambria Math"/>
                                  </a:rPr>
                                  <m:t> </m:t>
                                </m:r>
                                <m:r>
                                  <a:rPr lang="en-US" sz="1400" b="0" i="1" smtClean="0">
                                    <a:latin typeface="Cambria Math"/>
                                  </a:rPr>
                                  <m:t>𝑀𝑒𝑎𝑛𝑠</m:t>
                                </m:r>
                                <m:r>
                                  <a:rPr lang="en-US" sz="1400" b="0" i="1" smtClean="0">
                                    <a:latin typeface="Cambria Math"/>
                                  </a:rPr>
                                  <m:t> </m:t>
                                </m:r>
                                <m:r>
                                  <a:rPr lang="en-US" sz="1400" b="0" i="1" smtClean="0">
                                    <a:latin typeface="Cambria Math"/>
                                  </a:rPr>
                                  <m:t>𝑀𝑜𝑑𝑒𝑙</m:t>
                                </m:r>
                                <m:r>
                                  <a:rPr lang="en-US" sz="1400" b="0" i="1" smtClean="0">
                                    <a:latin typeface="Cambria Math"/>
                                  </a:rPr>
                                  <m:t>:</m:t>
                                </m:r>
                              </m:oMath>
                            </m:oMathPara>
                          </a14:m>
                          <a:endParaRPr lang="en-US" sz="1400"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Choice>
        <mc:Fallback xmlns="">
          <p:graphicFrame>
            <p:nvGraphicFramePr>
              <p:cNvPr id="14" name="Table 13"/>
              <p:cNvGraphicFramePr>
                <a:graphicFrameLocks noGrp="1"/>
              </p:cNvGraphicFramePr>
              <p:nvPr>
                <p:extLst>
                  <p:ext uri="{D42A27DB-BD31-4B8C-83A1-F6EECF244321}">
                    <p14:modId xmlns:p14="http://schemas.microsoft.com/office/powerpoint/2010/main" val="2471826608"/>
                  </p:ext>
                </p:extLst>
              </p:nvPr>
            </p:nvGraphicFramePr>
            <p:xfrm>
              <a:off x="2209801" y="4851162"/>
              <a:ext cx="7696201" cy="15240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5">
                      <a:extLst>
                        <a:ext uri="{9D8B030D-6E8A-4147-A177-3AD203B41FA5}">
                          <a16:colId xmlns:a16="http://schemas.microsoft.com/office/drawing/2014/main" val="20003"/>
                        </a:ext>
                      </a:extLst>
                    </a:gridCol>
                  </a:tblGrid>
                  <a:tr h="304800">
                    <a:tc>
                      <a:txBody>
                        <a:bodyPr/>
                        <a:lstStyle/>
                        <a:p>
                          <a:endParaRPr lang="en-US" sz="1400" dirty="0"/>
                        </a:p>
                      </a:txBody>
                      <a:tcPr/>
                    </a:tc>
                    <a:tc>
                      <a:txBody>
                        <a:bodyPr/>
                        <a:lstStyle/>
                        <a:p>
                          <a:pPr algn="ctr"/>
                          <a:r>
                            <a:rPr lang="en-US" sz="1400" dirty="0"/>
                            <a:t>Level </a:t>
                          </a:r>
                          <a:r>
                            <a:rPr lang="en-US" sz="1400" dirty="0" err="1" smtClean="0"/>
                            <a:t>i</a:t>
                          </a:r>
                          <a:r>
                            <a:rPr lang="en-US" sz="1400" dirty="0" smtClean="0"/>
                            <a:t> = 1</a:t>
                          </a:r>
                          <a:endParaRPr lang="en-US" sz="1400" dirty="0"/>
                        </a:p>
                      </a:txBody>
                      <a:tcPr/>
                    </a:tc>
                    <a:tc>
                      <a:txBody>
                        <a:bodyPr/>
                        <a:lstStyle/>
                        <a:p>
                          <a:pPr algn="ctr"/>
                          <a:r>
                            <a:rPr lang="en-US" sz="1400" dirty="0"/>
                            <a:t>Level </a:t>
                          </a:r>
                          <a:r>
                            <a:rPr lang="en-US" sz="1400" dirty="0" err="1" smtClean="0"/>
                            <a:t>i</a:t>
                          </a:r>
                          <a:r>
                            <a:rPr lang="en-US" sz="1400" dirty="0" smtClean="0"/>
                            <a:t> = 2</a:t>
                          </a:r>
                          <a:endParaRPr lang="en-US" sz="1400" dirty="0"/>
                        </a:p>
                      </a:txBody>
                      <a:tcPr/>
                    </a:tc>
                    <a:tc>
                      <a:txBody>
                        <a:bodyPr/>
                        <a:lstStyle/>
                        <a:p>
                          <a:pPr algn="ctr"/>
                          <a:r>
                            <a:rPr lang="en-US" sz="1400" baseline="0" dirty="0"/>
                            <a:t>Level </a:t>
                          </a:r>
                          <a:r>
                            <a:rPr lang="en-US" sz="1400" baseline="0" dirty="0" err="1" smtClean="0"/>
                            <a:t>i</a:t>
                          </a:r>
                          <a:r>
                            <a:rPr lang="en-US" sz="1400" baseline="0" dirty="0" smtClean="0"/>
                            <a:t> = 3</a:t>
                          </a:r>
                          <a:endParaRPr lang="en-US" sz="1400" dirty="0"/>
                        </a:p>
                      </a:txBody>
                      <a:tcPr/>
                    </a:tc>
                    <a:extLst>
                      <a:ext uri="{0D108BD9-81ED-4DB2-BD59-A6C34878D82A}">
                        <a16:rowId xmlns:a16="http://schemas.microsoft.com/office/drawing/2014/main" val="10000"/>
                      </a:ext>
                    </a:extLst>
                  </a:tr>
                  <a:tr h="304800">
                    <a:tc>
                      <a:txBody>
                        <a:bodyPr/>
                        <a:lstStyle/>
                        <a:p>
                          <a:endParaRPr lang="en-US"/>
                        </a:p>
                      </a:txBody>
                      <a:tcPr>
                        <a:blipFill>
                          <a:blip r:embed="rId5"/>
                          <a:stretch>
                            <a:fillRect l="-264" t="-102000" r="-234565" b="-312000"/>
                          </a:stretch>
                        </a:blipFill>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1"/>
                      </a:ext>
                    </a:extLst>
                  </a:tr>
                  <a:tr h="304800">
                    <a:tc>
                      <a:txBody>
                        <a:bodyPr/>
                        <a:lstStyle/>
                        <a:p>
                          <a:endParaRPr lang="en-US"/>
                        </a:p>
                      </a:txBody>
                      <a:tcPr>
                        <a:blipFill>
                          <a:blip r:embed="rId5"/>
                          <a:stretch>
                            <a:fillRect l="-264" t="-198039" r="-234565" b="-205882"/>
                          </a:stretch>
                        </a:blipFill>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2"/>
                      </a:ext>
                    </a:extLst>
                  </a:tr>
                  <a:tr h="304800">
                    <a:tc>
                      <a:txBody>
                        <a:bodyPr/>
                        <a:lstStyle/>
                        <a:p>
                          <a:endParaRPr lang="en-US"/>
                        </a:p>
                      </a:txBody>
                      <a:tcPr>
                        <a:blipFill>
                          <a:blip r:embed="rId5"/>
                          <a:stretch>
                            <a:fillRect l="-264" t="-304000" r="-234565" b="-110000"/>
                          </a:stretch>
                        </a:blipFill>
                      </a:tcPr>
                    </a:tc>
                    <a:tc>
                      <a:txBody>
                        <a:bodyPr/>
                        <a:lstStyle/>
                        <a:p>
                          <a:pPr algn="ctr"/>
                          <a:endParaRPr lang="en-US" sz="1400" dirty="0"/>
                        </a:p>
                      </a:txBody>
                      <a:tcPr/>
                    </a:tc>
                    <a:tc>
                      <a:txBody>
                        <a:bodyPr/>
                        <a:lstStyle/>
                        <a:p>
                          <a:pPr algn="ctr"/>
                          <a:endParaRPr lang="en-US" sz="1400" dirty="0"/>
                        </a:p>
                      </a:txBody>
                      <a:tcPr/>
                    </a:tc>
                    <a:tc>
                      <a:txBody>
                        <a:bodyPr/>
                        <a:lstStyle/>
                        <a:p>
                          <a:pPr algn="ctr"/>
                          <a:endParaRPr lang="en-US" sz="1400" dirty="0"/>
                        </a:p>
                      </a:txBody>
                      <a:tcPr/>
                    </a:tc>
                    <a:extLst>
                      <a:ext uri="{0D108BD9-81ED-4DB2-BD59-A6C34878D82A}">
                        <a16:rowId xmlns:a16="http://schemas.microsoft.com/office/drawing/2014/main" val="10003"/>
                      </a:ext>
                    </a:extLst>
                  </a:tr>
                  <a:tr h="304800">
                    <a:tc gridSpan="4">
                      <a:txBody>
                        <a:bodyPr/>
                        <a:lstStyle/>
                        <a:p>
                          <a:endParaRPr lang="en-US"/>
                        </a:p>
                      </a:txBody>
                      <a:tcPr>
                        <a:blipFill>
                          <a:blip r:embed="rId5"/>
                          <a:stretch>
                            <a:fillRect l="-79" t="-404000" r="-316" b="-10000"/>
                          </a:stretch>
                        </a:blip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15" name="TextBox 14"/>
              <p:cNvSpPr txBox="1"/>
              <p:nvPr/>
            </p:nvSpPr>
            <p:spPr>
              <a:xfrm>
                <a:off x="3581400" y="4466166"/>
                <a:ext cx="5029200" cy="369332"/>
              </a:xfrm>
              <a:prstGeom prst="rect">
                <a:avLst/>
              </a:prstGeom>
              <a:noFill/>
            </p:spPr>
            <p:txBody>
              <a:bodyPr wrap="square" rtlCol="0">
                <a:spAutoFit/>
              </a:bodyPr>
              <a:lstStyle/>
              <a:p>
                <a:pPr algn="ctr"/>
                <a:r>
                  <a:rPr lang="en-US" dirty="0"/>
                  <a:t>(</a:t>
                </a:r>
                <a14:m>
                  <m:oMath xmlns:m="http://schemas.openxmlformats.org/officeDocument/2006/math">
                    <m:r>
                      <a:rPr lang="en-US">
                        <a:latin typeface="Cambria Math" panose="02040503050406030204" pitchFamily="18" charset="0"/>
                      </a:rPr>
                      <m:t>(</m:t>
                    </m:r>
                    <m:r>
                      <a:rPr lang="en-US" i="1">
                        <a:latin typeface="Cambria Math"/>
                      </a:rPr>
                      <m:t>𝑌</m:t>
                    </m:r>
                    <m:r>
                      <a:rPr lang="en-US" i="1" baseline="-25000">
                        <a:latin typeface="Cambria Math"/>
                      </a:rPr>
                      <m:t>𝑖</m:t>
                    </m:r>
                    <m:d>
                      <m:dPr>
                        <m:begChr m:val="|"/>
                        <m:ctrlPr>
                          <a:rPr lang="en-US" i="1">
                            <a:latin typeface="Cambria Math" panose="02040503050406030204" pitchFamily="18" charset="0"/>
                          </a:rPr>
                        </m:ctrlPr>
                      </m:dPr>
                      <m:e>
                        <m:r>
                          <a:rPr lang="en-US" i="1">
                            <a:latin typeface="Cambria Math"/>
                          </a:rPr>
                          <m:t>𝑋</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a:ea typeface="Cambria Math"/>
                              </a:rPr>
                              <m:t>𝜇</m:t>
                            </m:r>
                          </m:e>
                        </m:acc>
                        <m:r>
                          <a:rPr lang="en-US" i="1" baseline="-25000">
                            <a:latin typeface="Cambria Math"/>
                            <a:ea typeface="Cambria Math"/>
                          </a:rPr>
                          <m:t>𝑖</m:t>
                        </m:r>
                      </m:e>
                    </m:d>
                    <m:r>
                      <a:rPr lang="en-US" i="1" baseline="30000">
                        <a:latin typeface="Cambria Math"/>
                      </a:rPr>
                      <m:t>2</m:t>
                    </m:r>
                  </m:oMath>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3581400" y="4466166"/>
                <a:ext cx="5029200" cy="369332"/>
              </a:xfrm>
              <a:prstGeom prst="rect">
                <a:avLst/>
              </a:prstGeom>
              <a:blipFill>
                <a:blip r:embed="rId6"/>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8" name="Table 17">
                <a:extLst>
                  <a:ext uri="{FF2B5EF4-FFF2-40B4-BE49-F238E27FC236}">
                    <a16:creationId xmlns:a16="http://schemas.microsoft.com/office/drawing/2014/main" id="{3FC57F66-98A1-4F1E-ABA5-C6CF10DB3ED0}"/>
                  </a:ext>
                </a:extLst>
              </p:cNvPr>
              <p:cNvGraphicFramePr>
                <a:graphicFrameLocks noGrp="1"/>
              </p:cNvGraphicFramePr>
              <p:nvPr>
                <p:extLst>
                  <p:ext uri="{D42A27DB-BD31-4B8C-83A1-F6EECF244321}">
                    <p14:modId xmlns:p14="http://schemas.microsoft.com/office/powerpoint/2010/main" val="2272770575"/>
                  </p:ext>
                </p:extLst>
              </p:nvPr>
            </p:nvGraphicFramePr>
            <p:xfrm>
              <a:off x="9448800" y="323065"/>
              <a:ext cx="2133600" cy="924929"/>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271095">
                    <a:tc>
                      <a:txBody>
                        <a:bodyPr/>
                        <a:lstStyle/>
                        <a:p>
                          <a:endParaRPr lang="en-US" sz="800" dirty="0"/>
                        </a:p>
                      </a:txBody>
                      <a:tcPr marL="38793" marR="38793" marT="19396" marB="19396"/>
                    </a:tc>
                    <a:tc>
                      <a:txBody>
                        <a:bodyPr/>
                        <a:lstStyle/>
                        <a:p>
                          <a:pPr algn="ctr"/>
                          <a:r>
                            <a:rPr lang="en-US" sz="800" dirty="0"/>
                            <a:t>Level i=1</a:t>
                          </a:r>
                        </a:p>
                      </a:txBody>
                      <a:tcPr marL="38793" marR="38793" marT="19396" marB="19396"/>
                    </a:tc>
                    <a:tc>
                      <a:txBody>
                        <a:bodyPr/>
                        <a:lstStyle/>
                        <a:p>
                          <a:pPr algn="ctr"/>
                          <a:r>
                            <a:rPr lang="en-US" sz="800" dirty="0"/>
                            <a:t>Level i=2</a:t>
                          </a:r>
                        </a:p>
                      </a:txBody>
                      <a:tcPr marL="38793" marR="38793" marT="19396" marB="19396"/>
                    </a:tc>
                    <a:tc>
                      <a:txBody>
                        <a:bodyPr/>
                        <a:lstStyle/>
                        <a:p>
                          <a:pPr algn="ctr"/>
                          <a:r>
                            <a:rPr lang="en-US" sz="800" baseline="0" dirty="0"/>
                            <a:t>Level i=3</a:t>
                          </a:r>
                          <a:endParaRPr lang="en-US" sz="800" dirty="0"/>
                        </a:p>
                      </a:txBody>
                      <a:tcPr marL="38793" marR="38793" marT="19396" marB="19396"/>
                    </a:tc>
                    <a:extLst>
                      <a:ext uri="{0D108BD9-81ED-4DB2-BD59-A6C34878D82A}">
                        <a16:rowId xmlns:a16="http://schemas.microsoft.com/office/drawing/2014/main" val="10000"/>
                      </a:ext>
                    </a:extLst>
                  </a:tr>
                  <a:tr h="154912">
                    <a:tc>
                      <a:txBody>
                        <a:bodyPr/>
                        <a:lstStyle/>
                        <a:p>
                          <a:pPr algn="ctr"/>
                          <a:r>
                            <a:rPr lang="en-US" sz="800" dirty="0"/>
                            <a:t>Y</a:t>
                          </a:r>
                          <a:r>
                            <a:rPr lang="en-US" sz="800" baseline="-25000" dirty="0"/>
                            <a:t>1</a:t>
                          </a:r>
                          <a:r>
                            <a:rPr lang="en-US" sz="800" dirty="0"/>
                            <a:t>|X=i</a:t>
                          </a:r>
                          <a:endParaRPr lang="en-US" sz="800" baseline="-25000" dirty="0"/>
                        </a:p>
                      </a:txBody>
                      <a:tcPr marL="38793" marR="38793" marT="19396" marB="19396"/>
                    </a:tc>
                    <a:tc>
                      <a:txBody>
                        <a:bodyPr/>
                        <a:lstStyle/>
                        <a:p>
                          <a:pPr algn="ctr"/>
                          <a:r>
                            <a:rPr lang="en-US" sz="800" dirty="0"/>
                            <a:t>3</a:t>
                          </a:r>
                        </a:p>
                      </a:txBody>
                      <a:tcPr marL="38793" marR="38793" marT="19396" marB="19396"/>
                    </a:tc>
                    <a:tc>
                      <a:txBody>
                        <a:bodyPr/>
                        <a:lstStyle/>
                        <a:p>
                          <a:pPr algn="ctr"/>
                          <a:r>
                            <a:rPr lang="en-US" sz="800" dirty="0"/>
                            <a:t>10</a:t>
                          </a:r>
                        </a:p>
                      </a:txBody>
                      <a:tcPr marL="38793" marR="38793" marT="19396" marB="19396"/>
                    </a:tc>
                    <a:tc>
                      <a:txBody>
                        <a:bodyPr/>
                        <a:lstStyle/>
                        <a:p>
                          <a:pPr algn="ctr"/>
                          <a:r>
                            <a:rPr lang="en-US" sz="800" dirty="0"/>
                            <a:t>20</a:t>
                          </a:r>
                        </a:p>
                      </a:txBody>
                      <a:tcPr marL="38793" marR="38793" marT="19396" marB="19396"/>
                    </a:tc>
                    <a:extLst>
                      <a:ext uri="{0D108BD9-81ED-4DB2-BD59-A6C34878D82A}">
                        <a16:rowId xmlns:a16="http://schemas.microsoft.com/office/drawing/2014/main" val="10001"/>
                      </a:ext>
                    </a:extLst>
                  </a:tr>
                  <a:tr h="1549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2</a:t>
                          </a:r>
                          <a:r>
                            <a:rPr lang="en-US" sz="800" dirty="0"/>
                            <a:t>|X=i</a:t>
                          </a:r>
                          <a:endParaRPr lang="en-US" sz="800" baseline="-25000" dirty="0"/>
                        </a:p>
                      </a:txBody>
                      <a:tcPr marL="38793" marR="38793" marT="19396" marB="19396"/>
                    </a:tc>
                    <a:tc>
                      <a:txBody>
                        <a:bodyPr/>
                        <a:lstStyle/>
                        <a:p>
                          <a:pPr algn="ctr"/>
                          <a:r>
                            <a:rPr lang="en-US" sz="800" dirty="0"/>
                            <a:t>5</a:t>
                          </a:r>
                        </a:p>
                      </a:txBody>
                      <a:tcPr marL="38793" marR="38793" marT="19396" marB="19396"/>
                    </a:tc>
                    <a:tc>
                      <a:txBody>
                        <a:bodyPr/>
                        <a:lstStyle/>
                        <a:p>
                          <a:pPr algn="ctr"/>
                          <a:r>
                            <a:rPr lang="en-US" sz="800" dirty="0"/>
                            <a:t>12</a:t>
                          </a:r>
                        </a:p>
                      </a:txBody>
                      <a:tcPr marL="38793" marR="38793" marT="19396" marB="19396"/>
                    </a:tc>
                    <a:tc>
                      <a:txBody>
                        <a:bodyPr/>
                        <a:lstStyle/>
                        <a:p>
                          <a:pPr algn="ctr"/>
                          <a:r>
                            <a:rPr lang="en-US" sz="800" dirty="0"/>
                            <a:t>22</a:t>
                          </a:r>
                        </a:p>
                      </a:txBody>
                      <a:tcPr marL="38793" marR="38793" marT="19396" marB="19396"/>
                    </a:tc>
                    <a:extLst>
                      <a:ext uri="{0D108BD9-81ED-4DB2-BD59-A6C34878D82A}">
                        <a16:rowId xmlns:a16="http://schemas.microsoft.com/office/drawing/2014/main" val="10002"/>
                      </a:ext>
                    </a:extLst>
                  </a:tr>
                  <a:tr h="1549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3</a:t>
                          </a:r>
                          <a:r>
                            <a:rPr lang="en-US" sz="800" dirty="0"/>
                            <a:t>|X=i</a:t>
                          </a:r>
                          <a:endParaRPr lang="en-US" sz="800" baseline="-25000" dirty="0"/>
                        </a:p>
                      </a:txBody>
                      <a:tcPr marL="38793" marR="38793" marT="19396" marB="19396"/>
                    </a:tc>
                    <a:tc>
                      <a:txBody>
                        <a:bodyPr/>
                        <a:lstStyle/>
                        <a:p>
                          <a:pPr algn="ctr"/>
                          <a:r>
                            <a:rPr lang="en-US" sz="800" dirty="0"/>
                            <a:t>7</a:t>
                          </a:r>
                        </a:p>
                      </a:txBody>
                      <a:tcPr marL="38793" marR="38793" marT="19396" marB="19396"/>
                    </a:tc>
                    <a:tc>
                      <a:txBody>
                        <a:bodyPr/>
                        <a:lstStyle/>
                        <a:p>
                          <a:pPr algn="ctr"/>
                          <a:r>
                            <a:rPr lang="en-US" sz="800" dirty="0"/>
                            <a:t>14</a:t>
                          </a:r>
                        </a:p>
                      </a:txBody>
                      <a:tcPr marL="38793" marR="38793" marT="19396" marB="19396"/>
                    </a:tc>
                    <a:tc>
                      <a:txBody>
                        <a:bodyPr/>
                        <a:lstStyle/>
                        <a:p>
                          <a:pPr algn="ctr"/>
                          <a:r>
                            <a:rPr lang="en-US" sz="800" dirty="0"/>
                            <a:t>24</a:t>
                          </a:r>
                        </a:p>
                      </a:txBody>
                      <a:tcPr marL="38793" marR="38793" marT="19396" marB="19396"/>
                    </a:tc>
                    <a:extLst>
                      <a:ext uri="{0D108BD9-81ED-4DB2-BD59-A6C34878D82A}">
                        <a16:rowId xmlns:a16="http://schemas.microsoft.com/office/drawing/2014/main" val="10003"/>
                      </a:ext>
                    </a:extLst>
                  </a:tr>
                  <a:tr h="165346">
                    <a:tc>
                      <a:txBody>
                        <a:bodyPr/>
                        <a:lstStyle/>
                        <a:p>
                          <a:pPr algn="ct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ea typeface="Cambria Math"/>
                                      </a:rPr>
                                    </m:ctrlPr>
                                  </m:sSubPr>
                                  <m:e>
                                    <m:acc>
                                      <m:accPr>
                                        <m:chr m:val="̂"/>
                                        <m:ctrlPr>
                                          <a:rPr lang="en-US" sz="800" i="1" smtClean="0">
                                            <a:latin typeface="Cambria Math" panose="02040503050406030204" pitchFamily="18" charset="0"/>
                                          </a:rPr>
                                        </m:ctrlPr>
                                      </m:accPr>
                                      <m:e>
                                        <m:r>
                                          <a:rPr lang="en-US" sz="800" i="1" smtClean="0">
                                            <a:latin typeface="Cambria Math"/>
                                            <a:ea typeface="Cambria Math"/>
                                          </a:rPr>
                                          <m:t>𝜇</m:t>
                                        </m:r>
                                      </m:e>
                                    </m:acc>
                                  </m:e>
                                  <m:sub>
                                    <m:r>
                                      <a:rPr lang="en-US" sz="800" i="1" smtClean="0">
                                        <a:latin typeface="Cambria Math" panose="02040503050406030204" pitchFamily="18" charset="0"/>
                                        <a:ea typeface="Cambria Math"/>
                                      </a:rPr>
                                      <m:t>𝑌</m:t>
                                    </m:r>
                                    <m:r>
                                      <a:rPr lang="en-US" sz="800" b="0" i="1" smtClean="0">
                                        <a:latin typeface="Cambria Math" panose="02040503050406030204" pitchFamily="18" charset="0"/>
                                        <a:ea typeface="Cambria Math"/>
                                      </a:rPr>
                                      <m:t>|</m:t>
                                    </m:r>
                                    <m:r>
                                      <a:rPr lang="en-US" sz="800" b="0" i="1" smtClean="0">
                                        <a:latin typeface="Cambria Math" panose="02040503050406030204" pitchFamily="18" charset="0"/>
                                        <a:ea typeface="Cambria Math"/>
                                      </a:rPr>
                                      <m:t>𝑋</m:t>
                                    </m:r>
                                    <m:r>
                                      <a:rPr lang="en-US" sz="800" b="0" i="1" smtClean="0">
                                        <a:latin typeface="Cambria Math" panose="02040503050406030204" pitchFamily="18" charset="0"/>
                                        <a:ea typeface="Cambria Math"/>
                                      </a:rPr>
                                      <m:t>=</m:t>
                                    </m:r>
                                    <m:r>
                                      <a:rPr lang="en-US" sz="800" b="0" i="1" smtClean="0">
                                        <a:latin typeface="Cambria Math" panose="02040503050406030204" pitchFamily="18" charset="0"/>
                                        <a:ea typeface="Cambria Math"/>
                                      </a:rPr>
                                      <m:t>𝑖</m:t>
                                    </m:r>
                                  </m:sub>
                                </m:sSub>
                              </m:oMath>
                            </m:oMathPara>
                          </a14:m>
                          <a:endParaRPr lang="en-US" sz="800" baseline="-25000" dirty="0"/>
                        </a:p>
                      </a:txBody>
                      <a:tcPr marL="38793" marR="38793" marT="19396" marB="193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5</a:t>
                          </a:r>
                        </a:p>
                      </a:txBody>
                      <a:tcPr marL="38793" marR="38793" marT="19396" marB="193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12</a:t>
                          </a:r>
                        </a:p>
                      </a:txBody>
                      <a:tcPr marL="38793" marR="38793" marT="19396" marB="19396"/>
                    </a:tc>
                    <a:tc>
                      <a:txBody>
                        <a:bodyPr/>
                        <a:lstStyle/>
                        <a:p>
                          <a:pPr algn="ctr"/>
                          <a:r>
                            <a:rPr lang="en-US" sz="800" b="1" dirty="0">
                              <a:solidFill>
                                <a:srgbClr val="FF0000"/>
                              </a:solidFill>
                            </a:rPr>
                            <a:t>22</a:t>
                          </a:r>
                          <a:endParaRPr lang="en-US" sz="800" dirty="0"/>
                        </a:p>
                      </a:txBody>
                      <a:tcPr marL="38793" marR="38793" marT="19396" marB="19396"/>
                    </a:tc>
                    <a:extLst>
                      <a:ext uri="{0D108BD9-81ED-4DB2-BD59-A6C34878D82A}">
                        <a16:rowId xmlns:a16="http://schemas.microsoft.com/office/drawing/2014/main" val="10004"/>
                      </a:ext>
                    </a:extLst>
                  </a:tr>
                </a:tbl>
              </a:graphicData>
            </a:graphic>
          </p:graphicFrame>
        </mc:Choice>
        <mc:Fallback xmlns="">
          <p:graphicFrame>
            <p:nvGraphicFramePr>
              <p:cNvPr id="18" name="Table 17">
                <a:extLst>
                  <a:ext uri="{FF2B5EF4-FFF2-40B4-BE49-F238E27FC236}">
                    <a16:creationId xmlns:a16="http://schemas.microsoft.com/office/drawing/2014/main" id="{3FC57F66-98A1-4F1E-ABA5-C6CF10DB3ED0}"/>
                  </a:ext>
                </a:extLst>
              </p:cNvPr>
              <p:cNvGraphicFramePr>
                <a:graphicFrameLocks noGrp="1"/>
              </p:cNvGraphicFramePr>
              <p:nvPr>
                <p:extLst>
                  <p:ext uri="{D42A27DB-BD31-4B8C-83A1-F6EECF244321}">
                    <p14:modId xmlns:p14="http://schemas.microsoft.com/office/powerpoint/2010/main" val="2272770575"/>
                  </p:ext>
                </p:extLst>
              </p:nvPr>
            </p:nvGraphicFramePr>
            <p:xfrm>
              <a:off x="9448800" y="323065"/>
              <a:ext cx="2133600" cy="924929"/>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271095">
                    <a:tc>
                      <a:txBody>
                        <a:bodyPr/>
                        <a:lstStyle/>
                        <a:p>
                          <a:endParaRPr lang="en-US" sz="800" dirty="0"/>
                        </a:p>
                      </a:txBody>
                      <a:tcPr marL="38793" marR="38793" marT="19396" marB="19396"/>
                    </a:tc>
                    <a:tc>
                      <a:txBody>
                        <a:bodyPr/>
                        <a:lstStyle/>
                        <a:p>
                          <a:pPr algn="ctr"/>
                          <a:r>
                            <a:rPr lang="en-US" sz="800" dirty="0"/>
                            <a:t>Level i=1</a:t>
                          </a:r>
                        </a:p>
                      </a:txBody>
                      <a:tcPr marL="38793" marR="38793" marT="19396" marB="19396"/>
                    </a:tc>
                    <a:tc>
                      <a:txBody>
                        <a:bodyPr/>
                        <a:lstStyle/>
                        <a:p>
                          <a:pPr algn="ctr"/>
                          <a:r>
                            <a:rPr lang="en-US" sz="800" dirty="0"/>
                            <a:t>Level i=2</a:t>
                          </a:r>
                        </a:p>
                      </a:txBody>
                      <a:tcPr marL="38793" marR="38793" marT="19396" marB="19396"/>
                    </a:tc>
                    <a:tc>
                      <a:txBody>
                        <a:bodyPr/>
                        <a:lstStyle/>
                        <a:p>
                          <a:pPr algn="ctr"/>
                          <a:r>
                            <a:rPr lang="en-US" sz="800" baseline="0" dirty="0"/>
                            <a:t>Level i=3</a:t>
                          </a:r>
                          <a:endParaRPr lang="en-US" sz="800" dirty="0"/>
                        </a:p>
                      </a:txBody>
                      <a:tcPr marL="38793" marR="38793" marT="19396" marB="19396"/>
                    </a:tc>
                    <a:extLst>
                      <a:ext uri="{0D108BD9-81ED-4DB2-BD59-A6C34878D82A}">
                        <a16:rowId xmlns:a16="http://schemas.microsoft.com/office/drawing/2014/main" val="10000"/>
                      </a:ext>
                    </a:extLst>
                  </a:tr>
                  <a:tr h="160712">
                    <a:tc>
                      <a:txBody>
                        <a:bodyPr/>
                        <a:lstStyle/>
                        <a:p>
                          <a:pPr algn="ctr"/>
                          <a:r>
                            <a:rPr lang="en-US" sz="800" dirty="0"/>
                            <a:t>Y</a:t>
                          </a:r>
                          <a:r>
                            <a:rPr lang="en-US" sz="800" baseline="-25000" dirty="0"/>
                            <a:t>1</a:t>
                          </a:r>
                          <a:r>
                            <a:rPr lang="en-US" sz="800" dirty="0"/>
                            <a:t>|X=i</a:t>
                          </a:r>
                          <a:endParaRPr lang="en-US" sz="800" baseline="-25000" dirty="0"/>
                        </a:p>
                      </a:txBody>
                      <a:tcPr marL="38793" marR="38793" marT="19396" marB="19396"/>
                    </a:tc>
                    <a:tc>
                      <a:txBody>
                        <a:bodyPr/>
                        <a:lstStyle/>
                        <a:p>
                          <a:pPr algn="ctr"/>
                          <a:r>
                            <a:rPr lang="en-US" sz="800" dirty="0"/>
                            <a:t>3</a:t>
                          </a:r>
                        </a:p>
                      </a:txBody>
                      <a:tcPr marL="38793" marR="38793" marT="19396" marB="19396"/>
                    </a:tc>
                    <a:tc>
                      <a:txBody>
                        <a:bodyPr/>
                        <a:lstStyle/>
                        <a:p>
                          <a:pPr algn="ctr"/>
                          <a:r>
                            <a:rPr lang="en-US" sz="800" dirty="0"/>
                            <a:t>10</a:t>
                          </a:r>
                        </a:p>
                      </a:txBody>
                      <a:tcPr marL="38793" marR="38793" marT="19396" marB="19396"/>
                    </a:tc>
                    <a:tc>
                      <a:txBody>
                        <a:bodyPr/>
                        <a:lstStyle/>
                        <a:p>
                          <a:pPr algn="ctr"/>
                          <a:r>
                            <a:rPr lang="en-US" sz="800" dirty="0"/>
                            <a:t>20</a:t>
                          </a:r>
                        </a:p>
                      </a:txBody>
                      <a:tcPr marL="38793" marR="38793" marT="19396" marB="19396"/>
                    </a:tc>
                    <a:extLst>
                      <a:ext uri="{0D108BD9-81ED-4DB2-BD59-A6C34878D82A}">
                        <a16:rowId xmlns:a16="http://schemas.microsoft.com/office/drawing/2014/main" val="10001"/>
                      </a:ext>
                    </a:extLst>
                  </a:tr>
                  <a:tr h="1607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2</a:t>
                          </a:r>
                          <a:r>
                            <a:rPr lang="en-US" sz="800" dirty="0"/>
                            <a:t>|X=i</a:t>
                          </a:r>
                          <a:endParaRPr lang="en-US" sz="800" baseline="-25000" dirty="0"/>
                        </a:p>
                      </a:txBody>
                      <a:tcPr marL="38793" marR="38793" marT="19396" marB="19396"/>
                    </a:tc>
                    <a:tc>
                      <a:txBody>
                        <a:bodyPr/>
                        <a:lstStyle/>
                        <a:p>
                          <a:pPr algn="ctr"/>
                          <a:r>
                            <a:rPr lang="en-US" sz="800" dirty="0"/>
                            <a:t>5</a:t>
                          </a:r>
                        </a:p>
                      </a:txBody>
                      <a:tcPr marL="38793" marR="38793" marT="19396" marB="19396"/>
                    </a:tc>
                    <a:tc>
                      <a:txBody>
                        <a:bodyPr/>
                        <a:lstStyle/>
                        <a:p>
                          <a:pPr algn="ctr"/>
                          <a:r>
                            <a:rPr lang="en-US" sz="800" dirty="0"/>
                            <a:t>12</a:t>
                          </a:r>
                        </a:p>
                      </a:txBody>
                      <a:tcPr marL="38793" marR="38793" marT="19396" marB="19396"/>
                    </a:tc>
                    <a:tc>
                      <a:txBody>
                        <a:bodyPr/>
                        <a:lstStyle/>
                        <a:p>
                          <a:pPr algn="ctr"/>
                          <a:r>
                            <a:rPr lang="en-US" sz="800" dirty="0"/>
                            <a:t>22</a:t>
                          </a:r>
                        </a:p>
                      </a:txBody>
                      <a:tcPr marL="38793" marR="38793" marT="19396" marB="19396"/>
                    </a:tc>
                    <a:extLst>
                      <a:ext uri="{0D108BD9-81ED-4DB2-BD59-A6C34878D82A}">
                        <a16:rowId xmlns:a16="http://schemas.microsoft.com/office/drawing/2014/main" val="10002"/>
                      </a:ext>
                    </a:extLst>
                  </a:tr>
                  <a:tr h="1607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3</a:t>
                          </a:r>
                          <a:r>
                            <a:rPr lang="en-US" sz="800" dirty="0"/>
                            <a:t>|X=i</a:t>
                          </a:r>
                          <a:endParaRPr lang="en-US" sz="800" baseline="-25000" dirty="0"/>
                        </a:p>
                      </a:txBody>
                      <a:tcPr marL="38793" marR="38793" marT="19396" marB="19396"/>
                    </a:tc>
                    <a:tc>
                      <a:txBody>
                        <a:bodyPr/>
                        <a:lstStyle/>
                        <a:p>
                          <a:pPr algn="ctr"/>
                          <a:r>
                            <a:rPr lang="en-US" sz="800" dirty="0"/>
                            <a:t>7</a:t>
                          </a:r>
                        </a:p>
                      </a:txBody>
                      <a:tcPr marL="38793" marR="38793" marT="19396" marB="19396"/>
                    </a:tc>
                    <a:tc>
                      <a:txBody>
                        <a:bodyPr/>
                        <a:lstStyle/>
                        <a:p>
                          <a:pPr algn="ctr"/>
                          <a:r>
                            <a:rPr lang="en-US" sz="800" dirty="0"/>
                            <a:t>14</a:t>
                          </a:r>
                        </a:p>
                      </a:txBody>
                      <a:tcPr marL="38793" marR="38793" marT="19396" marB="19396"/>
                    </a:tc>
                    <a:tc>
                      <a:txBody>
                        <a:bodyPr/>
                        <a:lstStyle/>
                        <a:p>
                          <a:pPr algn="ctr"/>
                          <a:r>
                            <a:rPr lang="en-US" sz="800" dirty="0"/>
                            <a:t>24</a:t>
                          </a:r>
                        </a:p>
                      </a:txBody>
                      <a:tcPr marL="38793" marR="38793" marT="19396" marB="19396"/>
                    </a:tc>
                    <a:extLst>
                      <a:ext uri="{0D108BD9-81ED-4DB2-BD59-A6C34878D82A}">
                        <a16:rowId xmlns:a16="http://schemas.microsoft.com/office/drawing/2014/main" val="10003"/>
                      </a:ext>
                    </a:extLst>
                  </a:tr>
                  <a:tr h="171698">
                    <a:tc>
                      <a:txBody>
                        <a:bodyPr/>
                        <a:lstStyle/>
                        <a:p>
                          <a:endParaRPr lang="en-US"/>
                        </a:p>
                      </a:txBody>
                      <a:tcPr marL="38793" marR="38793" marT="19396" marB="19396">
                        <a:blipFill>
                          <a:blip r:embed="rId7"/>
                          <a:stretch>
                            <a:fillRect l="-2273" t="-450000" r="-303409" b="-1785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5</a:t>
                          </a:r>
                        </a:p>
                      </a:txBody>
                      <a:tcPr marL="38793" marR="38793" marT="19396" marB="193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12</a:t>
                          </a:r>
                        </a:p>
                      </a:txBody>
                      <a:tcPr marL="38793" marR="38793" marT="19396" marB="19396"/>
                    </a:tc>
                    <a:tc>
                      <a:txBody>
                        <a:bodyPr/>
                        <a:lstStyle/>
                        <a:p>
                          <a:pPr algn="ctr"/>
                          <a:r>
                            <a:rPr lang="en-US" sz="800" b="1" dirty="0">
                              <a:solidFill>
                                <a:srgbClr val="FF0000"/>
                              </a:solidFill>
                            </a:rPr>
                            <a:t>22</a:t>
                          </a:r>
                          <a:endParaRPr lang="en-US" sz="800" dirty="0"/>
                        </a:p>
                      </a:txBody>
                      <a:tcPr marL="38793" marR="38793" marT="19396" marB="19396"/>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7FD2FD3-1460-47B2-9726-118C60CAF034}"/>
                  </a:ext>
                </a:extLst>
              </p:cNvPr>
              <p:cNvSpPr txBox="1"/>
              <p:nvPr/>
            </p:nvSpPr>
            <p:spPr>
              <a:xfrm>
                <a:off x="10686828" y="1311381"/>
                <a:ext cx="96180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1100" i="1">
                              <a:latin typeface="Cambria Math" panose="02040503050406030204" pitchFamily="18" charset="0"/>
                              <a:ea typeface="Cambria Math"/>
                            </a:rPr>
                          </m:ctrlPr>
                        </m:accPr>
                        <m:e>
                          <m:r>
                            <a:rPr lang="en-US" sz="1100" i="1">
                              <a:latin typeface="Cambria Math"/>
                              <a:ea typeface="Cambria Math"/>
                            </a:rPr>
                            <m:t>𝜇</m:t>
                          </m:r>
                        </m:e>
                      </m:acc>
                      <m:r>
                        <a:rPr lang="en-US" sz="1100" i="1">
                          <a:latin typeface="Cambria Math"/>
                          <a:ea typeface="Cambria Math"/>
                        </a:rPr>
                        <m:t>=</m:t>
                      </m:r>
                      <m:acc>
                        <m:accPr>
                          <m:chr m:val="̿"/>
                          <m:ctrlPr>
                            <a:rPr lang="en-US" sz="1100" i="1">
                              <a:latin typeface="Cambria Math" panose="02040503050406030204" pitchFamily="18" charset="0"/>
                            </a:rPr>
                          </m:ctrlPr>
                        </m:accPr>
                        <m:e>
                          <m:r>
                            <a:rPr lang="en-US" sz="1100" i="1">
                              <a:latin typeface="Cambria Math"/>
                            </a:rPr>
                            <m:t>𝑥</m:t>
                          </m:r>
                        </m:e>
                      </m:acc>
                      <m:r>
                        <a:rPr lang="en-US" sz="1100">
                          <a:latin typeface="Cambria Math"/>
                        </a:rPr>
                        <m:t>=</m:t>
                      </m:r>
                      <m:r>
                        <m:rPr>
                          <m:nor/>
                        </m:rPr>
                        <a:rPr lang="en-US" sz="1400" b="1" dirty="0">
                          <a:solidFill>
                            <a:srgbClr val="FF0000"/>
                          </a:solidFill>
                        </a:rPr>
                        <m:t>13</m:t>
                      </m:r>
                    </m:oMath>
                  </m:oMathPara>
                </a14:m>
                <a:endParaRPr lang="en-US" sz="1050" dirty="0"/>
              </a:p>
            </p:txBody>
          </p:sp>
        </mc:Choice>
        <mc:Fallback xmlns="">
          <p:sp>
            <p:nvSpPr>
              <p:cNvPr id="19" name="TextBox 18">
                <a:extLst>
                  <a:ext uri="{FF2B5EF4-FFF2-40B4-BE49-F238E27FC236}">
                    <a16:creationId xmlns:a16="http://schemas.microsoft.com/office/drawing/2014/main" id="{B7FD2FD3-1460-47B2-9726-118C60CAF034}"/>
                  </a:ext>
                </a:extLst>
              </p:cNvPr>
              <p:cNvSpPr txBox="1">
                <a:spLocks noRot="1" noChangeAspect="1" noMove="1" noResize="1" noEditPoints="1" noAdjustHandles="1" noChangeArrowheads="1" noChangeShapeType="1" noTextEdit="1"/>
              </p:cNvSpPr>
              <p:nvPr/>
            </p:nvSpPr>
            <p:spPr>
              <a:xfrm>
                <a:off x="10686828" y="1311381"/>
                <a:ext cx="961802" cy="307777"/>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713868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Archeology: Introduction and </a:t>
            </a:r>
            <a:br>
              <a:rPr lang="en-US" dirty="0"/>
            </a:br>
            <a:r>
              <a:rPr lang="en-US" dirty="0"/>
              <a:t>Four Questions of Interest (QOIs)</a:t>
            </a:r>
          </a:p>
        </p:txBody>
      </p:sp>
      <p:sp>
        <p:nvSpPr>
          <p:cNvPr id="6" name="Subtitle 5"/>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036016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Archeology in New Mexico</a:t>
            </a:r>
          </a:p>
        </p:txBody>
      </p:sp>
      <p:sp>
        <p:nvSpPr>
          <p:cNvPr id="4" name="Content Placeholder 3"/>
          <p:cNvSpPr>
            <a:spLocks noGrp="1"/>
          </p:cNvSpPr>
          <p:nvPr>
            <p:ph idx="1"/>
          </p:nvPr>
        </p:nvSpPr>
        <p:spPr/>
        <p:txBody>
          <a:bodyPr/>
          <a:lstStyle/>
          <a:p>
            <a:pPr marL="0" indent="0">
              <a:buNone/>
            </a:pPr>
            <a:r>
              <a:rPr lang="en-US" sz="2800" dirty="0"/>
              <a:t>An archeological dig in New Mexico yielded four sites with lots of artifacts. The depth (cm) that each artifact was found was recorded along with which site it was found in.</a:t>
            </a:r>
          </a:p>
          <a:p>
            <a:pPr marL="0" indent="0">
              <a:buNone/>
            </a:pPr>
            <a:endParaRPr lang="en-US" sz="2800" dirty="0"/>
          </a:p>
          <a:p>
            <a:pPr marL="0" indent="0">
              <a:buNone/>
            </a:pPr>
            <a:r>
              <a:rPr lang="en-US" sz="2800" dirty="0"/>
              <a:t>The researcher has reason to believe that sites 1 and 4 and sites 2 and 3 may be similar in age. In theory, the deeper the find, the older the village.</a:t>
            </a:r>
          </a:p>
          <a:p>
            <a:pPr marL="0" indent="0">
              <a:buNone/>
            </a:pPr>
            <a:endParaRPr lang="en-US" sz="2800" dirty="0"/>
          </a:p>
          <a:p>
            <a:pPr marL="0" indent="0">
              <a:buNone/>
            </a:pPr>
            <a:r>
              <a:rPr lang="en-US" sz="2800" dirty="0"/>
              <a:t>Is there any evidence that sites 1 and 4 have a mean depth that is different than the mean depth of artifacts from sites 2 and 3?</a:t>
            </a:r>
          </a:p>
        </p:txBody>
      </p:sp>
    </p:spTree>
    <p:extLst>
      <p:ext uri="{BB962C8B-B14F-4D97-AF65-F5344CB8AC3E}">
        <p14:creationId xmlns:p14="http://schemas.microsoft.com/office/powerpoint/2010/main" val="15388788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Archeology Example</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98237899"/>
              </p:ext>
            </p:extLst>
          </p:nvPr>
        </p:nvGraphicFramePr>
        <p:xfrm>
          <a:off x="609598" y="1524000"/>
          <a:ext cx="10972797" cy="5029200"/>
        </p:xfrm>
        <a:graphic>
          <a:graphicData uri="http://schemas.openxmlformats.org/drawingml/2006/table">
            <a:tbl>
              <a:tblPr>
                <a:tableStyleId>{5C22544A-7EE6-4342-B048-85BDC9FD1C3A}</a:tableStyleId>
              </a:tblPr>
              <a:tblGrid>
                <a:gridCol w="997527">
                  <a:extLst>
                    <a:ext uri="{9D8B030D-6E8A-4147-A177-3AD203B41FA5}">
                      <a16:colId xmlns:a16="http://schemas.microsoft.com/office/drawing/2014/main" val="20000"/>
                    </a:ext>
                  </a:extLst>
                </a:gridCol>
                <a:gridCol w="997527">
                  <a:extLst>
                    <a:ext uri="{9D8B030D-6E8A-4147-A177-3AD203B41FA5}">
                      <a16:colId xmlns:a16="http://schemas.microsoft.com/office/drawing/2014/main" val="20001"/>
                    </a:ext>
                  </a:extLst>
                </a:gridCol>
                <a:gridCol w="997527">
                  <a:extLst>
                    <a:ext uri="{9D8B030D-6E8A-4147-A177-3AD203B41FA5}">
                      <a16:colId xmlns:a16="http://schemas.microsoft.com/office/drawing/2014/main" val="20002"/>
                    </a:ext>
                  </a:extLst>
                </a:gridCol>
                <a:gridCol w="997527">
                  <a:extLst>
                    <a:ext uri="{9D8B030D-6E8A-4147-A177-3AD203B41FA5}">
                      <a16:colId xmlns:a16="http://schemas.microsoft.com/office/drawing/2014/main" val="20003"/>
                    </a:ext>
                  </a:extLst>
                </a:gridCol>
                <a:gridCol w="997527">
                  <a:extLst>
                    <a:ext uri="{9D8B030D-6E8A-4147-A177-3AD203B41FA5}">
                      <a16:colId xmlns:a16="http://schemas.microsoft.com/office/drawing/2014/main" val="20004"/>
                    </a:ext>
                  </a:extLst>
                </a:gridCol>
                <a:gridCol w="997527">
                  <a:extLst>
                    <a:ext uri="{9D8B030D-6E8A-4147-A177-3AD203B41FA5}">
                      <a16:colId xmlns:a16="http://schemas.microsoft.com/office/drawing/2014/main" val="20005"/>
                    </a:ext>
                  </a:extLst>
                </a:gridCol>
                <a:gridCol w="997527">
                  <a:extLst>
                    <a:ext uri="{9D8B030D-6E8A-4147-A177-3AD203B41FA5}">
                      <a16:colId xmlns:a16="http://schemas.microsoft.com/office/drawing/2014/main" val="20006"/>
                    </a:ext>
                  </a:extLst>
                </a:gridCol>
                <a:gridCol w="997527">
                  <a:extLst>
                    <a:ext uri="{9D8B030D-6E8A-4147-A177-3AD203B41FA5}">
                      <a16:colId xmlns:a16="http://schemas.microsoft.com/office/drawing/2014/main" val="20007"/>
                    </a:ext>
                  </a:extLst>
                </a:gridCol>
                <a:gridCol w="997527">
                  <a:extLst>
                    <a:ext uri="{9D8B030D-6E8A-4147-A177-3AD203B41FA5}">
                      <a16:colId xmlns:a16="http://schemas.microsoft.com/office/drawing/2014/main" val="20008"/>
                    </a:ext>
                  </a:extLst>
                </a:gridCol>
                <a:gridCol w="997527">
                  <a:extLst>
                    <a:ext uri="{9D8B030D-6E8A-4147-A177-3AD203B41FA5}">
                      <a16:colId xmlns:a16="http://schemas.microsoft.com/office/drawing/2014/main" val="20009"/>
                    </a:ext>
                  </a:extLst>
                </a:gridCol>
                <a:gridCol w="997527">
                  <a:extLst>
                    <a:ext uri="{9D8B030D-6E8A-4147-A177-3AD203B41FA5}">
                      <a16:colId xmlns:a16="http://schemas.microsoft.com/office/drawing/2014/main" val="20010"/>
                    </a:ext>
                  </a:extLst>
                </a:gridCol>
              </a:tblGrid>
              <a:tr h="314325">
                <a:tc>
                  <a:txBody>
                    <a:bodyPr/>
                    <a:lstStyle/>
                    <a:p>
                      <a:pPr algn="ctr" fontAlgn="b"/>
                      <a:r>
                        <a:rPr lang="en-US" sz="1800" u="none" strike="noStrike" dirty="0">
                          <a:effectLst/>
                        </a:rPr>
                        <a:t>Depth</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Site</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Depth</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Site</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Depth</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Site</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Depth</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Site</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0"/>
                  </a:ext>
                </a:extLst>
              </a:tr>
              <a:tr h="314325">
                <a:tc>
                  <a:txBody>
                    <a:bodyPr/>
                    <a:lstStyle/>
                    <a:p>
                      <a:pPr algn="ctr" fontAlgn="b"/>
                      <a:r>
                        <a:rPr lang="en-US" sz="1800" u="none" strike="noStrike" dirty="0">
                          <a:effectLst/>
                        </a:rPr>
                        <a:t>93</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85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100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96</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4</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314325">
                <a:tc>
                  <a:txBody>
                    <a:bodyPr/>
                    <a:lstStyle/>
                    <a:p>
                      <a:pPr algn="ctr" fontAlgn="b"/>
                      <a:r>
                        <a:rPr lang="en-US" sz="1800" u="none" strike="noStrike" dirty="0">
                          <a:effectLst/>
                        </a:rPr>
                        <a:t>120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45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58</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4</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2"/>
                  </a:ext>
                </a:extLst>
              </a:tr>
              <a:tr h="314325">
                <a:tc>
                  <a:txBody>
                    <a:bodyPr/>
                    <a:lstStyle/>
                    <a:p>
                      <a:pPr algn="ctr" fontAlgn="b"/>
                      <a:r>
                        <a:rPr lang="en-US" sz="1800" u="none" strike="noStrike" dirty="0">
                          <a:effectLst/>
                        </a:rPr>
                        <a:t>65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80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65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95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4</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3"/>
                  </a:ext>
                </a:extLst>
              </a:tr>
              <a:tr h="314325">
                <a:tc>
                  <a:txBody>
                    <a:bodyPr/>
                    <a:lstStyle/>
                    <a:p>
                      <a:pPr algn="ctr" fontAlgn="b"/>
                      <a:r>
                        <a:rPr lang="en-US" sz="1800" u="none" strike="noStrike" dirty="0">
                          <a:effectLst/>
                        </a:rPr>
                        <a:t>105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28</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40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90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4</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314325">
                <a:tc>
                  <a:txBody>
                    <a:bodyPr/>
                    <a:lstStyle/>
                    <a:p>
                      <a:pPr algn="ctr" fontAlgn="b"/>
                      <a:r>
                        <a:rPr lang="en-US" sz="1800" u="none" strike="noStrike" dirty="0">
                          <a:effectLst/>
                        </a:rPr>
                        <a:t>115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75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73</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65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4</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5"/>
                  </a:ext>
                </a:extLst>
              </a:tr>
              <a:tr h="314325">
                <a:tc>
                  <a:txBody>
                    <a:bodyPr/>
                    <a:lstStyle/>
                    <a:p>
                      <a:pPr algn="ctr" fontAlgn="b"/>
                      <a:r>
                        <a:rPr lang="en-US" sz="1800" u="none" strike="noStrike" dirty="0">
                          <a:effectLst/>
                        </a:rPr>
                        <a:t>82</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70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65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80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4</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6"/>
                  </a:ext>
                </a:extLst>
              </a:tr>
              <a:tr h="314325">
                <a:tc>
                  <a:txBody>
                    <a:bodyPr/>
                    <a:lstStyle/>
                    <a:p>
                      <a:pPr algn="ctr" fontAlgn="b"/>
                      <a:r>
                        <a:rPr lang="en-US" sz="1800" u="none" strike="noStrike" dirty="0">
                          <a:effectLst/>
                        </a:rPr>
                        <a:t>99</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65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50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85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4</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7"/>
                  </a:ext>
                </a:extLst>
              </a:tr>
              <a:tr h="314325">
                <a:tc>
                  <a:txBody>
                    <a:bodyPr/>
                    <a:lstStyle/>
                    <a:p>
                      <a:pPr algn="ctr" fontAlgn="b"/>
                      <a:r>
                        <a:rPr lang="en-US" sz="1800" u="none" strike="noStrike" dirty="0">
                          <a:effectLst/>
                        </a:rPr>
                        <a:t>87</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55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30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95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4</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8"/>
                  </a:ext>
                </a:extLst>
              </a:tr>
              <a:tr h="314325">
                <a:tc>
                  <a:txBody>
                    <a:bodyPr/>
                    <a:lstStyle/>
                    <a:p>
                      <a:pPr algn="ctr" fontAlgn="b"/>
                      <a:r>
                        <a:rPr lang="en-US" sz="1800" u="none" strike="noStrike" dirty="0">
                          <a:effectLst/>
                        </a:rPr>
                        <a:t>100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50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45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82</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4</a:t>
                      </a:r>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9"/>
                  </a:ext>
                </a:extLst>
              </a:tr>
              <a:tr h="314325">
                <a:tc>
                  <a:txBody>
                    <a:bodyPr/>
                    <a:lstStyle/>
                    <a:p>
                      <a:pPr algn="ctr" fontAlgn="b"/>
                      <a:r>
                        <a:rPr lang="en-US" sz="1800" u="none" strike="noStrike" dirty="0">
                          <a:effectLst/>
                        </a:rPr>
                        <a:t>90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40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50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0"/>
                  </a:ext>
                </a:extLst>
              </a:tr>
              <a:tr h="314325">
                <a:tc>
                  <a:txBody>
                    <a:bodyPr/>
                    <a:lstStyle/>
                    <a:p>
                      <a:pPr algn="ctr" fontAlgn="b"/>
                      <a:r>
                        <a:rPr lang="en-US" sz="1800" u="none" strike="noStrike" dirty="0">
                          <a:effectLst/>
                        </a:rPr>
                        <a:t>78</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45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1"/>
                  </a:ext>
                </a:extLst>
              </a:tr>
              <a:tr h="314325">
                <a:tc>
                  <a:txBody>
                    <a:bodyPr/>
                    <a:lstStyle/>
                    <a:p>
                      <a:pPr algn="ctr" fontAlgn="b"/>
                      <a:r>
                        <a:rPr lang="en-US" sz="1800" u="none" strike="noStrike" dirty="0">
                          <a:effectLst/>
                        </a:rPr>
                        <a:t>95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55</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3</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2"/>
                  </a:ext>
                </a:extLst>
              </a:tr>
              <a:tr h="314325">
                <a:tc>
                  <a:txBody>
                    <a:bodyPr/>
                    <a:lstStyle/>
                    <a:p>
                      <a:pPr algn="ctr" fontAlgn="b"/>
                      <a:r>
                        <a:rPr lang="en-US" sz="1800" u="none" strike="noStrike" dirty="0">
                          <a:effectLst/>
                        </a:rPr>
                        <a:t>93</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3"/>
                  </a:ext>
                </a:extLst>
              </a:tr>
              <a:tr h="314325">
                <a:tc>
                  <a:txBody>
                    <a:bodyPr/>
                    <a:lstStyle/>
                    <a:p>
                      <a:pPr algn="ctr" fontAlgn="b"/>
                      <a:r>
                        <a:rPr lang="en-US" sz="1800" u="none" strike="noStrike" dirty="0">
                          <a:effectLst/>
                        </a:rPr>
                        <a:t>88</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4"/>
                  </a:ext>
                </a:extLst>
              </a:tr>
              <a:tr h="314325">
                <a:tc>
                  <a:txBody>
                    <a:bodyPr/>
                    <a:lstStyle/>
                    <a:p>
                      <a:pPr algn="ctr" fontAlgn="b"/>
                      <a:r>
                        <a:rPr lang="en-US" sz="1800" u="none" strike="noStrike" dirty="0">
                          <a:effectLst/>
                        </a:rPr>
                        <a:t>110</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b"/>
                      <a:endParaRPr lang="en-US" sz="18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3331416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Archeology Example Assumptions: Normality</a:t>
            </a: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1" y="1418126"/>
            <a:ext cx="3179469" cy="2382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61983" y="1418126"/>
            <a:ext cx="3148716" cy="2382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1984" y="3917077"/>
            <a:ext cx="3148716" cy="2382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1301" y="3917077"/>
            <a:ext cx="3179469" cy="24066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3543301" y="6358278"/>
            <a:ext cx="5105399" cy="369332"/>
          </a:xfrm>
          <a:prstGeom prst="rect">
            <a:avLst/>
          </a:prstGeom>
          <a:noFill/>
        </p:spPr>
        <p:txBody>
          <a:bodyPr wrap="square" rtlCol="0">
            <a:spAutoFit/>
          </a:bodyPr>
          <a:lstStyle/>
          <a:p>
            <a:pPr algn="ctr"/>
            <a:r>
              <a:rPr lang="en-US" dirty="0"/>
              <a:t>Histograms will be helpful as well!</a:t>
            </a:r>
          </a:p>
        </p:txBody>
      </p:sp>
    </p:spTree>
    <p:extLst>
      <p:ext uri="{BB962C8B-B14F-4D97-AF65-F5344CB8AC3E}">
        <p14:creationId xmlns:p14="http://schemas.microsoft.com/office/powerpoint/2010/main" val="2502045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Archeology Example</a:t>
            </a:r>
            <a:br>
              <a:rPr lang="en-US" sz="3200" dirty="0"/>
            </a:br>
            <a:r>
              <a:rPr lang="en-US" sz="3200" dirty="0"/>
              <a:t>Assumptions: Homogeneity (Equal SD)</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9808" y="1828799"/>
            <a:ext cx="3835193"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4052" y="4876800"/>
            <a:ext cx="4285534" cy="152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0775" y="1828801"/>
            <a:ext cx="3857625" cy="2918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59305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Archeology Example Assumption: Independence</a:t>
            </a:r>
          </a:p>
        </p:txBody>
      </p:sp>
      <p:sp>
        <p:nvSpPr>
          <p:cNvPr id="3" name="Content Placeholder 2"/>
          <p:cNvSpPr>
            <a:spLocks noGrp="1"/>
          </p:cNvSpPr>
          <p:nvPr>
            <p:ph idx="1"/>
          </p:nvPr>
        </p:nvSpPr>
        <p:spPr/>
        <p:txBody>
          <a:bodyPr/>
          <a:lstStyle/>
          <a:p>
            <a:pPr marL="0" indent="0">
              <a:buNone/>
            </a:pPr>
            <a:r>
              <a:rPr lang="en-US" dirty="0"/>
              <a:t>The discovered artifacts associated with the depths were randomly selected from the log (book of recordings … not logarithms!) of discoveries.</a:t>
            </a:r>
          </a:p>
          <a:p>
            <a:pPr marL="0" indent="0">
              <a:buNone/>
            </a:pPr>
            <a:r>
              <a:rPr lang="en-US" dirty="0"/>
              <a:t>Since the artifacts and, thus, the depths are associated with completely different sites, it is assumed that the data are independent between sites.</a:t>
            </a:r>
          </a:p>
        </p:txBody>
      </p:sp>
    </p:spTree>
    <p:extLst>
      <p:ext uri="{BB962C8B-B14F-4D97-AF65-F5344CB8AC3E}">
        <p14:creationId xmlns:p14="http://schemas.microsoft.com/office/powerpoint/2010/main" val="23560391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of Interest</a:t>
            </a:r>
          </a:p>
        </p:txBody>
      </p:sp>
      <p:sp>
        <p:nvSpPr>
          <p:cNvPr id="3" name="Content Placeholder 2"/>
          <p:cNvSpPr>
            <a:spLocks noGrp="1"/>
          </p:cNvSpPr>
          <p:nvPr>
            <p:ph idx="1"/>
          </p:nvPr>
        </p:nvSpPr>
        <p:spPr/>
        <p:txBody>
          <a:bodyPr/>
          <a:lstStyle/>
          <a:p>
            <a:pPr marL="0" indent="0">
              <a:buNone/>
            </a:pPr>
            <a:r>
              <a:rPr lang="en-US" dirty="0"/>
              <a:t>1. Are any of the means different?</a:t>
            </a:r>
          </a:p>
          <a:p>
            <a:pPr marL="0" indent="0">
              <a:buNone/>
            </a:pPr>
            <a:r>
              <a:rPr lang="en-US" dirty="0"/>
              <a:t>2. Are the means of sites 1 and 4 different?</a:t>
            </a:r>
            <a:br>
              <a:rPr lang="en-US" dirty="0"/>
            </a:br>
            <a:r>
              <a:rPr lang="en-US" dirty="0"/>
              <a:t>3. Are the means of sites 2 and 3 different?</a:t>
            </a:r>
          </a:p>
          <a:p>
            <a:pPr marL="461963" indent="-461963">
              <a:buNone/>
            </a:pPr>
            <a:r>
              <a:rPr lang="en-US" dirty="0"/>
              <a:t>4. Satisfactory results of questions 1 and 2 will allow us to ask the third question: Are sites 1 and 4 different than 2 and 3?</a:t>
            </a:r>
          </a:p>
        </p:txBody>
      </p:sp>
    </p:spTree>
    <p:extLst>
      <p:ext uri="{BB962C8B-B14F-4D97-AF65-F5344CB8AC3E}">
        <p14:creationId xmlns:p14="http://schemas.microsoft.com/office/powerpoint/2010/main" val="40700226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30856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09600" y="257528"/>
            <a:ext cx="10972800" cy="639762"/>
          </a:xfrm>
        </p:spPr>
        <p:txBody>
          <a:bodyPr>
            <a:noAutofit/>
          </a:bodyPr>
          <a:lstStyle/>
          <a:p>
            <a:r>
              <a:rPr lang="en-US" sz="2800" dirty="0"/>
              <a:t>Are sites 1 and 4 different from 2 and 3?</a:t>
            </a:r>
            <a:br>
              <a:rPr lang="en-US" sz="1100" dirty="0"/>
            </a:br>
            <a:r>
              <a:rPr lang="en-US" sz="1100" dirty="0"/>
              <a:t>*Assumes ANOVA assumptions are met</a:t>
            </a:r>
          </a:p>
        </p:txBody>
      </p:sp>
      <p:sp>
        <p:nvSpPr>
          <p:cNvPr id="7" name="Flowchart: Process 6">
            <a:extLst>
              <a:ext uri="{FF2B5EF4-FFF2-40B4-BE49-F238E27FC236}">
                <a16:creationId xmlns:a16="http://schemas.microsoft.com/office/drawing/2014/main" id="{79AD8F91-E850-4B26-8D10-F689A09D1510}"/>
              </a:ext>
            </a:extLst>
          </p:cNvPr>
          <p:cNvSpPr/>
          <p:nvPr/>
        </p:nvSpPr>
        <p:spPr>
          <a:xfrm>
            <a:off x="3161984" y="1025487"/>
            <a:ext cx="1833306" cy="1033568"/>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ln w="0"/>
              <a:solidFill>
                <a:schemeClr val="tx1"/>
              </a:solidFill>
            </a:endParaRPr>
          </a:p>
          <a:p>
            <a:pPr algn="ctr"/>
            <a:endParaRPr lang="en-US" sz="1050" dirty="0">
              <a:ln w="0"/>
              <a:solidFill>
                <a:schemeClr val="tx1"/>
              </a:solidFill>
            </a:endParaRPr>
          </a:p>
          <a:p>
            <a:pPr algn="ctr"/>
            <a:r>
              <a:rPr lang="en-US" sz="1050" dirty="0">
                <a:ln w="0"/>
                <a:solidFill>
                  <a:schemeClr val="tx1"/>
                </a:solidFill>
              </a:rPr>
              <a:t>Perform regular ANOVA to test if any of the means are different from the rest</a:t>
            </a:r>
          </a:p>
          <a:p>
            <a:pPr algn="ctr"/>
            <a:r>
              <a:rPr lang="en-US" sz="1050" dirty="0">
                <a:ln w="0"/>
                <a:solidFill>
                  <a:schemeClr val="tx1"/>
                </a:solidFill>
              </a:rPr>
              <a:t>Reduced model H</a:t>
            </a:r>
            <a:r>
              <a:rPr lang="en-US" sz="1050" baseline="-25000" dirty="0">
                <a:ln w="0"/>
                <a:solidFill>
                  <a:schemeClr val="tx1"/>
                </a:solidFill>
              </a:rPr>
              <a:t>0</a:t>
            </a:r>
            <a:r>
              <a:rPr lang="en-US" sz="1050" dirty="0">
                <a:ln w="0"/>
                <a:solidFill>
                  <a:schemeClr val="tx1"/>
                </a:solidFill>
              </a:rPr>
              <a:t>: µ µ</a:t>
            </a:r>
            <a:r>
              <a:rPr lang="en-US" sz="1050" baseline="-25000" dirty="0">
                <a:ln w="0"/>
                <a:solidFill>
                  <a:schemeClr val="tx1"/>
                </a:solidFill>
              </a:rPr>
              <a:t> </a:t>
            </a:r>
            <a:r>
              <a:rPr lang="en-US" sz="1050" dirty="0">
                <a:ln w="0"/>
                <a:solidFill>
                  <a:schemeClr val="tx1"/>
                </a:solidFill>
              </a:rPr>
              <a:t>µ µ</a:t>
            </a:r>
          </a:p>
          <a:p>
            <a:pPr algn="ctr"/>
            <a:r>
              <a:rPr lang="en-US" sz="1050" dirty="0">
                <a:ln w="0"/>
                <a:solidFill>
                  <a:schemeClr val="tx1"/>
                </a:solidFill>
              </a:rPr>
              <a:t>Full model H</a:t>
            </a:r>
            <a:r>
              <a:rPr lang="en-US" sz="1050" baseline="-25000" dirty="0">
                <a:ln w="0"/>
                <a:solidFill>
                  <a:schemeClr val="tx1"/>
                </a:solidFill>
              </a:rPr>
              <a:t>a</a:t>
            </a:r>
            <a:r>
              <a:rPr lang="en-US" sz="1050" dirty="0">
                <a:ln w="0"/>
                <a:solidFill>
                  <a:schemeClr val="tx1"/>
                </a:solidFill>
              </a:rPr>
              <a:t>: µ</a:t>
            </a:r>
            <a:r>
              <a:rPr lang="en-US" sz="1050" baseline="-25000" dirty="0">
                <a:ln w="0"/>
                <a:solidFill>
                  <a:schemeClr val="tx1"/>
                </a:solidFill>
              </a:rPr>
              <a:t>1</a:t>
            </a:r>
            <a:r>
              <a:rPr lang="en-US" sz="1050" dirty="0">
                <a:ln w="0"/>
                <a:solidFill>
                  <a:schemeClr val="tx1"/>
                </a:solidFill>
              </a:rPr>
              <a:t> µ</a:t>
            </a:r>
            <a:r>
              <a:rPr lang="en-US" sz="1050" baseline="-25000" dirty="0">
                <a:ln w="0"/>
                <a:solidFill>
                  <a:schemeClr val="tx1"/>
                </a:solidFill>
              </a:rPr>
              <a:t>2 </a:t>
            </a:r>
            <a:r>
              <a:rPr lang="en-US" sz="1050" dirty="0">
                <a:ln w="0"/>
                <a:solidFill>
                  <a:schemeClr val="tx1"/>
                </a:solidFill>
              </a:rPr>
              <a:t>µ</a:t>
            </a:r>
            <a:r>
              <a:rPr lang="en-US" sz="1050" baseline="-25000" dirty="0">
                <a:ln w="0"/>
                <a:solidFill>
                  <a:schemeClr val="tx1"/>
                </a:solidFill>
              </a:rPr>
              <a:t>3</a:t>
            </a:r>
            <a:r>
              <a:rPr lang="en-US" sz="1050" dirty="0">
                <a:ln w="0"/>
                <a:solidFill>
                  <a:schemeClr val="tx1"/>
                </a:solidFill>
              </a:rPr>
              <a:t> µ</a:t>
            </a:r>
            <a:r>
              <a:rPr lang="en-US" sz="1050" baseline="-25000" dirty="0">
                <a:ln w="0"/>
                <a:solidFill>
                  <a:schemeClr val="tx1"/>
                </a:solidFill>
              </a:rPr>
              <a:t>4</a:t>
            </a:r>
            <a:endParaRPr lang="en-US" sz="1050" dirty="0">
              <a:ln w="0"/>
              <a:solidFill>
                <a:schemeClr val="tx1"/>
              </a:solidFill>
            </a:endParaRPr>
          </a:p>
          <a:p>
            <a:pPr algn="ctr"/>
            <a:endParaRPr lang="en-US" sz="1050" dirty="0">
              <a:ln w="0"/>
              <a:solidFill>
                <a:schemeClr val="tx1"/>
              </a:solidFill>
            </a:endParaRPr>
          </a:p>
          <a:p>
            <a:pPr algn="ctr"/>
            <a:endParaRPr lang="en-US" sz="1050" dirty="0">
              <a:ln w="0"/>
              <a:solidFill>
                <a:schemeClr val="tx1"/>
              </a:solidFill>
            </a:endParaRPr>
          </a:p>
        </p:txBody>
      </p:sp>
      <p:sp>
        <p:nvSpPr>
          <p:cNvPr id="8" name="Flowchart: Process 7">
            <a:extLst>
              <a:ext uri="{FF2B5EF4-FFF2-40B4-BE49-F238E27FC236}">
                <a16:creationId xmlns:a16="http://schemas.microsoft.com/office/drawing/2014/main" id="{C31C292C-84D2-40D1-B874-CD8696307060}"/>
              </a:ext>
            </a:extLst>
          </p:cNvPr>
          <p:cNvSpPr/>
          <p:nvPr/>
        </p:nvSpPr>
        <p:spPr>
          <a:xfrm>
            <a:off x="2999901" y="3934437"/>
            <a:ext cx="2157473" cy="1013579"/>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ln w="0"/>
              <a:solidFill>
                <a:schemeClr val="tx1"/>
              </a:solidFill>
            </a:endParaRPr>
          </a:p>
          <a:p>
            <a:pPr algn="ctr"/>
            <a:endParaRPr lang="en-US" sz="1050" dirty="0">
              <a:ln w="0"/>
              <a:solidFill>
                <a:schemeClr val="tx1"/>
              </a:solidFill>
            </a:endParaRPr>
          </a:p>
          <a:p>
            <a:pPr algn="ctr"/>
            <a:endParaRPr lang="en-US" sz="1050" dirty="0">
              <a:ln w="0"/>
              <a:solidFill>
                <a:schemeClr val="tx1"/>
              </a:solidFill>
            </a:endParaRPr>
          </a:p>
          <a:p>
            <a:pPr algn="ctr"/>
            <a:r>
              <a:rPr lang="en-US" sz="1050" dirty="0">
                <a:ln w="0"/>
                <a:solidFill>
                  <a:schemeClr val="tx1"/>
                </a:solidFill>
              </a:rPr>
              <a:t>BYO ANOVA to test if the means of 1 and 4 are different, given at least one pair is different</a:t>
            </a:r>
          </a:p>
          <a:p>
            <a:pPr algn="ctr"/>
            <a:r>
              <a:rPr lang="en-US" sz="1050" dirty="0">
                <a:ln w="0"/>
                <a:solidFill>
                  <a:schemeClr val="tx1"/>
                </a:solidFill>
              </a:rPr>
              <a:t>Reduced model H</a:t>
            </a:r>
            <a:r>
              <a:rPr lang="en-US" sz="1050" baseline="-25000" dirty="0">
                <a:ln w="0"/>
                <a:solidFill>
                  <a:schemeClr val="tx1"/>
                </a:solidFill>
              </a:rPr>
              <a:t>0</a:t>
            </a:r>
            <a:r>
              <a:rPr lang="en-US" sz="1050" dirty="0">
                <a:ln w="0"/>
                <a:solidFill>
                  <a:schemeClr val="tx1"/>
                </a:solidFill>
              </a:rPr>
              <a:t>: µ</a:t>
            </a:r>
            <a:r>
              <a:rPr lang="en-US" sz="1050" baseline="-25000" dirty="0">
                <a:ln w="0"/>
                <a:solidFill>
                  <a:schemeClr val="tx1"/>
                </a:solidFill>
              </a:rPr>
              <a:t>0</a:t>
            </a:r>
            <a:r>
              <a:rPr lang="en-US" sz="1050" dirty="0">
                <a:ln w="0"/>
                <a:solidFill>
                  <a:schemeClr val="tx1"/>
                </a:solidFill>
              </a:rPr>
              <a:t> µ</a:t>
            </a:r>
            <a:r>
              <a:rPr lang="en-US" sz="1050" baseline="-25000" dirty="0">
                <a:ln w="0"/>
                <a:solidFill>
                  <a:schemeClr val="tx1"/>
                </a:solidFill>
              </a:rPr>
              <a:t>2 </a:t>
            </a:r>
            <a:r>
              <a:rPr lang="en-US" sz="1050" dirty="0">
                <a:ln w="0"/>
                <a:solidFill>
                  <a:schemeClr val="tx1"/>
                </a:solidFill>
              </a:rPr>
              <a:t>µ</a:t>
            </a:r>
            <a:r>
              <a:rPr lang="en-US" sz="1050" baseline="-25000" dirty="0">
                <a:ln w="0"/>
                <a:solidFill>
                  <a:schemeClr val="tx1"/>
                </a:solidFill>
              </a:rPr>
              <a:t>3</a:t>
            </a:r>
            <a:r>
              <a:rPr lang="en-US" sz="1050" dirty="0">
                <a:ln w="0"/>
                <a:solidFill>
                  <a:schemeClr val="tx1"/>
                </a:solidFill>
              </a:rPr>
              <a:t> µ</a:t>
            </a:r>
            <a:r>
              <a:rPr lang="en-US" sz="1050" baseline="-25000" dirty="0">
                <a:ln w="0"/>
                <a:solidFill>
                  <a:schemeClr val="tx1"/>
                </a:solidFill>
              </a:rPr>
              <a:t>0</a:t>
            </a:r>
            <a:endParaRPr lang="en-US" sz="1050" dirty="0">
              <a:ln w="0"/>
              <a:solidFill>
                <a:schemeClr val="tx1"/>
              </a:solidFill>
            </a:endParaRPr>
          </a:p>
          <a:p>
            <a:pPr algn="ctr"/>
            <a:r>
              <a:rPr lang="en-US" sz="1050" dirty="0">
                <a:ln w="0"/>
                <a:solidFill>
                  <a:schemeClr val="tx1"/>
                </a:solidFill>
              </a:rPr>
              <a:t>Full model H</a:t>
            </a:r>
            <a:r>
              <a:rPr lang="en-US" sz="1050" baseline="-25000" dirty="0">
                <a:ln w="0"/>
                <a:solidFill>
                  <a:schemeClr val="tx1"/>
                </a:solidFill>
              </a:rPr>
              <a:t>a</a:t>
            </a:r>
            <a:r>
              <a:rPr lang="en-US" sz="1050" dirty="0">
                <a:ln w="0"/>
                <a:solidFill>
                  <a:schemeClr val="tx1"/>
                </a:solidFill>
              </a:rPr>
              <a:t>: µ</a:t>
            </a:r>
            <a:r>
              <a:rPr lang="en-US" sz="1050" baseline="-25000" dirty="0">
                <a:ln w="0"/>
                <a:solidFill>
                  <a:schemeClr val="tx1"/>
                </a:solidFill>
              </a:rPr>
              <a:t>1</a:t>
            </a:r>
            <a:r>
              <a:rPr lang="en-US" sz="1050" dirty="0">
                <a:ln w="0"/>
                <a:solidFill>
                  <a:schemeClr val="tx1"/>
                </a:solidFill>
              </a:rPr>
              <a:t> µ</a:t>
            </a:r>
            <a:r>
              <a:rPr lang="en-US" sz="1050" baseline="-25000" dirty="0">
                <a:ln w="0"/>
                <a:solidFill>
                  <a:schemeClr val="tx1"/>
                </a:solidFill>
              </a:rPr>
              <a:t>2 </a:t>
            </a:r>
            <a:r>
              <a:rPr lang="en-US" sz="1050" dirty="0">
                <a:ln w="0"/>
                <a:solidFill>
                  <a:schemeClr val="tx1"/>
                </a:solidFill>
              </a:rPr>
              <a:t>µ</a:t>
            </a:r>
            <a:r>
              <a:rPr lang="en-US" sz="1050" baseline="-25000" dirty="0">
                <a:ln w="0"/>
                <a:solidFill>
                  <a:schemeClr val="tx1"/>
                </a:solidFill>
              </a:rPr>
              <a:t>3</a:t>
            </a:r>
            <a:r>
              <a:rPr lang="en-US" sz="1050" dirty="0">
                <a:ln w="0"/>
                <a:solidFill>
                  <a:schemeClr val="tx1"/>
                </a:solidFill>
              </a:rPr>
              <a:t> µ</a:t>
            </a:r>
            <a:r>
              <a:rPr lang="en-US" sz="1050" baseline="-25000" dirty="0">
                <a:ln w="0"/>
                <a:solidFill>
                  <a:schemeClr val="tx1"/>
                </a:solidFill>
              </a:rPr>
              <a:t>4</a:t>
            </a:r>
          </a:p>
          <a:p>
            <a:pPr algn="ctr"/>
            <a:endParaRPr lang="en-US" sz="1050" dirty="0">
              <a:ln w="0"/>
              <a:solidFill>
                <a:schemeClr val="tx1"/>
              </a:solidFill>
            </a:endParaRPr>
          </a:p>
          <a:p>
            <a:pPr algn="ctr"/>
            <a:endParaRPr lang="en-US" sz="1050" dirty="0">
              <a:ln w="0"/>
              <a:solidFill>
                <a:schemeClr val="tx1"/>
              </a:solidFill>
            </a:endParaRPr>
          </a:p>
          <a:p>
            <a:pPr algn="ctr"/>
            <a:endParaRPr lang="en-US" sz="1050" dirty="0">
              <a:ln w="0"/>
              <a:solidFill>
                <a:schemeClr val="tx1"/>
              </a:solidFill>
            </a:endParaRPr>
          </a:p>
        </p:txBody>
      </p:sp>
      <p:sp>
        <p:nvSpPr>
          <p:cNvPr id="9" name="Flowchart: Decision 8">
            <a:extLst>
              <a:ext uri="{FF2B5EF4-FFF2-40B4-BE49-F238E27FC236}">
                <a16:creationId xmlns:a16="http://schemas.microsoft.com/office/drawing/2014/main" id="{6EE2A52D-F48C-4299-AEB9-400B75C90DDA}"/>
              </a:ext>
            </a:extLst>
          </p:cNvPr>
          <p:cNvSpPr/>
          <p:nvPr/>
        </p:nvSpPr>
        <p:spPr>
          <a:xfrm>
            <a:off x="3065492" y="2323702"/>
            <a:ext cx="2026290" cy="1257697"/>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ln w="0"/>
                <a:solidFill>
                  <a:schemeClr val="tx1"/>
                </a:solidFill>
              </a:rPr>
              <a:t>Reject H</a:t>
            </a:r>
            <a:r>
              <a:rPr lang="en-US" sz="1100" baseline="-25000" dirty="0">
                <a:ln w="0"/>
                <a:solidFill>
                  <a:schemeClr val="tx1"/>
                </a:solidFill>
              </a:rPr>
              <a:t>0</a:t>
            </a:r>
            <a:r>
              <a:rPr lang="en-US" sz="1100" dirty="0">
                <a:ln w="0"/>
                <a:solidFill>
                  <a:schemeClr val="tx1"/>
                </a:solidFill>
              </a:rPr>
              <a:t> in favor of H</a:t>
            </a:r>
            <a:r>
              <a:rPr lang="en-US" sz="1100" baseline="-25000" dirty="0">
                <a:ln w="0"/>
                <a:solidFill>
                  <a:schemeClr val="tx1"/>
                </a:solidFill>
              </a:rPr>
              <a:t>a</a:t>
            </a:r>
            <a:r>
              <a:rPr lang="en-US" sz="1100" dirty="0">
                <a:ln w="0"/>
                <a:solidFill>
                  <a:schemeClr val="tx1"/>
                </a:solidFill>
              </a:rPr>
              <a:t>: µ</a:t>
            </a:r>
            <a:r>
              <a:rPr lang="en-US" sz="1100" baseline="-25000" dirty="0">
                <a:ln w="0"/>
                <a:solidFill>
                  <a:schemeClr val="tx1"/>
                </a:solidFill>
              </a:rPr>
              <a:t>1</a:t>
            </a:r>
            <a:r>
              <a:rPr lang="en-US" sz="1100" dirty="0">
                <a:ln w="0"/>
                <a:solidFill>
                  <a:schemeClr val="tx1"/>
                </a:solidFill>
              </a:rPr>
              <a:t> µ</a:t>
            </a:r>
            <a:r>
              <a:rPr lang="en-US" sz="1100" baseline="-25000" dirty="0">
                <a:ln w="0"/>
                <a:solidFill>
                  <a:schemeClr val="tx1"/>
                </a:solidFill>
              </a:rPr>
              <a:t>2 </a:t>
            </a:r>
            <a:r>
              <a:rPr lang="en-US" sz="1100" dirty="0">
                <a:ln w="0"/>
                <a:solidFill>
                  <a:schemeClr val="tx1"/>
                </a:solidFill>
              </a:rPr>
              <a:t>µ</a:t>
            </a:r>
            <a:r>
              <a:rPr lang="en-US" sz="1100" baseline="-25000" dirty="0">
                <a:ln w="0"/>
                <a:solidFill>
                  <a:schemeClr val="tx1"/>
                </a:solidFill>
              </a:rPr>
              <a:t>3</a:t>
            </a:r>
            <a:r>
              <a:rPr lang="en-US" sz="1100" dirty="0">
                <a:ln w="0"/>
                <a:solidFill>
                  <a:schemeClr val="tx1"/>
                </a:solidFill>
              </a:rPr>
              <a:t> µ</a:t>
            </a:r>
            <a:r>
              <a:rPr lang="en-US" sz="1100" baseline="-25000" dirty="0">
                <a:ln w="0"/>
                <a:solidFill>
                  <a:schemeClr val="tx1"/>
                </a:solidFill>
              </a:rPr>
              <a:t>4</a:t>
            </a:r>
            <a:r>
              <a:rPr lang="en-US" sz="1100" dirty="0">
                <a:ln w="0"/>
                <a:solidFill>
                  <a:schemeClr val="tx1"/>
                </a:solidFill>
              </a:rPr>
              <a:t>? </a:t>
            </a:r>
          </a:p>
        </p:txBody>
      </p:sp>
      <p:sp>
        <p:nvSpPr>
          <p:cNvPr id="10" name="Flowchart: Decision 9">
            <a:extLst>
              <a:ext uri="{FF2B5EF4-FFF2-40B4-BE49-F238E27FC236}">
                <a16:creationId xmlns:a16="http://schemas.microsoft.com/office/drawing/2014/main" id="{84BE4A3F-E7F9-4EED-B56C-3199D3885D02}"/>
              </a:ext>
            </a:extLst>
          </p:cNvPr>
          <p:cNvSpPr/>
          <p:nvPr/>
        </p:nvSpPr>
        <p:spPr>
          <a:xfrm>
            <a:off x="3065492" y="5371702"/>
            <a:ext cx="2026290" cy="1257697"/>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ln w="0"/>
                <a:solidFill>
                  <a:schemeClr val="tx1"/>
                </a:solidFill>
              </a:rPr>
              <a:t>Reject H</a:t>
            </a:r>
            <a:r>
              <a:rPr lang="en-US" sz="1100" baseline="-25000" dirty="0">
                <a:ln w="0"/>
                <a:solidFill>
                  <a:schemeClr val="tx1"/>
                </a:solidFill>
              </a:rPr>
              <a:t>0</a:t>
            </a:r>
            <a:r>
              <a:rPr lang="en-US" sz="1100" dirty="0">
                <a:ln w="0"/>
                <a:solidFill>
                  <a:schemeClr val="tx1"/>
                </a:solidFill>
              </a:rPr>
              <a:t> in favor of H</a:t>
            </a:r>
            <a:r>
              <a:rPr lang="en-US" sz="1100" baseline="-25000" dirty="0">
                <a:ln w="0"/>
                <a:solidFill>
                  <a:schemeClr val="tx1"/>
                </a:solidFill>
              </a:rPr>
              <a:t>a</a:t>
            </a:r>
            <a:r>
              <a:rPr lang="en-US" sz="1100" dirty="0">
                <a:ln w="0"/>
                <a:solidFill>
                  <a:schemeClr val="tx1"/>
                </a:solidFill>
              </a:rPr>
              <a:t>: µ</a:t>
            </a:r>
            <a:r>
              <a:rPr lang="en-US" sz="1100" baseline="-25000" dirty="0">
                <a:ln w="0"/>
                <a:solidFill>
                  <a:schemeClr val="tx1"/>
                </a:solidFill>
              </a:rPr>
              <a:t>1</a:t>
            </a:r>
            <a:r>
              <a:rPr lang="en-US" sz="1100" dirty="0">
                <a:ln w="0"/>
                <a:solidFill>
                  <a:schemeClr val="tx1"/>
                </a:solidFill>
              </a:rPr>
              <a:t> µ</a:t>
            </a:r>
            <a:r>
              <a:rPr lang="en-US" sz="1100" baseline="-25000" dirty="0">
                <a:ln w="0"/>
                <a:solidFill>
                  <a:schemeClr val="tx1"/>
                </a:solidFill>
              </a:rPr>
              <a:t>2 </a:t>
            </a:r>
            <a:r>
              <a:rPr lang="en-US" sz="1100" dirty="0">
                <a:ln w="0"/>
                <a:solidFill>
                  <a:schemeClr val="tx1"/>
                </a:solidFill>
              </a:rPr>
              <a:t>µ</a:t>
            </a:r>
            <a:r>
              <a:rPr lang="en-US" sz="1100" baseline="-25000" dirty="0">
                <a:ln w="0"/>
                <a:solidFill>
                  <a:schemeClr val="tx1"/>
                </a:solidFill>
              </a:rPr>
              <a:t>3</a:t>
            </a:r>
            <a:r>
              <a:rPr lang="en-US" sz="1100" dirty="0">
                <a:ln w="0"/>
                <a:solidFill>
                  <a:schemeClr val="tx1"/>
                </a:solidFill>
              </a:rPr>
              <a:t> µ</a:t>
            </a:r>
            <a:r>
              <a:rPr lang="en-US" sz="1100" baseline="-25000" dirty="0">
                <a:ln w="0"/>
                <a:solidFill>
                  <a:schemeClr val="tx1"/>
                </a:solidFill>
              </a:rPr>
              <a:t>4</a:t>
            </a:r>
            <a:r>
              <a:rPr lang="en-US" sz="1100" dirty="0">
                <a:ln w="0"/>
                <a:solidFill>
                  <a:schemeClr val="tx1"/>
                </a:solidFill>
              </a:rPr>
              <a:t>? </a:t>
            </a:r>
          </a:p>
        </p:txBody>
      </p:sp>
      <p:sp>
        <p:nvSpPr>
          <p:cNvPr id="11" name="Flowchart: Terminator 10">
            <a:extLst>
              <a:ext uri="{FF2B5EF4-FFF2-40B4-BE49-F238E27FC236}">
                <a16:creationId xmlns:a16="http://schemas.microsoft.com/office/drawing/2014/main" id="{1111E9B8-5F2F-43C5-B86A-E0DC688E671E}"/>
              </a:ext>
            </a:extLst>
          </p:cNvPr>
          <p:cNvSpPr/>
          <p:nvPr/>
        </p:nvSpPr>
        <p:spPr>
          <a:xfrm>
            <a:off x="1771584" y="2386446"/>
            <a:ext cx="838465" cy="1117953"/>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n w="0"/>
                <a:solidFill>
                  <a:schemeClr val="tx1"/>
                </a:solidFill>
              </a:rPr>
              <a:t>Stop: insufficient evidence that any means are different</a:t>
            </a:r>
          </a:p>
        </p:txBody>
      </p:sp>
      <p:sp>
        <p:nvSpPr>
          <p:cNvPr id="12" name="Flowchart: Terminator 11">
            <a:extLst>
              <a:ext uri="{FF2B5EF4-FFF2-40B4-BE49-F238E27FC236}">
                <a16:creationId xmlns:a16="http://schemas.microsoft.com/office/drawing/2014/main" id="{189B1832-2C20-4C9B-A387-00C273712318}"/>
              </a:ext>
            </a:extLst>
          </p:cNvPr>
          <p:cNvSpPr/>
          <p:nvPr/>
        </p:nvSpPr>
        <p:spPr>
          <a:xfrm>
            <a:off x="1778838" y="4669158"/>
            <a:ext cx="838465" cy="1914203"/>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n w="0"/>
                <a:solidFill>
                  <a:schemeClr val="tx1"/>
                </a:solidFill>
              </a:rPr>
              <a:t>Stop: groups 1 and 4 are different and should not be treated as having the same means, as the QOI suggests</a:t>
            </a:r>
          </a:p>
        </p:txBody>
      </p:sp>
      <p:sp>
        <p:nvSpPr>
          <p:cNvPr id="13" name="Flowchart: Process 12">
            <a:extLst>
              <a:ext uri="{FF2B5EF4-FFF2-40B4-BE49-F238E27FC236}">
                <a16:creationId xmlns:a16="http://schemas.microsoft.com/office/drawing/2014/main" id="{256883C9-1390-426C-8235-85FD171B0079}"/>
              </a:ext>
            </a:extLst>
          </p:cNvPr>
          <p:cNvSpPr/>
          <p:nvPr/>
        </p:nvSpPr>
        <p:spPr>
          <a:xfrm>
            <a:off x="5991631" y="1025487"/>
            <a:ext cx="2138671" cy="1031912"/>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ln w="0"/>
              <a:solidFill>
                <a:schemeClr val="tx1"/>
              </a:solidFill>
            </a:endParaRPr>
          </a:p>
          <a:p>
            <a:pPr algn="ctr"/>
            <a:endParaRPr lang="en-US" sz="1050" dirty="0">
              <a:ln w="0"/>
              <a:solidFill>
                <a:schemeClr val="tx1"/>
              </a:solidFill>
            </a:endParaRPr>
          </a:p>
          <a:p>
            <a:pPr algn="ctr"/>
            <a:endParaRPr lang="en-US" sz="1050" dirty="0">
              <a:ln w="0"/>
              <a:solidFill>
                <a:schemeClr val="tx1"/>
              </a:solidFill>
            </a:endParaRPr>
          </a:p>
          <a:p>
            <a:pPr algn="ctr"/>
            <a:r>
              <a:rPr lang="en-US" sz="1050" dirty="0">
                <a:ln w="0"/>
                <a:solidFill>
                  <a:schemeClr val="tx1"/>
                </a:solidFill>
              </a:rPr>
              <a:t>BYO ANOVA to test if the means of 2 and 3 are different, given at least one pair is different</a:t>
            </a:r>
          </a:p>
          <a:p>
            <a:pPr algn="ctr"/>
            <a:r>
              <a:rPr lang="en-US" sz="1050" dirty="0">
                <a:ln w="0"/>
                <a:solidFill>
                  <a:schemeClr val="tx1"/>
                </a:solidFill>
              </a:rPr>
              <a:t>Reduced model H</a:t>
            </a:r>
            <a:r>
              <a:rPr lang="en-US" sz="1050" baseline="-25000" dirty="0">
                <a:ln w="0"/>
                <a:solidFill>
                  <a:schemeClr val="tx1"/>
                </a:solidFill>
              </a:rPr>
              <a:t>0</a:t>
            </a:r>
            <a:r>
              <a:rPr lang="en-US" sz="1050" dirty="0">
                <a:ln w="0"/>
                <a:solidFill>
                  <a:schemeClr val="tx1"/>
                </a:solidFill>
              </a:rPr>
              <a:t>: µ</a:t>
            </a:r>
            <a:r>
              <a:rPr lang="en-US" sz="1050" baseline="-25000" dirty="0">
                <a:ln w="0"/>
                <a:solidFill>
                  <a:schemeClr val="tx1"/>
                </a:solidFill>
              </a:rPr>
              <a:t>1</a:t>
            </a:r>
            <a:r>
              <a:rPr lang="en-US" sz="1050" dirty="0">
                <a:ln w="0"/>
                <a:solidFill>
                  <a:schemeClr val="tx1"/>
                </a:solidFill>
              </a:rPr>
              <a:t> µ</a:t>
            </a:r>
            <a:r>
              <a:rPr lang="en-US" sz="1050" baseline="-25000" dirty="0">
                <a:ln w="0"/>
                <a:solidFill>
                  <a:schemeClr val="tx1"/>
                </a:solidFill>
              </a:rPr>
              <a:t>0 </a:t>
            </a:r>
            <a:r>
              <a:rPr lang="en-US" sz="1050" dirty="0">
                <a:ln w="0"/>
                <a:solidFill>
                  <a:schemeClr val="tx1"/>
                </a:solidFill>
              </a:rPr>
              <a:t>µ</a:t>
            </a:r>
            <a:r>
              <a:rPr lang="en-US" sz="1050" baseline="-25000" dirty="0">
                <a:ln w="0"/>
                <a:solidFill>
                  <a:schemeClr val="tx1"/>
                </a:solidFill>
              </a:rPr>
              <a:t>0</a:t>
            </a:r>
            <a:r>
              <a:rPr lang="en-US" sz="1050" dirty="0">
                <a:ln w="0"/>
                <a:solidFill>
                  <a:schemeClr val="tx1"/>
                </a:solidFill>
              </a:rPr>
              <a:t> µ</a:t>
            </a:r>
            <a:r>
              <a:rPr lang="en-US" sz="1050" baseline="-25000" dirty="0">
                <a:ln w="0"/>
                <a:solidFill>
                  <a:schemeClr val="tx1"/>
                </a:solidFill>
              </a:rPr>
              <a:t>4</a:t>
            </a:r>
            <a:endParaRPr lang="en-US" sz="1050" dirty="0">
              <a:ln w="0"/>
              <a:solidFill>
                <a:schemeClr val="tx1"/>
              </a:solidFill>
            </a:endParaRPr>
          </a:p>
          <a:p>
            <a:pPr algn="ctr"/>
            <a:r>
              <a:rPr lang="en-US" sz="1050" dirty="0">
                <a:ln w="0"/>
                <a:solidFill>
                  <a:schemeClr val="tx1"/>
                </a:solidFill>
              </a:rPr>
              <a:t>Full model H</a:t>
            </a:r>
            <a:r>
              <a:rPr lang="en-US" sz="1050" baseline="-25000" dirty="0">
                <a:ln w="0"/>
                <a:solidFill>
                  <a:schemeClr val="tx1"/>
                </a:solidFill>
              </a:rPr>
              <a:t>a</a:t>
            </a:r>
            <a:r>
              <a:rPr lang="en-US" sz="1050" dirty="0">
                <a:ln w="0"/>
                <a:solidFill>
                  <a:schemeClr val="tx1"/>
                </a:solidFill>
              </a:rPr>
              <a:t>: µ</a:t>
            </a:r>
            <a:r>
              <a:rPr lang="en-US" sz="1050" baseline="-25000" dirty="0">
                <a:ln w="0"/>
                <a:solidFill>
                  <a:schemeClr val="tx1"/>
                </a:solidFill>
              </a:rPr>
              <a:t>1</a:t>
            </a:r>
            <a:r>
              <a:rPr lang="en-US" sz="1050" dirty="0">
                <a:ln w="0"/>
                <a:solidFill>
                  <a:schemeClr val="tx1"/>
                </a:solidFill>
              </a:rPr>
              <a:t> µ</a:t>
            </a:r>
            <a:r>
              <a:rPr lang="en-US" sz="1050" baseline="-25000" dirty="0">
                <a:ln w="0"/>
                <a:solidFill>
                  <a:schemeClr val="tx1"/>
                </a:solidFill>
              </a:rPr>
              <a:t>2 </a:t>
            </a:r>
            <a:r>
              <a:rPr lang="en-US" sz="1050" dirty="0">
                <a:ln w="0"/>
                <a:solidFill>
                  <a:schemeClr val="tx1"/>
                </a:solidFill>
              </a:rPr>
              <a:t>µ</a:t>
            </a:r>
            <a:r>
              <a:rPr lang="en-US" sz="1050" baseline="-25000" dirty="0">
                <a:ln w="0"/>
                <a:solidFill>
                  <a:schemeClr val="tx1"/>
                </a:solidFill>
              </a:rPr>
              <a:t>3</a:t>
            </a:r>
            <a:r>
              <a:rPr lang="en-US" sz="1050" dirty="0">
                <a:ln w="0"/>
                <a:solidFill>
                  <a:schemeClr val="tx1"/>
                </a:solidFill>
              </a:rPr>
              <a:t> µ</a:t>
            </a:r>
            <a:r>
              <a:rPr lang="en-US" sz="1050" baseline="-25000" dirty="0">
                <a:ln w="0"/>
                <a:solidFill>
                  <a:schemeClr val="tx1"/>
                </a:solidFill>
              </a:rPr>
              <a:t>4</a:t>
            </a:r>
          </a:p>
          <a:p>
            <a:pPr algn="ctr"/>
            <a:endParaRPr lang="en-US" sz="1050" dirty="0">
              <a:ln w="0"/>
              <a:solidFill>
                <a:schemeClr val="tx1"/>
              </a:solidFill>
            </a:endParaRPr>
          </a:p>
          <a:p>
            <a:pPr algn="ctr"/>
            <a:endParaRPr lang="en-US" sz="1050" dirty="0">
              <a:ln w="0"/>
              <a:solidFill>
                <a:schemeClr val="tx1"/>
              </a:solidFill>
            </a:endParaRPr>
          </a:p>
          <a:p>
            <a:pPr algn="ctr"/>
            <a:endParaRPr lang="en-US" sz="1050" dirty="0">
              <a:ln w="0"/>
              <a:solidFill>
                <a:schemeClr val="tx1"/>
              </a:solidFill>
            </a:endParaRPr>
          </a:p>
        </p:txBody>
      </p:sp>
      <p:sp>
        <p:nvSpPr>
          <p:cNvPr id="14" name="Flowchart: Decision 13">
            <a:extLst>
              <a:ext uri="{FF2B5EF4-FFF2-40B4-BE49-F238E27FC236}">
                <a16:creationId xmlns:a16="http://schemas.microsoft.com/office/drawing/2014/main" id="{6B6869CF-F498-4067-BEC1-5F4B6F99A158}"/>
              </a:ext>
            </a:extLst>
          </p:cNvPr>
          <p:cNvSpPr/>
          <p:nvPr/>
        </p:nvSpPr>
        <p:spPr>
          <a:xfrm>
            <a:off x="6047821" y="2323702"/>
            <a:ext cx="2026290" cy="1257697"/>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ln w="0"/>
                <a:solidFill>
                  <a:schemeClr val="tx1"/>
                </a:solidFill>
              </a:rPr>
              <a:t>Reject H</a:t>
            </a:r>
            <a:r>
              <a:rPr lang="en-US" sz="1100" baseline="-25000" dirty="0">
                <a:ln w="0"/>
                <a:solidFill>
                  <a:schemeClr val="tx1"/>
                </a:solidFill>
              </a:rPr>
              <a:t>0</a:t>
            </a:r>
            <a:r>
              <a:rPr lang="en-US" sz="1100" dirty="0">
                <a:ln w="0"/>
                <a:solidFill>
                  <a:schemeClr val="tx1"/>
                </a:solidFill>
              </a:rPr>
              <a:t> in favor of H</a:t>
            </a:r>
            <a:r>
              <a:rPr lang="en-US" sz="1100" baseline="-25000" dirty="0">
                <a:ln w="0"/>
                <a:solidFill>
                  <a:schemeClr val="tx1"/>
                </a:solidFill>
              </a:rPr>
              <a:t>a</a:t>
            </a:r>
            <a:r>
              <a:rPr lang="en-US" sz="1100" dirty="0">
                <a:ln w="0"/>
                <a:solidFill>
                  <a:schemeClr val="tx1"/>
                </a:solidFill>
              </a:rPr>
              <a:t>: µ</a:t>
            </a:r>
            <a:r>
              <a:rPr lang="en-US" sz="1100" baseline="-25000" dirty="0">
                <a:ln w="0"/>
                <a:solidFill>
                  <a:schemeClr val="tx1"/>
                </a:solidFill>
              </a:rPr>
              <a:t>1</a:t>
            </a:r>
            <a:r>
              <a:rPr lang="en-US" sz="1100" dirty="0">
                <a:ln w="0"/>
                <a:solidFill>
                  <a:schemeClr val="tx1"/>
                </a:solidFill>
              </a:rPr>
              <a:t> µ</a:t>
            </a:r>
            <a:r>
              <a:rPr lang="en-US" sz="1100" baseline="-25000" dirty="0">
                <a:ln w="0"/>
                <a:solidFill>
                  <a:schemeClr val="tx1"/>
                </a:solidFill>
              </a:rPr>
              <a:t>2 </a:t>
            </a:r>
            <a:r>
              <a:rPr lang="en-US" sz="1100" dirty="0">
                <a:ln w="0"/>
                <a:solidFill>
                  <a:schemeClr val="tx1"/>
                </a:solidFill>
              </a:rPr>
              <a:t>µ</a:t>
            </a:r>
            <a:r>
              <a:rPr lang="en-US" sz="1100" baseline="-25000" dirty="0">
                <a:ln w="0"/>
                <a:solidFill>
                  <a:schemeClr val="tx1"/>
                </a:solidFill>
              </a:rPr>
              <a:t>3</a:t>
            </a:r>
            <a:r>
              <a:rPr lang="en-US" sz="1100" dirty="0">
                <a:ln w="0"/>
                <a:solidFill>
                  <a:schemeClr val="tx1"/>
                </a:solidFill>
              </a:rPr>
              <a:t> µ</a:t>
            </a:r>
            <a:r>
              <a:rPr lang="en-US" sz="1100" baseline="-25000" dirty="0">
                <a:ln w="0"/>
                <a:solidFill>
                  <a:schemeClr val="tx1"/>
                </a:solidFill>
              </a:rPr>
              <a:t>4</a:t>
            </a:r>
            <a:r>
              <a:rPr lang="en-US" sz="1100" dirty="0">
                <a:ln w="0"/>
                <a:solidFill>
                  <a:schemeClr val="tx1"/>
                </a:solidFill>
              </a:rPr>
              <a:t>? </a:t>
            </a:r>
          </a:p>
        </p:txBody>
      </p:sp>
      <p:sp>
        <p:nvSpPr>
          <p:cNvPr id="15" name="Flowchart: Terminator 14">
            <a:extLst>
              <a:ext uri="{FF2B5EF4-FFF2-40B4-BE49-F238E27FC236}">
                <a16:creationId xmlns:a16="http://schemas.microsoft.com/office/drawing/2014/main" id="{EBDCA06C-8274-450F-9B8A-1E6B68937FEB}"/>
              </a:ext>
            </a:extLst>
          </p:cNvPr>
          <p:cNvSpPr/>
          <p:nvPr/>
        </p:nvSpPr>
        <p:spPr>
          <a:xfrm>
            <a:off x="8822369" y="1996302"/>
            <a:ext cx="838465" cy="1914203"/>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n w="0"/>
                <a:solidFill>
                  <a:schemeClr val="tx1"/>
                </a:solidFill>
              </a:rPr>
              <a:t>Stop: groups 2 and 3 are different and should not be treated as having the same means, as the QOI suggests</a:t>
            </a:r>
          </a:p>
        </p:txBody>
      </p:sp>
      <p:sp>
        <p:nvSpPr>
          <p:cNvPr id="16" name="Flowchart: Process 15">
            <a:extLst>
              <a:ext uri="{FF2B5EF4-FFF2-40B4-BE49-F238E27FC236}">
                <a16:creationId xmlns:a16="http://schemas.microsoft.com/office/drawing/2014/main" id="{53F254F4-FD4D-46B8-B6AF-138E8639D8D2}"/>
              </a:ext>
            </a:extLst>
          </p:cNvPr>
          <p:cNvSpPr/>
          <p:nvPr/>
        </p:nvSpPr>
        <p:spPr>
          <a:xfrm>
            <a:off x="5593444" y="3919694"/>
            <a:ext cx="2864755" cy="1028322"/>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050" dirty="0">
              <a:ln w="0"/>
              <a:solidFill>
                <a:schemeClr val="tx1"/>
              </a:solidFill>
            </a:endParaRPr>
          </a:p>
          <a:p>
            <a:pPr algn="ctr"/>
            <a:endParaRPr lang="en-US" sz="1050" dirty="0">
              <a:ln w="0"/>
              <a:solidFill>
                <a:schemeClr val="tx1"/>
              </a:solidFill>
            </a:endParaRPr>
          </a:p>
          <a:p>
            <a:pPr algn="ctr"/>
            <a:endParaRPr lang="en-US" sz="1050" dirty="0">
              <a:ln w="0"/>
              <a:solidFill>
                <a:schemeClr val="tx1"/>
              </a:solidFill>
            </a:endParaRPr>
          </a:p>
          <a:p>
            <a:pPr algn="ctr"/>
            <a:r>
              <a:rPr lang="en-US" sz="1050" dirty="0">
                <a:ln w="0"/>
                <a:solidFill>
                  <a:schemeClr val="tx1"/>
                </a:solidFill>
              </a:rPr>
              <a:t>Perform ANOVA to test if the means of 1 and 4, when taken together are different than means 2 and 3, when also taken together</a:t>
            </a:r>
          </a:p>
          <a:p>
            <a:pPr algn="ctr"/>
            <a:r>
              <a:rPr lang="en-US" sz="1050" dirty="0">
                <a:ln w="0"/>
                <a:solidFill>
                  <a:schemeClr val="tx1"/>
                </a:solidFill>
              </a:rPr>
              <a:t>Reduced model H</a:t>
            </a:r>
            <a:r>
              <a:rPr lang="en-US" sz="1050" baseline="-25000" dirty="0">
                <a:ln w="0"/>
                <a:solidFill>
                  <a:schemeClr val="tx1"/>
                </a:solidFill>
              </a:rPr>
              <a:t>0</a:t>
            </a:r>
            <a:r>
              <a:rPr lang="en-US" sz="1050" dirty="0">
                <a:ln w="0"/>
                <a:solidFill>
                  <a:schemeClr val="tx1"/>
                </a:solidFill>
              </a:rPr>
              <a:t>: µ µ</a:t>
            </a:r>
            <a:r>
              <a:rPr lang="en-US" sz="1050" baseline="-25000" dirty="0">
                <a:ln w="0"/>
                <a:solidFill>
                  <a:schemeClr val="tx1"/>
                </a:solidFill>
              </a:rPr>
              <a:t> </a:t>
            </a:r>
            <a:r>
              <a:rPr lang="en-US" sz="1050" dirty="0">
                <a:ln w="0"/>
                <a:solidFill>
                  <a:schemeClr val="tx1"/>
                </a:solidFill>
              </a:rPr>
              <a:t>µ µ</a:t>
            </a:r>
          </a:p>
          <a:p>
            <a:pPr algn="ctr"/>
            <a:r>
              <a:rPr lang="en-US" sz="1050" dirty="0">
                <a:ln w="0"/>
                <a:solidFill>
                  <a:schemeClr val="tx1"/>
                </a:solidFill>
              </a:rPr>
              <a:t>Full model H</a:t>
            </a:r>
            <a:r>
              <a:rPr lang="en-US" sz="1050" baseline="-25000" dirty="0">
                <a:ln w="0"/>
                <a:solidFill>
                  <a:schemeClr val="tx1"/>
                </a:solidFill>
              </a:rPr>
              <a:t>a</a:t>
            </a:r>
            <a:r>
              <a:rPr lang="en-US" sz="1050" dirty="0">
                <a:ln w="0"/>
                <a:solidFill>
                  <a:schemeClr val="tx1"/>
                </a:solidFill>
              </a:rPr>
              <a:t>: µ</a:t>
            </a:r>
            <a:r>
              <a:rPr lang="en-US" sz="1050" baseline="-25000" dirty="0">
                <a:ln w="0"/>
                <a:solidFill>
                  <a:schemeClr val="tx1"/>
                </a:solidFill>
              </a:rPr>
              <a:t>a</a:t>
            </a:r>
            <a:r>
              <a:rPr lang="en-US" sz="1050" dirty="0">
                <a:ln w="0"/>
                <a:solidFill>
                  <a:schemeClr val="tx1"/>
                </a:solidFill>
              </a:rPr>
              <a:t> µ</a:t>
            </a:r>
            <a:r>
              <a:rPr lang="en-US" sz="1050" baseline="-25000" dirty="0">
                <a:ln w="0"/>
                <a:solidFill>
                  <a:schemeClr val="tx1"/>
                </a:solidFill>
              </a:rPr>
              <a:t>b </a:t>
            </a:r>
            <a:r>
              <a:rPr lang="en-US" sz="1050" dirty="0">
                <a:ln w="0"/>
                <a:solidFill>
                  <a:schemeClr val="tx1"/>
                </a:solidFill>
              </a:rPr>
              <a:t>µ</a:t>
            </a:r>
            <a:r>
              <a:rPr lang="en-US" sz="1050" baseline="-25000" dirty="0">
                <a:ln w="0"/>
                <a:solidFill>
                  <a:schemeClr val="tx1"/>
                </a:solidFill>
              </a:rPr>
              <a:t>b</a:t>
            </a:r>
            <a:r>
              <a:rPr lang="en-US" sz="1050" dirty="0">
                <a:ln w="0"/>
                <a:solidFill>
                  <a:schemeClr val="tx1"/>
                </a:solidFill>
              </a:rPr>
              <a:t> µ</a:t>
            </a:r>
            <a:r>
              <a:rPr lang="en-US" sz="1050" baseline="-25000" dirty="0">
                <a:ln w="0"/>
                <a:solidFill>
                  <a:schemeClr val="tx1"/>
                </a:solidFill>
              </a:rPr>
              <a:t>a</a:t>
            </a:r>
          </a:p>
          <a:p>
            <a:pPr algn="ctr"/>
            <a:endParaRPr lang="en-US" sz="1050" dirty="0">
              <a:ln w="0"/>
              <a:solidFill>
                <a:schemeClr val="tx1"/>
              </a:solidFill>
            </a:endParaRPr>
          </a:p>
          <a:p>
            <a:pPr algn="ctr"/>
            <a:endParaRPr lang="en-US" sz="1050" dirty="0">
              <a:ln w="0"/>
              <a:solidFill>
                <a:schemeClr val="tx1"/>
              </a:solidFill>
            </a:endParaRPr>
          </a:p>
          <a:p>
            <a:pPr algn="ctr"/>
            <a:endParaRPr lang="en-US" sz="1050" dirty="0">
              <a:ln w="0"/>
              <a:solidFill>
                <a:schemeClr val="tx1"/>
              </a:solidFill>
            </a:endParaRPr>
          </a:p>
        </p:txBody>
      </p:sp>
      <p:sp>
        <p:nvSpPr>
          <p:cNvPr id="17" name="Flowchart: Decision 16">
            <a:extLst>
              <a:ext uri="{FF2B5EF4-FFF2-40B4-BE49-F238E27FC236}">
                <a16:creationId xmlns:a16="http://schemas.microsoft.com/office/drawing/2014/main" id="{478DC46C-8F6A-4EEF-8B75-3F4A1B511F40}"/>
              </a:ext>
            </a:extLst>
          </p:cNvPr>
          <p:cNvSpPr/>
          <p:nvPr/>
        </p:nvSpPr>
        <p:spPr>
          <a:xfrm>
            <a:off x="6022835" y="5371702"/>
            <a:ext cx="2026290" cy="1257697"/>
          </a:xfrm>
          <a:prstGeom prst="flowChartDecision">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100" dirty="0">
                <a:ln w="0"/>
                <a:solidFill>
                  <a:schemeClr val="tx1"/>
                </a:solidFill>
              </a:rPr>
              <a:t>Reject H</a:t>
            </a:r>
            <a:r>
              <a:rPr lang="en-US" sz="1100" baseline="-25000" dirty="0">
                <a:ln w="0"/>
                <a:solidFill>
                  <a:schemeClr val="tx1"/>
                </a:solidFill>
              </a:rPr>
              <a:t>0</a:t>
            </a:r>
            <a:r>
              <a:rPr lang="en-US" sz="1100" dirty="0">
                <a:ln w="0"/>
                <a:solidFill>
                  <a:schemeClr val="tx1"/>
                </a:solidFill>
              </a:rPr>
              <a:t> in favor of H</a:t>
            </a:r>
            <a:r>
              <a:rPr lang="en-US" sz="1100" baseline="-25000" dirty="0">
                <a:ln w="0"/>
                <a:solidFill>
                  <a:schemeClr val="tx1"/>
                </a:solidFill>
              </a:rPr>
              <a:t>a</a:t>
            </a:r>
            <a:r>
              <a:rPr lang="en-US" sz="1100" dirty="0">
                <a:ln w="0"/>
                <a:solidFill>
                  <a:schemeClr val="tx1"/>
                </a:solidFill>
              </a:rPr>
              <a:t>: µ</a:t>
            </a:r>
            <a:r>
              <a:rPr lang="en-US" sz="1100" baseline="-25000" dirty="0">
                <a:ln w="0"/>
                <a:solidFill>
                  <a:schemeClr val="tx1"/>
                </a:solidFill>
              </a:rPr>
              <a:t>a</a:t>
            </a:r>
            <a:r>
              <a:rPr lang="en-US" sz="1100" dirty="0">
                <a:ln w="0"/>
                <a:solidFill>
                  <a:schemeClr val="tx1"/>
                </a:solidFill>
              </a:rPr>
              <a:t> µ</a:t>
            </a:r>
            <a:r>
              <a:rPr lang="en-US" sz="1100" baseline="-25000" dirty="0">
                <a:ln w="0"/>
                <a:solidFill>
                  <a:schemeClr val="tx1"/>
                </a:solidFill>
              </a:rPr>
              <a:t>b </a:t>
            </a:r>
            <a:r>
              <a:rPr lang="en-US" sz="1100" dirty="0">
                <a:ln w="0"/>
                <a:solidFill>
                  <a:schemeClr val="tx1"/>
                </a:solidFill>
              </a:rPr>
              <a:t>µ</a:t>
            </a:r>
            <a:r>
              <a:rPr lang="en-US" sz="1100" baseline="-25000" dirty="0">
                <a:ln w="0"/>
                <a:solidFill>
                  <a:schemeClr val="tx1"/>
                </a:solidFill>
              </a:rPr>
              <a:t>b</a:t>
            </a:r>
            <a:r>
              <a:rPr lang="en-US" sz="1100" dirty="0">
                <a:ln w="0"/>
                <a:solidFill>
                  <a:schemeClr val="tx1"/>
                </a:solidFill>
              </a:rPr>
              <a:t> µ</a:t>
            </a:r>
            <a:r>
              <a:rPr lang="en-US" sz="1100" baseline="-25000" dirty="0">
                <a:ln w="0"/>
                <a:solidFill>
                  <a:schemeClr val="tx1"/>
                </a:solidFill>
              </a:rPr>
              <a:t>a</a:t>
            </a:r>
            <a:r>
              <a:rPr lang="en-US" sz="1100" dirty="0">
                <a:ln w="0"/>
                <a:solidFill>
                  <a:schemeClr val="tx1"/>
                </a:solidFill>
              </a:rPr>
              <a:t>? </a:t>
            </a:r>
          </a:p>
        </p:txBody>
      </p:sp>
      <p:sp>
        <p:nvSpPr>
          <p:cNvPr id="18" name="Flowchart: Terminator 17">
            <a:extLst>
              <a:ext uri="{FF2B5EF4-FFF2-40B4-BE49-F238E27FC236}">
                <a16:creationId xmlns:a16="http://schemas.microsoft.com/office/drawing/2014/main" id="{290D031D-DA40-4FCA-ACC3-B5929DA2A248}"/>
              </a:ext>
            </a:extLst>
          </p:cNvPr>
          <p:cNvSpPr/>
          <p:nvPr/>
        </p:nvSpPr>
        <p:spPr>
          <a:xfrm>
            <a:off x="8822369" y="4927503"/>
            <a:ext cx="838465" cy="726378"/>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n w="0"/>
                <a:solidFill>
                  <a:schemeClr val="tx1"/>
                </a:solidFill>
              </a:rPr>
              <a:t>Stop: evidence does </a:t>
            </a:r>
            <a:r>
              <a:rPr lang="en-US" sz="800" b="1" dirty="0">
                <a:ln w="0"/>
                <a:solidFill>
                  <a:schemeClr val="tx1"/>
                </a:solidFill>
              </a:rPr>
              <a:t>not</a:t>
            </a:r>
            <a:r>
              <a:rPr lang="en-US" sz="800" dirty="0">
                <a:ln w="0"/>
                <a:solidFill>
                  <a:schemeClr val="tx1"/>
                </a:solidFill>
              </a:rPr>
              <a:t> support the claim in QOI </a:t>
            </a:r>
          </a:p>
        </p:txBody>
      </p:sp>
      <p:sp>
        <p:nvSpPr>
          <p:cNvPr id="19" name="Flowchart: Terminator 18">
            <a:extLst>
              <a:ext uri="{FF2B5EF4-FFF2-40B4-BE49-F238E27FC236}">
                <a16:creationId xmlns:a16="http://schemas.microsoft.com/office/drawing/2014/main" id="{DEC9780D-80AB-47B6-989A-2BE9D763492B}"/>
              </a:ext>
            </a:extLst>
          </p:cNvPr>
          <p:cNvSpPr/>
          <p:nvPr/>
        </p:nvSpPr>
        <p:spPr>
          <a:xfrm>
            <a:off x="8822369" y="5929526"/>
            <a:ext cx="838465" cy="726378"/>
          </a:xfrm>
          <a:prstGeom prst="flowChartTerminator">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n w="0"/>
                <a:solidFill>
                  <a:schemeClr val="tx1"/>
                </a:solidFill>
              </a:rPr>
              <a:t>Stop: evidence does support the claim in QOI </a:t>
            </a:r>
          </a:p>
        </p:txBody>
      </p:sp>
      <p:cxnSp>
        <p:nvCxnSpPr>
          <p:cNvPr id="24" name="Connector: Elbow 23">
            <a:extLst>
              <a:ext uri="{FF2B5EF4-FFF2-40B4-BE49-F238E27FC236}">
                <a16:creationId xmlns:a16="http://schemas.microsoft.com/office/drawing/2014/main" id="{D23995E9-30AE-4971-BBFD-B97C9FEA24E6}"/>
              </a:ext>
            </a:extLst>
          </p:cNvPr>
          <p:cNvCxnSpPr>
            <a:cxnSpLocks/>
          </p:cNvCxnSpPr>
          <p:nvPr/>
        </p:nvCxnSpPr>
        <p:spPr>
          <a:xfrm rot="5400000">
            <a:off x="3952664" y="2197728"/>
            <a:ext cx="264647" cy="0"/>
          </a:xfrm>
          <a:prstGeom prst="bentConnector3">
            <a:avLst>
              <a:gd name="adj1" fmla="val 9728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Elbow 30">
            <a:extLst>
              <a:ext uri="{FF2B5EF4-FFF2-40B4-BE49-F238E27FC236}">
                <a16:creationId xmlns:a16="http://schemas.microsoft.com/office/drawing/2014/main" id="{CE0002AF-469A-47AA-B55F-664EB3590A02}"/>
              </a:ext>
            </a:extLst>
          </p:cNvPr>
          <p:cNvCxnSpPr>
            <a:cxnSpLocks/>
          </p:cNvCxnSpPr>
          <p:nvPr/>
        </p:nvCxnSpPr>
        <p:spPr>
          <a:xfrm rot="16200000" flipH="1">
            <a:off x="3902118" y="3757917"/>
            <a:ext cx="353038" cy="1"/>
          </a:xfrm>
          <a:prstGeom prst="bentConnector3">
            <a:avLst>
              <a:gd name="adj1" fmla="val 5000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0CA3D987-061F-4807-85C0-CF3D63D54181}"/>
              </a:ext>
            </a:extLst>
          </p:cNvPr>
          <p:cNvCxnSpPr>
            <a:cxnSpLocks/>
            <a:stCxn id="8" idx="2"/>
            <a:endCxn id="10" idx="0"/>
          </p:cNvCxnSpPr>
          <p:nvPr/>
        </p:nvCxnSpPr>
        <p:spPr>
          <a:xfrm rot="5400000">
            <a:off x="3866795" y="5159859"/>
            <a:ext cx="423686" cy="1"/>
          </a:xfrm>
          <a:prstGeom prst="bentConnector3">
            <a:avLst>
              <a:gd name="adj1" fmla="val 5000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0F8EAEA0-D484-419A-91F3-EC233E165DB9}"/>
              </a:ext>
            </a:extLst>
          </p:cNvPr>
          <p:cNvCxnSpPr>
            <a:cxnSpLocks/>
            <a:stCxn id="13" idx="2"/>
            <a:endCxn id="14" idx="0"/>
          </p:cNvCxnSpPr>
          <p:nvPr/>
        </p:nvCxnSpPr>
        <p:spPr>
          <a:xfrm rot="5400000">
            <a:off x="6927816" y="2190550"/>
            <a:ext cx="266303" cy="1"/>
          </a:xfrm>
          <a:prstGeom prst="bentConnector3">
            <a:avLst>
              <a:gd name="adj1" fmla="val 5000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549B13DF-9E70-4CD8-A9E2-33E890FCC2EF}"/>
              </a:ext>
            </a:extLst>
          </p:cNvPr>
          <p:cNvCxnSpPr>
            <a:cxnSpLocks/>
            <a:stCxn id="10" idx="1"/>
            <a:endCxn id="12" idx="3"/>
          </p:cNvCxnSpPr>
          <p:nvPr/>
        </p:nvCxnSpPr>
        <p:spPr>
          <a:xfrm rot="10800000">
            <a:off x="2617304" y="5626261"/>
            <a:ext cx="448189" cy="374291"/>
          </a:xfrm>
          <a:prstGeom prst="bentConnector3">
            <a:avLst>
              <a:gd name="adj1" fmla="val 5000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80CFF6B2-EBF0-445F-A62C-2DA5808CC036}"/>
              </a:ext>
            </a:extLst>
          </p:cNvPr>
          <p:cNvCxnSpPr>
            <a:cxnSpLocks/>
            <a:stCxn id="10" idx="2"/>
            <a:endCxn id="13" idx="1"/>
          </p:cNvCxnSpPr>
          <p:nvPr/>
        </p:nvCxnSpPr>
        <p:spPr>
          <a:xfrm rot="5400000" flipH="1" flipV="1">
            <a:off x="2491156" y="3128924"/>
            <a:ext cx="5087956" cy="1912994"/>
          </a:xfrm>
          <a:prstGeom prst="bentConnector4">
            <a:avLst>
              <a:gd name="adj1" fmla="val -1598"/>
              <a:gd name="adj2" fmla="val 6843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959C1EF9-2321-4FC7-B2B2-5A64568AD128}"/>
              </a:ext>
            </a:extLst>
          </p:cNvPr>
          <p:cNvCxnSpPr>
            <a:cxnSpLocks/>
            <a:stCxn id="17" idx="3"/>
            <a:endCxn id="18" idx="1"/>
          </p:cNvCxnSpPr>
          <p:nvPr/>
        </p:nvCxnSpPr>
        <p:spPr>
          <a:xfrm flipV="1">
            <a:off x="8049125" y="5290692"/>
            <a:ext cx="773244" cy="709859"/>
          </a:xfrm>
          <a:prstGeom prst="bentConnector3">
            <a:avLst>
              <a:gd name="adj1" fmla="val 50000"/>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Connector: Elbow 67">
            <a:extLst>
              <a:ext uri="{FF2B5EF4-FFF2-40B4-BE49-F238E27FC236}">
                <a16:creationId xmlns:a16="http://schemas.microsoft.com/office/drawing/2014/main" id="{9E348222-779F-423D-BC43-45A13B3A0C0C}"/>
              </a:ext>
            </a:extLst>
          </p:cNvPr>
          <p:cNvCxnSpPr>
            <a:cxnSpLocks/>
            <a:stCxn id="17" idx="2"/>
            <a:endCxn id="19" idx="1"/>
          </p:cNvCxnSpPr>
          <p:nvPr/>
        </p:nvCxnSpPr>
        <p:spPr>
          <a:xfrm rot="5400000" flipH="1" flipV="1">
            <a:off x="7760832" y="5567862"/>
            <a:ext cx="336684" cy="1786389"/>
          </a:xfrm>
          <a:prstGeom prst="bentConnector4">
            <a:avLst>
              <a:gd name="adj1" fmla="val -23647"/>
              <a:gd name="adj2" fmla="val 78357"/>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5EF4AC16-E656-40F5-855A-02F01BBE498B}"/>
              </a:ext>
            </a:extLst>
          </p:cNvPr>
          <p:cNvSpPr txBox="1"/>
          <p:nvPr/>
        </p:nvSpPr>
        <p:spPr>
          <a:xfrm>
            <a:off x="4167844" y="3522124"/>
            <a:ext cx="437080" cy="261610"/>
          </a:xfrm>
          <a:prstGeom prst="rect">
            <a:avLst/>
          </a:prstGeom>
          <a:noFill/>
        </p:spPr>
        <p:txBody>
          <a:bodyPr wrap="square" rtlCol="0">
            <a:spAutoFit/>
          </a:bodyPr>
          <a:lstStyle/>
          <a:p>
            <a:r>
              <a:rPr lang="en-US" sz="1100" dirty="0"/>
              <a:t>yes</a:t>
            </a:r>
          </a:p>
        </p:txBody>
      </p:sp>
      <p:sp>
        <p:nvSpPr>
          <p:cNvPr id="73" name="TextBox 72">
            <a:extLst>
              <a:ext uri="{FF2B5EF4-FFF2-40B4-BE49-F238E27FC236}">
                <a16:creationId xmlns:a16="http://schemas.microsoft.com/office/drawing/2014/main" id="{982DB716-779C-44C9-ACB0-0BD1E9FB503E}"/>
              </a:ext>
            </a:extLst>
          </p:cNvPr>
          <p:cNvSpPr txBox="1"/>
          <p:nvPr/>
        </p:nvSpPr>
        <p:spPr>
          <a:xfrm>
            <a:off x="2839520" y="5505148"/>
            <a:ext cx="437080" cy="261610"/>
          </a:xfrm>
          <a:prstGeom prst="rect">
            <a:avLst/>
          </a:prstGeom>
          <a:noFill/>
        </p:spPr>
        <p:txBody>
          <a:bodyPr wrap="square" rtlCol="0">
            <a:spAutoFit/>
          </a:bodyPr>
          <a:lstStyle/>
          <a:p>
            <a:r>
              <a:rPr lang="en-US" sz="1100" dirty="0"/>
              <a:t>yes</a:t>
            </a:r>
          </a:p>
        </p:txBody>
      </p:sp>
      <p:sp>
        <p:nvSpPr>
          <p:cNvPr id="74" name="TextBox 73">
            <a:extLst>
              <a:ext uri="{FF2B5EF4-FFF2-40B4-BE49-F238E27FC236}">
                <a16:creationId xmlns:a16="http://schemas.microsoft.com/office/drawing/2014/main" id="{27756BF2-484B-48F3-8A89-02AC31079E2A}"/>
              </a:ext>
            </a:extLst>
          </p:cNvPr>
          <p:cNvSpPr txBox="1"/>
          <p:nvPr/>
        </p:nvSpPr>
        <p:spPr>
          <a:xfrm>
            <a:off x="8147223" y="2607339"/>
            <a:ext cx="437080" cy="261610"/>
          </a:xfrm>
          <a:prstGeom prst="rect">
            <a:avLst/>
          </a:prstGeom>
          <a:noFill/>
        </p:spPr>
        <p:txBody>
          <a:bodyPr wrap="square" rtlCol="0">
            <a:spAutoFit/>
          </a:bodyPr>
          <a:lstStyle/>
          <a:p>
            <a:r>
              <a:rPr lang="en-US" sz="1100" dirty="0"/>
              <a:t>yes</a:t>
            </a:r>
          </a:p>
        </p:txBody>
      </p:sp>
      <p:sp>
        <p:nvSpPr>
          <p:cNvPr id="75" name="TextBox 74">
            <a:extLst>
              <a:ext uri="{FF2B5EF4-FFF2-40B4-BE49-F238E27FC236}">
                <a16:creationId xmlns:a16="http://schemas.microsoft.com/office/drawing/2014/main" id="{F9707B4A-C804-462F-AEB2-E7AD69460B47}"/>
              </a:ext>
            </a:extLst>
          </p:cNvPr>
          <p:cNvSpPr txBox="1"/>
          <p:nvPr/>
        </p:nvSpPr>
        <p:spPr>
          <a:xfrm>
            <a:off x="7325589" y="6451198"/>
            <a:ext cx="437080" cy="261610"/>
          </a:xfrm>
          <a:prstGeom prst="rect">
            <a:avLst/>
          </a:prstGeom>
          <a:noFill/>
        </p:spPr>
        <p:txBody>
          <a:bodyPr wrap="square" rtlCol="0">
            <a:spAutoFit/>
          </a:bodyPr>
          <a:lstStyle/>
          <a:p>
            <a:r>
              <a:rPr lang="en-US" sz="1100" dirty="0"/>
              <a:t>yes</a:t>
            </a:r>
          </a:p>
        </p:txBody>
      </p:sp>
      <p:sp>
        <p:nvSpPr>
          <p:cNvPr id="76" name="TextBox 75">
            <a:extLst>
              <a:ext uri="{FF2B5EF4-FFF2-40B4-BE49-F238E27FC236}">
                <a16:creationId xmlns:a16="http://schemas.microsoft.com/office/drawing/2014/main" id="{7A2D7E6E-CF93-4F1C-8E81-BBBC5309BC56}"/>
              </a:ext>
            </a:extLst>
          </p:cNvPr>
          <p:cNvSpPr txBox="1"/>
          <p:nvPr/>
        </p:nvSpPr>
        <p:spPr>
          <a:xfrm>
            <a:off x="6989518" y="3503162"/>
            <a:ext cx="437080" cy="261610"/>
          </a:xfrm>
          <a:prstGeom prst="rect">
            <a:avLst/>
          </a:prstGeom>
          <a:noFill/>
        </p:spPr>
        <p:txBody>
          <a:bodyPr wrap="square" rtlCol="0">
            <a:spAutoFit/>
          </a:bodyPr>
          <a:lstStyle/>
          <a:p>
            <a:r>
              <a:rPr lang="en-US" sz="1100" dirty="0"/>
              <a:t>no</a:t>
            </a:r>
          </a:p>
        </p:txBody>
      </p:sp>
      <p:sp>
        <p:nvSpPr>
          <p:cNvPr id="77" name="TextBox 76">
            <a:extLst>
              <a:ext uri="{FF2B5EF4-FFF2-40B4-BE49-F238E27FC236}">
                <a16:creationId xmlns:a16="http://schemas.microsoft.com/office/drawing/2014/main" id="{CBB4C1D3-1228-47E2-BC66-41528CDD27F6}"/>
              </a:ext>
            </a:extLst>
          </p:cNvPr>
          <p:cNvSpPr txBox="1"/>
          <p:nvPr/>
        </p:nvSpPr>
        <p:spPr>
          <a:xfrm>
            <a:off x="2666206" y="2558027"/>
            <a:ext cx="437080" cy="261610"/>
          </a:xfrm>
          <a:prstGeom prst="rect">
            <a:avLst/>
          </a:prstGeom>
          <a:noFill/>
        </p:spPr>
        <p:txBody>
          <a:bodyPr wrap="square" rtlCol="0">
            <a:spAutoFit/>
          </a:bodyPr>
          <a:lstStyle/>
          <a:p>
            <a:r>
              <a:rPr lang="en-US" sz="1100" dirty="0"/>
              <a:t>no</a:t>
            </a:r>
          </a:p>
        </p:txBody>
      </p:sp>
      <p:sp>
        <p:nvSpPr>
          <p:cNvPr id="78" name="TextBox 77">
            <a:extLst>
              <a:ext uri="{FF2B5EF4-FFF2-40B4-BE49-F238E27FC236}">
                <a16:creationId xmlns:a16="http://schemas.microsoft.com/office/drawing/2014/main" id="{688D1D99-F4F2-4D3F-87AF-CCB24B92FD66}"/>
              </a:ext>
            </a:extLst>
          </p:cNvPr>
          <p:cNvSpPr txBox="1"/>
          <p:nvPr/>
        </p:nvSpPr>
        <p:spPr>
          <a:xfrm>
            <a:off x="4354375" y="6494092"/>
            <a:ext cx="437080" cy="261610"/>
          </a:xfrm>
          <a:prstGeom prst="rect">
            <a:avLst/>
          </a:prstGeom>
          <a:noFill/>
        </p:spPr>
        <p:txBody>
          <a:bodyPr wrap="square" rtlCol="0">
            <a:spAutoFit/>
          </a:bodyPr>
          <a:lstStyle/>
          <a:p>
            <a:r>
              <a:rPr lang="en-US" sz="1100" dirty="0"/>
              <a:t>no</a:t>
            </a:r>
          </a:p>
        </p:txBody>
      </p:sp>
      <p:sp>
        <p:nvSpPr>
          <p:cNvPr id="79" name="TextBox 78">
            <a:extLst>
              <a:ext uri="{FF2B5EF4-FFF2-40B4-BE49-F238E27FC236}">
                <a16:creationId xmlns:a16="http://schemas.microsoft.com/office/drawing/2014/main" id="{146A823E-5005-4E76-BE4D-EE8A57872216}"/>
              </a:ext>
            </a:extLst>
          </p:cNvPr>
          <p:cNvSpPr txBox="1"/>
          <p:nvPr/>
        </p:nvSpPr>
        <p:spPr>
          <a:xfrm>
            <a:off x="8021120" y="5676685"/>
            <a:ext cx="437080" cy="261610"/>
          </a:xfrm>
          <a:prstGeom prst="rect">
            <a:avLst/>
          </a:prstGeom>
          <a:noFill/>
        </p:spPr>
        <p:txBody>
          <a:bodyPr wrap="square" rtlCol="0">
            <a:spAutoFit/>
          </a:bodyPr>
          <a:lstStyle/>
          <a:p>
            <a:r>
              <a:rPr lang="en-US" sz="1100" dirty="0"/>
              <a:t>no</a:t>
            </a:r>
          </a:p>
        </p:txBody>
      </p:sp>
      <p:cxnSp>
        <p:nvCxnSpPr>
          <p:cNvPr id="38" name="Straight Arrow Connector 37">
            <a:extLst>
              <a:ext uri="{FF2B5EF4-FFF2-40B4-BE49-F238E27FC236}">
                <a16:creationId xmlns:a16="http://schemas.microsoft.com/office/drawing/2014/main" id="{2698FC94-68B4-479B-84A4-D8D6AC9F8F88}"/>
              </a:ext>
            </a:extLst>
          </p:cNvPr>
          <p:cNvCxnSpPr>
            <a:cxnSpLocks/>
            <a:stCxn id="14" idx="2"/>
          </p:cNvCxnSpPr>
          <p:nvPr/>
        </p:nvCxnSpPr>
        <p:spPr>
          <a:xfrm>
            <a:off x="7060966" y="3581399"/>
            <a:ext cx="0" cy="355334"/>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A744291-C213-407E-A032-CA1954B7F9A6}"/>
              </a:ext>
            </a:extLst>
          </p:cNvPr>
          <p:cNvCxnSpPr>
            <a:cxnSpLocks/>
            <a:stCxn id="16" idx="2"/>
            <a:endCxn id="17" idx="0"/>
          </p:cNvCxnSpPr>
          <p:nvPr/>
        </p:nvCxnSpPr>
        <p:spPr>
          <a:xfrm>
            <a:off x="7025822" y="4948016"/>
            <a:ext cx="0" cy="423686"/>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46EFA1BB-3D1C-449A-A8D5-685D336B8FA0}"/>
              </a:ext>
            </a:extLst>
          </p:cNvPr>
          <p:cNvCxnSpPr>
            <a:cxnSpLocks/>
          </p:cNvCxnSpPr>
          <p:nvPr/>
        </p:nvCxnSpPr>
        <p:spPr>
          <a:xfrm flipH="1" flipV="1">
            <a:off x="2617306" y="2941518"/>
            <a:ext cx="448186" cy="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2236A3B4-3089-4EBF-8960-3656ECC8A905}"/>
              </a:ext>
            </a:extLst>
          </p:cNvPr>
          <p:cNvCxnSpPr>
            <a:cxnSpLocks/>
            <a:stCxn id="14" idx="3"/>
            <a:endCxn id="15" idx="1"/>
          </p:cNvCxnSpPr>
          <p:nvPr/>
        </p:nvCxnSpPr>
        <p:spPr>
          <a:xfrm>
            <a:off x="8074111" y="2952551"/>
            <a:ext cx="748258" cy="85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930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7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6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72" grpId="0"/>
      <p:bldP spid="73" grpId="0"/>
      <p:bldP spid="74" grpId="0"/>
      <p:bldP spid="75" grpId="0"/>
      <p:bldP spid="76" grpId="0"/>
      <p:bldP spid="77" grpId="0"/>
      <p:bldP spid="78" grpId="0"/>
      <p:bldP spid="7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QOI 1</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9725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Pure ANOVA, Part III</a:t>
            </a:r>
          </a:p>
        </p:txBody>
      </p:sp>
      <p:sp>
        <p:nvSpPr>
          <p:cNvPr id="8" name="Content Placeholder 2"/>
          <p:cNvSpPr txBox="1">
            <a:spLocks/>
          </p:cNvSpPr>
          <p:nvPr/>
        </p:nvSpPr>
        <p:spPr>
          <a:xfrm>
            <a:off x="609600" y="1600202"/>
            <a:ext cx="10972800" cy="360268"/>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t>4. Now we need to find the sum of the squared residuals for the </a:t>
            </a:r>
            <a:r>
              <a:rPr lang="en-US" sz="2000" b="1" dirty="0"/>
              <a:t>equal</a:t>
            </a:r>
            <a:r>
              <a:rPr lang="en-US" sz="2000" dirty="0"/>
              <a:t> means model.</a:t>
            </a:r>
          </a:p>
        </p:txBody>
      </p:sp>
      <p:sp>
        <p:nvSpPr>
          <p:cNvPr id="11" name="Content Placeholder 2"/>
          <p:cNvSpPr txBox="1">
            <a:spLocks/>
          </p:cNvSpPr>
          <p:nvPr/>
        </p:nvSpPr>
        <p:spPr>
          <a:xfrm>
            <a:off x="628828" y="6400800"/>
            <a:ext cx="10972800" cy="347529"/>
          </a:xfrm>
          <a:prstGeom prst="rect">
            <a:avLst/>
          </a:prstGeom>
        </p:spPr>
        <p:txBody>
          <a:bodyPr vert="horz" lIns="91440" tIns="45720" rIns="91440" bIns="45720" rtlCol="0">
            <a:noAutofit/>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t>6. Compare the total sum of squares for each model. Which do you think “fits” better?</a:t>
            </a:r>
          </a:p>
        </p:txBody>
      </p:sp>
      <mc:AlternateContent xmlns:mc="http://schemas.openxmlformats.org/markup-compatibility/2006" xmlns:a14="http://schemas.microsoft.com/office/drawing/2010/main">
        <mc:Choice Requires="a14">
          <p:sp>
            <p:nvSpPr>
              <p:cNvPr id="7" name="TextBox 6"/>
              <p:cNvSpPr txBox="1"/>
              <p:nvPr/>
            </p:nvSpPr>
            <p:spPr>
              <a:xfrm>
                <a:off x="609600" y="1964385"/>
                <a:ext cx="10972800" cy="369332"/>
              </a:xfrm>
              <a:prstGeom prst="rect">
                <a:avLst/>
              </a:prstGeom>
              <a:noFill/>
            </p:spPr>
            <p:txBody>
              <a:bodyPr wrap="square" rtlCol="0">
                <a:spAutoFit/>
              </a:bodyPr>
              <a:lstStyle/>
              <a:p>
                <a:pPr algn="ctr"/>
                <a:r>
                  <a:rPr lang="en-US" dirty="0"/>
                  <a:t>(</a:t>
                </a:r>
                <a14:m>
                  <m:oMath xmlns:m="http://schemas.openxmlformats.org/officeDocument/2006/math">
                    <m:r>
                      <a:rPr lang="en-US">
                        <a:latin typeface="Cambria Math" panose="02040503050406030204" pitchFamily="18" charset="0"/>
                      </a:rPr>
                      <m:t>(</m:t>
                    </m:r>
                    <m:r>
                      <a:rPr lang="en-US" i="1">
                        <a:latin typeface="Cambria Math"/>
                      </a:rPr>
                      <m:t>𝑌</m:t>
                    </m:r>
                    <m:r>
                      <a:rPr lang="en-US" i="1" baseline="-25000">
                        <a:latin typeface="Cambria Math"/>
                      </a:rPr>
                      <m:t>𝑖</m:t>
                    </m:r>
                    <m:d>
                      <m:dPr>
                        <m:begChr m:val="|"/>
                        <m:ctrlPr>
                          <a:rPr lang="en-US" i="1">
                            <a:latin typeface="Cambria Math" panose="02040503050406030204" pitchFamily="18" charset="0"/>
                          </a:rPr>
                        </m:ctrlPr>
                      </m:dPr>
                      <m:e>
                        <m:r>
                          <a:rPr lang="en-US" i="1">
                            <a:latin typeface="Cambria Math"/>
                          </a:rPr>
                          <m:t>𝑋</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a:ea typeface="Cambria Math"/>
                              </a:rPr>
                              <m:t>𝜇</m:t>
                            </m:r>
                          </m:e>
                        </m:acc>
                      </m:e>
                    </m:d>
                    <m:r>
                      <a:rPr lang="en-US" i="1" baseline="30000">
                        <a:latin typeface="Cambria Math"/>
                      </a:rPr>
                      <m:t>2</m:t>
                    </m:r>
                  </m:oMath>
                </a14:m>
                <a:endParaRPr lang="en-US" dirty="0"/>
              </a:p>
            </p:txBody>
          </p:sp>
        </mc:Choice>
        <mc:Fallback xmlns="">
          <p:sp>
            <p:nvSpPr>
              <p:cNvPr id="7" name="TextBox 6"/>
              <p:cNvSpPr txBox="1">
                <a:spLocks noRot="1" noChangeAspect="1" noMove="1" noResize="1" noEditPoints="1" noAdjustHandles="1" noChangeArrowheads="1" noChangeShapeType="1" noTextEdit="1"/>
              </p:cNvSpPr>
              <p:nvPr/>
            </p:nvSpPr>
            <p:spPr>
              <a:xfrm>
                <a:off x="609600" y="1964385"/>
                <a:ext cx="10972800" cy="369332"/>
              </a:xfrm>
              <a:prstGeom prst="rect">
                <a:avLst/>
              </a:prstGeom>
              <a:blipFill>
                <a:blip r:embed="rId2"/>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2" name="Table 11"/>
              <p:cNvGraphicFramePr>
                <a:graphicFrameLocks noGrp="1"/>
              </p:cNvGraphicFramePr>
              <p:nvPr>
                <p:extLst>
                  <p:ext uri="{D42A27DB-BD31-4B8C-83A1-F6EECF244321}">
                    <p14:modId xmlns:p14="http://schemas.microsoft.com/office/powerpoint/2010/main" val="2424286152"/>
                  </p:ext>
                </p:extLst>
              </p:nvPr>
            </p:nvGraphicFramePr>
            <p:xfrm>
              <a:off x="2247900" y="2352291"/>
              <a:ext cx="7696200" cy="15240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4">
                      <a:extLst>
                        <a:ext uri="{9D8B030D-6E8A-4147-A177-3AD203B41FA5}">
                          <a16:colId xmlns:a16="http://schemas.microsoft.com/office/drawing/2014/main" val="20003"/>
                        </a:ext>
                      </a:extLst>
                    </a:gridCol>
                  </a:tblGrid>
                  <a:tr h="267740">
                    <a:tc>
                      <a:txBody>
                        <a:bodyPr/>
                        <a:lstStyle/>
                        <a:p>
                          <a:endParaRPr lang="en-US" sz="1400" dirty="0"/>
                        </a:p>
                      </a:txBody>
                      <a:tcPr/>
                    </a:tc>
                    <a:tc>
                      <a:txBody>
                        <a:bodyPr/>
                        <a:lstStyle/>
                        <a:p>
                          <a:pPr algn="ctr"/>
                          <a:r>
                            <a:rPr lang="en-US" sz="1400" dirty="0"/>
                            <a:t>Level </a:t>
                          </a:r>
                          <a:r>
                            <a:rPr lang="en-US" sz="1400" dirty="0" err="1"/>
                            <a:t>i</a:t>
                          </a:r>
                          <a:r>
                            <a:rPr lang="en-US" sz="1400" dirty="0"/>
                            <a:t> = 1</a:t>
                          </a:r>
                        </a:p>
                      </a:txBody>
                      <a:tcPr/>
                    </a:tc>
                    <a:tc>
                      <a:txBody>
                        <a:bodyPr/>
                        <a:lstStyle/>
                        <a:p>
                          <a:pPr algn="ctr"/>
                          <a:r>
                            <a:rPr lang="en-US" sz="1400" dirty="0"/>
                            <a:t>Level </a:t>
                          </a:r>
                          <a:r>
                            <a:rPr lang="en-US" sz="1400" dirty="0" err="1"/>
                            <a:t>i</a:t>
                          </a:r>
                          <a:r>
                            <a:rPr lang="en-US" sz="1400" dirty="0"/>
                            <a:t> = 2</a:t>
                          </a:r>
                        </a:p>
                      </a:txBody>
                      <a:tcPr/>
                    </a:tc>
                    <a:tc>
                      <a:txBody>
                        <a:bodyPr/>
                        <a:lstStyle/>
                        <a:p>
                          <a:pPr algn="ctr"/>
                          <a:r>
                            <a:rPr lang="en-US" sz="1400" baseline="0" dirty="0"/>
                            <a:t>Level </a:t>
                          </a:r>
                          <a:r>
                            <a:rPr lang="en-US" sz="1400" baseline="0" dirty="0" err="1"/>
                            <a:t>i</a:t>
                          </a:r>
                          <a:r>
                            <a:rPr lang="en-US" sz="1400" baseline="0" dirty="0"/>
                            <a:t> = 3</a:t>
                          </a:r>
                          <a:endParaRPr lang="en-US" sz="1400" dirty="0"/>
                        </a:p>
                      </a:txBody>
                      <a:tcPr/>
                    </a:tc>
                    <a:extLst>
                      <a:ext uri="{0D108BD9-81ED-4DB2-BD59-A6C34878D82A}">
                        <a16:rowId xmlns:a16="http://schemas.microsoft.com/office/drawing/2014/main" val="10000"/>
                      </a:ext>
                    </a:extLst>
                  </a:tr>
                  <a:tr h="2677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t>((</a:t>
                          </a:r>
                          <a14:m>
                            <m:oMath xmlns:m="http://schemas.openxmlformats.org/officeDocument/2006/math">
                              <m:r>
                                <a:rPr lang="en-US" sz="1400" b="0" i="1" smtClean="0">
                                  <a:latin typeface="Cambria Math"/>
                                </a:rPr>
                                <m:t>𝑌</m:t>
                              </m:r>
                              <m:r>
                                <a:rPr lang="en-US" sz="1400" b="0" i="1" baseline="-25000" smtClean="0">
                                  <a:latin typeface="Cambria Math" panose="02040503050406030204" pitchFamily="18" charset="0"/>
                                </a:rPr>
                                <m:t>1</m:t>
                              </m:r>
                              <m:d>
                                <m:dPr>
                                  <m:begChr m:val="|"/>
                                  <m:ctrlPr>
                                    <a:rPr lang="en-US" sz="1400" b="0" i="1" smtClean="0">
                                      <a:latin typeface="Cambria Math" panose="02040503050406030204" pitchFamily="18" charset="0"/>
                                    </a:rPr>
                                  </m:ctrlPr>
                                </m:dPr>
                                <m:e>
                                  <m:r>
                                    <a:rPr lang="en-US" sz="1400" b="0" i="1" smtClean="0">
                                      <a:latin typeface="Cambria Math"/>
                                    </a:rPr>
                                    <m:t>𝑋</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i="1" smtClean="0">
                                          <a:latin typeface="Cambria Math"/>
                                          <a:ea typeface="Cambria Math"/>
                                        </a:rPr>
                                        <m:t>𝜇</m:t>
                                      </m:r>
                                    </m:e>
                                  </m:acc>
                                </m:e>
                              </m:d>
                              <m:r>
                                <a:rPr lang="en-US" sz="1400" b="0" i="1" baseline="30000" smtClean="0">
                                  <a:latin typeface="Cambria Math"/>
                                </a:rPr>
                                <m:t>2</m:t>
                              </m:r>
                              <m:r>
                                <a:rPr lang="en-US" sz="1400" b="0" i="1" baseline="-25000" smtClean="0">
                                  <a:latin typeface="Cambria Math" panose="02040503050406030204" pitchFamily="18" charset="0"/>
                                </a:rPr>
                                <m:t> </m:t>
                              </m:r>
                            </m:oMath>
                          </a14:m>
                          <a:endParaRPr lang="en-US" sz="1400" baseline="30000" dirty="0"/>
                        </a:p>
                      </a:txBody>
                      <a:tcPr/>
                    </a:tc>
                    <a:tc>
                      <a:txBody>
                        <a:bodyPr/>
                        <a:lstStyle/>
                        <a:p>
                          <a:pPr algn="ctr"/>
                          <a:r>
                            <a:rPr lang="en-US" sz="1400" b="1" dirty="0">
                              <a:solidFill>
                                <a:srgbClr val="FF0000"/>
                              </a:solidFill>
                            </a:rPr>
                            <a:t>(3-13)</a:t>
                          </a:r>
                          <a:r>
                            <a:rPr lang="en-US" sz="1400" b="1" baseline="30000" dirty="0">
                              <a:solidFill>
                                <a:srgbClr val="FF0000"/>
                              </a:solidFill>
                            </a:rPr>
                            <a:t>2</a:t>
                          </a:r>
                          <a:r>
                            <a:rPr lang="en-US" sz="1400" b="1" dirty="0">
                              <a:solidFill>
                                <a:srgbClr val="FF0000"/>
                              </a:solidFill>
                            </a:rPr>
                            <a:t> = 100</a:t>
                          </a:r>
                        </a:p>
                      </a:txBody>
                      <a:tcPr/>
                    </a:tc>
                    <a:tc>
                      <a:txBody>
                        <a:bodyPr/>
                        <a:lstStyle/>
                        <a:p>
                          <a:pPr algn="ctr"/>
                          <a:r>
                            <a:rPr lang="en-US" sz="1400" b="1" dirty="0">
                              <a:solidFill>
                                <a:srgbClr val="FF0000"/>
                              </a:solidFill>
                            </a:rPr>
                            <a:t>9</a:t>
                          </a:r>
                        </a:p>
                      </a:txBody>
                      <a:tcPr/>
                    </a:tc>
                    <a:tc>
                      <a:txBody>
                        <a:bodyPr/>
                        <a:lstStyle/>
                        <a:p>
                          <a:pPr algn="ctr"/>
                          <a:r>
                            <a:rPr lang="en-US" sz="1400" b="1" dirty="0">
                              <a:solidFill>
                                <a:srgbClr val="FF0000"/>
                              </a:solidFill>
                            </a:rPr>
                            <a:t>49</a:t>
                          </a:r>
                        </a:p>
                      </a:txBody>
                      <a:tcPr/>
                    </a:tc>
                    <a:extLst>
                      <a:ext uri="{0D108BD9-81ED-4DB2-BD59-A6C34878D82A}">
                        <a16:rowId xmlns:a16="http://schemas.microsoft.com/office/drawing/2014/main" val="10001"/>
                      </a:ext>
                    </a:extLst>
                  </a:tr>
                  <a:tr h="2677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t>((</a:t>
                          </a:r>
                          <a14:m>
                            <m:oMath xmlns:m="http://schemas.openxmlformats.org/officeDocument/2006/math">
                              <m:r>
                                <a:rPr lang="en-US" sz="1400" b="0" i="1" smtClean="0">
                                  <a:latin typeface="Cambria Math"/>
                                </a:rPr>
                                <m:t>𝑌</m:t>
                              </m:r>
                              <m:r>
                                <a:rPr lang="en-US" sz="1400" b="0" i="1" baseline="-25000" smtClean="0">
                                  <a:latin typeface="Cambria Math"/>
                                </a:rPr>
                                <m:t>2</m:t>
                              </m:r>
                              <m:d>
                                <m:dPr>
                                  <m:begChr m:val="|"/>
                                  <m:ctrlPr>
                                    <a:rPr lang="en-US" sz="1400" b="0" i="1" smtClean="0">
                                      <a:latin typeface="Cambria Math" panose="02040503050406030204" pitchFamily="18" charset="0"/>
                                    </a:rPr>
                                  </m:ctrlPr>
                                </m:dPr>
                                <m:e>
                                  <m:r>
                                    <a:rPr lang="en-US" sz="1400" b="0" i="1" smtClean="0">
                                      <a:latin typeface="Cambria Math"/>
                                    </a:rPr>
                                    <m:t>𝑋</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i="1" smtClean="0">
                                          <a:latin typeface="Cambria Math"/>
                                          <a:ea typeface="Cambria Math"/>
                                        </a:rPr>
                                        <m:t>𝜇</m:t>
                                      </m:r>
                                    </m:e>
                                  </m:acc>
                                </m:e>
                              </m:d>
                              <m:r>
                                <a:rPr lang="en-US" sz="1400" b="0" i="1" baseline="30000" smtClean="0">
                                  <a:latin typeface="Cambria Math"/>
                                </a:rPr>
                                <m:t>2</m:t>
                              </m:r>
                            </m:oMath>
                          </a14:m>
                          <a:endParaRPr lang="en-US" sz="1400" baseline="-25000" dirty="0"/>
                        </a:p>
                      </a:txBody>
                      <a:tcPr/>
                    </a:tc>
                    <a:tc>
                      <a:txBody>
                        <a:bodyPr/>
                        <a:lstStyle/>
                        <a:p>
                          <a:pPr algn="ctr"/>
                          <a:r>
                            <a:rPr lang="en-US" sz="1400" b="1" dirty="0">
                              <a:solidFill>
                                <a:srgbClr val="FF0000"/>
                              </a:solidFill>
                            </a:rPr>
                            <a:t>64</a:t>
                          </a:r>
                        </a:p>
                      </a:txBody>
                      <a:tcPr/>
                    </a:tc>
                    <a:tc>
                      <a:txBody>
                        <a:bodyPr/>
                        <a:lstStyle/>
                        <a:p>
                          <a:pPr algn="ctr"/>
                          <a:r>
                            <a:rPr lang="en-US" sz="1400" b="1" dirty="0">
                              <a:solidFill>
                                <a:srgbClr val="FF0000"/>
                              </a:solidFill>
                            </a:rPr>
                            <a:t>1</a:t>
                          </a:r>
                        </a:p>
                      </a:txBody>
                      <a:tcPr/>
                    </a:tc>
                    <a:tc>
                      <a:txBody>
                        <a:bodyPr/>
                        <a:lstStyle/>
                        <a:p>
                          <a:pPr algn="ctr"/>
                          <a:r>
                            <a:rPr lang="en-US" sz="1400" b="1" dirty="0">
                              <a:solidFill>
                                <a:srgbClr val="FF0000"/>
                              </a:solidFill>
                            </a:rPr>
                            <a:t>81</a:t>
                          </a:r>
                        </a:p>
                      </a:txBody>
                      <a:tcPr/>
                    </a:tc>
                    <a:extLst>
                      <a:ext uri="{0D108BD9-81ED-4DB2-BD59-A6C34878D82A}">
                        <a16:rowId xmlns:a16="http://schemas.microsoft.com/office/drawing/2014/main" val="10002"/>
                      </a:ext>
                    </a:extLst>
                  </a:tr>
                  <a:tr h="2677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0" dirty="0"/>
                            <a:t>((</a:t>
                          </a:r>
                          <a14:m>
                            <m:oMath xmlns:m="http://schemas.openxmlformats.org/officeDocument/2006/math">
                              <m:r>
                                <a:rPr lang="en-US" sz="1400" b="0" i="1" smtClean="0">
                                  <a:latin typeface="Cambria Math"/>
                                </a:rPr>
                                <m:t>𝑌</m:t>
                              </m:r>
                              <m:r>
                                <a:rPr lang="en-US" sz="1400" b="0" i="1" baseline="-25000" smtClean="0">
                                  <a:latin typeface="Cambria Math" panose="02040503050406030204" pitchFamily="18" charset="0"/>
                                </a:rPr>
                                <m:t>3</m:t>
                              </m:r>
                              <m:d>
                                <m:dPr>
                                  <m:begChr m:val="|"/>
                                  <m:ctrlPr>
                                    <a:rPr lang="en-US" sz="1400" b="0" i="1" smtClean="0">
                                      <a:latin typeface="Cambria Math" panose="02040503050406030204" pitchFamily="18" charset="0"/>
                                    </a:rPr>
                                  </m:ctrlPr>
                                </m:dPr>
                                <m:e>
                                  <m:r>
                                    <a:rPr lang="en-US" sz="1400" b="0" i="1" smtClean="0">
                                      <a:latin typeface="Cambria Math"/>
                                    </a:rPr>
                                    <m:t>𝑋</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m:t>
                                  </m:r>
                                  <m:acc>
                                    <m:accPr>
                                      <m:chr m:val="̂"/>
                                      <m:ctrlPr>
                                        <a:rPr lang="en-US" sz="1400" b="0" i="1" smtClean="0">
                                          <a:latin typeface="Cambria Math" panose="02040503050406030204" pitchFamily="18" charset="0"/>
                                        </a:rPr>
                                      </m:ctrlPr>
                                    </m:accPr>
                                    <m:e>
                                      <m:r>
                                        <a:rPr lang="en-US" sz="1400" i="1" smtClean="0">
                                          <a:latin typeface="Cambria Math"/>
                                          <a:ea typeface="Cambria Math"/>
                                        </a:rPr>
                                        <m:t>𝜇</m:t>
                                      </m:r>
                                    </m:e>
                                  </m:acc>
                                </m:e>
                              </m:d>
                              <m:r>
                                <a:rPr lang="en-US" sz="1400" b="0" i="1" baseline="30000" smtClean="0">
                                  <a:latin typeface="Cambria Math"/>
                                </a:rPr>
                                <m:t>2</m:t>
                              </m:r>
                            </m:oMath>
                          </a14:m>
                          <a:endParaRPr lang="en-US" sz="1400" baseline="-25000" dirty="0"/>
                        </a:p>
                      </a:txBody>
                      <a:tcPr/>
                    </a:tc>
                    <a:tc>
                      <a:txBody>
                        <a:bodyPr/>
                        <a:lstStyle/>
                        <a:p>
                          <a:pPr algn="ctr"/>
                          <a:r>
                            <a:rPr lang="en-US" sz="1400" b="1" dirty="0">
                              <a:solidFill>
                                <a:srgbClr val="FF0000"/>
                              </a:solidFill>
                            </a:rPr>
                            <a:t>36</a:t>
                          </a:r>
                        </a:p>
                      </a:txBody>
                      <a:tcPr/>
                    </a:tc>
                    <a:tc>
                      <a:txBody>
                        <a:bodyPr/>
                        <a:lstStyle/>
                        <a:p>
                          <a:pPr algn="ctr"/>
                          <a:r>
                            <a:rPr lang="en-US" sz="1400" b="1" dirty="0">
                              <a:solidFill>
                                <a:srgbClr val="FF0000"/>
                              </a:solidFill>
                            </a:rPr>
                            <a:t>1</a:t>
                          </a:r>
                        </a:p>
                      </a:txBody>
                      <a:tcPr/>
                    </a:tc>
                    <a:tc>
                      <a:txBody>
                        <a:bodyPr/>
                        <a:lstStyle/>
                        <a:p>
                          <a:pPr algn="ctr"/>
                          <a:r>
                            <a:rPr lang="en-US" sz="1400" b="1" dirty="0">
                              <a:solidFill>
                                <a:srgbClr val="FF0000"/>
                              </a:solidFill>
                            </a:rPr>
                            <a:t>121</a:t>
                          </a:r>
                        </a:p>
                      </a:txBody>
                      <a:tcPr/>
                    </a:tc>
                    <a:extLst>
                      <a:ext uri="{0D108BD9-81ED-4DB2-BD59-A6C34878D82A}">
                        <a16:rowId xmlns:a16="http://schemas.microsoft.com/office/drawing/2014/main" val="10003"/>
                      </a:ext>
                    </a:extLst>
                  </a:tr>
                  <a:tr h="267740">
                    <a:tc gridSpan="4">
                      <a:txBody>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a:rPr>
                                  <m:t>𝑇𝑜𝑡𝑎𝑙</m:t>
                                </m:r>
                                <m:r>
                                  <a:rPr lang="en-US" sz="1400" b="0" i="1" smtClean="0">
                                    <a:latin typeface="Cambria Math"/>
                                  </a:rPr>
                                  <m:t> </m:t>
                                </m:r>
                                <m:r>
                                  <a:rPr lang="en-US" sz="1400" b="0" i="1" smtClean="0">
                                    <a:latin typeface="Cambria Math"/>
                                  </a:rPr>
                                  <m:t>𝑆𝑢𝑚</m:t>
                                </m:r>
                                <m:r>
                                  <a:rPr lang="en-US" sz="1400" b="0" i="1" smtClean="0">
                                    <a:latin typeface="Cambria Math"/>
                                  </a:rPr>
                                  <m:t> </m:t>
                                </m:r>
                                <m:r>
                                  <a:rPr lang="en-US" sz="1400" b="0" i="1" smtClean="0">
                                    <a:latin typeface="Cambria Math"/>
                                  </a:rPr>
                                  <m:t>𝑜𝑓</m:t>
                                </m:r>
                                <m:r>
                                  <a:rPr lang="en-US" sz="1400" b="0" i="1" smtClean="0">
                                    <a:latin typeface="Cambria Math"/>
                                  </a:rPr>
                                  <m:t> </m:t>
                                </m:r>
                                <m:r>
                                  <a:rPr lang="en-US" sz="1400" b="0" i="1" smtClean="0">
                                    <a:latin typeface="Cambria Math"/>
                                  </a:rPr>
                                  <m:t>𝑆𝑞𝑢𝑎𝑟𝑒𝑑</m:t>
                                </m:r>
                                <m:r>
                                  <a:rPr lang="en-US" sz="1400" b="0" i="1" smtClean="0">
                                    <a:latin typeface="Cambria Math"/>
                                  </a:rPr>
                                  <m:t> </m:t>
                                </m:r>
                                <m:r>
                                  <a:rPr lang="en-US" sz="1400" b="0" i="1" smtClean="0">
                                    <a:latin typeface="Cambria Math"/>
                                  </a:rPr>
                                  <m:t>𝑅𝑒𝑠𝑖𝑑𝑢𝑎𝑙𝑠</m:t>
                                </m:r>
                                <m:r>
                                  <a:rPr lang="en-US" sz="1400" b="0" i="1" smtClean="0">
                                    <a:latin typeface="Cambria Math"/>
                                  </a:rPr>
                                  <m:t> </m:t>
                                </m:r>
                                <m:r>
                                  <a:rPr lang="en-US" sz="1400" b="0" i="1" smtClean="0">
                                    <a:latin typeface="Cambria Math"/>
                                  </a:rPr>
                                  <m:t>𝑓𝑜𝑟</m:t>
                                </m:r>
                                <m:r>
                                  <a:rPr lang="en-US" sz="1400" b="0" i="1" smtClean="0">
                                    <a:latin typeface="Cambria Math"/>
                                  </a:rPr>
                                  <m:t> </m:t>
                                </m:r>
                                <m:r>
                                  <a:rPr lang="en-US" sz="1400" b="1" i="1" smtClean="0">
                                    <a:latin typeface="Cambria Math"/>
                                  </a:rPr>
                                  <m:t>𝑬𝒒𝒖𝒂𝒍</m:t>
                                </m:r>
                                <m:r>
                                  <a:rPr lang="en-US" sz="1400" b="0" i="1" smtClean="0">
                                    <a:latin typeface="Cambria Math"/>
                                  </a:rPr>
                                  <m:t> </m:t>
                                </m:r>
                                <m:r>
                                  <a:rPr lang="en-US" sz="1400" b="0" i="1" smtClean="0">
                                    <a:latin typeface="Cambria Math"/>
                                  </a:rPr>
                                  <m:t>𝑀𝑒𝑎𝑛𝑠</m:t>
                                </m:r>
                                <m:r>
                                  <a:rPr lang="en-US" sz="1400" b="0" i="1" smtClean="0">
                                    <a:latin typeface="Cambria Math"/>
                                  </a:rPr>
                                  <m:t> </m:t>
                                </m:r>
                                <m:r>
                                  <a:rPr lang="en-US" sz="1400" b="0" i="1" smtClean="0">
                                    <a:latin typeface="Cambria Math"/>
                                  </a:rPr>
                                  <m:t>𝑀𝑜𝑑𝑒𝑙</m:t>
                                </m:r>
                                <m:r>
                                  <a:rPr lang="en-US" sz="1400" b="0" i="1" smtClean="0">
                                    <a:latin typeface="Cambria Math"/>
                                  </a:rPr>
                                  <m:t>:</m:t>
                                </m:r>
                                <m:r>
                                  <m:rPr>
                                    <m:nor/>
                                  </m:rPr>
                                  <a:rPr lang="en-US" sz="1400" b="1" dirty="0">
                                    <a:solidFill>
                                      <a:srgbClr val="FF0000"/>
                                    </a:solidFill>
                                  </a:rPr>
                                  <m:t> 462</m:t>
                                </m:r>
                              </m:oMath>
                            </m:oMathPara>
                          </a14:m>
                          <a:endParaRPr lang="en-US" sz="1400"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Choice>
        <mc:Fallback xmlns="">
          <p:graphicFrame>
            <p:nvGraphicFramePr>
              <p:cNvPr id="12" name="Table 11"/>
              <p:cNvGraphicFramePr>
                <a:graphicFrameLocks noGrp="1"/>
              </p:cNvGraphicFramePr>
              <p:nvPr>
                <p:extLst>
                  <p:ext uri="{D42A27DB-BD31-4B8C-83A1-F6EECF244321}">
                    <p14:modId xmlns:p14="http://schemas.microsoft.com/office/powerpoint/2010/main" val="2424286152"/>
                  </p:ext>
                </p:extLst>
              </p:nvPr>
            </p:nvGraphicFramePr>
            <p:xfrm>
              <a:off x="2247900" y="2352291"/>
              <a:ext cx="7696200" cy="15240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4">
                      <a:extLst>
                        <a:ext uri="{9D8B030D-6E8A-4147-A177-3AD203B41FA5}">
                          <a16:colId xmlns:a16="http://schemas.microsoft.com/office/drawing/2014/main" val="20003"/>
                        </a:ext>
                      </a:extLst>
                    </a:gridCol>
                  </a:tblGrid>
                  <a:tr h="304800">
                    <a:tc>
                      <a:txBody>
                        <a:bodyPr/>
                        <a:lstStyle/>
                        <a:p>
                          <a:endParaRPr lang="en-US" sz="1400" dirty="0"/>
                        </a:p>
                      </a:txBody>
                      <a:tcPr/>
                    </a:tc>
                    <a:tc>
                      <a:txBody>
                        <a:bodyPr/>
                        <a:lstStyle/>
                        <a:p>
                          <a:pPr algn="ctr"/>
                          <a:r>
                            <a:rPr lang="en-US" sz="1400" dirty="0"/>
                            <a:t>Level </a:t>
                          </a:r>
                          <a:r>
                            <a:rPr lang="en-US" sz="1400" dirty="0" err="1" smtClean="0"/>
                            <a:t>i</a:t>
                          </a:r>
                          <a:r>
                            <a:rPr lang="en-US" sz="1400" dirty="0" smtClean="0"/>
                            <a:t> = 1</a:t>
                          </a:r>
                          <a:endParaRPr lang="en-US" sz="1400" dirty="0"/>
                        </a:p>
                      </a:txBody>
                      <a:tcPr/>
                    </a:tc>
                    <a:tc>
                      <a:txBody>
                        <a:bodyPr/>
                        <a:lstStyle/>
                        <a:p>
                          <a:pPr algn="ctr"/>
                          <a:r>
                            <a:rPr lang="en-US" sz="1400" dirty="0"/>
                            <a:t>Level </a:t>
                          </a:r>
                          <a:r>
                            <a:rPr lang="en-US" sz="1400" dirty="0" err="1" smtClean="0"/>
                            <a:t>i</a:t>
                          </a:r>
                          <a:r>
                            <a:rPr lang="en-US" sz="1400" dirty="0" smtClean="0"/>
                            <a:t> = 2</a:t>
                          </a:r>
                          <a:endParaRPr lang="en-US" sz="1400" dirty="0"/>
                        </a:p>
                      </a:txBody>
                      <a:tcPr/>
                    </a:tc>
                    <a:tc>
                      <a:txBody>
                        <a:bodyPr/>
                        <a:lstStyle/>
                        <a:p>
                          <a:pPr algn="ctr"/>
                          <a:r>
                            <a:rPr lang="en-US" sz="1400" baseline="0" dirty="0"/>
                            <a:t>Level </a:t>
                          </a:r>
                          <a:r>
                            <a:rPr lang="en-US" sz="1400" baseline="0" dirty="0" err="1" smtClean="0"/>
                            <a:t>i</a:t>
                          </a:r>
                          <a:r>
                            <a:rPr lang="en-US" sz="1400" baseline="0" dirty="0" smtClean="0"/>
                            <a:t> = 3</a:t>
                          </a:r>
                          <a:endParaRPr lang="en-US" sz="1400" dirty="0"/>
                        </a:p>
                      </a:txBody>
                      <a:tcPr/>
                    </a:tc>
                    <a:extLst>
                      <a:ext uri="{0D108BD9-81ED-4DB2-BD59-A6C34878D82A}">
                        <a16:rowId xmlns:a16="http://schemas.microsoft.com/office/drawing/2014/main" val="10000"/>
                      </a:ext>
                    </a:extLst>
                  </a:tr>
                  <a:tr h="304800">
                    <a:tc>
                      <a:txBody>
                        <a:bodyPr/>
                        <a:lstStyle/>
                        <a:p>
                          <a:endParaRPr lang="en-US"/>
                        </a:p>
                      </a:txBody>
                      <a:tcPr>
                        <a:blipFill>
                          <a:blip r:embed="rId3"/>
                          <a:stretch>
                            <a:fillRect l="-264" t="-102000" r="-234565" b="-312000"/>
                          </a:stretch>
                        </a:blipFill>
                      </a:tcPr>
                    </a:tc>
                    <a:tc>
                      <a:txBody>
                        <a:bodyPr/>
                        <a:lstStyle/>
                        <a:p>
                          <a:pPr algn="ctr"/>
                          <a:r>
                            <a:rPr lang="en-US" sz="1400" b="1" dirty="0">
                              <a:solidFill>
                                <a:srgbClr val="FF0000"/>
                              </a:solidFill>
                            </a:rPr>
                            <a:t>(3-13)</a:t>
                          </a:r>
                          <a:r>
                            <a:rPr lang="en-US" sz="1400" b="1" baseline="30000" dirty="0">
                              <a:solidFill>
                                <a:srgbClr val="FF0000"/>
                              </a:solidFill>
                            </a:rPr>
                            <a:t>2</a:t>
                          </a:r>
                          <a:r>
                            <a:rPr lang="en-US" sz="1400" b="1" dirty="0">
                              <a:solidFill>
                                <a:srgbClr val="FF0000"/>
                              </a:solidFill>
                            </a:rPr>
                            <a:t> = 100</a:t>
                          </a:r>
                        </a:p>
                      </a:txBody>
                      <a:tcPr/>
                    </a:tc>
                    <a:tc>
                      <a:txBody>
                        <a:bodyPr/>
                        <a:lstStyle/>
                        <a:p>
                          <a:pPr algn="ctr"/>
                          <a:r>
                            <a:rPr lang="en-US" sz="1400" b="1" dirty="0">
                              <a:solidFill>
                                <a:srgbClr val="FF0000"/>
                              </a:solidFill>
                            </a:rPr>
                            <a:t>9</a:t>
                          </a:r>
                        </a:p>
                      </a:txBody>
                      <a:tcPr/>
                    </a:tc>
                    <a:tc>
                      <a:txBody>
                        <a:bodyPr/>
                        <a:lstStyle/>
                        <a:p>
                          <a:pPr algn="ctr"/>
                          <a:r>
                            <a:rPr lang="en-US" sz="1400" b="1" dirty="0">
                              <a:solidFill>
                                <a:srgbClr val="FF0000"/>
                              </a:solidFill>
                            </a:rPr>
                            <a:t>49</a:t>
                          </a:r>
                        </a:p>
                      </a:txBody>
                      <a:tcPr/>
                    </a:tc>
                    <a:extLst>
                      <a:ext uri="{0D108BD9-81ED-4DB2-BD59-A6C34878D82A}">
                        <a16:rowId xmlns:a16="http://schemas.microsoft.com/office/drawing/2014/main" val="10001"/>
                      </a:ext>
                    </a:extLst>
                  </a:tr>
                  <a:tr h="304800">
                    <a:tc>
                      <a:txBody>
                        <a:bodyPr/>
                        <a:lstStyle/>
                        <a:p>
                          <a:endParaRPr lang="en-US"/>
                        </a:p>
                      </a:txBody>
                      <a:tcPr>
                        <a:blipFill>
                          <a:blip r:embed="rId3"/>
                          <a:stretch>
                            <a:fillRect l="-264" t="-198039" r="-234565" b="-205882"/>
                          </a:stretch>
                        </a:blipFill>
                      </a:tcPr>
                    </a:tc>
                    <a:tc>
                      <a:txBody>
                        <a:bodyPr/>
                        <a:lstStyle/>
                        <a:p>
                          <a:pPr algn="ctr"/>
                          <a:r>
                            <a:rPr lang="en-US" sz="1400" b="1" dirty="0">
                              <a:solidFill>
                                <a:srgbClr val="FF0000"/>
                              </a:solidFill>
                            </a:rPr>
                            <a:t>64</a:t>
                          </a:r>
                        </a:p>
                      </a:txBody>
                      <a:tcPr/>
                    </a:tc>
                    <a:tc>
                      <a:txBody>
                        <a:bodyPr/>
                        <a:lstStyle/>
                        <a:p>
                          <a:pPr algn="ctr"/>
                          <a:r>
                            <a:rPr lang="en-US" sz="1400" b="1" dirty="0">
                              <a:solidFill>
                                <a:srgbClr val="FF0000"/>
                              </a:solidFill>
                            </a:rPr>
                            <a:t>1</a:t>
                          </a:r>
                        </a:p>
                      </a:txBody>
                      <a:tcPr/>
                    </a:tc>
                    <a:tc>
                      <a:txBody>
                        <a:bodyPr/>
                        <a:lstStyle/>
                        <a:p>
                          <a:pPr algn="ctr"/>
                          <a:r>
                            <a:rPr lang="en-US" sz="1400" b="1" dirty="0">
                              <a:solidFill>
                                <a:srgbClr val="FF0000"/>
                              </a:solidFill>
                            </a:rPr>
                            <a:t>81</a:t>
                          </a:r>
                        </a:p>
                      </a:txBody>
                      <a:tcPr/>
                    </a:tc>
                    <a:extLst>
                      <a:ext uri="{0D108BD9-81ED-4DB2-BD59-A6C34878D82A}">
                        <a16:rowId xmlns:a16="http://schemas.microsoft.com/office/drawing/2014/main" val="10002"/>
                      </a:ext>
                    </a:extLst>
                  </a:tr>
                  <a:tr h="304800">
                    <a:tc>
                      <a:txBody>
                        <a:bodyPr/>
                        <a:lstStyle/>
                        <a:p>
                          <a:endParaRPr lang="en-US"/>
                        </a:p>
                      </a:txBody>
                      <a:tcPr>
                        <a:blipFill>
                          <a:blip r:embed="rId3"/>
                          <a:stretch>
                            <a:fillRect l="-264" t="-304000" r="-234565" b="-110000"/>
                          </a:stretch>
                        </a:blipFill>
                      </a:tcPr>
                    </a:tc>
                    <a:tc>
                      <a:txBody>
                        <a:bodyPr/>
                        <a:lstStyle/>
                        <a:p>
                          <a:pPr algn="ctr"/>
                          <a:r>
                            <a:rPr lang="en-US" sz="1400" b="1" dirty="0">
                              <a:solidFill>
                                <a:srgbClr val="FF0000"/>
                              </a:solidFill>
                            </a:rPr>
                            <a:t>36</a:t>
                          </a:r>
                        </a:p>
                      </a:txBody>
                      <a:tcPr/>
                    </a:tc>
                    <a:tc>
                      <a:txBody>
                        <a:bodyPr/>
                        <a:lstStyle/>
                        <a:p>
                          <a:pPr algn="ctr"/>
                          <a:r>
                            <a:rPr lang="en-US" sz="1400" b="1" dirty="0">
                              <a:solidFill>
                                <a:srgbClr val="FF0000"/>
                              </a:solidFill>
                            </a:rPr>
                            <a:t>1</a:t>
                          </a:r>
                        </a:p>
                      </a:txBody>
                      <a:tcPr/>
                    </a:tc>
                    <a:tc>
                      <a:txBody>
                        <a:bodyPr/>
                        <a:lstStyle/>
                        <a:p>
                          <a:pPr algn="ctr"/>
                          <a:r>
                            <a:rPr lang="en-US" sz="1400" b="1" dirty="0">
                              <a:solidFill>
                                <a:srgbClr val="FF0000"/>
                              </a:solidFill>
                            </a:rPr>
                            <a:t>121</a:t>
                          </a:r>
                        </a:p>
                      </a:txBody>
                      <a:tcPr/>
                    </a:tc>
                    <a:extLst>
                      <a:ext uri="{0D108BD9-81ED-4DB2-BD59-A6C34878D82A}">
                        <a16:rowId xmlns:a16="http://schemas.microsoft.com/office/drawing/2014/main" val="10003"/>
                      </a:ext>
                    </a:extLst>
                  </a:tr>
                  <a:tr h="304800">
                    <a:tc gridSpan="4">
                      <a:txBody>
                        <a:bodyPr/>
                        <a:lstStyle/>
                        <a:p>
                          <a:endParaRPr lang="en-US"/>
                        </a:p>
                      </a:txBody>
                      <a:tcPr>
                        <a:blipFill>
                          <a:blip r:embed="rId3"/>
                          <a:stretch>
                            <a:fillRect l="-79" t="-404000" r="-316" b="-10000"/>
                          </a:stretch>
                        </a:blip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13" name="Content Placeholder 2"/>
              <p:cNvSpPr txBox="1">
                <a:spLocks/>
              </p:cNvSpPr>
              <p:nvPr/>
            </p:nvSpPr>
            <p:spPr>
              <a:xfrm>
                <a:off x="628828" y="3876940"/>
                <a:ext cx="10972800" cy="608039"/>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282575" indent="-282575">
                  <a:buNone/>
                </a:pPr>
                <a:r>
                  <a:rPr lang="en-US" sz="2000" dirty="0"/>
                  <a:t>5. Now we need to find the sum of the squared residuals for the </a:t>
                </a:r>
                <a:r>
                  <a:rPr lang="en-US" sz="2000" b="1" dirty="0"/>
                  <a:t>separate</a:t>
                </a:r>
                <a:r>
                  <a:rPr lang="en-US" sz="2000" dirty="0"/>
                  <a:t> means model, where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a:ea typeface="Cambria Math"/>
                          </a:rPr>
                          <m:t>𝜇</m:t>
                        </m:r>
                      </m:e>
                    </m:acc>
                    <m:r>
                      <a:rPr lang="en-US" sz="2000" i="1" baseline="-25000">
                        <a:latin typeface="Cambria Math"/>
                        <a:ea typeface="Cambria Math"/>
                      </a:rPr>
                      <m:t>𝑖</m:t>
                    </m:r>
                  </m:oMath>
                </a14:m>
                <a:r>
                  <a:rPr lang="en-US" sz="2000" dirty="0"/>
                  <a:t> =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a:ea typeface="Cambria Math"/>
                          </a:rPr>
                          <m:t>𝜇</m:t>
                        </m:r>
                      </m:e>
                    </m:acc>
                    <m:r>
                      <a:rPr lang="en-US" sz="2000" i="1">
                        <a:latin typeface="Cambria Math" panose="02040503050406030204" pitchFamily="18" charset="0"/>
                        <a:ea typeface="Cambria Math"/>
                      </a:rPr>
                      <m:t>(</m:t>
                    </m:r>
                    <m:r>
                      <a:rPr lang="en-US" sz="2000" i="1">
                        <a:latin typeface="Cambria Math" panose="02040503050406030204" pitchFamily="18" charset="0"/>
                        <a:ea typeface="Cambria Math"/>
                      </a:rPr>
                      <m:t>𝑌</m:t>
                    </m:r>
                    <m:r>
                      <a:rPr lang="en-US" sz="2000" i="1">
                        <a:latin typeface="Cambria Math" panose="02040503050406030204" pitchFamily="18" charset="0"/>
                        <a:ea typeface="Cambria Math"/>
                      </a:rPr>
                      <m:t>|</m:t>
                    </m:r>
                    <m:r>
                      <a:rPr lang="en-US" sz="2000" i="1">
                        <a:latin typeface="Cambria Math" panose="02040503050406030204" pitchFamily="18" charset="0"/>
                        <a:ea typeface="Cambria Math"/>
                      </a:rPr>
                      <m:t>𝑋</m:t>
                    </m:r>
                    <m:r>
                      <a:rPr lang="en-US" sz="2000" i="1">
                        <a:latin typeface="Cambria Math" panose="02040503050406030204" pitchFamily="18" charset="0"/>
                        <a:ea typeface="Cambria Math"/>
                      </a:rPr>
                      <m:t>=</m:t>
                    </m:r>
                    <m:r>
                      <a:rPr lang="en-US" sz="2000" i="1">
                        <a:latin typeface="Cambria Math" panose="02040503050406030204" pitchFamily="18" charset="0"/>
                        <a:ea typeface="Cambria Math"/>
                      </a:rPr>
                      <m:t>𝑖</m:t>
                    </m:r>
                    <m:r>
                      <a:rPr lang="en-US" sz="2000" i="1">
                        <a:latin typeface="Cambria Math" panose="02040503050406030204" pitchFamily="18" charset="0"/>
                        <a:ea typeface="Cambria Math"/>
                      </a:rPr>
                      <m:t>)</m:t>
                    </m:r>
                  </m:oMath>
                </a14:m>
                <a:r>
                  <a:rPr lang="en-US" sz="2000" dirty="0"/>
                  <a:t>.</a:t>
                </a:r>
              </a:p>
            </p:txBody>
          </p:sp>
        </mc:Choice>
        <mc:Fallback xmlns="">
          <p:sp>
            <p:nvSpPr>
              <p:cNvPr id="13" name="Content Placeholder 2"/>
              <p:cNvSpPr txBox="1">
                <a:spLocks noRot="1" noChangeAspect="1" noMove="1" noResize="1" noEditPoints="1" noAdjustHandles="1" noChangeArrowheads="1" noChangeShapeType="1" noTextEdit="1"/>
              </p:cNvSpPr>
              <p:nvPr/>
            </p:nvSpPr>
            <p:spPr>
              <a:xfrm>
                <a:off x="628828" y="3876940"/>
                <a:ext cx="10972800" cy="608039"/>
              </a:xfrm>
              <a:prstGeom prst="rect">
                <a:avLst/>
              </a:prstGeom>
              <a:blipFill>
                <a:blip r:embed="rId4"/>
                <a:stretch>
                  <a:fillRect l="-556" t="-5000" r="-56" b="-3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4" name="Table 13"/>
              <p:cNvGraphicFramePr>
                <a:graphicFrameLocks noGrp="1"/>
              </p:cNvGraphicFramePr>
              <p:nvPr>
                <p:extLst>
                  <p:ext uri="{D42A27DB-BD31-4B8C-83A1-F6EECF244321}">
                    <p14:modId xmlns:p14="http://schemas.microsoft.com/office/powerpoint/2010/main" val="1801913299"/>
                  </p:ext>
                </p:extLst>
              </p:nvPr>
            </p:nvGraphicFramePr>
            <p:xfrm>
              <a:off x="2209801" y="4851162"/>
              <a:ext cx="7696201" cy="15240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5">
                      <a:extLst>
                        <a:ext uri="{9D8B030D-6E8A-4147-A177-3AD203B41FA5}">
                          <a16:colId xmlns:a16="http://schemas.microsoft.com/office/drawing/2014/main" val="20003"/>
                        </a:ext>
                      </a:extLst>
                    </a:gridCol>
                  </a:tblGrid>
                  <a:tr h="264160">
                    <a:tc>
                      <a:txBody>
                        <a:bodyPr/>
                        <a:lstStyle/>
                        <a:p>
                          <a:endParaRPr lang="en-US" sz="1400" dirty="0"/>
                        </a:p>
                      </a:txBody>
                      <a:tcPr/>
                    </a:tc>
                    <a:tc>
                      <a:txBody>
                        <a:bodyPr/>
                        <a:lstStyle/>
                        <a:p>
                          <a:pPr algn="ctr"/>
                          <a:r>
                            <a:rPr lang="en-US" sz="1400" dirty="0"/>
                            <a:t>Level </a:t>
                          </a:r>
                          <a:r>
                            <a:rPr lang="en-US" sz="1400" dirty="0" err="1"/>
                            <a:t>i</a:t>
                          </a:r>
                          <a:r>
                            <a:rPr lang="en-US" sz="1400" dirty="0"/>
                            <a:t> = 1</a:t>
                          </a:r>
                        </a:p>
                      </a:txBody>
                      <a:tcPr/>
                    </a:tc>
                    <a:tc>
                      <a:txBody>
                        <a:bodyPr/>
                        <a:lstStyle/>
                        <a:p>
                          <a:pPr algn="ctr"/>
                          <a:r>
                            <a:rPr lang="en-US" sz="1400" dirty="0"/>
                            <a:t>Level </a:t>
                          </a:r>
                          <a:r>
                            <a:rPr lang="en-US" sz="1400" dirty="0" err="1"/>
                            <a:t>i</a:t>
                          </a:r>
                          <a:r>
                            <a:rPr lang="en-US" sz="1400" dirty="0"/>
                            <a:t> = 2</a:t>
                          </a:r>
                        </a:p>
                      </a:txBody>
                      <a:tcPr/>
                    </a:tc>
                    <a:tc>
                      <a:txBody>
                        <a:bodyPr/>
                        <a:lstStyle/>
                        <a:p>
                          <a:pPr algn="ctr"/>
                          <a:r>
                            <a:rPr lang="en-US" sz="1400" baseline="0" dirty="0"/>
                            <a:t>Level </a:t>
                          </a:r>
                          <a:r>
                            <a:rPr lang="en-US" sz="1400" baseline="0" dirty="0" err="1"/>
                            <a:t>i</a:t>
                          </a:r>
                          <a:r>
                            <a:rPr lang="en-US" sz="1400" baseline="0" dirty="0"/>
                            <a:t> = 3</a:t>
                          </a:r>
                          <a:endParaRPr lang="en-US" sz="1400" dirty="0"/>
                        </a:p>
                      </a:txBody>
                      <a:tcPr/>
                    </a:tc>
                    <a:extLst>
                      <a:ext uri="{0D108BD9-81ED-4DB2-BD59-A6C34878D82A}">
                        <a16:rowId xmlns:a16="http://schemas.microsoft.com/office/drawing/2014/main" val="10000"/>
                      </a:ext>
                    </a:extLst>
                  </a:tr>
                  <a:tr h="264160">
                    <a:tc>
                      <a:txBody>
                        <a:bodyPr/>
                        <a:lstStyle/>
                        <a:p>
                          <a:pPr algn="ctr"/>
                          <a:r>
                            <a:rPr lang="en-US" sz="1400" b="0" dirty="0"/>
                            <a:t>(</a:t>
                          </a:r>
                          <a14:m>
                            <m:oMath xmlns:m="http://schemas.openxmlformats.org/officeDocument/2006/math">
                              <m:r>
                                <a:rPr lang="en-US" sz="1400" b="0" i="0" smtClean="0">
                                  <a:latin typeface="Cambria Math" panose="02040503050406030204" pitchFamily="18" charset="0"/>
                                </a:rPr>
                                <m:t>(</m:t>
                              </m:r>
                              <m:r>
                                <a:rPr lang="en-US" sz="1400" b="0" i="1" smtClean="0">
                                  <a:latin typeface="Cambria Math"/>
                                </a:rPr>
                                <m:t>𝑌</m:t>
                              </m:r>
                              <m:r>
                                <a:rPr lang="en-US" sz="1400" b="0" i="1" baseline="-25000" smtClean="0">
                                  <a:latin typeface="Cambria Math" panose="02040503050406030204" pitchFamily="18" charset="0"/>
                                </a:rPr>
                                <m:t>1</m:t>
                              </m:r>
                              <m:d>
                                <m:dPr>
                                  <m:begChr m:val="|"/>
                                  <m:ctrlPr>
                                    <a:rPr lang="en-US" sz="1400" b="0" i="1" smtClean="0">
                                      <a:latin typeface="Cambria Math" panose="02040503050406030204" pitchFamily="18" charset="0"/>
                                    </a:rPr>
                                  </m:ctrlPr>
                                </m:dPr>
                                <m:e>
                                  <m:r>
                                    <a:rPr lang="en-US" sz="1400" b="0" i="1" smtClean="0">
                                      <a:latin typeface="Cambria Math"/>
                                    </a:rPr>
                                    <m:t>𝑋</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m:t>
                                  </m:r>
                                  <m:acc>
                                    <m:accPr>
                                      <m:chr m:val="̂"/>
                                      <m:ctrlPr>
                                        <a:rPr lang="en-US" sz="1400" i="1" smtClean="0">
                                          <a:latin typeface="Cambria Math" panose="02040503050406030204" pitchFamily="18" charset="0"/>
                                        </a:rPr>
                                      </m:ctrlPr>
                                    </m:accPr>
                                    <m:e>
                                      <m:r>
                                        <a:rPr lang="en-US" sz="1400" i="1" smtClean="0">
                                          <a:latin typeface="Cambria Math"/>
                                          <a:ea typeface="Cambria Math"/>
                                        </a:rPr>
                                        <m:t>𝜇</m:t>
                                      </m:r>
                                    </m:e>
                                  </m:acc>
                                  <m:r>
                                    <a:rPr lang="en-US" sz="1400" b="0" i="1" baseline="-25000" smtClean="0">
                                      <a:latin typeface="Cambria Math"/>
                                      <a:ea typeface="Cambria Math"/>
                                    </a:rPr>
                                    <m:t>𝑖</m:t>
                                  </m:r>
                                </m:e>
                              </m:d>
                              <m:r>
                                <a:rPr lang="en-US" sz="1400" b="0" i="1" baseline="30000" smtClean="0">
                                  <a:latin typeface="Cambria Math"/>
                                </a:rPr>
                                <m:t>2</m:t>
                              </m:r>
                            </m:oMath>
                          </a14:m>
                          <a:endParaRPr lang="en-US" sz="1400" baseline="30000" dirty="0"/>
                        </a:p>
                      </a:txBody>
                      <a:tcPr/>
                    </a:tc>
                    <a:tc>
                      <a:txBody>
                        <a:bodyPr/>
                        <a:lstStyle/>
                        <a:p>
                          <a:pPr algn="ctr"/>
                          <a:r>
                            <a:rPr lang="en-US" sz="1400" b="1" dirty="0">
                              <a:solidFill>
                                <a:srgbClr val="FF0000"/>
                              </a:solidFill>
                            </a:rPr>
                            <a:t>(3-5)</a:t>
                          </a:r>
                          <a:r>
                            <a:rPr lang="en-US" sz="1400" b="1" baseline="30000" dirty="0">
                              <a:solidFill>
                                <a:srgbClr val="FF0000"/>
                              </a:solidFill>
                            </a:rPr>
                            <a:t>2</a:t>
                          </a:r>
                          <a:r>
                            <a:rPr lang="en-US" sz="1400" b="1" dirty="0">
                              <a:solidFill>
                                <a:srgbClr val="FF0000"/>
                              </a:solidFill>
                            </a:rPr>
                            <a:t> = 4</a:t>
                          </a:r>
                        </a:p>
                      </a:txBody>
                      <a:tcPr/>
                    </a:tc>
                    <a:tc>
                      <a:txBody>
                        <a:bodyPr/>
                        <a:lstStyle/>
                        <a:p>
                          <a:pPr algn="ctr"/>
                          <a:r>
                            <a:rPr lang="en-US" sz="1400" b="1" dirty="0">
                              <a:solidFill>
                                <a:srgbClr val="FF0000"/>
                              </a:solidFill>
                            </a:rPr>
                            <a:t>(10-12)</a:t>
                          </a:r>
                          <a:r>
                            <a:rPr lang="en-US" sz="1400" b="1" baseline="30000" dirty="0">
                              <a:solidFill>
                                <a:srgbClr val="FF0000"/>
                              </a:solidFill>
                            </a:rPr>
                            <a:t>2</a:t>
                          </a:r>
                          <a:r>
                            <a:rPr lang="en-US" sz="1400" b="1" dirty="0">
                              <a:solidFill>
                                <a:srgbClr val="FF0000"/>
                              </a:solidFill>
                            </a:rPr>
                            <a:t> = 4</a:t>
                          </a:r>
                        </a:p>
                      </a:txBody>
                      <a:tcPr/>
                    </a:tc>
                    <a:tc>
                      <a:txBody>
                        <a:bodyPr/>
                        <a:lstStyle/>
                        <a:p>
                          <a:pPr algn="ctr"/>
                          <a:r>
                            <a:rPr lang="en-US" sz="1400" b="1" dirty="0">
                              <a:solidFill>
                                <a:srgbClr val="FF0000"/>
                              </a:solidFill>
                            </a:rPr>
                            <a:t>(20-22)</a:t>
                          </a:r>
                          <a:r>
                            <a:rPr lang="en-US" sz="1400" b="1" baseline="30000" dirty="0">
                              <a:solidFill>
                                <a:srgbClr val="FF0000"/>
                              </a:solidFill>
                            </a:rPr>
                            <a:t>2</a:t>
                          </a:r>
                          <a:r>
                            <a:rPr lang="en-US" sz="1400" b="1" dirty="0">
                              <a:solidFill>
                                <a:srgbClr val="FF0000"/>
                              </a:solidFill>
                            </a:rPr>
                            <a:t> = 4</a:t>
                          </a:r>
                        </a:p>
                      </a:txBody>
                      <a:tcPr/>
                    </a:tc>
                    <a:extLst>
                      <a:ext uri="{0D108BD9-81ED-4DB2-BD59-A6C34878D82A}">
                        <a16:rowId xmlns:a16="http://schemas.microsoft.com/office/drawing/2014/main" val="10001"/>
                      </a:ext>
                    </a:extLst>
                  </a:tr>
                  <a:tr h="264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t>(</a:t>
                          </a:r>
                          <a14:m>
                            <m:oMath xmlns:m="http://schemas.openxmlformats.org/officeDocument/2006/math">
                              <m:r>
                                <a:rPr lang="en-US" sz="1400" b="0" i="0" smtClean="0">
                                  <a:latin typeface="Cambria Math" panose="02040503050406030204" pitchFamily="18" charset="0"/>
                                </a:rPr>
                                <m:t>(</m:t>
                              </m:r>
                              <m:r>
                                <a:rPr lang="en-US" sz="1400" b="0" i="1" smtClean="0">
                                  <a:latin typeface="Cambria Math"/>
                                </a:rPr>
                                <m:t>𝑌</m:t>
                              </m:r>
                              <m:r>
                                <a:rPr lang="en-US" sz="1400" b="0" i="1" baseline="-25000" smtClean="0">
                                  <a:latin typeface="Cambria Math" panose="02040503050406030204" pitchFamily="18" charset="0"/>
                                </a:rPr>
                                <m:t>2</m:t>
                              </m:r>
                              <m:d>
                                <m:dPr>
                                  <m:begChr m:val="|"/>
                                  <m:ctrlPr>
                                    <a:rPr lang="en-US" sz="1400" b="0" i="1" smtClean="0">
                                      <a:latin typeface="Cambria Math" panose="02040503050406030204" pitchFamily="18" charset="0"/>
                                    </a:rPr>
                                  </m:ctrlPr>
                                </m:dPr>
                                <m:e>
                                  <m:r>
                                    <a:rPr lang="en-US" sz="1400" b="0" i="1" smtClean="0">
                                      <a:latin typeface="Cambria Math"/>
                                    </a:rPr>
                                    <m:t>𝑋</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m:t>
                                  </m:r>
                                  <m:acc>
                                    <m:accPr>
                                      <m:chr m:val="̂"/>
                                      <m:ctrlPr>
                                        <a:rPr lang="en-US" sz="1400" i="1" smtClean="0">
                                          <a:latin typeface="Cambria Math" panose="02040503050406030204" pitchFamily="18" charset="0"/>
                                        </a:rPr>
                                      </m:ctrlPr>
                                    </m:accPr>
                                    <m:e>
                                      <m:r>
                                        <a:rPr lang="en-US" sz="1400" i="1" smtClean="0">
                                          <a:latin typeface="Cambria Math"/>
                                          <a:ea typeface="Cambria Math"/>
                                        </a:rPr>
                                        <m:t>𝜇</m:t>
                                      </m:r>
                                    </m:e>
                                  </m:acc>
                                  <m:r>
                                    <a:rPr lang="en-US" sz="1400" b="0" i="1" baseline="-25000" smtClean="0">
                                      <a:latin typeface="Cambria Math"/>
                                      <a:ea typeface="Cambria Math"/>
                                    </a:rPr>
                                    <m:t>𝑖</m:t>
                                  </m:r>
                                </m:e>
                              </m:d>
                              <m:r>
                                <a:rPr lang="en-US" sz="1400" b="0" i="1" baseline="30000" smtClean="0">
                                  <a:latin typeface="Cambria Math"/>
                                </a:rPr>
                                <m:t>2</m:t>
                              </m:r>
                            </m:oMath>
                          </a14:m>
                          <a:endParaRPr lang="en-US" sz="1400" baseline="-25000" dirty="0"/>
                        </a:p>
                      </a:txBody>
                      <a:tcPr/>
                    </a:tc>
                    <a:tc>
                      <a:txBody>
                        <a:bodyPr/>
                        <a:lstStyle/>
                        <a:p>
                          <a:pPr algn="ctr"/>
                          <a:r>
                            <a:rPr lang="en-US" sz="1400" b="1" dirty="0">
                              <a:solidFill>
                                <a:srgbClr val="FF0000"/>
                              </a:solidFill>
                            </a:rPr>
                            <a:t>0</a:t>
                          </a:r>
                        </a:p>
                      </a:txBody>
                      <a:tcPr/>
                    </a:tc>
                    <a:tc>
                      <a:txBody>
                        <a:bodyPr/>
                        <a:lstStyle/>
                        <a:p>
                          <a:pPr algn="ctr"/>
                          <a:r>
                            <a:rPr lang="en-US" sz="1400" b="1" dirty="0">
                              <a:solidFill>
                                <a:srgbClr val="FF0000"/>
                              </a:solidFill>
                            </a:rPr>
                            <a:t>0</a:t>
                          </a:r>
                        </a:p>
                      </a:txBody>
                      <a:tcPr/>
                    </a:tc>
                    <a:tc>
                      <a:txBody>
                        <a:bodyPr/>
                        <a:lstStyle/>
                        <a:p>
                          <a:pPr algn="ctr"/>
                          <a:r>
                            <a:rPr lang="en-US" sz="1400" b="1" dirty="0">
                              <a:solidFill>
                                <a:srgbClr val="FF0000"/>
                              </a:solidFill>
                            </a:rPr>
                            <a:t>0</a:t>
                          </a:r>
                        </a:p>
                      </a:txBody>
                      <a:tcPr/>
                    </a:tc>
                    <a:extLst>
                      <a:ext uri="{0D108BD9-81ED-4DB2-BD59-A6C34878D82A}">
                        <a16:rowId xmlns:a16="http://schemas.microsoft.com/office/drawing/2014/main" val="10002"/>
                      </a:ext>
                    </a:extLst>
                  </a:tr>
                  <a:tr h="26416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0" dirty="0"/>
                            <a:t>(</a:t>
                          </a:r>
                          <a14:m>
                            <m:oMath xmlns:m="http://schemas.openxmlformats.org/officeDocument/2006/math">
                              <m:r>
                                <a:rPr lang="en-US" sz="1400" b="0" i="0" smtClean="0">
                                  <a:latin typeface="Cambria Math" panose="02040503050406030204" pitchFamily="18" charset="0"/>
                                </a:rPr>
                                <m:t>(</m:t>
                              </m:r>
                              <m:r>
                                <a:rPr lang="en-US" sz="1400" b="0" i="1" smtClean="0">
                                  <a:latin typeface="Cambria Math"/>
                                </a:rPr>
                                <m:t>𝑌</m:t>
                              </m:r>
                              <m:r>
                                <a:rPr lang="en-US" sz="1400" b="0" i="1" baseline="-25000" smtClean="0">
                                  <a:latin typeface="Cambria Math" panose="02040503050406030204" pitchFamily="18" charset="0"/>
                                </a:rPr>
                                <m:t>3</m:t>
                              </m:r>
                              <m:d>
                                <m:dPr>
                                  <m:begChr m:val="|"/>
                                  <m:ctrlPr>
                                    <a:rPr lang="en-US" sz="1400" b="0" i="1" smtClean="0">
                                      <a:latin typeface="Cambria Math" panose="02040503050406030204" pitchFamily="18" charset="0"/>
                                    </a:rPr>
                                  </m:ctrlPr>
                                </m:dPr>
                                <m:e>
                                  <m:r>
                                    <a:rPr lang="en-US" sz="1400" b="0" i="1" smtClean="0">
                                      <a:latin typeface="Cambria Math"/>
                                    </a:rPr>
                                    <m:t>𝑋</m:t>
                                  </m:r>
                                  <m:r>
                                    <a:rPr lang="en-US" sz="1400" b="0" i="1" smtClean="0">
                                      <a:latin typeface="Cambria Math" panose="02040503050406030204" pitchFamily="18" charset="0"/>
                                    </a:rPr>
                                    <m:t>=</m:t>
                                  </m:r>
                                  <m:r>
                                    <a:rPr lang="en-US" sz="1400" b="0" i="1" smtClean="0">
                                      <a:latin typeface="Cambria Math" panose="02040503050406030204" pitchFamily="18" charset="0"/>
                                    </a:rPr>
                                    <m:t>𝑖</m:t>
                                  </m:r>
                                  <m:r>
                                    <a:rPr lang="en-US" sz="1400" b="0" i="1" smtClean="0">
                                      <a:latin typeface="Cambria Math" panose="02040503050406030204" pitchFamily="18" charset="0"/>
                                    </a:rPr>
                                    <m:t>)−</m:t>
                                  </m:r>
                                  <m:acc>
                                    <m:accPr>
                                      <m:chr m:val="̂"/>
                                      <m:ctrlPr>
                                        <a:rPr lang="en-US" sz="1400" i="1" smtClean="0">
                                          <a:latin typeface="Cambria Math" panose="02040503050406030204" pitchFamily="18" charset="0"/>
                                        </a:rPr>
                                      </m:ctrlPr>
                                    </m:accPr>
                                    <m:e>
                                      <m:r>
                                        <a:rPr lang="en-US" sz="1400" i="1" smtClean="0">
                                          <a:latin typeface="Cambria Math"/>
                                          <a:ea typeface="Cambria Math"/>
                                        </a:rPr>
                                        <m:t>𝜇</m:t>
                                      </m:r>
                                    </m:e>
                                  </m:acc>
                                  <m:r>
                                    <a:rPr lang="en-US" sz="1400" b="0" i="1" baseline="-25000" smtClean="0">
                                      <a:latin typeface="Cambria Math"/>
                                      <a:ea typeface="Cambria Math"/>
                                    </a:rPr>
                                    <m:t>𝑖</m:t>
                                  </m:r>
                                </m:e>
                              </m:d>
                              <m:r>
                                <a:rPr lang="en-US" sz="1400" b="0" i="1" baseline="30000" smtClean="0">
                                  <a:latin typeface="Cambria Math"/>
                                </a:rPr>
                                <m:t>2</m:t>
                              </m:r>
                            </m:oMath>
                          </a14:m>
                          <a:endParaRPr lang="en-US" sz="1400" baseline="-25000" dirty="0"/>
                        </a:p>
                      </a:txBody>
                      <a:tcPr/>
                    </a:tc>
                    <a:tc>
                      <a:txBody>
                        <a:bodyPr/>
                        <a:lstStyle/>
                        <a:p>
                          <a:pPr algn="ctr"/>
                          <a:r>
                            <a:rPr lang="en-US" sz="1400" b="1" dirty="0">
                              <a:solidFill>
                                <a:srgbClr val="FF0000"/>
                              </a:solidFill>
                            </a:rPr>
                            <a:t>4</a:t>
                          </a:r>
                        </a:p>
                      </a:txBody>
                      <a:tcPr/>
                    </a:tc>
                    <a:tc>
                      <a:txBody>
                        <a:bodyPr/>
                        <a:lstStyle/>
                        <a:p>
                          <a:pPr algn="ctr"/>
                          <a:r>
                            <a:rPr lang="en-US" sz="1400" b="1" dirty="0">
                              <a:solidFill>
                                <a:srgbClr val="FF0000"/>
                              </a:solidFill>
                            </a:rPr>
                            <a:t>4</a:t>
                          </a:r>
                        </a:p>
                      </a:txBody>
                      <a:tcPr/>
                    </a:tc>
                    <a:tc>
                      <a:txBody>
                        <a:bodyPr/>
                        <a:lstStyle/>
                        <a:p>
                          <a:pPr algn="ctr"/>
                          <a:r>
                            <a:rPr lang="en-US" sz="1400" b="1" dirty="0">
                              <a:solidFill>
                                <a:srgbClr val="FF0000"/>
                              </a:solidFill>
                            </a:rPr>
                            <a:t>4</a:t>
                          </a:r>
                        </a:p>
                      </a:txBody>
                      <a:tcPr/>
                    </a:tc>
                    <a:extLst>
                      <a:ext uri="{0D108BD9-81ED-4DB2-BD59-A6C34878D82A}">
                        <a16:rowId xmlns:a16="http://schemas.microsoft.com/office/drawing/2014/main" val="10003"/>
                      </a:ext>
                    </a:extLst>
                  </a:tr>
                  <a:tr h="264160">
                    <a:tc gridSpan="4">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400" b="0" i="1" smtClean="0">
                                    <a:latin typeface="Cambria Math"/>
                                  </a:rPr>
                                  <m:t>𝑇𝑜𝑡𝑎𝑙</m:t>
                                </m:r>
                                <m:r>
                                  <a:rPr lang="en-US" sz="1400" b="0" i="1" smtClean="0">
                                    <a:latin typeface="Cambria Math"/>
                                  </a:rPr>
                                  <m:t> </m:t>
                                </m:r>
                                <m:r>
                                  <a:rPr lang="en-US" sz="1400" b="0" i="1" smtClean="0">
                                    <a:latin typeface="Cambria Math"/>
                                  </a:rPr>
                                  <m:t>𝑆𝑢𝑚</m:t>
                                </m:r>
                                <m:r>
                                  <a:rPr lang="en-US" sz="1400" b="0" i="1" smtClean="0">
                                    <a:latin typeface="Cambria Math"/>
                                  </a:rPr>
                                  <m:t> </m:t>
                                </m:r>
                                <m:r>
                                  <a:rPr lang="en-US" sz="1400" b="0" i="1" smtClean="0">
                                    <a:latin typeface="Cambria Math"/>
                                  </a:rPr>
                                  <m:t>𝑜𝑓</m:t>
                                </m:r>
                                <m:r>
                                  <a:rPr lang="en-US" sz="1400" b="0" i="1" smtClean="0">
                                    <a:latin typeface="Cambria Math"/>
                                  </a:rPr>
                                  <m:t> </m:t>
                                </m:r>
                                <m:r>
                                  <a:rPr lang="en-US" sz="1400" b="0" i="1" smtClean="0">
                                    <a:latin typeface="Cambria Math"/>
                                  </a:rPr>
                                  <m:t>𝑆𝑞𝑢𝑎𝑟𝑒𝑑</m:t>
                                </m:r>
                                <m:r>
                                  <a:rPr lang="en-US" sz="1400" b="0" i="1" smtClean="0">
                                    <a:latin typeface="Cambria Math"/>
                                  </a:rPr>
                                  <m:t> </m:t>
                                </m:r>
                                <m:r>
                                  <a:rPr lang="en-US" sz="1400" b="0" i="1" smtClean="0">
                                    <a:latin typeface="Cambria Math"/>
                                  </a:rPr>
                                  <m:t>𝑅𝑒𝑠𝑖𝑑𝑢𝑎𝑙𝑠</m:t>
                                </m:r>
                                <m:r>
                                  <a:rPr lang="en-US" sz="1400" b="0" i="1" smtClean="0">
                                    <a:latin typeface="Cambria Math"/>
                                  </a:rPr>
                                  <m:t> </m:t>
                                </m:r>
                                <m:r>
                                  <a:rPr lang="en-US" sz="1400" b="0" i="1" smtClean="0">
                                    <a:latin typeface="Cambria Math"/>
                                  </a:rPr>
                                  <m:t>𝑓𝑜𝑟</m:t>
                                </m:r>
                                <m:r>
                                  <a:rPr lang="en-US" sz="1400" b="0" i="1" smtClean="0">
                                    <a:latin typeface="Cambria Math"/>
                                  </a:rPr>
                                  <m:t> </m:t>
                                </m:r>
                                <m:r>
                                  <a:rPr lang="en-US" sz="1400" b="1" i="1" smtClean="0">
                                    <a:latin typeface="Cambria Math"/>
                                  </a:rPr>
                                  <m:t>𝑺𝒆𝒑𝒂𝒓𝒂𝒕𝒆</m:t>
                                </m:r>
                                <m:r>
                                  <a:rPr lang="en-US" sz="1400" b="0" i="1" smtClean="0">
                                    <a:latin typeface="Cambria Math"/>
                                  </a:rPr>
                                  <m:t> </m:t>
                                </m:r>
                                <m:r>
                                  <a:rPr lang="en-US" sz="1400" b="0" i="1" smtClean="0">
                                    <a:latin typeface="Cambria Math"/>
                                  </a:rPr>
                                  <m:t>𝑀𝑒𝑎𝑛𝑠</m:t>
                                </m:r>
                                <m:r>
                                  <a:rPr lang="en-US" sz="1400" b="0" i="1" smtClean="0">
                                    <a:latin typeface="Cambria Math"/>
                                  </a:rPr>
                                  <m:t> </m:t>
                                </m:r>
                                <m:r>
                                  <a:rPr lang="en-US" sz="1400" b="0" i="1" smtClean="0">
                                    <a:latin typeface="Cambria Math"/>
                                  </a:rPr>
                                  <m:t>𝑀𝑜𝑑𝑒𝑙</m:t>
                                </m:r>
                                <m:r>
                                  <a:rPr lang="en-US" sz="1400" b="0" i="1" smtClean="0">
                                    <a:latin typeface="Cambria Math"/>
                                  </a:rPr>
                                  <m:t>:</m:t>
                                </m:r>
                                <m:r>
                                  <m:rPr>
                                    <m:nor/>
                                  </m:rPr>
                                  <a:rPr lang="en-US" sz="1400" dirty="0"/>
                                  <m:t> </m:t>
                                </m:r>
                                <m:r>
                                  <m:rPr>
                                    <m:nor/>
                                  </m:rPr>
                                  <a:rPr lang="en-US" sz="1400" b="1" dirty="0">
                                    <a:solidFill>
                                      <a:srgbClr val="FF0000"/>
                                    </a:solidFill>
                                  </a:rPr>
                                  <m:t>24</m:t>
                                </m:r>
                              </m:oMath>
                            </m:oMathPara>
                          </a14:m>
                          <a:endParaRPr lang="en-US" sz="1400" dirty="0"/>
                        </a:p>
                      </a:txBody>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Choice>
        <mc:Fallback xmlns="">
          <p:graphicFrame>
            <p:nvGraphicFramePr>
              <p:cNvPr id="14" name="Table 13"/>
              <p:cNvGraphicFramePr>
                <a:graphicFrameLocks noGrp="1"/>
              </p:cNvGraphicFramePr>
              <p:nvPr>
                <p:extLst>
                  <p:ext uri="{D42A27DB-BD31-4B8C-83A1-F6EECF244321}">
                    <p14:modId xmlns:p14="http://schemas.microsoft.com/office/powerpoint/2010/main" val="1801913299"/>
                  </p:ext>
                </p:extLst>
              </p:nvPr>
            </p:nvGraphicFramePr>
            <p:xfrm>
              <a:off x="2209801" y="4851162"/>
              <a:ext cx="7696201" cy="1524000"/>
            </p:xfrm>
            <a:graphic>
              <a:graphicData uri="http://schemas.openxmlformats.org/drawingml/2006/table">
                <a:tbl>
                  <a:tblPr firstRow="1" bandRow="1">
                    <a:tableStyleId>{5C22544A-7EE6-4342-B048-85BDC9FD1C3A}</a:tableStyleId>
                  </a:tblPr>
                  <a:tblGrid>
                    <a:gridCol w="2308860">
                      <a:extLst>
                        <a:ext uri="{9D8B030D-6E8A-4147-A177-3AD203B41FA5}">
                          <a16:colId xmlns:a16="http://schemas.microsoft.com/office/drawing/2014/main" val="20000"/>
                        </a:ext>
                      </a:extLst>
                    </a:gridCol>
                    <a:gridCol w="1827848">
                      <a:extLst>
                        <a:ext uri="{9D8B030D-6E8A-4147-A177-3AD203B41FA5}">
                          <a16:colId xmlns:a16="http://schemas.microsoft.com/office/drawing/2014/main" val="20001"/>
                        </a:ext>
                      </a:extLst>
                    </a:gridCol>
                    <a:gridCol w="1827848">
                      <a:extLst>
                        <a:ext uri="{9D8B030D-6E8A-4147-A177-3AD203B41FA5}">
                          <a16:colId xmlns:a16="http://schemas.microsoft.com/office/drawing/2014/main" val="20002"/>
                        </a:ext>
                      </a:extLst>
                    </a:gridCol>
                    <a:gridCol w="1731645">
                      <a:extLst>
                        <a:ext uri="{9D8B030D-6E8A-4147-A177-3AD203B41FA5}">
                          <a16:colId xmlns:a16="http://schemas.microsoft.com/office/drawing/2014/main" val="20003"/>
                        </a:ext>
                      </a:extLst>
                    </a:gridCol>
                  </a:tblGrid>
                  <a:tr h="304800">
                    <a:tc>
                      <a:txBody>
                        <a:bodyPr/>
                        <a:lstStyle/>
                        <a:p>
                          <a:endParaRPr lang="en-US" sz="1400" dirty="0"/>
                        </a:p>
                      </a:txBody>
                      <a:tcPr/>
                    </a:tc>
                    <a:tc>
                      <a:txBody>
                        <a:bodyPr/>
                        <a:lstStyle/>
                        <a:p>
                          <a:pPr algn="ctr"/>
                          <a:r>
                            <a:rPr lang="en-US" sz="1400" dirty="0"/>
                            <a:t>Level </a:t>
                          </a:r>
                          <a:r>
                            <a:rPr lang="en-US" sz="1400" dirty="0" err="1" smtClean="0"/>
                            <a:t>i</a:t>
                          </a:r>
                          <a:r>
                            <a:rPr lang="en-US" sz="1400" dirty="0" smtClean="0"/>
                            <a:t> = 1</a:t>
                          </a:r>
                          <a:endParaRPr lang="en-US" sz="1400" dirty="0"/>
                        </a:p>
                      </a:txBody>
                      <a:tcPr/>
                    </a:tc>
                    <a:tc>
                      <a:txBody>
                        <a:bodyPr/>
                        <a:lstStyle/>
                        <a:p>
                          <a:pPr algn="ctr"/>
                          <a:r>
                            <a:rPr lang="en-US" sz="1400" dirty="0"/>
                            <a:t>Level </a:t>
                          </a:r>
                          <a:r>
                            <a:rPr lang="en-US" sz="1400" dirty="0" err="1" smtClean="0"/>
                            <a:t>i</a:t>
                          </a:r>
                          <a:r>
                            <a:rPr lang="en-US" sz="1400" dirty="0" smtClean="0"/>
                            <a:t> = 2</a:t>
                          </a:r>
                          <a:endParaRPr lang="en-US" sz="1400" dirty="0"/>
                        </a:p>
                      </a:txBody>
                      <a:tcPr/>
                    </a:tc>
                    <a:tc>
                      <a:txBody>
                        <a:bodyPr/>
                        <a:lstStyle/>
                        <a:p>
                          <a:pPr algn="ctr"/>
                          <a:r>
                            <a:rPr lang="en-US" sz="1400" baseline="0" dirty="0"/>
                            <a:t>Level </a:t>
                          </a:r>
                          <a:r>
                            <a:rPr lang="en-US" sz="1400" baseline="0" dirty="0" err="1" smtClean="0"/>
                            <a:t>i</a:t>
                          </a:r>
                          <a:r>
                            <a:rPr lang="en-US" sz="1400" baseline="0" dirty="0" smtClean="0"/>
                            <a:t> = 3</a:t>
                          </a:r>
                          <a:endParaRPr lang="en-US" sz="1400" dirty="0"/>
                        </a:p>
                      </a:txBody>
                      <a:tcPr/>
                    </a:tc>
                    <a:extLst>
                      <a:ext uri="{0D108BD9-81ED-4DB2-BD59-A6C34878D82A}">
                        <a16:rowId xmlns:a16="http://schemas.microsoft.com/office/drawing/2014/main" val="10000"/>
                      </a:ext>
                    </a:extLst>
                  </a:tr>
                  <a:tr h="304800">
                    <a:tc>
                      <a:txBody>
                        <a:bodyPr/>
                        <a:lstStyle/>
                        <a:p>
                          <a:endParaRPr lang="en-US"/>
                        </a:p>
                      </a:txBody>
                      <a:tcPr>
                        <a:blipFill>
                          <a:blip r:embed="rId5"/>
                          <a:stretch>
                            <a:fillRect l="-264" t="-102000" r="-234565" b="-312000"/>
                          </a:stretch>
                        </a:blipFill>
                      </a:tcPr>
                    </a:tc>
                    <a:tc>
                      <a:txBody>
                        <a:bodyPr/>
                        <a:lstStyle/>
                        <a:p>
                          <a:pPr algn="ctr"/>
                          <a:r>
                            <a:rPr lang="en-US" sz="1400" b="1" dirty="0">
                              <a:solidFill>
                                <a:srgbClr val="FF0000"/>
                              </a:solidFill>
                            </a:rPr>
                            <a:t>(3-5)</a:t>
                          </a:r>
                          <a:r>
                            <a:rPr lang="en-US" sz="1400" b="1" baseline="30000" dirty="0">
                              <a:solidFill>
                                <a:srgbClr val="FF0000"/>
                              </a:solidFill>
                            </a:rPr>
                            <a:t>2</a:t>
                          </a:r>
                          <a:r>
                            <a:rPr lang="en-US" sz="1400" b="1" dirty="0">
                              <a:solidFill>
                                <a:srgbClr val="FF0000"/>
                              </a:solidFill>
                            </a:rPr>
                            <a:t> = 4</a:t>
                          </a:r>
                        </a:p>
                      </a:txBody>
                      <a:tcPr/>
                    </a:tc>
                    <a:tc>
                      <a:txBody>
                        <a:bodyPr/>
                        <a:lstStyle/>
                        <a:p>
                          <a:pPr algn="ctr"/>
                          <a:r>
                            <a:rPr lang="en-US" sz="1400" b="1" dirty="0">
                              <a:solidFill>
                                <a:srgbClr val="FF0000"/>
                              </a:solidFill>
                            </a:rPr>
                            <a:t>(10-12)</a:t>
                          </a:r>
                          <a:r>
                            <a:rPr lang="en-US" sz="1400" b="1" baseline="30000" dirty="0">
                              <a:solidFill>
                                <a:srgbClr val="FF0000"/>
                              </a:solidFill>
                            </a:rPr>
                            <a:t>2</a:t>
                          </a:r>
                          <a:r>
                            <a:rPr lang="en-US" sz="1400" b="1" dirty="0">
                              <a:solidFill>
                                <a:srgbClr val="FF0000"/>
                              </a:solidFill>
                            </a:rPr>
                            <a:t> = 4</a:t>
                          </a:r>
                        </a:p>
                      </a:txBody>
                      <a:tcPr/>
                    </a:tc>
                    <a:tc>
                      <a:txBody>
                        <a:bodyPr/>
                        <a:lstStyle/>
                        <a:p>
                          <a:pPr algn="ctr"/>
                          <a:r>
                            <a:rPr lang="en-US" sz="1400" b="1" dirty="0">
                              <a:solidFill>
                                <a:srgbClr val="FF0000"/>
                              </a:solidFill>
                            </a:rPr>
                            <a:t>(20-22)</a:t>
                          </a:r>
                          <a:r>
                            <a:rPr lang="en-US" sz="1400" b="1" baseline="30000" dirty="0">
                              <a:solidFill>
                                <a:srgbClr val="FF0000"/>
                              </a:solidFill>
                            </a:rPr>
                            <a:t>2</a:t>
                          </a:r>
                          <a:r>
                            <a:rPr lang="en-US" sz="1400" b="1" dirty="0">
                              <a:solidFill>
                                <a:srgbClr val="FF0000"/>
                              </a:solidFill>
                            </a:rPr>
                            <a:t> = 4</a:t>
                          </a:r>
                        </a:p>
                      </a:txBody>
                      <a:tcPr/>
                    </a:tc>
                    <a:extLst>
                      <a:ext uri="{0D108BD9-81ED-4DB2-BD59-A6C34878D82A}">
                        <a16:rowId xmlns:a16="http://schemas.microsoft.com/office/drawing/2014/main" val="10001"/>
                      </a:ext>
                    </a:extLst>
                  </a:tr>
                  <a:tr h="304800">
                    <a:tc>
                      <a:txBody>
                        <a:bodyPr/>
                        <a:lstStyle/>
                        <a:p>
                          <a:endParaRPr lang="en-US"/>
                        </a:p>
                      </a:txBody>
                      <a:tcPr>
                        <a:blipFill>
                          <a:blip r:embed="rId5"/>
                          <a:stretch>
                            <a:fillRect l="-264" t="-198039" r="-234565" b="-205882"/>
                          </a:stretch>
                        </a:blipFill>
                      </a:tcPr>
                    </a:tc>
                    <a:tc>
                      <a:txBody>
                        <a:bodyPr/>
                        <a:lstStyle/>
                        <a:p>
                          <a:pPr algn="ctr"/>
                          <a:r>
                            <a:rPr lang="en-US" sz="1400" b="1" dirty="0">
                              <a:solidFill>
                                <a:srgbClr val="FF0000"/>
                              </a:solidFill>
                            </a:rPr>
                            <a:t>0</a:t>
                          </a:r>
                        </a:p>
                      </a:txBody>
                      <a:tcPr/>
                    </a:tc>
                    <a:tc>
                      <a:txBody>
                        <a:bodyPr/>
                        <a:lstStyle/>
                        <a:p>
                          <a:pPr algn="ctr"/>
                          <a:r>
                            <a:rPr lang="en-US" sz="1400" b="1" dirty="0">
                              <a:solidFill>
                                <a:srgbClr val="FF0000"/>
                              </a:solidFill>
                            </a:rPr>
                            <a:t>0</a:t>
                          </a:r>
                        </a:p>
                      </a:txBody>
                      <a:tcPr/>
                    </a:tc>
                    <a:tc>
                      <a:txBody>
                        <a:bodyPr/>
                        <a:lstStyle/>
                        <a:p>
                          <a:pPr algn="ctr"/>
                          <a:r>
                            <a:rPr lang="en-US" sz="1400" b="1" dirty="0">
                              <a:solidFill>
                                <a:srgbClr val="FF0000"/>
                              </a:solidFill>
                            </a:rPr>
                            <a:t>0</a:t>
                          </a:r>
                        </a:p>
                      </a:txBody>
                      <a:tcPr/>
                    </a:tc>
                    <a:extLst>
                      <a:ext uri="{0D108BD9-81ED-4DB2-BD59-A6C34878D82A}">
                        <a16:rowId xmlns:a16="http://schemas.microsoft.com/office/drawing/2014/main" val="10002"/>
                      </a:ext>
                    </a:extLst>
                  </a:tr>
                  <a:tr h="304800">
                    <a:tc>
                      <a:txBody>
                        <a:bodyPr/>
                        <a:lstStyle/>
                        <a:p>
                          <a:endParaRPr lang="en-US"/>
                        </a:p>
                      </a:txBody>
                      <a:tcPr>
                        <a:blipFill>
                          <a:blip r:embed="rId5"/>
                          <a:stretch>
                            <a:fillRect l="-264" t="-304000" r="-234565" b="-110000"/>
                          </a:stretch>
                        </a:blipFill>
                      </a:tcPr>
                    </a:tc>
                    <a:tc>
                      <a:txBody>
                        <a:bodyPr/>
                        <a:lstStyle/>
                        <a:p>
                          <a:pPr algn="ctr"/>
                          <a:r>
                            <a:rPr lang="en-US" sz="1400" b="1" dirty="0">
                              <a:solidFill>
                                <a:srgbClr val="FF0000"/>
                              </a:solidFill>
                            </a:rPr>
                            <a:t>4</a:t>
                          </a:r>
                        </a:p>
                      </a:txBody>
                      <a:tcPr/>
                    </a:tc>
                    <a:tc>
                      <a:txBody>
                        <a:bodyPr/>
                        <a:lstStyle/>
                        <a:p>
                          <a:pPr algn="ctr"/>
                          <a:r>
                            <a:rPr lang="en-US" sz="1400" b="1" dirty="0">
                              <a:solidFill>
                                <a:srgbClr val="FF0000"/>
                              </a:solidFill>
                            </a:rPr>
                            <a:t>4</a:t>
                          </a:r>
                        </a:p>
                      </a:txBody>
                      <a:tcPr/>
                    </a:tc>
                    <a:tc>
                      <a:txBody>
                        <a:bodyPr/>
                        <a:lstStyle/>
                        <a:p>
                          <a:pPr algn="ctr"/>
                          <a:r>
                            <a:rPr lang="en-US" sz="1400" b="1" dirty="0">
                              <a:solidFill>
                                <a:srgbClr val="FF0000"/>
                              </a:solidFill>
                            </a:rPr>
                            <a:t>4</a:t>
                          </a:r>
                        </a:p>
                      </a:txBody>
                      <a:tcPr/>
                    </a:tc>
                    <a:extLst>
                      <a:ext uri="{0D108BD9-81ED-4DB2-BD59-A6C34878D82A}">
                        <a16:rowId xmlns:a16="http://schemas.microsoft.com/office/drawing/2014/main" val="10003"/>
                      </a:ext>
                    </a:extLst>
                  </a:tr>
                  <a:tr h="304800">
                    <a:tc gridSpan="4">
                      <a:txBody>
                        <a:bodyPr/>
                        <a:lstStyle/>
                        <a:p>
                          <a:endParaRPr lang="en-US"/>
                        </a:p>
                      </a:txBody>
                      <a:tcPr>
                        <a:blipFill>
                          <a:blip r:embed="rId5"/>
                          <a:stretch>
                            <a:fillRect l="-79" t="-404000" r="-316" b="-10000"/>
                          </a:stretch>
                        </a:blipFill>
                      </a:tcPr>
                    </a:tc>
                    <a:tc hMerge="1">
                      <a:txBody>
                        <a:bodyPr/>
                        <a:lstStyle/>
                        <a:p>
                          <a:pPr algn="ctr"/>
                          <a:endParaRPr lang="en-US" dirty="0"/>
                        </a:p>
                      </a:txBody>
                      <a:tcPr/>
                    </a:tc>
                    <a:tc hMerge="1">
                      <a:txBody>
                        <a:bodyPr/>
                        <a:lstStyle/>
                        <a:p>
                          <a:pPr algn="ctr"/>
                          <a:endParaRPr lang="en-US" dirty="0"/>
                        </a:p>
                      </a:txBody>
                      <a:tcPr/>
                    </a:tc>
                    <a:tc hMerge="1">
                      <a:txBody>
                        <a:bodyPr/>
                        <a:lstStyle/>
                        <a:p>
                          <a:pPr algn="ctr"/>
                          <a:endParaRPr lang="en-US" dirty="0"/>
                        </a:p>
                      </a:txBody>
                      <a:tcPr/>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15" name="TextBox 14"/>
              <p:cNvSpPr txBox="1"/>
              <p:nvPr/>
            </p:nvSpPr>
            <p:spPr>
              <a:xfrm>
                <a:off x="3581400" y="4466166"/>
                <a:ext cx="5029200" cy="369332"/>
              </a:xfrm>
              <a:prstGeom prst="rect">
                <a:avLst/>
              </a:prstGeom>
              <a:noFill/>
            </p:spPr>
            <p:txBody>
              <a:bodyPr wrap="square" rtlCol="0">
                <a:spAutoFit/>
              </a:bodyPr>
              <a:lstStyle/>
              <a:p>
                <a:pPr algn="ctr"/>
                <a:r>
                  <a:rPr lang="en-US" dirty="0"/>
                  <a:t>(</a:t>
                </a:r>
                <a14:m>
                  <m:oMath xmlns:m="http://schemas.openxmlformats.org/officeDocument/2006/math">
                    <m:r>
                      <a:rPr lang="en-US">
                        <a:latin typeface="Cambria Math" panose="02040503050406030204" pitchFamily="18" charset="0"/>
                      </a:rPr>
                      <m:t>(</m:t>
                    </m:r>
                    <m:r>
                      <a:rPr lang="en-US" i="1">
                        <a:latin typeface="Cambria Math"/>
                      </a:rPr>
                      <m:t>𝑌</m:t>
                    </m:r>
                    <m:r>
                      <a:rPr lang="en-US" i="1" baseline="-25000">
                        <a:latin typeface="Cambria Math"/>
                      </a:rPr>
                      <m:t>𝑖</m:t>
                    </m:r>
                    <m:d>
                      <m:dPr>
                        <m:begChr m:val="|"/>
                        <m:ctrlPr>
                          <a:rPr lang="en-US" i="1">
                            <a:latin typeface="Cambria Math" panose="02040503050406030204" pitchFamily="18" charset="0"/>
                          </a:rPr>
                        </m:ctrlPr>
                      </m:dPr>
                      <m:e>
                        <m:r>
                          <a:rPr lang="en-US" i="1">
                            <a:latin typeface="Cambria Math"/>
                          </a:rPr>
                          <m:t>𝑋</m:t>
                        </m:r>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a:ea typeface="Cambria Math"/>
                              </a:rPr>
                              <m:t>𝜇</m:t>
                            </m:r>
                          </m:e>
                        </m:acc>
                        <m:r>
                          <a:rPr lang="en-US" i="1" baseline="-25000">
                            <a:latin typeface="Cambria Math"/>
                            <a:ea typeface="Cambria Math"/>
                          </a:rPr>
                          <m:t>𝑖</m:t>
                        </m:r>
                      </m:e>
                    </m:d>
                    <m:r>
                      <a:rPr lang="en-US" i="1" baseline="30000">
                        <a:latin typeface="Cambria Math"/>
                      </a:rPr>
                      <m:t>2</m:t>
                    </m:r>
                  </m:oMath>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3581400" y="4466166"/>
                <a:ext cx="5029200" cy="369332"/>
              </a:xfrm>
              <a:prstGeom prst="rect">
                <a:avLst/>
              </a:prstGeom>
              <a:blipFill>
                <a:blip r:embed="rId6"/>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16" name="Table 15">
                <a:extLst>
                  <a:ext uri="{FF2B5EF4-FFF2-40B4-BE49-F238E27FC236}">
                    <a16:creationId xmlns:a16="http://schemas.microsoft.com/office/drawing/2014/main" id="{3FC57F66-98A1-4F1E-ABA5-C6CF10DB3ED0}"/>
                  </a:ext>
                </a:extLst>
              </p:cNvPr>
              <p:cNvGraphicFramePr>
                <a:graphicFrameLocks noGrp="1"/>
              </p:cNvGraphicFramePr>
              <p:nvPr>
                <p:extLst>
                  <p:ext uri="{D42A27DB-BD31-4B8C-83A1-F6EECF244321}">
                    <p14:modId xmlns:p14="http://schemas.microsoft.com/office/powerpoint/2010/main" val="1220419669"/>
                  </p:ext>
                </p:extLst>
              </p:nvPr>
            </p:nvGraphicFramePr>
            <p:xfrm>
              <a:off x="9448800" y="323065"/>
              <a:ext cx="2133600" cy="924929"/>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271095">
                    <a:tc>
                      <a:txBody>
                        <a:bodyPr/>
                        <a:lstStyle/>
                        <a:p>
                          <a:endParaRPr lang="en-US" sz="800" dirty="0"/>
                        </a:p>
                      </a:txBody>
                      <a:tcPr marL="38793" marR="38793" marT="19396" marB="19396"/>
                    </a:tc>
                    <a:tc>
                      <a:txBody>
                        <a:bodyPr/>
                        <a:lstStyle/>
                        <a:p>
                          <a:pPr algn="ctr"/>
                          <a:r>
                            <a:rPr lang="en-US" sz="800" dirty="0"/>
                            <a:t>Level i=1</a:t>
                          </a:r>
                        </a:p>
                      </a:txBody>
                      <a:tcPr marL="38793" marR="38793" marT="19396" marB="19396"/>
                    </a:tc>
                    <a:tc>
                      <a:txBody>
                        <a:bodyPr/>
                        <a:lstStyle/>
                        <a:p>
                          <a:pPr algn="ctr"/>
                          <a:r>
                            <a:rPr lang="en-US" sz="800" dirty="0"/>
                            <a:t>Level i=2</a:t>
                          </a:r>
                        </a:p>
                      </a:txBody>
                      <a:tcPr marL="38793" marR="38793" marT="19396" marB="19396"/>
                    </a:tc>
                    <a:tc>
                      <a:txBody>
                        <a:bodyPr/>
                        <a:lstStyle/>
                        <a:p>
                          <a:pPr algn="ctr"/>
                          <a:r>
                            <a:rPr lang="en-US" sz="800" baseline="0" dirty="0"/>
                            <a:t>Level i=3</a:t>
                          </a:r>
                          <a:endParaRPr lang="en-US" sz="800" dirty="0"/>
                        </a:p>
                      </a:txBody>
                      <a:tcPr marL="38793" marR="38793" marT="19396" marB="19396"/>
                    </a:tc>
                    <a:extLst>
                      <a:ext uri="{0D108BD9-81ED-4DB2-BD59-A6C34878D82A}">
                        <a16:rowId xmlns:a16="http://schemas.microsoft.com/office/drawing/2014/main" val="10000"/>
                      </a:ext>
                    </a:extLst>
                  </a:tr>
                  <a:tr h="154912">
                    <a:tc>
                      <a:txBody>
                        <a:bodyPr/>
                        <a:lstStyle/>
                        <a:p>
                          <a:pPr algn="ctr"/>
                          <a:r>
                            <a:rPr lang="en-US" sz="800" dirty="0"/>
                            <a:t>Y</a:t>
                          </a:r>
                          <a:r>
                            <a:rPr lang="en-US" sz="800" baseline="-25000" dirty="0"/>
                            <a:t>1</a:t>
                          </a:r>
                          <a:r>
                            <a:rPr lang="en-US" sz="800" dirty="0"/>
                            <a:t>|X=i</a:t>
                          </a:r>
                          <a:endParaRPr lang="en-US" sz="800" baseline="-25000" dirty="0"/>
                        </a:p>
                      </a:txBody>
                      <a:tcPr marL="38793" marR="38793" marT="19396" marB="19396"/>
                    </a:tc>
                    <a:tc>
                      <a:txBody>
                        <a:bodyPr/>
                        <a:lstStyle/>
                        <a:p>
                          <a:pPr algn="ctr"/>
                          <a:r>
                            <a:rPr lang="en-US" sz="800" dirty="0"/>
                            <a:t>3</a:t>
                          </a:r>
                        </a:p>
                      </a:txBody>
                      <a:tcPr marL="38793" marR="38793" marT="19396" marB="19396"/>
                    </a:tc>
                    <a:tc>
                      <a:txBody>
                        <a:bodyPr/>
                        <a:lstStyle/>
                        <a:p>
                          <a:pPr algn="ctr"/>
                          <a:r>
                            <a:rPr lang="en-US" sz="800" dirty="0"/>
                            <a:t>10</a:t>
                          </a:r>
                        </a:p>
                      </a:txBody>
                      <a:tcPr marL="38793" marR="38793" marT="19396" marB="19396"/>
                    </a:tc>
                    <a:tc>
                      <a:txBody>
                        <a:bodyPr/>
                        <a:lstStyle/>
                        <a:p>
                          <a:pPr algn="ctr"/>
                          <a:r>
                            <a:rPr lang="en-US" sz="800" dirty="0"/>
                            <a:t>20</a:t>
                          </a:r>
                        </a:p>
                      </a:txBody>
                      <a:tcPr marL="38793" marR="38793" marT="19396" marB="19396"/>
                    </a:tc>
                    <a:extLst>
                      <a:ext uri="{0D108BD9-81ED-4DB2-BD59-A6C34878D82A}">
                        <a16:rowId xmlns:a16="http://schemas.microsoft.com/office/drawing/2014/main" val="10001"/>
                      </a:ext>
                    </a:extLst>
                  </a:tr>
                  <a:tr h="1549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2</a:t>
                          </a:r>
                          <a:r>
                            <a:rPr lang="en-US" sz="800" dirty="0"/>
                            <a:t>|X=i</a:t>
                          </a:r>
                          <a:endParaRPr lang="en-US" sz="800" baseline="-25000" dirty="0"/>
                        </a:p>
                      </a:txBody>
                      <a:tcPr marL="38793" marR="38793" marT="19396" marB="19396"/>
                    </a:tc>
                    <a:tc>
                      <a:txBody>
                        <a:bodyPr/>
                        <a:lstStyle/>
                        <a:p>
                          <a:pPr algn="ctr"/>
                          <a:r>
                            <a:rPr lang="en-US" sz="800" dirty="0"/>
                            <a:t>5</a:t>
                          </a:r>
                        </a:p>
                      </a:txBody>
                      <a:tcPr marL="38793" marR="38793" marT="19396" marB="19396"/>
                    </a:tc>
                    <a:tc>
                      <a:txBody>
                        <a:bodyPr/>
                        <a:lstStyle/>
                        <a:p>
                          <a:pPr algn="ctr"/>
                          <a:r>
                            <a:rPr lang="en-US" sz="800" dirty="0"/>
                            <a:t>12</a:t>
                          </a:r>
                        </a:p>
                      </a:txBody>
                      <a:tcPr marL="38793" marR="38793" marT="19396" marB="19396"/>
                    </a:tc>
                    <a:tc>
                      <a:txBody>
                        <a:bodyPr/>
                        <a:lstStyle/>
                        <a:p>
                          <a:pPr algn="ctr"/>
                          <a:r>
                            <a:rPr lang="en-US" sz="800" dirty="0"/>
                            <a:t>22</a:t>
                          </a:r>
                        </a:p>
                      </a:txBody>
                      <a:tcPr marL="38793" marR="38793" marT="19396" marB="19396"/>
                    </a:tc>
                    <a:extLst>
                      <a:ext uri="{0D108BD9-81ED-4DB2-BD59-A6C34878D82A}">
                        <a16:rowId xmlns:a16="http://schemas.microsoft.com/office/drawing/2014/main" val="10002"/>
                      </a:ext>
                    </a:extLst>
                  </a:tr>
                  <a:tr h="1549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3</a:t>
                          </a:r>
                          <a:r>
                            <a:rPr lang="en-US" sz="800" dirty="0"/>
                            <a:t>|X=i</a:t>
                          </a:r>
                          <a:endParaRPr lang="en-US" sz="800" baseline="-25000" dirty="0"/>
                        </a:p>
                      </a:txBody>
                      <a:tcPr marL="38793" marR="38793" marT="19396" marB="19396"/>
                    </a:tc>
                    <a:tc>
                      <a:txBody>
                        <a:bodyPr/>
                        <a:lstStyle/>
                        <a:p>
                          <a:pPr algn="ctr"/>
                          <a:r>
                            <a:rPr lang="en-US" sz="800" dirty="0"/>
                            <a:t>7</a:t>
                          </a:r>
                        </a:p>
                      </a:txBody>
                      <a:tcPr marL="38793" marR="38793" marT="19396" marB="19396"/>
                    </a:tc>
                    <a:tc>
                      <a:txBody>
                        <a:bodyPr/>
                        <a:lstStyle/>
                        <a:p>
                          <a:pPr algn="ctr"/>
                          <a:r>
                            <a:rPr lang="en-US" sz="800" dirty="0"/>
                            <a:t>14</a:t>
                          </a:r>
                        </a:p>
                      </a:txBody>
                      <a:tcPr marL="38793" marR="38793" marT="19396" marB="19396"/>
                    </a:tc>
                    <a:tc>
                      <a:txBody>
                        <a:bodyPr/>
                        <a:lstStyle/>
                        <a:p>
                          <a:pPr algn="ctr"/>
                          <a:r>
                            <a:rPr lang="en-US" sz="800" dirty="0"/>
                            <a:t>24</a:t>
                          </a:r>
                        </a:p>
                      </a:txBody>
                      <a:tcPr marL="38793" marR="38793" marT="19396" marB="19396"/>
                    </a:tc>
                    <a:extLst>
                      <a:ext uri="{0D108BD9-81ED-4DB2-BD59-A6C34878D82A}">
                        <a16:rowId xmlns:a16="http://schemas.microsoft.com/office/drawing/2014/main" val="10003"/>
                      </a:ext>
                    </a:extLst>
                  </a:tr>
                  <a:tr h="165346">
                    <a:tc>
                      <a:txBody>
                        <a:bodyPr/>
                        <a:lstStyle/>
                        <a:p>
                          <a:pPr algn="ct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ea typeface="Cambria Math"/>
                                      </a:rPr>
                                    </m:ctrlPr>
                                  </m:sSubPr>
                                  <m:e>
                                    <m:acc>
                                      <m:accPr>
                                        <m:chr m:val="̂"/>
                                        <m:ctrlPr>
                                          <a:rPr lang="en-US" sz="800" i="1" smtClean="0">
                                            <a:latin typeface="Cambria Math" panose="02040503050406030204" pitchFamily="18" charset="0"/>
                                          </a:rPr>
                                        </m:ctrlPr>
                                      </m:accPr>
                                      <m:e>
                                        <m:r>
                                          <a:rPr lang="en-US" sz="800" i="1" smtClean="0">
                                            <a:latin typeface="Cambria Math"/>
                                            <a:ea typeface="Cambria Math"/>
                                          </a:rPr>
                                          <m:t>𝜇</m:t>
                                        </m:r>
                                      </m:e>
                                    </m:acc>
                                  </m:e>
                                  <m:sub>
                                    <m:r>
                                      <a:rPr lang="en-US" sz="800" i="1" smtClean="0">
                                        <a:latin typeface="Cambria Math" panose="02040503050406030204" pitchFamily="18" charset="0"/>
                                        <a:ea typeface="Cambria Math"/>
                                      </a:rPr>
                                      <m:t>𝑌</m:t>
                                    </m:r>
                                    <m:r>
                                      <a:rPr lang="en-US" sz="800" b="0" i="1" smtClean="0">
                                        <a:latin typeface="Cambria Math" panose="02040503050406030204" pitchFamily="18" charset="0"/>
                                        <a:ea typeface="Cambria Math"/>
                                      </a:rPr>
                                      <m:t>|</m:t>
                                    </m:r>
                                    <m:r>
                                      <a:rPr lang="en-US" sz="800" b="0" i="1" smtClean="0">
                                        <a:latin typeface="Cambria Math" panose="02040503050406030204" pitchFamily="18" charset="0"/>
                                        <a:ea typeface="Cambria Math"/>
                                      </a:rPr>
                                      <m:t>𝑋</m:t>
                                    </m:r>
                                    <m:r>
                                      <a:rPr lang="en-US" sz="800" b="0" i="1" smtClean="0">
                                        <a:latin typeface="Cambria Math" panose="02040503050406030204" pitchFamily="18" charset="0"/>
                                        <a:ea typeface="Cambria Math"/>
                                      </a:rPr>
                                      <m:t>=</m:t>
                                    </m:r>
                                    <m:r>
                                      <a:rPr lang="en-US" sz="800" b="0" i="1" smtClean="0">
                                        <a:latin typeface="Cambria Math" panose="02040503050406030204" pitchFamily="18" charset="0"/>
                                        <a:ea typeface="Cambria Math"/>
                                      </a:rPr>
                                      <m:t>𝑖</m:t>
                                    </m:r>
                                  </m:sub>
                                </m:sSub>
                              </m:oMath>
                            </m:oMathPara>
                          </a14:m>
                          <a:endParaRPr lang="en-US" sz="800" baseline="-25000" dirty="0"/>
                        </a:p>
                      </a:txBody>
                      <a:tcPr marL="38793" marR="38793" marT="19396" marB="193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5</a:t>
                          </a:r>
                        </a:p>
                      </a:txBody>
                      <a:tcPr marL="38793" marR="38793" marT="19396" marB="193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12</a:t>
                          </a:r>
                        </a:p>
                      </a:txBody>
                      <a:tcPr marL="38793" marR="38793" marT="19396" marB="19396"/>
                    </a:tc>
                    <a:tc>
                      <a:txBody>
                        <a:bodyPr/>
                        <a:lstStyle/>
                        <a:p>
                          <a:pPr algn="ctr"/>
                          <a:r>
                            <a:rPr lang="en-US" sz="800" b="1" dirty="0">
                              <a:solidFill>
                                <a:srgbClr val="FF0000"/>
                              </a:solidFill>
                            </a:rPr>
                            <a:t>22</a:t>
                          </a:r>
                          <a:endParaRPr lang="en-US" sz="800" dirty="0"/>
                        </a:p>
                      </a:txBody>
                      <a:tcPr marL="38793" marR="38793" marT="19396" marB="19396"/>
                    </a:tc>
                    <a:extLst>
                      <a:ext uri="{0D108BD9-81ED-4DB2-BD59-A6C34878D82A}">
                        <a16:rowId xmlns:a16="http://schemas.microsoft.com/office/drawing/2014/main" val="10004"/>
                      </a:ext>
                    </a:extLst>
                  </a:tr>
                </a:tbl>
              </a:graphicData>
            </a:graphic>
          </p:graphicFrame>
        </mc:Choice>
        <mc:Fallback xmlns="">
          <p:graphicFrame>
            <p:nvGraphicFramePr>
              <p:cNvPr id="16" name="Table 15">
                <a:extLst>
                  <a:ext uri="{FF2B5EF4-FFF2-40B4-BE49-F238E27FC236}">
                    <a16:creationId xmlns:a16="http://schemas.microsoft.com/office/drawing/2014/main" id="{3FC57F66-98A1-4F1E-ABA5-C6CF10DB3ED0}"/>
                  </a:ext>
                </a:extLst>
              </p:cNvPr>
              <p:cNvGraphicFramePr>
                <a:graphicFrameLocks noGrp="1"/>
              </p:cNvGraphicFramePr>
              <p:nvPr>
                <p:extLst>
                  <p:ext uri="{D42A27DB-BD31-4B8C-83A1-F6EECF244321}">
                    <p14:modId xmlns:p14="http://schemas.microsoft.com/office/powerpoint/2010/main" val="1220419669"/>
                  </p:ext>
                </p:extLst>
              </p:nvPr>
            </p:nvGraphicFramePr>
            <p:xfrm>
              <a:off x="9448800" y="323065"/>
              <a:ext cx="2133600" cy="924929"/>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271095">
                    <a:tc>
                      <a:txBody>
                        <a:bodyPr/>
                        <a:lstStyle/>
                        <a:p>
                          <a:endParaRPr lang="en-US" sz="800" dirty="0"/>
                        </a:p>
                      </a:txBody>
                      <a:tcPr marL="38793" marR="38793" marT="19396" marB="19396"/>
                    </a:tc>
                    <a:tc>
                      <a:txBody>
                        <a:bodyPr/>
                        <a:lstStyle/>
                        <a:p>
                          <a:pPr algn="ctr"/>
                          <a:r>
                            <a:rPr lang="en-US" sz="800" dirty="0"/>
                            <a:t>Level i=1</a:t>
                          </a:r>
                        </a:p>
                      </a:txBody>
                      <a:tcPr marL="38793" marR="38793" marT="19396" marB="19396"/>
                    </a:tc>
                    <a:tc>
                      <a:txBody>
                        <a:bodyPr/>
                        <a:lstStyle/>
                        <a:p>
                          <a:pPr algn="ctr"/>
                          <a:r>
                            <a:rPr lang="en-US" sz="800" dirty="0"/>
                            <a:t>Level i=2</a:t>
                          </a:r>
                        </a:p>
                      </a:txBody>
                      <a:tcPr marL="38793" marR="38793" marT="19396" marB="19396"/>
                    </a:tc>
                    <a:tc>
                      <a:txBody>
                        <a:bodyPr/>
                        <a:lstStyle/>
                        <a:p>
                          <a:pPr algn="ctr"/>
                          <a:r>
                            <a:rPr lang="en-US" sz="800" baseline="0" dirty="0"/>
                            <a:t>Level i=3</a:t>
                          </a:r>
                          <a:endParaRPr lang="en-US" sz="800" dirty="0"/>
                        </a:p>
                      </a:txBody>
                      <a:tcPr marL="38793" marR="38793" marT="19396" marB="19396"/>
                    </a:tc>
                    <a:extLst>
                      <a:ext uri="{0D108BD9-81ED-4DB2-BD59-A6C34878D82A}">
                        <a16:rowId xmlns:a16="http://schemas.microsoft.com/office/drawing/2014/main" val="10000"/>
                      </a:ext>
                    </a:extLst>
                  </a:tr>
                  <a:tr h="160712">
                    <a:tc>
                      <a:txBody>
                        <a:bodyPr/>
                        <a:lstStyle/>
                        <a:p>
                          <a:pPr algn="ctr"/>
                          <a:r>
                            <a:rPr lang="en-US" sz="800" dirty="0"/>
                            <a:t>Y</a:t>
                          </a:r>
                          <a:r>
                            <a:rPr lang="en-US" sz="800" baseline="-25000" dirty="0"/>
                            <a:t>1</a:t>
                          </a:r>
                          <a:r>
                            <a:rPr lang="en-US" sz="800" dirty="0"/>
                            <a:t>|X=i</a:t>
                          </a:r>
                          <a:endParaRPr lang="en-US" sz="800" baseline="-25000" dirty="0"/>
                        </a:p>
                      </a:txBody>
                      <a:tcPr marL="38793" marR="38793" marT="19396" marB="19396"/>
                    </a:tc>
                    <a:tc>
                      <a:txBody>
                        <a:bodyPr/>
                        <a:lstStyle/>
                        <a:p>
                          <a:pPr algn="ctr"/>
                          <a:r>
                            <a:rPr lang="en-US" sz="800" dirty="0"/>
                            <a:t>3</a:t>
                          </a:r>
                        </a:p>
                      </a:txBody>
                      <a:tcPr marL="38793" marR="38793" marT="19396" marB="19396"/>
                    </a:tc>
                    <a:tc>
                      <a:txBody>
                        <a:bodyPr/>
                        <a:lstStyle/>
                        <a:p>
                          <a:pPr algn="ctr"/>
                          <a:r>
                            <a:rPr lang="en-US" sz="800" dirty="0"/>
                            <a:t>10</a:t>
                          </a:r>
                        </a:p>
                      </a:txBody>
                      <a:tcPr marL="38793" marR="38793" marT="19396" marB="19396"/>
                    </a:tc>
                    <a:tc>
                      <a:txBody>
                        <a:bodyPr/>
                        <a:lstStyle/>
                        <a:p>
                          <a:pPr algn="ctr"/>
                          <a:r>
                            <a:rPr lang="en-US" sz="800" dirty="0"/>
                            <a:t>20</a:t>
                          </a:r>
                        </a:p>
                      </a:txBody>
                      <a:tcPr marL="38793" marR="38793" marT="19396" marB="19396"/>
                    </a:tc>
                    <a:extLst>
                      <a:ext uri="{0D108BD9-81ED-4DB2-BD59-A6C34878D82A}">
                        <a16:rowId xmlns:a16="http://schemas.microsoft.com/office/drawing/2014/main" val="10001"/>
                      </a:ext>
                    </a:extLst>
                  </a:tr>
                  <a:tr h="1607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2</a:t>
                          </a:r>
                          <a:r>
                            <a:rPr lang="en-US" sz="800" dirty="0"/>
                            <a:t>|X=i</a:t>
                          </a:r>
                          <a:endParaRPr lang="en-US" sz="800" baseline="-25000" dirty="0"/>
                        </a:p>
                      </a:txBody>
                      <a:tcPr marL="38793" marR="38793" marT="19396" marB="19396"/>
                    </a:tc>
                    <a:tc>
                      <a:txBody>
                        <a:bodyPr/>
                        <a:lstStyle/>
                        <a:p>
                          <a:pPr algn="ctr"/>
                          <a:r>
                            <a:rPr lang="en-US" sz="800" dirty="0"/>
                            <a:t>5</a:t>
                          </a:r>
                        </a:p>
                      </a:txBody>
                      <a:tcPr marL="38793" marR="38793" marT="19396" marB="19396"/>
                    </a:tc>
                    <a:tc>
                      <a:txBody>
                        <a:bodyPr/>
                        <a:lstStyle/>
                        <a:p>
                          <a:pPr algn="ctr"/>
                          <a:r>
                            <a:rPr lang="en-US" sz="800" dirty="0"/>
                            <a:t>12</a:t>
                          </a:r>
                        </a:p>
                      </a:txBody>
                      <a:tcPr marL="38793" marR="38793" marT="19396" marB="19396"/>
                    </a:tc>
                    <a:tc>
                      <a:txBody>
                        <a:bodyPr/>
                        <a:lstStyle/>
                        <a:p>
                          <a:pPr algn="ctr"/>
                          <a:r>
                            <a:rPr lang="en-US" sz="800" dirty="0"/>
                            <a:t>22</a:t>
                          </a:r>
                        </a:p>
                      </a:txBody>
                      <a:tcPr marL="38793" marR="38793" marT="19396" marB="19396"/>
                    </a:tc>
                    <a:extLst>
                      <a:ext uri="{0D108BD9-81ED-4DB2-BD59-A6C34878D82A}">
                        <a16:rowId xmlns:a16="http://schemas.microsoft.com/office/drawing/2014/main" val="10002"/>
                      </a:ext>
                    </a:extLst>
                  </a:tr>
                  <a:tr h="1607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3</a:t>
                          </a:r>
                          <a:r>
                            <a:rPr lang="en-US" sz="800" dirty="0"/>
                            <a:t>|X=i</a:t>
                          </a:r>
                          <a:endParaRPr lang="en-US" sz="800" baseline="-25000" dirty="0"/>
                        </a:p>
                      </a:txBody>
                      <a:tcPr marL="38793" marR="38793" marT="19396" marB="19396"/>
                    </a:tc>
                    <a:tc>
                      <a:txBody>
                        <a:bodyPr/>
                        <a:lstStyle/>
                        <a:p>
                          <a:pPr algn="ctr"/>
                          <a:r>
                            <a:rPr lang="en-US" sz="800" dirty="0"/>
                            <a:t>7</a:t>
                          </a:r>
                        </a:p>
                      </a:txBody>
                      <a:tcPr marL="38793" marR="38793" marT="19396" marB="19396"/>
                    </a:tc>
                    <a:tc>
                      <a:txBody>
                        <a:bodyPr/>
                        <a:lstStyle/>
                        <a:p>
                          <a:pPr algn="ctr"/>
                          <a:r>
                            <a:rPr lang="en-US" sz="800" dirty="0"/>
                            <a:t>14</a:t>
                          </a:r>
                        </a:p>
                      </a:txBody>
                      <a:tcPr marL="38793" marR="38793" marT="19396" marB="19396"/>
                    </a:tc>
                    <a:tc>
                      <a:txBody>
                        <a:bodyPr/>
                        <a:lstStyle/>
                        <a:p>
                          <a:pPr algn="ctr"/>
                          <a:r>
                            <a:rPr lang="en-US" sz="800" dirty="0"/>
                            <a:t>24</a:t>
                          </a:r>
                        </a:p>
                      </a:txBody>
                      <a:tcPr marL="38793" marR="38793" marT="19396" marB="19396"/>
                    </a:tc>
                    <a:extLst>
                      <a:ext uri="{0D108BD9-81ED-4DB2-BD59-A6C34878D82A}">
                        <a16:rowId xmlns:a16="http://schemas.microsoft.com/office/drawing/2014/main" val="10003"/>
                      </a:ext>
                    </a:extLst>
                  </a:tr>
                  <a:tr h="171698">
                    <a:tc>
                      <a:txBody>
                        <a:bodyPr/>
                        <a:lstStyle/>
                        <a:p>
                          <a:endParaRPr lang="en-US"/>
                        </a:p>
                      </a:txBody>
                      <a:tcPr marL="38793" marR="38793" marT="19396" marB="19396">
                        <a:blipFill>
                          <a:blip r:embed="rId7"/>
                          <a:stretch>
                            <a:fillRect l="-2273" t="-450000" r="-303409" b="-1785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5</a:t>
                          </a:r>
                        </a:p>
                      </a:txBody>
                      <a:tcPr marL="38793" marR="38793" marT="19396" marB="193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dirty="0">
                              <a:solidFill>
                                <a:srgbClr val="FF0000"/>
                              </a:solidFill>
                            </a:rPr>
                            <a:t>12</a:t>
                          </a:r>
                        </a:p>
                      </a:txBody>
                      <a:tcPr marL="38793" marR="38793" marT="19396" marB="19396"/>
                    </a:tc>
                    <a:tc>
                      <a:txBody>
                        <a:bodyPr/>
                        <a:lstStyle/>
                        <a:p>
                          <a:pPr algn="ctr"/>
                          <a:r>
                            <a:rPr lang="en-US" sz="800" b="1" dirty="0">
                              <a:solidFill>
                                <a:srgbClr val="FF0000"/>
                              </a:solidFill>
                            </a:rPr>
                            <a:t>22</a:t>
                          </a:r>
                          <a:endParaRPr lang="en-US" sz="800" dirty="0"/>
                        </a:p>
                      </a:txBody>
                      <a:tcPr marL="38793" marR="38793" marT="19396" marB="19396"/>
                    </a:tc>
                    <a:extLst>
                      <a:ext uri="{0D108BD9-81ED-4DB2-BD59-A6C34878D82A}">
                        <a16:rowId xmlns:a16="http://schemas.microsoft.com/office/drawing/2014/main" val="10004"/>
                      </a:ext>
                    </a:extLst>
                  </a:tr>
                </a:tbl>
              </a:graphicData>
            </a:graphic>
          </p:graphicFrame>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7FD2FD3-1460-47B2-9726-118C60CAF034}"/>
                  </a:ext>
                </a:extLst>
              </p:cNvPr>
              <p:cNvSpPr txBox="1"/>
              <p:nvPr/>
            </p:nvSpPr>
            <p:spPr>
              <a:xfrm>
                <a:off x="10686828" y="1311381"/>
                <a:ext cx="96180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1100" i="1">
                              <a:latin typeface="Cambria Math" panose="02040503050406030204" pitchFamily="18" charset="0"/>
                              <a:ea typeface="Cambria Math"/>
                            </a:rPr>
                          </m:ctrlPr>
                        </m:accPr>
                        <m:e>
                          <m:r>
                            <a:rPr lang="en-US" sz="1100" i="1">
                              <a:latin typeface="Cambria Math"/>
                              <a:ea typeface="Cambria Math"/>
                            </a:rPr>
                            <m:t>𝜇</m:t>
                          </m:r>
                        </m:e>
                      </m:acc>
                      <m:r>
                        <a:rPr lang="en-US" sz="1100" i="1">
                          <a:latin typeface="Cambria Math"/>
                          <a:ea typeface="Cambria Math"/>
                        </a:rPr>
                        <m:t>=</m:t>
                      </m:r>
                      <m:acc>
                        <m:accPr>
                          <m:chr m:val="̿"/>
                          <m:ctrlPr>
                            <a:rPr lang="en-US" sz="1100" i="1">
                              <a:latin typeface="Cambria Math" panose="02040503050406030204" pitchFamily="18" charset="0"/>
                            </a:rPr>
                          </m:ctrlPr>
                        </m:accPr>
                        <m:e>
                          <m:r>
                            <a:rPr lang="en-US" sz="1100" i="1">
                              <a:latin typeface="Cambria Math"/>
                            </a:rPr>
                            <m:t>𝑥</m:t>
                          </m:r>
                        </m:e>
                      </m:acc>
                      <m:r>
                        <a:rPr lang="en-US" sz="1100">
                          <a:latin typeface="Cambria Math"/>
                        </a:rPr>
                        <m:t>=</m:t>
                      </m:r>
                      <m:r>
                        <m:rPr>
                          <m:nor/>
                        </m:rPr>
                        <a:rPr lang="en-US" sz="1400" b="1" dirty="0">
                          <a:solidFill>
                            <a:srgbClr val="FF0000"/>
                          </a:solidFill>
                        </a:rPr>
                        <m:t>13</m:t>
                      </m:r>
                    </m:oMath>
                  </m:oMathPara>
                </a14:m>
                <a:endParaRPr lang="en-US" sz="1050" dirty="0"/>
              </a:p>
            </p:txBody>
          </p:sp>
        </mc:Choice>
        <mc:Fallback xmlns="">
          <p:sp>
            <p:nvSpPr>
              <p:cNvPr id="17" name="TextBox 16">
                <a:extLst>
                  <a:ext uri="{FF2B5EF4-FFF2-40B4-BE49-F238E27FC236}">
                    <a16:creationId xmlns:a16="http://schemas.microsoft.com/office/drawing/2014/main" id="{B7FD2FD3-1460-47B2-9726-118C60CAF034}"/>
                  </a:ext>
                </a:extLst>
              </p:cNvPr>
              <p:cNvSpPr txBox="1">
                <a:spLocks noRot="1" noChangeAspect="1" noMove="1" noResize="1" noEditPoints="1" noAdjustHandles="1" noChangeArrowheads="1" noChangeShapeType="1" noTextEdit="1"/>
              </p:cNvSpPr>
              <p:nvPr/>
            </p:nvSpPr>
            <p:spPr>
              <a:xfrm>
                <a:off x="10686828" y="1311381"/>
                <a:ext cx="961802" cy="307777"/>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7412517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First Ask: Is There</a:t>
            </a:r>
            <a:br>
              <a:rPr lang="en-US" sz="3200" dirty="0"/>
            </a:br>
            <a:r>
              <a:rPr lang="en-US" sz="3200" dirty="0"/>
              <a:t>Reason to Believe Any of Them Are Different?</a:t>
            </a:r>
          </a:p>
        </p:txBody>
      </p:sp>
      <p:sp>
        <p:nvSpPr>
          <p:cNvPr id="8" name="Content Placeholder 7"/>
          <p:cNvSpPr>
            <a:spLocks noGrp="1"/>
          </p:cNvSpPr>
          <p:nvPr>
            <p:ph idx="1"/>
          </p:nvPr>
        </p:nvSpPr>
        <p:spPr>
          <a:xfrm>
            <a:off x="609600" y="1600202"/>
            <a:ext cx="3276600" cy="3124198"/>
          </a:xfrm>
        </p:spPr>
        <p:txBody>
          <a:bodyPr/>
          <a:lstStyle/>
          <a:p>
            <a:pPr marL="0" indent="0">
              <a:buNone/>
            </a:pPr>
            <a:r>
              <a:rPr lang="en-US" sz="2400" dirty="0"/>
              <a:t>The reduced and full models are associated with H</a:t>
            </a:r>
            <a:r>
              <a:rPr lang="en-US" sz="2400" baseline="-25000" dirty="0"/>
              <a:t>0</a:t>
            </a:r>
            <a:r>
              <a:rPr lang="en-US" sz="2400" dirty="0"/>
              <a:t> and H</a:t>
            </a:r>
            <a:r>
              <a:rPr lang="en-US" sz="2400" baseline="-25000" dirty="0"/>
              <a:t>a</a:t>
            </a:r>
            <a:r>
              <a:rPr lang="en-US" sz="2400" dirty="0"/>
              <a:t>, respectively, although they are not exactly equal to the hypotheses.</a:t>
            </a:r>
          </a:p>
        </p:txBody>
      </p:sp>
      <p:sp>
        <p:nvSpPr>
          <p:cNvPr id="10" name="Rectangle 9"/>
          <p:cNvSpPr/>
          <p:nvPr/>
        </p:nvSpPr>
        <p:spPr>
          <a:xfrm>
            <a:off x="3886200" y="3195935"/>
            <a:ext cx="7641348" cy="461665"/>
          </a:xfrm>
          <a:prstGeom prst="rect">
            <a:avLst/>
          </a:prstGeom>
        </p:spPr>
        <p:txBody>
          <a:bodyPr wrap="square">
            <a:spAutoFit/>
          </a:bodyPr>
          <a:lstStyle/>
          <a:p>
            <a:pPr algn="ctr"/>
            <a:r>
              <a:rPr lang="en-US" sz="2400" dirty="0"/>
              <a:t>(H</a:t>
            </a:r>
            <a:r>
              <a:rPr lang="en-US" sz="2400" baseline="-25000" dirty="0"/>
              <a:t>a</a:t>
            </a:r>
            <a:r>
              <a:rPr lang="en-US" sz="2400" dirty="0"/>
              <a:t>) Full model: µ</a:t>
            </a:r>
            <a:r>
              <a:rPr lang="en-US" sz="2400" baseline="-25000" dirty="0"/>
              <a:t>1</a:t>
            </a:r>
            <a:r>
              <a:rPr lang="en-US" sz="2400" dirty="0"/>
              <a:t> µ</a:t>
            </a:r>
            <a:r>
              <a:rPr lang="en-US" sz="2400" baseline="-25000" dirty="0"/>
              <a:t>2 </a:t>
            </a:r>
            <a:r>
              <a:rPr lang="en-US" sz="2400" dirty="0"/>
              <a:t>µ</a:t>
            </a:r>
            <a:r>
              <a:rPr lang="en-US" sz="2400" baseline="-25000" dirty="0"/>
              <a:t>3</a:t>
            </a:r>
            <a:r>
              <a:rPr lang="en-US" sz="2400" dirty="0"/>
              <a:t> µ</a:t>
            </a:r>
            <a:r>
              <a:rPr lang="en-US" sz="2400" baseline="-25000" dirty="0"/>
              <a:t>4</a:t>
            </a:r>
          </a:p>
        </p:txBody>
      </p:sp>
      <p:sp>
        <p:nvSpPr>
          <p:cNvPr id="11" name="Rectangle 10"/>
          <p:cNvSpPr/>
          <p:nvPr/>
        </p:nvSpPr>
        <p:spPr>
          <a:xfrm>
            <a:off x="3886201" y="2611160"/>
            <a:ext cx="7641348" cy="461665"/>
          </a:xfrm>
          <a:prstGeom prst="rect">
            <a:avLst/>
          </a:prstGeom>
        </p:spPr>
        <p:txBody>
          <a:bodyPr wrap="square">
            <a:spAutoFit/>
          </a:bodyPr>
          <a:lstStyle/>
          <a:p>
            <a:pPr algn="ctr"/>
            <a:r>
              <a:rPr lang="en-US" sz="2400" dirty="0"/>
              <a:t>(H</a:t>
            </a:r>
            <a:r>
              <a:rPr lang="en-US" sz="2400" baseline="-25000" dirty="0"/>
              <a:t>0</a:t>
            </a:r>
            <a:r>
              <a:rPr lang="en-US" sz="2400" dirty="0"/>
              <a:t>) Reduced model: µ µ</a:t>
            </a:r>
            <a:r>
              <a:rPr lang="en-US" sz="2400" baseline="-25000" dirty="0"/>
              <a:t> </a:t>
            </a:r>
            <a:r>
              <a:rPr lang="en-US" sz="2400" dirty="0"/>
              <a:t>µ µ</a:t>
            </a:r>
            <a:endParaRPr lang="en-US" sz="2400" baseline="-25000" dirty="0"/>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1" y="3773268"/>
            <a:ext cx="7641349"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3949004" y="5884346"/>
            <a:ext cx="7641348" cy="923330"/>
          </a:xfrm>
          <a:prstGeom prst="rect">
            <a:avLst/>
          </a:prstGeom>
          <a:noFill/>
        </p:spPr>
        <p:txBody>
          <a:bodyPr wrap="square" rtlCol="0">
            <a:spAutoFit/>
          </a:bodyPr>
          <a:lstStyle/>
          <a:p>
            <a:pPr algn="ctr"/>
            <a:r>
              <a:rPr lang="en-US" dirty="0"/>
              <a:t>There is evidence to suggest that at the alpha = 0.05 level of significance (p-value &lt; 0.0001) that at least two of the sites have different mean depths.</a:t>
            </a:r>
          </a:p>
        </p:txBody>
      </p:sp>
      <p:sp>
        <p:nvSpPr>
          <p:cNvPr id="14" name="Rectangle 13">
            <a:extLst>
              <a:ext uri="{FF2B5EF4-FFF2-40B4-BE49-F238E27FC236}">
                <a16:creationId xmlns:a16="http://schemas.microsoft.com/office/drawing/2014/main" id="{C77D051C-8C66-466D-B679-C329B919A345}"/>
              </a:ext>
            </a:extLst>
          </p:cNvPr>
          <p:cNvSpPr/>
          <p:nvPr/>
        </p:nvSpPr>
        <p:spPr>
          <a:xfrm>
            <a:off x="10583849" y="4371230"/>
            <a:ext cx="83820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9184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3" grpId="0"/>
      <p:bldP spid="14"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55751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QOI 2</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63050294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Question of Interest 2:</a:t>
            </a:r>
            <a:br>
              <a:rPr lang="en-US" sz="4000" dirty="0"/>
            </a:br>
            <a:r>
              <a:rPr lang="en-US" sz="4000" dirty="0"/>
              <a:t>Are the Means of Sites 1 and 4 Different?</a:t>
            </a:r>
            <a:endParaRPr lang="en-US" dirty="0"/>
          </a:p>
        </p:txBody>
      </p:sp>
      <p:sp>
        <p:nvSpPr>
          <p:cNvPr id="29" name="Rectangle 28"/>
          <p:cNvSpPr/>
          <p:nvPr/>
        </p:nvSpPr>
        <p:spPr>
          <a:xfrm>
            <a:off x="4424463" y="2274551"/>
            <a:ext cx="3188693" cy="400110"/>
          </a:xfrm>
          <a:prstGeom prst="rect">
            <a:avLst/>
          </a:prstGeom>
        </p:spPr>
        <p:txBody>
          <a:bodyPr wrap="none">
            <a:spAutoFit/>
          </a:bodyPr>
          <a:lstStyle/>
          <a:p>
            <a:pPr algn="ctr"/>
            <a:r>
              <a:rPr lang="en-US" sz="2000" dirty="0"/>
              <a:t>(H</a:t>
            </a:r>
            <a:r>
              <a:rPr lang="en-US" sz="2000" baseline="-25000" dirty="0"/>
              <a:t>a</a:t>
            </a:r>
            <a:r>
              <a:rPr lang="en-US" sz="2000" dirty="0"/>
              <a:t>) Full model: µ</a:t>
            </a:r>
            <a:r>
              <a:rPr lang="en-US" sz="2000" baseline="-25000" dirty="0"/>
              <a:t>1</a:t>
            </a:r>
            <a:r>
              <a:rPr lang="en-US" sz="2000" dirty="0"/>
              <a:t> µ</a:t>
            </a:r>
            <a:r>
              <a:rPr lang="en-US" sz="2000" baseline="-25000" dirty="0"/>
              <a:t>2 </a:t>
            </a:r>
            <a:r>
              <a:rPr lang="en-US" sz="2000" dirty="0"/>
              <a:t>µ</a:t>
            </a:r>
            <a:r>
              <a:rPr lang="en-US" sz="2000" baseline="-25000" dirty="0"/>
              <a:t>3</a:t>
            </a:r>
            <a:r>
              <a:rPr lang="en-US" sz="2000" dirty="0"/>
              <a:t> µ</a:t>
            </a:r>
            <a:r>
              <a:rPr lang="en-US" sz="2000" baseline="-25000" dirty="0"/>
              <a:t>4</a:t>
            </a:r>
          </a:p>
        </p:txBody>
      </p:sp>
      <p:sp>
        <p:nvSpPr>
          <p:cNvPr id="31" name="Rectangle 30"/>
          <p:cNvSpPr/>
          <p:nvPr/>
        </p:nvSpPr>
        <p:spPr>
          <a:xfrm>
            <a:off x="3826019" y="1819048"/>
            <a:ext cx="3801041" cy="400110"/>
          </a:xfrm>
          <a:prstGeom prst="rect">
            <a:avLst/>
          </a:prstGeom>
        </p:spPr>
        <p:txBody>
          <a:bodyPr wrap="none">
            <a:spAutoFit/>
          </a:bodyPr>
          <a:lstStyle/>
          <a:p>
            <a:pPr algn="ctr"/>
            <a:r>
              <a:rPr lang="en-US" sz="2000" dirty="0"/>
              <a:t>(H</a:t>
            </a:r>
            <a:r>
              <a:rPr lang="en-US" sz="2000" baseline="-25000" dirty="0"/>
              <a:t>0</a:t>
            </a:r>
            <a:r>
              <a:rPr lang="en-US" sz="2000" dirty="0"/>
              <a:t>) Reduced model: µ</a:t>
            </a:r>
            <a:r>
              <a:rPr lang="en-US" sz="2000" baseline="-25000" dirty="0"/>
              <a:t>0</a:t>
            </a:r>
            <a:r>
              <a:rPr lang="en-US" sz="2000" dirty="0"/>
              <a:t> µ</a:t>
            </a:r>
            <a:r>
              <a:rPr lang="en-US" sz="2000" baseline="-25000" dirty="0"/>
              <a:t>2 </a:t>
            </a:r>
            <a:r>
              <a:rPr lang="en-US" sz="2000" dirty="0"/>
              <a:t>µ</a:t>
            </a:r>
            <a:r>
              <a:rPr lang="en-US" sz="2000" baseline="-25000" dirty="0"/>
              <a:t>3</a:t>
            </a:r>
            <a:r>
              <a:rPr lang="en-US" sz="2000" dirty="0"/>
              <a:t> µ</a:t>
            </a:r>
            <a:r>
              <a:rPr lang="en-US" sz="2000" baseline="-25000" dirty="0"/>
              <a:t>0</a:t>
            </a:r>
          </a:p>
        </p:txBody>
      </p:sp>
      <p:sp>
        <p:nvSpPr>
          <p:cNvPr id="32" name="Rectangle 31"/>
          <p:cNvSpPr/>
          <p:nvPr/>
        </p:nvSpPr>
        <p:spPr>
          <a:xfrm>
            <a:off x="3270046" y="2798311"/>
            <a:ext cx="1915909" cy="307777"/>
          </a:xfrm>
          <a:prstGeom prst="rect">
            <a:avLst/>
          </a:prstGeom>
        </p:spPr>
        <p:txBody>
          <a:bodyPr wrap="none">
            <a:spAutoFit/>
          </a:bodyPr>
          <a:lstStyle/>
          <a:p>
            <a:pPr algn="ctr"/>
            <a:r>
              <a:rPr lang="en-US" sz="1400" dirty="0"/>
              <a:t>(H</a:t>
            </a:r>
            <a:r>
              <a:rPr lang="en-US" sz="1400" baseline="-25000" dirty="0"/>
              <a:t>0</a:t>
            </a:r>
            <a:r>
              <a:rPr lang="en-US" sz="1400" dirty="0"/>
              <a:t>) Reduced: µ µ</a:t>
            </a:r>
            <a:r>
              <a:rPr lang="en-US" sz="1400" baseline="-25000" dirty="0"/>
              <a:t> </a:t>
            </a:r>
            <a:r>
              <a:rPr lang="en-US" sz="1400" dirty="0"/>
              <a:t>µ µ</a:t>
            </a:r>
            <a:endParaRPr lang="en-US" sz="1400" baseline="-25000" dirty="0"/>
          </a:p>
        </p:txBody>
      </p:sp>
      <p:sp>
        <p:nvSpPr>
          <p:cNvPr id="34" name="Rectangle 33"/>
          <p:cNvSpPr/>
          <p:nvPr/>
        </p:nvSpPr>
        <p:spPr>
          <a:xfrm>
            <a:off x="6825930" y="3100731"/>
            <a:ext cx="1757212" cy="307777"/>
          </a:xfrm>
          <a:prstGeom prst="rect">
            <a:avLst/>
          </a:prstGeom>
        </p:spPr>
        <p:txBody>
          <a:bodyPr wrap="none">
            <a:spAutoFit/>
          </a:bodyPr>
          <a:lstStyle/>
          <a:p>
            <a:pPr algn="ctr"/>
            <a:r>
              <a:rPr lang="en-US" sz="1400" dirty="0"/>
              <a:t>(H</a:t>
            </a:r>
            <a:r>
              <a:rPr lang="en-US" sz="1400" baseline="-25000" dirty="0"/>
              <a:t>a</a:t>
            </a:r>
            <a:r>
              <a:rPr lang="en-US" sz="1400" dirty="0"/>
              <a:t>) Full: µ</a:t>
            </a:r>
            <a:r>
              <a:rPr lang="en-US" sz="1400" baseline="-25000" dirty="0"/>
              <a:t>1</a:t>
            </a:r>
            <a:r>
              <a:rPr lang="en-US" sz="1400" dirty="0"/>
              <a:t> µ</a:t>
            </a:r>
            <a:r>
              <a:rPr lang="en-US" sz="1400" baseline="-25000" dirty="0"/>
              <a:t>2 </a:t>
            </a:r>
            <a:r>
              <a:rPr lang="en-US" sz="1400" dirty="0"/>
              <a:t>µ</a:t>
            </a:r>
            <a:r>
              <a:rPr lang="en-US" sz="1400" baseline="-25000" dirty="0"/>
              <a:t>3</a:t>
            </a:r>
            <a:r>
              <a:rPr lang="en-US" sz="1400" dirty="0"/>
              <a:t> µ</a:t>
            </a:r>
            <a:r>
              <a:rPr lang="en-US" sz="1400" baseline="-25000" dirty="0"/>
              <a:t>4</a:t>
            </a:r>
          </a:p>
        </p:txBody>
      </p:sp>
      <p:pic>
        <p:nvPicPr>
          <p:cNvPr id="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8452" y="3561349"/>
            <a:ext cx="4059948" cy="1113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4481" y="3550463"/>
            <a:ext cx="4010025"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Rectangle 36"/>
          <p:cNvSpPr/>
          <p:nvPr/>
        </p:nvSpPr>
        <p:spPr>
          <a:xfrm>
            <a:off x="3358212" y="3100731"/>
            <a:ext cx="1827743" cy="307777"/>
          </a:xfrm>
          <a:prstGeom prst="rect">
            <a:avLst/>
          </a:prstGeom>
        </p:spPr>
        <p:txBody>
          <a:bodyPr wrap="none">
            <a:spAutoFit/>
          </a:bodyPr>
          <a:lstStyle/>
          <a:p>
            <a:pPr algn="ctr"/>
            <a:r>
              <a:rPr lang="en-US" sz="1400" dirty="0"/>
              <a:t>(H</a:t>
            </a:r>
            <a:r>
              <a:rPr lang="en-US" sz="1400" baseline="-25000" dirty="0"/>
              <a:t>a</a:t>
            </a:r>
            <a:r>
              <a:rPr lang="en-US" sz="1400" dirty="0"/>
              <a:t>) Full*: µ</a:t>
            </a:r>
            <a:r>
              <a:rPr lang="en-US" sz="1400" baseline="-25000" dirty="0"/>
              <a:t>0</a:t>
            </a:r>
            <a:r>
              <a:rPr lang="en-US" sz="1400" dirty="0"/>
              <a:t> µ</a:t>
            </a:r>
            <a:r>
              <a:rPr lang="en-US" sz="1400" baseline="-25000" dirty="0"/>
              <a:t>2 </a:t>
            </a:r>
            <a:r>
              <a:rPr lang="en-US" sz="1400" dirty="0"/>
              <a:t>µ</a:t>
            </a:r>
            <a:r>
              <a:rPr lang="en-US" sz="1400" baseline="-25000" dirty="0"/>
              <a:t>3</a:t>
            </a:r>
            <a:r>
              <a:rPr lang="en-US" sz="1400" dirty="0"/>
              <a:t> µ</a:t>
            </a:r>
            <a:r>
              <a:rPr lang="en-US" sz="1400" baseline="-25000" dirty="0"/>
              <a:t>0</a:t>
            </a:r>
          </a:p>
        </p:txBody>
      </p:sp>
      <p:sp>
        <p:nvSpPr>
          <p:cNvPr id="38" name="Rectangle 37"/>
          <p:cNvSpPr/>
          <p:nvPr/>
        </p:nvSpPr>
        <p:spPr>
          <a:xfrm>
            <a:off x="6667233" y="2798311"/>
            <a:ext cx="1915909" cy="307777"/>
          </a:xfrm>
          <a:prstGeom prst="rect">
            <a:avLst/>
          </a:prstGeom>
        </p:spPr>
        <p:txBody>
          <a:bodyPr wrap="none">
            <a:spAutoFit/>
          </a:bodyPr>
          <a:lstStyle/>
          <a:p>
            <a:pPr algn="ctr"/>
            <a:r>
              <a:rPr lang="en-US" sz="1400" dirty="0"/>
              <a:t>(H</a:t>
            </a:r>
            <a:r>
              <a:rPr lang="en-US" sz="1400" baseline="-25000" dirty="0"/>
              <a:t>0</a:t>
            </a:r>
            <a:r>
              <a:rPr lang="en-US" sz="1400" dirty="0"/>
              <a:t>) Reduced: µ µ</a:t>
            </a:r>
            <a:r>
              <a:rPr lang="en-US" sz="1400" baseline="-25000" dirty="0"/>
              <a:t> </a:t>
            </a:r>
            <a:r>
              <a:rPr lang="en-US" sz="1400" dirty="0"/>
              <a:t>µ µ</a:t>
            </a:r>
            <a:endParaRPr lang="en-US" sz="1400" baseline="-25000" dirty="0"/>
          </a:p>
        </p:txBody>
      </p:sp>
      <p:sp>
        <p:nvSpPr>
          <p:cNvPr id="39" name="Rectangle 38"/>
          <p:cNvSpPr/>
          <p:nvPr/>
        </p:nvSpPr>
        <p:spPr>
          <a:xfrm>
            <a:off x="2667001" y="4118033"/>
            <a:ext cx="1180397" cy="25188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0" name="Rectangle 39"/>
          <p:cNvSpPr/>
          <p:nvPr/>
        </p:nvSpPr>
        <p:spPr>
          <a:xfrm>
            <a:off x="7010400" y="4118033"/>
            <a:ext cx="2057401" cy="2518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aphicFrame>
        <p:nvGraphicFramePr>
          <p:cNvPr id="41" name="Table 40"/>
          <p:cNvGraphicFramePr>
            <a:graphicFrameLocks noGrp="1"/>
          </p:cNvGraphicFramePr>
          <p:nvPr>
            <p:extLst>
              <p:ext uri="{D42A27DB-BD31-4B8C-83A1-F6EECF244321}">
                <p14:modId xmlns:p14="http://schemas.microsoft.com/office/powerpoint/2010/main" val="1249555098"/>
              </p:ext>
            </p:extLst>
          </p:nvPr>
        </p:nvGraphicFramePr>
        <p:xfrm>
          <a:off x="1752600" y="5105400"/>
          <a:ext cx="6096000" cy="1631505"/>
        </p:xfrm>
        <a:graphic>
          <a:graphicData uri="http://schemas.openxmlformats.org/drawingml/2006/table">
            <a:tbl>
              <a:tblPr firstRow="1" bandRow="1">
                <a:tableStyleId>{5C22544A-7EE6-4342-B048-85BDC9FD1C3A}</a:tableStyleId>
              </a:tblPr>
              <a:tblGrid>
                <a:gridCol w="2407149">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40851">
                  <a:extLst>
                    <a:ext uri="{9D8B030D-6E8A-4147-A177-3AD203B41FA5}">
                      <a16:colId xmlns:a16="http://schemas.microsoft.com/office/drawing/2014/main" val="20005"/>
                    </a:ext>
                  </a:extLst>
                </a:gridCol>
              </a:tblGrid>
              <a:tr h="547816">
                <a:tc>
                  <a:txBody>
                    <a:bodyPr/>
                    <a:lstStyle/>
                    <a:p>
                      <a:r>
                        <a:rPr lang="en-US" sz="1600" dirty="0"/>
                        <a:t>Source</a:t>
                      </a:r>
                    </a:p>
                  </a:txBody>
                  <a:tcPr/>
                </a:tc>
                <a:tc>
                  <a:txBody>
                    <a:bodyPr/>
                    <a:lstStyle/>
                    <a:p>
                      <a:r>
                        <a:rPr lang="en-US" sz="1600" dirty="0"/>
                        <a:t>DF</a:t>
                      </a:r>
                    </a:p>
                  </a:txBody>
                  <a:tcPr/>
                </a:tc>
                <a:tc>
                  <a:txBody>
                    <a:bodyPr/>
                    <a:lstStyle/>
                    <a:p>
                      <a:r>
                        <a:rPr lang="en-US" sz="1600" dirty="0"/>
                        <a:t>SS</a:t>
                      </a:r>
                    </a:p>
                  </a:txBody>
                  <a:tcPr/>
                </a:tc>
                <a:tc>
                  <a:txBody>
                    <a:bodyPr/>
                    <a:lstStyle/>
                    <a:p>
                      <a:r>
                        <a:rPr lang="en-US" sz="1600" dirty="0"/>
                        <a:t>MS</a:t>
                      </a:r>
                    </a:p>
                  </a:txBody>
                  <a:tcPr/>
                </a:tc>
                <a:tc>
                  <a:txBody>
                    <a:bodyPr/>
                    <a:lstStyle/>
                    <a:p>
                      <a:r>
                        <a:rPr lang="en-US" sz="1600" dirty="0"/>
                        <a:t>F</a:t>
                      </a:r>
                    </a:p>
                  </a:txBody>
                  <a:tcPr/>
                </a:tc>
                <a:tc>
                  <a:txBody>
                    <a:bodyPr/>
                    <a:lstStyle/>
                    <a:p>
                      <a:r>
                        <a:rPr lang="en-US" sz="1600" dirty="0" err="1"/>
                        <a:t>Pr</a:t>
                      </a:r>
                      <a:r>
                        <a:rPr lang="en-US" sz="1600" dirty="0"/>
                        <a:t> &gt; F</a:t>
                      </a:r>
                    </a:p>
                  </a:txBody>
                  <a:tcPr/>
                </a:tc>
                <a:extLst>
                  <a:ext uri="{0D108BD9-81ED-4DB2-BD59-A6C34878D82A}">
                    <a16:rowId xmlns:a16="http://schemas.microsoft.com/office/drawing/2014/main" val="10000"/>
                  </a:ext>
                </a:extLst>
              </a:tr>
              <a:tr h="350795">
                <a:tc>
                  <a:txBody>
                    <a:bodyPr/>
                    <a:lstStyle/>
                    <a:p>
                      <a:r>
                        <a:rPr lang="en-US" sz="1600" dirty="0"/>
                        <a:t>Model (full)</a:t>
                      </a:r>
                    </a:p>
                  </a:txBody>
                  <a:tcPr/>
                </a:tc>
                <a:tc>
                  <a:txBody>
                    <a:bodyPr/>
                    <a:lstStyle/>
                    <a:p>
                      <a:r>
                        <a:rPr lang="en-US" sz="1600" dirty="0"/>
                        <a:t>1</a:t>
                      </a:r>
                    </a:p>
                  </a:txBody>
                  <a:tcPr/>
                </a:tc>
                <a:tc>
                  <a:txBody>
                    <a:bodyPr/>
                    <a:lstStyle/>
                    <a:p>
                      <a:r>
                        <a:rPr lang="en-US" sz="1600" dirty="0"/>
                        <a:t>780.3</a:t>
                      </a:r>
                    </a:p>
                  </a:txBody>
                  <a:tcPr/>
                </a:tc>
                <a:tc>
                  <a:txBody>
                    <a:bodyPr/>
                    <a:lstStyle/>
                    <a:p>
                      <a:r>
                        <a:rPr lang="en-US" sz="1600" dirty="0"/>
                        <a:t>780.3</a:t>
                      </a:r>
                    </a:p>
                  </a:txBody>
                  <a:tcPr/>
                </a:tc>
                <a:tc>
                  <a:txBody>
                    <a:bodyPr/>
                    <a:lstStyle/>
                    <a:p>
                      <a:r>
                        <a:rPr lang="en-US" sz="1600" dirty="0"/>
                        <a:t>2.86</a:t>
                      </a:r>
                    </a:p>
                  </a:txBody>
                  <a:tcPr/>
                </a:tc>
                <a:tc>
                  <a:txBody>
                    <a:bodyPr/>
                    <a:lstStyle/>
                    <a:p>
                      <a:r>
                        <a:rPr lang="en-US" sz="1600" dirty="0"/>
                        <a:t>.098</a:t>
                      </a:r>
                    </a:p>
                  </a:txBody>
                  <a:tcPr/>
                </a:tc>
                <a:extLst>
                  <a:ext uri="{0D108BD9-81ED-4DB2-BD59-A6C34878D82A}">
                    <a16:rowId xmlns:a16="http://schemas.microsoft.com/office/drawing/2014/main" val="10001"/>
                  </a:ext>
                </a:extLst>
              </a:tr>
              <a:tr h="350795">
                <a:tc>
                  <a:txBody>
                    <a:bodyPr/>
                    <a:lstStyle/>
                    <a:p>
                      <a:r>
                        <a:rPr lang="en-US" sz="1600" dirty="0"/>
                        <a:t>Error (from full)</a:t>
                      </a:r>
                    </a:p>
                  </a:txBody>
                  <a:tcPr/>
                </a:tc>
                <a:tc>
                  <a:txBody>
                    <a:bodyPr/>
                    <a:lstStyle/>
                    <a:p>
                      <a:r>
                        <a:rPr lang="en-US" sz="1600" dirty="0"/>
                        <a:t>42</a:t>
                      </a:r>
                    </a:p>
                  </a:txBody>
                  <a:tcPr/>
                </a:tc>
                <a:tc>
                  <a:txBody>
                    <a:bodyPr/>
                    <a:lstStyle/>
                    <a:p>
                      <a:r>
                        <a:rPr lang="en-US" sz="1600" dirty="0"/>
                        <a:t>11464.6</a:t>
                      </a:r>
                    </a:p>
                  </a:txBody>
                  <a:tcPr/>
                </a:tc>
                <a:tc>
                  <a:txBody>
                    <a:bodyPr/>
                    <a:lstStyle/>
                    <a:p>
                      <a:r>
                        <a:rPr lang="en-US" sz="1600" dirty="0"/>
                        <a:t>273.0</a:t>
                      </a:r>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002"/>
                  </a:ext>
                </a:extLst>
              </a:tr>
              <a:tr h="350795">
                <a:tc>
                  <a:txBody>
                    <a:bodyPr/>
                    <a:lstStyle/>
                    <a:p>
                      <a:r>
                        <a:rPr lang="en-US" sz="1600" dirty="0"/>
                        <a:t>Total (from reduced*)</a:t>
                      </a:r>
                    </a:p>
                  </a:txBody>
                  <a:tcPr/>
                </a:tc>
                <a:tc>
                  <a:txBody>
                    <a:bodyPr/>
                    <a:lstStyle/>
                    <a:p>
                      <a:r>
                        <a:rPr lang="en-US" sz="1600" dirty="0"/>
                        <a:t>43</a:t>
                      </a:r>
                    </a:p>
                  </a:txBody>
                  <a:tcPr/>
                </a:tc>
                <a:tc>
                  <a:txBody>
                    <a:bodyPr/>
                    <a:lstStyle/>
                    <a:p>
                      <a:r>
                        <a:rPr lang="en-US" sz="1600" dirty="0"/>
                        <a:t>12244.9</a:t>
                      </a:r>
                    </a:p>
                  </a:txBody>
                  <a:tcPr/>
                </a:tc>
                <a:tc>
                  <a:txBody>
                    <a:bodyPr/>
                    <a:lstStyle/>
                    <a:p>
                      <a:endParaRPr lang="en-US" sz="1600" dirty="0"/>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0003"/>
                  </a:ext>
                </a:extLst>
              </a:tr>
            </a:tbl>
          </a:graphicData>
        </a:graphic>
      </p:graphicFrame>
      <p:cxnSp>
        <p:nvCxnSpPr>
          <p:cNvPr id="42" name="Straight Arrow Connector 41"/>
          <p:cNvCxnSpPr/>
          <p:nvPr/>
        </p:nvCxnSpPr>
        <p:spPr>
          <a:xfrm>
            <a:off x="5867400" y="2858438"/>
            <a:ext cx="0" cy="2075211"/>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8028426" y="4750915"/>
            <a:ext cx="2410974" cy="1569660"/>
          </a:xfrm>
          <a:prstGeom prst="rect">
            <a:avLst/>
          </a:prstGeom>
          <a:noFill/>
        </p:spPr>
        <p:txBody>
          <a:bodyPr wrap="square" rtlCol="0">
            <a:spAutoFit/>
          </a:bodyPr>
          <a:lstStyle/>
          <a:p>
            <a:r>
              <a:rPr lang="en-US" sz="1600" dirty="0"/>
              <a:t>There is not enough evidence to suggest (alpha = 0.05, p-value = 0.098) that site 1 and site 4 have different mean depths.</a:t>
            </a:r>
          </a:p>
        </p:txBody>
      </p:sp>
      <p:sp>
        <p:nvSpPr>
          <p:cNvPr id="44" name="TextBox 43"/>
          <p:cNvSpPr txBox="1"/>
          <p:nvPr/>
        </p:nvSpPr>
        <p:spPr>
          <a:xfrm>
            <a:off x="1519260" y="1803737"/>
            <a:ext cx="1828800" cy="1384995"/>
          </a:xfrm>
          <a:prstGeom prst="rect">
            <a:avLst/>
          </a:prstGeom>
          <a:noFill/>
        </p:spPr>
        <p:txBody>
          <a:bodyPr wrap="square" rtlCol="0">
            <a:spAutoFit/>
          </a:bodyPr>
          <a:lstStyle/>
          <a:p>
            <a:r>
              <a:rPr lang="en-US" sz="1400" dirty="0"/>
              <a:t>*Recode the variables into three groups: 2, 3, and 1/4 combined and perform ANOVA to get the first table.</a:t>
            </a:r>
          </a:p>
        </p:txBody>
      </p:sp>
      <p:sp>
        <p:nvSpPr>
          <p:cNvPr id="45" name="Rectangle 44">
            <a:extLst>
              <a:ext uri="{FF2B5EF4-FFF2-40B4-BE49-F238E27FC236}">
                <a16:creationId xmlns:a16="http://schemas.microsoft.com/office/drawing/2014/main" id="{078FE3B7-AB35-4A40-A809-C820BDF66D00}"/>
              </a:ext>
            </a:extLst>
          </p:cNvPr>
          <p:cNvSpPr/>
          <p:nvPr/>
        </p:nvSpPr>
        <p:spPr>
          <a:xfrm>
            <a:off x="4191002" y="6057184"/>
            <a:ext cx="1335156" cy="28691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6" name="Rectangle 45">
            <a:extLst>
              <a:ext uri="{FF2B5EF4-FFF2-40B4-BE49-F238E27FC236}">
                <a16:creationId xmlns:a16="http://schemas.microsoft.com/office/drawing/2014/main" id="{56776BA9-E038-44C6-ADE4-CF5899A57234}"/>
              </a:ext>
            </a:extLst>
          </p:cNvPr>
          <p:cNvSpPr/>
          <p:nvPr/>
        </p:nvSpPr>
        <p:spPr>
          <a:xfrm>
            <a:off x="4199137" y="5714210"/>
            <a:ext cx="2106248" cy="2641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7" name="Oval 46">
            <a:extLst>
              <a:ext uri="{FF2B5EF4-FFF2-40B4-BE49-F238E27FC236}">
                <a16:creationId xmlns:a16="http://schemas.microsoft.com/office/drawing/2014/main" id="{AA773566-7096-450C-B6A9-72BEBF7244A5}"/>
              </a:ext>
            </a:extLst>
          </p:cNvPr>
          <p:cNvSpPr/>
          <p:nvPr/>
        </p:nvSpPr>
        <p:spPr>
          <a:xfrm>
            <a:off x="6209970" y="1813373"/>
            <a:ext cx="1609155" cy="44377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8" name="TextBox 47">
            <a:extLst>
              <a:ext uri="{FF2B5EF4-FFF2-40B4-BE49-F238E27FC236}">
                <a16:creationId xmlns:a16="http://schemas.microsoft.com/office/drawing/2014/main" id="{AD027B64-C191-4FAB-B0ED-60C50F7B6088}"/>
              </a:ext>
            </a:extLst>
          </p:cNvPr>
          <p:cNvSpPr txBox="1"/>
          <p:nvPr/>
        </p:nvSpPr>
        <p:spPr>
          <a:xfrm>
            <a:off x="8263862" y="1651255"/>
            <a:ext cx="2861338" cy="584775"/>
          </a:xfrm>
          <a:prstGeom prst="rect">
            <a:avLst/>
          </a:prstGeom>
          <a:noFill/>
        </p:spPr>
        <p:txBody>
          <a:bodyPr wrap="square" rtlCol="0">
            <a:spAutoFit/>
          </a:bodyPr>
          <a:lstStyle/>
          <a:p>
            <a:r>
              <a:rPr lang="en-US" sz="1600" dirty="0"/>
              <a:t>Compare this model against equal means model (µ µ</a:t>
            </a:r>
            <a:r>
              <a:rPr lang="en-US" sz="1600" baseline="-25000" dirty="0"/>
              <a:t> </a:t>
            </a:r>
            <a:r>
              <a:rPr lang="en-US" sz="1600" dirty="0"/>
              <a:t>µ µ)</a:t>
            </a:r>
          </a:p>
        </p:txBody>
      </p:sp>
      <p:sp>
        <p:nvSpPr>
          <p:cNvPr id="49" name="Oval 48">
            <a:extLst>
              <a:ext uri="{FF2B5EF4-FFF2-40B4-BE49-F238E27FC236}">
                <a16:creationId xmlns:a16="http://schemas.microsoft.com/office/drawing/2014/main" id="{09CABF54-A9C2-4935-92E4-9BD0A5DB1F4C}"/>
              </a:ext>
            </a:extLst>
          </p:cNvPr>
          <p:cNvSpPr/>
          <p:nvPr/>
        </p:nvSpPr>
        <p:spPr>
          <a:xfrm>
            <a:off x="6172200" y="2262800"/>
            <a:ext cx="1680477" cy="42948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0" name="TextBox 49">
            <a:extLst>
              <a:ext uri="{FF2B5EF4-FFF2-40B4-BE49-F238E27FC236}">
                <a16:creationId xmlns:a16="http://schemas.microsoft.com/office/drawing/2014/main" id="{F27D9CFF-A24A-482C-B8C2-19D053EF61DE}"/>
              </a:ext>
            </a:extLst>
          </p:cNvPr>
          <p:cNvSpPr txBox="1"/>
          <p:nvPr/>
        </p:nvSpPr>
        <p:spPr>
          <a:xfrm>
            <a:off x="8263862" y="2238356"/>
            <a:ext cx="2861338" cy="584775"/>
          </a:xfrm>
          <a:prstGeom prst="rect">
            <a:avLst/>
          </a:prstGeom>
          <a:noFill/>
        </p:spPr>
        <p:txBody>
          <a:bodyPr wrap="square" rtlCol="0">
            <a:spAutoFit/>
          </a:bodyPr>
          <a:lstStyle/>
          <a:p>
            <a:r>
              <a:rPr lang="en-US" sz="1600" dirty="0"/>
              <a:t>Compare this model against equal means model (µ µ</a:t>
            </a:r>
            <a:r>
              <a:rPr lang="en-US" sz="1600" baseline="-25000" dirty="0"/>
              <a:t> </a:t>
            </a:r>
            <a:r>
              <a:rPr lang="en-US" sz="1600" dirty="0"/>
              <a:t>µ µ)</a:t>
            </a:r>
          </a:p>
        </p:txBody>
      </p:sp>
      <p:sp>
        <p:nvSpPr>
          <p:cNvPr id="51" name="Oval 50">
            <a:extLst>
              <a:ext uri="{FF2B5EF4-FFF2-40B4-BE49-F238E27FC236}">
                <a16:creationId xmlns:a16="http://schemas.microsoft.com/office/drawing/2014/main" id="{CFBF7CA0-346E-415C-B2A5-784BD7B05465}"/>
              </a:ext>
            </a:extLst>
          </p:cNvPr>
          <p:cNvSpPr/>
          <p:nvPr/>
        </p:nvSpPr>
        <p:spPr>
          <a:xfrm>
            <a:off x="4120277" y="3121057"/>
            <a:ext cx="1052041" cy="31082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52" name="Straight Arrow Connector 51">
            <a:extLst>
              <a:ext uri="{FF2B5EF4-FFF2-40B4-BE49-F238E27FC236}">
                <a16:creationId xmlns:a16="http://schemas.microsoft.com/office/drawing/2014/main" id="{91BB55D5-E06D-40A4-A48A-98E1FCD2D07C}"/>
              </a:ext>
            </a:extLst>
          </p:cNvPr>
          <p:cNvCxnSpPr>
            <a:cxnSpLocks/>
            <a:stCxn id="47" idx="2"/>
            <a:endCxn id="51" idx="7"/>
          </p:cNvCxnSpPr>
          <p:nvPr/>
        </p:nvCxnSpPr>
        <p:spPr>
          <a:xfrm flipH="1">
            <a:off x="5018250" y="2035261"/>
            <a:ext cx="1191720" cy="1131315"/>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D9BA9698-2F36-45CA-839C-18A68172B5A4}"/>
              </a:ext>
            </a:extLst>
          </p:cNvPr>
          <p:cNvSpPr/>
          <p:nvPr/>
        </p:nvSpPr>
        <p:spPr>
          <a:xfrm>
            <a:off x="7537831" y="3103401"/>
            <a:ext cx="1030934" cy="3395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cxnSp>
        <p:nvCxnSpPr>
          <p:cNvPr id="54" name="Straight Arrow Connector 53">
            <a:extLst>
              <a:ext uri="{FF2B5EF4-FFF2-40B4-BE49-F238E27FC236}">
                <a16:creationId xmlns:a16="http://schemas.microsoft.com/office/drawing/2014/main" id="{BEC5AC9D-2F60-40AB-A4CF-44B6536586B2}"/>
              </a:ext>
            </a:extLst>
          </p:cNvPr>
          <p:cNvCxnSpPr>
            <a:cxnSpLocks/>
            <a:stCxn id="49" idx="4"/>
          </p:cNvCxnSpPr>
          <p:nvPr/>
        </p:nvCxnSpPr>
        <p:spPr>
          <a:xfrm>
            <a:off x="7012439" y="2692286"/>
            <a:ext cx="620813" cy="48028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75CDC7E-BE66-4361-8B36-B9CF44CD16C2}"/>
              </a:ext>
            </a:extLst>
          </p:cNvPr>
          <p:cNvCxnSpPr>
            <a:cxnSpLocks/>
            <a:stCxn id="39" idx="2"/>
            <a:endCxn id="45" idx="1"/>
          </p:cNvCxnSpPr>
          <p:nvPr/>
        </p:nvCxnSpPr>
        <p:spPr>
          <a:xfrm>
            <a:off x="3257200" y="4369916"/>
            <a:ext cx="933802" cy="1830723"/>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C4D5500A-850B-4C18-BDB1-43C74B82063B}"/>
              </a:ext>
            </a:extLst>
          </p:cNvPr>
          <p:cNvCxnSpPr>
            <a:cxnSpLocks/>
            <a:stCxn id="40" idx="2"/>
            <a:endCxn id="46" idx="3"/>
          </p:cNvCxnSpPr>
          <p:nvPr/>
        </p:nvCxnSpPr>
        <p:spPr>
          <a:xfrm flipH="1">
            <a:off x="6305385" y="4369916"/>
            <a:ext cx="1733716" cy="147635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1746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4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47"/>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51"/>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5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1" nodeType="clickEffect">
                                  <p:stCondLst>
                                    <p:cond delay="0"/>
                                  </p:stCondLst>
                                  <p:childTnLst>
                                    <p:set>
                                      <p:cBhvr>
                                        <p:cTn id="62" dur="1" fill="hold">
                                          <p:stCondLst>
                                            <p:cond delay="0"/>
                                          </p:stCondLst>
                                        </p:cTn>
                                        <p:tgtEl>
                                          <p:spTgt spid="50"/>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53"/>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54"/>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49"/>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5"/>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6"/>
                                        </p:tgtEl>
                                        <p:attrNameLst>
                                          <p:attrName>style.visibility</p:attrName>
                                        </p:attrNameLst>
                                      </p:cBhvr>
                                      <p:to>
                                        <p:strVal val="visible"/>
                                      </p:to>
                                    </p:set>
                                  </p:childTnLst>
                                </p:cTn>
                              </p:par>
                              <p:par>
                                <p:cTn id="85" presetID="1" presetClass="exit" presetSubtype="0" fill="hold" nodeType="withEffect">
                                  <p:stCondLst>
                                    <p:cond delay="0"/>
                                  </p:stCondLst>
                                  <p:childTnLst>
                                    <p:set>
                                      <p:cBhvr>
                                        <p:cTn id="86" dur="1" fill="hold">
                                          <p:stCondLst>
                                            <p:cond delay="0"/>
                                          </p:stCondLst>
                                        </p:cTn>
                                        <p:tgtEl>
                                          <p:spTgt spid="55"/>
                                        </p:tgtEl>
                                        <p:attrNameLst>
                                          <p:attrName>style.visibility</p:attrName>
                                        </p:attrNameLst>
                                      </p:cBhvr>
                                      <p:to>
                                        <p:strVal val="hidden"/>
                                      </p:to>
                                    </p:set>
                                  </p:childTnLst>
                                </p:cTn>
                              </p:par>
                              <p:par>
                                <p:cTn id="87" presetID="1" presetClass="entr" presetSubtype="0" fill="hold" nodeType="withEffect">
                                  <p:stCondLst>
                                    <p:cond delay="0"/>
                                  </p:stCondLst>
                                  <p:childTnLst>
                                    <p:set>
                                      <p:cBhvr>
                                        <p:cTn id="88" dur="1" fill="hold">
                                          <p:stCondLst>
                                            <p:cond delay="0"/>
                                          </p:stCondLst>
                                        </p:cTn>
                                        <p:tgtEl>
                                          <p:spTgt spid="5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3"/>
                                        </p:tgtEl>
                                        <p:attrNameLst>
                                          <p:attrName>style.visibility</p:attrName>
                                        </p:attrNameLst>
                                      </p:cBhvr>
                                      <p:to>
                                        <p:strVal val="visible"/>
                                      </p:to>
                                    </p:set>
                                  </p:childTnLst>
                                </p:cTn>
                              </p:par>
                              <p:par>
                                <p:cTn id="93" presetID="1" presetClass="exit" presetSubtype="0" fill="hold" nodeType="withEffect">
                                  <p:stCondLst>
                                    <p:cond delay="0"/>
                                  </p:stCondLst>
                                  <p:childTnLst>
                                    <p:set>
                                      <p:cBhvr>
                                        <p:cTn id="94" dur="1" fill="hold">
                                          <p:stCondLst>
                                            <p:cond delay="0"/>
                                          </p:stCondLst>
                                        </p:cTn>
                                        <p:tgtEl>
                                          <p:spTgt spid="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37" grpId="0"/>
      <p:bldP spid="38" grpId="0"/>
      <p:bldP spid="39" grpId="0" animBg="1"/>
      <p:bldP spid="40" grpId="0" animBg="1"/>
      <p:bldP spid="43" grpId="0"/>
      <p:bldP spid="44" grpId="0"/>
      <p:bldP spid="45" grpId="0" animBg="1"/>
      <p:bldP spid="46" grpId="0" animBg="1"/>
      <p:bldP spid="47" grpId="0" animBg="1"/>
      <p:bldP spid="47" grpId="1" animBg="1"/>
      <p:bldP spid="48" grpId="0"/>
      <p:bldP spid="48" grpId="1"/>
      <p:bldP spid="49" grpId="0" animBg="1"/>
      <p:bldP spid="49" grpId="1" animBg="1"/>
      <p:bldP spid="50" grpId="0"/>
      <p:bldP spid="50" grpId="1"/>
      <p:bldP spid="51" grpId="0" animBg="1"/>
      <p:bldP spid="51" grpId="1" animBg="1"/>
      <p:bldP spid="53" grpId="0" animBg="1"/>
      <p:bldP spid="53" grpI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088792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QOI 3</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456957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Question of Interest 3: (Try It!)</a:t>
            </a:r>
            <a:br>
              <a:rPr lang="en-US" sz="3200" dirty="0"/>
            </a:br>
            <a:r>
              <a:rPr lang="en-US" sz="3200" dirty="0"/>
              <a:t> Are the Means of Sites 2 and 3 Different? Part I</a:t>
            </a:r>
            <a:endParaRPr lang="en-US" sz="3600" dirty="0"/>
          </a:p>
        </p:txBody>
      </p:sp>
      <p:sp>
        <p:nvSpPr>
          <p:cNvPr id="29" name="Rectangle 28"/>
          <p:cNvSpPr/>
          <p:nvPr/>
        </p:nvSpPr>
        <p:spPr>
          <a:xfrm>
            <a:off x="5051082" y="2274551"/>
            <a:ext cx="1960793" cy="400110"/>
          </a:xfrm>
          <a:prstGeom prst="rect">
            <a:avLst/>
          </a:prstGeom>
        </p:spPr>
        <p:txBody>
          <a:bodyPr wrap="none">
            <a:spAutoFit/>
          </a:bodyPr>
          <a:lstStyle/>
          <a:p>
            <a:pPr algn="ctr"/>
            <a:r>
              <a:rPr lang="en-US" sz="2000" dirty="0"/>
              <a:t>(H</a:t>
            </a:r>
            <a:r>
              <a:rPr lang="en-US" sz="2000" baseline="-25000" dirty="0"/>
              <a:t>a</a:t>
            </a:r>
            <a:r>
              <a:rPr lang="en-US" sz="2000" dirty="0"/>
              <a:t>) Full model:</a:t>
            </a:r>
            <a:endParaRPr lang="en-US" sz="2000" baseline="-25000" dirty="0"/>
          </a:p>
        </p:txBody>
      </p:sp>
      <p:sp>
        <p:nvSpPr>
          <p:cNvPr id="31" name="Rectangle 30"/>
          <p:cNvSpPr/>
          <p:nvPr/>
        </p:nvSpPr>
        <p:spPr>
          <a:xfrm>
            <a:off x="4439969" y="1819048"/>
            <a:ext cx="2573140" cy="400110"/>
          </a:xfrm>
          <a:prstGeom prst="rect">
            <a:avLst/>
          </a:prstGeom>
        </p:spPr>
        <p:txBody>
          <a:bodyPr wrap="none">
            <a:spAutoFit/>
          </a:bodyPr>
          <a:lstStyle/>
          <a:p>
            <a:pPr algn="ctr"/>
            <a:r>
              <a:rPr lang="en-US" sz="2000" dirty="0"/>
              <a:t>(H</a:t>
            </a:r>
            <a:r>
              <a:rPr lang="en-US" sz="2000" baseline="-25000" dirty="0"/>
              <a:t>0</a:t>
            </a:r>
            <a:r>
              <a:rPr lang="en-US" sz="2000" dirty="0"/>
              <a:t>) Reduced model:</a:t>
            </a:r>
            <a:endParaRPr lang="en-US" sz="2000" baseline="-25000" dirty="0"/>
          </a:p>
        </p:txBody>
      </p:sp>
      <p:sp>
        <p:nvSpPr>
          <p:cNvPr id="32" name="Rectangle 31"/>
          <p:cNvSpPr/>
          <p:nvPr/>
        </p:nvSpPr>
        <p:spPr>
          <a:xfrm>
            <a:off x="3358212" y="2798311"/>
            <a:ext cx="1316386" cy="307777"/>
          </a:xfrm>
          <a:prstGeom prst="rect">
            <a:avLst/>
          </a:prstGeom>
        </p:spPr>
        <p:txBody>
          <a:bodyPr wrap="none">
            <a:spAutoFit/>
          </a:bodyPr>
          <a:lstStyle/>
          <a:p>
            <a:pPr algn="ctr"/>
            <a:r>
              <a:rPr lang="en-US" sz="1400" dirty="0"/>
              <a:t>(H</a:t>
            </a:r>
            <a:r>
              <a:rPr lang="en-US" sz="1400" baseline="-25000" dirty="0"/>
              <a:t>0</a:t>
            </a:r>
            <a:r>
              <a:rPr lang="en-US" sz="1400" dirty="0"/>
              <a:t>) Reduced:</a:t>
            </a:r>
            <a:endParaRPr lang="en-US" sz="1400" baseline="-25000" dirty="0"/>
          </a:p>
        </p:txBody>
      </p:sp>
      <p:sp>
        <p:nvSpPr>
          <p:cNvPr id="34" name="Rectangle 33"/>
          <p:cNvSpPr/>
          <p:nvPr/>
        </p:nvSpPr>
        <p:spPr>
          <a:xfrm>
            <a:off x="6848947" y="3091678"/>
            <a:ext cx="888385" cy="307777"/>
          </a:xfrm>
          <a:prstGeom prst="rect">
            <a:avLst/>
          </a:prstGeom>
        </p:spPr>
        <p:txBody>
          <a:bodyPr wrap="none">
            <a:spAutoFit/>
          </a:bodyPr>
          <a:lstStyle/>
          <a:p>
            <a:pPr algn="ctr"/>
            <a:r>
              <a:rPr lang="en-US" sz="1400" dirty="0"/>
              <a:t>(H</a:t>
            </a:r>
            <a:r>
              <a:rPr lang="en-US" sz="1400" baseline="-25000" dirty="0"/>
              <a:t>a</a:t>
            </a:r>
            <a:r>
              <a:rPr lang="en-US" sz="1400" dirty="0"/>
              <a:t>) Full:</a:t>
            </a:r>
            <a:endParaRPr lang="en-US" sz="1400" baseline="-25000" dirty="0"/>
          </a:p>
        </p:txBody>
      </p:sp>
      <p:pic>
        <p:nvPicPr>
          <p:cNvPr id="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8452" y="3561349"/>
            <a:ext cx="4059948" cy="1113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4481" y="3550463"/>
            <a:ext cx="4010025"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Rectangle 36"/>
          <p:cNvSpPr/>
          <p:nvPr/>
        </p:nvSpPr>
        <p:spPr>
          <a:xfrm>
            <a:off x="3720218" y="3091678"/>
            <a:ext cx="958917" cy="307777"/>
          </a:xfrm>
          <a:prstGeom prst="rect">
            <a:avLst/>
          </a:prstGeom>
        </p:spPr>
        <p:txBody>
          <a:bodyPr wrap="none">
            <a:spAutoFit/>
          </a:bodyPr>
          <a:lstStyle/>
          <a:p>
            <a:pPr algn="ctr"/>
            <a:r>
              <a:rPr lang="en-US" sz="1400" dirty="0"/>
              <a:t>(H</a:t>
            </a:r>
            <a:r>
              <a:rPr lang="en-US" sz="1400" baseline="-25000" dirty="0"/>
              <a:t>a</a:t>
            </a:r>
            <a:r>
              <a:rPr lang="en-US" sz="1400" dirty="0"/>
              <a:t>) Full*:</a:t>
            </a:r>
            <a:endParaRPr lang="en-US" sz="1400" baseline="-25000" dirty="0"/>
          </a:p>
        </p:txBody>
      </p:sp>
      <p:sp>
        <p:nvSpPr>
          <p:cNvPr id="38" name="Rectangle 37"/>
          <p:cNvSpPr/>
          <p:nvPr/>
        </p:nvSpPr>
        <p:spPr>
          <a:xfrm>
            <a:off x="6666229" y="2798311"/>
            <a:ext cx="1316386" cy="307777"/>
          </a:xfrm>
          <a:prstGeom prst="rect">
            <a:avLst/>
          </a:prstGeom>
        </p:spPr>
        <p:txBody>
          <a:bodyPr wrap="none">
            <a:spAutoFit/>
          </a:bodyPr>
          <a:lstStyle/>
          <a:p>
            <a:pPr algn="ctr"/>
            <a:r>
              <a:rPr lang="en-US" sz="1400" dirty="0"/>
              <a:t>(H</a:t>
            </a:r>
            <a:r>
              <a:rPr lang="en-US" sz="1400" baseline="-25000" dirty="0"/>
              <a:t>0</a:t>
            </a:r>
            <a:r>
              <a:rPr lang="en-US" sz="1400" dirty="0"/>
              <a:t>) Reduced:</a:t>
            </a:r>
            <a:endParaRPr lang="en-US" sz="1400" baseline="-25000" dirty="0"/>
          </a:p>
        </p:txBody>
      </p:sp>
      <p:sp>
        <p:nvSpPr>
          <p:cNvPr id="39" name="Rectangle 38"/>
          <p:cNvSpPr/>
          <p:nvPr/>
        </p:nvSpPr>
        <p:spPr>
          <a:xfrm>
            <a:off x="2667001" y="4118033"/>
            <a:ext cx="1180397" cy="2518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0" name="Rectangle 39"/>
          <p:cNvSpPr/>
          <p:nvPr/>
        </p:nvSpPr>
        <p:spPr>
          <a:xfrm>
            <a:off x="7010400" y="4118033"/>
            <a:ext cx="2057401" cy="2518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aphicFrame>
        <p:nvGraphicFramePr>
          <p:cNvPr id="41" name="Table 40"/>
          <p:cNvGraphicFramePr>
            <a:graphicFrameLocks noGrp="1"/>
          </p:cNvGraphicFramePr>
          <p:nvPr>
            <p:extLst>
              <p:ext uri="{D42A27DB-BD31-4B8C-83A1-F6EECF244321}">
                <p14:modId xmlns:p14="http://schemas.microsoft.com/office/powerpoint/2010/main" val="854887511"/>
              </p:ext>
            </p:extLst>
          </p:nvPr>
        </p:nvGraphicFramePr>
        <p:xfrm>
          <a:off x="1752600" y="5105400"/>
          <a:ext cx="6096000" cy="1605950"/>
        </p:xfrm>
        <a:graphic>
          <a:graphicData uri="http://schemas.openxmlformats.org/drawingml/2006/table">
            <a:tbl>
              <a:tblPr firstRow="1" bandRow="1">
                <a:tableStyleId>{5C22544A-7EE6-4342-B048-85BDC9FD1C3A}</a:tableStyleId>
              </a:tblPr>
              <a:tblGrid>
                <a:gridCol w="2407149">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40851">
                  <a:extLst>
                    <a:ext uri="{9D8B030D-6E8A-4147-A177-3AD203B41FA5}">
                      <a16:colId xmlns:a16="http://schemas.microsoft.com/office/drawing/2014/main" val="20005"/>
                    </a:ext>
                  </a:extLst>
                </a:gridCol>
              </a:tblGrid>
              <a:tr h="549785">
                <a:tc>
                  <a:txBody>
                    <a:bodyPr/>
                    <a:lstStyle/>
                    <a:p>
                      <a:r>
                        <a:rPr lang="en-US" sz="1400" dirty="0"/>
                        <a:t>Source</a:t>
                      </a:r>
                    </a:p>
                  </a:txBody>
                  <a:tcPr/>
                </a:tc>
                <a:tc>
                  <a:txBody>
                    <a:bodyPr/>
                    <a:lstStyle/>
                    <a:p>
                      <a:r>
                        <a:rPr lang="en-US" sz="1400" dirty="0"/>
                        <a:t>DF</a:t>
                      </a:r>
                    </a:p>
                  </a:txBody>
                  <a:tcPr/>
                </a:tc>
                <a:tc>
                  <a:txBody>
                    <a:bodyPr/>
                    <a:lstStyle/>
                    <a:p>
                      <a:r>
                        <a:rPr lang="en-US" sz="1400" dirty="0"/>
                        <a:t>SS</a:t>
                      </a:r>
                    </a:p>
                  </a:txBody>
                  <a:tcPr/>
                </a:tc>
                <a:tc>
                  <a:txBody>
                    <a:bodyPr/>
                    <a:lstStyle/>
                    <a:p>
                      <a:r>
                        <a:rPr lang="en-US" sz="1400" dirty="0"/>
                        <a:t>MS</a:t>
                      </a:r>
                    </a:p>
                  </a:txBody>
                  <a:tcPr/>
                </a:tc>
                <a:tc>
                  <a:txBody>
                    <a:bodyPr/>
                    <a:lstStyle/>
                    <a:p>
                      <a:r>
                        <a:rPr lang="en-US" sz="1400" dirty="0"/>
                        <a:t>F</a:t>
                      </a:r>
                    </a:p>
                  </a:txBody>
                  <a:tcPr/>
                </a:tc>
                <a:tc>
                  <a:txBody>
                    <a:bodyPr/>
                    <a:lstStyle/>
                    <a:p>
                      <a:r>
                        <a:rPr lang="en-US" sz="1400" dirty="0" err="1"/>
                        <a:t>Pr</a:t>
                      </a:r>
                      <a:r>
                        <a:rPr lang="en-US" sz="1400" dirty="0"/>
                        <a:t> &gt; F</a:t>
                      </a:r>
                    </a:p>
                  </a:txBody>
                  <a:tcPr/>
                </a:tc>
                <a:extLst>
                  <a:ext uri="{0D108BD9-81ED-4DB2-BD59-A6C34878D82A}">
                    <a16:rowId xmlns:a16="http://schemas.microsoft.com/office/drawing/2014/main" val="10000"/>
                  </a:ext>
                </a:extLst>
              </a:tr>
              <a:tr h="352055">
                <a:tc>
                  <a:txBody>
                    <a:bodyPr/>
                    <a:lstStyle/>
                    <a:p>
                      <a:r>
                        <a:rPr lang="en-US" sz="1400" dirty="0"/>
                        <a:t>Model (full)</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352055">
                <a:tc>
                  <a:txBody>
                    <a:bodyPr/>
                    <a:lstStyle/>
                    <a:p>
                      <a:r>
                        <a:rPr lang="en-US" sz="1400" dirty="0"/>
                        <a:t>Error (from full)</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r h="352055">
                <a:tc>
                  <a:txBody>
                    <a:bodyPr/>
                    <a:lstStyle/>
                    <a:p>
                      <a:r>
                        <a:rPr lang="en-US" sz="1400" dirty="0"/>
                        <a:t>Total (from reduced*)</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bl>
          </a:graphicData>
        </a:graphic>
      </p:graphicFrame>
      <p:sp>
        <p:nvSpPr>
          <p:cNvPr id="44" name="TextBox 43"/>
          <p:cNvSpPr txBox="1"/>
          <p:nvPr/>
        </p:nvSpPr>
        <p:spPr>
          <a:xfrm>
            <a:off x="1519260" y="1803737"/>
            <a:ext cx="1828800" cy="1384995"/>
          </a:xfrm>
          <a:prstGeom prst="rect">
            <a:avLst/>
          </a:prstGeom>
          <a:noFill/>
        </p:spPr>
        <p:txBody>
          <a:bodyPr wrap="square" rtlCol="0">
            <a:spAutoFit/>
          </a:bodyPr>
          <a:lstStyle/>
          <a:p>
            <a:r>
              <a:rPr lang="en-US" sz="1400" dirty="0"/>
              <a:t>*Recode the variables into three groups: 1, 4, and 2/3 combined and perform ANOVA to get the first table.</a:t>
            </a:r>
          </a:p>
        </p:txBody>
      </p:sp>
      <p:cxnSp>
        <p:nvCxnSpPr>
          <p:cNvPr id="30" name="Straight Arrow Connector 29"/>
          <p:cNvCxnSpPr/>
          <p:nvPr/>
        </p:nvCxnSpPr>
        <p:spPr>
          <a:xfrm>
            <a:off x="5867400" y="2858438"/>
            <a:ext cx="0" cy="2075211"/>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876123" y="1795780"/>
            <a:ext cx="1342034" cy="400110"/>
          </a:xfrm>
          <a:prstGeom prst="rect">
            <a:avLst/>
          </a:prstGeom>
        </p:spPr>
        <p:txBody>
          <a:bodyPr wrap="none">
            <a:spAutoFit/>
          </a:bodyPr>
          <a:lstStyle/>
          <a:p>
            <a:r>
              <a:rPr lang="en-US" sz="2000" dirty="0"/>
              <a:t>µ</a:t>
            </a:r>
            <a:r>
              <a:rPr lang="en-US" sz="2000" baseline="-25000" dirty="0"/>
              <a:t>1</a:t>
            </a:r>
            <a:r>
              <a:rPr lang="en-US" sz="2000" dirty="0"/>
              <a:t> µ</a:t>
            </a:r>
            <a:r>
              <a:rPr lang="en-US" sz="2000" baseline="-25000" dirty="0"/>
              <a:t>0 </a:t>
            </a:r>
            <a:r>
              <a:rPr lang="en-US" sz="2000" dirty="0"/>
              <a:t>µ</a:t>
            </a:r>
            <a:r>
              <a:rPr lang="en-US" sz="2000" baseline="-25000" dirty="0"/>
              <a:t>0</a:t>
            </a:r>
            <a:r>
              <a:rPr lang="en-US" sz="2000" dirty="0"/>
              <a:t> µ</a:t>
            </a:r>
            <a:r>
              <a:rPr lang="en-US" sz="2000" baseline="-25000" dirty="0"/>
              <a:t>4</a:t>
            </a:r>
            <a:endParaRPr lang="en-US" sz="2000" dirty="0"/>
          </a:p>
        </p:txBody>
      </p:sp>
      <p:sp>
        <p:nvSpPr>
          <p:cNvPr id="4" name="Rectangle 3"/>
          <p:cNvSpPr/>
          <p:nvPr/>
        </p:nvSpPr>
        <p:spPr>
          <a:xfrm>
            <a:off x="6876123" y="2257359"/>
            <a:ext cx="1342034" cy="400110"/>
          </a:xfrm>
          <a:prstGeom prst="rect">
            <a:avLst/>
          </a:prstGeom>
        </p:spPr>
        <p:txBody>
          <a:bodyPr wrap="none">
            <a:spAutoFit/>
          </a:bodyPr>
          <a:lstStyle/>
          <a:p>
            <a:pPr algn="ctr"/>
            <a:r>
              <a:rPr lang="en-US" sz="2000" dirty="0"/>
              <a:t>µ</a:t>
            </a:r>
            <a:r>
              <a:rPr lang="en-US" sz="2000" baseline="-25000" dirty="0"/>
              <a:t>1</a:t>
            </a:r>
            <a:r>
              <a:rPr lang="en-US" sz="2000" dirty="0"/>
              <a:t> µ</a:t>
            </a:r>
            <a:r>
              <a:rPr lang="en-US" sz="2000" baseline="-25000" dirty="0"/>
              <a:t>2 </a:t>
            </a:r>
            <a:r>
              <a:rPr lang="en-US" sz="2000" dirty="0"/>
              <a:t>µ</a:t>
            </a:r>
            <a:r>
              <a:rPr lang="en-US" sz="2000" baseline="-25000" dirty="0"/>
              <a:t>3</a:t>
            </a:r>
            <a:r>
              <a:rPr lang="en-US" sz="2000" dirty="0"/>
              <a:t> µ</a:t>
            </a:r>
            <a:r>
              <a:rPr lang="en-US" sz="2000" baseline="-25000" dirty="0"/>
              <a:t>4</a:t>
            </a:r>
          </a:p>
        </p:txBody>
      </p:sp>
      <p:sp>
        <p:nvSpPr>
          <p:cNvPr id="5" name="Rectangle 4"/>
          <p:cNvSpPr/>
          <p:nvPr/>
        </p:nvSpPr>
        <p:spPr>
          <a:xfrm>
            <a:off x="4536754" y="2782628"/>
            <a:ext cx="734496" cy="307777"/>
          </a:xfrm>
          <a:prstGeom prst="rect">
            <a:avLst/>
          </a:prstGeom>
        </p:spPr>
        <p:txBody>
          <a:bodyPr wrap="none">
            <a:spAutoFit/>
          </a:bodyPr>
          <a:lstStyle/>
          <a:p>
            <a:pPr algn="ctr"/>
            <a:r>
              <a:rPr lang="en-US" sz="1400" dirty="0"/>
              <a:t>µ µ</a:t>
            </a:r>
            <a:r>
              <a:rPr lang="en-US" sz="1400" baseline="-25000" dirty="0"/>
              <a:t> </a:t>
            </a:r>
            <a:r>
              <a:rPr lang="en-US" sz="1400" dirty="0"/>
              <a:t>µ µ</a:t>
            </a:r>
            <a:endParaRPr lang="en-US" sz="1400" baseline="-25000" dirty="0"/>
          </a:p>
        </p:txBody>
      </p:sp>
      <p:sp>
        <p:nvSpPr>
          <p:cNvPr id="6" name="Rectangle 5"/>
          <p:cNvSpPr/>
          <p:nvPr/>
        </p:nvSpPr>
        <p:spPr>
          <a:xfrm>
            <a:off x="4536754" y="3081371"/>
            <a:ext cx="1003800" cy="307777"/>
          </a:xfrm>
          <a:prstGeom prst="rect">
            <a:avLst/>
          </a:prstGeom>
        </p:spPr>
        <p:txBody>
          <a:bodyPr wrap="none">
            <a:spAutoFit/>
          </a:bodyPr>
          <a:lstStyle/>
          <a:p>
            <a:pPr algn="ctr"/>
            <a:r>
              <a:rPr lang="en-US" sz="1400" dirty="0"/>
              <a:t>µ</a:t>
            </a:r>
            <a:r>
              <a:rPr lang="en-US" sz="1400" baseline="-25000" dirty="0"/>
              <a:t>1</a:t>
            </a:r>
            <a:r>
              <a:rPr lang="en-US" sz="1400" dirty="0"/>
              <a:t> µ</a:t>
            </a:r>
            <a:r>
              <a:rPr lang="en-US" sz="1400" baseline="-25000" dirty="0"/>
              <a:t>0 </a:t>
            </a:r>
            <a:r>
              <a:rPr lang="en-US" sz="1400" dirty="0"/>
              <a:t>µ</a:t>
            </a:r>
            <a:r>
              <a:rPr lang="en-US" sz="1400" baseline="-25000" dirty="0"/>
              <a:t>0</a:t>
            </a:r>
            <a:r>
              <a:rPr lang="en-US" sz="1400" dirty="0"/>
              <a:t> µ</a:t>
            </a:r>
            <a:r>
              <a:rPr lang="en-US" sz="1400" baseline="-25000" dirty="0"/>
              <a:t>4</a:t>
            </a:r>
          </a:p>
        </p:txBody>
      </p:sp>
      <p:sp>
        <p:nvSpPr>
          <p:cNvPr id="57" name="Rectangle 56"/>
          <p:cNvSpPr/>
          <p:nvPr/>
        </p:nvSpPr>
        <p:spPr>
          <a:xfrm>
            <a:off x="7848646" y="2782628"/>
            <a:ext cx="734496" cy="307777"/>
          </a:xfrm>
          <a:prstGeom prst="rect">
            <a:avLst/>
          </a:prstGeom>
        </p:spPr>
        <p:txBody>
          <a:bodyPr wrap="none">
            <a:spAutoFit/>
          </a:bodyPr>
          <a:lstStyle/>
          <a:p>
            <a:pPr algn="ctr"/>
            <a:r>
              <a:rPr lang="en-US" sz="1400" dirty="0"/>
              <a:t>µ µ</a:t>
            </a:r>
            <a:r>
              <a:rPr lang="en-US" sz="1400" baseline="-25000" dirty="0"/>
              <a:t> </a:t>
            </a:r>
            <a:r>
              <a:rPr lang="en-US" sz="1400" dirty="0"/>
              <a:t>µ µ</a:t>
            </a:r>
            <a:endParaRPr lang="en-US" sz="1400" baseline="-25000" dirty="0"/>
          </a:p>
        </p:txBody>
      </p:sp>
      <p:sp>
        <p:nvSpPr>
          <p:cNvPr id="7" name="Rectangle 6"/>
          <p:cNvSpPr/>
          <p:nvPr/>
        </p:nvSpPr>
        <p:spPr>
          <a:xfrm>
            <a:off x="7588394" y="3081371"/>
            <a:ext cx="1003801" cy="307777"/>
          </a:xfrm>
          <a:prstGeom prst="rect">
            <a:avLst/>
          </a:prstGeom>
        </p:spPr>
        <p:txBody>
          <a:bodyPr wrap="none">
            <a:spAutoFit/>
          </a:bodyPr>
          <a:lstStyle/>
          <a:p>
            <a:r>
              <a:rPr lang="en-US" sz="1400" dirty="0"/>
              <a:t>µ</a:t>
            </a:r>
            <a:r>
              <a:rPr lang="en-US" sz="1400" baseline="-25000" dirty="0"/>
              <a:t>1</a:t>
            </a:r>
            <a:r>
              <a:rPr lang="en-US" sz="1400" dirty="0"/>
              <a:t> µ</a:t>
            </a:r>
            <a:r>
              <a:rPr lang="en-US" sz="1400" baseline="-25000" dirty="0"/>
              <a:t>2 </a:t>
            </a:r>
            <a:r>
              <a:rPr lang="en-US" sz="1400" dirty="0"/>
              <a:t>µ</a:t>
            </a:r>
            <a:r>
              <a:rPr lang="en-US" sz="1400" baseline="-25000" dirty="0"/>
              <a:t>3</a:t>
            </a:r>
            <a:r>
              <a:rPr lang="en-US" sz="1400" dirty="0"/>
              <a:t> µ</a:t>
            </a:r>
            <a:r>
              <a:rPr lang="en-US" sz="1400" baseline="-25000" dirty="0"/>
              <a:t>4</a:t>
            </a:r>
            <a:endParaRPr lang="en-US" sz="1400" dirty="0"/>
          </a:p>
        </p:txBody>
      </p:sp>
    </p:spTree>
    <p:extLst>
      <p:ext uri="{BB962C8B-B14F-4D97-AF65-F5344CB8AC3E}">
        <p14:creationId xmlns:p14="http://schemas.microsoft.com/office/powerpoint/2010/main" val="7353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37" grpId="0"/>
      <p:bldP spid="38" grpId="0"/>
      <p:bldP spid="39" grpId="0" animBg="1"/>
      <p:bldP spid="40" grpId="0" animBg="1"/>
      <p:bldP spid="44" grpId="0"/>
      <p:bldP spid="3" grpId="0"/>
      <p:bldP spid="5" grpId="0"/>
      <p:bldP spid="6" grpId="0"/>
      <p:bldP spid="57" grpId="0"/>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Question of Interest 3: (Try It!)</a:t>
            </a:r>
            <a:br>
              <a:rPr lang="en-US" sz="3200" dirty="0"/>
            </a:br>
            <a:r>
              <a:rPr lang="en-US" sz="3200" dirty="0"/>
              <a:t>Are the Means of Sites 2 and 3 Different? Part II</a:t>
            </a:r>
            <a:endParaRPr lang="en-US" sz="3600" dirty="0"/>
          </a:p>
        </p:txBody>
      </p:sp>
      <p:sp>
        <p:nvSpPr>
          <p:cNvPr id="29" name="Rectangle 28"/>
          <p:cNvSpPr/>
          <p:nvPr/>
        </p:nvSpPr>
        <p:spPr>
          <a:xfrm>
            <a:off x="5051082" y="2274551"/>
            <a:ext cx="1960793" cy="400110"/>
          </a:xfrm>
          <a:prstGeom prst="rect">
            <a:avLst/>
          </a:prstGeom>
        </p:spPr>
        <p:txBody>
          <a:bodyPr wrap="none">
            <a:spAutoFit/>
          </a:bodyPr>
          <a:lstStyle/>
          <a:p>
            <a:pPr algn="ctr"/>
            <a:r>
              <a:rPr lang="en-US" sz="2000" dirty="0"/>
              <a:t>(H</a:t>
            </a:r>
            <a:r>
              <a:rPr lang="en-US" sz="2000" baseline="-25000" dirty="0"/>
              <a:t>a</a:t>
            </a:r>
            <a:r>
              <a:rPr lang="en-US" sz="2000" dirty="0"/>
              <a:t>) Full model:</a:t>
            </a:r>
            <a:endParaRPr lang="en-US" sz="2000" baseline="-25000" dirty="0"/>
          </a:p>
        </p:txBody>
      </p:sp>
      <p:sp>
        <p:nvSpPr>
          <p:cNvPr id="31" name="Rectangle 30"/>
          <p:cNvSpPr/>
          <p:nvPr/>
        </p:nvSpPr>
        <p:spPr>
          <a:xfrm>
            <a:off x="4439969" y="1819048"/>
            <a:ext cx="2573140" cy="400110"/>
          </a:xfrm>
          <a:prstGeom prst="rect">
            <a:avLst/>
          </a:prstGeom>
        </p:spPr>
        <p:txBody>
          <a:bodyPr wrap="none">
            <a:spAutoFit/>
          </a:bodyPr>
          <a:lstStyle/>
          <a:p>
            <a:pPr algn="ctr"/>
            <a:r>
              <a:rPr lang="en-US" sz="2000" dirty="0"/>
              <a:t>(H</a:t>
            </a:r>
            <a:r>
              <a:rPr lang="en-US" sz="2000" baseline="-25000" dirty="0"/>
              <a:t>0</a:t>
            </a:r>
            <a:r>
              <a:rPr lang="en-US" sz="2000" dirty="0"/>
              <a:t>) Reduced model:</a:t>
            </a:r>
            <a:endParaRPr lang="en-US" sz="2000" baseline="-25000" dirty="0"/>
          </a:p>
        </p:txBody>
      </p:sp>
      <p:sp>
        <p:nvSpPr>
          <p:cNvPr id="32" name="Rectangle 31"/>
          <p:cNvSpPr/>
          <p:nvPr/>
        </p:nvSpPr>
        <p:spPr>
          <a:xfrm>
            <a:off x="3358212" y="2798311"/>
            <a:ext cx="1316386" cy="307777"/>
          </a:xfrm>
          <a:prstGeom prst="rect">
            <a:avLst/>
          </a:prstGeom>
        </p:spPr>
        <p:txBody>
          <a:bodyPr wrap="none">
            <a:spAutoFit/>
          </a:bodyPr>
          <a:lstStyle/>
          <a:p>
            <a:pPr algn="ctr"/>
            <a:r>
              <a:rPr lang="en-US" sz="1400" dirty="0"/>
              <a:t>(H</a:t>
            </a:r>
            <a:r>
              <a:rPr lang="en-US" sz="1400" baseline="-25000" dirty="0"/>
              <a:t>0</a:t>
            </a:r>
            <a:r>
              <a:rPr lang="en-US" sz="1400" dirty="0"/>
              <a:t>) Reduced:</a:t>
            </a:r>
            <a:endParaRPr lang="en-US" sz="1400" baseline="-25000" dirty="0"/>
          </a:p>
        </p:txBody>
      </p:sp>
      <p:sp>
        <p:nvSpPr>
          <p:cNvPr id="34" name="Rectangle 33"/>
          <p:cNvSpPr/>
          <p:nvPr/>
        </p:nvSpPr>
        <p:spPr>
          <a:xfrm>
            <a:off x="6848947" y="3091678"/>
            <a:ext cx="888385" cy="307777"/>
          </a:xfrm>
          <a:prstGeom prst="rect">
            <a:avLst/>
          </a:prstGeom>
        </p:spPr>
        <p:txBody>
          <a:bodyPr wrap="none">
            <a:spAutoFit/>
          </a:bodyPr>
          <a:lstStyle/>
          <a:p>
            <a:pPr algn="ctr"/>
            <a:r>
              <a:rPr lang="en-US" sz="1400" dirty="0"/>
              <a:t>(H</a:t>
            </a:r>
            <a:r>
              <a:rPr lang="en-US" sz="1400" baseline="-25000" dirty="0"/>
              <a:t>a</a:t>
            </a:r>
            <a:r>
              <a:rPr lang="en-US" sz="1400" dirty="0"/>
              <a:t>) Full:</a:t>
            </a:r>
            <a:endParaRPr lang="en-US" sz="1400" baseline="-25000" dirty="0"/>
          </a:p>
        </p:txBody>
      </p:sp>
      <p:pic>
        <p:nvPicPr>
          <p:cNvPr id="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8452" y="3561349"/>
            <a:ext cx="4059948" cy="1113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4481" y="3550463"/>
            <a:ext cx="4010025"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Rectangle 36"/>
          <p:cNvSpPr/>
          <p:nvPr/>
        </p:nvSpPr>
        <p:spPr>
          <a:xfrm>
            <a:off x="3720218" y="3091678"/>
            <a:ext cx="958917" cy="307777"/>
          </a:xfrm>
          <a:prstGeom prst="rect">
            <a:avLst/>
          </a:prstGeom>
        </p:spPr>
        <p:txBody>
          <a:bodyPr wrap="none">
            <a:spAutoFit/>
          </a:bodyPr>
          <a:lstStyle/>
          <a:p>
            <a:pPr algn="ctr"/>
            <a:r>
              <a:rPr lang="en-US" sz="1400" dirty="0"/>
              <a:t>(H</a:t>
            </a:r>
            <a:r>
              <a:rPr lang="en-US" sz="1400" baseline="-25000" dirty="0"/>
              <a:t>a</a:t>
            </a:r>
            <a:r>
              <a:rPr lang="en-US" sz="1400" dirty="0"/>
              <a:t>) Full*:</a:t>
            </a:r>
            <a:endParaRPr lang="en-US" sz="1400" baseline="-25000" dirty="0"/>
          </a:p>
        </p:txBody>
      </p:sp>
      <p:sp>
        <p:nvSpPr>
          <p:cNvPr id="38" name="Rectangle 37"/>
          <p:cNvSpPr/>
          <p:nvPr/>
        </p:nvSpPr>
        <p:spPr>
          <a:xfrm>
            <a:off x="6666229" y="2798311"/>
            <a:ext cx="1316386" cy="307777"/>
          </a:xfrm>
          <a:prstGeom prst="rect">
            <a:avLst/>
          </a:prstGeom>
        </p:spPr>
        <p:txBody>
          <a:bodyPr wrap="none">
            <a:spAutoFit/>
          </a:bodyPr>
          <a:lstStyle/>
          <a:p>
            <a:pPr algn="ctr"/>
            <a:r>
              <a:rPr lang="en-US" sz="1400" dirty="0"/>
              <a:t>(H</a:t>
            </a:r>
            <a:r>
              <a:rPr lang="en-US" sz="1400" baseline="-25000" dirty="0"/>
              <a:t>0</a:t>
            </a:r>
            <a:r>
              <a:rPr lang="en-US" sz="1400" dirty="0"/>
              <a:t>) Reduced:</a:t>
            </a:r>
            <a:endParaRPr lang="en-US" sz="1400" baseline="-25000" dirty="0"/>
          </a:p>
        </p:txBody>
      </p:sp>
      <p:sp>
        <p:nvSpPr>
          <p:cNvPr id="39" name="Rectangle 38"/>
          <p:cNvSpPr/>
          <p:nvPr/>
        </p:nvSpPr>
        <p:spPr>
          <a:xfrm>
            <a:off x="2667001" y="4118033"/>
            <a:ext cx="1180397" cy="2518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0" name="Rectangle 39"/>
          <p:cNvSpPr/>
          <p:nvPr/>
        </p:nvSpPr>
        <p:spPr>
          <a:xfrm>
            <a:off x="7010400" y="4118033"/>
            <a:ext cx="2057401" cy="2518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graphicFrame>
        <p:nvGraphicFramePr>
          <p:cNvPr id="41" name="Table 40"/>
          <p:cNvGraphicFramePr>
            <a:graphicFrameLocks noGrp="1"/>
          </p:cNvGraphicFramePr>
          <p:nvPr>
            <p:extLst>
              <p:ext uri="{D42A27DB-BD31-4B8C-83A1-F6EECF244321}">
                <p14:modId xmlns:p14="http://schemas.microsoft.com/office/powerpoint/2010/main" val="3497981661"/>
              </p:ext>
            </p:extLst>
          </p:nvPr>
        </p:nvGraphicFramePr>
        <p:xfrm>
          <a:off x="1752600" y="5105400"/>
          <a:ext cx="6096000" cy="1605950"/>
        </p:xfrm>
        <a:graphic>
          <a:graphicData uri="http://schemas.openxmlformats.org/drawingml/2006/table">
            <a:tbl>
              <a:tblPr firstRow="1" bandRow="1">
                <a:tableStyleId>{5C22544A-7EE6-4342-B048-85BDC9FD1C3A}</a:tableStyleId>
              </a:tblPr>
              <a:tblGrid>
                <a:gridCol w="2407149">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40851">
                  <a:extLst>
                    <a:ext uri="{9D8B030D-6E8A-4147-A177-3AD203B41FA5}">
                      <a16:colId xmlns:a16="http://schemas.microsoft.com/office/drawing/2014/main" val="20005"/>
                    </a:ext>
                  </a:extLst>
                </a:gridCol>
              </a:tblGrid>
              <a:tr h="549785">
                <a:tc>
                  <a:txBody>
                    <a:bodyPr/>
                    <a:lstStyle/>
                    <a:p>
                      <a:r>
                        <a:rPr lang="en-US" sz="1400" dirty="0"/>
                        <a:t>Source</a:t>
                      </a:r>
                    </a:p>
                  </a:txBody>
                  <a:tcPr/>
                </a:tc>
                <a:tc>
                  <a:txBody>
                    <a:bodyPr/>
                    <a:lstStyle/>
                    <a:p>
                      <a:r>
                        <a:rPr lang="en-US" sz="1400" dirty="0"/>
                        <a:t>DF</a:t>
                      </a:r>
                    </a:p>
                  </a:txBody>
                  <a:tcPr/>
                </a:tc>
                <a:tc>
                  <a:txBody>
                    <a:bodyPr/>
                    <a:lstStyle/>
                    <a:p>
                      <a:r>
                        <a:rPr lang="en-US" sz="1400" dirty="0"/>
                        <a:t>SS</a:t>
                      </a:r>
                    </a:p>
                  </a:txBody>
                  <a:tcPr/>
                </a:tc>
                <a:tc>
                  <a:txBody>
                    <a:bodyPr/>
                    <a:lstStyle/>
                    <a:p>
                      <a:r>
                        <a:rPr lang="en-US" sz="1400" dirty="0"/>
                        <a:t>MS</a:t>
                      </a:r>
                    </a:p>
                  </a:txBody>
                  <a:tcPr/>
                </a:tc>
                <a:tc>
                  <a:txBody>
                    <a:bodyPr/>
                    <a:lstStyle/>
                    <a:p>
                      <a:r>
                        <a:rPr lang="en-US" sz="1400" dirty="0"/>
                        <a:t>F</a:t>
                      </a:r>
                    </a:p>
                  </a:txBody>
                  <a:tcPr/>
                </a:tc>
                <a:tc>
                  <a:txBody>
                    <a:bodyPr/>
                    <a:lstStyle/>
                    <a:p>
                      <a:r>
                        <a:rPr lang="en-US" sz="1400" dirty="0" err="1"/>
                        <a:t>Pr</a:t>
                      </a:r>
                      <a:r>
                        <a:rPr lang="en-US" sz="1400" dirty="0"/>
                        <a:t> &gt; F</a:t>
                      </a:r>
                    </a:p>
                  </a:txBody>
                  <a:tcPr/>
                </a:tc>
                <a:extLst>
                  <a:ext uri="{0D108BD9-81ED-4DB2-BD59-A6C34878D82A}">
                    <a16:rowId xmlns:a16="http://schemas.microsoft.com/office/drawing/2014/main" val="10000"/>
                  </a:ext>
                </a:extLst>
              </a:tr>
              <a:tr h="352055">
                <a:tc>
                  <a:txBody>
                    <a:bodyPr/>
                    <a:lstStyle/>
                    <a:p>
                      <a:r>
                        <a:rPr lang="en-US" sz="1400" dirty="0"/>
                        <a:t>Model (full)</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r h="352055">
                <a:tc>
                  <a:txBody>
                    <a:bodyPr/>
                    <a:lstStyle/>
                    <a:p>
                      <a:r>
                        <a:rPr lang="en-US" sz="1400" dirty="0"/>
                        <a:t>Error (from full)</a:t>
                      </a:r>
                    </a:p>
                  </a:txBody>
                  <a:tcPr/>
                </a:tc>
                <a:tc>
                  <a:txBody>
                    <a:bodyPr/>
                    <a:lstStyle/>
                    <a:p>
                      <a:r>
                        <a:rPr lang="en-US" sz="1400" dirty="0"/>
                        <a:t>42</a:t>
                      </a:r>
                    </a:p>
                  </a:txBody>
                  <a:tcPr/>
                </a:tc>
                <a:tc>
                  <a:txBody>
                    <a:bodyPr/>
                    <a:lstStyle/>
                    <a:p>
                      <a:r>
                        <a:rPr lang="en-US" sz="1400" dirty="0"/>
                        <a:t>11464.6</a:t>
                      </a:r>
                    </a:p>
                  </a:txBody>
                  <a:tcPr/>
                </a:tc>
                <a:tc>
                  <a:txBody>
                    <a:bodyPr/>
                    <a:lstStyle/>
                    <a:p>
                      <a:r>
                        <a:rPr lang="en-US" sz="1400" dirty="0"/>
                        <a:t>273</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r h="352055">
                <a:tc>
                  <a:txBody>
                    <a:bodyPr/>
                    <a:lstStyle/>
                    <a:p>
                      <a:r>
                        <a:rPr lang="en-US" sz="1400" dirty="0"/>
                        <a:t>Total (from reduced*)</a:t>
                      </a:r>
                    </a:p>
                  </a:txBody>
                  <a:tcPr/>
                </a:tc>
                <a:tc>
                  <a:txBody>
                    <a:bodyPr/>
                    <a:lstStyle/>
                    <a:p>
                      <a:r>
                        <a:rPr lang="en-US" sz="1400" dirty="0"/>
                        <a:t>43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11477.7</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bl>
          </a:graphicData>
        </a:graphic>
      </p:graphicFrame>
      <p:sp>
        <p:nvSpPr>
          <p:cNvPr id="44" name="TextBox 43"/>
          <p:cNvSpPr txBox="1"/>
          <p:nvPr/>
        </p:nvSpPr>
        <p:spPr>
          <a:xfrm>
            <a:off x="1519260" y="1803737"/>
            <a:ext cx="1828800" cy="1384995"/>
          </a:xfrm>
          <a:prstGeom prst="rect">
            <a:avLst/>
          </a:prstGeom>
          <a:noFill/>
        </p:spPr>
        <p:txBody>
          <a:bodyPr wrap="square" rtlCol="0">
            <a:spAutoFit/>
          </a:bodyPr>
          <a:lstStyle/>
          <a:p>
            <a:r>
              <a:rPr lang="en-US" sz="1400" dirty="0"/>
              <a:t>*Recode the variables into three groups: 1, 4, and 2/3 combined and perform ANOVA to get the first table.</a:t>
            </a:r>
          </a:p>
        </p:txBody>
      </p:sp>
      <p:cxnSp>
        <p:nvCxnSpPr>
          <p:cNvPr id="30" name="Straight Arrow Connector 29"/>
          <p:cNvCxnSpPr/>
          <p:nvPr/>
        </p:nvCxnSpPr>
        <p:spPr>
          <a:xfrm>
            <a:off x="5867400" y="2858438"/>
            <a:ext cx="0" cy="2075211"/>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876123" y="1795780"/>
            <a:ext cx="1342034" cy="400110"/>
          </a:xfrm>
          <a:prstGeom prst="rect">
            <a:avLst/>
          </a:prstGeom>
        </p:spPr>
        <p:txBody>
          <a:bodyPr wrap="none">
            <a:spAutoFit/>
          </a:bodyPr>
          <a:lstStyle/>
          <a:p>
            <a:r>
              <a:rPr lang="en-US" sz="2000" dirty="0"/>
              <a:t>µ</a:t>
            </a:r>
            <a:r>
              <a:rPr lang="en-US" sz="2000" baseline="-25000" dirty="0"/>
              <a:t>1</a:t>
            </a:r>
            <a:r>
              <a:rPr lang="en-US" sz="2000" dirty="0"/>
              <a:t> µ</a:t>
            </a:r>
            <a:r>
              <a:rPr lang="en-US" sz="2000" baseline="-25000" dirty="0"/>
              <a:t>0 </a:t>
            </a:r>
            <a:r>
              <a:rPr lang="en-US" sz="2000" dirty="0"/>
              <a:t>µ</a:t>
            </a:r>
            <a:r>
              <a:rPr lang="en-US" sz="2000" baseline="-25000" dirty="0"/>
              <a:t>0</a:t>
            </a:r>
            <a:r>
              <a:rPr lang="en-US" sz="2000" dirty="0"/>
              <a:t> µ</a:t>
            </a:r>
            <a:r>
              <a:rPr lang="en-US" sz="2000" baseline="-25000" dirty="0"/>
              <a:t>4</a:t>
            </a:r>
            <a:endParaRPr lang="en-US" sz="2000" dirty="0"/>
          </a:p>
        </p:txBody>
      </p:sp>
      <p:sp>
        <p:nvSpPr>
          <p:cNvPr id="4" name="Rectangle 3"/>
          <p:cNvSpPr/>
          <p:nvPr/>
        </p:nvSpPr>
        <p:spPr>
          <a:xfrm>
            <a:off x="6876123" y="2257359"/>
            <a:ext cx="1342034" cy="400110"/>
          </a:xfrm>
          <a:prstGeom prst="rect">
            <a:avLst/>
          </a:prstGeom>
        </p:spPr>
        <p:txBody>
          <a:bodyPr wrap="none">
            <a:spAutoFit/>
          </a:bodyPr>
          <a:lstStyle/>
          <a:p>
            <a:pPr algn="ctr"/>
            <a:r>
              <a:rPr lang="en-US" sz="2000" dirty="0"/>
              <a:t>µ</a:t>
            </a:r>
            <a:r>
              <a:rPr lang="en-US" sz="2000" baseline="-25000" dirty="0"/>
              <a:t>1</a:t>
            </a:r>
            <a:r>
              <a:rPr lang="en-US" sz="2000" dirty="0"/>
              <a:t> µ</a:t>
            </a:r>
            <a:r>
              <a:rPr lang="en-US" sz="2000" baseline="-25000" dirty="0"/>
              <a:t>2 </a:t>
            </a:r>
            <a:r>
              <a:rPr lang="en-US" sz="2000" dirty="0"/>
              <a:t>µ</a:t>
            </a:r>
            <a:r>
              <a:rPr lang="en-US" sz="2000" baseline="-25000" dirty="0"/>
              <a:t>3</a:t>
            </a:r>
            <a:r>
              <a:rPr lang="en-US" sz="2000" dirty="0"/>
              <a:t> µ</a:t>
            </a:r>
            <a:r>
              <a:rPr lang="en-US" sz="2000" baseline="-25000" dirty="0"/>
              <a:t>4</a:t>
            </a:r>
          </a:p>
        </p:txBody>
      </p:sp>
      <p:sp>
        <p:nvSpPr>
          <p:cNvPr id="5" name="Rectangle 4"/>
          <p:cNvSpPr/>
          <p:nvPr/>
        </p:nvSpPr>
        <p:spPr>
          <a:xfrm>
            <a:off x="4536754" y="2782628"/>
            <a:ext cx="734496" cy="307777"/>
          </a:xfrm>
          <a:prstGeom prst="rect">
            <a:avLst/>
          </a:prstGeom>
        </p:spPr>
        <p:txBody>
          <a:bodyPr wrap="none">
            <a:spAutoFit/>
          </a:bodyPr>
          <a:lstStyle/>
          <a:p>
            <a:pPr algn="ctr"/>
            <a:r>
              <a:rPr lang="en-US" sz="1400" dirty="0"/>
              <a:t>µ µ</a:t>
            </a:r>
            <a:r>
              <a:rPr lang="en-US" sz="1400" baseline="-25000" dirty="0"/>
              <a:t> </a:t>
            </a:r>
            <a:r>
              <a:rPr lang="en-US" sz="1400" dirty="0"/>
              <a:t>µ µ</a:t>
            </a:r>
            <a:endParaRPr lang="en-US" sz="1400" baseline="-25000" dirty="0"/>
          </a:p>
        </p:txBody>
      </p:sp>
      <p:sp>
        <p:nvSpPr>
          <p:cNvPr id="6" name="Rectangle 5"/>
          <p:cNvSpPr/>
          <p:nvPr/>
        </p:nvSpPr>
        <p:spPr>
          <a:xfrm>
            <a:off x="4536754" y="3081371"/>
            <a:ext cx="1003800" cy="307777"/>
          </a:xfrm>
          <a:prstGeom prst="rect">
            <a:avLst/>
          </a:prstGeom>
        </p:spPr>
        <p:txBody>
          <a:bodyPr wrap="none">
            <a:spAutoFit/>
          </a:bodyPr>
          <a:lstStyle/>
          <a:p>
            <a:pPr algn="ctr"/>
            <a:r>
              <a:rPr lang="en-US" sz="1400" dirty="0"/>
              <a:t>µ</a:t>
            </a:r>
            <a:r>
              <a:rPr lang="en-US" sz="1400" baseline="-25000" dirty="0"/>
              <a:t>1</a:t>
            </a:r>
            <a:r>
              <a:rPr lang="en-US" sz="1400" dirty="0"/>
              <a:t> µ</a:t>
            </a:r>
            <a:r>
              <a:rPr lang="en-US" sz="1400" baseline="-25000" dirty="0"/>
              <a:t>0 </a:t>
            </a:r>
            <a:r>
              <a:rPr lang="en-US" sz="1400" dirty="0"/>
              <a:t>µ</a:t>
            </a:r>
            <a:r>
              <a:rPr lang="en-US" sz="1400" baseline="-25000" dirty="0"/>
              <a:t>0</a:t>
            </a:r>
            <a:r>
              <a:rPr lang="en-US" sz="1400" dirty="0"/>
              <a:t> µ</a:t>
            </a:r>
            <a:r>
              <a:rPr lang="en-US" sz="1400" baseline="-25000" dirty="0"/>
              <a:t>4</a:t>
            </a:r>
          </a:p>
        </p:txBody>
      </p:sp>
      <p:sp>
        <p:nvSpPr>
          <p:cNvPr id="57" name="Rectangle 56"/>
          <p:cNvSpPr/>
          <p:nvPr/>
        </p:nvSpPr>
        <p:spPr>
          <a:xfrm>
            <a:off x="7848646" y="2782628"/>
            <a:ext cx="734496" cy="307777"/>
          </a:xfrm>
          <a:prstGeom prst="rect">
            <a:avLst/>
          </a:prstGeom>
        </p:spPr>
        <p:txBody>
          <a:bodyPr wrap="none">
            <a:spAutoFit/>
          </a:bodyPr>
          <a:lstStyle/>
          <a:p>
            <a:pPr algn="ctr"/>
            <a:r>
              <a:rPr lang="en-US" sz="1400" dirty="0"/>
              <a:t>µ µ</a:t>
            </a:r>
            <a:r>
              <a:rPr lang="en-US" sz="1400" baseline="-25000" dirty="0"/>
              <a:t> </a:t>
            </a:r>
            <a:r>
              <a:rPr lang="en-US" sz="1400" dirty="0"/>
              <a:t>µ µ</a:t>
            </a:r>
            <a:endParaRPr lang="en-US" sz="1400" baseline="-25000" dirty="0"/>
          </a:p>
        </p:txBody>
      </p:sp>
      <p:sp>
        <p:nvSpPr>
          <p:cNvPr id="7" name="Rectangle 6"/>
          <p:cNvSpPr/>
          <p:nvPr/>
        </p:nvSpPr>
        <p:spPr>
          <a:xfrm>
            <a:off x="7588394" y="3081371"/>
            <a:ext cx="1003801" cy="307777"/>
          </a:xfrm>
          <a:prstGeom prst="rect">
            <a:avLst/>
          </a:prstGeom>
        </p:spPr>
        <p:txBody>
          <a:bodyPr wrap="none">
            <a:spAutoFit/>
          </a:bodyPr>
          <a:lstStyle/>
          <a:p>
            <a:r>
              <a:rPr lang="en-US" sz="1400" dirty="0"/>
              <a:t>µ</a:t>
            </a:r>
            <a:r>
              <a:rPr lang="en-US" sz="1400" baseline="-25000" dirty="0"/>
              <a:t>1</a:t>
            </a:r>
            <a:r>
              <a:rPr lang="en-US" sz="1400" dirty="0"/>
              <a:t> µ</a:t>
            </a:r>
            <a:r>
              <a:rPr lang="en-US" sz="1400" baseline="-25000" dirty="0"/>
              <a:t>2 </a:t>
            </a:r>
            <a:r>
              <a:rPr lang="en-US" sz="1400" dirty="0"/>
              <a:t>µ</a:t>
            </a:r>
            <a:r>
              <a:rPr lang="en-US" sz="1400" baseline="-25000" dirty="0"/>
              <a:t>3</a:t>
            </a:r>
            <a:r>
              <a:rPr lang="en-US" sz="1400" dirty="0"/>
              <a:t> µ</a:t>
            </a:r>
            <a:r>
              <a:rPr lang="en-US" sz="1400" baseline="-25000" dirty="0"/>
              <a:t>4</a:t>
            </a:r>
            <a:endParaRPr lang="en-US" sz="1400" dirty="0"/>
          </a:p>
        </p:txBody>
      </p:sp>
    </p:spTree>
    <p:extLst>
      <p:ext uri="{BB962C8B-B14F-4D97-AF65-F5344CB8AC3E}">
        <p14:creationId xmlns:p14="http://schemas.microsoft.com/office/powerpoint/2010/main" val="13738972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Question of Interest 3: (Try It!)</a:t>
            </a:r>
            <a:br>
              <a:rPr lang="en-US" sz="3200" dirty="0"/>
            </a:br>
            <a:r>
              <a:rPr lang="en-US" sz="3200" dirty="0"/>
              <a:t>Are the Means of Sites 2 and 3 Different? Part III</a:t>
            </a:r>
            <a:endParaRPr lang="en-US" sz="3600" dirty="0"/>
          </a:p>
        </p:txBody>
      </p:sp>
      <p:sp>
        <p:nvSpPr>
          <p:cNvPr id="29" name="Rectangle 28"/>
          <p:cNvSpPr/>
          <p:nvPr/>
        </p:nvSpPr>
        <p:spPr>
          <a:xfrm>
            <a:off x="5051082" y="2274551"/>
            <a:ext cx="1960793" cy="400110"/>
          </a:xfrm>
          <a:prstGeom prst="rect">
            <a:avLst/>
          </a:prstGeom>
        </p:spPr>
        <p:txBody>
          <a:bodyPr wrap="none">
            <a:spAutoFit/>
          </a:bodyPr>
          <a:lstStyle/>
          <a:p>
            <a:pPr algn="ctr"/>
            <a:r>
              <a:rPr lang="en-US" sz="2000" dirty="0"/>
              <a:t>(H</a:t>
            </a:r>
            <a:r>
              <a:rPr lang="en-US" sz="2000" baseline="-25000" dirty="0"/>
              <a:t>a</a:t>
            </a:r>
            <a:r>
              <a:rPr lang="en-US" sz="2000" dirty="0"/>
              <a:t>) Full model:</a:t>
            </a:r>
            <a:endParaRPr lang="en-US" sz="2000" baseline="-25000" dirty="0"/>
          </a:p>
        </p:txBody>
      </p:sp>
      <p:sp>
        <p:nvSpPr>
          <p:cNvPr id="31" name="Rectangle 30"/>
          <p:cNvSpPr/>
          <p:nvPr/>
        </p:nvSpPr>
        <p:spPr>
          <a:xfrm>
            <a:off x="4439969" y="1819048"/>
            <a:ext cx="2573140" cy="400110"/>
          </a:xfrm>
          <a:prstGeom prst="rect">
            <a:avLst/>
          </a:prstGeom>
        </p:spPr>
        <p:txBody>
          <a:bodyPr wrap="none">
            <a:spAutoFit/>
          </a:bodyPr>
          <a:lstStyle/>
          <a:p>
            <a:pPr algn="ctr"/>
            <a:r>
              <a:rPr lang="en-US" sz="2000" dirty="0"/>
              <a:t>(H</a:t>
            </a:r>
            <a:r>
              <a:rPr lang="en-US" sz="2000" baseline="-25000" dirty="0"/>
              <a:t>0</a:t>
            </a:r>
            <a:r>
              <a:rPr lang="en-US" sz="2000" dirty="0"/>
              <a:t>) Reduced model:</a:t>
            </a:r>
            <a:endParaRPr lang="en-US" sz="2000" baseline="-25000" dirty="0"/>
          </a:p>
        </p:txBody>
      </p:sp>
      <p:sp>
        <p:nvSpPr>
          <p:cNvPr id="32" name="Rectangle 31"/>
          <p:cNvSpPr/>
          <p:nvPr/>
        </p:nvSpPr>
        <p:spPr>
          <a:xfrm>
            <a:off x="3358212" y="2798311"/>
            <a:ext cx="1316386" cy="307777"/>
          </a:xfrm>
          <a:prstGeom prst="rect">
            <a:avLst/>
          </a:prstGeom>
        </p:spPr>
        <p:txBody>
          <a:bodyPr wrap="none">
            <a:spAutoFit/>
          </a:bodyPr>
          <a:lstStyle/>
          <a:p>
            <a:pPr algn="ctr"/>
            <a:r>
              <a:rPr lang="en-US" sz="1400" dirty="0"/>
              <a:t>(H</a:t>
            </a:r>
            <a:r>
              <a:rPr lang="en-US" sz="1400" baseline="-25000" dirty="0"/>
              <a:t>0</a:t>
            </a:r>
            <a:r>
              <a:rPr lang="en-US" sz="1400" dirty="0"/>
              <a:t>) Reduced:</a:t>
            </a:r>
            <a:endParaRPr lang="en-US" sz="1400" baseline="-25000" dirty="0"/>
          </a:p>
        </p:txBody>
      </p:sp>
      <p:sp>
        <p:nvSpPr>
          <p:cNvPr id="34" name="Rectangle 33"/>
          <p:cNvSpPr/>
          <p:nvPr/>
        </p:nvSpPr>
        <p:spPr>
          <a:xfrm>
            <a:off x="6848947" y="3091678"/>
            <a:ext cx="888385" cy="307777"/>
          </a:xfrm>
          <a:prstGeom prst="rect">
            <a:avLst/>
          </a:prstGeom>
        </p:spPr>
        <p:txBody>
          <a:bodyPr wrap="none">
            <a:spAutoFit/>
          </a:bodyPr>
          <a:lstStyle/>
          <a:p>
            <a:pPr algn="ctr"/>
            <a:r>
              <a:rPr lang="en-US" sz="1400" dirty="0"/>
              <a:t>(H</a:t>
            </a:r>
            <a:r>
              <a:rPr lang="en-US" sz="1400" baseline="-25000" dirty="0"/>
              <a:t>a</a:t>
            </a:r>
            <a:r>
              <a:rPr lang="en-US" sz="1400" dirty="0"/>
              <a:t>) Full:</a:t>
            </a:r>
            <a:endParaRPr lang="en-US" sz="1400" baseline="-25000" dirty="0"/>
          </a:p>
        </p:txBody>
      </p:sp>
      <p:pic>
        <p:nvPicPr>
          <p:cNvPr id="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8452" y="3561349"/>
            <a:ext cx="4059948" cy="11133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4481" y="3550463"/>
            <a:ext cx="4010025"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7" name="Rectangle 36"/>
          <p:cNvSpPr/>
          <p:nvPr/>
        </p:nvSpPr>
        <p:spPr>
          <a:xfrm>
            <a:off x="3720218" y="3091678"/>
            <a:ext cx="958917" cy="307777"/>
          </a:xfrm>
          <a:prstGeom prst="rect">
            <a:avLst/>
          </a:prstGeom>
        </p:spPr>
        <p:txBody>
          <a:bodyPr wrap="none">
            <a:spAutoFit/>
          </a:bodyPr>
          <a:lstStyle/>
          <a:p>
            <a:pPr algn="ctr"/>
            <a:r>
              <a:rPr lang="en-US" sz="1400" dirty="0"/>
              <a:t>(H</a:t>
            </a:r>
            <a:r>
              <a:rPr lang="en-US" sz="1400" baseline="-25000" dirty="0"/>
              <a:t>a</a:t>
            </a:r>
            <a:r>
              <a:rPr lang="en-US" sz="1400" dirty="0"/>
              <a:t>) Full*:</a:t>
            </a:r>
            <a:endParaRPr lang="en-US" sz="1400" baseline="-25000" dirty="0"/>
          </a:p>
        </p:txBody>
      </p:sp>
      <p:sp>
        <p:nvSpPr>
          <p:cNvPr id="38" name="Rectangle 37"/>
          <p:cNvSpPr/>
          <p:nvPr/>
        </p:nvSpPr>
        <p:spPr>
          <a:xfrm>
            <a:off x="6666229" y="2798311"/>
            <a:ext cx="1316386" cy="307777"/>
          </a:xfrm>
          <a:prstGeom prst="rect">
            <a:avLst/>
          </a:prstGeom>
        </p:spPr>
        <p:txBody>
          <a:bodyPr wrap="none">
            <a:spAutoFit/>
          </a:bodyPr>
          <a:lstStyle/>
          <a:p>
            <a:pPr algn="ctr"/>
            <a:r>
              <a:rPr lang="en-US" sz="1400" dirty="0"/>
              <a:t>(H</a:t>
            </a:r>
            <a:r>
              <a:rPr lang="en-US" sz="1400" baseline="-25000" dirty="0"/>
              <a:t>0</a:t>
            </a:r>
            <a:r>
              <a:rPr lang="en-US" sz="1400" dirty="0"/>
              <a:t>) Reduced:</a:t>
            </a:r>
            <a:endParaRPr lang="en-US" sz="1400" baseline="-25000" dirty="0"/>
          </a:p>
        </p:txBody>
      </p:sp>
      <p:sp>
        <p:nvSpPr>
          <p:cNvPr id="39" name="Rectangle 38"/>
          <p:cNvSpPr/>
          <p:nvPr/>
        </p:nvSpPr>
        <p:spPr>
          <a:xfrm>
            <a:off x="2667001" y="4118033"/>
            <a:ext cx="1180397" cy="2518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0" name="Rectangle 39"/>
          <p:cNvSpPr/>
          <p:nvPr/>
        </p:nvSpPr>
        <p:spPr>
          <a:xfrm>
            <a:off x="7010400" y="4118033"/>
            <a:ext cx="2057401" cy="25188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4" name="TextBox 43"/>
          <p:cNvSpPr txBox="1"/>
          <p:nvPr/>
        </p:nvSpPr>
        <p:spPr>
          <a:xfrm>
            <a:off x="1519260" y="1803737"/>
            <a:ext cx="1828800" cy="1384995"/>
          </a:xfrm>
          <a:prstGeom prst="rect">
            <a:avLst/>
          </a:prstGeom>
          <a:noFill/>
        </p:spPr>
        <p:txBody>
          <a:bodyPr wrap="square" rtlCol="0">
            <a:spAutoFit/>
          </a:bodyPr>
          <a:lstStyle/>
          <a:p>
            <a:r>
              <a:rPr lang="en-US" sz="1400" dirty="0"/>
              <a:t>*Recode the variables into three groups: 1, 4, and 2/3 combined and perform ANOVA to get the first table.</a:t>
            </a:r>
          </a:p>
        </p:txBody>
      </p:sp>
      <p:cxnSp>
        <p:nvCxnSpPr>
          <p:cNvPr id="30" name="Straight Arrow Connector 29"/>
          <p:cNvCxnSpPr/>
          <p:nvPr/>
        </p:nvCxnSpPr>
        <p:spPr>
          <a:xfrm>
            <a:off x="5867400" y="2858438"/>
            <a:ext cx="0" cy="2075211"/>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6876123" y="1795780"/>
            <a:ext cx="1342034" cy="400110"/>
          </a:xfrm>
          <a:prstGeom prst="rect">
            <a:avLst/>
          </a:prstGeom>
        </p:spPr>
        <p:txBody>
          <a:bodyPr wrap="none">
            <a:spAutoFit/>
          </a:bodyPr>
          <a:lstStyle/>
          <a:p>
            <a:r>
              <a:rPr lang="en-US" sz="2000" dirty="0"/>
              <a:t>µ</a:t>
            </a:r>
            <a:r>
              <a:rPr lang="en-US" sz="2000" baseline="-25000" dirty="0"/>
              <a:t>1</a:t>
            </a:r>
            <a:r>
              <a:rPr lang="en-US" sz="2000" dirty="0"/>
              <a:t> µ</a:t>
            </a:r>
            <a:r>
              <a:rPr lang="en-US" sz="2000" baseline="-25000" dirty="0"/>
              <a:t>0 </a:t>
            </a:r>
            <a:r>
              <a:rPr lang="en-US" sz="2000" dirty="0"/>
              <a:t>µ</a:t>
            </a:r>
            <a:r>
              <a:rPr lang="en-US" sz="2000" baseline="-25000" dirty="0"/>
              <a:t>0</a:t>
            </a:r>
            <a:r>
              <a:rPr lang="en-US" sz="2000" dirty="0"/>
              <a:t> µ</a:t>
            </a:r>
            <a:r>
              <a:rPr lang="en-US" sz="2000" baseline="-25000" dirty="0"/>
              <a:t>4</a:t>
            </a:r>
            <a:endParaRPr lang="en-US" sz="2000" dirty="0"/>
          </a:p>
        </p:txBody>
      </p:sp>
      <p:sp>
        <p:nvSpPr>
          <p:cNvPr id="4" name="Rectangle 3"/>
          <p:cNvSpPr/>
          <p:nvPr/>
        </p:nvSpPr>
        <p:spPr>
          <a:xfrm>
            <a:off x="6876123" y="2257359"/>
            <a:ext cx="1342034" cy="400110"/>
          </a:xfrm>
          <a:prstGeom prst="rect">
            <a:avLst/>
          </a:prstGeom>
        </p:spPr>
        <p:txBody>
          <a:bodyPr wrap="none">
            <a:spAutoFit/>
          </a:bodyPr>
          <a:lstStyle/>
          <a:p>
            <a:pPr algn="ctr"/>
            <a:r>
              <a:rPr lang="en-US" sz="2000" dirty="0"/>
              <a:t>µ</a:t>
            </a:r>
            <a:r>
              <a:rPr lang="en-US" sz="2000" baseline="-25000" dirty="0"/>
              <a:t>1</a:t>
            </a:r>
            <a:r>
              <a:rPr lang="en-US" sz="2000" dirty="0"/>
              <a:t> µ</a:t>
            </a:r>
            <a:r>
              <a:rPr lang="en-US" sz="2000" baseline="-25000" dirty="0"/>
              <a:t>2 </a:t>
            </a:r>
            <a:r>
              <a:rPr lang="en-US" sz="2000" dirty="0"/>
              <a:t>µ</a:t>
            </a:r>
            <a:r>
              <a:rPr lang="en-US" sz="2000" baseline="-25000" dirty="0"/>
              <a:t>3</a:t>
            </a:r>
            <a:r>
              <a:rPr lang="en-US" sz="2000" dirty="0"/>
              <a:t> µ</a:t>
            </a:r>
            <a:r>
              <a:rPr lang="en-US" sz="2000" baseline="-25000" dirty="0"/>
              <a:t>4</a:t>
            </a:r>
          </a:p>
        </p:txBody>
      </p:sp>
      <p:sp>
        <p:nvSpPr>
          <p:cNvPr id="5" name="Rectangle 4"/>
          <p:cNvSpPr/>
          <p:nvPr/>
        </p:nvSpPr>
        <p:spPr>
          <a:xfrm>
            <a:off x="4536754" y="2782628"/>
            <a:ext cx="734496" cy="307777"/>
          </a:xfrm>
          <a:prstGeom prst="rect">
            <a:avLst/>
          </a:prstGeom>
        </p:spPr>
        <p:txBody>
          <a:bodyPr wrap="none">
            <a:spAutoFit/>
          </a:bodyPr>
          <a:lstStyle/>
          <a:p>
            <a:pPr algn="ctr"/>
            <a:r>
              <a:rPr lang="en-US" sz="1400" dirty="0"/>
              <a:t>µ µ</a:t>
            </a:r>
            <a:r>
              <a:rPr lang="en-US" sz="1400" baseline="-25000" dirty="0"/>
              <a:t> </a:t>
            </a:r>
            <a:r>
              <a:rPr lang="en-US" sz="1400" dirty="0"/>
              <a:t>µ µ</a:t>
            </a:r>
            <a:endParaRPr lang="en-US" sz="1400" baseline="-25000" dirty="0"/>
          </a:p>
        </p:txBody>
      </p:sp>
      <p:sp>
        <p:nvSpPr>
          <p:cNvPr id="6" name="Rectangle 5"/>
          <p:cNvSpPr/>
          <p:nvPr/>
        </p:nvSpPr>
        <p:spPr>
          <a:xfrm>
            <a:off x="4536754" y="3081371"/>
            <a:ext cx="1003800" cy="307777"/>
          </a:xfrm>
          <a:prstGeom prst="rect">
            <a:avLst/>
          </a:prstGeom>
        </p:spPr>
        <p:txBody>
          <a:bodyPr wrap="none">
            <a:spAutoFit/>
          </a:bodyPr>
          <a:lstStyle/>
          <a:p>
            <a:pPr algn="ctr"/>
            <a:r>
              <a:rPr lang="en-US" sz="1400" dirty="0"/>
              <a:t>µ</a:t>
            </a:r>
            <a:r>
              <a:rPr lang="en-US" sz="1400" baseline="-25000" dirty="0"/>
              <a:t>1</a:t>
            </a:r>
            <a:r>
              <a:rPr lang="en-US" sz="1400" dirty="0"/>
              <a:t> µ</a:t>
            </a:r>
            <a:r>
              <a:rPr lang="en-US" sz="1400" baseline="-25000" dirty="0"/>
              <a:t>0 </a:t>
            </a:r>
            <a:r>
              <a:rPr lang="en-US" sz="1400" dirty="0"/>
              <a:t>µ</a:t>
            </a:r>
            <a:r>
              <a:rPr lang="en-US" sz="1400" baseline="-25000" dirty="0"/>
              <a:t>0</a:t>
            </a:r>
            <a:r>
              <a:rPr lang="en-US" sz="1400" dirty="0"/>
              <a:t> µ</a:t>
            </a:r>
            <a:r>
              <a:rPr lang="en-US" sz="1400" baseline="-25000" dirty="0"/>
              <a:t>4</a:t>
            </a:r>
          </a:p>
        </p:txBody>
      </p:sp>
      <p:sp>
        <p:nvSpPr>
          <p:cNvPr id="57" name="Rectangle 56"/>
          <p:cNvSpPr/>
          <p:nvPr/>
        </p:nvSpPr>
        <p:spPr>
          <a:xfrm>
            <a:off x="7848646" y="2782628"/>
            <a:ext cx="734496" cy="307777"/>
          </a:xfrm>
          <a:prstGeom prst="rect">
            <a:avLst/>
          </a:prstGeom>
        </p:spPr>
        <p:txBody>
          <a:bodyPr wrap="none">
            <a:spAutoFit/>
          </a:bodyPr>
          <a:lstStyle/>
          <a:p>
            <a:pPr algn="ctr"/>
            <a:r>
              <a:rPr lang="en-US" sz="1400" dirty="0"/>
              <a:t>µ µ</a:t>
            </a:r>
            <a:r>
              <a:rPr lang="en-US" sz="1400" baseline="-25000" dirty="0"/>
              <a:t> </a:t>
            </a:r>
            <a:r>
              <a:rPr lang="en-US" sz="1400" dirty="0"/>
              <a:t>µ µ</a:t>
            </a:r>
            <a:endParaRPr lang="en-US" sz="1400" baseline="-25000" dirty="0"/>
          </a:p>
        </p:txBody>
      </p:sp>
      <p:sp>
        <p:nvSpPr>
          <p:cNvPr id="7" name="Rectangle 6"/>
          <p:cNvSpPr/>
          <p:nvPr/>
        </p:nvSpPr>
        <p:spPr>
          <a:xfrm>
            <a:off x="7588394" y="3081371"/>
            <a:ext cx="1003801" cy="307777"/>
          </a:xfrm>
          <a:prstGeom prst="rect">
            <a:avLst/>
          </a:prstGeom>
        </p:spPr>
        <p:txBody>
          <a:bodyPr wrap="none">
            <a:spAutoFit/>
          </a:bodyPr>
          <a:lstStyle/>
          <a:p>
            <a:r>
              <a:rPr lang="en-US" sz="1400" dirty="0"/>
              <a:t>µ</a:t>
            </a:r>
            <a:r>
              <a:rPr lang="en-US" sz="1400" baseline="-25000" dirty="0"/>
              <a:t>1</a:t>
            </a:r>
            <a:r>
              <a:rPr lang="en-US" sz="1400" dirty="0"/>
              <a:t> µ</a:t>
            </a:r>
            <a:r>
              <a:rPr lang="en-US" sz="1400" baseline="-25000" dirty="0"/>
              <a:t>2 </a:t>
            </a:r>
            <a:r>
              <a:rPr lang="en-US" sz="1400" dirty="0"/>
              <a:t>µ</a:t>
            </a:r>
            <a:r>
              <a:rPr lang="en-US" sz="1400" baseline="-25000" dirty="0"/>
              <a:t>3</a:t>
            </a:r>
            <a:r>
              <a:rPr lang="en-US" sz="1400" dirty="0"/>
              <a:t> µ</a:t>
            </a:r>
            <a:r>
              <a:rPr lang="en-US" sz="1400" baseline="-25000" dirty="0"/>
              <a:t>4</a:t>
            </a:r>
            <a:endParaRPr lang="en-US" sz="1400" dirty="0"/>
          </a:p>
        </p:txBody>
      </p:sp>
      <p:sp>
        <p:nvSpPr>
          <p:cNvPr id="22" name="TextBox 21"/>
          <p:cNvSpPr txBox="1"/>
          <p:nvPr/>
        </p:nvSpPr>
        <p:spPr>
          <a:xfrm>
            <a:off x="7924523" y="5098919"/>
            <a:ext cx="3505200" cy="1200329"/>
          </a:xfrm>
          <a:prstGeom prst="rect">
            <a:avLst/>
          </a:prstGeom>
          <a:noFill/>
        </p:spPr>
        <p:txBody>
          <a:bodyPr wrap="square" rtlCol="0">
            <a:spAutoFit/>
          </a:bodyPr>
          <a:lstStyle/>
          <a:p>
            <a:r>
              <a:rPr lang="en-US" dirty="0"/>
              <a:t>There is not enough evidence to suggest (alpha = 0.05, p-value = 0.828) that site 2 and site 3 have different mean depths.</a:t>
            </a:r>
          </a:p>
        </p:txBody>
      </p:sp>
      <p:graphicFrame>
        <p:nvGraphicFramePr>
          <p:cNvPr id="23" name="Table 22"/>
          <p:cNvGraphicFramePr>
            <a:graphicFrameLocks noGrp="1"/>
          </p:cNvGraphicFramePr>
          <p:nvPr>
            <p:extLst>
              <p:ext uri="{D42A27DB-BD31-4B8C-83A1-F6EECF244321}">
                <p14:modId xmlns:p14="http://schemas.microsoft.com/office/powerpoint/2010/main" val="3571140998"/>
              </p:ext>
            </p:extLst>
          </p:nvPr>
        </p:nvGraphicFramePr>
        <p:xfrm>
          <a:off x="1752600" y="5105400"/>
          <a:ext cx="6096000" cy="1605950"/>
        </p:xfrm>
        <a:graphic>
          <a:graphicData uri="http://schemas.openxmlformats.org/drawingml/2006/table">
            <a:tbl>
              <a:tblPr firstRow="1" bandRow="1">
                <a:tableStyleId>{5C22544A-7EE6-4342-B048-85BDC9FD1C3A}</a:tableStyleId>
              </a:tblPr>
              <a:tblGrid>
                <a:gridCol w="2407149">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40851">
                  <a:extLst>
                    <a:ext uri="{9D8B030D-6E8A-4147-A177-3AD203B41FA5}">
                      <a16:colId xmlns:a16="http://schemas.microsoft.com/office/drawing/2014/main" val="20005"/>
                    </a:ext>
                  </a:extLst>
                </a:gridCol>
              </a:tblGrid>
              <a:tr h="549785">
                <a:tc>
                  <a:txBody>
                    <a:bodyPr/>
                    <a:lstStyle/>
                    <a:p>
                      <a:r>
                        <a:rPr lang="en-US" sz="1400" dirty="0"/>
                        <a:t>Source</a:t>
                      </a:r>
                    </a:p>
                  </a:txBody>
                  <a:tcPr/>
                </a:tc>
                <a:tc>
                  <a:txBody>
                    <a:bodyPr/>
                    <a:lstStyle/>
                    <a:p>
                      <a:r>
                        <a:rPr lang="en-US" sz="1400" dirty="0"/>
                        <a:t>DF</a:t>
                      </a:r>
                    </a:p>
                  </a:txBody>
                  <a:tcPr/>
                </a:tc>
                <a:tc>
                  <a:txBody>
                    <a:bodyPr/>
                    <a:lstStyle/>
                    <a:p>
                      <a:r>
                        <a:rPr lang="en-US" sz="1400" dirty="0"/>
                        <a:t>SS</a:t>
                      </a:r>
                    </a:p>
                  </a:txBody>
                  <a:tcPr/>
                </a:tc>
                <a:tc>
                  <a:txBody>
                    <a:bodyPr/>
                    <a:lstStyle/>
                    <a:p>
                      <a:r>
                        <a:rPr lang="en-US" sz="1400" dirty="0"/>
                        <a:t>MS</a:t>
                      </a:r>
                    </a:p>
                  </a:txBody>
                  <a:tcPr/>
                </a:tc>
                <a:tc>
                  <a:txBody>
                    <a:bodyPr/>
                    <a:lstStyle/>
                    <a:p>
                      <a:r>
                        <a:rPr lang="en-US" sz="1400" dirty="0"/>
                        <a:t>F</a:t>
                      </a:r>
                    </a:p>
                  </a:txBody>
                  <a:tcPr/>
                </a:tc>
                <a:tc>
                  <a:txBody>
                    <a:bodyPr/>
                    <a:lstStyle/>
                    <a:p>
                      <a:r>
                        <a:rPr lang="en-US" sz="1400" dirty="0" err="1"/>
                        <a:t>Pr</a:t>
                      </a:r>
                      <a:r>
                        <a:rPr lang="en-US" sz="1400" dirty="0"/>
                        <a:t> &gt; F</a:t>
                      </a:r>
                    </a:p>
                  </a:txBody>
                  <a:tcPr/>
                </a:tc>
                <a:extLst>
                  <a:ext uri="{0D108BD9-81ED-4DB2-BD59-A6C34878D82A}">
                    <a16:rowId xmlns:a16="http://schemas.microsoft.com/office/drawing/2014/main" val="10000"/>
                  </a:ext>
                </a:extLst>
              </a:tr>
              <a:tr h="352055">
                <a:tc>
                  <a:txBody>
                    <a:bodyPr/>
                    <a:lstStyle/>
                    <a:p>
                      <a:r>
                        <a:rPr lang="en-US" sz="1400" dirty="0"/>
                        <a:t>Model (full)</a:t>
                      </a:r>
                    </a:p>
                  </a:txBody>
                  <a:tcPr/>
                </a:tc>
                <a:tc>
                  <a:txBody>
                    <a:bodyPr/>
                    <a:lstStyle/>
                    <a:p>
                      <a:r>
                        <a:rPr lang="en-US" sz="1400" dirty="0"/>
                        <a:t>1</a:t>
                      </a:r>
                    </a:p>
                  </a:txBody>
                  <a:tcPr/>
                </a:tc>
                <a:tc>
                  <a:txBody>
                    <a:bodyPr/>
                    <a:lstStyle/>
                    <a:p>
                      <a:r>
                        <a:rPr lang="en-US" sz="1400" dirty="0"/>
                        <a:t>13.1</a:t>
                      </a:r>
                    </a:p>
                  </a:txBody>
                  <a:tcPr/>
                </a:tc>
                <a:tc>
                  <a:txBody>
                    <a:bodyPr/>
                    <a:lstStyle/>
                    <a:p>
                      <a:r>
                        <a:rPr lang="en-US" sz="1400" dirty="0"/>
                        <a:t>13.1</a:t>
                      </a:r>
                    </a:p>
                  </a:txBody>
                  <a:tcPr/>
                </a:tc>
                <a:tc>
                  <a:txBody>
                    <a:bodyPr/>
                    <a:lstStyle/>
                    <a:p>
                      <a:r>
                        <a:rPr lang="en-US" sz="1400" dirty="0"/>
                        <a:t>0.048</a:t>
                      </a:r>
                    </a:p>
                  </a:txBody>
                  <a:tcPr/>
                </a:tc>
                <a:tc>
                  <a:txBody>
                    <a:bodyPr/>
                    <a:lstStyle/>
                    <a:p>
                      <a:r>
                        <a:rPr lang="en-US" sz="1400" dirty="0"/>
                        <a:t>0.828</a:t>
                      </a:r>
                    </a:p>
                  </a:txBody>
                  <a:tcPr/>
                </a:tc>
                <a:extLst>
                  <a:ext uri="{0D108BD9-81ED-4DB2-BD59-A6C34878D82A}">
                    <a16:rowId xmlns:a16="http://schemas.microsoft.com/office/drawing/2014/main" val="10001"/>
                  </a:ext>
                </a:extLst>
              </a:tr>
              <a:tr h="352055">
                <a:tc>
                  <a:txBody>
                    <a:bodyPr/>
                    <a:lstStyle/>
                    <a:p>
                      <a:r>
                        <a:rPr lang="en-US" sz="1400" dirty="0"/>
                        <a:t>Error (from full)</a:t>
                      </a:r>
                    </a:p>
                  </a:txBody>
                  <a:tcPr/>
                </a:tc>
                <a:tc>
                  <a:txBody>
                    <a:bodyPr/>
                    <a:lstStyle/>
                    <a:p>
                      <a:r>
                        <a:rPr lang="en-US" sz="1400" dirty="0"/>
                        <a:t>42</a:t>
                      </a:r>
                    </a:p>
                  </a:txBody>
                  <a:tcPr/>
                </a:tc>
                <a:tc>
                  <a:txBody>
                    <a:bodyPr/>
                    <a:lstStyle/>
                    <a:p>
                      <a:r>
                        <a:rPr lang="en-US" sz="1400" dirty="0"/>
                        <a:t>11464.6</a:t>
                      </a:r>
                    </a:p>
                  </a:txBody>
                  <a:tcPr/>
                </a:tc>
                <a:tc>
                  <a:txBody>
                    <a:bodyPr/>
                    <a:lstStyle/>
                    <a:p>
                      <a:r>
                        <a:rPr lang="en-US" sz="1400" dirty="0"/>
                        <a:t>273</a:t>
                      </a:r>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2"/>
                  </a:ext>
                </a:extLst>
              </a:tr>
              <a:tr h="352055">
                <a:tc>
                  <a:txBody>
                    <a:bodyPr/>
                    <a:lstStyle/>
                    <a:p>
                      <a:r>
                        <a:rPr lang="en-US" sz="1400" dirty="0"/>
                        <a:t>Total (from reduced*)</a:t>
                      </a:r>
                    </a:p>
                  </a:txBody>
                  <a:tcPr/>
                </a:tc>
                <a:tc>
                  <a:txBody>
                    <a:bodyPr/>
                    <a:lstStyle/>
                    <a:p>
                      <a:r>
                        <a:rPr lang="en-US" sz="1400" dirty="0"/>
                        <a:t>43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11477.7</a:t>
                      </a:r>
                    </a:p>
                  </a:txBody>
                  <a:tcPr/>
                </a:tc>
                <a:tc>
                  <a:txBody>
                    <a:bodyPr/>
                    <a:lstStyle/>
                    <a:p>
                      <a:endParaRPr lang="en-US" sz="1400" dirty="0"/>
                    </a:p>
                  </a:txBody>
                  <a:tcPr/>
                </a:tc>
                <a:tc>
                  <a:txBody>
                    <a:bodyPr/>
                    <a:lstStyle/>
                    <a:p>
                      <a:endParaRPr lang="en-US" sz="1400" dirty="0"/>
                    </a:p>
                  </a:txBody>
                  <a:tcPr/>
                </a:tc>
                <a:tc>
                  <a:txBody>
                    <a:bodyPr/>
                    <a:lstStyle/>
                    <a:p>
                      <a:endParaRPr lang="en-US" sz="1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9866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0604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 of Squares in ANOVA</a:t>
            </a:r>
          </a:p>
        </p:txBody>
      </p:sp>
      <p:pic>
        <p:nvPicPr>
          <p:cNvPr id="11" name="Content Placeholder 18"/>
          <p:cNvPicPr>
            <a:picLocks noChangeAspect="1"/>
          </p:cNvPicPr>
          <p:nvPr/>
        </p:nvPicPr>
        <p:blipFill rotWithShape="1">
          <a:blip r:embed="rId2"/>
          <a:srcRect l="8310" r="8586" b="6866"/>
          <a:stretch/>
        </p:blipFill>
        <p:spPr>
          <a:xfrm>
            <a:off x="2322335" y="4356184"/>
            <a:ext cx="3527779" cy="2376334"/>
          </a:xfrm>
          <a:prstGeom prst="rect">
            <a:avLst/>
          </a:prstGeom>
        </p:spPr>
      </p:pic>
      <p:pic>
        <p:nvPicPr>
          <p:cNvPr id="12" name="Picture 11"/>
          <p:cNvPicPr>
            <a:picLocks noChangeAspect="1"/>
          </p:cNvPicPr>
          <p:nvPr/>
        </p:nvPicPr>
        <p:blipFill rotWithShape="1">
          <a:blip r:embed="rId3"/>
          <a:srcRect l="5124" r="11772" b="5756"/>
          <a:stretch/>
        </p:blipFill>
        <p:spPr>
          <a:xfrm>
            <a:off x="2369960" y="1705085"/>
            <a:ext cx="3527778" cy="2404643"/>
          </a:xfrm>
          <a:prstGeom prst="rect">
            <a:avLst/>
          </a:prstGeom>
        </p:spPr>
      </p:pic>
      <p:pic>
        <p:nvPicPr>
          <p:cNvPr id="13" name="Picture 12"/>
          <p:cNvPicPr>
            <a:picLocks noChangeAspect="1"/>
          </p:cNvPicPr>
          <p:nvPr/>
        </p:nvPicPr>
        <p:blipFill rotWithShape="1">
          <a:blip r:embed="rId4"/>
          <a:srcRect l="7398" r="9498" b="715"/>
          <a:stretch/>
        </p:blipFill>
        <p:spPr>
          <a:xfrm>
            <a:off x="6492522" y="1711804"/>
            <a:ext cx="3527778" cy="2533280"/>
          </a:xfrm>
          <a:prstGeom prst="rect">
            <a:avLst/>
          </a:prstGeom>
        </p:spPr>
      </p:pic>
      <p:sp>
        <p:nvSpPr>
          <p:cNvPr id="14" name="TextBox 13"/>
          <p:cNvSpPr txBox="1"/>
          <p:nvPr/>
        </p:nvSpPr>
        <p:spPr>
          <a:xfrm>
            <a:off x="6465710" y="4236152"/>
            <a:ext cx="3897489" cy="2385268"/>
          </a:xfrm>
          <a:prstGeom prst="rect">
            <a:avLst/>
          </a:prstGeom>
          <a:noFill/>
        </p:spPr>
        <p:txBody>
          <a:bodyPr wrap="square" rtlCol="0">
            <a:spAutoFit/>
          </a:bodyPr>
          <a:lstStyle/>
          <a:p>
            <a:r>
              <a:rPr lang="en-US" sz="1600" dirty="0"/>
              <a:t>*To compute the sum of squares column for the ANOVA table, square each distance (lines in black) and then add.</a:t>
            </a:r>
          </a:p>
          <a:p>
            <a:endParaRPr lang="en-US" sz="1600" dirty="0"/>
          </a:p>
          <a:p>
            <a:r>
              <a:rPr lang="en-US" sz="1600" dirty="0"/>
              <a:t>The sum of squared* distances (black lines) for left two graphs = the sum of squared distances (black lines) for the right graph.</a:t>
            </a:r>
          </a:p>
          <a:p>
            <a:r>
              <a:rPr lang="en-US" sz="1100" dirty="0"/>
              <a:t>*Each distance squared for the top left graph is multiplied by the number in each group.</a:t>
            </a:r>
          </a:p>
        </p:txBody>
      </p:sp>
      <p:sp>
        <p:nvSpPr>
          <p:cNvPr id="15" name="TextBox 14"/>
          <p:cNvSpPr txBox="1"/>
          <p:nvPr/>
        </p:nvSpPr>
        <p:spPr>
          <a:xfrm>
            <a:off x="2369960" y="4058389"/>
            <a:ext cx="3421240" cy="307777"/>
          </a:xfrm>
          <a:prstGeom prst="rect">
            <a:avLst/>
          </a:prstGeom>
          <a:noFill/>
        </p:spPr>
        <p:txBody>
          <a:bodyPr wrap="square" rtlCol="0">
            <a:spAutoFit/>
          </a:bodyPr>
          <a:lstStyle/>
          <a:p>
            <a:pPr algn="ctr"/>
            <a:r>
              <a:rPr lang="en-US" sz="1400" dirty="0"/>
              <a:t>Within group variation (middle row)</a:t>
            </a:r>
          </a:p>
        </p:txBody>
      </p:sp>
      <p:sp>
        <p:nvSpPr>
          <p:cNvPr id="16" name="TextBox 15"/>
          <p:cNvSpPr txBox="1"/>
          <p:nvPr/>
        </p:nvSpPr>
        <p:spPr>
          <a:xfrm>
            <a:off x="2343149" y="1402807"/>
            <a:ext cx="3581400" cy="307777"/>
          </a:xfrm>
          <a:prstGeom prst="rect">
            <a:avLst/>
          </a:prstGeom>
          <a:noFill/>
        </p:spPr>
        <p:txBody>
          <a:bodyPr wrap="square" rtlCol="0">
            <a:spAutoFit/>
          </a:bodyPr>
          <a:lstStyle/>
          <a:p>
            <a:pPr algn="ctr"/>
            <a:r>
              <a:rPr lang="en-US" sz="1400" dirty="0"/>
              <a:t>Between group variation (top row)</a:t>
            </a:r>
          </a:p>
        </p:txBody>
      </p:sp>
      <p:sp>
        <p:nvSpPr>
          <p:cNvPr id="17" name="TextBox 16"/>
          <p:cNvSpPr txBox="1"/>
          <p:nvPr/>
        </p:nvSpPr>
        <p:spPr>
          <a:xfrm>
            <a:off x="6465711" y="1402807"/>
            <a:ext cx="3581400" cy="307777"/>
          </a:xfrm>
          <a:prstGeom prst="rect">
            <a:avLst/>
          </a:prstGeom>
          <a:noFill/>
        </p:spPr>
        <p:txBody>
          <a:bodyPr wrap="square" rtlCol="0">
            <a:spAutoFit/>
          </a:bodyPr>
          <a:lstStyle/>
          <a:p>
            <a:pPr algn="ctr"/>
            <a:r>
              <a:rPr lang="en-US" sz="1400" dirty="0"/>
              <a:t>Total variation (bottom row)</a:t>
            </a:r>
          </a:p>
        </p:txBody>
      </p:sp>
    </p:spTree>
    <p:extLst>
      <p:ext uri="{BB962C8B-B14F-4D97-AF65-F5344CB8AC3E}">
        <p14:creationId xmlns:p14="http://schemas.microsoft.com/office/powerpoint/2010/main" val="4547488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QOI 4</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150223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Question of Interest 4:</a:t>
            </a:r>
            <a:br>
              <a:rPr lang="en-US" sz="3200" dirty="0"/>
            </a:br>
            <a:r>
              <a:rPr lang="en-US" sz="3200" dirty="0"/>
              <a:t>Are Sites 1 and 4 Different Than 2 and 3?</a:t>
            </a:r>
          </a:p>
        </p:txBody>
      </p:sp>
      <p:sp>
        <p:nvSpPr>
          <p:cNvPr id="8" name="Content Placeholder 7"/>
          <p:cNvSpPr>
            <a:spLocks noGrp="1"/>
          </p:cNvSpPr>
          <p:nvPr>
            <p:ph idx="1"/>
          </p:nvPr>
        </p:nvSpPr>
        <p:spPr>
          <a:xfrm>
            <a:off x="609600" y="1600202"/>
            <a:ext cx="3276600" cy="3124198"/>
          </a:xfrm>
        </p:spPr>
        <p:txBody>
          <a:bodyPr/>
          <a:lstStyle/>
          <a:p>
            <a:pPr marL="0" indent="0">
              <a:buNone/>
            </a:pPr>
            <a:r>
              <a:rPr lang="en-US" sz="2400" dirty="0"/>
              <a:t>*Recode the variables into two groups 1/4 and 2/3 and perform ANOVA to get the table.</a:t>
            </a:r>
          </a:p>
        </p:txBody>
      </p:sp>
      <p:sp>
        <p:nvSpPr>
          <p:cNvPr id="10" name="Rectangle 9"/>
          <p:cNvSpPr/>
          <p:nvPr/>
        </p:nvSpPr>
        <p:spPr>
          <a:xfrm>
            <a:off x="3886200" y="3195935"/>
            <a:ext cx="7641348" cy="461665"/>
          </a:xfrm>
          <a:prstGeom prst="rect">
            <a:avLst/>
          </a:prstGeom>
        </p:spPr>
        <p:txBody>
          <a:bodyPr wrap="square">
            <a:spAutoFit/>
          </a:bodyPr>
          <a:lstStyle/>
          <a:p>
            <a:pPr algn="ctr"/>
            <a:r>
              <a:rPr lang="en-US" sz="2400" dirty="0"/>
              <a:t>(H</a:t>
            </a:r>
            <a:r>
              <a:rPr lang="en-US" sz="2400" baseline="-25000" dirty="0"/>
              <a:t>a</a:t>
            </a:r>
            <a:r>
              <a:rPr lang="en-US" sz="2400" dirty="0"/>
              <a:t>) Full: µ</a:t>
            </a:r>
            <a:r>
              <a:rPr lang="en-US" sz="2400" baseline="-25000" dirty="0"/>
              <a:t>b</a:t>
            </a:r>
            <a:r>
              <a:rPr lang="en-US" sz="2400" dirty="0"/>
              <a:t> µ</a:t>
            </a:r>
            <a:r>
              <a:rPr lang="en-US" sz="2400" baseline="-25000" dirty="0"/>
              <a:t>a </a:t>
            </a:r>
            <a:r>
              <a:rPr lang="en-US" sz="2400" dirty="0"/>
              <a:t>µ</a:t>
            </a:r>
            <a:r>
              <a:rPr lang="en-US" sz="2400" baseline="-25000" dirty="0"/>
              <a:t>a</a:t>
            </a:r>
            <a:r>
              <a:rPr lang="en-US" sz="2400" dirty="0"/>
              <a:t> µ</a:t>
            </a:r>
            <a:r>
              <a:rPr lang="en-US" sz="2400" baseline="-25000" dirty="0"/>
              <a:t>b</a:t>
            </a:r>
          </a:p>
        </p:txBody>
      </p:sp>
      <p:sp>
        <p:nvSpPr>
          <p:cNvPr id="11" name="Rectangle 10"/>
          <p:cNvSpPr/>
          <p:nvPr/>
        </p:nvSpPr>
        <p:spPr>
          <a:xfrm>
            <a:off x="3886201" y="2611160"/>
            <a:ext cx="7641348" cy="461665"/>
          </a:xfrm>
          <a:prstGeom prst="rect">
            <a:avLst/>
          </a:prstGeom>
        </p:spPr>
        <p:txBody>
          <a:bodyPr wrap="square">
            <a:spAutoFit/>
          </a:bodyPr>
          <a:lstStyle/>
          <a:p>
            <a:pPr algn="ctr"/>
            <a:r>
              <a:rPr lang="en-US" sz="2400" dirty="0"/>
              <a:t>(H</a:t>
            </a:r>
            <a:r>
              <a:rPr lang="en-US" sz="2400" baseline="-25000" dirty="0"/>
              <a:t>0</a:t>
            </a:r>
            <a:r>
              <a:rPr lang="en-US" sz="2400" dirty="0"/>
              <a:t>) Reduced: µ µ</a:t>
            </a:r>
            <a:r>
              <a:rPr lang="en-US" sz="2400" baseline="-25000" dirty="0"/>
              <a:t> </a:t>
            </a:r>
            <a:r>
              <a:rPr lang="en-US" sz="2400" dirty="0"/>
              <a:t>µ µ</a:t>
            </a:r>
            <a:endParaRPr lang="en-US" sz="2400" baseline="-25000" dirty="0"/>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1" y="3773268"/>
            <a:ext cx="7641349"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3949004" y="5884346"/>
            <a:ext cx="7488948" cy="646331"/>
          </a:xfrm>
          <a:prstGeom prst="rect">
            <a:avLst/>
          </a:prstGeom>
          <a:noFill/>
        </p:spPr>
        <p:txBody>
          <a:bodyPr wrap="square" rtlCol="0">
            <a:spAutoFit/>
          </a:bodyPr>
          <a:lstStyle/>
          <a:p>
            <a:pPr algn="ctr"/>
            <a:r>
              <a:rPr lang="en-US" dirty="0"/>
              <a:t>There is sufficient evidence to suggest (alpha = 0.05, p-value &lt; 0.0001) that sites 1 and 4 have different mean depths than sites 2 and 3.</a:t>
            </a:r>
          </a:p>
        </p:txBody>
      </p:sp>
    </p:spTree>
    <p:extLst>
      <p:ext uri="{BB962C8B-B14F-4D97-AF65-F5344CB8AC3E}">
        <p14:creationId xmlns:p14="http://schemas.microsoft.com/office/powerpoint/2010/main" val="338539352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10672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ANOVA: Assumption and Robustness</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94984276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ANOVA: Assumptions and Robustness</a:t>
            </a:r>
          </a:p>
        </p:txBody>
      </p:sp>
      <p:sp>
        <p:nvSpPr>
          <p:cNvPr id="3" name="Content Placeholder 2"/>
          <p:cNvSpPr>
            <a:spLocks noGrp="1"/>
          </p:cNvSpPr>
          <p:nvPr>
            <p:ph idx="1"/>
          </p:nvPr>
        </p:nvSpPr>
        <p:spPr/>
        <p:txBody>
          <a:bodyPr>
            <a:noAutofit/>
          </a:bodyPr>
          <a:lstStyle/>
          <a:p>
            <a:pPr marL="514350" indent="-514350">
              <a:buAutoNum type="arabicPeriod"/>
            </a:pPr>
            <a:r>
              <a:rPr lang="en-US" sz="2400" dirty="0"/>
              <a:t>Normality: Similar to t-tools hypothesis testing, ANOVA is robust to this assumption. Extremely long-tailed distributions (outliers) or skewed distributions, coupled with different sample sizes (especially when the sample sizes are small) present the only serious distributional problems.</a:t>
            </a:r>
          </a:p>
          <a:p>
            <a:pPr marL="514350" indent="-514350">
              <a:buAutoNum type="arabicPeriod"/>
            </a:pPr>
            <a:r>
              <a:rPr lang="en-US" sz="2400" dirty="0"/>
              <a:t>Equal standard deviations: This assumption is crucial, paramount, and </a:t>
            </a:r>
            <a:r>
              <a:rPr lang="en-US" sz="2400" b="1" dirty="0"/>
              <a:t>very</a:t>
            </a:r>
            <a:r>
              <a:rPr lang="en-US" sz="2400" dirty="0"/>
              <a:t> important.</a:t>
            </a:r>
          </a:p>
          <a:p>
            <a:pPr marL="514350" indent="-514350">
              <a:buAutoNum type="arabicPeriod"/>
            </a:pPr>
            <a:r>
              <a:rPr lang="en-US" sz="2400" dirty="0"/>
              <a:t>The assumptions of independence within and across groups is critical if this assumption is “significantly” violated. Many, if not most (if not all), samples have some level of correlation in them. Certainly, the more this assumption is violated the worse the test will perform.</a:t>
            </a:r>
          </a:p>
        </p:txBody>
      </p:sp>
    </p:spTree>
    <p:extLst>
      <p:ext uri="{BB962C8B-B14F-4D97-AF65-F5344CB8AC3E}">
        <p14:creationId xmlns:p14="http://schemas.microsoft.com/office/powerpoint/2010/main" val="61941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Samples Drawn from Normal Distributions</a:t>
            </a:r>
          </a:p>
        </p:txBody>
      </p:sp>
      <p:sp>
        <p:nvSpPr>
          <p:cNvPr id="3" name="Content Placeholder 2"/>
          <p:cNvSpPr>
            <a:spLocks noGrp="1"/>
          </p:cNvSpPr>
          <p:nvPr>
            <p:ph idx="1"/>
          </p:nvPr>
        </p:nvSpPr>
        <p:spPr/>
        <p:txBody>
          <a:bodyPr/>
          <a:lstStyle/>
          <a:p>
            <a:r>
              <a:rPr lang="en-US" dirty="0"/>
              <a:t>Same visual checks as with t-tools, just for more groups</a:t>
            </a:r>
          </a:p>
          <a:p>
            <a:pPr lvl="1"/>
            <a:r>
              <a:rPr lang="en-US" dirty="0"/>
              <a:t>Histograms</a:t>
            </a:r>
          </a:p>
          <a:p>
            <a:pPr lvl="1"/>
            <a:r>
              <a:rPr lang="en-US" dirty="0"/>
              <a:t>Q-Q plots</a:t>
            </a:r>
          </a:p>
        </p:txBody>
      </p:sp>
    </p:spTree>
    <p:extLst>
      <p:ext uri="{BB962C8B-B14F-4D97-AF65-F5344CB8AC3E}">
        <p14:creationId xmlns:p14="http://schemas.microsoft.com/office/powerpoint/2010/main" val="12464521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Constant SD</a:t>
            </a:r>
          </a:p>
        </p:txBody>
      </p:sp>
      <p:sp>
        <p:nvSpPr>
          <p:cNvPr id="3" name="Content Placeholder 2"/>
          <p:cNvSpPr>
            <a:spLocks noGrp="1"/>
          </p:cNvSpPr>
          <p:nvPr>
            <p:ph idx="1"/>
          </p:nvPr>
        </p:nvSpPr>
        <p:spPr>
          <a:xfrm>
            <a:off x="609600" y="1600201"/>
            <a:ext cx="10972800" cy="1219199"/>
          </a:xfrm>
        </p:spPr>
        <p:txBody>
          <a:bodyPr/>
          <a:lstStyle/>
          <a:p>
            <a:pPr marL="0" indent="0">
              <a:buNone/>
            </a:pPr>
            <a:r>
              <a:rPr lang="en-US" dirty="0"/>
              <a:t>Ninety-five percent confidence interval accuracy with different sample sizes and standard deviations for three groups</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1" y="3552825"/>
            <a:ext cx="7376859" cy="1704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4267200" y="4307204"/>
            <a:ext cx="381000" cy="9220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9137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27953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Welch’s ANOVA</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52147298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Another Analysis!</a:t>
            </a:r>
          </a:p>
        </p:txBody>
      </p:sp>
      <p:pic>
        <p:nvPicPr>
          <p:cNvPr id="9"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4672"/>
          <a:stretch/>
        </p:blipFill>
        <p:spPr bwMode="auto">
          <a:xfrm>
            <a:off x="5529217" y="2101964"/>
            <a:ext cx="4537348" cy="3526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5886" y="4765903"/>
            <a:ext cx="3377030" cy="1939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1447802"/>
            <a:ext cx="642004" cy="301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0790" y="1447801"/>
            <a:ext cx="657077" cy="301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1447800"/>
            <a:ext cx="643072" cy="30194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rot="5400000">
            <a:off x="4397030" y="4408699"/>
            <a:ext cx="566872" cy="369332"/>
          </a:xfrm>
          <a:prstGeom prst="rect">
            <a:avLst/>
          </a:prstGeom>
          <a:noFill/>
        </p:spPr>
        <p:txBody>
          <a:bodyPr wrap="square" rtlCol="0">
            <a:spAutoFit/>
          </a:bodyPr>
          <a:lstStyle/>
          <a:p>
            <a:pPr algn="ctr"/>
            <a:r>
              <a:rPr lang="en-US" dirty="0"/>
              <a:t>…</a:t>
            </a:r>
          </a:p>
        </p:txBody>
      </p:sp>
    </p:spTree>
    <p:extLst>
      <p:ext uri="{BB962C8B-B14F-4D97-AF65-F5344CB8AC3E}">
        <p14:creationId xmlns:p14="http://schemas.microsoft.com/office/powerpoint/2010/main" val="903971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Pure ANOVA, Part I</a:t>
            </a:r>
          </a:p>
        </p:txBody>
      </p:sp>
      <p:sp>
        <p:nvSpPr>
          <p:cNvPr id="8" name="Content Placeholder 2"/>
          <p:cNvSpPr txBox="1">
            <a:spLocks/>
          </p:cNvSpPr>
          <p:nvPr/>
        </p:nvSpPr>
        <p:spPr>
          <a:xfrm>
            <a:off x="609600" y="1600202"/>
            <a:ext cx="10972800" cy="360268"/>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t>7. Now we would like to make an ANOVA table to test the alternative hypothesis!</a:t>
            </a:r>
          </a:p>
        </p:txBody>
      </p:sp>
      <p:sp>
        <p:nvSpPr>
          <p:cNvPr id="7" name="TextBox 6"/>
          <p:cNvSpPr txBox="1"/>
          <p:nvPr/>
        </p:nvSpPr>
        <p:spPr>
          <a:xfrm>
            <a:off x="914400" y="2149264"/>
            <a:ext cx="10668000" cy="369332"/>
          </a:xfrm>
          <a:prstGeom prst="rect">
            <a:avLst/>
          </a:prstGeom>
          <a:noFill/>
        </p:spPr>
        <p:txBody>
          <a:bodyPr wrap="square" rtlCol="0">
            <a:spAutoFit/>
          </a:bodyPr>
          <a:lstStyle/>
          <a:p>
            <a:r>
              <a:rPr lang="en-US" dirty="0"/>
              <a:t>Formally write the H</a:t>
            </a:r>
            <a:r>
              <a:rPr lang="en-US" baseline="-25000" dirty="0"/>
              <a:t>0</a:t>
            </a:r>
            <a:r>
              <a:rPr lang="en-US" dirty="0"/>
              <a:t> and H</a:t>
            </a:r>
            <a:r>
              <a:rPr lang="en-US" baseline="-25000" dirty="0"/>
              <a:t>a</a:t>
            </a:r>
            <a:r>
              <a:rPr lang="en-US" dirty="0"/>
              <a:t> and fill in the table.</a:t>
            </a:r>
          </a:p>
        </p:txBody>
      </p:sp>
      <mc:AlternateContent xmlns:mc="http://schemas.openxmlformats.org/markup-compatibility/2006" xmlns:a14="http://schemas.microsoft.com/office/drawing/2010/main">
        <mc:Choice Requires="a14">
          <p:graphicFrame>
            <p:nvGraphicFramePr>
              <p:cNvPr id="16" name="Table 15">
                <a:extLst>
                  <a:ext uri="{FF2B5EF4-FFF2-40B4-BE49-F238E27FC236}">
                    <a16:creationId xmlns:a16="http://schemas.microsoft.com/office/drawing/2014/main" id="{3FC57F66-98A1-4F1E-ABA5-C6CF10DB3ED0}"/>
                  </a:ext>
                </a:extLst>
              </p:cNvPr>
              <p:cNvGraphicFramePr>
                <a:graphicFrameLocks noGrp="1"/>
              </p:cNvGraphicFramePr>
              <p:nvPr>
                <p:extLst>
                  <p:ext uri="{D42A27DB-BD31-4B8C-83A1-F6EECF244321}">
                    <p14:modId xmlns:p14="http://schemas.microsoft.com/office/powerpoint/2010/main" val="4009083585"/>
                  </p:ext>
                </p:extLst>
              </p:nvPr>
            </p:nvGraphicFramePr>
            <p:xfrm>
              <a:off x="9448800" y="323065"/>
              <a:ext cx="2133600" cy="924929"/>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271095">
                    <a:tc>
                      <a:txBody>
                        <a:bodyPr/>
                        <a:lstStyle/>
                        <a:p>
                          <a:endParaRPr lang="en-US" sz="800" dirty="0"/>
                        </a:p>
                      </a:txBody>
                      <a:tcPr marL="38793" marR="38793" marT="19396" marB="19396"/>
                    </a:tc>
                    <a:tc>
                      <a:txBody>
                        <a:bodyPr/>
                        <a:lstStyle/>
                        <a:p>
                          <a:pPr algn="ctr"/>
                          <a:r>
                            <a:rPr lang="en-US" sz="800" dirty="0"/>
                            <a:t>Level i=1</a:t>
                          </a:r>
                        </a:p>
                      </a:txBody>
                      <a:tcPr marL="38793" marR="38793" marT="19396" marB="19396"/>
                    </a:tc>
                    <a:tc>
                      <a:txBody>
                        <a:bodyPr/>
                        <a:lstStyle/>
                        <a:p>
                          <a:pPr algn="ctr"/>
                          <a:r>
                            <a:rPr lang="en-US" sz="800" dirty="0"/>
                            <a:t>Level i=2</a:t>
                          </a:r>
                        </a:p>
                      </a:txBody>
                      <a:tcPr marL="38793" marR="38793" marT="19396" marB="19396"/>
                    </a:tc>
                    <a:tc>
                      <a:txBody>
                        <a:bodyPr/>
                        <a:lstStyle/>
                        <a:p>
                          <a:pPr algn="ctr"/>
                          <a:r>
                            <a:rPr lang="en-US" sz="800" baseline="0" dirty="0"/>
                            <a:t>Level i=3</a:t>
                          </a:r>
                          <a:endParaRPr lang="en-US" sz="800" dirty="0"/>
                        </a:p>
                      </a:txBody>
                      <a:tcPr marL="38793" marR="38793" marT="19396" marB="19396"/>
                    </a:tc>
                    <a:extLst>
                      <a:ext uri="{0D108BD9-81ED-4DB2-BD59-A6C34878D82A}">
                        <a16:rowId xmlns:a16="http://schemas.microsoft.com/office/drawing/2014/main" val="10000"/>
                      </a:ext>
                    </a:extLst>
                  </a:tr>
                  <a:tr h="154912">
                    <a:tc>
                      <a:txBody>
                        <a:bodyPr/>
                        <a:lstStyle/>
                        <a:p>
                          <a:pPr algn="ctr"/>
                          <a:r>
                            <a:rPr lang="en-US" sz="800" dirty="0"/>
                            <a:t>Y</a:t>
                          </a:r>
                          <a:r>
                            <a:rPr lang="en-US" sz="800" baseline="-25000" dirty="0"/>
                            <a:t>1</a:t>
                          </a:r>
                          <a:r>
                            <a:rPr lang="en-US" sz="800" dirty="0"/>
                            <a:t>|X=i</a:t>
                          </a:r>
                          <a:endParaRPr lang="en-US" sz="800" baseline="-25000" dirty="0"/>
                        </a:p>
                      </a:txBody>
                      <a:tcPr marL="38793" marR="38793" marT="19396" marB="19396"/>
                    </a:tc>
                    <a:tc>
                      <a:txBody>
                        <a:bodyPr/>
                        <a:lstStyle/>
                        <a:p>
                          <a:pPr algn="ctr"/>
                          <a:r>
                            <a:rPr lang="en-US" sz="800" dirty="0"/>
                            <a:t>3</a:t>
                          </a:r>
                        </a:p>
                      </a:txBody>
                      <a:tcPr marL="38793" marR="38793" marT="19396" marB="19396"/>
                    </a:tc>
                    <a:tc>
                      <a:txBody>
                        <a:bodyPr/>
                        <a:lstStyle/>
                        <a:p>
                          <a:pPr algn="ctr"/>
                          <a:r>
                            <a:rPr lang="en-US" sz="800" dirty="0"/>
                            <a:t>10</a:t>
                          </a:r>
                        </a:p>
                      </a:txBody>
                      <a:tcPr marL="38793" marR="38793" marT="19396" marB="19396"/>
                    </a:tc>
                    <a:tc>
                      <a:txBody>
                        <a:bodyPr/>
                        <a:lstStyle/>
                        <a:p>
                          <a:pPr algn="ctr"/>
                          <a:r>
                            <a:rPr lang="en-US" sz="800" dirty="0"/>
                            <a:t>20</a:t>
                          </a:r>
                        </a:p>
                      </a:txBody>
                      <a:tcPr marL="38793" marR="38793" marT="19396" marB="19396"/>
                    </a:tc>
                    <a:extLst>
                      <a:ext uri="{0D108BD9-81ED-4DB2-BD59-A6C34878D82A}">
                        <a16:rowId xmlns:a16="http://schemas.microsoft.com/office/drawing/2014/main" val="10001"/>
                      </a:ext>
                    </a:extLst>
                  </a:tr>
                  <a:tr h="1549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2</a:t>
                          </a:r>
                          <a:r>
                            <a:rPr lang="en-US" sz="800" dirty="0"/>
                            <a:t>|X=i</a:t>
                          </a:r>
                          <a:endParaRPr lang="en-US" sz="800" baseline="-25000" dirty="0"/>
                        </a:p>
                      </a:txBody>
                      <a:tcPr marL="38793" marR="38793" marT="19396" marB="19396"/>
                    </a:tc>
                    <a:tc>
                      <a:txBody>
                        <a:bodyPr/>
                        <a:lstStyle/>
                        <a:p>
                          <a:pPr algn="ctr"/>
                          <a:r>
                            <a:rPr lang="en-US" sz="800" dirty="0"/>
                            <a:t>5</a:t>
                          </a:r>
                        </a:p>
                      </a:txBody>
                      <a:tcPr marL="38793" marR="38793" marT="19396" marB="19396"/>
                    </a:tc>
                    <a:tc>
                      <a:txBody>
                        <a:bodyPr/>
                        <a:lstStyle/>
                        <a:p>
                          <a:pPr algn="ctr"/>
                          <a:r>
                            <a:rPr lang="en-US" sz="800" dirty="0"/>
                            <a:t>12</a:t>
                          </a:r>
                        </a:p>
                      </a:txBody>
                      <a:tcPr marL="38793" marR="38793" marT="19396" marB="19396"/>
                    </a:tc>
                    <a:tc>
                      <a:txBody>
                        <a:bodyPr/>
                        <a:lstStyle/>
                        <a:p>
                          <a:pPr algn="ctr"/>
                          <a:r>
                            <a:rPr lang="en-US" sz="800" dirty="0"/>
                            <a:t>22</a:t>
                          </a:r>
                        </a:p>
                      </a:txBody>
                      <a:tcPr marL="38793" marR="38793" marT="19396" marB="19396"/>
                    </a:tc>
                    <a:extLst>
                      <a:ext uri="{0D108BD9-81ED-4DB2-BD59-A6C34878D82A}">
                        <a16:rowId xmlns:a16="http://schemas.microsoft.com/office/drawing/2014/main" val="10002"/>
                      </a:ext>
                    </a:extLst>
                  </a:tr>
                  <a:tr h="1549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3</a:t>
                          </a:r>
                          <a:r>
                            <a:rPr lang="en-US" sz="800" dirty="0"/>
                            <a:t>|X=i</a:t>
                          </a:r>
                          <a:endParaRPr lang="en-US" sz="800" baseline="-25000" dirty="0"/>
                        </a:p>
                      </a:txBody>
                      <a:tcPr marL="38793" marR="38793" marT="19396" marB="19396"/>
                    </a:tc>
                    <a:tc>
                      <a:txBody>
                        <a:bodyPr/>
                        <a:lstStyle/>
                        <a:p>
                          <a:pPr algn="ctr"/>
                          <a:r>
                            <a:rPr lang="en-US" sz="800" dirty="0"/>
                            <a:t>7</a:t>
                          </a:r>
                        </a:p>
                      </a:txBody>
                      <a:tcPr marL="38793" marR="38793" marT="19396" marB="19396"/>
                    </a:tc>
                    <a:tc>
                      <a:txBody>
                        <a:bodyPr/>
                        <a:lstStyle/>
                        <a:p>
                          <a:pPr algn="ctr"/>
                          <a:r>
                            <a:rPr lang="en-US" sz="800" dirty="0"/>
                            <a:t>14</a:t>
                          </a:r>
                        </a:p>
                      </a:txBody>
                      <a:tcPr marL="38793" marR="38793" marT="19396" marB="19396"/>
                    </a:tc>
                    <a:tc>
                      <a:txBody>
                        <a:bodyPr/>
                        <a:lstStyle/>
                        <a:p>
                          <a:pPr algn="ctr"/>
                          <a:r>
                            <a:rPr lang="en-US" sz="800" dirty="0"/>
                            <a:t>24</a:t>
                          </a:r>
                        </a:p>
                      </a:txBody>
                      <a:tcPr marL="38793" marR="38793" marT="19396" marB="19396"/>
                    </a:tc>
                    <a:extLst>
                      <a:ext uri="{0D108BD9-81ED-4DB2-BD59-A6C34878D82A}">
                        <a16:rowId xmlns:a16="http://schemas.microsoft.com/office/drawing/2014/main" val="10003"/>
                      </a:ext>
                    </a:extLst>
                  </a:tr>
                  <a:tr h="165346">
                    <a:tc>
                      <a:txBody>
                        <a:bodyPr/>
                        <a:lstStyle/>
                        <a:p>
                          <a:pPr algn="ctr"/>
                          <a14:m>
                            <m:oMathPara xmlns:m="http://schemas.openxmlformats.org/officeDocument/2006/math">
                              <m:oMathParaPr>
                                <m:jc m:val="centerGroup"/>
                              </m:oMathParaPr>
                              <m:oMath xmlns:m="http://schemas.openxmlformats.org/officeDocument/2006/math">
                                <m:sSub>
                                  <m:sSubPr>
                                    <m:ctrlPr>
                                      <a:rPr lang="en-US" sz="800" i="1" smtClean="0">
                                        <a:latin typeface="Cambria Math" panose="02040503050406030204" pitchFamily="18" charset="0"/>
                                        <a:ea typeface="Cambria Math"/>
                                      </a:rPr>
                                    </m:ctrlPr>
                                  </m:sSubPr>
                                  <m:e>
                                    <m:acc>
                                      <m:accPr>
                                        <m:chr m:val="̂"/>
                                        <m:ctrlPr>
                                          <a:rPr lang="en-US" sz="800" i="1" smtClean="0">
                                            <a:latin typeface="Cambria Math" panose="02040503050406030204" pitchFamily="18" charset="0"/>
                                          </a:rPr>
                                        </m:ctrlPr>
                                      </m:accPr>
                                      <m:e>
                                        <m:r>
                                          <a:rPr lang="en-US" sz="800" i="1" smtClean="0">
                                            <a:latin typeface="Cambria Math"/>
                                            <a:ea typeface="Cambria Math"/>
                                          </a:rPr>
                                          <m:t>𝜇</m:t>
                                        </m:r>
                                      </m:e>
                                    </m:acc>
                                  </m:e>
                                  <m:sub>
                                    <m:r>
                                      <a:rPr lang="en-US" sz="800" i="1" smtClean="0">
                                        <a:latin typeface="Cambria Math" panose="02040503050406030204" pitchFamily="18" charset="0"/>
                                        <a:ea typeface="Cambria Math"/>
                                      </a:rPr>
                                      <m:t>𝑌</m:t>
                                    </m:r>
                                    <m:r>
                                      <a:rPr lang="en-US" sz="800" b="0" i="1" smtClean="0">
                                        <a:latin typeface="Cambria Math" panose="02040503050406030204" pitchFamily="18" charset="0"/>
                                        <a:ea typeface="Cambria Math"/>
                                      </a:rPr>
                                      <m:t>|</m:t>
                                    </m:r>
                                    <m:r>
                                      <a:rPr lang="en-US" sz="800" b="0" i="1" smtClean="0">
                                        <a:latin typeface="Cambria Math" panose="02040503050406030204" pitchFamily="18" charset="0"/>
                                        <a:ea typeface="Cambria Math"/>
                                      </a:rPr>
                                      <m:t>𝑋</m:t>
                                    </m:r>
                                    <m:r>
                                      <a:rPr lang="en-US" sz="800" b="0" i="1" smtClean="0">
                                        <a:latin typeface="Cambria Math" panose="02040503050406030204" pitchFamily="18" charset="0"/>
                                        <a:ea typeface="Cambria Math"/>
                                      </a:rPr>
                                      <m:t>=</m:t>
                                    </m:r>
                                    <m:r>
                                      <a:rPr lang="en-US" sz="800" b="0" i="1" smtClean="0">
                                        <a:latin typeface="Cambria Math" panose="02040503050406030204" pitchFamily="18" charset="0"/>
                                        <a:ea typeface="Cambria Math"/>
                                      </a:rPr>
                                      <m:t>𝑖</m:t>
                                    </m:r>
                                  </m:sub>
                                </m:sSub>
                              </m:oMath>
                            </m:oMathPara>
                          </a14:m>
                          <a:endParaRPr lang="en-US" sz="800" baseline="-25000" dirty="0"/>
                        </a:p>
                      </a:txBody>
                      <a:tcPr marL="38793" marR="38793" marT="19396" marB="193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endParaRPr>
                        </a:p>
                      </a:txBody>
                      <a:tcPr marL="38793" marR="38793" marT="19396" marB="193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endParaRPr>
                        </a:p>
                      </a:txBody>
                      <a:tcPr marL="38793" marR="38793" marT="19396" marB="19396"/>
                    </a:tc>
                    <a:tc>
                      <a:txBody>
                        <a:bodyPr/>
                        <a:lstStyle/>
                        <a:p>
                          <a:pPr algn="ctr"/>
                          <a:endParaRPr lang="en-US" sz="800" dirty="0"/>
                        </a:p>
                      </a:txBody>
                      <a:tcPr marL="38793" marR="38793" marT="19396" marB="19396"/>
                    </a:tc>
                    <a:extLst>
                      <a:ext uri="{0D108BD9-81ED-4DB2-BD59-A6C34878D82A}">
                        <a16:rowId xmlns:a16="http://schemas.microsoft.com/office/drawing/2014/main" val="10004"/>
                      </a:ext>
                    </a:extLst>
                  </a:tr>
                </a:tbl>
              </a:graphicData>
            </a:graphic>
          </p:graphicFrame>
        </mc:Choice>
        <mc:Fallback xmlns="">
          <p:graphicFrame>
            <p:nvGraphicFramePr>
              <p:cNvPr id="16" name="Table 15">
                <a:extLst>
                  <a:ext uri="{FF2B5EF4-FFF2-40B4-BE49-F238E27FC236}">
                    <a16:creationId xmlns:a16="http://schemas.microsoft.com/office/drawing/2014/main" id="{3FC57F66-98A1-4F1E-ABA5-C6CF10DB3ED0}"/>
                  </a:ext>
                </a:extLst>
              </p:cNvPr>
              <p:cNvGraphicFramePr>
                <a:graphicFrameLocks noGrp="1"/>
              </p:cNvGraphicFramePr>
              <p:nvPr>
                <p:extLst>
                  <p:ext uri="{D42A27DB-BD31-4B8C-83A1-F6EECF244321}">
                    <p14:modId xmlns:p14="http://schemas.microsoft.com/office/powerpoint/2010/main" val="4009083585"/>
                  </p:ext>
                </p:extLst>
              </p:nvPr>
            </p:nvGraphicFramePr>
            <p:xfrm>
              <a:off x="9448800" y="323065"/>
              <a:ext cx="2133600" cy="924929"/>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20002"/>
                        </a:ext>
                      </a:extLst>
                    </a:gridCol>
                    <a:gridCol w="533400">
                      <a:extLst>
                        <a:ext uri="{9D8B030D-6E8A-4147-A177-3AD203B41FA5}">
                          <a16:colId xmlns:a16="http://schemas.microsoft.com/office/drawing/2014/main" val="20003"/>
                        </a:ext>
                      </a:extLst>
                    </a:gridCol>
                  </a:tblGrid>
                  <a:tr h="271095">
                    <a:tc>
                      <a:txBody>
                        <a:bodyPr/>
                        <a:lstStyle/>
                        <a:p>
                          <a:endParaRPr lang="en-US" sz="800" dirty="0"/>
                        </a:p>
                      </a:txBody>
                      <a:tcPr marL="38793" marR="38793" marT="19396" marB="19396"/>
                    </a:tc>
                    <a:tc>
                      <a:txBody>
                        <a:bodyPr/>
                        <a:lstStyle/>
                        <a:p>
                          <a:pPr algn="ctr"/>
                          <a:r>
                            <a:rPr lang="en-US" sz="800" dirty="0"/>
                            <a:t>Level i=1</a:t>
                          </a:r>
                        </a:p>
                      </a:txBody>
                      <a:tcPr marL="38793" marR="38793" marT="19396" marB="19396"/>
                    </a:tc>
                    <a:tc>
                      <a:txBody>
                        <a:bodyPr/>
                        <a:lstStyle/>
                        <a:p>
                          <a:pPr algn="ctr"/>
                          <a:r>
                            <a:rPr lang="en-US" sz="800" dirty="0"/>
                            <a:t>Level i=2</a:t>
                          </a:r>
                        </a:p>
                      </a:txBody>
                      <a:tcPr marL="38793" marR="38793" marT="19396" marB="19396"/>
                    </a:tc>
                    <a:tc>
                      <a:txBody>
                        <a:bodyPr/>
                        <a:lstStyle/>
                        <a:p>
                          <a:pPr algn="ctr"/>
                          <a:r>
                            <a:rPr lang="en-US" sz="800" baseline="0" dirty="0"/>
                            <a:t>Level i=3</a:t>
                          </a:r>
                          <a:endParaRPr lang="en-US" sz="800" dirty="0"/>
                        </a:p>
                      </a:txBody>
                      <a:tcPr marL="38793" marR="38793" marT="19396" marB="19396"/>
                    </a:tc>
                    <a:extLst>
                      <a:ext uri="{0D108BD9-81ED-4DB2-BD59-A6C34878D82A}">
                        <a16:rowId xmlns:a16="http://schemas.microsoft.com/office/drawing/2014/main" val="10000"/>
                      </a:ext>
                    </a:extLst>
                  </a:tr>
                  <a:tr h="160712">
                    <a:tc>
                      <a:txBody>
                        <a:bodyPr/>
                        <a:lstStyle/>
                        <a:p>
                          <a:pPr algn="ctr"/>
                          <a:r>
                            <a:rPr lang="en-US" sz="800" dirty="0"/>
                            <a:t>Y</a:t>
                          </a:r>
                          <a:r>
                            <a:rPr lang="en-US" sz="800" baseline="-25000" dirty="0"/>
                            <a:t>1</a:t>
                          </a:r>
                          <a:r>
                            <a:rPr lang="en-US" sz="800" dirty="0"/>
                            <a:t>|X=i</a:t>
                          </a:r>
                          <a:endParaRPr lang="en-US" sz="800" baseline="-25000" dirty="0"/>
                        </a:p>
                      </a:txBody>
                      <a:tcPr marL="38793" marR="38793" marT="19396" marB="19396"/>
                    </a:tc>
                    <a:tc>
                      <a:txBody>
                        <a:bodyPr/>
                        <a:lstStyle/>
                        <a:p>
                          <a:pPr algn="ctr"/>
                          <a:r>
                            <a:rPr lang="en-US" sz="800" dirty="0"/>
                            <a:t>3</a:t>
                          </a:r>
                        </a:p>
                      </a:txBody>
                      <a:tcPr marL="38793" marR="38793" marT="19396" marB="19396"/>
                    </a:tc>
                    <a:tc>
                      <a:txBody>
                        <a:bodyPr/>
                        <a:lstStyle/>
                        <a:p>
                          <a:pPr algn="ctr"/>
                          <a:r>
                            <a:rPr lang="en-US" sz="800" dirty="0"/>
                            <a:t>10</a:t>
                          </a:r>
                        </a:p>
                      </a:txBody>
                      <a:tcPr marL="38793" marR="38793" marT="19396" marB="19396"/>
                    </a:tc>
                    <a:tc>
                      <a:txBody>
                        <a:bodyPr/>
                        <a:lstStyle/>
                        <a:p>
                          <a:pPr algn="ctr"/>
                          <a:r>
                            <a:rPr lang="en-US" sz="800" dirty="0"/>
                            <a:t>20</a:t>
                          </a:r>
                        </a:p>
                      </a:txBody>
                      <a:tcPr marL="38793" marR="38793" marT="19396" marB="19396"/>
                    </a:tc>
                    <a:extLst>
                      <a:ext uri="{0D108BD9-81ED-4DB2-BD59-A6C34878D82A}">
                        <a16:rowId xmlns:a16="http://schemas.microsoft.com/office/drawing/2014/main" val="10001"/>
                      </a:ext>
                    </a:extLst>
                  </a:tr>
                  <a:tr h="1607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2</a:t>
                          </a:r>
                          <a:r>
                            <a:rPr lang="en-US" sz="800" dirty="0"/>
                            <a:t>|X=i</a:t>
                          </a:r>
                          <a:endParaRPr lang="en-US" sz="800" baseline="-25000" dirty="0"/>
                        </a:p>
                      </a:txBody>
                      <a:tcPr marL="38793" marR="38793" marT="19396" marB="19396"/>
                    </a:tc>
                    <a:tc>
                      <a:txBody>
                        <a:bodyPr/>
                        <a:lstStyle/>
                        <a:p>
                          <a:pPr algn="ctr"/>
                          <a:r>
                            <a:rPr lang="en-US" sz="800" dirty="0"/>
                            <a:t>5</a:t>
                          </a:r>
                        </a:p>
                      </a:txBody>
                      <a:tcPr marL="38793" marR="38793" marT="19396" marB="19396"/>
                    </a:tc>
                    <a:tc>
                      <a:txBody>
                        <a:bodyPr/>
                        <a:lstStyle/>
                        <a:p>
                          <a:pPr algn="ctr"/>
                          <a:r>
                            <a:rPr lang="en-US" sz="800" dirty="0"/>
                            <a:t>12</a:t>
                          </a:r>
                        </a:p>
                      </a:txBody>
                      <a:tcPr marL="38793" marR="38793" marT="19396" marB="19396"/>
                    </a:tc>
                    <a:tc>
                      <a:txBody>
                        <a:bodyPr/>
                        <a:lstStyle/>
                        <a:p>
                          <a:pPr algn="ctr"/>
                          <a:r>
                            <a:rPr lang="en-US" sz="800" dirty="0"/>
                            <a:t>22</a:t>
                          </a:r>
                        </a:p>
                      </a:txBody>
                      <a:tcPr marL="38793" marR="38793" marT="19396" marB="19396"/>
                    </a:tc>
                    <a:extLst>
                      <a:ext uri="{0D108BD9-81ED-4DB2-BD59-A6C34878D82A}">
                        <a16:rowId xmlns:a16="http://schemas.microsoft.com/office/drawing/2014/main" val="10002"/>
                      </a:ext>
                    </a:extLst>
                  </a:tr>
                  <a:tr h="16071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800" dirty="0"/>
                            <a:t>Y</a:t>
                          </a:r>
                          <a:r>
                            <a:rPr lang="en-US" sz="800" baseline="-25000" dirty="0"/>
                            <a:t>3</a:t>
                          </a:r>
                          <a:r>
                            <a:rPr lang="en-US" sz="800" dirty="0"/>
                            <a:t>|X=i</a:t>
                          </a:r>
                          <a:endParaRPr lang="en-US" sz="800" baseline="-25000" dirty="0"/>
                        </a:p>
                      </a:txBody>
                      <a:tcPr marL="38793" marR="38793" marT="19396" marB="19396"/>
                    </a:tc>
                    <a:tc>
                      <a:txBody>
                        <a:bodyPr/>
                        <a:lstStyle/>
                        <a:p>
                          <a:pPr algn="ctr"/>
                          <a:r>
                            <a:rPr lang="en-US" sz="800" dirty="0"/>
                            <a:t>7</a:t>
                          </a:r>
                        </a:p>
                      </a:txBody>
                      <a:tcPr marL="38793" marR="38793" marT="19396" marB="19396"/>
                    </a:tc>
                    <a:tc>
                      <a:txBody>
                        <a:bodyPr/>
                        <a:lstStyle/>
                        <a:p>
                          <a:pPr algn="ctr"/>
                          <a:r>
                            <a:rPr lang="en-US" sz="800" dirty="0"/>
                            <a:t>14</a:t>
                          </a:r>
                        </a:p>
                      </a:txBody>
                      <a:tcPr marL="38793" marR="38793" marT="19396" marB="19396"/>
                    </a:tc>
                    <a:tc>
                      <a:txBody>
                        <a:bodyPr/>
                        <a:lstStyle/>
                        <a:p>
                          <a:pPr algn="ctr"/>
                          <a:r>
                            <a:rPr lang="en-US" sz="800" dirty="0"/>
                            <a:t>24</a:t>
                          </a:r>
                        </a:p>
                      </a:txBody>
                      <a:tcPr marL="38793" marR="38793" marT="19396" marB="19396"/>
                    </a:tc>
                    <a:extLst>
                      <a:ext uri="{0D108BD9-81ED-4DB2-BD59-A6C34878D82A}">
                        <a16:rowId xmlns:a16="http://schemas.microsoft.com/office/drawing/2014/main" val="10003"/>
                      </a:ext>
                    </a:extLst>
                  </a:tr>
                  <a:tr h="171698">
                    <a:tc>
                      <a:txBody>
                        <a:bodyPr/>
                        <a:lstStyle/>
                        <a:p>
                          <a:endParaRPr lang="en-US"/>
                        </a:p>
                      </a:txBody>
                      <a:tcPr marL="38793" marR="38793" marT="19396" marB="19396">
                        <a:blipFill>
                          <a:blip r:embed="rId2"/>
                          <a:stretch>
                            <a:fillRect l="-2273" t="-450000" r="-303409" b="-14286"/>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endParaRPr>
                        </a:p>
                      </a:txBody>
                      <a:tcPr marL="38793" marR="38793" marT="19396" marB="19396"/>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dirty="0">
                            <a:solidFill>
                              <a:srgbClr val="FF0000"/>
                            </a:solidFill>
                          </a:endParaRPr>
                        </a:p>
                      </a:txBody>
                      <a:tcPr marL="38793" marR="38793" marT="19396" marB="19396"/>
                    </a:tc>
                    <a:tc>
                      <a:txBody>
                        <a:bodyPr/>
                        <a:lstStyle/>
                        <a:p>
                          <a:pPr algn="ctr"/>
                          <a:endParaRPr lang="en-US" sz="800" dirty="0"/>
                        </a:p>
                      </a:txBody>
                      <a:tcPr marL="38793" marR="38793" marT="19396" marB="19396"/>
                    </a:tc>
                    <a:extLst>
                      <a:ext uri="{0D108BD9-81ED-4DB2-BD59-A6C34878D82A}">
                        <a16:rowId xmlns:a16="http://schemas.microsoft.com/office/drawing/2014/main" val="10004"/>
                      </a:ext>
                    </a:extLst>
                  </a:tr>
                </a:tbl>
              </a:graphicData>
            </a:graphic>
          </p:graphicFrame>
        </mc:Fallback>
      </mc:AlternateContent>
      <p:sp>
        <p:nvSpPr>
          <p:cNvPr id="19" name="TextBox 18"/>
          <p:cNvSpPr txBox="1"/>
          <p:nvPr/>
        </p:nvSpPr>
        <p:spPr>
          <a:xfrm>
            <a:off x="914400" y="6294966"/>
            <a:ext cx="10668000" cy="369332"/>
          </a:xfrm>
          <a:prstGeom prst="rect">
            <a:avLst/>
          </a:prstGeom>
          <a:noFill/>
        </p:spPr>
        <p:txBody>
          <a:bodyPr wrap="square" rtlCol="0">
            <a:spAutoFit/>
          </a:bodyPr>
          <a:lstStyle/>
          <a:p>
            <a:r>
              <a:rPr lang="en-US" dirty="0"/>
              <a:t>Extra sum of squares = residual sum of squares reduced – residual sum of squares full</a:t>
            </a:r>
          </a:p>
        </p:txBody>
      </p:sp>
      <p:graphicFrame>
        <p:nvGraphicFramePr>
          <p:cNvPr id="21" name="Table 20"/>
          <p:cNvGraphicFramePr>
            <a:graphicFrameLocks noGrp="1"/>
          </p:cNvGraphicFramePr>
          <p:nvPr>
            <p:extLst>
              <p:ext uri="{D42A27DB-BD31-4B8C-83A1-F6EECF244321}">
                <p14:modId xmlns:p14="http://schemas.microsoft.com/office/powerpoint/2010/main" val="4134210925"/>
              </p:ext>
            </p:extLst>
          </p:nvPr>
        </p:nvGraphicFramePr>
        <p:xfrm>
          <a:off x="952501" y="4612640"/>
          <a:ext cx="10286999" cy="1483360"/>
        </p:xfrm>
        <a:graphic>
          <a:graphicData uri="http://schemas.openxmlformats.org/drawingml/2006/table">
            <a:tbl>
              <a:tblPr firstRow="1" bandRow="1">
                <a:tableStyleId>{5C22544A-7EE6-4342-B048-85BDC9FD1C3A}</a:tableStyleId>
              </a:tblPr>
              <a:tblGrid>
                <a:gridCol w="3526970">
                  <a:extLst>
                    <a:ext uri="{9D8B030D-6E8A-4147-A177-3AD203B41FA5}">
                      <a16:colId xmlns:a16="http://schemas.microsoft.com/office/drawing/2014/main" val="20000"/>
                    </a:ext>
                  </a:extLst>
                </a:gridCol>
                <a:gridCol w="1083129">
                  <a:extLst>
                    <a:ext uri="{9D8B030D-6E8A-4147-A177-3AD203B41FA5}">
                      <a16:colId xmlns:a16="http://schemas.microsoft.com/office/drawing/2014/main" val="20001"/>
                    </a:ext>
                  </a:extLst>
                </a:gridCol>
                <a:gridCol w="1462088">
                  <a:extLst>
                    <a:ext uri="{9D8B030D-6E8A-4147-A177-3AD203B41FA5}">
                      <a16:colId xmlns:a16="http://schemas.microsoft.com/office/drawing/2014/main" val="20002"/>
                    </a:ext>
                  </a:extLst>
                </a:gridCol>
                <a:gridCol w="1373642">
                  <a:extLst>
                    <a:ext uri="{9D8B030D-6E8A-4147-A177-3AD203B41FA5}">
                      <a16:colId xmlns:a16="http://schemas.microsoft.com/office/drawing/2014/main" val="20003"/>
                    </a:ext>
                  </a:extLst>
                </a:gridCol>
                <a:gridCol w="146957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370840">
                <a:tc>
                  <a:txBody>
                    <a:bodyPr/>
                    <a:lstStyle/>
                    <a:p>
                      <a:endParaRPr lang="en-US" dirty="0"/>
                    </a:p>
                  </a:txBody>
                  <a:tcPr/>
                </a:tc>
                <a:tc>
                  <a:txBody>
                    <a:bodyPr/>
                    <a:lstStyle/>
                    <a:p>
                      <a:pPr algn="ctr"/>
                      <a:r>
                        <a:rPr lang="en-US" dirty="0"/>
                        <a:t>df</a:t>
                      </a:r>
                    </a:p>
                  </a:txBody>
                  <a:tcPr/>
                </a:tc>
                <a:tc>
                  <a:txBody>
                    <a:bodyPr/>
                    <a:lstStyle/>
                    <a:p>
                      <a:pPr algn="ctr"/>
                      <a:r>
                        <a:rPr lang="en-US" dirty="0"/>
                        <a:t>SS</a:t>
                      </a:r>
                    </a:p>
                  </a:txBody>
                  <a:tcPr/>
                </a:tc>
                <a:tc>
                  <a:txBody>
                    <a:bodyPr/>
                    <a:lstStyle/>
                    <a:p>
                      <a:pPr algn="ctr"/>
                      <a:r>
                        <a:rPr lang="en-US" baseline="0" dirty="0"/>
                        <a:t>MS</a:t>
                      </a:r>
                      <a:endParaRPr lang="en-US" dirty="0"/>
                    </a:p>
                  </a:txBody>
                  <a:tcPr/>
                </a:tc>
                <a:tc>
                  <a:txBody>
                    <a:bodyPr/>
                    <a:lstStyle/>
                    <a:p>
                      <a:pPr algn="ctr"/>
                      <a:r>
                        <a:rPr lang="en-US" dirty="0"/>
                        <a:t>F</a:t>
                      </a:r>
                    </a:p>
                  </a:txBody>
                  <a:tcPr/>
                </a:tc>
                <a:tc>
                  <a:txBody>
                    <a:bodyPr/>
                    <a:lstStyle/>
                    <a:p>
                      <a:pPr algn="ctr"/>
                      <a:r>
                        <a:rPr lang="en-US" dirty="0"/>
                        <a:t>Pr</a:t>
                      </a:r>
                      <a:r>
                        <a:rPr lang="en-US" baseline="0" dirty="0"/>
                        <a:t> &gt; F</a:t>
                      </a:r>
                      <a:endParaRPr lang="en-US" dirty="0"/>
                    </a:p>
                  </a:txBody>
                  <a:tcPr/>
                </a:tc>
                <a:extLst>
                  <a:ext uri="{0D108BD9-81ED-4DB2-BD59-A6C34878D82A}">
                    <a16:rowId xmlns:a16="http://schemas.microsoft.com/office/drawing/2014/main" val="10000"/>
                  </a:ext>
                </a:extLst>
              </a:tr>
              <a:tr h="370840">
                <a:tc>
                  <a:txBody>
                    <a:bodyPr/>
                    <a:lstStyle/>
                    <a:p>
                      <a:pPr algn="ctr"/>
                      <a:r>
                        <a:rPr lang="en-US" dirty="0"/>
                        <a:t>Model</a:t>
                      </a:r>
                      <a:r>
                        <a:rPr lang="en-US" baseline="0" dirty="0"/>
                        <a:t>/extra SS</a:t>
                      </a:r>
                      <a:endParaRPr lang="en-US" baseline="30000" dirty="0"/>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Error/</a:t>
                      </a:r>
                      <a:r>
                        <a:rPr lang="en-US" baseline="0" dirty="0"/>
                        <a:t>residual/full model</a:t>
                      </a:r>
                      <a:endParaRPr lang="en-US" baseline="-25000" dirty="0"/>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Total (reduced)</a:t>
                      </a:r>
                      <a:endParaRPr lang="en-US" baseline="-25000" dirty="0"/>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5679286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Normality Assumption</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0627" y="1516451"/>
            <a:ext cx="3100140" cy="2522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2277" y="1516451"/>
            <a:ext cx="3149097" cy="2522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7700" y="4107251"/>
            <a:ext cx="3276600" cy="2641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7734300" y="4827732"/>
            <a:ext cx="3657600" cy="1200329"/>
          </a:xfrm>
          <a:prstGeom prst="rect">
            <a:avLst/>
          </a:prstGeom>
          <a:noFill/>
        </p:spPr>
        <p:txBody>
          <a:bodyPr wrap="square" rtlCol="0">
            <a:spAutoFit/>
          </a:bodyPr>
          <a:lstStyle/>
          <a:p>
            <a:pPr algn="ctr"/>
            <a:r>
              <a:rPr lang="en-US" dirty="0"/>
              <a:t>There is strong evidence in favor of these data coming from a normal distribution. We will proceed under this assumption.</a:t>
            </a:r>
          </a:p>
        </p:txBody>
      </p:sp>
    </p:spTree>
    <p:extLst>
      <p:ext uri="{BB962C8B-B14F-4D97-AF65-F5344CB8AC3E}">
        <p14:creationId xmlns:p14="http://schemas.microsoft.com/office/powerpoint/2010/main" val="164517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2081" y="1405285"/>
            <a:ext cx="4370734" cy="1536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442224"/>
            <a:ext cx="2944906"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1380" y="4297368"/>
            <a:ext cx="4086225"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Multiply 3"/>
          <p:cNvSpPr/>
          <p:nvPr/>
        </p:nvSpPr>
        <p:spPr>
          <a:xfrm>
            <a:off x="6958702" y="3909583"/>
            <a:ext cx="2373342" cy="2024321"/>
          </a:xfrm>
          <a:prstGeom prst="mathMultiply">
            <a:avLst/>
          </a:prstGeom>
          <a:solidFill>
            <a:srgbClr val="FF0000">
              <a:alpha val="3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Arrow Connector 5"/>
          <p:cNvCxnSpPr/>
          <p:nvPr/>
        </p:nvCxnSpPr>
        <p:spPr>
          <a:xfrm>
            <a:off x="5871177" y="4014450"/>
            <a:ext cx="1" cy="775526"/>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1226" y="1391996"/>
            <a:ext cx="4033774" cy="3054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7" name="Straight Arrow Connector 16"/>
          <p:cNvCxnSpPr/>
          <p:nvPr/>
        </p:nvCxnSpPr>
        <p:spPr>
          <a:xfrm flipH="1">
            <a:off x="4953000" y="4776450"/>
            <a:ext cx="762002"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105400" y="5897692"/>
            <a:ext cx="5132734" cy="830997"/>
          </a:xfrm>
          <a:prstGeom prst="rect">
            <a:avLst/>
          </a:prstGeom>
          <a:noFill/>
        </p:spPr>
        <p:txBody>
          <a:bodyPr wrap="square" rtlCol="0">
            <a:spAutoFit/>
          </a:bodyPr>
          <a:lstStyle/>
          <a:p>
            <a:r>
              <a:rPr lang="en-US" sz="1600" dirty="0"/>
              <a:t>There is sufficient evidence at the alpha = 0.05 level of significance (p-value = 0.0201 from Welch’s ANOVA) to suggest that at least two of the means are different.</a:t>
            </a:r>
          </a:p>
        </p:txBody>
      </p:sp>
      <p:sp>
        <p:nvSpPr>
          <p:cNvPr id="21" name="TextBox 20"/>
          <p:cNvSpPr txBox="1"/>
          <p:nvPr/>
        </p:nvSpPr>
        <p:spPr>
          <a:xfrm>
            <a:off x="5824097" y="2957349"/>
            <a:ext cx="4378719" cy="954107"/>
          </a:xfrm>
          <a:prstGeom prst="rect">
            <a:avLst/>
          </a:prstGeom>
          <a:noFill/>
        </p:spPr>
        <p:txBody>
          <a:bodyPr wrap="square" rtlCol="0">
            <a:spAutoFit/>
          </a:bodyPr>
          <a:lstStyle/>
          <a:p>
            <a:r>
              <a:rPr lang="en-US" sz="1400" dirty="0"/>
              <a:t>There is strong evidence in support of these data coming from distributions with different standard deviations. We will proceed under this assumption and run the Welch’s ANOVA.</a:t>
            </a:r>
          </a:p>
        </p:txBody>
      </p:sp>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29666" y="6043276"/>
            <a:ext cx="2543175" cy="714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a:extLst>
              <a:ext uri="{FF2B5EF4-FFF2-40B4-BE49-F238E27FC236}">
                <a16:creationId xmlns:a16="http://schemas.microsoft.com/office/drawing/2014/main" id="{B647643E-C868-44B8-BD7B-57E2ED21AB16}"/>
              </a:ext>
            </a:extLst>
          </p:cNvPr>
          <p:cNvSpPr txBox="1"/>
          <p:nvPr/>
        </p:nvSpPr>
        <p:spPr>
          <a:xfrm>
            <a:off x="5917914" y="3949464"/>
            <a:ext cx="1702086" cy="307777"/>
          </a:xfrm>
          <a:prstGeom prst="rect">
            <a:avLst/>
          </a:prstGeom>
          <a:noFill/>
        </p:spPr>
        <p:txBody>
          <a:bodyPr wrap="square" rtlCol="0">
            <a:spAutoFit/>
          </a:bodyPr>
          <a:lstStyle/>
          <a:p>
            <a:r>
              <a:rPr lang="en-US" sz="1400" dirty="0"/>
              <a:t>Regular ANOVA</a:t>
            </a:r>
          </a:p>
        </p:txBody>
      </p:sp>
      <p:sp>
        <p:nvSpPr>
          <p:cNvPr id="5" name="Title 4"/>
          <p:cNvSpPr>
            <a:spLocks noGrp="1"/>
          </p:cNvSpPr>
          <p:nvPr>
            <p:ph type="title"/>
          </p:nvPr>
        </p:nvSpPr>
        <p:spPr/>
        <p:txBody>
          <a:bodyPr/>
          <a:lstStyle/>
          <a:p>
            <a:r>
              <a:rPr lang="en-US" dirty="0"/>
              <a:t>Assumptions and Analysis</a:t>
            </a:r>
          </a:p>
        </p:txBody>
      </p:sp>
    </p:spTree>
    <p:extLst>
      <p:ext uri="{BB962C8B-B14F-4D97-AF65-F5344CB8AC3E}">
        <p14:creationId xmlns:p14="http://schemas.microsoft.com/office/powerpoint/2010/main" val="87450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fade">
                                      <p:cBhvr>
                                        <p:cTn id="7" dur="500"/>
                                        <p:tgtEl>
                                          <p:spTgt spid="819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nodeType="withEffect">
                                  <p:stCondLst>
                                    <p:cond delay="0"/>
                                  </p:stCondLst>
                                  <p:childTnLst>
                                    <p:set>
                                      <p:cBhvr>
                                        <p:cTn id="17" dur="1" fill="hold">
                                          <p:stCondLst>
                                            <p:cond delay="0"/>
                                          </p:stCondLst>
                                        </p:cTn>
                                        <p:tgtEl>
                                          <p:spTgt spid="8196"/>
                                        </p:tgtEl>
                                        <p:attrNameLst>
                                          <p:attrName>style.visibility</p:attrName>
                                        </p:attrNameLst>
                                      </p:cBhvr>
                                      <p:to>
                                        <p:strVal val="visible"/>
                                      </p:to>
                                    </p:set>
                                    <p:animEffect transition="in" filter="fade">
                                      <p:cBhvr>
                                        <p:cTn id="18" dur="500"/>
                                        <p:tgtEl>
                                          <p:spTgt spid="8196"/>
                                        </p:tgtEl>
                                      </p:cBhvr>
                                    </p:animEffect>
                                  </p:childTnLst>
                                </p:cTn>
                              </p:par>
                              <p:par>
                                <p:cTn id="19" presetID="10"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nodeType="withEffect">
                                  <p:stCondLst>
                                    <p:cond delay="0"/>
                                  </p:stCondLst>
                                  <p:childTnLst>
                                    <p:set>
                                      <p:cBhvr>
                                        <p:cTn id="33" dur="1" fill="hold">
                                          <p:stCondLst>
                                            <p:cond delay="0"/>
                                          </p:stCondLst>
                                        </p:cTn>
                                        <p:tgtEl>
                                          <p:spTgt spid="8195"/>
                                        </p:tgtEl>
                                        <p:attrNameLst>
                                          <p:attrName>style.visibility</p:attrName>
                                        </p:attrNameLst>
                                      </p:cBhvr>
                                      <p:to>
                                        <p:strVal val="visible"/>
                                      </p:to>
                                    </p:set>
                                    <p:animEffect transition="in" filter="fade">
                                      <p:cBhvr>
                                        <p:cTn id="34" dur="500"/>
                                        <p:tgtEl>
                                          <p:spTgt spid="8195"/>
                                        </p:tgtEl>
                                      </p:cBhvr>
                                    </p:animEffect>
                                  </p:childTnLst>
                                </p:cTn>
                              </p:par>
                              <p:par>
                                <p:cTn id="35" presetID="10" presetClass="entr" presetSubtype="0" fill="hold" nodeType="withEffect">
                                  <p:stCondLst>
                                    <p:cond delay="0"/>
                                  </p:stCondLst>
                                  <p:childTnLst>
                                    <p:set>
                                      <p:cBhvr>
                                        <p:cTn id="36" dur="1" fill="hold">
                                          <p:stCondLst>
                                            <p:cond delay="0"/>
                                          </p:stCondLst>
                                        </p:cTn>
                                        <p:tgtEl>
                                          <p:spTgt spid="4098"/>
                                        </p:tgtEl>
                                        <p:attrNameLst>
                                          <p:attrName>style.visibility</p:attrName>
                                        </p:attrNameLst>
                                      </p:cBhvr>
                                      <p:to>
                                        <p:strVal val="visible"/>
                                      </p:to>
                                    </p:set>
                                    <p:animEffect transition="in" filter="fade">
                                      <p:cBhvr>
                                        <p:cTn id="37" dur="500"/>
                                        <p:tgtEl>
                                          <p:spTgt spid="409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5" grpId="0"/>
      <p:bldP spid="21" grpId="0"/>
      <p:bldP spid="3"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of Welch’s Test</a:t>
            </a: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238" y="3597231"/>
            <a:ext cx="8624291" cy="3163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7237" y="1410814"/>
            <a:ext cx="8780914"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6" name="Straight Connector 15"/>
          <p:cNvCxnSpPr/>
          <p:nvPr/>
        </p:nvCxnSpPr>
        <p:spPr>
          <a:xfrm>
            <a:off x="3276600" y="2934814"/>
            <a:ext cx="762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3505200" y="2706214"/>
            <a:ext cx="3810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144000" y="2706214"/>
            <a:ext cx="381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572000" y="3468214"/>
            <a:ext cx="381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981200" y="3239614"/>
            <a:ext cx="13716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981200" y="5730831"/>
            <a:ext cx="4267200" cy="457200"/>
          </a:xfrm>
          <a:prstGeom prst="rect">
            <a:avLst/>
          </a:prstGeom>
          <a:solidFill>
            <a:srgbClr val="00B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0216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1"/>
                                        </p:tgtEl>
                                        <p:attrNameLst>
                                          <p:attrName>style.visibility</p:attrName>
                                        </p:attrNameLst>
                                      </p:cBhvr>
                                      <p:to>
                                        <p:strVal val="visible"/>
                                      </p:to>
                                    </p:set>
                                    <p:animEffect transition="in" filter="fade">
                                      <p:cBhvr>
                                        <p:cTn id="2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426466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Kruskal-Wallis Test</a:t>
            </a:r>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13250760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 Small Example</a:t>
            </a:r>
          </a:p>
        </p:txBody>
      </p:sp>
      <p:pic>
        <p:nvPicPr>
          <p:cNvPr id="7"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387" b="3838"/>
          <a:stretch/>
        </p:blipFill>
        <p:spPr bwMode="auto">
          <a:xfrm>
            <a:off x="2209801" y="2345343"/>
            <a:ext cx="1832115" cy="41384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390901"/>
            <a:ext cx="3795712" cy="28847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98356" y="1590950"/>
            <a:ext cx="2819400" cy="16475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49558" y="1828800"/>
            <a:ext cx="1752600"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88370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Normality Assumption</a:t>
            </a:r>
          </a:p>
        </p:txBody>
      </p:sp>
      <p:pic>
        <p:nvPicPr>
          <p:cNvPr id="11"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42586" y="1447800"/>
            <a:ext cx="2590800" cy="1948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76800" y="1447800"/>
            <a:ext cx="2563277" cy="1948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96200" y="1447800"/>
            <a:ext cx="2580226" cy="19480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4669354" y="5712364"/>
            <a:ext cx="5607072" cy="923330"/>
          </a:xfrm>
          <a:prstGeom prst="rect">
            <a:avLst/>
          </a:prstGeom>
          <a:noFill/>
        </p:spPr>
        <p:txBody>
          <a:bodyPr wrap="square" rtlCol="0">
            <a:spAutoFit/>
          </a:bodyPr>
          <a:lstStyle/>
          <a:p>
            <a:pPr algn="ctr"/>
            <a:r>
              <a:rPr lang="en-US" dirty="0"/>
              <a:t>There is strong evidence against these data coming from a normal distribution, and the sample size is small. ANOVA? Welch’s ANOVA?</a:t>
            </a:r>
          </a:p>
        </p:txBody>
      </p:sp>
      <p:pic>
        <p:nvPicPr>
          <p:cNvPr id="15"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42586" y="3471862"/>
            <a:ext cx="2667000" cy="2136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69354" y="3370350"/>
            <a:ext cx="2770723" cy="223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 name="Picture 6"/>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24394" y="3437038"/>
            <a:ext cx="2702361" cy="2171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42586" y="5840653"/>
            <a:ext cx="2839429" cy="795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9338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Homogeneity of Variance Assumption</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524000"/>
            <a:ext cx="4185634"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6204" y="1752601"/>
            <a:ext cx="3609975" cy="1247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a:xfrm>
            <a:off x="6347090" y="3276600"/>
            <a:ext cx="3863710" cy="2031325"/>
          </a:xfrm>
          <a:prstGeom prst="rect">
            <a:avLst/>
          </a:prstGeom>
          <a:noFill/>
        </p:spPr>
        <p:txBody>
          <a:bodyPr wrap="square" rtlCol="0">
            <a:spAutoFit/>
          </a:bodyPr>
          <a:lstStyle/>
          <a:p>
            <a:r>
              <a:rPr lang="en-US" dirty="0"/>
              <a:t>There is some evidence in support of these data coming from distributions with different standard deviations. If the standard deviation assumption and normality assumption are both violated, what should we do?</a:t>
            </a:r>
          </a:p>
        </p:txBody>
      </p:sp>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1" y="5064020"/>
            <a:ext cx="3068187" cy="942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093853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 … Nonparametric!</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600200"/>
            <a:ext cx="9296400" cy="4513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598645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Kruskal-Wallis Test</a:t>
            </a:r>
          </a:p>
        </p:txBody>
      </p:sp>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1676400"/>
            <a:ext cx="4349078"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2836" y="2737757"/>
            <a:ext cx="2498365" cy="1834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609600" y="4648200"/>
            <a:ext cx="10972800" cy="646331"/>
          </a:xfrm>
          <a:prstGeom prst="rect">
            <a:avLst/>
          </a:prstGeom>
          <a:noFill/>
        </p:spPr>
        <p:txBody>
          <a:bodyPr wrap="square" rtlCol="0">
            <a:spAutoFit/>
          </a:bodyPr>
          <a:lstStyle/>
          <a:p>
            <a:pPr algn="ctr"/>
            <a:r>
              <a:rPr lang="en-US" dirty="0"/>
              <a:t>There is not sufficient evidence at the alpha = 0.05 level of significance (p-value = 0.3766 from Kruskal-Wallis Test) to suggest that at least two of the medians are different.</a:t>
            </a:r>
          </a:p>
        </p:txBody>
      </p:sp>
      <p:sp>
        <p:nvSpPr>
          <p:cNvPr id="12" name="TextBox 11"/>
          <p:cNvSpPr txBox="1"/>
          <p:nvPr/>
        </p:nvSpPr>
        <p:spPr>
          <a:xfrm>
            <a:off x="598714" y="5429168"/>
            <a:ext cx="10972800" cy="1200329"/>
          </a:xfrm>
          <a:prstGeom prst="rect">
            <a:avLst/>
          </a:prstGeom>
          <a:noFill/>
        </p:spPr>
        <p:txBody>
          <a:bodyPr wrap="square" rtlCol="0">
            <a:spAutoFit/>
          </a:bodyPr>
          <a:lstStyle/>
          <a:p>
            <a:pPr algn="ctr"/>
            <a:r>
              <a:rPr lang="en-US" dirty="0"/>
              <a:t>Notice that each test failed to reject their respective H</a:t>
            </a:r>
            <a:r>
              <a:rPr lang="en-US" baseline="-25000" dirty="0"/>
              <a:t>o</a:t>
            </a:r>
            <a:r>
              <a:rPr lang="en-US" dirty="0"/>
              <a:t>. The point isn’t so much that one test will reject when the other will fail to reject. We must remember that, as statisticians, we don’t personally favor one outcome over the other. We just want the appropriate test: the one with the most power. Kruskal-Wallis Test is the </a:t>
            </a:r>
            <a:r>
              <a:rPr lang="en-US" b="1" i="1" dirty="0"/>
              <a:t>appropriate</a:t>
            </a:r>
            <a:r>
              <a:rPr lang="en-US" dirty="0"/>
              <a:t> test.</a:t>
            </a:r>
          </a:p>
        </p:txBody>
      </p:sp>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712" y="1676400"/>
            <a:ext cx="3779687" cy="740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13"/>
          <p:cNvPicPr>
            <a:picLocks noChangeAspect="1"/>
          </p:cNvPicPr>
          <p:nvPr/>
        </p:nvPicPr>
        <p:blipFill rotWithShape="1">
          <a:blip r:embed="rId5"/>
          <a:srcRect l="25424" r="25659"/>
          <a:stretch/>
        </p:blipFill>
        <p:spPr>
          <a:xfrm>
            <a:off x="8610600" y="546596"/>
            <a:ext cx="2971800" cy="583280"/>
          </a:xfrm>
          <a:prstGeom prst="rect">
            <a:avLst/>
          </a:prstGeom>
        </p:spPr>
      </p:pic>
    </p:spTree>
    <p:extLst>
      <p:ext uri="{BB962C8B-B14F-4D97-AF65-F5344CB8AC3E}">
        <p14:creationId xmlns:p14="http://schemas.microsoft.com/office/powerpoint/2010/main" val="3527604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Pure ANOVA, Part II</a:t>
            </a:r>
          </a:p>
        </p:txBody>
      </p:sp>
      <p:sp>
        <p:nvSpPr>
          <p:cNvPr id="8" name="Content Placeholder 2"/>
          <p:cNvSpPr txBox="1">
            <a:spLocks/>
          </p:cNvSpPr>
          <p:nvPr/>
        </p:nvSpPr>
        <p:spPr>
          <a:xfrm>
            <a:off x="609600" y="1600202"/>
            <a:ext cx="10972800" cy="360268"/>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000" dirty="0"/>
              <a:t>7. Now we would like to make an ANOVA table to test the alternative hypothesis!</a:t>
            </a:r>
          </a:p>
        </p:txBody>
      </p:sp>
      <p:sp>
        <p:nvSpPr>
          <p:cNvPr id="7" name="TextBox 6"/>
          <p:cNvSpPr txBox="1"/>
          <p:nvPr/>
        </p:nvSpPr>
        <p:spPr>
          <a:xfrm>
            <a:off x="914400" y="2149264"/>
            <a:ext cx="10668000" cy="369332"/>
          </a:xfrm>
          <a:prstGeom prst="rect">
            <a:avLst/>
          </a:prstGeom>
          <a:noFill/>
        </p:spPr>
        <p:txBody>
          <a:bodyPr wrap="square" rtlCol="0">
            <a:spAutoFit/>
          </a:bodyPr>
          <a:lstStyle/>
          <a:p>
            <a:r>
              <a:rPr lang="en-US" dirty="0"/>
              <a:t>Formally write the H</a:t>
            </a:r>
            <a:r>
              <a:rPr lang="en-US" baseline="-25000" dirty="0"/>
              <a:t>o</a:t>
            </a:r>
            <a:r>
              <a:rPr lang="en-US" dirty="0"/>
              <a:t> and H</a:t>
            </a:r>
            <a:r>
              <a:rPr lang="en-US" baseline="-25000" dirty="0"/>
              <a:t>a</a:t>
            </a:r>
            <a:r>
              <a:rPr lang="en-US" dirty="0"/>
              <a:t> and fill in the table.</a:t>
            </a:r>
          </a:p>
        </p:txBody>
      </p:sp>
      <p:sp>
        <p:nvSpPr>
          <p:cNvPr id="19" name="TextBox 18"/>
          <p:cNvSpPr txBox="1"/>
          <p:nvPr/>
        </p:nvSpPr>
        <p:spPr>
          <a:xfrm>
            <a:off x="914400" y="6294966"/>
            <a:ext cx="10668000" cy="369332"/>
          </a:xfrm>
          <a:prstGeom prst="rect">
            <a:avLst/>
          </a:prstGeom>
          <a:noFill/>
        </p:spPr>
        <p:txBody>
          <a:bodyPr wrap="square" rtlCol="0">
            <a:spAutoFit/>
          </a:bodyPr>
          <a:lstStyle/>
          <a:p>
            <a:r>
              <a:rPr lang="en-US" dirty="0"/>
              <a:t>Extra sum of squares = residual sum of squares reduced – residual sum of squares full</a:t>
            </a:r>
          </a:p>
        </p:txBody>
      </p:sp>
      <p:sp>
        <p:nvSpPr>
          <p:cNvPr id="20" name="Rectangle 19"/>
          <p:cNvSpPr/>
          <p:nvPr/>
        </p:nvSpPr>
        <p:spPr>
          <a:xfrm>
            <a:off x="990600" y="2540673"/>
            <a:ext cx="10591800" cy="646331"/>
          </a:xfrm>
          <a:prstGeom prst="rect">
            <a:avLst/>
          </a:prstGeom>
        </p:spPr>
        <p:txBody>
          <a:bodyPr wrap="square">
            <a:spAutoFit/>
          </a:bodyPr>
          <a:lstStyle/>
          <a:p>
            <a:r>
              <a:rPr lang="en-US" b="1" dirty="0">
                <a:solidFill>
                  <a:srgbClr val="FF0000"/>
                </a:solidFill>
              </a:rPr>
              <a:t>H</a:t>
            </a:r>
            <a:r>
              <a:rPr lang="en-US" b="1" baseline="-25000" dirty="0">
                <a:solidFill>
                  <a:srgbClr val="FF0000"/>
                </a:solidFill>
              </a:rPr>
              <a:t>0</a:t>
            </a:r>
            <a:r>
              <a:rPr lang="en-US" b="1" dirty="0">
                <a:solidFill>
                  <a:srgbClr val="FF0000"/>
                </a:solidFill>
              </a:rPr>
              <a:t>: µ</a:t>
            </a:r>
            <a:r>
              <a:rPr lang="en-US" b="1" baseline="-25000" dirty="0">
                <a:solidFill>
                  <a:srgbClr val="FF0000"/>
                </a:solidFill>
              </a:rPr>
              <a:t>1</a:t>
            </a:r>
            <a:r>
              <a:rPr lang="en-US" b="1" dirty="0">
                <a:solidFill>
                  <a:srgbClr val="FF0000"/>
                </a:solidFill>
              </a:rPr>
              <a:t>= µ</a:t>
            </a:r>
            <a:r>
              <a:rPr lang="en-US" b="1" baseline="-25000" dirty="0">
                <a:solidFill>
                  <a:srgbClr val="FF0000"/>
                </a:solidFill>
              </a:rPr>
              <a:t>2</a:t>
            </a:r>
            <a:r>
              <a:rPr lang="en-US" b="1" dirty="0">
                <a:solidFill>
                  <a:srgbClr val="FF0000"/>
                </a:solidFill>
              </a:rPr>
              <a:t> = µ</a:t>
            </a:r>
            <a:r>
              <a:rPr lang="en-US" b="1" baseline="-25000" dirty="0">
                <a:solidFill>
                  <a:srgbClr val="FF0000"/>
                </a:solidFill>
              </a:rPr>
              <a:t>3			</a:t>
            </a:r>
            <a:r>
              <a:rPr lang="en-US" b="1" dirty="0">
                <a:solidFill>
                  <a:srgbClr val="FF0000"/>
                </a:solidFill>
              </a:rPr>
              <a:t>(equal means model µ µ</a:t>
            </a:r>
            <a:r>
              <a:rPr lang="en-US" b="1" baseline="-25000" dirty="0">
                <a:solidFill>
                  <a:srgbClr val="FF0000"/>
                </a:solidFill>
              </a:rPr>
              <a:t> </a:t>
            </a:r>
            <a:r>
              <a:rPr lang="en-US" b="1" dirty="0">
                <a:solidFill>
                  <a:srgbClr val="FF0000"/>
                </a:solidFill>
              </a:rPr>
              <a:t>µ)</a:t>
            </a:r>
            <a:endParaRPr lang="en-US" b="1" baseline="-25000" dirty="0">
              <a:solidFill>
                <a:srgbClr val="FF0000"/>
              </a:solidFill>
            </a:endParaRPr>
          </a:p>
          <a:p>
            <a:r>
              <a:rPr lang="en-US" b="1" dirty="0">
                <a:solidFill>
                  <a:srgbClr val="FF0000"/>
                </a:solidFill>
              </a:rPr>
              <a:t>H</a:t>
            </a:r>
            <a:r>
              <a:rPr lang="en-US" b="1" baseline="-25000" dirty="0">
                <a:solidFill>
                  <a:srgbClr val="FF0000"/>
                </a:solidFill>
              </a:rPr>
              <a:t>a</a:t>
            </a:r>
            <a:r>
              <a:rPr lang="en-US" b="1" dirty="0">
                <a:solidFill>
                  <a:srgbClr val="FF0000"/>
                </a:solidFill>
              </a:rPr>
              <a:t>: at least one pair is different</a:t>
            </a:r>
            <a:r>
              <a:rPr lang="en-US" b="1" baseline="-25000" dirty="0">
                <a:solidFill>
                  <a:srgbClr val="FF0000"/>
                </a:solidFill>
              </a:rPr>
              <a:t>	</a:t>
            </a:r>
            <a:r>
              <a:rPr lang="en-US" b="1" dirty="0">
                <a:solidFill>
                  <a:srgbClr val="FF0000"/>
                </a:solidFill>
              </a:rPr>
              <a:t>(separate means model µ</a:t>
            </a:r>
            <a:r>
              <a:rPr lang="en-US" b="1" baseline="-25000" dirty="0">
                <a:solidFill>
                  <a:srgbClr val="FF0000"/>
                </a:solidFill>
              </a:rPr>
              <a:t>1</a:t>
            </a:r>
            <a:r>
              <a:rPr lang="en-US" b="1" dirty="0">
                <a:solidFill>
                  <a:srgbClr val="FF0000"/>
                </a:solidFill>
              </a:rPr>
              <a:t> µ</a:t>
            </a:r>
            <a:r>
              <a:rPr lang="en-US" b="1" baseline="-25000" dirty="0">
                <a:solidFill>
                  <a:srgbClr val="FF0000"/>
                </a:solidFill>
              </a:rPr>
              <a:t>2 </a:t>
            </a:r>
            <a:r>
              <a:rPr lang="en-US" b="1" dirty="0">
                <a:solidFill>
                  <a:srgbClr val="FF0000"/>
                </a:solidFill>
              </a:rPr>
              <a:t>µ</a:t>
            </a:r>
            <a:r>
              <a:rPr lang="en-US" b="1" baseline="-25000" dirty="0">
                <a:solidFill>
                  <a:srgbClr val="FF0000"/>
                </a:solidFill>
              </a:rPr>
              <a:t>3</a:t>
            </a:r>
            <a:r>
              <a:rPr lang="en-US" b="1" dirty="0">
                <a:solidFill>
                  <a:srgbClr val="FF0000"/>
                </a:solidFill>
              </a:rPr>
              <a:t>)</a:t>
            </a:r>
          </a:p>
        </p:txBody>
      </p:sp>
      <p:graphicFrame>
        <p:nvGraphicFramePr>
          <p:cNvPr id="9" name="Table 8"/>
          <p:cNvGraphicFramePr>
            <a:graphicFrameLocks noGrp="1"/>
          </p:cNvGraphicFramePr>
          <p:nvPr>
            <p:extLst>
              <p:ext uri="{D42A27DB-BD31-4B8C-83A1-F6EECF244321}">
                <p14:modId xmlns:p14="http://schemas.microsoft.com/office/powerpoint/2010/main" val="3225807742"/>
              </p:ext>
            </p:extLst>
          </p:nvPr>
        </p:nvGraphicFramePr>
        <p:xfrm>
          <a:off x="952501" y="4612640"/>
          <a:ext cx="10286999" cy="1483360"/>
        </p:xfrm>
        <a:graphic>
          <a:graphicData uri="http://schemas.openxmlformats.org/drawingml/2006/table">
            <a:tbl>
              <a:tblPr firstRow="1" bandRow="1">
                <a:tableStyleId>{5C22544A-7EE6-4342-B048-85BDC9FD1C3A}</a:tableStyleId>
              </a:tblPr>
              <a:tblGrid>
                <a:gridCol w="3526970">
                  <a:extLst>
                    <a:ext uri="{9D8B030D-6E8A-4147-A177-3AD203B41FA5}">
                      <a16:colId xmlns:a16="http://schemas.microsoft.com/office/drawing/2014/main" val="20000"/>
                    </a:ext>
                  </a:extLst>
                </a:gridCol>
                <a:gridCol w="1083129">
                  <a:extLst>
                    <a:ext uri="{9D8B030D-6E8A-4147-A177-3AD203B41FA5}">
                      <a16:colId xmlns:a16="http://schemas.microsoft.com/office/drawing/2014/main" val="20001"/>
                    </a:ext>
                  </a:extLst>
                </a:gridCol>
                <a:gridCol w="1462088">
                  <a:extLst>
                    <a:ext uri="{9D8B030D-6E8A-4147-A177-3AD203B41FA5}">
                      <a16:colId xmlns:a16="http://schemas.microsoft.com/office/drawing/2014/main" val="20002"/>
                    </a:ext>
                  </a:extLst>
                </a:gridCol>
                <a:gridCol w="1373642">
                  <a:extLst>
                    <a:ext uri="{9D8B030D-6E8A-4147-A177-3AD203B41FA5}">
                      <a16:colId xmlns:a16="http://schemas.microsoft.com/office/drawing/2014/main" val="20003"/>
                    </a:ext>
                  </a:extLst>
                </a:gridCol>
                <a:gridCol w="1469570">
                  <a:extLst>
                    <a:ext uri="{9D8B030D-6E8A-4147-A177-3AD203B41FA5}">
                      <a16:colId xmlns:a16="http://schemas.microsoft.com/office/drawing/2014/main" val="20004"/>
                    </a:ext>
                  </a:extLst>
                </a:gridCol>
                <a:gridCol w="1371600">
                  <a:extLst>
                    <a:ext uri="{9D8B030D-6E8A-4147-A177-3AD203B41FA5}">
                      <a16:colId xmlns:a16="http://schemas.microsoft.com/office/drawing/2014/main" val="20005"/>
                    </a:ext>
                  </a:extLst>
                </a:gridCol>
              </a:tblGrid>
              <a:tr h="370840">
                <a:tc>
                  <a:txBody>
                    <a:bodyPr/>
                    <a:lstStyle/>
                    <a:p>
                      <a:endParaRPr lang="en-US" dirty="0"/>
                    </a:p>
                  </a:txBody>
                  <a:tcPr/>
                </a:tc>
                <a:tc>
                  <a:txBody>
                    <a:bodyPr/>
                    <a:lstStyle/>
                    <a:p>
                      <a:pPr algn="ctr"/>
                      <a:r>
                        <a:rPr lang="en-US" dirty="0"/>
                        <a:t>df</a:t>
                      </a:r>
                    </a:p>
                  </a:txBody>
                  <a:tcPr/>
                </a:tc>
                <a:tc>
                  <a:txBody>
                    <a:bodyPr/>
                    <a:lstStyle/>
                    <a:p>
                      <a:pPr algn="ctr"/>
                      <a:r>
                        <a:rPr lang="en-US" dirty="0"/>
                        <a:t>SS</a:t>
                      </a:r>
                    </a:p>
                  </a:txBody>
                  <a:tcPr/>
                </a:tc>
                <a:tc>
                  <a:txBody>
                    <a:bodyPr/>
                    <a:lstStyle/>
                    <a:p>
                      <a:pPr algn="ctr"/>
                      <a:r>
                        <a:rPr lang="en-US" baseline="0" dirty="0"/>
                        <a:t>MS</a:t>
                      </a:r>
                      <a:endParaRPr lang="en-US" dirty="0"/>
                    </a:p>
                  </a:txBody>
                  <a:tcPr/>
                </a:tc>
                <a:tc>
                  <a:txBody>
                    <a:bodyPr/>
                    <a:lstStyle/>
                    <a:p>
                      <a:pPr algn="ctr"/>
                      <a:r>
                        <a:rPr lang="en-US" dirty="0"/>
                        <a:t>F</a:t>
                      </a:r>
                    </a:p>
                  </a:txBody>
                  <a:tcPr/>
                </a:tc>
                <a:tc>
                  <a:txBody>
                    <a:bodyPr/>
                    <a:lstStyle/>
                    <a:p>
                      <a:pPr algn="ctr"/>
                      <a:r>
                        <a:rPr lang="en-US" dirty="0"/>
                        <a:t>Pr</a:t>
                      </a:r>
                      <a:r>
                        <a:rPr lang="en-US" baseline="0" dirty="0"/>
                        <a:t> &gt; F</a:t>
                      </a:r>
                      <a:endParaRPr lang="en-US" dirty="0"/>
                    </a:p>
                  </a:txBody>
                  <a:tcPr/>
                </a:tc>
                <a:extLst>
                  <a:ext uri="{0D108BD9-81ED-4DB2-BD59-A6C34878D82A}">
                    <a16:rowId xmlns:a16="http://schemas.microsoft.com/office/drawing/2014/main" val="10000"/>
                  </a:ext>
                </a:extLst>
              </a:tr>
              <a:tr h="370840">
                <a:tc>
                  <a:txBody>
                    <a:bodyPr/>
                    <a:lstStyle/>
                    <a:p>
                      <a:pPr algn="ctr"/>
                      <a:r>
                        <a:rPr lang="en-US" dirty="0"/>
                        <a:t>Model</a:t>
                      </a:r>
                      <a:r>
                        <a:rPr lang="en-US" baseline="0" dirty="0"/>
                        <a:t>/extra SS</a:t>
                      </a:r>
                      <a:endParaRPr lang="en-US" baseline="30000" dirty="0"/>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b="1" dirty="0">
                        <a:solidFill>
                          <a:srgbClr val="FF0000"/>
                        </a:solidFill>
                      </a:endParaRP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Error/</a:t>
                      </a:r>
                      <a:r>
                        <a:rPr lang="en-US" baseline="0" dirty="0"/>
                        <a:t>residual/full model</a:t>
                      </a:r>
                      <a:endParaRPr lang="en-US" baseline="-25000" dirty="0"/>
                    </a:p>
                  </a:txBody>
                  <a:tcPr/>
                </a:tc>
                <a:tc>
                  <a:txBody>
                    <a:bodyPr/>
                    <a:lstStyle/>
                    <a:p>
                      <a:pPr algn="ctr"/>
                      <a:r>
                        <a:rPr lang="en-US" b="1" dirty="0">
                          <a:solidFill>
                            <a:srgbClr val="FF0000"/>
                          </a:solidFill>
                        </a:rPr>
                        <a:t>6</a:t>
                      </a:r>
                    </a:p>
                  </a:txBody>
                  <a:tcPr/>
                </a:tc>
                <a:tc>
                  <a:txBody>
                    <a:bodyPr/>
                    <a:lstStyle/>
                    <a:p>
                      <a:pPr algn="ctr"/>
                      <a:r>
                        <a:rPr lang="en-US" b="1" dirty="0">
                          <a:solidFill>
                            <a:srgbClr val="FF0000"/>
                          </a:solidFill>
                        </a:rPr>
                        <a:t>24</a:t>
                      </a:r>
                    </a:p>
                  </a:txBody>
                  <a:tcPr/>
                </a:tc>
                <a:tc>
                  <a:txBody>
                    <a:bodyPr/>
                    <a:lstStyle/>
                    <a:p>
                      <a:pPr algn="ctr"/>
                      <a:r>
                        <a:rPr lang="en-US" b="1" dirty="0">
                          <a:solidFill>
                            <a:srgbClr val="FF0000"/>
                          </a:solidFill>
                        </a:rPr>
                        <a:t>4</a:t>
                      </a: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a:t>Total (reduced)</a:t>
                      </a:r>
                      <a:endParaRPr lang="en-US" baseline="-25000" dirty="0"/>
                    </a:p>
                  </a:txBody>
                  <a:tcPr/>
                </a:tc>
                <a:tc>
                  <a:txBody>
                    <a:bodyPr/>
                    <a:lstStyle/>
                    <a:p>
                      <a:pPr algn="ctr"/>
                      <a:r>
                        <a:rPr lang="en-US" b="1" dirty="0">
                          <a:solidFill>
                            <a:srgbClr val="FF0000"/>
                          </a:solidFill>
                        </a:rPr>
                        <a:t>8</a:t>
                      </a:r>
                    </a:p>
                  </a:txBody>
                  <a:tcPr/>
                </a:tc>
                <a:tc>
                  <a:txBody>
                    <a:bodyPr/>
                    <a:lstStyle/>
                    <a:p>
                      <a:pPr algn="ctr"/>
                      <a:r>
                        <a:rPr lang="en-US" b="1" dirty="0">
                          <a:solidFill>
                            <a:srgbClr val="FF0000"/>
                          </a:solidFill>
                        </a:rPr>
                        <a:t>462</a:t>
                      </a:r>
                    </a:p>
                  </a:txBody>
                  <a:tcPr/>
                </a:tc>
                <a:tc>
                  <a:txBody>
                    <a:bodyPr/>
                    <a:lstStyle/>
                    <a:p>
                      <a:pPr algn="ctr"/>
                      <a:endParaRPr lang="en-US" b="1" dirty="0">
                        <a:solidFill>
                          <a:srgbClr val="FF0000"/>
                        </a:solidFill>
                      </a:endParaRPr>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81930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76194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Appendix</a:t>
            </a:r>
          </a:p>
        </p:txBody>
      </p:sp>
      <p:sp>
        <p:nvSpPr>
          <p:cNvPr id="3" name="Subtitle 2">
            <a:extLst>
              <a:ext uri="{FF2B5EF4-FFF2-40B4-BE49-F238E27FC236}">
                <a16:creationId xmlns:a16="http://schemas.microsoft.com/office/drawing/2014/main" id="{A6FD8B17-9CAA-4084-B950-4B8EC172FB1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505529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Effects vs. Random Effects</a:t>
            </a:r>
          </a:p>
        </p:txBody>
      </p:sp>
      <p:sp>
        <p:nvSpPr>
          <p:cNvPr id="3" name="Content Placeholder 2"/>
          <p:cNvSpPr>
            <a:spLocks noGrp="1"/>
          </p:cNvSpPr>
          <p:nvPr>
            <p:ph idx="1"/>
          </p:nvPr>
        </p:nvSpPr>
        <p:spPr/>
        <p:txBody>
          <a:bodyPr>
            <a:normAutofit lnSpcReduction="10000"/>
          </a:bodyPr>
          <a:lstStyle/>
          <a:p>
            <a:pPr marL="0" indent="0">
              <a:buNone/>
            </a:pPr>
            <a:r>
              <a:rPr lang="en-US" dirty="0"/>
              <a:t>Quick answer</a:t>
            </a:r>
          </a:p>
          <a:p>
            <a:r>
              <a:rPr lang="en-US" dirty="0"/>
              <a:t>Do your groupings exhaust the data (e.g., data on four different machines and there are only four machines)? Fixed effects! Use Proc GLM in SAS.</a:t>
            </a:r>
          </a:p>
          <a:p>
            <a:r>
              <a:rPr lang="en-US" dirty="0"/>
              <a:t>Are your groupings a random sample of a larger population that could have been chosen to be a group (e.g., data on four different machines that were chosen from a random sample of 100 machines)? Random effects! Use Proc Mixed in SAS.</a:t>
            </a:r>
          </a:p>
        </p:txBody>
      </p:sp>
    </p:spTree>
    <p:extLst>
      <p:ext uri="{BB962C8B-B14F-4D97-AF65-F5344CB8AC3E}">
        <p14:creationId xmlns:p14="http://schemas.microsoft.com/office/powerpoint/2010/main" val="15786406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6AA76-C8B4-4CEB-830A-33A431B8CD08}"/>
              </a:ext>
            </a:extLst>
          </p:cNvPr>
          <p:cNvSpPr>
            <a:spLocks noGrp="1"/>
          </p:cNvSpPr>
          <p:nvPr>
            <p:ph type="title"/>
          </p:nvPr>
        </p:nvSpPr>
        <p:spPr/>
        <p:txBody>
          <a:bodyPr/>
          <a:lstStyle/>
          <a:p>
            <a:r>
              <a:rPr lang="en-US" dirty="0"/>
              <a:t>Fixed or Random Effects</a:t>
            </a:r>
          </a:p>
        </p:txBody>
      </p:sp>
      <p:sp>
        <p:nvSpPr>
          <p:cNvPr id="9" name="Content Placeholder 2">
            <a:extLst>
              <a:ext uri="{FF2B5EF4-FFF2-40B4-BE49-F238E27FC236}">
                <a16:creationId xmlns:a16="http://schemas.microsoft.com/office/drawing/2014/main" id="{F19E07A2-6AA3-4182-84D1-0444A549E85C}"/>
              </a:ext>
            </a:extLst>
          </p:cNvPr>
          <p:cNvSpPr txBox="1">
            <a:spLocks/>
          </p:cNvSpPr>
          <p:nvPr/>
        </p:nvSpPr>
        <p:spPr>
          <a:xfrm>
            <a:off x="2362201" y="3697407"/>
            <a:ext cx="9220199" cy="516467"/>
          </a:xfrm>
          <a:prstGeom prst="rect">
            <a:avLst/>
          </a:prstGeom>
        </p:spPr>
        <p:txBody>
          <a:bodyPr/>
          <a:lst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charset="0"/>
              <a:buNone/>
            </a:pPr>
            <a:r>
              <a:rPr lang="en-US" sz="2400" dirty="0"/>
              <a:t>Fixed effects</a:t>
            </a:r>
          </a:p>
          <a:p>
            <a:pPr marL="0" indent="0">
              <a:buFont typeface="Arial" charset="0"/>
              <a:buNone/>
            </a:pPr>
            <a:endParaRPr lang="en-US" sz="2400" dirty="0"/>
          </a:p>
          <a:p>
            <a:endParaRPr lang="en-US" sz="2400" dirty="0"/>
          </a:p>
          <a:p>
            <a:endParaRPr lang="en-US" sz="2400" dirty="0"/>
          </a:p>
        </p:txBody>
      </p:sp>
      <p:sp>
        <p:nvSpPr>
          <p:cNvPr id="10" name="Content Placeholder 2">
            <a:extLst>
              <a:ext uri="{FF2B5EF4-FFF2-40B4-BE49-F238E27FC236}">
                <a16:creationId xmlns:a16="http://schemas.microsoft.com/office/drawing/2014/main" id="{7D87A021-BFA9-4BCF-82CE-846CE21F4D27}"/>
              </a:ext>
            </a:extLst>
          </p:cNvPr>
          <p:cNvSpPr txBox="1">
            <a:spLocks/>
          </p:cNvSpPr>
          <p:nvPr/>
        </p:nvSpPr>
        <p:spPr>
          <a:xfrm>
            <a:off x="609600" y="3012056"/>
            <a:ext cx="10972800" cy="60116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Scenario 1: There is only one machine of each type.</a:t>
            </a:r>
          </a:p>
        </p:txBody>
      </p:sp>
      <p:sp>
        <p:nvSpPr>
          <p:cNvPr id="11" name="Content Placeholder 2">
            <a:extLst>
              <a:ext uri="{FF2B5EF4-FFF2-40B4-BE49-F238E27FC236}">
                <a16:creationId xmlns:a16="http://schemas.microsoft.com/office/drawing/2014/main" id="{F2D6DE66-074A-42CB-B6F8-86AA84ABE214}"/>
              </a:ext>
            </a:extLst>
          </p:cNvPr>
          <p:cNvSpPr txBox="1">
            <a:spLocks/>
          </p:cNvSpPr>
          <p:nvPr/>
        </p:nvSpPr>
        <p:spPr>
          <a:xfrm>
            <a:off x="609600" y="4298064"/>
            <a:ext cx="10972800" cy="1204111"/>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Scenario 2: There are several of each type of machine. The Coke samples all came from the same Coke bottling machine, and the Diet Coke samples all came from the same Diet Coke machine.</a:t>
            </a:r>
          </a:p>
        </p:txBody>
      </p:sp>
      <p:sp>
        <p:nvSpPr>
          <p:cNvPr id="12" name="Content Placeholder 2">
            <a:extLst>
              <a:ext uri="{FF2B5EF4-FFF2-40B4-BE49-F238E27FC236}">
                <a16:creationId xmlns:a16="http://schemas.microsoft.com/office/drawing/2014/main" id="{E8A8A283-928F-4DD1-BBE0-B472CB0C9A48}"/>
              </a:ext>
            </a:extLst>
          </p:cNvPr>
          <p:cNvSpPr txBox="1">
            <a:spLocks/>
          </p:cNvSpPr>
          <p:nvPr/>
        </p:nvSpPr>
        <p:spPr>
          <a:xfrm>
            <a:off x="2357674" y="5586366"/>
            <a:ext cx="9224726" cy="50674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Random effects</a:t>
            </a:r>
          </a:p>
        </p:txBody>
      </p:sp>
      <p:sp>
        <p:nvSpPr>
          <p:cNvPr id="13" name="TextBox 12">
            <a:extLst>
              <a:ext uri="{FF2B5EF4-FFF2-40B4-BE49-F238E27FC236}">
                <a16:creationId xmlns:a16="http://schemas.microsoft.com/office/drawing/2014/main" id="{97FCD5E2-6B73-40F6-ACD5-A82788E55AB4}"/>
              </a:ext>
            </a:extLst>
          </p:cNvPr>
          <p:cNvSpPr txBox="1"/>
          <p:nvPr/>
        </p:nvSpPr>
        <p:spPr>
          <a:xfrm>
            <a:off x="609600" y="1727537"/>
            <a:ext cx="10972800" cy="1200329"/>
          </a:xfrm>
          <a:prstGeom prst="rect">
            <a:avLst/>
          </a:prstGeom>
          <a:noFill/>
        </p:spPr>
        <p:txBody>
          <a:bodyPr wrap="square" rtlCol="0">
            <a:spAutoFit/>
          </a:bodyPr>
          <a:lstStyle/>
          <a:p>
            <a:r>
              <a:rPr lang="en-US" sz="2400" dirty="0"/>
              <a:t>Measured the amount of liquid in 20 randomly selected cans of Coke and 20 randomly selected cans of Diet Coke at a regional bottling company. Coke and Diet Coke are bottled using different types of machines.</a:t>
            </a:r>
          </a:p>
        </p:txBody>
      </p:sp>
    </p:spTree>
    <p:extLst>
      <p:ext uri="{BB962C8B-B14F-4D97-AF65-F5344CB8AC3E}">
        <p14:creationId xmlns:p14="http://schemas.microsoft.com/office/powerpoint/2010/main" val="209206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2"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What Does </a:t>
                </a:r>
                <a14:m>
                  <m:oMath xmlns:m="http://schemas.openxmlformats.org/officeDocument/2006/math">
                    <m:sSup>
                      <m:sSupPr>
                        <m:ctrlPr>
                          <a:rPr lang="en-US" i="1" dirty="0" smtClean="0">
                            <a:latin typeface="Cambria Math" panose="02040503050406030204" pitchFamily="18" charset="0"/>
                          </a:rPr>
                        </m:ctrlPr>
                      </m:sSupPr>
                      <m:e>
                        <m:r>
                          <a:rPr lang="en-US" b="0" i="1" dirty="0" smtClean="0">
                            <a:latin typeface="Cambria Math" panose="02040503050406030204" pitchFamily="18" charset="0"/>
                          </a:rPr>
                          <m:t>𝑟</m:t>
                        </m:r>
                      </m:e>
                      <m:sup>
                        <m:r>
                          <a:rPr lang="en-US" b="0" i="1" dirty="0" smtClean="0">
                            <a:latin typeface="Cambria Math" panose="02040503050406030204" pitchFamily="18" charset="0"/>
                          </a:rPr>
                          <m:t>2</m:t>
                        </m:r>
                      </m:sup>
                    </m:sSup>
                  </m:oMath>
                </a14:m>
                <a:r>
                  <a:rPr lang="en-US" dirty="0"/>
                  <a:t> Mean? Part I</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b="-8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sSup>
                      <m:sSupPr>
                        <m:ctrlPr>
                          <a:rPr lang="en-US" i="1" dirty="0" smtClean="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2</m:t>
                        </m:r>
                      </m:sup>
                    </m:sSup>
                  </m:oMath>
                </a14:m>
                <a:r>
                  <a:rPr lang="en-US" dirty="0"/>
                  <a:t> is called the coefficient of determination, or square of the correlation coefficient</a:t>
                </a:r>
              </a:p>
              <a:p>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2</m:t>
                        </m:r>
                      </m:sup>
                    </m:sSup>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b>
                          <m:sSubPr>
                            <m:ctrlPr>
                              <a:rPr lang="en-US" i="1" dirty="0">
                                <a:latin typeface="Cambria Math" panose="02040503050406030204" pitchFamily="18" charset="0"/>
                              </a:rPr>
                            </m:ctrlPr>
                          </m:sSubPr>
                          <m:e>
                            <m:r>
                              <a:rPr lang="en-US" b="0" i="1" dirty="0" smtClean="0">
                                <a:latin typeface="Cambria Math" panose="02040503050406030204" pitchFamily="18" charset="0"/>
                              </a:rPr>
                              <m:t>𝑆</m:t>
                            </m:r>
                            <m:r>
                              <a:rPr lang="en-US" i="1" dirty="0">
                                <a:latin typeface="Cambria Math" panose="02040503050406030204" pitchFamily="18" charset="0"/>
                              </a:rPr>
                              <m:t>𝑆</m:t>
                            </m:r>
                          </m:e>
                          <m:sub>
                            <m:r>
                              <a:rPr lang="en-US" i="1" dirty="0">
                                <a:latin typeface="Cambria Math" panose="02040503050406030204" pitchFamily="18" charset="0"/>
                              </a:rPr>
                              <m:t>𝑚𝑜𝑑𝑒𝑙</m:t>
                            </m:r>
                          </m:sub>
                        </m:sSub>
                      </m:num>
                      <m:den>
                        <m:sSub>
                          <m:sSubPr>
                            <m:ctrlPr>
                              <a:rPr lang="en-US" i="1" dirty="0">
                                <a:latin typeface="Cambria Math" panose="02040503050406030204" pitchFamily="18" charset="0"/>
                              </a:rPr>
                            </m:ctrlPr>
                          </m:sSubPr>
                          <m:e>
                            <m:r>
                              <a:rPr lang="en-US" b="0" i="1" dirty="0" smtClean="0">
                                <a:latin typeface="Cambria Math" panose="02040503050406030204" pitchFamily="18" charset="0"/>
                              </a:rPr>
                              <m:t>𝑆</m:t>
                            </m:r>
                            <m:r>
                              <a:rPr lang="en-US" i="1" dirty="0">
                                <a:latin typeface="Cambria Math" panose="02040503050406030204" pitchFamily="18" charset="0"/>
                              </a:rPr>
                              <m:t>𝑆</m:t>
                            </m:r>
                          </m:e>
                          <m:sub>
                            <m:r>
                              <a:rPr lang="en-US" b="0" i="1" dirty="0" smtClean="0">
                                <a:latin typeface="Cambria Math" panose="02040503050406030204" pitchFamily="18" charset="0"/>
                              </a:rPr>
                              <m:t>𝑡𝑜𝑡𝑎𝑙</m:t>
                            </m:r>
                          </m:sub>
                        </m:sSub>
                      </m:den>
                    </m:f>
                  </m:oMath>
                </a14:m>
                <a:endParaRPr lang="en-US" dirty="0"/>
              </a:p>
              <a:p>
                <a:pPr marL="0" indent="0">
                  <a:buNone/>
                </a:pPr>
                <a:r>
                  <a:rPr lang="en-US" dirty="0"/>
                  <a:t>We can think of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2</m:t>
                        </m:r>
                      </m:sup>
                    </m:sSup>
                  </m:oMath>
                </a14:m>
                <a:r>
                  <a:rPr lang="en-US" dirty="0"/>
                  <a:t> as the proportion of variability that is explained by the independent variables (grouping data)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389" t="-1752"/>
                </a:stretch>
              </a:blipFill>
            </p:spPr>
            <p:txBody>
              <a:bodyPr/>
              <a:lstStyle/>
              <a:p>
                <a:r>
                  <a:rPr lang="en-US">
                    <a:noFill/>
                  </a:rPr>
                  <a:t> </a:t>
                </a:r>
              </a:p>
            </p:txBody>
          </p:sp>
        </mc:Fallback>
      </mc:AlternateContent>
    </p:spTree>
    <p:extLst>
      <p:ext uri="{BB962C8B-B14F-4D97-AF65-F5344CB8AC3E}">
        <p14:creationId xmlns:p14="http://schemas.microsoft.com/office/powerpoint/2010/main" val="150586850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What Does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2</m:t>
                        </m:r>
                      </m:sup>
                    </m:sSup>
                  </m:oMath>
                </a14:m>
                <a:r>
                  <a:rPr lang="en-US" dirty="0"/>
                  <a:t> Mean? Part II</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b="-8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pPr marL="0" indent="0">
                  <a:buNone/>
                </a:pPr>
                <a:r>
                  <a:rPr lang="en-US" sz="1800" dirty="0"/>
                  <a:t>While </a:t>
                </a:r>
                <a14:m>
                  <m:oMath xmlns:m="http://schemas.openxmlformats.org/officeDocument/2006/math">
                    <m:sSup>
                      <m:sSupPr>
                        <m:ctrlPr>
                          <a:rPr lang="en-US" sz="1800" i="1" dirty="0">
                            <a:latin typeface="Cambria Math" panose="02040503050406030204" pitchFamily="18" charset="0"/>
                          </a:rPr>
                        </m:ctrlPr>
                      </m:sSupPr>
                      <m:e>
                        <m:r>
                          <a:rPr lang="en-US" sz="1800" i="1" dirty="0">
                            <a:latin typeface="Cambria Math" panose="02040503050406030204" pitchFamily="18" charset="0"/>
                          </a:rPr>
                          <m:t>𝑟</m:t>
                        </m:r>
                      </m:e>
                      <m:sup>
                        <m:r>
                          <a:rPr lang="en-US" sz="1800" i="1" dirty="0">
                            <a:latin typeface="Cambria Math" panose="02040503050406030204" pitchFamily="18" charset="0"/>
                          </a:rPr>
                          <m:t>2</m:t>
                        </m:r>
                        <m:r>
                          <a:rPr lang="en-US" sz="1800" b="0" i="1" dirty="0" smtClean="0">
                            <a:latin typeface="Cambria Math" panose="02040503050406030204" pitchFamily="18" charset="0"/>
                          </a:rPr>
                          <m:t> </m:t>
                        </m:r>
                      </m:sup>
                    </m:sSup>
                  </m:oMath>
                </a14:m>
                <a:r>
                  <a:rPr lang="en-US" sz="1800" dirty="0"/>
                  <a:t>is gleaned from the data, the true parameter is referred to as </a:t>
                </a:r>
                <a14:m>
                  <m:oMath xmlns:m="http://schemas.openxmlformats.org/officeDocument/2006/math">
                    <m:r>
                      <a:rPr lang="en-US" sz="1800" i="1">
                        <a:latin typeface="Cambria Math" panose="02040503050406030204" pitchFamily="18" charset="0"/>
                        <a:ea typeface="Cambria Math" panose="02040503050406030204" pitchFamily="18" charset="0"/>
                      </a:rPr>
                      <m:t>𝜌</m:t>
                    </m:r>
                  </m:oMath>
                </a14:m>
                <a:r>
                  <a:rPr lang="en-US" sz="1800" dirty="0"/>
                  <a:t> (rho). </a:t>
                </a:r>
              </a:p>
              <a:p>
                <a:pPr marL="0" indent="0">
                  <a:buNone/>
                </a:pPr>
                <a:r>
                  <a:rPr lang="en-US" sz="1800" dirty="0"/>
                  <a:t>The following two hypothesis tests are equivalent:</a:t>
                </a:r>
              </a:p>
              <a:p>
                <a:r>
                  <a:rPr lang="en-US" sz="1800" dirty="0"/>
                  <a:t>1</a:t>
                </a:r>
                <a:endParaRPr lang="en-US" sz="1800"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𝐻</m:t>
                          </m:r>
                        </m:e>
                        <m:sub>
                          <m:r>
                            <a:rPr lang="en-US" sz="1800" i="1" dirty="0">
                              <a:latin typeface="Cambria Math" panose="02040503050406030204" pitchFamily="18" charset="0"/>
                            </a:rPr>
                            <m:t>0</m:t>
                          </m:r>
                        </m:sub>
                      </m:sSub>
                      <m:r>
                        <a:rPr lang="en-US" sz="1800" i="1" dirty="0">
                          <a:latin typeface="Cambria Math" panose="02040503050406030204" pitchFamily="18" charset="0"/>
                        </a:rPr>
                        <m:t>: </m:t>
                      </m:r>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𝜇</m:t>
                          </m:r>
                        </m:e>
                        <m:sub>
                          <m:r>
                            <a:rPr lang="en-US" sz="1800" i="1" dirty="0">
                              <a:latin typeface="Cambria Math" panose="02040503050406030204" pitchFamily="18" charset="0"/>
                            </a:rPr>
                            <m:t>1</m:t>
                          </m:r>
                        </m:sub>
                      </m:sSub>
                      <m:r>
                        <a:rPr lang="en-US" sz="1800" i="1" dirty="0">
                          <a:latin typeface="Cambria Math" panose="02040503050406030204" pitchFamily="18" charset="0"/>
                        </a:rPr>
                        <m:t>=</m:t>
                      </m:r>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𝜇</m:t>
                          </m:r>
                        </m:e>
                        <m:sub>
                          <m:r>
                            <a:rPr lang="en-US" sz="1800" i="1" dirty="0">
                              <a:latin typeface="Cambria Math" panose="02040503050406030204" pitchFamily="18" charset="0"/>
                            </a:rPr>
                            <m:t>2</m:t>
                          </m:r>
                        </m:sub>
                      </m:sSub>
                      <m:r>
                        <a:rPr lang="en-US" sz="1800" i="1" dirty="0">
                          <a:latin typeface="Cambria Math" panose="02040503050406030204" pitchFamily="18" charset="0"/>
                        </a:rPr>
                        <m:t>=</m:t>
                      </m:r>
                      <m:r>
                        <a:rPr lang="en-US" sz="1800" i="1" dirty="0">
                          <a:latin typeface="Cambria Math" panose="02040503050406030204" pitchFamily="18" charset="0"/>
                          <a:ea typeface="Cambria Math" panose="02040503050406030204" pitchFamily="18" charset="0"/>
                        </a:rPr>
                        <m:t>⋯=</m:t>
                      </m:r>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𝜇</m:t>
                          </m:r>
                        </m:e>
                        <m:sub>
                          <m:r>
                            <a:rPr lang="en-US" sz="1800" i="1" dirty="0">
                              <a:latin typeface="Cambria Math" panose="02040503050406030204" pitchFamily="18" charset="0"/>
                            </a:rPr>
                            <m:t>𝑘</m:t>
                          </m:r>
                        </m:sub>
                      </m:sSub>
                    </m:oMath>
                  </m:oMathPara>
                </a14:m>
                <a:endParaRPr lang="en-US" sz="18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𝐻</m:t>
                          </m:r>
                        </m:e>
                        <m:sub>
                          <m:r>
                            <a:rPr lang="en-US" sz="1800" i="1" dirty="0">
                              <a:latin typeface="Cambria Math" panose="02040503050406030204" pitchFamily="18" charset="0"/>
                            </a:rPr>
                            <m:t>1</m:t>
                          </m:r>
                        </m:sub>
                      </m:sSub>
                      <m:r>
                        <a:rPr lang="en-US" sz="1800" i="1" dirty="0">
                          <a:latin typeface="Cambria Math" panose="02040503050406030204" pitchFamily="18" charset="0"/>
                        </a:rPr>
                        <m:t>:</m:t>
                      </m:r>
                      <m:r>
                        <a:rPr lang="en-US" sz="1800" i="1" dirty="0">
                          <a:latin typeface="Cambria Math" panose="02040503050406030204" pitchFamily="18" charset="0"/>
                        </a:rPr>
                        <m:t>𝑎𝑡</m:t>
                      </m:r>
                      <m:r>
                        <a:rPr lang="en-US" sz="1800" i="1" dirty="0">
                          <a:latin typeface="Cambria Math" panose="02040503050406030204" pitchFamily="18" charset="0"/>
                        </a:rPr>
                        <m:t> </m:t>
                      </m:r>
                      <m:r>
                        <a:rPr lang="en-US" sz="1800" i="1" dirty="0">
                          <a:latin typeface="Cambria Math" panose="02040503050406030204" pitchFamily="18" charset="0"/>
                        </a:rPr>
                        <m:t>𝑙𝑒𝑎𝑠𝑡</m:t>
                      </m:r>
                      <m:r>
                        <a:rPr lang="en-US" sz="1800" i="1" dirty="0">
                          <a:latin typeface="Cambria Math" panose="02040503050406030204" pitchFamily="18" charset="0"/>
                        </a:rPr>
                        <m:t> 1 </m:t>
                      </m:r>
                      <m:sSub>
                        <m:sSubPr>
                          <m:ctrlPr>
                            <a:rPr lang="en-US" sz="1800" i="1" dirty="0">
                              <a:latin typeface="Cambria Math" panose="02040503050406030204" pitchFamily="18" charset="0"/>
                            </a:rPr>
                          </m:ctrlPr>
                        </m:sSubPr>
                        <m:e>
                          <m:r>
                            <a:rPr lang="en-US" sz="1800" i="1" dirty="0">
                              <a:latin typeface="Cambria Math" panose="02040503050406030204" pitchFamily="18" charset="0"/>
                              <a:ea typeface="Cambria Math" panose="02040503050406030204" pitchFamily="18" charset="0"/>
                            </a:rPr>
                            <m:t>𝜇</m:t>
                          </m:r>
                        </m:e>
                        <m:sub>
                          <m:r>
                            <a:rPr lang="en-US" sz="1800" i="1" dirty="0">
                              <a:latin typeface="Cambria Math" panose="02040503050406030204" pitchFamily="18" charset="0"/>
                            </a:rPr>
                            <m:t>𝑖</m:t>
                          </m:r>
                        </m:sub>
                      </m:sSub>
                      <m:r>
                        <a:rPr lang="en-US" sz="1800" i="1" dirty="0">
                          <a:latin typeface="Cambria Math" panose="02040503050406030204" pitchFamily="18" charset="0"/>
                        </a:rPr>
                        <m:t> </m:t>
                      </m:r>
                      <m:r>
                        <a:rPr lang="en-US" sz="1800" i="1" dirty="0">
                          <a:latin typeface="Cambria Math" panose="02040503050406030204" pitchFamily="18" charset="0"/>
                        </a:rPr>
                        <m:t>𝑖𝑠</m:t>
                      </m:r>
                      <m:r>
                        <a:rPr lang="en-US" sz="1800" i="1" dirty="0">
                          <a:latin typeface="Cambria Math" panose="02040503050406030204" pitchFamily="18" charset="0"/>
                        </a:rPr>
                        <m:t> </m:t>
                      </m:r>
                      <m:r>
                        <a:rPr lang="en-US" sz="1800" i="1" dirty="0">
                          <a:latin typeface="Cambria Math" panose="02040503050406030204" pitchFamily="18" charset="0"/>
                        </a:rPr>
                        <m:t>𝑑𝑖𝑓𝑓𝑒𝑟𝑒𝑛𝑡</m:t>
                      </m:r>
                    </m:oMath>
                  </m:oMathPara>
                </a14:m>
                <a:endParaRPr lang="en-US" sz="1800" dirty="0"/>
              </a:p>
              <a:p>
                <a:pPr marL="0" indent="0">
                  <a:buNone/>
                </a:pPr>
                <a:r>
                  <a:rPr lang="en-US" sz="1800" dirty="0"/>
                  <a:t>Test statistic </a:t>
                </a:r>
              </a:p>
              <a:p>
                <a:pPr marL="0" indent="0">
                  <a:buNone/>
                </a:pPr>
                <a14:m>
                  <m:oMath xmlns:m="http://schemas.openxmlformats.org/officeDocument/2006/math">
                    <m:r>
                      <a:rPr lang="en-US" sz="1800" i="1" dirty="0">
                        <a:latin typeface="Cambria Math" panose="02040503050406030204" pitchFamily="18" charset="0"/>
                      </a:rPr>
                      <m:t>𝐹</m:t>
                    </m:r>
                    <m:r>
                      <a:rPr lang="en-US" sz="1800" i="1" dirty="0">
                        <a:latin typeface="Cambria Math" panose="02040503050406030204" pitchFamily="18" charset="0"/>
                      </a:rPr>
                      <m:t>=</m:t>
                    </m:r>
                    <m:f>
                      <m:fPr>
                        <m:ctrlPr>
                          <a:rPr lang="en-US" sz="1800" i="1" dirty="0">
                            <a:latin typeface="Cambria Math" panose="02040503050406030204" pitchFamily="18" charset="0"/>
                          </a:rPr>
                        </m:ctrlPr>
                      </m:fPr>
                      <m:num>
                        <m:r>
                          <a:rPr lang="en-US" sz="1800" i="1" dirty="0">
                            <a:latin typeface="Cambria Math" panose="02040503050406030204" pitchFamily="18" charset="0"/>
                          </a:rPr>
                          <m:t>𝑀𝑆</m:t>
                        </m:r>
                        <m:r>
                          <a:rPr lang="en-US" sz="1800" i="1" dirty="0">
                            <a:latin typeface="Cambria Math" panose="02040503050406030204" pitchFamily="18" charset="0"/>
                          </a:rPr>
                          <m:t>(</m:t>
                        </m:r>
                        <m:r>
                          <a:rPr lang="en-US" sz="1800" i="1" dirty="0">
                            <a:latin typeface="Cambria Math" panose="02040503050406030204" pitchFamily="18" charset="0"/>
                          </a:rPr>
                          <m:t>𝑚𝑜𝑑𝑒𝑙</m:t>
                        </m:r>
                        <m:r>
                          <a:rPr lang="en-US" sz="1800" i="1" dirty="0">
                            <a:latin typeface="Cambria Math" panose="02040503050406030204" pitchFamily="18" charset="0"/>
                          </a:rPr>
                          <m:t>)</m:t>
                        </m:r>
                      </m:num>
                      <m:den>
                        <m:r>
                          <a:rPr lang="en-US" sz="1800" i="1" dirty="0">
                            <a:latin typeface="Cambria Math" panose="02040503050406030204" pitchFamily="18" charset="0"/>
                          </a:rPr>
                          <m:t>𝑀𝑆</m:t>
                        </m:r>
                        <m:r>
                          <a:rPr lang="en-US" sz="1800" i="1" dirty="0">
                            <a:latin typeface="Cambria Math" panose="02040503050406030204" pitchFamily="18" charset="0"/>
                          </a:rPr>
                          <m:t>(</m:t>
                        </m:r>
                        <m:r>
                          <a:rPr lang="en-US" sz="1800" i="1" dirty="0">
                            <a:latin typeface="Cambria Math" panose="02040503050406030204" pitchFamily="18" charset="0"/>
                          </a:rPr>
                          <m:t>𝑒𝑟𝑟𝑜𝑟</m:t>
                        </m:r>
                        <m:r>
                          <a:rPr lang="en-US" sz="1800" i="1" dirty="0">
                            <a:latin typeface="Cambria Math" panose="02040503050406030204" pitchFamily="18" charset="0"/>
                          </a:rPr>
                          <m:t>)</m:t>
                        </m:r>
                      </m:den>
                    </m:f>
                  </m:oMath>
                </a14:m>
                <a:r>
                  <a:rPr lang="en-US" sz="1800" dirty="0"/>
                  <a:t>, where </a:t>
                </a:r>
                <a14:m>
                  <m:oMath xmlns:m="http://schemas.openxmlformats.org/officeDocument/2006/math">
                    <m:r>
                      <a:rPr lang="en-US" sz="1800" i="1" dirty="0">
                        <a:latin typeface="Cambria Math" panose="02040503050406030204" pitchFamily="18" charset="0"/>
                      </a:rPr>
                      <m:t>𝐹</m:t>
                    </m:r>
                  </m:oMath>
                </a14:m>
                <a:r>
                  <a:rPr lang="en-US" sz="1800" dirty="0"/>
                  <a:t> is </a:t>
                </a:r>
                <a14:m>
                  <m:oMath xmlns:m="http://schemas.openxmlformats.org/officeDocument/2006/math">
                    <m:r>
                      <a:rPr lang="en-US" sz="1800" i="1" dirty="0">
                        <a:latin typeface="Cambria Math" panose="02040503050406030204" pitchFamily="18" charset="0"/>
                      </a:rPr>
                      <m:t>𝐹</m:t>
                    </m:r>
                    <m:r>
                      <a:rPr lang="en-US" sz="1800" dirty="0">
                        <a:latin typeface="Cambria Math" panose="02040503050406030204" pitchFamily="18" charset="0"/>
                      </a:rPr>
                      <m:t>−</m:t>
                    </m:r>
                    <m:r>
                      <a:rPr lang="en-US" sz="1800" b="0" i="0" dirty="0" smtClean="0">
                        <a:latin typeface="Cambria Math" panose="02040503050406030204" pitchFamily="18" charset="0"/>
                      </a:rPr>
                      <m:t> </m:t>
                    </m:r>
                  </m:oMath>
                </a14:m>
                <a:r>
                  <a:rPr lang="en-US" sz="1800" dirty="0"/>
                  <a:t>distributed with </a:t>
                </a:r>
                <a14:m>
                  <m:oMath xmlns:m="http://schemas.openxmlformats.org/officeDocument/2006/math">
                    <m:r>
                      <a:rPr lang="en-US" sz="1800" i="1" dirty="0">
                        <a:latin typeface="Cambria Math" panose="02040503050406030204" pitchFamily="18" charset="0"/>
                      </a:rPr>
                      <m:t>𝑘</m:t>
                    </m:r>
                    <m:r>
                      <a:rPr lang="en-US" sz="1800" i="1" dirty="0">
                        <a:latin typeface="Cambria Math" panose="02040503050406030204" pitchFamily="18" charset="0"/>
                      </a:rPr>
                      <m:t>−1</m:t>
                    </m:r>
                  </m:oMath>
                </a14:m>
                <a:r>
                  <a:rPr lang="en-US" sz="1800" dirty="0"/>
                  <a:t>, </a:t>
                </a:r>
                <a14:m>
                  <m:oMath xmlns:m="http://schemas.openxmlformats.org/officeDocument/2006/math">
                    <m:r>
                      <a:rPr lang="en-US" sz="1800" i="1" dirty="0">
                        <a:latin typeface="Cambria Math" panose="02040503050406030204" pitchFamily="18" charset="0"/>
                      </a:rPr>
                      <m:t>𝑛</m:t>
                    </m:r>
                    <m:r>
                      <a:rPr lang="en-US" sz="1800" i="1" dirty="0">
                        <a:latin typeface="Cambria Math" panose="02040503050406030204" pitchFamily="18" charset="0"/>
                      </a:rPr>
                      <m:t>−</m:t>
                    </m:r>
                    <m:r>
                      <a:rPr lang="en-US" sz="1800" i="1" dirty="0">
                        <a:latin typeface="Cambria Math" panose="02040503050406030204" pitchFamily="18" charset="0"/>
                      </a:rPr>
                      <m:t>𝑘</m:t>
                    </m:r>
                  </m:oMath>
                </a14:m>
                <a:r>
                  <a:rPr lang="en-US" sz="1800" dirty="0"/>
                  <a:t> degrees of freedom</a:t>
                </a:r>
              </a:p>
              <a:p>
                <a:r>
                  <a:rPr lang="en-US" sz="1800" dirty="0"/>
                  <a:t>2</a:t>
                </a:r>
              </a:p>
              <a:p>
                <a:pPr marL="457200" lvl="1" indent="0">
                  <a:buNone/>
                </a:pPr>
                <a14:m>
                  <m:oMathPara xmlns:m="http://schemas.openxmlformats.org/officeDocument/2006/math">
                    <m:oMathParaPr>
                      <m:jc m:val="centerGroup"/>
                    </m:oMathParaPr>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𝐻</m:t>
                          </m:r>
                        </m:e>
                        <m:sub>
                          <m:r>
                            <a:rPr lang="en-US" sz="1800" i="1" dirty="0">
                              <a:latin typeface="Cambria Math" panose="02040503050406030204" pitchFamily="18" charset="0"/>
                            </a:rPr>
                            <m:t>0</m:t>
                          </m:r>
                        </m:sub>
                      </m:sSub>
                      <m:r>
                        <a:rPr lang="en-US" sz="1800" i="1" dirty="0">
                          <a:latin typeface="Cambria Math" panose="02040503050406030204" pitchFamily="18" charset="0"/>
                        </a:rPr>
                        <m:t>: </m:t>
                      </m:r>
                      <m:r>
                        <a:rPr lang="en-US" sz="1800" i="1" dirty="0">
                          <a:latin typeface="Cambria Math" panose="02040503050406030204" pitchFamily="18" charset="0"/>
                          <a:ea typeface="Cambria Math" panose="02040503050406030204" pitchFamily="18" charset="0"/>
                        </a:rPr>
                        <m:t>𝜌</m:t>
                      </m:r>
                      <m:r>
                        <a:rPr lang="en-US" sz="1800" i="1" dirty="0">
                          <a:latin typeface="Cambria Math" panose="02040503050406030204" pitchFamily="18" charset="0"/>
                        </a:rPr>
                        <m:t>=0</m:t>
                      </m:r>
                    </m:oMath>
                  </m:oMathPara>
                </a14:m>
                <a:endParaRPr lang="en-US" sz="18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1800" i="1" dirty="0">
                              <a:latin typeface="Cambria Math" panose="02040503050406030204" pitchFamily="18" charset="0"/>
                            </a:rPr>
                          </m:ctrlPr>
                        </m:sSubPr>
                        <m:e>
                          <m:r>
                            <a:rPr lang="en-US" sz="1800" i="1" dirty="0">
                              <a:latin typeface="Cambria Math" panose="02040503050406030204" pitchFamily="18" charset="0"/>
                            </a:rPr>
                            <m:t>𝐻</m:t>
                          </m:r>
                        </m:e>
                        <m:sub>
                          <m:r>
                            <a:rPr lang="en-US" sz="1800" i="1" dirty="0">
                              <a:latin typeface="Cambria Math" panose="02040503050406030204" pitchFamily="18" charset="0"/>
                            </a:rPr>
                            <m:t>1</m:t>
                          </m:r>
                        </m:sub>
                      </m:sSub>
                      <m:r>
                        <a:rPr lang="en-US" sz="1800" i="1" dirty="0">
                          <a:latin typeface="Cambria Math" panose="02040503050406030204" pitchFamily="18" charset="0"/>
                        </a:rPr>
                        <m:t>:</m:t>
                      </m:r>
                      <m:r>
                        <a:rPr lang="en-US" sz="1800" i="1" dirty="0">
                          <a:latin typeface="Cambria Math" panose="02040503050406030204" pitchFamily="18" charset="0"/>
                          <a:ea typeface="Cambria Math" panose="02040503050406030204" pitchFamily="18" charset="0"/>
                        </a:rPr>
                        <m:t>𝜌</m:t>
                      </m:r>
                      <m:r>
                        <a:rPr lang="en-US" sz="1800" i="1" dirty="0">
                          <a:latin typeface="Cambria Math" panose="02040503050406030204" pitchFamily="18" charset="0"/>
                          <a:ea typeface="Cambria Math" panose="02040503050406030204" pitchFamily="18" charset="0"/>
                        </a:rPr>
                        <m:t>≠0</m:t>
                      </m:r>
                    </m:oMath>
                  </m:oMathPara>
                </a14:m>
                <a:endParaRPr lang="en-US" sz="1800" dirty="0"/>
              </a:p>
              <a:p>
                <a:pPr marL="0" indent="0">
                  <a:buNone/>
                </a:pPr>
                <a:r>
                  <a:rPr lang="en-US" sz="1800" dirty="0"/>
                  <a:t>Test statistic </a:t>
                </a:r>
              </a:p>
              <a:p>
                <a:pPr marL="0" indent="0">
                  <a:buNone/>
                </a:pPr>
                <a14:m>
                  <m:oMath xmlns:m="http://schemas.openxmlformats.org/officeDocument/2006/math">
                    <m:r>
                      <a:rPr lang="en-US" sz="1800" i="1" dirty="0">
                        <a:latin typeface="Cambria Math" panose="02040503050406030204" pitchFamily="18" charset="0"/>
                      </a:rPr>
                      <m:t>𝐹</m:t>
                    </m:r>
                    <m:r>
                      <a:rPr lang="en-US" sz="1800" i="1" dirty="0">
                        <a:latin typeface="Cambria Math" panose="02040503050406030204" pitchFamily="18" charset="0"/>
                      </a:rPr>
                      <m:t>=</m:t>
                    </m:r>
                    <m:f>
                      <m:fPr>
                        <m:ctrlPr>
                          <a:rPr lang="en-US" sz="1800" i="1" dirty="0">
                            <a:latin typeface="Cambria Math" panose="02040503050406030204" pitchFamily="18" charset="0"/>
                          </a:rPr>
                        </m:ctrlPr>
                      </m:fPr>
                      <m:num>
                        <m:sSup>
                          <m:sSupPr>
                            <m:ctrlPr>
                              <a:rPr lang="en-US" sz="1800" i="1" dirty="0">
                                <a:latin typeface="Cambria Math" panose="02040503050406030204" pitchFamily="18" charset="0"/>
                              </a:rPr>
                            </m:ctrlPr>
                          </m:sSupPr>
                          <m:e>
                            <m:r>
                              <a:rPr lang="en-US" sz="1800" i="1" dirty="0">
                                <a:latin typeface="Cambria Math" panose="02040503050406030204" pitchFamily="18" charset="0"/>
                              </a:rPr>
                              <m:t>𝑟</m:t>
                            </m:r>
                          </m:e>
                          <m:sup>
                            <m:r>
                              <a:rPr lang="en-US" sz="1800" i="1" dirty="0">
                                <a:latin typeface="Cambria Math" panose="02040503050406030204" pitchFamily="18" charset="0"/>
                              </a:rPr>
                              <m:t>2</m:t>
                            </m:r>
                          </m:sup>
                        </m:sSup>
                        <m:r>
                          <a:rPr lang="en-US" sz="1800" i="1" dirty="0">
                            <a:latin typeface="Cambria Math" panose="02040503050406030204" pitchFamily="18" charset="0"/>
                          </a:rPr>
                          <m:t>(</m:t>
                        </m:r>
                        <m:r>
                          <a:rPr lang="en-US" sz="1800" i="1" dirty="0">
                            <a:latin typeface="Cambria Math" panose="02040503050406030204" pitchFamily="18" charset="0"/>
                          </a:rPr>
                          <m:t>𝑛</m:t>
                        </m:r>
                        <m:r>
                          <a:rPr lang="en-US" sz="1800" i="1" dirty="0">
                            <a:latin typeface="Cambria Math" panose="02040503050406030204" pitchFamily="18" charset="0"/>
                          </a:rPr>
                          <m:t>−</m:t>
                        </m:r>
                        <m:r>
                          <a:rPr lang="en-US" sz="1800" i="1" dirty="0">
                            <a:latin typeface="Cambria Math" panose="02040503050406030204" pitchFamily="18" charset="0"/>
                          </a:rPr>
                          <m:t>𝑘</m:t>
                        </m:r>
                        <m:r>
                          <a:rPr lang="en-US" sz="1800" i="1" dirty="0">
                            <a:latin typeface="Cambria Math" panose="02040503050406030204" pitchFamily="18" charset="0"/>
                          </a:rPr>
                          <m:t>)</m:t>
                        </m:r>
                      </m:num>
                      <m:den>
                        <m:d>
                          <m:dPr>
                            <m:ctrlPr>
                              <a:rPr lang="en-US" sz="1800" i="1" dirty="0">
                                <a:latin typeface="Cambria Math" panose="02040503050406030204" pitchFamily="18" charset="0"/>
                              </a:rPr>
                            </m:ctrlPr>
                          </m:dPr>
                          <m:e>
                            <m:r>
                              <a:rPr lang="en-US" sz="1800" i="1" dirty="0">
                                <a:latin typeface="Cambria Math" panose="02040503050406030204" pitchFamily="18" charset="0"/>
                              </a:rPr>
                              <m:t>1−</m:t>
                            </m:r>
                            <m:sSup>
                              <m:sSupPr>
                                <m:ctrlPr>
                                  <a:rPr lang="en-US" sz="1800" i="1" dirty="0">
                                    <a:latin typeface="Cambria Math" panose="02040503050406030204" pitchFamily="18" charset="0"/>
                                  </a:rPr>
                                </m:ctrlPr>
                              </m:sSupPr>
                              <m:e>
                                <m:r>
                                  <a:rPr lang="en-US" sz="1800" i="1" dirty="0">
                                    <a:latin typeface="Cambria Math" panose="02040503050406030204" pitchFamily="18" charset="0"/>
                                  </a:rPr>
                                  <m:t>𝑟</m:t>
                                </m:r>
                              </m:e>
                              <m:sup>
                                <m:r>
                                  <a:rPr lang="en-US" sz="1800" i="1" dirty="0">
                                    <a:latin typeface="Cambria Math" panose="02040503050406030204" pitchFamily="18" charset="0"/>
                                  </a:rPr>
                                  <m:t>2</m:t>
                                </m:r>
                              </m:sup>
                            </m:sSup>
                          </m:e>
                        </m:d>
                        <m:d>
                          <m:dPr>
                            <m:ctrlPr>
                              <a:rPr lang="en-US" sz="1800" i="1" dirty="0">
                                <a:latin typeface="Cambria Math" panose="02040503050406030204" pitchFamily="18" charset="0"/>
                              </a:rPr>
                            </m:ctrlPr>
                          </m:dPr>
                          <m:e>
                            <m:r>
                              <a:rPr lang="en-US" sz="1800" i="1" dirty="0">
                                <a:latin typeface="Cambria Math" panose="02040503050406030204" pitchFamily="18" charset="0"/>
                              </a:rPr>
                              <m:t>𝑘</m:t>
                            </m:r>
                            <m:r>
                              <a:rPr lang="en-US" sz="1800" i="1" dirty="0">
                                <a:latin typeface="Cambria Math" panose="02040503050406030204" pitchFamily="18" charset="0"/>
                              </a:rPr>
                              <m:t>−1</m:t>
                            </m:r>
                          </m:e>
                        </m:d>
                      </m:den>
                    </m:f>
                  </m:oMath>
                </a14:m>
                <a:r>
                  <a:rPr lang="en-US" sz="1800" dirty="0"/>
                  <a:t>, where </a:t>
                </a:r>
                <a14:m>
                  <m:oMath xmlns:m="http://schemas.openxmlformats.org/officeDocument/2006/math">
                    <m:r>
                      <a:rPr lang="en-US" sz="1800" i="1" dirty="0">
                        <a:latin typeface="Cambria Math" panose="02040503050406030204" pitchFamily="18" charset="0"/>
                      </a:rPr>
                      <m:t>𝐹</m:t>
                    </m:r>
                  </m:oMath>
                </a14:m>
                <a:r>
                  <a:rPr lang="en-US" sz="1800" dirty="0"/>
                  <a:t> is </a:t>
                </a:r>
                <a14:m>
                  <m:oMath xmlns:m="http://schemas.openxmlformats.org/officeDocument/2006/math">
                    <m:r>
                      <a:rPr lang="en-US" sz="1800" i="1" dirty="0">
                        <a:latin typeface="Cambria Math" panose="02040503050406030204" pitchFamily="18" charset="0"/>
                      </a:rPr>
                      <m:t>𝐹</m:t>
                    </m:r>
                    <m:r>
                      <a:rPr lang="en-US" sz="1800" dirty="0">
                        <a:latin typeface="Cambria Math" panose="02040503050406030204" pitchFamily="18" charset="0"/>
                      </a:rPr>
                      <m:t>−</m:t>
                    </m:r>
                    <m:r>
                      <a:rPr lang="en-US" sz="1800" b="0" i="0" dirty="0" smtClean="0">
                        <a:latin typeface="Cambria Math" panose="02040503050406030204" pitchFamily="18" charset="0"/>
                      </a:rPr>
                      <m:t> </m:t>
                    </m:r>
                  </m:oMath>
                </a14:m>
                <a:r>
                  <a:rPr lang="en-US" sz="1800" dirty="0"/>
                  <a:t>distributed with </a:t>
                </a:r>
                <a14:m>
                  <m:oMath xmlns:m="http://schemas.openxmlformats.org/officeDocument/2006/math">
                    <m:r>
                      <a:rPr lang="en-US" sz="1800" i="1" dirty="0">
                        <a:latin typeface="Cambria Math" panose="02040503050406030204" pitchFamily="18" charset="0"/>
                      </a:rPr>
                      <m:t>𝑘</m:t>
                    </m:r>
                    <m:r>
                      <a:rPr lang="en-US" sz="1800" i="1" dirty="0">
                        <a:latin typeface="Cambria Math" panose="02040503050406030204" pitchFamily="18" charset="0"/>
                      </a:rPr>
                      <m:t>−1</m:t>
                    </m:r>
                  </m:oMath>
                </a14:m>
                <a:r>
                  <a:rPr lang="en-US" sz="1800" dirty="0"/>
                  <a:t>, </a:t>
                </a:r>
                <a14:m>
                  <m:oMath xmlns:m="http://schemas.openxmlformats.org/officeDocument/2006/math">
                    <m:r>
                      <a:rPr lang="en-US" sz="1800" i="1" dirty="0">
                        <a:latin typeface="Cambria Math" panose="02040503050406030204" pitchFamily="18" charset="0"/>
                      </a:rPr>
                      <m:t>𝑛</m:t>
                    </m:r>
                    <m:r>
                      <a:rPr lang="en-US" sz="1800" i="1" dirty="0">
                        <a:latin typeface="Cambria Math" panose="02040503050406030204" pitchFamily="18" charset="0"/>
                      </a:rPr>
                      <m:t>−</m:t>
                    </m:r>
                    <m:r>
                      <a:rPr lang="en-US" sz="1800" i="1" dirty="0">
                        <a:latin typeface="Cambria Math" panose="02040503050406030204" pitchFamily="18" charset="0"/>
                      </a:rPr>
                      <m:t>𝑘</m:t>
                    </m:r>
                  </m:oMath>
                </a14:m>
                <a:r>
                  <a:rPr lang="en-US" sz="1800" dirty="0"/>
                  <a:t> degrees of freedom</a:t>
                </a:r>
              </a:p>
              <a:p>
                <a:pPr marL="0" indent="0">
                  <a:buNone/>
                </a:pPr>
                <a:endParaRPr lang="en-US" sz="1800" dirty="0"/>
              </a:p>
              <a:p>
                <a:pPr marL="0" indent="0">
                  <a:buNone/>
                </a:pPr>
                <a:r>
                  <a:rPr lang="en-US" sz="1800" dirty="0"/>
                  <a:t>You can use algebra to prove the two test statistics are equivalent. Try it yourself!</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444" t="-809" b="-11725"/>
                </a:stretch>
              </a:blipFill>
            </p:spPr>
            <p:txBody>
              <a:bodyPr/>
              <a:lstStyle/>
              <a:p>
                <a:r>
                  <a:rPr lang="en-US">
                    <a:noFill/>
                  </a:rPr>
                  <a:t> </a:t>
                </a:r>
              </a:p>
            </p:txBody>
          </p:sp>
        </mc:Fallback>
      </mc:AlternateContent>
    </p:spTree>
    <p:extLst>
      <p:ext uri="{BB962C8B-B14F-4D97-AF65-F5344CB8AC3E}">
        <p14:creationId xmlns:p14="http://schemas.microsoft.com/office/powerpoint/2010/main" val="35827937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What Does </a:t>
                </a: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2</m:t>
                        </m:r>
                      </m:sup>
                    </m:sSup>
                  </m:oMath>
                </a14:m>
                <a:r>
                  <a:rPr lang="en-US" dirty="0"/>
                  <a:t> Mean? Part III</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b="-8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0" y="1524001"/>
                <a:ext cx="10972800" cy="4525963"/>
              </a:xfrm>
            </p:spPr>
            <p:txBody>
              <a:bodyPr>
                <a:normAutofit fontScale="70000" lnSpcReduction="20000"/>
              </a:bodyPr>
              <a:lstStyle/>
              <a:p>
                <a:pPr marL="0" indent="0">
                  <a:buNone/>
                </a:pPr>
                <a:r>
                  <a:rPr lang="en-US" dirty="0"/>
                  <a:t>Let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𝐹</m:t>
                        </m:r>
                      </m:e>
                      <m:sub>
                        <m:r>
                          <a:rPr lang="en-US" b="0" i="1" dirty="0" smtClean="0">
                            <a:latin typeface="Cambria Math" panose="02040503050406030204" pitchFamily="18" charset="0"/>
                          </a:rPr>
                          <m:t>1</m:t>
                        </m:r>
                      </m:sub>
                    </m:sSub>
                    <m:r>
                      <a:rPr lang="en-US" i="1" dirty="0">
                        <a:latin typeface="Cambria Math" panose="02040503050406030204" pitchFamily="18" charset="0"/>
                      </a:rPr>
                      <m:t>=</m:t>
                    </m:r>
                    <m:f>
                      <m:fPr>
                        <m:ctrlPr>
                          <a:rPr lang="en-US" i="1" dirty="0">
                            <a:latin typeface="Cambria Math" panose="02040503050406030204" pitchFamily="18" charset="0"/>
                          </a:rPr>
                        </m:ctrlPr>
                      </m:fPr>
                      <m:num>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2</m:t>
                            </m:r>
                          </m:sup>
                        </m:sSup>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m:t>
                        </m:r>
                      </m:num>
                      <m:den>
                        <m:d>
                          <m:dPr>
                            <m:ctrlPr>
                              <a:rPr lang="en-US" i="1" dirty="0">
                                <a:latin typeface="Cambria Math" panose="02040503050406030204" pitchFamily="18" charset="0"/>
                              </a:rPr>
                            </m:ctrlPr>
                          </m:dPr>
                          <m:e>
                            <m:r>
                              <a:rPr lang="en-US" i="1" dirty="0">
                                <a:latin typeface="Cambria Math" panose="02040503050406030204" pitchFamily="18" charset="0"/>
                              </a:rPr>
                              <m:t>1−</m:t>
                            </m:r>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2</m:t>
                                </m:r>
                              </m:sup>
                            </m:sSup>
                          </m:e>
                        </m:d>
                        <m:d>
                          <m:dPr>
                            <m:ctrlPr>
                              <a:rPr lang="en-US" i="1" dirty="0" smtClean="0">
                                <a:latin typeface="Cambria Math" panose="02040503050406030204" pitchFamily="18" charset="0"/>
                              </a:rPr>
                            </m:ctrlPr>
                          </m:dPr>
                          <m:e>
                            <m:r>
                              <a:rPr lang="en-US" b="0" i="1" dirty="0" smtClean="0">
                                <a:latin typeface="Cambria Math" panose="02040503050406030204" pitchFamily="18" charset="0"/>
                              </a:rPr>
                              <m:t>𝑘</m:t>
                            </m:r>
                            <m:r>
                              <a:rPr lang="en-US" b="0" i="1" dirty="0" smtClean="0">
                                <a:latin typeface="Cambria Math" panose="02040503050406030204" pitchFamily="18" charset="0"/>
                              </a:rPr>
                              <m:t>−1</m:t>
                            </m:r>
                          </m:e>
                        </m:d>
                      </m:den>
                    </m:f>
                  </m:oMath>
                </a14:m>
                <a:r>
                  <a:rPr lang="en-US" dirty="0"/>
                  <a:t> and </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𝐹</m:t>
                        </m:r>
                      </m:e>
                      <m:sub>
                        <m:r>
                          <a:rPr lang="en-US" b="0" i="1" dirty="0" smtClean="0">
                            <a:latin typeface="Cambria Math" panose="02040503050406030204" pitchFamily="18" charset="0"/>
                          </a:rPr>
                          <m:t>2</m:t>
                        </m:r>
                      </m:sub>
                    </m:sSub>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𝑀𝑆</m:t>
                        </m:r>
                        <m:r>
                          <a:rPr lang="en-US" i="1" dirty="0">
                            <a:latin typeface="Cambria Math" panose="02040503050406030204" pitchFamily="18" charset="0"/>
                          </a:rPr>
                          <m:t>(</m:t>
                        </m:r>
                        <m:r>
                          <a:rPr lang="en-US" i="1" dirty="0">
                            <a:latin typeface="Cambria Math" panose="02040503050406030204" pitchFamily="18" charset="0"/>
                          </a:rPr>
                          <m:t>𝑚𝑜𝑑𝑒𝑙</m:t>
                        </m:r>
                        <m:r>
                          <a:rPr lang="en-US" i="1" dirty="0">
                            <a:latin typeface="Cambria Math" panose="02040503050406030204" pitchFamily="18" charset="0"/>
                          </a:rPr>
                          <m:t>)</m:t>
                        </m:r>
                      </m:num>
                      <m:den>
                        <m:r>
                          <a:rPr lang="en-US" i="1" dirty="0">
                            <a:latin typeface="Cambria Math" panose="02040503050406030204" pitchFamily="18" charset="0"/>
                          </a:rPr>
                          <m:t>𝑀𝑆</m:t>
                        </m:r>
                        <m:r>
                          <a:rPr lang="en-US" i="1" dirty="0">
                            <a:latin typeface="Cambria Math" panose="02040503050406030204" pitchFamily="18" charset="0"/>
                          </a:rPr>
                          <m:t>(</m:t>
                        </m:r>
                        <m:r>
                          <a:rPr lang="en-US" i="1" dirty="0">
                            <a:latin typeface="Cambria Math" panose="02040503050406030204" pitchFamily="18" charset="0"/>
                          </a:rPr>
                          <m:t>𝑒𝑟𝑟𝑜𝑟</m:t>
                        </m:r>
                        <m:r>
                          <a:rPr lang="en-US" i="1" dirty="0">
                            <a:latin typeface="Cambria Math" panose="02040503050406030204" pitchFamily="18" charset="0"/>
                          </a:rPr>
                          <m:t>)</m:t>
                        </m:r>
                      </m:den>
                    </m:f>
                  </m:oMath>
                </a14:m>
                <a:r>
                  <a:rPr lang="en-US" dirty="0"/>
                  <a:t>, where </a:t>
                </a:r>
                <a14:m>
                  <m:oMath xmlns:m="http://schemas.openxmlformats.org/officeDocument/2006/math">
                    <m:r>
                      <a:rPr lang="en-US" i="1" dirty="0" smtClean="0">
                        <a:latin typeface="Cambria Math" panose="02040503050406030204" pitchFamily="18" charset="0"/>
                      </a:rPr>
                      <m:t>𝑘</m:t>
                    </m:r>
                  </m:oMath>
                </a14:m>
                <a:r>
                  <a:rPr lang="en-US" dirty="0"/>
                  <a:t> is the number of groups and </a:t>
                </a:r>
                <a14:m>
                  <m:oMath xmlns:m="http://schemas.openxmlformats.org/officeDocument/2006/math">
                    <m:r>
                      <a:rPr lang="en-US" i="1" dirty="0" smtClean="0">
                        <a:latin typeface="Cambria Math" panose="02040503050406030204" pitchFamily="18" charset="0"/>
                      </a:rPr>
                      <m:t>𝑛</m:t>
                    </m:r>
                  </m:oMath>
                </a14:m>
                <a:r>
                  <a:rPr lang="en-US" dirty="0"/>
                  <a:t> is the total number of data points.</a:t>
                </a:r>
              </a:p>
              <a:p>
                <a:pPr marL="0" indent="0">
                  <a:buNone/>
                </a:pPr>
                <a:r>
                  <a:rPr lang="en-US" dirty="0"/>
                  <a:t>Recall that: </a:t>
                </a:r>
              </a:p>
              <a:p>
                <a:pPr marL="0" indent="0">
                  <a:buNone/>
                </a:pPr>
                <a14:m>
                  <m:oMath xmlns:m="http://schemas.openxmlformats.org/officeDocument/2006/math">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2</m:t>
                        </m:r>
                      </m:sup>
                    </m:sSup>
                    <m:r>
                      <a:rPr lang="en-US" b="0" i="1" dirty="0" smtClean="0">
                        <a:latin typeface="Cambria Math" panose="02040503050406030204" pitchFamily="18" charset="0"/>
                      </a:rPr>
                      <m:t>=</m:t>
                    </m:r>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𝑚𝑜𝑑𝑒𝑙</m:t>
                            </m:r>
                          </m:sub>
                        </m:sSub>
                      </m:num>
                      <m:den>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𝑡𝑜𝑡𝑎𝑙</m:t>
                            </m:r>
                          </m:sub>
                        </m:sSub>
                      </m:den>
                    </m:f>
                    <m:r>
                      <a:rPr lang="en-US" b="0" i="1" dirty="0" smtClean="0">
                        <a:latin typeface="Cambria Math" panose="02040503050406030204" pitchFamily="18" charset="0"/>
                      </a:rPr>
                      <m:t>=</m:t>
                    </m:r>
                    <m:f>
                      <m:fPr>
                        <m:ctrlPr>
                          <a:rPr lang="en-US" i="1" dirty="0">
                            <a:latin typeface="Cambria Math" panose="02040503050406030204" pitchFamily="18" charset="0"/>
                          </a:rPr>
                        </m:ctrlPr>
                      </m:fPr>
                      <m:num>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𝑆𝑆</m:t>
                            </m:r>
                          </m:e>
                          <m:sub>
                            <m:r>
                              <a:rPr lang="en-US" b="0" i="1" dirty="0" smtClean="0">
                                <a:latin typeface="Cambria Math" panose="02040503050406030204" pitchFamily="18" charset="0"/>
                              </a:rPr>
                              <m:t>𝑡𝑜𝑡𝑎𝑙</m:t>
                            </m:r>
                          </m:sub>
                        </m:sSub>
                        <m:r>
                          <a:rPr lang="en-US" b="0"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n-US" i="1" dirty="0">
                                <a:latin typeface="Cambria Math" panose="02040503050406030204" pitchFamily="18" charset="0"/>
                              </a:rPr>
                              <m:t>𝑆𝑆</m:t>
                            </m:r>
                          </m:e>
                          <m:sub>
                            <m:r>
                              <a:rPr lang="en-US" b="0" i="1" dirty="0" smtClean="0">
                                <a:latin typeface="Cambria Math" panose="02040503050406030204" pitchFamily="18" charset="0"/>
                              </a:rPr>
                              <m:t>𝑒𝑟𝑟𝑜𝑟</m:t>
                            </m:r>
                          </m:sub>
                        </m:sSub>
                      </m:num>
                      <m:den>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𝑡𝑜𝑡𝑎𝑙</m:t>
                            </m:r>
                          </m:sub>
                        </m:sSub>
                      </m:den>
                    </m:f>
                    <m:r>
                      <a:rPr lang="en-US" b="0" i="1" dirty="0" smtClean="0">
                        <a:latin typeface="Cambria Math" panose="02040503050406030204" pitchFamily="18" charset="0"/>
                      </a:rPr>
                      <m:t>=1−</m:t>
                    </m:r>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b="0" i="1" dirty="0" smtClean="0">
                                <a:latin typeface="Cambria Math" panose="02040503050406030204" pitchFamily="18" charset="0"/>
                              </a:rPr>
                              <m:t>𝑒𝑟𝑟𝑜𝑟</m:t>
                            </m:r>
                          </m:sub>
                        </m:sSub>
                      </m:num>
                      <m:den>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𝑡𝑜𝑡𝑎𝑙</m:t>
                            </m:r>
                          </m:sub>
                        </m:sSub>
                      </m:den>
                    </m:f>
                  </m:oMath>
                </a14:m>
                <a:r>
                  <a:rPr lang="en-US" dirty="0"/>
                  <a:t>.</a:t>
                </a:r>
              </a:p>
              <a:p>
                <a:pPr marL="0" indent="0">
                  <a:buNone/>
                </a:pPr>
                <a:r>
                  <a:rPr lang="en-US" dirty="0"/>
                  <a:t>So, </a:t>
                </a:r>
                <a14:m>
                  <m:oMath xmlns:m="http://schemas.openxmlformats.org/officeDocument/2006/math">
                    <m:r>
                      <a:rPr lang="en-US" b="0" i="0" dirty="0" smtClean="0">
                        <a:latin typeface="Cambria Math" panose="02040503050406030204" pitchFamily="18" charset="0"/>
                      </a:rPr>
                      <m:t>1−</m:t>
                    </m:r>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2</m:t>
                        </m:r>
                      </m:sup>
                    </m:sSup>
                    <m:r>
                      <a:rPr lang="en-US" b="0" i="1" dirty="0" smtClean="0">
                        <a:latin typeface="Cambria Math" panose="02040503050406030204" pitchFamily="18" charset="0"/>
                      </a:rPr>
                      <m:t>=</m:t>
                    </m:r>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𝑒𝑟𝑟𝑜𝑟</m:t>
                            </m:r>
                          </m:sub>
                        </m:sSub>
                      </m:num>
                      <m:den>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𝑡𝑜𝑡𝑎𝑙</m:t>
                            </m:r>
                          </m:sub>
                        </m:sSub>
                      </m:den>
                    </m:f>
                  </m:oMath>
                </a14:m>
                <a:r>
                  <a:rPr lang="en-US" dirty="0"/>
                  <a:t>.</a:t>
                </a:r>
              </a:p>
              <a:p>
                <a:pPr marL="0" indent="0">
                  <a:buNone/>
                </a:pPr>
                <a:r>
                  <a:rPr lang="en-US" dirty="0"/>
                  <a:t>Also remember that </a:t>
                </a:r>
                <a14:m>
                  <m:oMath xmlns:m="http://schemas.openxmlformats.org/officeDocument/2006/math">
                    <m:r>
                      <a:rPr lang="en-US" i="1" dirty="0">
                        <a:latin typeface="Cambria Math" panose="02040503050406030204" pitchFamily="18" charset="0"/>
                      </a:rPr>
                      <m:t>𝑀𝑆</m:t>
                    </m:r>
                    <m:d>
                      <m:dPr>
                        <m:ctrlPr>
                          <a:rPr lang="en-US" i="1" dirty="0">
                            <a:latin typeface="Cambria Math" panose="02040503050406030204" pitchFamily="18" charset="0"/>
                          </a:rPr>
                        </m:ctrlPr>
                      </m:dPr>
                      <m:e>
                        <m:r>
                          <a:rPr lang="en-US" i="1" dirty="0">
                            <a:latin typeface="Cambria Math" panose="02040503050406030204" pitchFamily="18" charset="0"/>
                          </a:rPr>
                          <m:t>𝑚𝑜𝑑𝑒𝑙</m:t>
                        </m:r>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𝑆</m:t>
                        </m:r>
                        <m:r>
                          <a:rPr lang="en-US" i="1" dirty="0">
                            <a:latin typeface="Cambria Math" panose="02040503050406030204" pitchFamily="18" charset="0"/>
                          </a:rPr>
                          <m:t>𝑆</m:t>
                        </m:r>
                        <m:r>
                          <a:rPr lang="en-US" i="1" dirty="0">
                            <a:latin typeface="Cambria Math" panose="02040503050406030204" pitchFamily="18" charset="0"/>
                          </a:rPr>
                          <m:t>(</m:t>
                        </m:r>
                        <m:r>
                          <a:rPr lang="en-US" i="1" dirty="0">
                            <a:latin typeface="Cambria Math" panose="02040503050406030204" pitchFamily="18" charset="0"/>
                          </a:rPr>
                          <m:t>𝑚𝑜𝑑𝑒𝑙</m:t>
                        </m:r>
                        <m:r>
                          <a:rPr lang="en-US" i="1" dirty="0">
                            <a:latin typeface="Cambria Math" panose="02040503050406030204" pitchFamily="18" charset="0"/>
                          </a:rPr>
                          <m:t>)</m:t>
                        </m:r>
                      </m:num>
                      <m:den>
                        <m:r>
                          <a:rPr lang="en-US" b="0" i="1" dirty="0" smtClean="0">
                            <a:latin typeface="Cambria Math" panose="02040503050406030204" pitchFamily="18" charset="0"/>
                          </a:rPr>
                          <m:t>𝑘</m:t>
                        </m:r>
                        <m:r>
                          <a:rPr lang="en-US" b="0" i="1" dirty="0" smtClean="0">
                            <a:latin typeface="Cambria Math" panose="02040503050406030204" pitchFamily="18" charset="0"/>
                          </a:rPr>
                          <m:t>−1</m:t>
                        </m:r>
                      </m:den>
                    </m:f>
                  </m:oMath>
                </a14:m>
                <a:r>
                  <a:rPr lang="en-US" dirty="0"/>
                  <a:t> and </a:t>
                </a:r>
                <a14:m>
                  <m:oMath xmlns:m="http://schemas.openxmlformats.org/officeDocument/2006/math">
                    <m:r>
                      <a:rPr lang="en-US" i="1" dirty="0">
                        <a:latin typeface="Cambria Math" panose="02040503050406030204" pitchFamily="18" charset="0"/>
                      </a:rPr>
                      <m:t>𝑀𝑆</m:t>
                    </m:r>
                    <m:d>
                      <m:dPr>
                        <m:ctrlPr>
                          <a:rPr lang="en-US" i="1" dirty="0">
                            <a:latin typeface="Cambria Math" panose="02040503050406030204" pitchFamily="18" charset="0"/>
                          </a:rPr>
                        </m:ctrlPr>
                      </m:dPr>
                      <m:e>
                        <m:r>
                          <a:rPr lang="en-US" b="0" i="1" dirty="0" smtClean="0">
                            <a:latin typeface="Cambria Math" panose="02040503050406030204" pitchFamily="18" charset="0"/>
                          </a:rPr>
                          <m:t>𝑒𝑟𝑟𝑜𝑟</m:t>
                        </m:r>
                      </m:e>
                    </m:d>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𝑆𝑆</m:t>
                        </m:r>
                        <m:r>
                          <a:rPr lang="en-US" i="1" dirty="0">
                            <a:latin typeface="Cambria Math" panose="02040503050406030204" pitchFamily="18" charset="0"/>
                          </a:rPr>
                          <m:t>(</m:t>
                        </m:r>
                        <m:r>
                          <a:rPr lang="en-US" b="0" i="1" dirty="0" smtClean="0">
                            <a:latin typeface="Cambria Math" panose="02040503050406030204" pitchFamily="18" charset="0"/>
                          </a:rPr>
                          <m:t>𝑒𝑟𝑟𝑜𝑟</m:t>
                        </m:r>
                        <m:r>
                          <a:rPr lang="en-US" i="1" dirty="0">
                            <a:latin typeface="Cambria Math" panose="02040503050406030204" pitchFamily="18" charset="0"/>
                          </a:rPr>
                          <m:t>)</m:t>
                        </m:r>
                      </m:num>
                      <m:den>
                        <m:r>
                          <a:rPr lang="en-US" b="0" i="1" dirty="0" smtClean="0">
                            <a:latin typeface="Cambria Math" panose="02040503050406030204" pitchFamily="18" charset="0"/>
                          </a:rPr>
                          <m:t>𝑛</m:t>
                        </m:r>
                        <m:r>
                          <a:rPr lang="en-US" b="0" i="1" dirty="0" smtClean="0">
                            <a:latin typeface="Cambria Math" panose="02040503050406030204" pitchFamily="18" charset="0"/>
                          </a:rPr>
                          <m:t>−</m:t>
                        </m:r>
                        <m:r>
                          <a:rPr lang="en-US" b="0" i="1" dirty="0" smtClean="0">
                            <a:latin typeface="Cambria Math" panose="02040503050406030204" pitchFamily="18" charset="0"/>
                          </a:rPr>
                          <m:t>𝑘</m:t>
                        </m:r>
                      </m:den>
                    </m:f>
                  </m:oMath>
                </a14:m>
                <a:r>
                  <a:rPr lang="en-US" dirty="0"/>
                  <a:t>.</a:t>
                </a:r>
              </a:p>
              <a:p>
                <a:pPr marL="0" indent="0">
                  <a:buNone/>
                </a:pPr>
                <a14:m>
                  <m:oMathPara xmlns:m="http://schemas.openxmlformats.org/officeDocument/2006/math">
                    <m:oMathParaPr>
                      <m:jc m:val="centerGroup"/>
                    </m:oMathParaPr>
                    <m:oMath xmlns:m="http://schemas.openxmlformats.org/officeDocument/2006/math">
                      <m:f>
                        <m:fPr>
                          <m:ctrlPr>
                            <a:rPr lang="en-US" i="1" dirty="0">
                              <a:latin typeface="Cambria Math" panose="02040503050406030204" pitchFamily="18" charset="0"/>
                            </a:rPr>
                          </m:ctrlPr>
                        </m:fPr>
                        <m:num>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2</m:t>
                              </m:r>
                            </m:sup>
                          </m:sSup>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m:t>
                          </m:r>
                        </m:num>
                        <m:den>
                          <m:d>
                            <m:dPr>
                              <m:ctrlPr>
                                <a:rPr lang="en-US" i="1" dirty="0">
                                  <a:latin typeface="Cambria Math" panose="02040503050406030204" pitchFamily="18" charset="0"/>
                                </a:rPr>
                              </m:ctrlPr>
                            </m:dPr>
                            <m:e>
                              <m:r>
                                <a:rPr lang="en-US" i="1" dirty="0">
                                  <a:latin typeface="Cambria Math" panose="02040503050406030204" pitchFamily="18" charset="0"/>
                                </a:rPr>
                                <m:t>1−</m:t>
                              </m:r>
                              <m:sSup>
                                <m:sSupPr>
                                  <m:ctrlPr>
                                    <a:rPr lang="en-US" i="1" dirty="0">
                                      <a:latin typeface="Cambria Math" panose="02040503050406030204" pitchFamily="18" charset="0"/>
                                    </a:rPr>
                                  </m:ctrlPr>
                                </m:sSupPr>
                                <m:e>
                                  <m:r>
                                    <a:rPr lang="en-US" i="1" dirty="0">
                                      <a:latin typeface="Cambria Math" panose="02040503050406030204" pitchFamily="18" charset="0"/>
                                    </a:rPr>
                                    <m:t>𝑟</m:t>
                                  </m:r>
                                </m:e>
                                <m:sup>
                                  <m:r>
                                    <a:rPr lang="en-US" i="1" dirty="0">
                                      <a:latin typeface="Cambria Math" panose="02040503050406030204" pitchFamily="18" charset="0"/>
                                    </a:rPr>
                                    <m:t>2</m:t>
                                  </m:r>
                                </m:sup>
                              </m:sSup>
                            </m:e>
                          </m:d>
                          <m:d>
                            <m:dPr>
                              <m:ctrlPr>
                                <a:rPr lang="en-US" i="1" dirty="0">
                                  <a:latin typeface="Cambria Math" panose="02040503050406030204" pitchFamily="18" charset="0"/>
                                </a:rPr>
                              </m:ctrlPr>
                            </m:dPr>
                            <m:e>
                              <m:r>
                                <a:rPr lang="en-US" i="1" dirty="0">
                                  <a:latin typeface="Cambria Math" panose="02040503050406030204" pitchFamily="18" charset="0"/>
                                </a:rPr>
                                <m:t>𝑘</m:t>
                              </m:r>
                              <m:r>
                                <a:rPr lang="en-US" i="1" dirty="0">
                                  <a:latin typeface="Cambria Math" panose="02040503050406030204" pitchFamily="18" charset="0"/>
                                </a:rPr>
                                <m:t>−1</m:t>
                              </m:r>
                            </m:e>
                          </m:d>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𝑚𝑜𝑑𝑒𝑙</m:t>
                                  </m:r>
                                </m:sub>
                              </m:sSub>
                            </m:num>
                            <m:den>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𝑡𝑜𝑡𝑎𝑙</m:t>
                                  </m:r>
                                </m:sub>
                              </m:sSub>
                            </m:den>
                          </m:f>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m:t>
                          </m:r>
                        </m:num>
                        <m:den>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𝑒𝑟𝑟𝑜𝑟</m:t>
                                  </m:r>
                                </m:sub>
                              </m:sSub>
                            </m:num>
                            <m:den>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𝑡𝑜𝑡𝑎𝑙</m:t>
                                  </m:r>
                                </m:sub>
                              </m:sSub>
                            </m:den>
                          </m:f>
                          <m:d>
                            <m:dPr>
                              <m:ctrlPr>
                                <a:rPr lang="en-US" i="1" dirty="0">
                                  <a:latin typeface="Cambria Math" panose="02040503050406030204" pitchFamily="18" charset="0"/>
                                </a:rPr>
                              </m:ctrlPr>
                            </m:dPr>
                            <m:e>
                              <m:r>
                                <a:rPr lang="en-US" i="1" dirty="0">
                                  <a:latin typeface="Cambria Math" panose="02040503050406030204" pitchFamily="18" charset="0"/>
                                </a:rPr>
                                <m:t>𝑘</m:t>
                              </m:r>
                              <m:r>
                                <a:rPr lang="en-US" i="1" dirty="0">
                                  <a:latin typeface="Cambria Math" panose="02040503050406030204" pitchFamily="18" charset="0"/>
                                </a:rPr>
                                <m:t>−1</m:t>
                              </m:r>
                            </m:e>
                          </m:d>
                        </m:den>
                      </m:f>
                      <m:r>
                        <a:rPr lang="en-US" b="0" i="1" dirty="0" smtClean="0">
                          <a:latin typeface="Cambria Math" panose="02040503050406030204" pitchFamily="18" charset="0"/>
                        </a:rPr>
                        <m:t>=</m:t>
                      </m:r>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𝑚𝑜𝑑𝑒𝑙</m:t>
                              </m:r>
                            </m:sub>
                          </m:sSub>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m:t>
                          </m:r>
                        </m:num>
                        <m:den>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𝑒𝑟𝑟𝑜𝑟</m:t>
                              </m:r>
                            </m:sub>
                          </m:sSub>
                          <m:d>
                            <m:dPr>
                              <m:ctrlPr>
                                <a:rPr lang="en-US" i="1" dirty="0">
                                  <a:latin typeface="Cambria Math" panose="02040503050406030204" pitchFamily="18" charset="0"/>
                                </a:rPr>
                              </m:ctrlPr>
                            </m:dPr>
                            <m:e>
                              <m:r>
                                <a:rPr lang="en-US" i="1" dirty="0">
                                  <a:latin typeface="Cambria Math" panose="02040503050406030204" pitchFamily="18" charset="0"/>
                                </a:rPr>
                                <m:t>𝑘</m:t>
                              </m:r>
                              <m:r>
                                <a:rPr lang="en-US" i="1" dirty="0">
                                  <a:latin typeface="Cambria Math" panose="02040503050406030204" pitchFamily="18" charset="0"/>
                                </a:rPr>
                                <m:t>−1</m:t>
                              </m:r>
                            </m:e>
                          </m:d>
                        </m:den>
                      </m:f>
                      <m:r>
                        <a:rPr lang="en-US" b="0" i="1" dirty="0" smtClean="0">
                          <a:latin typeface="Cambria Math" panose="02040503050406030204" pitchFamily="18" charset="0"/>
                        </a:rPr>
                        <m:t>=</m:t>
                      </m:r>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𝑚𝑜𝑑𝑒𝑙</m:t>
                              </m:r>
                            </m:sub>
                          </m:sSub>
                          <m:r>
                            <a:rPr lang="en-US" b="0" i="1" dirty="0" smtClean="0">
                              <a:latin typeface="Cambria Math" panose="02040503050406030204" pitchFamily="18" charset="0"/>
                            </a:rPr>
                            <m:t>/</m:t>
                          </m:r>
                          <m:r>
                            <a:rPr lang="en-US" i="1" dirty="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 </m:t>
                          </m:r>
                        </m:num>
                        <m:den>
                          <m:sSub>
                            <m:sSubPr>
                              <m:ctrlPr>
                                <a:rPr lang="en-US" i="1" dirty="0">
                                  <a:latin typeface="Cambria Math" panose="02040503050406030204" pitchFamily="18" charset="0"/>
                                </a:rPr>
                              </m:ctrlPr>
                            </m:sSubPr>
                            <m:e>
                              <m:r>
                                <a:rPr lang="en-US" i="1" dirty="0">
                                  <a:latin typeface="Cambria Math" panose="02040503050406030204" pitchFamily="18" charset="0"/>
                                </a:rPr>
                                <m:t>𝑆𝑆</m:t>
                              </m:r>
                            </m:e>
                            <m:sub>
                              <m:r>
                                <a:rPr lang="en-US" i="1" dirty="0">
                                  <a:latin typeface="Cambria Math" panose="02040503050406030204" pitchFamily="18" charset="0"/>
                                </a:rPr>
                                <m:t>𝑒𝑟𝑟𝑜𝑟</m:t>
                              </m:r>
                            </m:sub>
                          </m:sSub>
                          <m:r>
                            <a:rPr lang="en-US" b="0" i="1" dirty="0" smtClean="0">
                              <a:latin typeface="Cambria Math" panose="02040503050406030204" pitchFamily="18" charset="0"/>
                            </a:rPr>
                            <m:t>/</m:t>
                          </m:r>
                          <m:d>
                            <m:dPr>
                              <m:ctrlPr>
                                <a:rPr lang="en-US" i="1" dirty="0">
                                  <a:latin typeface="Cambria Math" panose="02040503050406030204" pitchFamily="18" charset="0"/>
                                </a:rPr>
                              </m:ctrlPr>
                            </m:dPr>
                            <m:e>
                              <m:r>
                                <a:rPr lang="en-US" b="0" i="1" dirty="0" smtClean="0">
                                  <a:latin typeface="Cambria Math" panose="02040503050406030204" pitchFamily="18" charset="0"/>
                                </a:rPr>
                                <m:t>𝑛</m:t>
                              </m:r>
                              <m:r>
                                <a:rPr lang="en-US" b="0" i="1" dirty="0" smtClean="0">
                                  <a:latin typeface="Cambria Math" panose="02040503050406030204" pitchFamily="18" charset="0"/>
                                </a:rPr>
                                <m:t>−</m:t>
                              </m:r>
                              <m:r>
                                <a:rPr lang="en-US" b="0" i="1" dirty="0" smtClean="0">
                                  <a:latin typeface="Cambria Math" panose="02040503050406030204" pitchFamily="18" charset="0"/>
                                </a:rPr>
                                <m:t>𝑘</m:t>
                              </m:r>
                            </m:e>
                          </m:d>
                        </m:den>
                      </m:f>
                      <m:r>
                        <a:rPr lang="en-US" b="0" i="1" dirty="0"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𝑀𝑆</m:t>
                          </m:r>
                          <m:r>
                            <a:rPr lang="en-US" i="1" dirty="0">
                              <a:latin typeface="Cambria Math" panose="02040503050406030204" pitchFamily="18" charset="0"/>
                            </a:rPr>
                            <m:t>(</m:t>
                          </m:r>
                          <m:r>
                            <a:rPr lang="en-US" i="1" dirty="0">
                              <a:latin typeface="Cambria Math" panose="02040503050406030204" pitchFamily="18" charset="0"/>
                            </a:rPr>
                            <m:t>𝑚𝑜𝑑𝑒𝑙</m:t>
                          </m:r>
                          <m:r>
                            <a:rPr lang="en-US" i="1" dirty="0">
                              <a:latin typeface="Cambria Math" panose="02040503050406030204" pitchFamily="18" charset="0"/>
                            </a:rPr>
                            <m:t>)</m:t>
                          </m:r>
                        </m:num>
                        <m:den>
                          <m:r>
                            <a:rPr lang="en-US" i="1" dirty="0">
                              <a:latin typeface="Cambria Math" panose="02040503050406030204" pitchFamily="18" charset="0"/>
                            </a:rPr>
                            <m:t>𝑀𝑆</m:t>
                          </m:r>
                          <m:r>
                            <a:rPr lang="en-US" i="1" dirty="0">
                              <a:latin typeface="Cambria Math" panose="02040503050406030204" pitchFamily="18" charset="0"/>
                            </a:rPr>
                            <m:t>(</m:t>
                          </m:r>
                          <m:r>
                            <a:rPr lang="en-US" i="1" dirty="0">
                              <a:latin typeface="Cambria Math" panose="02040503050406030204" pitchFamily="18" charset="0"/>
                            </a:rPr>
                            <m:t>𝑒𝑟𝑟𝑜𝑟</m:t>
                          </m:r>
                          <m:r>
                            <a:rPr lang="en-US" i="1" dirty="0">
                              <a:latin typeface="Cambria Math" panose="02040503050406030204" pitchFamily="18" charset="0"/>
                            </a:rPr>
                            <m:t>)</m:t>
                          </m:r>
                        </m:den>
                      </m:f>
                    </m:oMath>
                  </m:oMathPara>
                </a14:m>
                <a:endParaRPr lang="en-US" dirty="0"/>
              </a:p>
              <a:p>
                <a:pPr marL="0" indent="0">
                  <a:buNone/>
                </a:pPr>
                <a:r>
                  <a:rPr lang="en-US" dirty="0"/>
                  <a:t>Therefore,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2</m:t>
                        </m:r>
                      </m:sub>
                    </m:sSub>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0" y="1524001"/>
                <a:ext cx="10972800" cy="4525963"/>
              </a:xfrm>
              <a:blipFill>
                <a:blip r:embed="rId3"/>
                <a:stretch>
                  <a:fillRect l="-722" t="-404"/>
                </a:stretch>
              </a:blipFill>
            </p:spPr>
            <p:txBody>
              <a:bodyPr/>
              <a:lstStyle/>
              <a:p>
                <a:r>
                  <a:rPr lang="en-US">
                    <a:noFill/>
                  </a:rPr>
                  <a:t> </a:t>
                </a:r>
              </a:p>
            </p:txBody>
          </p:sp>
        </mc:Fallback>
      </mc:AlternateContent>
    </p:spTree>
    <p:extLst>
      <p:ext uri="{BB962C8B-B14F-4D97-AF65-F5344CB8AC3E}">
        <p14:creationId xmlns:p14="http://schemas.microsoft.com/office/powerpoint/2010/main" val="35565617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MSE vs. Variance in Each Group</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a:t>MSE is a weighted average of the sample variances of each group. Let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b="0" i="1" smtClean="0">
                            <a:latin typeface="Cambria Math" panose="02040503050406030204" pitchFamily="18" charset="0"/>
                          </a:rPr>
                          <m:t>𝑖</m:t>
                        </m:r>
                      </m:sub>
                      <m:sup>
                        <m:r>
                          <a:rPr lang="en-US" i="1">
                            <a:latin typeface="Cambria Math" panose="02040503050406030204" pitchFamily="18" charset="0"/>
                          </a:rPr>
                          <m:t>2</m:t>
                        </m:r>
                      </m:sup>
                    </m:sSubSup>
                  </m:oMath>
                </a14:m>
                <a:r>
                  <a:rPr lang="en-US" dirty="0"/>
                  <a:t> be the sample variance in group </a:t>
                </a:r>
                <a14:m>
                  <m:oMath xmlns:m="http://schemas.openxmlformats.org/officeDocument/2006/math">
                    <m:r>
                      <a:rPr lang="en-US" b="0" i="1" dirty="0" smtClean="0">
                        <a:latin typeface="Cambria Math" panose="02040503050406030204" pitchFamily="18" charset="0"/>
                      </a:rPr>
                      <m:t>𝑖</m:t>
                    </m:r>
                  </m:oMath>
                </a14:m>
                <a:r>
                  <a:rPr lang="en-US" dirty="0"/>
                  <a:t>.</a:t>
                </a:r>
              </a:p>
              <a:p>
                <a:pPr marL="0" indent="0">
                  <a:buNone/>
                </a:pPr>
                <a14:m>
                  <m:oMath xmlns:m="http://schemas.openxmlformats.org/officeDocument/2006/math">
                    <m:r>
                      <a:rPr lang="en-US" b="0" i="1" smtClean="0">
                        <a:latin typeface="Cambria Math" panose="02040503050406030204" pitchFamily="18" charset="0"/>
                      </a:rPr>
                      <m:t>𝑀𝑆𝐸</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𝑝</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i="1" smtClean="0">
                            <a:latin typeface="Cambria Math" panose="02040503050406030204" pitchFamily="18" charset="0"/>
                          </a:rPr>
                        </m:ctrlPr>
                      </m:fPr>
                      <m:num>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−1</m:t>
                            </m:r>
                          </m:e>
                        </m:d>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2</m:t>
                                </m:r>
                              </m:sub>
                            </m:sSub>
                            <m:r>
                              <a:rPr lang="en-US" i="1">
                                <a:latin typeface="Cambria Math" panose="02040503050406030204" pitchFamily="18" charset="0"/>
                              </a:rPr>
                              <m:t>−1</m:t>
                            </m:r>
                          </m:e>
                        </m:d>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b="0" i="1" smtClean="0">
                                <a:latin typeface="Cambria Math" panose="02040503050406030204" pitchFamily="18" charset="0"/>
                              </a:rPr>
                              <m:t>2</m:t>
                            </m:r>
                          </m:sub>
                          <m:sup>
                            <m:r>
                              <a:rPr lang="en-US" i="1">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𝑘</m:t>
                                </m:r>
                              </m:sub>
                            </m:sSub>
                            <m:r>
                              <a:rPr lang="en-US" i="1">
                                <a:latin typeface="Cambria Math" panose="02040503050406030204" pitchFamily="18" charset="0"/>
                              </a:rPr>
                              <m:t>−1</m:t>
                            </m:r>
                          </m:e>
                        </m:d>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b="0" i="1" smtClean="0">
                                <a:latin typeface="Cambria Math" panose="02040503050406030204" pitchFamily="18" charset="0"/>
                              </a:rPr>
                              <m:t>𝑘</m:t>
                            </m:r>
                          </m:sub>
                          <m:sup>
                            <m:r>
                              <a:rPr lang="en-US" i="1">
                                <a:latin typeface="Cambria Math" panose="02040503050406030204" pitchFamily="18" charset="0"/>
                              </a:rPr>
                              <m:t>2</m:t>
                            </m:r>
                          </m:sup>
                        </m:sSubSup>
                      </m:num>
                      <m:den>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−1</m:t>
                            </m:r>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𝑘</m:t>
                                </m:r>
                              </m:sub>
                            </m:sSub>
                            <m:r>
                              <a:rPr lang="en-US" i="1">
                                <a:latin typeface="Cambria Math" panose="02040503050406030204" pitchFamily="18" charset="0"/>
                              </a:rPr>
                              <m:t>−1</m:t>
                            </m:r>
                          </m:e>
                        </m:d>
                      </m:den>
                    </m:f>
                  </m:oMath>
                </a14:m>
                <a:r>
                  <a:rPr lang="en-US" dirty="0"/>
                  <a:t> </a:t>
                </a:r>
              </a:p>
              <a:p>
                <a:pPr marL="0" indent="0">
                  <a:buNone/>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𝑀𝑆𝐸</m:t>
                      </m:r>
                      <m:r>
                        <a:rPr lang="en-US" sz="2400" i="1">
                          <a:latin typeface="Cambria Math" panose="02040503050406030204" pitchFamily="18" charset="0"/>
                        </a:rPr>
                        <m:t>=</m:t>
                      </m:r>
                      <m:f>
                        <m:fPr>
                          <m:ctrlPr>
                            <a:rPr lang="en-US" sz="2400" i="1">
                              <a:latin typeface="Cambria Math" panose="02040503050406030204" pitchFamily="18" charset="0"/>
                            </a:rPr>
                          </m:ctrlPr>
                        </m:fPr>
                        <m:num>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1</m:t>
                                  </m:r>
                                </m:sub>
                              </m:sSub>
                              <m:r>
                                <a:rPr lang="en-US" sz="2400" i="1">
                                  <a:latin typeface="Cambria Math" panose="02040503050406030204" pitchFamily="18" charset="0"/>
                                </a:rPr>
                                <m:t>−1</m:t>
                              </m:r>
                            </m:e>
                          </m:d>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1</m:t>
                              </m:r>
                            </m:sub>
                            <m:sup>
                              <m:r>
                                <a:rPr lang="en-US" sz="2400" i="1">
                                  <a:latin typeface="Cambria Math" panose="02040503050406030204" pitchFamily="18" charset="0"/>
                                </a:rPr>
                                <m:t>2</m:t>
                              </m:r>
                            </m:sup>
                          </m:sSubSup>
                          <m:r>
                            <a:rPr lang="en-US" sz="2400" i="1">
                              <a:latin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2</m:t>
                                  </m:r>
                                </m:sub>
                              </m:sSub>
                              <m:r>
                                <a:rPr lang="en-US" sz="2400" i="1">
                                  <a:latin typeface="Cambria Math" panose="02040503050406030204" pitchFamily="18" charset="0"/>
                                </a:rPr>
                                <m:t>−1</m:t>
                              </m:r>
                            </m:e>
                          </m:d>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2</m:t>
                              </m:r>
                            </m:sub>
                            <m:sup>
                              <m:r>
                                <a:rPr lang="en-US" sz="2400" i="1">
                                  <a:latin typeface="Cambria Math" panose="02040503050406030204" pitchFamily="18" charset="0"/>
                                </a:rPr>
                                <m:t>2</m:t>
                              </m:r>
                            </m:sup>
                          </m:sSubSup>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𝑘</m:t>
                                  </m:r>
                                </m:sub>
                              </m:sSub>
                              <m:r>
                                <a:rPr lang="en-US" sz="2400" i="1">
                                  <a:latin typeface="Cambria Math" panose="02040503050406030204" pitchFamily="18" charset="0"/>
                                </a:rPr>
                                <m:t>−1</m:t>
                              </m:r>
                            </m:e>
                          </m:d>
                          <m:sSubSup>
                            <m:sSubSupPr>
                              <m:ctrlPr>
                                <a:rPr lang="en-US" sz="2400" i="1">
                                  <a:latin typeface="Cambria Math" panose="02040503050406030204" pitchFamily="18" charset="0"/>
                                </a:rPr>
                              </m:ctrlPr>
                            </m:sSubSupPr>
                            <m:e>
                              <m:r>
                                <a:rPr lang="en-US" sz="2400" i="1">
                                  <a:latin typeface="Cambria Math" panose="02040503050406030204" pitchFamily="18" charset="0"/>
                                </a:rPr>
                                <m:t>𝑠</m:t>
                              </m:r>
                            </m:e>
                            <m:sub>
                              <m:r>
                                <a:rPr lang="en-US" sz="2400" i="1">
                                  <a:latin typeface="Cambria Math" panose="02040503050406030204" pitchFamily="18" charset="0"/>
                                </a:rPr>
                                <m:t>𝑘</m:t>
                              </m:r>
                            </m:sub>
                            <m:sup>
                              <m:r>
                                <a:rPr lang="en-US" sz="2400" i="1">
                                  <a:latin typeface="Cambria Math" panose="02040503050406030204" pitchFamily="18" charset="0"/>
                                </a:rPr>
                                <m:t>2</m:t>
                              </m:r>
                            </m:sup>
                          </m:sSubSup>
                        </m:num>
                        <m:den>
                          <m:r>
                            <a:rPr lang="en-US" sz="2400" i="1">
                              <a:latin typeface="Cambria Math" panose="02040503050406030204" pitchFamily="18" charset="0"/>
                            </a:rPr>
                            <m:t>𝑛</m:t>
                          </m:r>
                          <m:r>
                            <a:rPr lang="en-US" sz="2400" i="1">
                              <a:latin typeface="Cambria Math" panose="02040503050406030204" pitchFamily="18" charset="0"/>
                            </a:rPr>
                            <m:t>−</m:t>
                          </m:r>
                          <m:r>
                            <a:rPr lang="en-US" sz="2400" i="1">
                              <a:latin typeface="Cambria Math" panose="02040503050406030204" pitchFamily="18" charset="0"/>
                            </a:rPr>
                            <m:t>𝑘</m:t>
                          </m:r>
                        </m:den>
                      </m:f>
                    </m:oMath>
                  </m:oMathPara>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852" t="-1752"/>
                </a:stretch>
              </a:blipFill>
            </p:spPr>
            <p:txBody>
              <a:bodyPr/>
              <a:lstStyle/>
              <a:p>
                <a:r>
                  <a:rPr lang="en-US">
                    <a:noFill/>
                  </a:rPr>
                  <a:t> </a:t>
                </a:r>
              </a:p>
            </p:txBody>
          </p:sp>
        </mc:Fallback>
      </mc:AlternateContent>
    </p:spTree>
    <p:extLst>
      <p:ext uri="{BB962C8B-B14F-4D97-AF65-F5344CB8AC3E}">
        <p14:creationId xmlns:p14="http://schemas.microsoft.com/office/powerpoint/2010/main" val="63758154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951875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Examples</a:t>
            </a:r>
          </a:p>
        </p:txBody>
      </p:sp>
      <p:sp>
        <p:nvSpPr>
          <p:cNvPr id="4" name="Subtitle 3">
            <a:extLst>
              <a:ext uri="{FF2B5EF4-FFF2-40B4-BE49-F238E27FC236}">
                <a16:creationId xmlns:a16="http://schemas.microsoft.com/office/drawing/2014/main" id="{B26ADE66-5F62-4124-867B-B5F4AB8FBC2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975515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16600</TotalTime>
  <Words>8155</Words>
  <Application>Microsoft Macintosh PowerPoint</Application>
  <PresentationFormat>Widescreen</PresentationFormat>
  <Paragraphs>1175</Paragraphs>
  <Slides>129</Slides>
  <Notes>4</Notes>
  <HiddenSlides>18</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129</vt:i4>
      </vt:variant>
    </vt:vector>
  </HeadingPairs>
  <TitlesOfParts>
    <vt:vector size="133" baseType="lpstr">
      <vt:lpstr>Arial</vt:lpstr>
      <vt:lpstr>Calibri</vt:lpstr>
      <vt:lpstr>Cambria Math</vt:lpstr>
      <vt:lpstr>1_Body Slides</vt:lpstr>
      <vt:lpstr>ANOVA</vt:lpstr>
      <vt:lpstr>ANOVA</vt:lpstr>
      <vt:lpstr>ANOVA (cont.)</vt:lpstr>
      <vt:lpstr>Pure ANOVA, Part I</vt:lpstr>
      <vt:lpstr>Pure ANOVA, Part II</vt:lpstr>
      <vt:lpstr>Pure ANOVA, Part III</vt:lpstr>
      <vt:lpstr>Sum of Squares in ANOVA</vt:lpstr>
      <vt:lpstr>Pure ANOVA, Part I</vt:lpstr>
      <vt:lpstr>Pure ANOVA, Part II</vt:lpstr>
      <vt:lpstr>Pure ANOVA, Part III</vt:lpstr>
      <vt:lpstr>Pure ANOVA, Part IV</vt:lpstr>
      <vt:lpstr>Pure ANOVA, Part V</vt:lpstr>
      <vt:lpstr>Pure ANOVA, Part VI</vt:lpstr>
      <vt:lpstr>PowerPoint Presentation</vt:lpstr>
      <vt:lpstr>ANOVA in SAS</vt:lpstr>
      <vt:lpstr>F-Test of Different Means</vt:lpstr>
      <vt:lpstr>PowerPoint Presentation</vt:lpstr>
      <vt:lpstr>ANOVA as a Six-Step Hypothesis Test</vt:lpstr>
      <vt:lpstr>Six Steps for ANOVA F-Test (diff means)!</vt:lpstr>
      <vt:lpstr>F-Distribution</vt:lpstr>
      <vt:lpstr>Six Steps for ANOVA F-Test (diff means)!</vt:lpstr>
      <vt:lpstr>PowerPoint Presentation</vt:lpstr>
      <vt:lpstr>R-Squared and Other Statistics</vt:lpstr>
      <vt:lpstr>R-Squared!</vt:lpstr>
      <vt:lpstr>Coefficient of Variation</vt:lpstr>
      <vt:lpstr>PowerPoint Presentation</vt:lpstr>
      <vt:lpstr>Spock Example</vt:lpstr>
      <vt:lpstr>Spock Trial</vt:lpstr>
      <vt:lpstr>The Raw Data</vt:lpstr>
      <vt:lpstr>Spock Trial QOI 2</vt:lpstr>
      <vt:lpstr>Check of Assumptions: Constant SD</vt:lpstr>
      <vt:lpstr>Initial ANOVA</vt:lpstr>
      <vt:lpstr>Spock: The Strategy</vt:lpstr>
      <vt:lpstr>PowerPoint Presentation</vt:lpstr>
      <vt:lpstr>Spock Example</vt:lpstr>
      <vt:lpstr>Step 1: Compare Judges A–F</vt:lpstr>
      <vt:lpstr>Different Models in SAS</vt:lpstr>
      <vt:lpstr>Different Models in SAS (cont.)</vt:lpstr>
      <vt:lpstr>Comparing Two Models: Both Are Not Equal Means Model</vt:lpstr>
      <vt:lpstr>PowerPoint Presentation</vt:lpstr>
      <vt:lpstr>PowerPoint Presentation</vt:lpstr>
      <vt:lpstr>Step 1 Complete!</vt:lpstr>
      <vt:lpstr>PowerPoint Presentation</vt:lpstr>
      <vt:lpstr>Spock Example</vt:lpstr>
      <vt:lpstr>Step 2!</vt:lpstr>
      <vt:lpstr>PowerPoint Presentation</vt:lpstr>
      <vt:lpstr>T Distribution = F Distribution?</vt:lpstr>
      <vt:lpstr>Under Construction … Need Slides or Software Share</vt:lpstr>
      <vt:lpstr>PowerPoint Presentation</vt:lpstr>
      <vt:lpstr>Archeology: Introduction and  Four Questions of Interest (QOIs)</vt:lpstr>
      <vt:lpstr>Archeology in New Mexico</vt:lpstr>
      <vt:lpstr>Archeology Example</vt:lpstr>
      <vt:lpstr>Archeology Example Assumptions: Normality</vt:lpstr>
      <vt:lpstr>Archeology Example Assumptions: Homogeneity (Equal SD)</vt:lpstr>
      <vt:lpstr>Archeology Example Assumption: Independence</vt:lpstr>
      <vt:lpstr>Question of Interest</vt:lpstr>
      <vt:lpstr>PowerPoint Presentation</vt:lpstr>
      <vt:lpstr>Are sites 1 and 4 different from 2 and 3? *Assumes ANOVA assumptions are met</vt:lpstr>
      <vt:lpstr>QOI 1</vt:lpstr>
      <vt:lpstr>First Ask: Is There Reason to Believe Any of Them Are Different?</vt:lpstr>
      <vt:lpstr>PowerPoint Presentation</vt:lpstr>
      <vt:lpstr>QOI 2</vt:lpstr>
      <vt:lpstr>Question of Interest 2: Are the Means of Sites 1 and 4 Different?</vt:lpstr>
      <vt:lpstr>PowerPoint Presentation</vt:lpstr>
      <vt:lpstr>QOI 3</vt:lpstr>
      <vt:lpstr>Question of Interest 3: (Try It!)  Are the Means of Sites 2 and 3 Different? Part I</vt:lpstr>
      <vt:lpstr>Question of Interest 3: (Try It!) Are the Means of Sites 2 and 3 Different? Part II</vt:lpstr>
      <vt:lpstr>Question of Interest 3: (Try It!) Are the Means of Sites 2 and 3 Different? Part III</vt:lpstr>
      <vt:lpstr>PowerPoint Presentation</vt:lpstr>
      <vt:lpstr>QOI 4</vt:lpstr>
      <vt:lpstr>Question of Interest 4: Are Sites 1 and 4 Different Than 2 and 3?</vt:lpstr>
      <vt:lpstr>PowerPoint Presentation</vt:lpstr>
      <vt:lpstr>ANOVA: Assumption and Robustness</vt:lpstr>
      <vt:lpstr>ANOVA: Assumptions and Robustness</vt:lpstr>
      <vt:lpstr>Samples Drawn from Normal Distributions</vt:lpstr>
      <vt:lpstr>More on Constant SD</vt:lpstr>
      <vt:lpstr>PowerPoint Presentation</vt:lpstr>
      <vt:lpstr>Welch’s ANOVA</vt:lpstr>
      <vt:lpstr>Another Analysis!</vt:lpstr>
      <vt:lpstr>Normality Assumption</vt:lpstr>
      <vt:lpstr>Assumptions and Analysis</vt:lpstr>
      <vt:lpstr>Performance of Welch’s Test</vt:lpstr>
      <vt:lpstr>PowerPoint Presentation</vt:lpstr>
      <vt:lpstr>Kruskal-Wallis Test</vt:lpstr>
      <vt:lpstr>A Small Example</vt:lpstr>
      <vt:lpstr>Normality Assumption</vt:lpstr>
      <vt:lpstr>Homogeneity of Variance Assumption</vt:lpstr>
      <vt:lpstr>So … Nonparametric!</vt:lpstr>
      <vt:lpstr>Kruskal-Wallis Test</vt:lpstr>
      <vt:lpstr>PowerPoint Presentation</vt:lpstr>
      <vt:lpstr>Appendix</vt:lpstr>
      <vt:lpstr>Fixed Effects vs. Random Effects</vt:lpstr>
      <vt:lpstr>Fixed or Random Effects</vt:lpstr>
      <vt:lpstr>What Does r^2 Mean? Part I</vt:lpstr>
      <vt:lpstr>What Does r^2 Mean? Part II</vt:lpstr>
      <vt:lpstr>What Does r^2 Mean? Part III</vt:lpstr>
      <vt:lpstr>MSE vs. Variance in Each Group</vt:lpstr>
      <vt:lpstr>PowerPoint Presentation</vt:lpstr>
      <vt:lpstr>Examples</vt:lpstr>
      <vt:lpstr>Another Example!</vt:lpstr>
      <vt:lpstr>First … Plot the Data!</vt:lpstr>
      <vt:lpstr>Plot the Data (cont.)</vt:lpstr>
      <vt:lpstr>Brown and Forsythe Test for Equality of Variance</vt:lpstr>
      <vt:lpstr>1 Way ANOVA</vt:lpstr>
      <vt:lpstr>PowerPoint Presentation</vt:lpstr>
      <vt:lpstr>PowerPoint Presentation</vt:lpstr>
      <vt:lpstr>PowerPoint Presentation</vt:lpstr>
      <vt:lpstr>PowerPoint Presentation</vt:lpstr>
      <vt:lpstr>Resources</vt:lpstr>
      <vt:lpstr>PowerPoint Presentation</vt:lpstr>
      <vt:lpstr>Spock Example</vt:lpstr>
      <vt:lpstr>Spock Trial </vt:lpstr>
      <vt:lpstr>The Raw Data</vt:lpstr>
      <vt:lpstr>Comparing Two Means from Many Groups</vt:lpstr>
      <vt:lpstr>Spock Data Steps</vt:lpstr>
      <vt:lpstr>Two-Judge Analysis with T-Tools</vt:lpstr>
      <vt:lpstr>Two-Judge Analysis with Several Groups</vt:lpstr>
      <vt:lpstr>Two-Judge Analysis: Conclusion</vt:lpstr>
      <vt:lpstr>Spock Trial QOI 2</vt:lpstr>
      <vt:lpstr>Spock: The Strategy</vt:lpstr>
      <vt:lpstr>Step 1: Compare Judges A–F</vt:lpstr>
      <vt:lpstr>Different Models in SAS</vt:lpstr>
      <vt:lpstr>Different Models in SAS (cont.)</vt:lpstr>
      <vt:lpstr>Comparing Two Models: Both Are Not Equal Means Model</vt:lpstr>
      <vt:lpstr>PowerPoint Presentation</vt:lpstr>
      <vt:lpstr>PowerPoint Presentation</vt:lpstr>
      <vt:lpstr>Step 1 Complete!</vt:lpstr>
      <vt:lpstr>Step 2!</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Microsoft Office User</cp:lastModifiedBy>
  <cp:revision>319</cp:revision>
  <dcterms:created xsi:type="dcterms:W3CDTF">2016-03-21T14:12:59Z</dcterms:created>
  <dcterms:modified xsi:type="dcterms:W3CDTF">2020-09-24T12:27:05Z</dcterms:modified>
  <cp:category/>
</cp:coreProperties>
</file>