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92" r:id="rId2"/>
    <p:sldId id="351" r:id="rId3"/>
    <p:sldId id="282" r:id="rId4"/>
    <p:sldId id="297" r:id="rId5"/>
    <p:sldId id="299" r:id="rId6"/>
    <p:sldId id="300" r:id="rId7"/>
    <p:sldId id="301" r:id="rId8"/>
    <p:sldId id="302" r:id="rId9"/>
    <p:sldId id="303" r:id="rId10"/>
    <p:sldId id="304" r:id="rId11"/>
    <p:sldId id="305" r:id="rId12"/>
    <p:sldId id="306" r:id="rId13"/>
    <p:sldId id="307" r:id="rId14"/>
    <p:sldId id="316" r:id="rId15"/>
    <p:sldId id="309" r:id="rId16"/>
    <p:sldId id="310" r:id="rId17"/>
    <p:sldId id="311" r:id="rId18"/>
    <p:sldId id="312" r:id="rId19"/>
    <p:sldId id="313" r:id="rId20"/>
    <p:sldId id="314" r:id="rId21"/>
    <p:sldId id="315" r:id="rId22"/>
    <p:sldId id="291"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17" r:id="rId36"/>
    <p:sldId id="318" r:id="rId37"/>
    <p:sldId id="319" r:id="rId38"/>
    <p:sldId id="332" r:id="rId39"/>
    <p:sldId id="333" r:id="rId40"/>
    <p:sldId id="334" r:id="rId41"/>
    <p:sldId id="336" r:id="rId42"/>
    <p:sldId id="353" r:id="rId43"/>
    <p:sldId id="352" r:id="rId44"/>
    <p:sldId id="35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7"/>
  </p:normalViewPr>
  <p:slideViewPr>
    <p:cSldViewPr>
      <p:cViewPr varScale="1">
        <p:scale>
          <a:sx n="124" d="100"/>
          <a:sy n="124" d="100"/>
        </p:scale>
        <p:origin x="61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5A54B-AE00-4FC4-9331-6C5232575E76}" type="datetimeFigureOut">
              <a:rPr lang="en-US" smtClean="0"/>
              <a:t>8/13/20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C4109-9401-4FE7-AEE0-1A3461E97FCA}" type="slidenum">
              <a:rPr lang="en-US" smtClean="0"/>
              <a:t>‹#›</a:t>
            </a:fld>
            <a:endParaRPr lang="en-US"/>
          </a:p>
        </p:txBody>
      </p:sp>
    </p:spTree>
    <p:extLst>
      <p:ext uri="{BB962C8B-B14F-4D97-AF65-F5344CB8AC3E}">
        <p14:creationId xmlns:p14="http://schemas.microsoft.com/office/powerpoint/2010/main" val="175693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pitchFamily="34" charset="-128"/>
              </a:defRPr>
            </a:lvl1pPr>
            <a:lvl2pPr marL="37931725" indent="-37474525">
              <a:spcBef>
                <a:spcPct val="30000"/>
              </a:spcBef>
              <a:defRPr sz="1200">
                <a:solidFill>
                  <a:schemeClr val="tx1"/>
                </a:solidFill>
                <a:latin typeface="Arial" charset="0"/>
                <a:ea typeface="ＭＳ Ｐゴシック" pitchFamily="34" charset="-128"/>
              </a:defRPr>
            </a:lvl2pPr>
            <a:lvl3pPr marL="1143000" indent="-228600">
              <a:spcBef>
                <a:spcPct val="30000"/>
              </a:spcBef>
              <a:defRPr sz="1200">
                <a:solidFill>
                  <a:schemeClr val="tx1"/>
                </a:solidFill>
                <a:latin typeface="Arial" charset="0"/>
                <a:ea typeface="ＭＳ Ｐゴシック" pitchFamily="34" charset="-128"/>
              </a:defRPr>
            </a:lvl3pPr>
            <a:lvl4pPr marL="1600200" indent="-228600">
              <a:spcBef>
                <a:spcPct val="30000"/>
              </a:spcBef>
              <a:defRPr sz="1200">
                <a:solidFill>
                  <a:schemeClr val="tx1"/>
                </a:solidFill>
                <a:latin typeface="Arial" charset="0"/>
                <a:ea typeface="ＭＳ Ｐゴシック" pitchFamily="34" charset="-128"/>
              </a:defRPr>
            </a:lvl4pPr>
            <a:lvl5pPr marL="2057400" indent="-22860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spcBef>
                <a:spcPct val="0"/>
              </a:spcBef>
            </a:pPr>
            <a:fld id="{9B540A88-E108-4BF3-92EE-82A37C5A216B}" type="slidenum">
              <a:rPr lang="en-US" altLang="en-US"/>
              <a:pPr>
                <a:spcBef>
                  <a:spcPct val="0"/>
                </a:spcBef>
              </a:pPr>
              <a:t>35</a:t>
            </a:fld>
            <a:endParaRPr lang="en-US" altLang="en-US"/>
          </a:p>
        </p:txBody>
      </p:sp>
      <p:sp>
        <p:nvSpPr>
          <p:cNvPr id="8195"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t>Page 619 of  text</a:t>
            </a:r>
          </a:p>
        </p:txBody>
      </p:sp>
      <p:sp>
        <p:nvSpPr>
          <p:cNvPr id="8196"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09289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776ABD-AA3F-46F9-9424-3D8C3A6CFA84}"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88023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76ABD-AA3F-46F9-9424-3D8C3A6CFA84}"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183746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76ABD-AA3F-46F9-9424-3D8C3A6CFA84}"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280008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76ABD-AA3F-46F9-9424-3D8C3A6CFA84}"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89431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76ABD-AA3F-46F9-9424-3D8C3A6CFA84}"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28027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776ABD-AA3F-46F9-9424-3D8C3A6CFA84}"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40102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776ABD-AA3F-46F9-9424-3D8C3A6CFA84}" type="datetimeFigureOut">
              <a:rPr lang="en-US" smtClean="0"/>
              <a:t>8/13/20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74941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776ABD-AA3F-46F9-9424-3D8C3A6CFA84}" type="datetimeFigureOut">
              <a:rPr lang="en-US" smtClean="0"/>
              <a:t>8/13/20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176923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76ABD-AA3F-46F9-9424-3D8C3A6CFA84}" type="datetimeFigureOut">
              <a:rPr lang="en-US" smtClean="0"/>
              <a:t>8/13/20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186802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76ABD-AA3F-46F9-9424-3D8C3A6CFA84}"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87793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76ABD-AA3F-46F9-9424-3D8C3A6CFA84}"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41232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76ABD-AA3F-46F9-9424-3D8C3A6CFA84}" type="datetimeFigureOut">
              <a:rPr lang="en-US" smtClean="0"/>
              <a:t>8/13/20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19804-592D-47B2-A65E-23BFA5EFD424}" type="slidenum">
              <a:rPr lang="en-US" smtClean="0"/>
              <a:t>‹#›</a:t>
            </a:fld>
            <a:endParaRPr lang="en-US"/>
          </a:p>
        </p:txBody>
      </p:sp>
    </p:spTree>
    <p:extLst>
      <p:ext uri="{BB962C8B-B14F-4D97-AF65-F5344CB8AC3E}">
        <p14:creationId xmlns:p14="http://schemas.microsoft.com/office/powerpoint/2010/main" val="4136625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hyperlink" Target="http://www.real-statistics.com/statistics-tables/studentized-range-q-table/" TargetMode="Externa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10.png"/><Relationship Id="rId7" Type="http://schemas.openxmlformats.org/officeDocument/2006/relationships/image" Target="../media/image350.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700.png"/><Relationship Id="rId3" Type="http://schemas.openxmlformats.org/officeDocument/2006/relationships/image" Target="../media/image650.png"/><Relationship Id="rId7" Type="http://schemas.openxmlformats.org/officeDocument/2006/relationships/image" Target="../media/image690.png"/><Relationship Id="rId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680.png"/><Relationship Id="rId5" Type="http://schemas.openxmlformats.org/officeDocument/2006/relationships/image" Target="../media/image53.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 6371: FINAL REVIEW</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892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t>Tests for Paired Data</a:t>
            </a:r>
          </a:p>
        </p:txBody>
      </p:sp>
    </p:spTree>
    <p:extLst>
      <p:ext uri="{BB962C8B-B14F-4D97-AF65-F5344CB8AC3E}">
        <p14:creationId xmlns:p14="http://schemas.microsoft.com/office/powerpoint/2010/main" val="229714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6448"/>
          </a:xfrm>
        </p:spPr>
        <p:txBody>
          <a:bodyPr>
            <a:normAutofit fontScale="90000"/>
          </a:bodyPr>
          <a:lstStyle/>
          <a:p>
            <a:r>
              <a:rPr lang="en-US" dirty="0"/>
              <a:t>Paired (aka Matched Pairs or Dependent) T-Test</a:t>
            </a:r>
          </a:p>
        </p:txBody>
      </p:sp>
      <p:sp>
        <p:nvSpPr>
          <p:cNvPr id="3" name="Content Placeholder 2"/>
          <p:cNvSpPr>
            <a:spLocks noGrp="1"/>
          </p:cNvSpPr>
          <p:nvPr>
            <p:ph idx="1"/>
          </p:nvPr>
        </p:nvSpPr>
        <p:spPr>
          <a:xfrm>
            <a:off x="381000" y="1567442"/>
            <a:ext cx="6096000" cy="3766558"/>
          </a:xfrm>
        </p:spPr>
        <p:txBody>
          <a:bodyPr>
            <a:normAutofit fontScale="77500" lnSpcReduction="20000"/>
          </a:bodyPr>
          <a:lstStyle/>
          <a:p>
            <a:pPr marL="0" indent="0">
              <a:buNone/>
            </a:pPr>
            <a:r>
              <a:rPr lang="en-US" dirty="0"/>
              <a:t>Assumptions</a:t>
            </a:r>
          </a:p>
          <a:p>
            <a:pPr lvl="1"/>
            <a:r>
              <a:rPr lang="en-US" dirty="0"/>
              <a:t>Data are either:</a:t>
            </a:r>
          </a:p>
          <a:p>
            <a:pPr lvl="2"/>
            <a:r>
              <a:rPr lang="en-US" dirty="0"/>
              <a:t> from one sample that has been tested twice (example pre- and post-test / repeated measures)</a:t>
            </a:r>
          </a:p>
          <a:p>
            <a:pPr marL="914400" lvl="2" indent="0">
              <a:buNone/>
            </a:pPr>
            <a:endParaRPr lang="en-US" dirty="0"/>
          </a:p>
          <a:p>
            <a:pPr marL="914400" lvl="2" indent="0">
              <a:buNone/>
            </a:pPr>
            <a:endParaRPr lang="en-US" dirty="0"/>
          </a:p>
          <a:p>
            <a:pPr marL="914400" lvl="2" indent="0">
              <a:buNone/>
            </a:pPr>
            <a:endParaRPr lang="en-US" dirty="0"/>
          </a:p>
          <a:p>
            <a:pPr lvl="2"/>
            <a:r>
              <a:rPr lang="en-US" dirty="0"/>
              <a:t>Or from a group of subjects that are thought to be similar and can thus be matched or paired (example from same family, or twins)</a:t>
            </a:r>
          </a:p>
          <a:p>
            <a:pPr lvl="2"/>
            <a:endParaRPr lang="en-US" dirty="0"/>
          </a:p>
          <a:p>
            <a:pPr lvl="1"/>
            <a:r>
              <a:rPr lang="en-US" dirty="0"/>
              <a:t>Differences are normally distributed.  </a:t>
            </a:r>
          </a:p>
          <a:p>
            <a:endParaRPr lang="en-US" dirty="0"/>
          </a:p>
        </p:txBody>
      </p:sp>
      <p:pic>
        <p:nvPicPr>
          <p:cNvPr id="4" name="Picture 3"/>
          <p:cNvPicPr>
            <a:picLocks noChangeAspect="1"/>
          </p:cNvPicPr>
          <p:nvPr/>
        </p:nvPicPr>
        <p:blipFill>
          <a:blip r:embed="rId2"/>
          <a:stretch>
            <a:fillRect/>
          </a:stretch>
        </p:blipFill>
        <p:spPr>
          <a:xfrm>
            <a:off x="6850813" y="3766130"/>
            <a:ext cx="1364456" cy="2152650"/>
          </a:xfrm>
          <a:prstGeom prst="rect">
            <a:avLst/>
          </a:prstGeom>
        </p:spPr>
      </p:pic>
      <p:pic>
        <p:nvPicPr>
          <p:cNvPr id="5" name="Picture 4"/>
          <p:cNvPicPr>
            <a:picLocks noChangeAspect="1"/>
          </p:cNvPicPr>
          <p:nvPr/>
        </p:nvPicPr>
        <p:blipFill>
          <a:blip r:embed="rId3"/>
          <a:stretch>
            <a:fillRect/>
          </a:stretch>
        </p:blipFill>
        <p:spPr>
          <a:xfrm>
            <a:off x="6647216" y="1449108"/>
            <a:ext cx="1771650" cy="2143125"/>
          </a:xfrm>
          <a:prstGeom prst="rect">
            <a:avLst/>
          </a:prstGeom>
        </p:spPr>
      </p:pic>
      <p:sp>
        <p:nvSpPr>
          <p:cNvPr id="6" name="TextBox 5"/>
          <p:cNvSpPr txBox="1"/>
          <p:nvPr/>
        </p:nvSpPr>
        <p:spPr>
          <a:xfrm>
            <a:off x="381000" y="5553670"/>
            <a:ext cx="5867400" cy="1015663"/>
          </a:xfrm>
          <a:prstGeom prst="rect">
            <a:avLst/>
          </a:prstGeom>
          <a:noFill/>
        </p:spPr>
        <p:txBody>
          <a:bodyPr wrap="square" rtlCol="0">
            <a:spAutoFit/>
          </a:bodyPr>
          <a:lstStyle/>
          <a:p>
            <a:r>
              <a:rPr lang="en-US" sz="2000" dirty="0"/>
              <a:t>Notes: Not Resistant to Outliers.  </a:t>
            </a:r>
          </a:p>
          <a:p>
            <a:endParaRPr lang="en-US" sz="2000" dirty="0"/>
          </a:p>
          <a:p>
            <a:r>
              <a:rPr lang="en-US" sz="2000" dirty="0"/>
              <a:t>What it tests: Mean Difference is Different than 0.</a:t>
            </a:r>
          </a:p>
        </p:txBody>
      </p:sp>
    </p:spTree>
    <p:extLst>
      <p:ext uri="{BB962C8B-B14F-4D97-AF65-F5344CB8AC3E}">
        <p14:creationId xmlns:p14="http://schemas.microsoft.com/office/powerpoint/2010/main" val="370491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Test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Assumptions: </a:t>
            </a:r>
          </a:p>
          <a:p>
            <a:pPr marL="0" indent="0">
              <a:buNone/>
            </a:pPr>
            <a:r>
              <a:rPr lang="en-US" dirty="0"/>
              <a:t>Data are able to be paired.</a:t>
            </a:r>
          </a:p>
          <a:p>
            <a:pPr marL="0" indent="0">
              <a:buNone/>
            </a:pPr>
            <a:r>
              <a:rPr lang="en-US" dirty="0"/>
              <a:t>Differences are independent.</a:t>
            </a:r>
          </a:p>
          <a:p>
            <a:pPr marL="0" indent="0">
              <a:buNone/>
            </a:pPr>
            <a:r>
              <a:rPr lang="en-US" dirty="0"/>
              <a:t>Data is ordinal.</a:t>
            </a:r>
          </a:p>
          <a:p>
            <a:pPr marL="0" indent="0">
              <a:buNone/>
            </a:pPr>
            <a:endParaRPr lang="en-US" dirty="0"/>
          </a:p>
          <a:p>
            <a:pPr marL="0" indent="0">
              <a:buNone/>
            </a:pPr>
            <a:r>
              <a:rPr lang="en-US" dirty="0"/>
              <a:t>Notes: </a:t>
            </a:r>
          </a:p>
          <a:p>
            <a:pPr marL="0" indent="0">
              <a:buNone/>
            </a:pPr>
            <a:r>
              <a:rPr lang="en-US" dirty="0"/>
              <a:t>1. Not a very powerful test but easy and quick.  </a:t>
            </a:r>
          </a:p>
          <a:p>
            <a:pPr marL="0" indent="0">
              <a:buNone/>
            </a:pPr>
            <a:r>
              <a:rPr lang="en-US" dirty="0"/>
              <a:t>2. Resistant to Outliers</a:t>
            </a:r>
          </a:p>
          <a:p>
            <a:pPr marL="0" indent="0">
              <a:buNone/>
            </a:pPr>
            <a:endParaRPr lang="en-US" dirty="0"/>
          </a:p>
          <a:p>
            <a:pPr marL="0" indent="0">
              <a:buNone/>
            </a:pPr>
            <a:r>
              <a:rPr lang="en-US" dirty="0"/>
              <a:t>What is tests:  Tests if the Median Difference is different than 0.  </a:t>
            </a:r>
          </a:p>
        </p:txBody>
      </p:sp>
    </p:spTree>
    <p:extLst>
      <p:ext uri="{BB962C8B-B14F-4D97-AF65-F5344CB8AC3E}">
        <p14:creationId xmlns:p14="http://schemas.microsoft.com/office/powerpoint/2010/main" val="41921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Rank Test</a:t>
            </a:r>
          </a:p>
        </p:txBody>
      </p:sp>
      <p:sp>
        <p:nvSpPr>
          <p:cNvPr id="4" name="Content Placeholder 2"/>
          <p:cNvSpPr>
            <a:spLocks noGrp="1"/>
          </p:cNvSpPr>
          <p:nvPr>
            <p:ph idx="1"/>
          </p:nvPr>
        </p:nvSpPr>
        <p:spPr>
          <a:xfrm>
            <a:off x="457200" y="1600200"/>
            <a:ext cx="8458200" cy="4525963"/>
          </a:xfrm>
        </p:spPr>
        <p:txBody>
          <a:bodyPr>
            <a:normAutofit fontScale="77500" lnSpcReduction="20000"/>
          </a:bodyPr>
          <a:lstStyle/>
          <a:p>
            <a:pPr marL="0" indent="0">
              <a:buNone/>
            </a:pPr>
            <a:r>
              <a:rPr lang="en-US" dirty="0"/>
              <a:t>Assumptions: </a:t>
            </a:r>
          </a:p>
          <a:p>
            <a:pPr marL="0" indent="0">
              <a:buNone/>
            </a:pPr>
            <a:r>
              <a:rPr lang="en-US" dirty="0"/>
              <a:t>Data are able to be paired.</a:t>
            </a:r>
          </a:p>
          <a:p>
            <a:pPr marL="0" indent="0">
              <a:buNone/>
            </a:pPr>
            <a:r>
              <a:rPr lang="en-US" dirty="0"/>
              <a:t>Differences are independent.</a:t>
            </a:r>
          </a:p>
          <a:p>
            <a:pPr marL="0" indent="0">
              <a:buNone/>
            </a:pPr>
            <a:r>
              <a:rPr lang="en-US" dirty="0"/>
              <a:t>Data is ordinal.</a:t>
            </a:r>
          </a:p>
          <a:p>
            <a:pPr marL="0" indent="0">
              <a:buNone/>
            </a:pPr>
            <a:endParaRPr lang="en-US" dirty="0"/>
          </a:p>
          <a:p>
            <a:pPr marL="0" indent="0">
              <a:buNone/>
            </a:pPr>
            <a:r>
              <a:rPr lang="en-US" dirty="0"/>
              <a:t>Notes: </a:t>
            </a:r>
          </a:p>
          <a:p>
            <a:pPr marL="0" indent="0">
              <a:buNone/>
            </a:pPr>
            <a:r>
              <a:rPr lang="en-US" dirty="0"/>
              <a:t>1. More powerful than the Sign Test since it uses more information (the ranks).</a:t>
            </a:r>
          </a:p>
          <a:p>
            <a:pPr marL="0" indent="0">
              <a:buNone/>
            </a:pPr>
            <a:r>
              <a:rPr lang="en-US" dirty="0"/>
              <a:t>2. Resistant to Outliers    </a:t>
            </a:r>
          </a:p>
          <a:p>
            <a:pPr marL="0" indent="0">
              <a:buNone/>
            </a:pPr>
            <a:endParaRPr lang="en-US" dirty="0"/>
          </a:p>
          <a:p>
            <a:pPr marL="0" indent="0">
              <a:buNone/>
            </a:pPr>
            <a:r>
              <a:rPr lang="en-US" dirty="0"/>
              <a:t>What is tests:  Tests if the Median Difference is different than 0.  </a:t>
            </a:r>
          </a:p>
        </p:txBody>
      </p:sp>
    </p:spTree>
    <p:extLst>
      <p:ext uri="{BB962C8B-B14F-4D97-AF65-F5344CB8AC3E}">
        <p14:creationId xmlns:p14="http://schemas.microsoft.com/office/powerpoint/2010/main" val="262630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en-US" dirty="0"/>
              <a:t>Let’s Practice With Some Scenarios!</a:t>
            </a:r>
          </a:p>
        </p:txBody>
      </p:sp>
    </p:spTree>
    <p:extLst>
      <p:ext uri="{BB962C8B-B14F-4D97-AF65-F5344CB8AC3E}">
        <p14:creationId xmlns:p14="http://schemas.microsoft.com/office/powerpoint/2010/main" val="138455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1: Monster Drink Study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94085"/>
            <a:ext cx="3806314"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314" y="1371600"/>
            <a:ext cx="4801229" cy="2765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602354" y="4312101"/>
            <a:ext cx="1600200" cy="2308324"/>
          </a:xfrm>
          <a:prstGeom prst="rect">
            <a:avLst/>
          </a:prstGeom>
        </p:spPr>
        <p:txBody>
          <a:bodyPr wrap="square">
            <a:spAutoFit/>
          </a:bodyPr>
          <a:lstStyle/>
          <a:p>
            <a:r>
              <a:rPr lang="en-US" dirty="0"/>
              <a:t>Monster 300                                                                                                                             </a:t>
            </a:r>
          </a:p>
          <a:p>
            <a:r>
              <a:rPr lang="en-US" dirty="0"/>
              <a:t>Monster 310                                                                                                                             </a:t>
            </a:r>
          </a:p>
          <a:p>
            <a:r>
              <a:rPr lang="en-US" dirty="0"/>
              <a:t>Monster 290                                                                                                                             </a:t>
            </a:r>
          </a:p>
          <a:p>
            <a:r>
              <a:rPr lang="en-US" dirty="0"/>
              <a:t>Monster 305                                                                                                                             </a:t>
            </a:r>
          </a:p>
          <a:p>
            <a:r>
              <a:rPr lang="en-US" dirty="0"/>
              <a:t>Monster 302                                                                                                                             </a:t>
            </a:r>
          </a:p>
          <a:p>
            <a:r>
              <a:rPr lang="en-US" dirty="0"/>
              <a:t>Monster 290                                                                                                                             </a:t>
            </a:r>
          </a:p>
          <a:p>
            <a:r>
              <a:rPr lang="en-US" dirty="0"/>
              <a:t>Monster 340                                                                                                                             </a:t>
            </a:r>
          </a:p>
          <a:p>
            <a:r>
              <a:rPr lang="en-US" dirty="0"/>
              <a:t>Monster 340                                                                                                                             </a:t>
            </a:r>
          </a:p>
        </p:txBody>
      </p:sp>
      <p:sp>
        <p:nvSpPr>
          <p:cNvPr id="5" name="Rectangle 4"/>
          <p:cNvSpPr/>
          <p:nvPr/>
        </p:nvSpPr>
        <p:spPr>
          <a:xfrm>
            <a:off x="4495800" y="4589100"/>
            <a:ext cx="1524000" cy="1754326"/>
          </a:xfrm>
          <a:prstGeom prst="rect">
            <a:avLst/>
          </a:prstGeom>
        </p:spPr>
        <p:txBody>
          <a:bodyPr wrap="square">
            <a:spAutoFit/>
          </a:bodyPr>
          <a:lstStyle/>
          <a:p>
            <a:r>
              <a:rPr lang="en-US" dirty="0"/>
              <a:t>Control 280                                                                                                                             </a:t>
            </a:r>
          </a:p>
          <a:p>
            <a:r>
              <a:rPr lang="en-US" dirty="0"/>
              <a:t>Control 310                                                                                                                             </a:t>
            </a:r>
          </a:p>
          <a:p>
            <a:r>
              <a:rPr lang="en-US" dirty="0"/>
              <a:t>Control 270                                                                                                                             </a:t>
            </a:r>
          </a:p>
          <a:p>
            <a:r>
              <a:rPr lang="en-US" dirty="0"/>
              <a:t>Control 280                                                                                                                             </a:t>
            </a:r>
          </a:p>
          <a:p>
            <a:r>
              <a:rPr lang="en-US" dirty="0"/>
              <a:t>Control 265                                                                                                                             </a:t>
            </a:r>
          </a:p>
          <a:p>
            <a:r>
              <a:rPr lang="en-US" dirty="0"/>
              <a:t>Control 300 </a:t>
            </a:r>
          </a:p>
        </p:txBody>
      </p:sp>
    </p:spTree>
    <p:extLst>
      <p:ext uri="{BB962C8B-B14F-4D97-AF65-F5344CB8AC3E}">
        <p14:creationId xmlns:p14="http://schemas.microsoft.com/office/powerpoint/2010/main" val="193013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a:t>Which Test?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4470145" cy="3816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814210"/>
            <a:ext cx="244792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784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Analysis</a:t>
            </a:r>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r>
              <a:rPr lang="en-US" dirty="0"/>
              <a:t>Assumption: </a:t>
            </a:r>
          </a:p>
          <a:p>
            <a:pPr lvl="1"/>
            <a:r>
              <a:rPr lang="en-US" dirty="0"/>
              <a:t>With the relatively low sample size we cannot be sure of the normality of the two populations.  The histograms, box plots and q-q plots do not show any obvious departures from normality, although we do not have much confidence in this assumption since the sample size is so low.  In addition, if there is a departure from normality, this small sample size may not be enough to invoke the central limit theorem.  </a:t>
            </a:r>
          </a:p>
          <a:p>
            <a:pPr lvl="1"/>
            <a:r>
              <a:rPr lang="en-US" dirty="0"/>
              <a:t>Although the sample sizes are still very small, the plots provide evidence that the two distributions have the same shape.  For this reason, the Rank-Sum Test was chosen as it is robust to departures from normality with small sample sizes and can be used to test medians when the shapes are the same.  </a:t>
            </a:r>
          </a:p>
        </p:txBody>
      </p:sp>
    </p:spTree>
    <p:extLst>
      <p:ext uri="{BB962C8B-B14F-4D97-AF65-F5344CB8AC3E}">
        <p14:creationId xmlns:p14="http://schemas.microsoft.com/office/powerpoint/2010/main" val="113938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Selected: Rank Sum Test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2819400" cy="4761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48100" y="3657600"/>
            <a:ext cx="4800600" cy="2246769"/>
          </a:xfrm>
          <a:prstGeom prst="rect">
            <a:avLst/>
          </a:prstGeom>
          <a:noFill/>
        </p:spPr>
        <p:txBody>
          <a:bodyPr wrap="square" rtlCol="0">
            <a:spAutoFit/>
          </a:bodyPr>
          <a:lstStyle/>
          <a:p>
            <a:r>
              <a:rPr lang="en-US" sz="2000" dirty="0"/>
              <a:t>Conclusion:  There is sufficient evidence at the alpha = .05 level of significance (p-value = .0203 from the exact rank sum test) that the median Monster Drinks increased the median score on this test when compared to the control group.  An estimate of this improvement is 23.5 points.   </a:t>
            </a:r>
          </a:p>
        </p:txBody>
      </p:sp>
      <p:sp>
        <p:nvSpPr>
          <p:cNvPr id="5" name="TextBox 4"/>
          <p:cNvSpPr txBox="1"/>
          <p:nvPr/>
        </p:nvSpPr>
        <p:spPr>
          <a:xfrm>
            <a:off x="4038600" y="1676399"/>
            <a:ext cx="4419600" cy="646331"/>
          </a:xfrm>
          <a:prstGeom prst="rect">
            <a:avLst/>
          </a:prstGeom>
          <a:noFill/>
        </p:spPr>
        <p:txBody>
          <a:bodyPr wrap="square" rtlCol="0">
            <a:spAutoFit/>
          </a:bodyPr>
          <a:lstStyle/>
          <a:p>
            <a:r>
              <a:rPr lang="en-US" dirty="0"/>
              <a:t>Ho: </a:t>
            </a:r>
            <a:r>
              <a:rPr lang="en-US" dirty="0" err="1"/>
              <a:t>Median</a:t>
            </a:r>
            <a:r>
              <a:rPr lang="en-US" baseline="-25000" dirty="0" err="1"/>
              <a:t>Monster</a:t>
            </a:r>
            <a:r>
              <a:rPr lang="en-US" dirty="0"/>
              <a:t> = </a:t>
            </a:r>
            <a:r>
              <a:rPr lang="en-US" dirty="0" err="1"/>
              <a:t>Median</a:t>
            </a:r>
            <a:r>
              <a:rPr lang="en-US" baseline="-25000" dirty="0" err="1"/>
              <a:t>Control</a:t>
            </a:r>
            <a:endParaRPr lang="en-US" baseline="-25000" dirty="0"/>
          </a:p>
          <a:p>
            <a:r>
              <a:rPr lang="en-US" dirty="0"/>
              <a:t>Ha: </a:t>
            </a:r>
            <a:r>
              <a:rPr lang="en-US" dirty="0" err="1"/>
              <a:t>Median</a:t>
            </a:r>
            <a:r>
              <a:rPr lang="en-US" baseline="-25000" dirty="0" err="1"/>
              <a:t>Monster</a:t>
            </a:r>
            <a:r>
              <a:rPr lang="en-US" dirty="0"/>
              <a:t> &gt; </a:t>
            </a:r>
            <a:r>
              <a:rPr lang="en-US" dirty="0" err="1"/>
              <a:t>Median</a:t>
            </a:r>
            <a:r>
              <a:rPr lang="en-US" baseline="-25000" dirty="0" err="1"/>
              <a:t>Control</a:t>
            </a:r>
            <a:endParaRPr lang="en-US" baseline="-25000" dirty="0"/>
          </a:p>
        </p:txBody>
      </p:sp>
      <p:sp>
        <p:nvSpPr>
          <p:cNvPr id="6" name="TextBox 5"/>
          <p:cNvSpPr txBox="1"/>
          <p:nvPr/>
        </p:nvSpPr>
        <p:spPr>
          <a:xfrm>
            <a:off x="4038600" y="2667000"/>
            <a:ext cx="4267200" cy="369332"/>
          </a:xfrm>
          <a:prstGeom prst="rect">
            <a:avLst/>
          </a:prstGeom>
          <a:noFill/>
        </p:spPr>
        <p:txBody>
          <a:bodyPr wrap="square" rtlCol="0">
            <a:spAutoFit/>
          </a:bodyPr>
          <a:lstStyle/>
          <a:p>
            <a:r>
              <a:rPr lang="en-US" dirty="0"/>
              <a:t>Step 2 – Step 5</a:t>
            </a:r>
          </a:p>
        </p:txBody>
      </p:sp>
      <p:sp>
        <p:nvSpPr>
          <p:cNvPr id="3" name="Rectangle 2">
            <a:extLst>
              <a:ext uri="{FF2B5EF4-FFF2-40B4-BE49-F238E27FC236}">
                <a16:creationId xmlns:a16="http://schemas.microsoft.com/office/drawing/2014/main" id="{9D6BF5A6-5C32-46E7-AF11-96FEF515FC7F}"/>
              </a:ext>
            </a:extLst>
          </p:cNvPr>
          <p:cNvSpPr/>
          <p:nvPr/>
        </p:nvSpPr>
        <p:spPr>
          <a:xfrm>
            <a:off x="2667000" y="5486400"/>
            <a:ext cx="9144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421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2:  Education Data from HW2</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3601460" cy="2738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504950"/>
            <a:ext cx="4719354" cy="2681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671" y="4572000"/>
            <a:ext cx="3656806"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29400" y="4758035"/>
            <a:ext cx="495300" cy="923330"/>
          </a:xfrm>
          <a:prstGeom prst="rect">
            <a:avLst/>
          </a:prstGeom>
          <a:noFill/>
        </p:spPr>
        <p:txBody>
          <a:bodyPr wrap="square" rtlCol="0">
            <a:spAutoFit/>
          </a:bodyPr>
          <a:lstStyle/>
          <a:p>
            <a:r>
              <a:rPr lang="en-US" sz="5400" b="1" dirty="0"/>
              <a:t>?</a:t>
            </a:r>
            <a:endParaRPr lang="en-US" b="1" dirty="0"/>
          </a:p>
        </p:txBody>
      </p:sp>
      <p:sp>
        <p:nvSpPr>
          <p:cNvPr id="8" name="TextBox 7"/>
          <p:cNvSpPr txBox="1"/>
          <p:nvPr/>
        </p:nvSpPr>
        <p:spPr>
          <a:xfrm>
            <a:off x="2133600" y="4800600"/>
            <a:ext cx="495300" cy="923330"/>
          </a:xfrm>
          <a:prstGeom prst="rect">
            <a:avLst/>
          </a:prstGeom>
          <a:noFill/>
        </p:spPr>
        <p:txBody>
          <a:bodyPr wrap="square" rtlCol="0">
            <a:spAutoFit/>
          </a:bodyPr>
          <a:lstStyle/>
          <a:p>
            <a:r>
              <a:rPr lang="en-US" sz="5400" b="1" dirty="0"/>
              <a:t>?</a:t>
            </a:r>
            <a:endParaRPr lang="en-US" b="1" dirty="0"/>
          </a:p>
        </p:txBody>
      </p:sp>
    </p:spTree>
    <p:extLst>
      <p:ext uri="{BB962C8B-B14F-4D97-AF65-F5344CB8AC3E}">
        <p14:creationId xmlns:p14="http://schemas.microsoft.com/office/powerpoint/2010/main" val="132102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48"/>
                                        </p:tgtEl>
                                      </p:cBhvr>
                                    </p:animEffect>
                                    <p:set>
                                      <p:cBhvr>
                                        <p:cTn id="7" dur="1" fill="hold">
                                          <p:stCondLst>
                                            <p:cond delay="499"/>
                                          </p:stCondLst>
                                        </p:cTn>
                                        <p:tgtEl>
                                          <p:spTgt spid="614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424D-E962-400C-B477-186F2F094728}"/>
              </a:ext>
            </a:extLst>
          </p:cNvPr>
          <p:cNvSpPr>
            <a:spLocks noGrp="1"/>
          </p:cNvSpPr>
          <p:nvPr>
            <p:ph type="title"/>
          </p:nvPr>
        </p:nvSpPr>
        <p:spPr/>
        <p:txBody>
          <a:bodyPr/>
          <a:lstStyle/>
          <a:p>
            <a:r>
              <a:rPr lang="en-US" dirty="0"/>
              <a:t>Topics</a:t>
            </a:r>
          </a:p>
        </p:txBody>
      </p:sp>
      <p:sp>
        <p:nvSpPr>
          <p:cNvPr id="4" name="TextBox 3">
            <a:extLst>
              <a:ext uri="{FF2B5EF4-FFF2-40B4-BE49-F238E27FC236}">
                <a16:creationId xmlns:a16="http://schemas.microsoft.com/office/drawing/2014/main" id="{16E3B2A2-7CFF-46BC-94C8-D5DB83D721F8}"/>
              </a:ext>
            </a:extLst>
          </p:cNvPr>
          <p:cNvSpPr txBox="1"/>
          <p:nvPr/>
        </p:nvSpPr>
        <p:spPr>
          <a:xfrm>
            <a:off x="97367" y="1048306"/>
            <a:ext cx="87630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Know The Definition of Type 1 and Type 2 Error and Power.  </a:t>
            </a:r>
          </a:p>
        </p:txBody>
      </p:sp>
      <p:sp>
        <p:nvSpPr>
          <p:cNvPr id="5" name="TextBox 4">
            <a:extLst>
              <a:ext uri="{FF2B5EF4-FFF2-40B4-BE49-F238E27FC236}">
                <a16:creationId xmlns:a16="http://schemas.microsoft.com/office/drawing/2014/main" id="{37EECFBD-6902-4A49-BBB8-55A075DE03F8}"/>
              </a:ext>
            </a:extLst>
          </p:cNvPr>
          <p:cNvSpPr txBox="1"/>
          <p:nvPr/>
        </p:nvSpPr>
        <p:spPr>
          <a:xfrm>
            <a:off x="97367" y="1357773"/>
            <a:ext cx="87630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Be able to find and interpret confidence intervals and how they are related to hypothesis tests and p-values.  </a:t>
            </a:r>
          </a:p>
        </p:txBody>
      </p:sp>
      <p:sp>
        <p:nvSpPr>
          <p:cNvPr id="6" name="TextBox 5">
            <a:extLst>
              <a:ext uri="{FF2B5EF4-FFF2-40B4-BE49-F238E27FC236}">
                <a16:creationId xmlns:a16="http://schemas.microsoft.com/office/drawing/2014/main" id="{BC04F84B-5A87-45D8-B4AF-C4AA85796CC4}"/>
              </a:ext>
            </a:extLst>
          </p:cNvPr>
          <p:cNvSpPr txBox="1"/>
          <p:nvPr/>
        </p:nvSpPr>
        <p:spPr>
          <a:xfrm>
            <a:off x="97367" y="2501617"/>
            <a:ext cx="87630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Know Multiple Comparison Methods: Bonferroni, Tukey-Kramer, Dunnett’s</a:t>
            </a:r>
          </a:p>
        </p:txBody>
      </p:sp>
      <p:sp>
        <p:nvSpPr>
          <p:cNvPr id="7" name="Rectangle 6">
            <a:extLst>
              <a:ext uri="{FF2B5EF4-FFF2-40B4-BE49-F238E27FC236}">
                <a16:creationId xmlns:a16="http://schemas.microsoft.com/office/drawing/2014/main" id="{E0692FF1-F6FD-4529-B554-3F868E392BC1}"/>
              </a:ext>
            </a:extLst>
          </p:cNvPr>
          <p:cNvSpPr/>
          <p:nvPr/>
        </p:nvSpPr>
        <p:spPr>
          <a:xfrm>
            <a:off x="97367" y="1667240"/>
            <a:ext cx="8810978" cy="523220"/>
          </a:xfrm>
          <a:prstGeom prst="rect">
            <a:avLst/>
          </a:prstGeom>
        </p:spPr>
        <p:txBody>
          <a:bodyPr wrap="square">
            <a:spAutoFit/>
          </a:bodyPr>
          <a:lstStyle/>
          <a:p>
            <a:pPr marL="285750" indent="-285750">
              <a:buFont typeface="Arial" panose="020B0604020202020204" pitchFamily="34" charset="0"/>
              <a:buChar char="•"/>
            </a:pPr>
            <a:r>
              <a:rPr lang="en-US" sz="1400" dirty="0"/>
              <a:t>Know the 1 and 2 sample T-Tests.  Be able to perform a complete analysis: State the Problem, Address the Assumptions, Run the Test, clearly state the conclusion / results.  </a:t>
            </a:r>
          </a:p>
        </p:txBody>
      </p:sp>
      <p:sp>
        <p:nvSpPr>
          <p:cNvPr id="8" name="TextBox 7">
            <a:extLst>
              <a:ext uri="{FF2B5EF4-FFF2-40B4-BE49-F238E27FC236}">
                <a16:creationId xmlns:a16="http://schemas.microsoft.com/office/drawing/2014/main" id="{70C9FDA9-A43E-4658-8B77-F4D80B385470}"/>
              </a:ext>
            </a:extLst>
          </p:cNvPr>
          <p:cNvSpPr txBox="1"/>
          <p:nvPr/>
        </p:nvSpPr>
        <p:spPr>
          <a:xfrm>
            <a:off x="97367" y="2192150"/>
            <a:ext cx="87630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Know how to perform a complete analysis with non-parametric tests.  Rank-Sum, Sign-Test, Signed Rank, Etc.</a:t>
            </a:r>
          </a:p>
        </p:txBody>
      </p:sp>
      <p:sp>
        <p:nvSpPr>
          <p:cNvPr id="9" name="Rectangle 8">
            <a:extLst>
              <a:ext uri="{FF2B5EF4-FFF2-40B4-BE49-F238E27FC236}">
                <a16:creationId xmlns:a16="http://schemas.microsoft.com/office/drawing/2014/main" id="{27F75557-4E7A-46E2-84ED-D71DE27AE891}"/>
              </a:ext>
            </a:extLst>
          </p:cNvPr>
          <p:cNvSpPr/>
          <p:nvPr/>
        </p:nvSpPr>
        <p:spPr>
          <a:xfrm>
            <a:off x="97367" y="2811084"/>
            <a:ext cx="8763000" cy="307777"/>
          </a:xfrm>
          <a:prstGeom prst="rect">
            <a:avLst/>
          </a:prstGeom>
        </p:spPr>
        <p:txBody>
          <a:bodyPr wrap="square">
            <a:spAutoFit/>
          </a:bodyPr>
          <a:lstStyle/>
          <a:p>
            <a:pPr marL="285750" indent="-285750">
              <a:buFont typeface="Arial" panose="020B0604020202020204" pitchFamily="34" charset="0"/>
              <a:buChar char="•"/>
            </a:pPr>
            <a:r>
              <a:rPr lang="en-US" sz="1400" dirty="0"/>
              <a:t>Be very familiar with running an ANOVA and interpreting the results. (KRUSKAL-WALLIS AS WELL.)</a:t>
            </a:r>
          </a:p>
        </p:txBody>
      </p:sp>
      <p:sp>
        <p:nvSpPr>
          <p:cNvPr id="10" name="Rectangle 9">
            <a:extLst>
              <a:ext uri="{FF2B5EF4-FFF2-40B4-BE49-F238E27FC236}">
                <a16:creationId xmlns:a16="http://schemas.microsoft.com/office/drawing/2014/main" id="{F6F71DD6-5BE9-41F6-8936-B1DD5E2CBDCA}"/>
              </a:ext>
            </a:extLst>
          </p:cNvPr>
          <p:cNvSpPr/>
          <p:nvPr/>
        </p:nvSpPr>
        <p:spPr>
          <a:xfrm>
            <a:off x="97367" y="3120551"/>
            <a:ext cx="3708644" cy="307777"/>
          </a:xfrm>
          <a:prstGeom prst="rect">
            <a:avLst/>
          </a:prstGeom>
        </p:spPr>
        <p:txBody>
          <a:bodyPr wrap="none">
            <a:spAutoFit/>
          </a:bodyPr>
          <a:lstStyle/>
          <a:p>
            <a:pPr marL="285750" indent="-285750">
              <a:buFont typeface="Arial" panose="020B0604020202020204" pitchFamily="34" charset="0"/>
              <a:buChar char="•"/>
            </a:pPr>
            <a:r>
              <a:rPr lang="en-US" sz="1400" dirty="0"/>
              <a:t>Know Simple and Multiple Linear Regression</a:t>
            </a:r>
          </a:p>
        </p:txBody>
      </p:sp>
      <p:sp>
        <p:nvSpPr>
          <p:cNvPr id="11" name="Rectangle 10">
            <a:extLst>
              <a:ext uri="{FF2B5EF4-FFF2-40B4-BE49-F238E27FC236}">
                <a16:creationId xmlns:a16="http://schemas.microsoft.com/office/drawing/2014/main" id="{A0F719F5-DD83-4E97-98C2-08ABFF2976E8}"/>
              </a:ext>
            </a:extLst>
          </p:cNvPr>
          <p:cNvSpPr/>
          <p:nvPr/>
        </p:nvSpPr>
        <p:spPr>
          <a:xfrm>
            <a:off x="97367" y="3430018"/>
            <a:ext cx="8703733" cy="307777"/>
          </a:xfrm>
          <a:prstGeom prst="rect">
            <a:avLst/>
          </a:prstGeom>
        </p:spPr>
        <p:txBody>
          <a:bodyPr wrap="square">
            <a:spAutoFit/>
          </a:bodyPr>
          <a:lstStyle/>
          <a:p>
            <a:pPr marL="285750" indent="-285750">
              <a:buFont typeface="Arial" panose="020B0604020202020204" pitchFamily="34" charset="0"/>
              <a:buChar char="•"/>
            </a:pPr>
            <a:r>
              <a:rPr lang="en-US" sz="1400" dirty="0"/>
              <a:t>Know how to interpret coefficients: both continuous and categorical and interactions.</a:t>
            </a:r>
          </a:p>
        </p:txBody>
      </p:sp>
      <p:sp>
        <p:nvSpPr>
          <p:cNvPr id="12" name="Rectangle 11">
            <a:extLst>
              <a:ext uri="{FF2B5EF4-FFF2-40B4-BE49-F238E27FC236}">
                <a16:creationId xmlns:a16="http://schemas.microsoft.com/office/drawing/2014/main" id="{2A731FE0-61F1-43F1-8AD8-00118AABFBD4}"/>
              </a:ext>
            </a:extLst>
          </p:cNvPr>
          <p:cNvSpPr/>
          <p:nvPr/>
        </p:nvSpPr>
        <p:spPr>
          <a:xfrm>
            <a:off x="97367" y="3739485"/>
            <a:ext cx="8582378" cy="307777"/>
          </a:xfrm>
          <a:prstGeom prst="rect">
            <a:avLst/>
          </a:prstGeom>
        </p:spPr>
        <p:txBody>
          <a:bodyPr wrap="square">
            <a:spAutoFit/>
          </a:bodyPr>
          <a:lstStyle/>
          <a:p>
            <a:pPr marL="285750" indent="-285750">
              <a:buFont typeface="Arial" panose="020B0604020202020204" pitchFamily="34" charset="0"/>
              <a:buChar char="•"/>
            </a:pPr>
            <a:r>
              <a:rPr lang="en-US" sz="1400" dirty="0"/>
              <a:t>Know how to interpret coefficients after a log – log, linear log or log linear model.</a:t>
            </a:r>
          </a:p>
        </p:txBody>
      </p:sp>
      <p:sp>
        <p:nvSpPr>
          <p:cNvPr id="13" name="Rectangle 12">
            <a:extLst>
              <a:ext uri="{FF2B5EF4-FFF2-40B4-BE49-F238E27FC236}">
                <a16:creationId xmlns:a16="http://schemas.microsoft.com/office/drawing/2014/main" id="{43DEB35F-5AAC-4BF7-A74E-AD6F40F6345B}"/>
              </a:ext>
            </a:extLst>
          </p:cNvPr>
          <p:cNvSpPr/>
          <p:nvPr/>
        </p:nvSpPr>
        <p:spPr>
          <a:xfrm>
            <a:off x="97367" y="4048952"/>
            <a:ext cx="473206" cy="307777"/>
          </a:xfrm>
          <a:prstGeom prst="rect">
            <a:avLst/>
          </a:prstGeom>
        </p:spPr>
        <p:txBody>
          <a:bodyPr wrap="none">
            <a:spAutoFit/>
          </a:bodyPr>
          <a:lstStyle/>
          <a:p>
            <a:pPr marL="285750" indent="-285750">
              <a:buFont typeface="Arial" panose="020B0604020202020204" pitchFamily="34" charset="0"/>
              <a:buChar char="•"/>
            </a:pPr>
            <a:endParaRPr lang="en-US" sz="1400" dirty="0"/>
          </a:p>
        </p:txBody>
      </p:sp>
      <p:sp>
        <p:nvSpPr>
          <p:cNvPr id="14" name="Rectangle 13">
            <a:extLst>
              <a:ext uri="{FF2B5EF4-FFF2-40B4-BE49-F238E27FC236}">
                <a16:creationId xmlns:a16="http://schemas.microsoft.com/office/drawing/2014/main" id="{B4912ADD-7C9C-405D-932F-9DA6F980007D}"/>
              </a:ext>
            </a:extLst>
          </p:cNvPr>
          <p:cNvSpPr/>
          <p:nvPr/>
        </p:nvSpPr>
        <p:spPr>
          <a:xfrm>
            <a:off x="97367" y="4358419"/>
            <a:ext cx="8644429" cy="307777"/>
          </a:xfrm>
          <a:prstGeom prst="rect">
            <a:avLst/>
          </a:prstGeom>
        </p:spPr>
        <p:txBody>
          <a:bodyPr wrap="square">
            <a:spAutoFit/>
          </a:bodyPr>
          <a:lstStyle/>
          <a:p>
            <a:pPr marL="285750" indent="-285750">
              <a:buFont typeface="Arial" panose="020B0604020202020204" pitchFamily="34" charset="0"/>
              <a:buChar char="•"/>
            </a:pPr>
            <a:r>
              <a:rPr lang="en-US" sz="1400" dirty="0"/>
              <a:t>Know how to find and interpret confidence and prediction intervals.  </a:t>
            </a:r>
          </a:p>
        </p:txBody>
      </p:sp>
      <p:sp>
        <p:nvSpPr>
          <p:cNvPr id="15" name="Rectangle 14">
            <a:extLst>
              <a:ext uri="{FF2B5EF4-FFF2-40B4-BE49-F238E27FC236}">
                <a16:creationId xmlns:a16="http://schemas.microsoft.com/office/drawing/2014/main" id="{B064064C-D761-47B6-BFE5-353F6DB9F814}"/>
              </a:ext>
            </a:extLst>
          </p:cNvPr>
          <p:cNvSpPr/>
          <p:nvPr/>
        </p:nvSpPr>
        <p:spPr>
          <a:xfrm>
            <a:off x="97367" y="4667886"/>
            <a:ext cx="8880124" cy="307777"/>
          </a:xfrm>
          <a:prstGeom prst="rect">
            <a:avLst/>
          </a:prstGeom>
        </p:spPr>
        <p:txBody>
          <a:bodyPr wrap="square">
            <a:spAutoFit/>
          </a:bodyPr>
          <a:lstStyle/>
          <a:p>
            <a:pPr marL="285750" indent="-285750">
              <a:buFont typeface="Arial" panose="020B0604020202020204" pitchFamily="34" charset="0"/>
              <a:buChar char="•"/>
            </a:pPr>
            <a:r>
              <a:rPr lang="en-US" sz="1400" dirty="0"/>
              <a:t>Know about Assumptions, Residuals, Checking for Influential Points. (Leverage, </a:t>
            </a:r>
            <a:r>
              <a:rPr lang="en-US" sz="1400" dirty="0" err="1"/>
              <a:t>studentized</a:t>
            </a:r>
            <a:r>
              <a:rPr lang="en-US" sz="1400" dirty="0"/>
              <a:t> residuals, Cook’s D, etc.)  </a:t>
            </a:r>
          </a:p>
        </p:txBody>
      </p:sp>
      <p:sp>
        <p:nvSpPr>
          <p:cNvPr id="16" name="Rectangle 15">
            <a:extLst>
              <a:ext uri="{FF2B5EF4-FFF2-40B4-BE49-F238E27FC236}">
                <a16:creationId xmlns:a16="http://schemas.microsoft.com/office/drawing/2014/main" id="{D31C9D3C-E595-40ED-9C6B-F8EEAE88FF5E}"/>
              </a:ext>
            </a:extLst>
          </p:cNvPr>
          <p:cNvSpPr/>
          <p:nvPr/>
        </p:nvSpPr>
        <p:spPr>
          <a:xfrm>
            <a:off x="97367" y="4977353"/>
            <a:ext cx="8872862" cy="307777"/>
          </a:xfrm>
          <a:prstGeom prst="rect">
            <a:avLst/>
          </a:prstGeom>
        </p:spPr>
        <p:txBody>
          <a:bodyPr wrap="square">
            <a:spAutoFit/>
          </a:bodyPr>
          <a:lstStyle/>
          <a:p>
            <a:pPr marL="285750" indent="-285750">
              <a:buFont typeface="Arial" panose="020B0604020202020204" pitchFamily="34" charset="0"/>
              <a:buChar char="•"/>
            </a:pPr>
            <a:r>
              <a:rPr lang="en-US" sz="1400" dirty="0"/>
              <a:t>Know about confounding and how to account for particular potential confounding variables.</a:t>
            </a:r>
          </a:p>
        </p:txBody>
      </p:sp>
      <p:sp>
        <p:nvSpPr>
          <p:cNvPr id="17" name="Rectangle 16">
            <a:extLst>
              <a:ext uri="{FF2B5EF4-FFF2-40B4-BE49-F238E27FC236}">
                <a16:creationId xmlns:a16="http://schemas.microsoft.com/office/drawing/2014/main" id="{E1B14126-4D60-4D84-8C95-E559B5A2575C}"/>
              </a:ext>
            </a:extLst>
          </p:cNvPr>
          <p:cNvSpPr/>
          <p:nvPr/>
        </p:nvSpPr>
        <p:spPr>
          <a:xfrm>
            <a:off x="97367" y="5286820"/>
            <a:ext cx="8895682" cy="307777"/>
          </a:xfrm>
          <a:prstGeom prst="rect">
            <a:avLst/>
          </a:prstGeom>
        </p:spPr>
        <p:txBody>
          <a:bodyPr wrap="square">
            <a:spAutoFit/>
          </a:bodyPr>
          <a:lstStyle/>
          <a:p>
            <a:pPr marL="285750" indent="-285750">
              <a:buFont typeface="Arial" panose="020B0604020202020204" pitchFamily="34" charset="0"/>
              <a:buChar char="•"/>
            </a:pPr>
            <a:r>
              <a:rPr lang="en-US" sz="1400" dirty="0"/>
              <a:t>Know about experimental design: Randomized Experiment v. Observational Study.</a:t>
            </a:r>
          </a:p>
        </p:txBody>
      </p:sp>
      <p:sp>
        <p:nvSpPr>
          <p:cNvPr id="18" name="Rectangle 17">
            <a:extLst>
              <a:ext uri="{FF2B5EF4-FFF2-40B4-BE49-F238E27FC236}">
                <a16:creationId xmlns:a16="http://schemas.microsoft.com/office/drawing/2014/main" id="{A1EDB05D-3C5B-45DF-ADBC-A4E9FFBA8977}"/>
              </a:ext>
            </a:extLst>
          </p:cNvPr>
          <p:cNvSpPr/>
          <p:nvPr/>
        </p:nvSpPr>
        <p:spPr>
          <a:xfrm>
            <a:off x="97367" y="5596287"/>
            <a:ext cx="8973962" cy="523220"/>
          </a:xfrm>
          <a:prstGeom prst="rect">
            <a:avLst/>
          </a:prstGeom>
        </p:spPr>
        <p:txBody>
          <a:bodyPr wrap="square">
            <a:spAutoFit/>
          </a:bodyPr>
          <a:lstStyle/>
          <a:p>
            <a:pPr marL="285750" indent="-285750">
              <a:buFont typeface="Arial" panose="020B0604020202020204" pitchFamily="34" charset="0"/>
              <a:buChar char="•"/>
            </a:pPr>
            <a:r>
              <a:rPr lang="en-US" sz="1400" dirty="0"/>
              <a:t>Know what forward selection, backward elimination and stepwise selection are and be able to select a model through using any of those methods.  </a:t>
            </a:r>
          </a:p>
        </p:txBody>
      </p:sp>
      <p:sp>
        <p:nvSpPr>
          <p:cNvPr id="19" name="Rectangle 18">
            <a:extLst>
              <a:ext uri="{FF2B5EF4-FFF2-40B4-BE49-F238E27FC236}">
                <a16:creationId xmlns:a16="http://schemas.microsoft.com/office/drawing/2014/main" id="{8932C081-BB74-48AA-9FE3-150F92FE4E0A}"/>
              </a:ext>
            </a:extLst>
          </p:cNvPr>
          <p:cNvSpPr/>
          <p:nvPr/>
        </p:nvSpPr>
        <p:spPr>
          <a:xfrm>
            <a:off x="97367" y="6121203"/>
            <a:ext cx="9199033" cy="307777"/>
          </a:xfrm>
          <a:prstGeom prst="rect">
            <a:avLst/>
          </a:prstGeom>
        </p:spPr>
        <p:txBody>
          <a:bodyPr wrap="square">
            <a:spAutoFit/>
          </a:bodyPr>
          <a:lstStyle/>
          <a:p>
            <a:pPr marL="285750" indent="-285750">
              <a:buFont typeface="Arial" panose="020B0604020202020204" pitchFamily="34" charset="0"/>
              <a:buChar char="•"/>
            </a:pPr>
            <a:r>
              <a:rPr lang="en-US" sz="1400" dirty="0"/>
              <a:t>Know how to find confidence intervals / standard errors for linear combinations of parameter estimates.  </a:t>
            </a:r>
          </a:p>
        </p:txBody>
      </p:sp>
    </p:spTree>
    <p:extLst>
      <p:ext uri="{BB962C8B-B14F-4D97-AF65-F5344CB8AC3E}">
        <p14:creationId xmlns:p14="http://schemas.microsoft.com/office/powerpoint/2010/main" val="11250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Analysis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Since the sample size is so large, the histograms are indeed a good representation of the individual populations.  This provides strong evidence that the populations are right skewed and thus not normal.  While this is a violation of the t-test assumptions, the large sample size also ensures that the sampling distribution of the sample mean will be normally distributed (CLT) which mitigates the violation of normality.</a:t>
            </a:r>
          </a:p>
          <a:p>
            <a:pPr marL="0" indent="0">
              <a:buNone/>
            </a:pPr>
            <a:r>
              <a:rPr lang="en-US" dirty="0"/>
              <a:t>However, the sample sizes are considerably different and a visual check of the box plots and histograms indicate evidence that the standard deviations are different.  For this reason, it is not appropriate to pool the variances; instead, since the t-test is robust to departures from normality when the sample sizes are sufficiently large, we will use Welch’s T –Test to account for the differing standard deviations.  We will test to see if the mean income of those with 16 years of education is greater than the mean income of those with only 12 years of education.   </a:t>
            </a:r>
          </a:p>
        </p:txBody>
      </p:sp>
    </p:spTree>
    <p:extLst>
      <p:ext uri="{BB962C8B-B14F-4D97-AF65-F5344CB8AC3E}">
        <p14:creationId xmlns:p14="http://schemas.microsoft.com/office/powerpoint/2010/main" val="11914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Selected: Welch’s T -Test</a:t>
            </a:r>
          </a:p>
        </p:txBody>
      </p:sp>
      <p:sp>
        <p:nvSpPr>
          <p:cNvPr id="4" name="TextBox 3"/>
          <p:cNvSpPr txBox="1"/>
          <p:nvPr/>
        </p:nvSpPr>
        <p:spPr>
          <a:xfrm>
            <a:off x="5029200" y="3886200"/>
            <a:ext cx="3581400" cy="2585323"/>
          </a:xfrm>
          <a:prstGeom prst="rect">
            <a:avLst/>
          </a:prstGeom>
          <a:noFill/>
        </p:spPr>
        <p:txBody>
          <a:bodyPr wrap="square" rtlCol="0">
            <a:spAutoFit/>
          </a:bodyPr>
          <a:lstStyle/>
          <a:p>
            <a:r>
              <a:rPr lang="en-US" dirty="0">
                <a:solidFill>
                  <a:prstClr val="black"/>
                </a:solidFill>
              </a:rPr>
              <a:t>Conclusion:</a:t>
            </a:r>
          </a:p>
          <a:p>
            <a:r>
              <a:rPr lang="en-US" dirty="0">
                <a:solidFill>
                  <a:prstClr val="black"/>
                </a:solidFill>
              </a:rPr>
              <a:t>There is very strong evidence at the alpha = .05 level of significance (p-value &lt; .0001/2=0.00005 from the Welch’s T-Test) that the mean income of those with 16 years of education is greater than the mean income of those with only 12 years of education for those in this study.</a:t>
            </a:r>
          </a:p>
        </p:txBody>
      </p:sp>
      <p:sp>
        <p:nvSpPr>
          <p:cNvPr id="6" name="TextBox 5"/>
          <p:cNvSpPr txBox="1"/>
          <p:nvPr/>
        </p:nvSpPr>
        <p:spPr>
          <a:xfrm>
            <a:off x="5105400" y="1690644"/>
            <a:ext cx="2590800" cy="646331"/>
          </a:xfrm>
          <a:prstGeom prst="rect">
            <a:avLst/>
          </a:prstGeom>
          <a:noFill/>
        </p:spPr>
        <p:txBody>
          <a:bodyPr wrap="square" rtlCol="0">
            <a:spAutoFit/>
          </a:bodyPr>
          <a:lstStyle/>
          <a:p>
            <a:r>
              <a:rPr lang="en-US" dirty="0">
                <a:solidFill>
                  <a:prstClr val="black"/>
                </a:solidFill>
              </a:rPr>
              <a:t>Ho: µ</a:t>
            </a:r>
            <a:r>
              <a:rPr lang="en-US" baseline="-25000" dirty="0">
                <a:solidFill>
                  <a:prstClr val="black"/>
                </a:solidFill>
              </a:rPr>
              <a:t>16</a:t>
            </a:r>
            <a:r>
              <a:rPr lang="en-US" dirty="0">
                <a:solidFill>
                  <a:prstClr val="black"/>
                </a:solidFill>
              </a:rPr>
              <a:t> – µ</a:t>
            </a:r>
            <a:r>
              <a:rPr lang="en-US" baseline="-25000" dirty="0">
                <a:solidFill>
                  <a:prstClr val="black"/>
                </a:solidFill>
              </a:rPr>
              <a:t>12 </a:t>
            </a:r>
            <a:r>
              <a:rPr lang="en-US" dirty="0">
                <a:solidFill>
                  <a:prstClr val="black"/>
                </a:solidFill>
              </a:rPr>
              <a:t> = 0</a:t>
            </a:r>
          </a:p>
          <a:p>
            <a:r>
              <a:rPr lang="en-US" dirty="0">
                <a:solidFill>
                  <a:prstClr val="black"/>
                </a:solidFill>
              </a:rPr>
              <a:t>Ha: µ</a:t>
            </a:r>
            <a:r>
              <a:rPr lang="en-US" baseline="-25000" dirty="0">
                <a:solidFill>
                  <a:prstClr val="black"/>
                </a:solidFill>
              </a:rPr>
              <a:t>16</a:t>
            </a:r>
            <a:r>
              <a:rPr lang="en-US" dirty="0">
                <a:solidFill>
                  <a:prstClr val="black"/>
                </a:solidFill>
              </a:rPr>
              <a:t>  - µ</a:t>
            </a:r>
            <a:r>
              <a:rPr lang="en-US" baseline="-25000" dirty="0">
                <a:solidFill>
                  <a:prstClr val="black"/>
                </a:solidFill>
              </a:rPr>
              <a:t>12</a:t>
            </a:r>
            <a:r>
              <a:rPr lang="en-US" dirty="0">
                <a:solidFill>
                  <a:prstClr val="black"/>
                </a:solidFill>
              </a:rPr>
              <a:t> &gt; 0</a:t>
            </a:r>
            <a:endParaRPr lang="en-US" baseline="-25000" dirty="0">
              <a:solidFill>
                <a:prstClr val="black"/>
              </a:solidFill>
            </a:endParaRPr>
          </a:p>
        </p:txBody>
      </p:sp>
      <p:sp>
        <p:nvSpPr>
          <p:cNvPr id="7" name="TextBox 6"/>
          <p:cNvSpPr txBox="1"/>
          <p:nvPr/>
        </p:nvSpPr>
        <p:spPr>
          <a:xfrm>
            <a:off x="5105400" y="2681245"/>
            <a:ext cx="2133600" cy="369332"/>
          </a:xfrm>
          <a:prstGeom prst="rect">
            <a:avLst/>
          </a:prstGeom>
          <a:noFill/>
        </p:spPr>
        <p:txBody>
          <a:bodyPr wrap="square" rtlCol="0">
            <a:spAutoFit/>
          </a:bodyPr>
          <a:lstStyle/>
          <a:p>
            <a:r>
              <a:rPr lang="en-US" dirty="0">
                <a:solidFill>
                  <a:prstClr val="black"/>
                </a:solidFill>
              </a:rPr>
              <a:t>Step 2 – Step 5</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4572733" cy="3883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F3F7E56-F716-4B35-8263-39780163A236}"/>
              </a:ext>
            </a:extLst>
          </p:cNvPr>
          <p:cNvSpPr/>
          <p:nvPr/>
        </p:nvSpPr>
        <p:spPr>
          <a:xfrm>
            <a:off x="3352800" y="4419600"/>
            <a:ext cx="5334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35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a:t>Topics</a:t>
            </a:r>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r>
              <a:rPr lang="en-US" dirty="0"/>
              <a:t>Know The Definition of Type 1 and Type 2 Error and Power.  </a:t>
            </a:r>
          </a:p>
          <a:p>
            <a:r>
              <a:rPr lang="en-US" dirty="0"/>
              <a:t>Be able to find and interpret confidence interval and how they are related to hypothesis tests and p-values.  </a:t>
            </a:r>
          </a:p>
          <a:p>
            <a:r>
              <a:rPr lang="en-US" dirty="0"/>
              <a:t>Know the 1 and 2 sample T-Tests.  Be able to perform a complete analysis: State the Problem, Address the Assumptions, Run the Test, clearly state the conclusion / results.  </a:t>
            </a:r>
          </a:p>
          <a:p>
            <a:r>
              <a:rPr lang="en-US" dirty="0"/>
              <a:t>Know how to perform a complete analysis of with non-parametric tests.  Rank-Sum, Sign-Test, Signed Rank, Etc.</a:t>
            </a:r>
          </a:p>
          <a:p>
            <a:r>
              <a:rPr lang="en-US" dirty="0"/>
              <a:t>Remember Multiple Comparison Methods.</a:t>
            </a:r>
          </a:p>
          <a:p>
            <a:r>
              <a:rPr lang="en-US" dirty="0"/>
              <a:t>Remember ANOVA</a:t>
            </a:r>
          </a:p>
          <a:p>
            <a:r>
              <a:rPr lang="en-US" dirty="0"/>
              <a:t>Extra Sum of Squares F –Test (Partial F-Test)</a:t>
            </a:r>
          </a:p>
          <a:p>
            <a:r>
              <a:rPr lang="en-US" dirty="0"/>
              <a:t>Know Simple and Multiple Linear Regression</a:t>
            </a:r>
          </a:p>
          <a:p>
            <a:r>
              <a:rPr lang="en-US" dirty="0"/>
              <a:t>Know how to interpret coefficients.  </a:t>
            </a:r>
          </a:p>
          <a:p>
            <a:r>
              <a:rPr lang="en-US" dirty="0"/>
              <a:t>Know how to create models.</a:t>
            </a:r>
          </a:p>
          <a:p>
            <a:r>
              <a:rPr lang="en-US" dirty="0"/>
              <a:t>Know about Assumptions, Residuals, Checking for Influential Points. </a:t>
            </a:r>
          </a:p>
          <a:p>
            <a:r>
              <a:rPr lang="en-US" dirty="0"/>
              <a:t>Know about confounding and how to account for particular potential confounding variables.</a:t>
            </a:r>
          </a:p>
          <a:p>
            <a:r>
              <a:rPr lang="en-US" dirty="0"/>
              <a:t>Know about experimental design: Randomized Experiment v. Observational Study.</a:t>
            </a:r>
          </a:p>
        </p:txBody>
      </p:sp>
    </p:spTree>
    <p:extLst>
      <p:ext uri="{BB962C8B-B14F-4D97-AF65-F5344CB8AC3E}">
        <p14:creationId xmlns:p14="http://schemas.microsoft.com/office/powerpoint/2010/main" val="379315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Chapters 5 and 6!!!</a:t>
            </a:r>
          </a:p>
        </p:txBody>
      </p:sp>
      <p:sp>
        <p:nvSpPr>
          <p:cNvPr id="3" name="Content Placeholder 2"/>
          <p:cNvSpPr>
            <a:spLocks noGrp="1"/>
          </p:cNvSpPr>
          <p:nvPr>
            <p:ph idx="1"/>
          </p:nvPr>
        </p:nvSpPr>
        <p:spPr>
          <a:xfrm>
            <a:off x="457200" y="2362200"/>
            <a:ext cx="8229600" cy="2438400"/>
          </a:xfrm>
        </p:spPr>
        <p:txBody>
          <a:bodyPr>
            <a:normAutofit fontScale="92500" lnSpcReduction="20000"/>
          </a:bodyPr>
          <a:lstStyle/>
          <a:p>
            <a:pPr marL="0" indent="0" algn="ctr">
              <a:buNone/>
            </a:pPr>
            <a:r>
              <a:rPr lang="en-US" dirty="0"/>
              <a:t>1 WAY ANOVA</a:t>
            </a:r>
          </a:p>
          <a:p>
            <a:pPr marL="0" indent="0" algn="ctr">
              <a:buNone/>
            </a:pPr>
            <a:r>
              <a:rPr lang="en-US" dirty="0"/>
              <a:t>BROWN FORSYTHE TEST </a:t>
            </a:r>
          </a:p>
          <a:p>
            <a:pPr marL="0" indent="0" algn="ctr">
              <a:buNone/>
            </a:pPr>
            <a:r>
              <a:rPr lang="en-US" dirty="0"/>
              <a:t>KRUSKAL-WALLIS</a:t>
            </a:r>
          </a:p>
          <a:p>
            <a:pPr marL="0" indent="0" algn="ctr">
              <a:buNone/>
            </a:pPr>
            <a:r>
              <a:rPr lang="en-US" dirty="0"/>
              <a:t>CONTRASTS</a:t>
            </a:r>
          </a:p>
          <a:p>
            <a:pPr marL="0" indent="0" algn="ctr">
              <a:buNone/>
            </a:pPr>
            <a:r>
              <a:rPr lang="en-US" dirty="0"/>
              <a:t>MULTIPLE COMPARISONS</a:t>
            </a:r>
          </a:p>
        </p:txBody>
      </p:sp>
    </p:spTree>
    <p:extLst>
      <p:ext uri="{BB962C8B-B14F-4D97-AF65-F5344CB8AC3E}">
        <p14:creationId xmlns:p14="http://schemas.microsoft.com/office/powerpoint/2010/main" val="4015747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Way ANOVA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044743"/>
            <a:ext cx="4312104" cy="2336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8039"/>
            <a:ext cx="4004144"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638" y="5715000"/>
            <a:ext cx="2718427" cy="77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81523" y="1295400"/>
            <a:ext cx="7924800" cy="1077218"/>
          </a:xfrm>
          <a:prstGeom prst="rect">
            <a:avLst/>
          </a:prstGeom>
          <a:noFill/>
        </p:spPr>
        <p:txBody>
          <a:bodyPr wrap="square" rtlCol="0">
            <a:spAutoFit/>
          </a:bodyPr>
          <a:lstStyle/>
          <a:p>
            <a:r>
              <a:rPr lang="en-US" sz="3200" dirty="0"/>
              <a:t>Ho: All means are equal (Spock and Others)</a:t>
            </a:r>
            <a:r>
              <a:rPr lang="en-US" sz="3200" baseline="-25000" dirty="0"/>
              <a:t>	</a:t>
            </a:r>
          </a:p>
          <a:p>
            <a:r>
              <a:rPr lang="en-US" sz="3200" dirty="0"/>
              <a:t>Ha: At least 2 are different (Spock and Others)</a:t>
            </a:r>
          </a:p>
        </p:txBody>
      </p:sp>
    </p:spTree>
    <p:extLst>
      <p:ext uri="{BB962C8B-B14F-4D97-AF65-F5344CB8AC3E}">
        <p14:creationId xmlns:p14="http://schemas.microsoft.com/office/powerpoint/2010/main" val="342675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1"/>
                                        </p:tgtEl>
                                        <p:attrNameLst>
                                          <p:attrName>style.visibility</p:attrName>
                                        </p:attrNameLst>
                                      </p:cBhvr>
                                      <p:to>
                                        <p:strVal val="visible"/>
                                      </p:to>
                                    </p:set>
                                    <p:animEffect transition="in" filter="fade">
                                      <p:cBhvr>
                                        <p:cTn id="22" dur="500"/>
                                        <p:tgtEl>
                                          <p:spTgt spid="15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Assumptions and Analysis: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081" y="961685"/>
            <a:ext cx="4370734" cy="1536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61574"/>
            <a:ext cx="2944906"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909" y="3962400"/>
            <a:ext cx="40862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ultiply 3"/>
          <p:cNvSpPr/>
          <p:nvPr/>
        </p:nvSpPr>
        <p:spPr>
          <a:xfrm>
            <a:off x="5435894" y="3429000"/>
            <a:ext cx="2590800" cy="2209800"/>
          </a:xfrm>
          <a:prstGeom prst="mathMultiply">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419600" y="3733800"/>
            <a:ext cx="1" cy="7755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26" y="1060037"/>
            <a:ext cx="4033774" cy="305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H="1">
            <a:off x="3429000" y="4495800"/>
            <a:ext cx="762002"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81400" y="5553670"/>
            <a:ext cx="5132734" cy="923330"/>
          </a:xfrm>
          <a:prstGeom prst="rect">
            <a:avLst/>
          </a:prstGeom>
          <a:noFill/>
        </p:spPr>
        <p:txBody>
          <a:bodyPr wrap="square" rtlCol="0">
            <a:spAutoFit/>
          </a:bodyPr>
          <a:lstStyle/>
          <a:p>
            <a:r>
              <a:rPr lang="en-US" dirty="0"/>
              <a:t>There is sufficient evidence at the alpha = .05 level of significance (p-value .0201 from Welch’s ANOVA) to suggest that at least two of the means are different.   </a:t>
            </a:r>
          </a:p>
        </p:txBody>
      </p:sp>
      <p:sp>
        <p:nvSpPr>
          <p:cNvPr id="21" name="TextBox 20"/>
          <p:cNvSpPr txBox="1"/>
          <p:nvPr/>
        </p:nvSpPr>
        <p:spPr>
          <a:xfrm>
            <a:off x="4300096" y="2513749"/>
            <a:ext cx="4378719" cy="1200329"/>
          </a:xfrm>
          <a:prstGeom prst="rect">
            <a:avLst/>
          </a:prstGeom>
          <a:noFill/>
        </p:spPr>
        <p:txBody>
          <a:bodyPr wrap="square" rtlCol="0">
            <a:spAutoFit/>
          </a:bodyPr>
          <a:lstStyle/>
          <a:p>
            <a:r>
              <a:rPr lang="en-US" dirty="0"/>
              <a:t>There is strong evidence in support of these data coming from distributions with different standard deviations.  We will proceed under this assumption and run the Welch’s ANOVA.</a:t>
            </a:r>
          </a:p>
        </p:txBody>
      </p:sp>
    </p:spTree>
    <p:extLst>
      <p:ext uri="{BB962C8B-B14F-4D97-AF65-F5344CB8AC3E}">
        <p14:creationId xmlns:p14="http://schemas.microsoft.com/office/powerpoint/2010/main" val="671942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94" y="228600"/>
            <a:ext cx="8229600" cy="792162"/>
          </a:xfrm>
        </p:spPr>
        <p:txBody>
          <a:bodyPr/>
          <a:lstStyle/>
          <a:p>
            <a:r>
              <a:rPr lang="en-US" dirty="0"/>
              <a:t>Performance of Welch’s Test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37" y="3352800"/>
            <a:ext cx="8624291" cy="316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7" y="1066800"/>
            <a:ext cx="878091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1752600" y="2590800"/>
            <a:ext cx="762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1200" y="2362200"/>
            <a:ext cx="381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0" y="2362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3124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 y="2895600"/>
            <a:ext cx="1371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 y="5486400"/>
            <a:ext cx="4267200" cy="457200"/>
          </a:xfrm>
          <a:prstGeom prst="rect">
            <a:avLst/>
          </a:prstGeom>
          <a:solidFill>
            <a:srgbClr val="00B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94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dirty="0" err="1"/>
              <a:t>Kruskal</a:t>
            </a:r>
            <a:r>
              <a:rPr lang="en-US" dirty="0"/>
              <a:t>-Wallis Test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434907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673678"/>
            <a:ext cx="2498365" cy="1834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6686" y="4049486"/>
            <a:ext cx="7772400" cy="923330"/>
          </a:xfrm>
          <a:prstGeom prst="rect">
            <a:avLst/>
          </a:prstGeom>
          <a:noFill/>
        </p:spPr>
        <p:txBody>
          <a:bodyPr wrap="square" rtlCol="0">
            <a:spAutoFit/>
          </a:bodyPr>
          <a:lstStyle/>
          <a:p>
            <a:pPr algn="ctr"/>
            <a:r>
              <a:rPr lang="en-US" dirty="0"/>
              <a:t>There is not sufficient evidence at the alpha = .05 level of significance (p-value .3766 from Kruskal-Wallis Test) to suggest that at least two of the medians are different.   </a:t>
            </a:r>
          </a:p>
        </p:txBody>
      </p:sp>
      <p:sp>
        <p:nvSpPr>
          <p:cNvPr id="7" name="TextBox 6"/>
          <p:cNvSpPr txBox="1"/>
          <p:nvPr/>
        </p:nvSpPr>
        <p:spPr>
          <a:xfrm>
            <a:off x="685800" y="5105400"/>
            <a:ext cx="7772400" cy="1477328"/>
          </a:xfrm>
          <a:prstGeom prst="rect">
            <a:avLst/>
          </a:prstGeom>
          <a:noFill/>
        </p:spPr>
        <p:txBody>
          <a:bodyPr wrap="square" rtlCol="0">
            <a:spAutoFit/>
          </a:bodyPr>
          <a:lstStyle/>
          <a:p>
            <a:pPr algn="ctr"/>
            <a:r>
              <a:rPr lang="en-US" dirty="0"/>
              <a:t>Notice that each test failed to reject their respective Ho.  The point isn’t so much that one test will reject when the other will fail to reject. We must remember that as statisticians we don’t personally favor one outcome over the other.  We just want the appropriate test: the one with the most power, and the point is that the Kruskal-Wallis Test is the </a:t>
            </a:r>
            <a:r>
              <a:rPr lang="en-US" b="1" i="1" dirty="0"/>
              <a:t>appropriate</a:t>
            </a:r>
            <a:r>
              <a:rPr lang="en-US" dirty="0"/>
              <a:t> test.  </a:t>
            </a:r>
          </a:p>
        </p:txBody>
      </p:sp>
    </p:spTree>
    <p:extLst>
      <p:ext uri="{BB962C8B-B14F-4D97-AF65-F5344CB8AC3E}">
        <p14:creationId xmlns:p14="http://schemas.microsoft.com/office/powerpoint/2010/main" val="19246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err="1"/>
              <a:t>Kruskal</a:t>
            </a:r>
            <a:r>
              <a:rPr lang="en-US" dirty="0"/>
              <a:t>-Wallis: Simulation Study</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559402" cy="4664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9" y="5638800"/>
            <a:ext cx="7489371" cy="839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267200" y="6478126"/>
            <a:ext cx="4800600" cy="261610"/>
          </a:xfrm>
          <a:prstGeom prst="rect">
            <a:avLst/>
          </a:prstGeom>
        </p:spPr>
        <p:txBody>
          <a:bodyPr wrap="square">
            <a:spAutoFit/>
          </a:bodyPr>
          <a:lstStyle/>
          <a:p>
            <a:r>
              <a:rPr lang="en-US" sz="1100" dirty="0"/>
              <a:t>http://etd.fcla.edu/WF/WFE0000158/Patrick_Joshua_Daniel_200905_MS.pdf</a:t>
            </a:r>
          </a:p>
        </p:txBody>
      </p:sp>
      <p:cxnSp>
        <p:nvCxnSpPr>
          <p:cNvPr id="6" name="Straight Connector 5"/>
          <p:cNvCxnSpPr/>
          <p:nvPr/>
        </p:nvCxnSpPr>
        <p:spPr>
          <a:xfrm>
            <a:off x="1447800" y="1143000"/>
            <a:ext cx="6477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8200" y="1676400"/>
            <a:ext cx="7391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8200" y="2133600"/>
            <a:ext cx="7086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200" y="2590800"/>
            <a:ext cx="3429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8200" y="3581400"/>
            <a:ext cx="7086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8200" y="4038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48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FIRST QOI: Is the mean of  Amputee/Hearing different than the mean of Wheelchair/Crutches</a:t>
            </a:r>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289" y="1602442"/>
            <a:ext cx="2601824" cy="202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p:cNvSpPr txBox="1"/>
              <p:nvPr/>
            </p:nvSpPr>
            <p:spPr>
              <a:xfrm>
                <a:off x="2246158" y="5228712"/>
                <a:ext cx="5393977" cy="390748"/>
              </a:xfrm>
              <a:prstGeom prst="rect">
                <a:avLst/>
              </a:prstGeom>
              <a:noFill/>
            </p:spPr>
            <p:txBody>
              <a:bodyPr wrap="none" rtlCol="0">
                <a:spAutoFit/>
              </a:bodyPr>
              <a:lstStyle/>
              <a:p>
                <a14:m>
                  <m:oMath xmlns:m="http://schemas.openxmlformats.org/officeDocument/2006/math">
                    <m:r>
                      <a:rPr lang="en-US" i="1" smtClean="0">
                        <a:latin typeface="Cambria Math"/>
                        <a:ea typeface="Cambria Math"/>
                      </a:rPr>
                      <m:t>𝛾</m:t>
                    </m:r>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𝑎𝑚𝑝</m:t>
                        </m:r>
                        <m:r>
                          <a:rPr lang="en-US" b="0" i="1" smtClean="0">
                            <a:latin typeface="Cambria Math"/>
                            <a:ea typeface="Cambria Math"/>
                          </a:rPr>
                          <m:t> </m:t>
                        </m:r>
                      </m:sub>
                    </m:sSub>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 </m:t>
                        </m:r>
                      </m:sub>
                    </m:sSub>
                  </m:oMath>
                </a14:m>
                <a:r>
                  <a:rPr lang="en-US" b="0"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oMath>
                </a14:m>
                <a:r>
                  <a:rPr lang="en-US" b="0"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0</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𝑁𝑜𝑛𝑒</m:t>
                        </m:r>
                        <m:r>
                          <a:rPr lang="en-US" b="0" i="1" smtClean="0">
                            <a:latin typeface="Cambria Math"/>
                            <a:ea typeface="Cambria Math"/>
                          </a:rPr>
                          <m:t> </m:t>
                        </m:r>
                      </m:sub>
                    </m:sSub>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sub>
                    </m:sSub>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246158" y="5228712"/>
                <a:ext cx="5393977" cy="390748"/>
              </a:xfrm>
              <a:prstGeom prst="rect">
                <a:avLst/>
              </a:prstGeom>
              <a:blipFill rotWithShape="1">
                <a:blip r:embed="rId3"/>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846358" y="5777378"/>
                <a:ext cx="129240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 </m:t>
                      </m:r>
                      <m:r>
                        <a:rPr lang="en-US" b="0" i="1" smtClean="0">
                          <a:latin typeface="Cambria Math"/>
                          <a:ea typeface="Cambria Math"/>
                        </a:rPr>
                        <m:t>𝛾</m:t>
                      </m:r>
                      <m:r>
                        <a:rPr lang="en-US" b="0" i="1" smtClean="0">
                          <a:latin typeface="Cambria Math"/>
                          <a:ea typeface="Cambria Math"/>
                        </a:rPr>
                        <m:t>=0 </m:t>
                      </m:r>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𝐻𝑎</m:t>
                      </m:r>
                      <m:r>
                        <a:rPr lang="en-US" b="0" i="1" smtClean="0">
                          <a:latin typeface="Cambria Math"/>
                          <a:ea typeface="Cambria Math"/>
                        </a:rPr>
                        <m:t>:</m:t>
                      </m:r>
                      <m:r>
                        <a:rPr lang="en-US" b="0" i="1" smtClean="0">
                          <a:latin typeface="Cambria Math"/>
                          <a:ea typeface="Cambria Math"/>
                        </a:rPr>
                        <m:t>𝛾</m:t>
                      </m:r>
                      <m:r>
                        <a:rPr lang="en-US" b="0" i="1" smtClean="0">
                          <a:latin typeface="Cambria Math"/>
                          <a:ea typeface="Cambria Math"/>
                        </a:rPr>
                        <m:t>≠0</m:t>
                      </m:r>
                    </m:oMath>
                  </m:oMathPara>
                </a14:m>
                <a:endParaRPr lang="en-US" b="0" dirty="0">
                  <a:ea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846358" y="5777378"/>
                <a:ext cx="1292405" cy="646331"/>
              </a:xfrm>
              <a:prstGeom prst="rect">
                <a:avLst/>
              </a:prstGeom>
              <a:blipFill rotWithShape="1">
                <a:blip r:embed="rId4"/>
                <a:stretch>
                  <a:fillRect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81000" y="1676400"/>
                <a:ext cx="3730317" cy="10477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𝐻𝑎</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i="1">
                          <a:latin typeface="Cambria Math"/>
                          <a:ea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dirty="0">
                  <a:ea typeface="Cambria Math"/>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81000" y="1676400"/>
                <a:ext cx="3730317" cy="1047723"/>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89499" y="2959381"/>
                <a:ext cx="4132670" cy="9536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r>
                        <a:rPr lang="en-US" b="0" i="1" smtClean="0">
                          <a:latin typeface="Cambria Math"/>
                        </a:rPr>
                        <m:t>=0</m:t>
                      </m:r>
                    </m:oMath>
                  </m:oMathPara>
                </a14:m>
                <a:endParaRPr lang="en-US" b="0" i="1" dirty="0">
                  <a:latin typeface="Cambria Math"/>
                  <a:ea typeface="Cambria Math"/>
                </a:endParaRPr>
              </a:p>
              <a:p>
                <a14:m>
                  <m:oMath xmlns:m="http://schemas.openxmlformats.org/officeDocument/2006/math">
                    <m:r>
                      <a:rPr lang="en-US" b="0" i="1" smtClean="0">
                        <a:latin typeface="Cambria Math"/>
                      </a:rPr>
                      <m:t>𝐻𝑎</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a14:m>
                <a:r>
                  <a:rPr lang="en-US"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0</m:t>
                    </m:r>
                  </m:oMath>
                </a14:m>
                <a:endParaRPr lang="en-US" b="0" dirty="0">
                  <a:ea typeface="Cambria Math"/>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89499" y="2959381"/>
                <a:ext cx="4132670" cy="953659"/>
              </a:xfrm>
              <a:prstGeom prst="rect">
                <a:avLst/>
              </a:prstGeom>
              <a:blipFill rotWithShape="1">
                <a:blip r:embed="rId6"/>
                <a:stretch>
                  <a:fillRect/>
                </a:stretch>
              </a:blipFill>
            </p:spPr>
            <p:txBody>
              <a:bodyPr/>
              <a:lstStyle/>
              <a:p>
                <a:r>
                  <a:rPr lang="en-US">
                    <a:noFill/>
                  </a:rPr>
                  <a:t> </a:t>
                </a:r>
              </a:p>
            </p:txBody>
          </p:sp>
        </mc:Fallback>
      </mc:AlternateContent>
      <p:sp>
        <p:nvSpPr>
          <p:cNvPr id="5" name="TextBox 4"/>
          <p:cNvSpPr txBox="1"/>
          <p:nvPr/>
        </p:nvSpPr>
        <p:spPr>
          <a:xfrm>
            <a:off x="722158" y="5253697"/>
            <a:ext cx="1524000" cy="369332"/>
          </a:xfrm>
          <a:prstGeom prst="rect">
            <a:avLst/>
          </a:prstGeom>
          <a:noFill/>
        </p:spPr>
        <p:txBody>
          <a:bodyPr wrap="square" rtlCol="0">
            <a:spAutoFit/>
          </a:bodyPr>
          <a:lstStyle/>
          <a:p>
            <a:r>
              <a:rPr lang="en-US" dirty="0"/>
              <a:t>Contrast </a:t>
            </a:r>
            <a:r>
              <a:rPr lang="en-US" dirty="0">
                <a:sym typeface="Wingdings" panose="05000000000000000000" pitchFamily="2" charset="2"/>
              </a:rPr>
              <a:t></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2355834" y="4191000"/>
                <a:ext cx="4088363"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m:t>
                      </m:r>
                      <m:sSub>
                        <m:sSubPr>
                          <m:ctrlPr>
                            <a:rPr lang="en-US" b="0" i="1" smtClean="0">
                              <a:latin typeface="Cambria Math" panose="02040503050406030204" pitchFamily="18" charset="0"/>
                              <a:ea typeface="Cambria Math"/>
                            </a:rPr>
                          </m:ctrlPr>
                        </m:sSub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r>
                            <a:rPr lang="en-US" b="0" i="1" smtClean="0">
                              <a:latin typeface="Cambria Math"/>
                              <a:ea typeface="Cambria Math"/>
                            </a:rPr>
                            <m:t>−</m:t>
                          </m:r>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r>
                        <a:rPr lang="en-US" b="0" i="1" smtClean="0">
                          <a:latin typeface="Cambria Math"/>
                        </a:rPr>
                        <m:t>=0</m:t>
                      </m:r>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𝐻𝑎</m:t>
                      </m:r>
                      <m:r>
                        <a:rPr lang="en-US" b="0" i="1" smtClean="0">
                          <a:latin typeface="Cambria Math"/>
                        </a:rPr>
                        <m:t>:</m:t>
                      </m:r>
                      <m:sSub>
                        <m:sSubPr>
                          <m:ctrlPr>
                            <a:rPr lang="en-US" b="0" i="1" smtClean="0">
                              <a:latin typeface="Cambria Math" panose="02040503050406030204" pitchFamily="18" charset="0"/>
                              <a:ea typeface="Cambria Math"/>
                            </a:rPr>
                          </m:ctrlPr>
                        </m:sSub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r>
                            <a:rPr lang="en-US" b="0" i="1" smtClean="0">
                              <a:latin typeface="Cambria Math"/>
                              <a:ea typeface="Cambria Math"/>
                            </a:rPr>
                            <m:t>−</m:t>
                          </m:r>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r>
                        <a:rPr lang="en-US" i="1">
                          <a:latin typeface="Cambria Math"/>
                          <a:ea typeface="Cambria Math"/>
                        </a:rPr>
                        <m:t>≠</m:t>
                      </m:r>
                      <m:r>
                        <a:rPr lang="en-US" b="0" i="1" smtClean="0">
                          <a:latin typeface="Cambria Math"/>
                          <a:ea typeface="Cambria Math"/>
                        </a:rPr>
                        <m:t>0</m:t>
                      </m:r>
                    </m:oMath>
                  </m:oMathPara>
                </a14:m>
                <a:endParaRPr lang="en-US" b="0" dirty="0">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355834" y="4191000"/>
                <a:ext cx="4088363" cy="689163"/>
              </a:xfrm>
              <a:prstGeom prst="rect">
                <a:avLst/>
              </a:prstGeom>
              <a:blipFill rotWithShape="1">
                <a:blip r:embed="rId7"/>
                <a:stretch>
                  <a:fillRect b="-1770"/>
                </a:stretch>
              </a:blipFill>
            </p:spPr>
            <p:txBody>
              <a:bodyPr/>
              <a:lstStyle/>
              <a:p>
                <a:r>
                  <a:rPr lang="en-US">
                    <a:noFill/>
                  </a:rPr>
                  <a:t> </a:t>
                </a:r>
              </a:p>
            </p:txBody>
          </p:sp>
        </mc:Fallback>
      </mc:AlternateContent>
    </p:spTree>
    <p:extLst>
      <p:ext uri="{BB962C8B-B14F-4D97-AF65-F5344CB8AC3E}">
        <p14:creationId xmlns:p14="http://schemas.microsoft.com/office/powerpoint/2010/main" val="332421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5" grpId="0"/>
      <p:bldP spid="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2" y="1295400"/>
            <a:ext cx="7886700" cy="4689763"/>
          </a:xfrm>
        </p:spPr>
        <p:txBody>
          <a:bodyPr/>
          <a:lstStyle/>
          <a:p>
            <a:r>
              <a:rPr lang="en-US" dirty="0"/>
              <a:t>Creativity Study</a:t>
            </a:r>
          </a:p>
          <a:p>
            <a:endParaRPr lang="en-US" dirty="0"/>
          </a:p>
          <a:p>
            <a:endParaRPr lang="en-US" dirty="0"/>
          </a:p>
          <a:p>
            <a:endParaRPr lang="en-US" dirty="0"/>
          </a:p>
          <a:p>
            <a:endParaRPr lang="en-US" dirty="0"/>
          </a:p>
          <a:p>
            <a:pPr marL="0" indent="0">
              <a:buNone/>
            </a:pPr>
            <a:endParaRPr lang="en-US" dirty="0"/>
          </a:p>
          <a:p>
            <a:endParaRPr lang="en-US" dirty="0"/>
          </a:p>
          <a:p>
            <a:r>
              <a:rPr lang="en-US" dirty="0"/>
              <a:t>Salary Study</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889" y="2254026"/>
            <a:ext cx="3479007" cy="1314450"/>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816" y="3887943"/>
            <a:ext cx="2697152" cy="1476880"/>
          </a:xfrm>
          <a:prstGeom prst="rect">
            <a:avLst/>
          </a:prstGeom>
        </p:spPr>
      </p:pic>
      <p:sp>
        <p:nvSpPr>
          <p:cNvPr id="6" name="TextBox 5"/>
          <p:cNvSpPr txBox="1"/>
          <p:nvPr/>
        </p:nvSpPr>
        <p:spPr>
          <a:xfrm>
            <a:off x="6147487" y="2588086"/>
            <a:ext cx="2082113" cy="646331"/>
          </a:xfrm>
          <a:prstGeom prst="rect">
            <a:avLst/>
          </a:prstGeom>
          <a:noFill/>
        </p:spPr>
        <p:txBody>
          <a:bodyPr wrap="square" rtlCol="0">
            <a:spAutoFit/>
          </a:bodyPr>
          <a:lstStyle/>
          <a:p>
            <a:pPr algn="ctr"/>
            <a:r>
              <a:rPr lang="en-US" b="1" dirty="0">
                <a:solidFill>
                  <a:srgbClr val="FF0000"/>
                </a:solidFill>
              </a:rPr>
              <a:t>Randomized Experiment</a:t>
            </a:r>
          </a:p>
        </p:txBody>
      </p:sp>
      <p:sp>
        <p:nvSpPr>
          <p:cNvPr id="7" name="TextBox 6"/>
          <p:cNvSpPr txBox="1"/>
          <p:nvPr/>
        </p:nvSpPr>
        <p:spPr>
          <a:xfrm>
            <a:off x="6282570" y="4501978"/>
            <a:ext cx="2082113" cy="646331"/>
          </a:xfrm>
          <a:prstGeom prst="rect">
            <a:avLst/>
          </a:prstGeom>
          <a:noFill/>
        </p:spPr>
        <p:txBody>
          <a:bodyPr wrap="square" rtlCol="0">
            <a:spAutoFit/>
          </a:bodyPr>
          <a:lstStyle/>
          <a:p>
            <a:r>
              <a:rPr lang="en-US" b="1" dirty="0">
                <a:solidFill>
                  <a:srgbClr val="FF0000"/>
                </a:solidFill>
              </a:rPr>
              <a:t>Observational Study</a:t>
            </a:r>
          </a:p>
        </p:txBody>
      </p:sp>
      <p:sp>
        <p:nvSpPr>
          <p:cNvPr id="8" name="Title 1"/>
          <p:cNvSpPr>
            <a:spLocks noGrp="1"/>
          </p:cNvSpPr>
          <p:nvPr>
            <p:ph type="title"/>
          </p:nvPr>
        </p:nvSpPr>
        <p:spPr>
          <a:xfrm>
            <a:off x="822960" y="286606"/>
            <a:ext cx="7543800" cy="1450757"/>
          </a:xfrm>
        </p:spPr>
        <p:txBody>
          <a:bodyPr/>
          <a:lstStyle/>
          <a:p>
            <a:r>
              <a:rPr lang="en-US" dirty="0"/>
              <a:t>Types of Studies</a:t>
            </a:r>
          </a:p>
        </p:txBody>
      </p:sp>
    </p:spTree>
    <p:extLst>
      <p:ext uri="{BB962C8B-B14F-4D97-AF65-F5344CB8AC3E}">
        <p14:creationId xmlns:p14="http://schemas.microsoft.com/office/powerpoint/2010/main" val="3243418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Chapter 6</a:t>
            </a:r>
          </a:p>
        </p:txBody>
      </p:sp>
      <mc:AlternateContent xmlns:mc="http://schemas.openxmlformats.org/markup-compatibility/2006" xmlns:a14="http://schemas.microsoft.com/office/drawing/2010/main">
        <mc:Choice Requires="a14">
          <p:sp>
            <p:nvSpPr>
              <p:cNvPr id="7" name="TextBox 6"/>
              <p:cNvSpPr txBox="1"/>
              <p:nvPr/>
            </p:nvSpPr>
            <p:spPr>
              <a:xfrm>
                <a:off x="2772159" y="1066800"/>
                <a:ext cx="3730317" cy="10477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𝐻𝑎</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i="1">
                          <a:latin typeface="Cambria Math"/>
                          <a:ea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772159" y="1066800"/>
                <a:ext cx="3730317" cy="1047723"/>
              </a:xfrm>
              <a:prstGeom prst="rect">
                <a:avLst/>
              </a:prstGeom>
              <a:blipFill rotWithShape="1">
                <a:blip r:embed="rId2"/>
                <a:stretch>
                  <a:fillRect/>
                </a:stretch>
              </a:blipFill>
            </p:spPr>
            <p:txBody>
              <a:bodyPr/>
              <a:lstStyle/>
              <a:p>
                <a:r>
                  <a:rPr lang="en-US">
                    <a:noFill/>
                  </a:rPr>
                  <a:t> </a:t>
                </a:r>
              </a:p>
            </p:txBody>
          </p:sp>
        </mc:Fallback>
      </mc:AlternateContent>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84" y="2209800"/>
            <a:ext cx="810677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20" y="4495800"/>
            <a:ext cx="8286993" cy="859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820" y="5486400"/>
            <a:ext cx="8478200" cy="1103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p:cNvSpPr txBox="1"/>
              <p:nvPr/>
            </p:nvSpPr>
            <p:spPr>
              <a:xfrm>
                <a:off x="2348987" y="3962400"/>
                <a:ext cx="5252913" cy="390748"/>
              </a:xfrm>
              <a:prstGeom prst="rect">
                <a:avLst/>
              </a:prstGeom>
              <a:noFill/>
            </p:spPr>
            <p:txBody>
              <a:bodyPr wrap="none" rtlCol="0">
                <a:spAutoFit/>
              </a:bodyPr>
              <a:lstStyle/>
              <a:p>
                <a14:m>
                  <m:oMath xmlns:m="http://schemas.openxmlformats.org/officeDocument/2006/math">
                    <m:r>
                      <a:rPr lang="en-US" i="1" smtClean="0">
                        <a:latin typeface="Cambria Math"/>
                        <a:ea typeface="Cambria Math"/>
                      </a:rPr>
                      <m:t>𝛾</m:t>
                    </m:r>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sub>
                    </m:sSub>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sub>
                    </m:sSub>
                  </m:oMath>
                </a14:m>
                <a:r>
                  <a:rPr lang="en-US" b="0"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sub>
                    </m:sSub>
                  </m:oMath>
                </a14:m>
                <a:r>
                  <a:rPr lang="en-US" b="0"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0</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𝑁𝑜𝑛𝑒</m:t>
                        </m:r>
                      </m:sub>
                    </m:sSub>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sub>
                    </m:sSub>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348987" y="3962400"/>
                <a:ext cx="5252913" cy="390748"/>
              </a:xfrm>
              <a:prstGeom prst="rect">
                <a:avLst/>
              </a:prstGeom>
              <a:blipFill rotWithShape="1">
                <a:blip r:embed="rId6"/>
                <a:stretch>
                  <a:fillRect b="-6250"/>
                </a:stretch>
              </a:blipFill>
            </p:spPr>
            <p:txBody>
              <a:bodyPr/>
              <a:lstStyle/>
              <a:p>
                <a:r>
                  <a:rPr lang="en-US">
                    <a:noFill/>
                  </a:rPr>
                  <a:t> </a:t>
                </a:r>
              </a:p>
            </p:txBody>
          </p:sp>
        </mc:Fallback>
      </mc:AlternateContent>
    </p:spTree>
    <p:extLst>
      <p:ext uri="{BB962C8B-B14F-4D97-AF65-F5344CB8AC3E}">
        <p14:creationId xmlns:p14="http://schemas.microsoft.com/office/powerpoint/2010/main" val="33122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51"/>
                                        </p:tgtEl>
                                        <p:attrNameLst>
                                          <p:attrName>style.visibility</p:attrName>
                                        </p:attrNameLst>
                                      </p:cBhvr>
                                      <p:to>
                                        <p:strVal val="visible"/>
                                      </p:to>
                                    </p:set>
                                    <p:animEffect transition="in" filter="fade">
                                      <p:cBhvr>
                                        <p:cTn id="2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Comparison: </a:t>
            </a:r>
            <a:r>
              <a:rPr lang="en-US" dirty="0" err="1"/>
              <a:t>Bonferroni</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61257" y="3048000"/>
                <a:ext cx="8534400" cy="8240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𝑚𝑢𝑙𝑡𝑖𝑝𝑙𝑖𝑒𝑟</m:t>
                      </m:r>
                      <m:r>
                        <a:rPr lang="en-US" sz="3200" b="0" i="1" smtClean="0">
                          <a:latin typeface="Cambria Math"/>
                        </a:rPr>
                        <m:t>= </m:t>
                      </m:r>
                      <m:r>
                        <a:rPr lang="en-US" sz="3200" b="0" i="1" smtClean="0">
                          <a:latin typeface="Cambria Math"/>
                        </a:rPr>
                        <m:t>𝑡</m:t>
                      </m:r>
                      <m:r>
                        <a:rPr lang="en-US" sz="3200" b="0" i="1" smtClean="0">
                          <a:latin typeface="Cambria Math"/>
                        </a:rPr>
                        <m:t>_</m:t>
                      </m:r>
                      <m:r>
                        <a:rPr lang="en-US" sz="3200" b="0" i="1" smtClean="0">
                          <a:latin typeface="Cambria Math"/>
                        </a:rPr>
                        <m:t>𝑚𝑢𝑙𝑡𝑖𝑝𝑙𝑖𝑒𝑟</m:t>
                      </m:r>
                      <m:r>
                        <a:rPr lang="en-US" sz="3200" b="0" i="1" smtClean="0">
                          <a:latin typeface="Cambria Math"/>
                        </a:rPr>
                        <m:t>=</m:t>
                      </m:r>
                      <m:sSub>
                        <m:sSubPr>
                          <m:ctrlPr>
                            <a:rPr lang="en-US" sz="3200" b="0" i="1" smtClean="0">
                              <a:latin typeface="Cambria Math" panose="02040503050406030204" pitchFamily="18" charset="0"/>
                            </a:rPr>
                          </m:ctrlPr>
                        </m:sSubPr>
                        <m:e>
                          <m:r>
                            <a:rPr lang="en-US" sz="3200" b="0" i="1" smtClean="0">
                              <a:latin typeface="Cambria Math"/>
                            </a:rPr>
                            <m:t>𝑡</m:t>
                          </m:r>
                        </m:e>
                        <m:sub>
                          <m:d>
                            <m:dPr>
                              <m:ctrlPr>
                                <a:rPr lang="en-US" sz="3200" b="0" i="1" smtClean="0">
                                  <a:latin typeface="Cambria Math" panose="02040503050406030204" pitchFamily="18" charset="0"/>
                                </a:rPr>
                              </m:ctrlPr>
                            </m:dPr>
                            <m:e>
                              <m:r>
                                <a:rPr lang="en-US" sz="3200" b="0" i="1" smtClean="0">
                                  <a:latin typeface="Cambria Math"/>
                                </a:rPr>
                                <m:t>1−</m:t>
                              </m:r>
                              <m:f>
                                <m:fPr>
                                  <m:ctrlPr>
                                    <a:rPr lang="en-US" sz="3200" b="0" i="1" smtClean="0">
                                      <a:latin typeface="Cambria Math" panose="02040503050406030204" pitchFamily="18" charset="0"/>
                                      <a:ea typeface="Cambria Math"/>
                                    </a:rPr>
                                  </m:ctrlPr>
                                </m:fPr>
                                <m:num>
                                  <m:r>
                                    <a:rPr lang="en-US" sz="3200" b="0" i="1" smtClean="0">
                                      <a:latin typeface="Cambria Math"/>
                                      <a:ea typeface="Cambria Math"/>
                                    </a:rPr>
                                    <m:t>𝛼</m:t>
                                  </m:r>
                                </m:num>
                                <m:den>
                                  <m:r>
                                    <a:rPr lang="en-US" sz="3200" b="0" i="1" smtClean="0">
                                      <a:latin typeface="Cambria Math"/>
                                      <a:ea typeface="Cambria Math"/>
                                    </a:rPr>
                                    <m:t>2</m:t>
                                  </m:r>
                                  <m:r>
                                    <a:rPr lang="en-US" sz="3200" b="0" i="1" smtClean="0">
                                      <a:latin typeface="Cambria Math"/>
                                      <a:ea typeface="Cambria Math"/>
                                    </a:rPr>
                                    <m:t>𝑘</m:t>
                                  </m:r>
                                </m:den>
                              </m:f>
                            </m:e>
                          </m:d>
                          <m:r>
                            <a:rPr lang="en-US" sz="3200" b="0" i="1" smtClean="0">
                              <a:latin typeface="Cambria Math"/>
                              <a:ea typeface="Cambria Math"/>
                            </a:rPr>
                            <m:t>,</m:t>
                          </m:r>
                          <m:r>
                            <a:rPr lang="en-US" sz="3200" b="0" i="1" smtClean="0">
                              <a:latin typeface="Cambria Math"/>
                              <a:ea typeface="Cambria Math"/>
                            </a:rPr>
                            <m:t>𝑑𝑓</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61257" y="3048000"/>
                <a:ext cx="8534400" cy="82407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1687286"/>
                <a:ext cx="7391400" cy="1060868"/>
              </a:xfrm>
              <a:prstGeom prst="rect">
                <a:avLst/>
              </a:prstGeom>
              <a:noFill/>
            </p:spPr>
            <p:txBody>
              <a:bodyPr wrap="square" rtlCol="0">
                <a:spAutoFit/>
              </a:bodyPr>
              <a:lstStyle/>
              <a:p>
                <a:pPr algn="ctr"/>
                <a:r>
                  <a:rPr lang="en-US" dirty="0"/>
                  <a:t>If the confidence level for each of k individual comparisons is adjusted upward to 100</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1−</m:t>
                        </m:r>
                        <m:f>
                          <m:fPr>
                            <m:ctrlPr>
                              <a:rPr lang="en-US" b="0" i="1" smtClean="0">
                                <a:latin typeface="Cambria Math" panose="02040503050406030204" pitchFamily="18" charset="0"/>
                                <a:ea typeface="Cambria Math"/>
                              </a:rPr>
                            </m:ctrlPr>
                          </m:fPr>
                          <m:num>
                            <m:r>
                              <a:rPr lang="en-US" b="0" i="1" smtClean="0">
                                <a:latin typeface="Cambria Math"/>
                                <a:ea typeface="Cambria Math"/>
                              </a:rPr>
                              <m:t>𝛼</m:t>
                            </m:r>
                          </m:num>
                          <m:den>
                            <m:r>
                              <a:rPr lang="en-US" b="0" i="1" smtClean="0">
                                <a:latin typeface="Cambria Math"/>
                                <a:ea typeface="Cambria Math"/>
                              </a:rPr>
                              <m:t>𝑘</m:t>
                            </m:r>
                          </m:den>
                        </m:f>
                      </m:e>
                    </m:d>
                    <m:r>
                      <a:rPr lang="en-US" b="0" i="1" smtClean="0">
                        <a:latin typeface="Cambria Math"/>
                        <a:ea typeface="Cambria Math"/>
                      </a:rPr>
                      <m:t>%</m:t>
                    </m:r>
                  </m:oMath>
                </a14:m>
                <a:r>
                  <a:rPr lang="en-US" dirty="0"/>
                  <a:t> the chance that all intervals succeed simultaneously is at least 100</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ea typeface="Cambria Math"/>
                          </a:rPr>
                          <m:t>𝛼</m:t>
                        </m:r>
                      </m:e>
                    </m:d>
                    <m:r>
                      <a:rPr lang="en-US" b="0" i="1" smtClean="0">
                        <a:latin typeface="Cambria Math"/>
                        <a:ea typeface="Cambria Math"/>
                      </a:rPr>
                      <m:t>%</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1687286"/>
                <a:ext cx="7391400" cy="1060868"/>
              </a:xfrm>
              <a:prstGeom prst="rect">
                <a:avLst/>
              </a:prstGeom>
              <a:blipFill rotWithShape="1">
                <a:blip r:embed="rId3"/>
                <a:stretch>
                  <a:fillRect t="-2874" b="-8621"/>
                </a:stretch>
              </a:blipFill>
            </p:spPr>
            <p:txBody>
              <a:bodyPr/>
              <a:lstStyle/>
              <a:p>
                <a:r>
                  <a:rPr lang="en-US">
                    <a:noFill/>
                  </a:rPr>
                  <a:t> </a:t>
                </a:r>
              </a:p>
            </p:txBody>
          </p:sp>
        </mc:Fallback>
      </mc:AlternateContent>
      <p:sp>
        <p:nvSpPr>
          <p:cNvPr id="5" name="TextBox 4"/>
          <p:cNvSpPr txBox="1"/>
          <p:nvPr/>
        </p:nvSpPr>
        <p:spPr>
          <a:xfrm>
            <a:off x="990600" y="4334470"/>
            <a:ext cx="7010400" cy="923330"/>
          </a:xfrm>
          <a:prstGeom prst="rect">
            <a:avLst/>
          </a:prstGeom>
          <a:noFill/>
        </p:spPr>
        <p:txBody>
          <a:bodyPr wrap="square" rtlCol="0">
            <a:spAutoFit/>
          </a:bodyPr>
          <a:lstStyle/>
          <a:p>
            <a:pPr algn="ctr"/>
            <a:r>
              <a:rPr lang="en-US" dirty="0"/>
              <a:t>Very conservative meaning that the intervals are much wider than the nominal level.  However, the Bonferroni interval can be used in a wide variety of problems. </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486400"/>
            <a:ext cx="3452949"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3904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fontScale="90000"/>
          </a:bodyPr>
          <a:lstStyle/>
          <a:p>
            <a:r>
              <a:rPr lang="en-US" dirty="0"/>
              <a:t>Multiple Comparison: </a:t>
            </a:r>
            <a:r>
              <a:rPr lang="en-US" dirty="0" err="1"/>
              <a:t>Tukey</a:t>
            </a:r>
            <a:r>
              <a:rPr lang="en-US" dirty="0"/>
              <a:t>-Kramer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78" y="838200"/>
            <a:ext cx="7383231" cy="5101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30829" y="2612180"/>
            <a:ext cx="1295400" cy="381000"/>
          </a:xfrm>
          <a:prstGeom prst="rect">
            <a:avLst/>
          </a:prstGeom>
          <a:noFill/>
        </p:spPr>
        <p:txBody>
          <a:bodyPr wrap="square" rtlCol="0">
            <a:spAutoFit/>
          </a:bodyPr>
          <a:lstStyle/>
          <a:p>
            <a:r>
              <a:rPr lang="en-US" dirty="0"/>
              <a:t>Multiplier = </a:t>
            </a:r>
          </a:p>
        </p:txBody>
      </p:sp>
      <p:sp>
        <p:nvSpPr>
          <p:cNvPr id="4" name="TextBox 3"/>
          <p:cNvSpPr txBox="1"/>
          <p:nvPr/>
        </p:nvSpPr>
        <p:spPr>
          <a:xfrm>
            <a:off x="1175657" y="5726668"/>
            <a:ext cx="6842352" cy="369332"/>
          </a:xfrm>
          <a:prstGeom prst="rect">
            <a:avLst/>
          </a:prstGeom>
          <a:noFill/>
        </p:spPr>
        <p:txBody>
          <a:bodyPr wrap="square" rtlCol="0">
            <a:spAutoFit/>
          </a:bodyPr>
          <a:lstStyle/>
          <a:p>
            <a:pPr algn="ctr"/>
            <a:r>
              <a:rPr lang="en-US" dirty="0"/>
              <a:t>Assumes normal distributions and equal spreads.</a:t>
            </a:r>
          </a:p>
        </p:txBody>
      </p:sp>
      <p:sp>
        <p:nvSpPr>
          <p:cNvPr id="6" name="TextBox 5"/>
          <p:cNvSpPr txBox="1"/>
          <p:nvPr/>
        </p:nvSpPr>
        <p:spPr>
          <a:xfrm>
            <a:off x="152400" y="6096000"/>
            <a:ext cx="8763000" cy="646331"/>
          </a:xfrm>
          <a:prstGeom prst="rect">
            <a:avLst/>
          </a:prstGeom>
          <a:noFill/>
        </p:spPr>
        <p:txBody>
          <a:bodyPr wrap="square" rtlCol="0">
            <a:spAutoFit/>
          </a:bodyPr>
          <a:lstStyle/>
          <a:p>
            <a:pPr algn="ctr"/>
            <a:r>
              <a:rPr lang="en-US" dirty="0"/>
              <a:t>More consistent than Bonferroni with respect to Type 1 Error but not robust to its assumptions…. Bonferroni is a good alternative when the assumptions are violated.</a:t>
            </a:r>
          </a:p>
        </p:txBody>
      </p:sp>
      <p:sp>
        <p:nvSpPr>
          <p:cNvPr id="5" name="Rectangle 4"/>
          <p:cNvSpPr/>
          <p:nvPr/>
        </p:nvSpPr>
        <p:spPr>
          <a:xfrm>
            <a:off x="5355771" y="2438400"/>
            <a:ext cx="3559629" cy="369332"/>
          </a:xfrm>
          <a:prstGeom prst="rect">
            <a:avLst/>
          </a:prstGeom>
        </p:spPr>
        <p:txBody>
          <a:bodyPr wrap="square">
            <a:spAutoFit/>
          </a:bodyPr>
          <a:lstStyle/>
          <a:p>
            <a:pPr algn="ctr"/>
            <a:r>
              <a:rPr lang="en-US" dirty="0" err="1">
                <a:hlinkClick r:id="rId3"/>
              </a:rPr>
              <a:t>Studentized</a:t>
            </a:r>
            <a:r>
              <a:rPr lang="en-US" dirty="0">
                <a:hlinkClick r:id="rId3"/>
              </a:rPr>
              <a:t> Range Statistic Table</a:t>
            </a:r>
            <a:endParaRPr lang="en-US"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7810" y="3962400"/>
            <a:ext cx="2889584"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043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Comparison: </a:t>
            </a:r>
            <a:r>
              <a:rPr lang="en-US" dirty="0" err="1"/>
              <a:t>Scheffé</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743200" y="1324854"/>
                <a:ext cx="3836691" cy="427746"/>
              </a:xfrm>
              <a:prstGeom prst="rect">
                <a:avLst/>
              </a:prstGeom>
              <a:noFill/>
            </p:spPr>
            <p:txBody>
              <a:bodyPr wrap="none" rtlCol="0">
                <a:spAutoFit/>
              </a:bodyPr>
              <a:lstStyle/>
              <a:p>
                <a:r>
                  <a:rPr lang="en-US" dirty="0"/>
                  <a:t>Multiplier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a:rPr>
                          <m:t>(</m:t>
                        </m:r>
                        <m:r>
                          <a:rPr lang="en-US" b="0" i="1" smtClean="0">
                            <a:latin typeface="Cambria Math"/>
                          </a:rPr>
                          <m:t>𝐼</m:t>
                        </m:r>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𝐹</m:t>
                            </m:r>
                          </m:e>
                          <m:sub>
                            <m:d>
                              <m:dPr>
                                <m:ctrlPr>
                                  <a:rPr lang="en-US" b="0" i="1" smtClean="0">
                                    <a:latin typeface="Cambria Math" panose="02040503050406030204" pitchFamily="18" charset="0"/>
                                  </a:rPr>
                                </m:ctrlPr>
                              </m:dPr>
                              <m:e>
                                <m:r>
                                  <a:rPr lang="en-US" b="0" i="1" smtClean="0">
                                    <a:latin typeface="Cambria Math"/>
                                  </a:rPr>
                                  <m:t>𝐼</m:t>
                                </m:r>
                                <m:r>
                                  <a:rPr lang="en-US" b="0" i="1" smtClean="0">
                                    <a:latin typeface="Cambria Math"/>
                                  </a:rPr>
                                  <m:t>−1</m:t>
                                </m:r>
                              </m:e>
                            </m:d>
                            <m:r>
                              <a:rPr lang="en-US" b="0" i="1" smtClean="0">
                                <a:latin typeface="Cambria Math"/>
                              </a:rPr>
                              <m:t>,</m:t>
                            </m:r>
                            <m:r>
                              <a:rPr lang="en-US" b="0" i="1" smtClean="0">
                                <a:latin typeface="Cambria Math"/>
                              </a:rPr>
                              <m:t>𝑑𝑓</m:t>
                            </m:r>
                            <m:r>
                              <a:rPr lang="en-US" b="0" i="1" smtClean="0">
                                <a:latin typeface="Cambria Math"/>
                              </a:rPr>
                              <m:t>, </m:t>
                            </m:r>
                          </m:sub>
                        </m:sSub>
                        <m:r>
                          <a:rPr lang="en-US" i="1">
                            <a:latin typeface="Cambria Math"/>
                          </a:rPr>
                          <m:t>(1−</m:t>
                        </m:r>
                        <m:r>
                          <a:rPr lang="en-US" i="1">
                            <a:latin typeface="Cambria Math"/>
                            <a:ea typeface="Cambria Math"/>
                          </a:rPr>
                          <m:t>𝛼</m:t>
                        </m:r>
                        <m:r>
                          <a:rPr lang="en-US" i="1">
                            <a:latin typeface="Cambria Math"/>
                            <a:ea typeface="Cambria Math"/>
                          </a:rPr>
                          <m:t>)</m:t>
                        </m:r>
                      </m:e>
                    </m:rad>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743200" y="1324854"/>
                <a:ext cx="3836691" cy="427746"/>
              </a:xfrm>
              <a:prstGeom prst="rect">
                <a:avLst/>
              </a:prstGeom>
              <a:blipFill rotWithShape="1">
                <a:blip r:embed="rId2"/>
                <a:stretch>
                  <a:fillRect l="-1272" b="-14085"/>
                </a:stretch>
              </a:blipFill>
            </p:spPr>
            <p:txBody>
              <a:bodyPr/>
              <a:lstStyle/>
              <a:p>
                <a:r>
                  <a:rPr lang="en-US">
                    <a:noFill/>
                  </a:rPr>
                  <a:t> </a:t>
                </a:r>
              </a:p>
            </p:txBody>
          </p:sp>
        </mc:Fallback>
      </mc:AlternateContent>
      <p:sp>
        <p:nvSpPr>
          <p:cNvPr id="5" name="TextBox 4"/>
          <p:cNvSpPr txBox="1"/>
          <p:nvPr/>
        </p:nvSpPr>
        <p:spPr>
          <a:xfrm>
            <a:off x="1447800" y="1896666"/>
            <a:ext cx="6324599" cy="1477328"/>
          </a:xfrm>
          <a:prstGeom prst="rect">
            <a:avLst/>
          </a:prstGeom>
          <a:noFill/>
        </p:spPr>
        <p:txBody>
          <a:bodyPr wrap="square" rtlCol="0">
            <a:spAutoFit/>
          </a:bodyPr>
          <a:lstStyle/>
          <a:p>
            <a:pPr algn="ctr"/>
            <a:r>
              <a:rPr lang="en-US" dirty="0" err="1"/>
              <a:t>Scheffé’s</a:t>
            </a:r>
            <a:r>
              <a:rPr lang="en-US" dirty="0"/>
              <a:t> multiplier controls the overall confidence level for the family of parameters consisting of </a:t>
            </a:r>
            <a:r>
              <a:rPr lang="en-US" b="1" i="1" dirty="0"/>
              <a:t>all</a:t>
            </a:r>
            <a:r>
              <a:rPr lang="en-US" dirty="0"/>
              <a:t> possible linear contrasts among group means.  When applied to a smaller subset of differences of pairs of group means, like Bonferroni, it is at least 100(1-alpha)% and generally higher.</a:t>
            </a:r>
          </a:p>
        </p:txBody>
      </p:sp>
    </p:spTree>
    <p:extLst>
      <p:ext uri="{BB962C8B-B14F-4D97-AF65-F5344CB8AC3E}">
        <p14:creationId xmlns:p14="http://schemas.microsoft.com/office/powerpoint/2010/main" val="748097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Comparison: Dunnett’s</a:t>
            </a:r>
            <a:br>
              <a:rPr lang="en-US" dirty="0"/>
            </a:br>
            <a:r>
              <a:rPr lang="en-US" dirty="0"/>
              <a:t>Many Groups to one Control</a:t>
            </a:r>
          </a:p>
        </p:txBody>
      </p:sp>
      <p:sp>
        <p:nvSpPr>
          <p:cNvPr id="4" name="TextBox 3"/>
          <p:cNvSpPr txBox="1"/>
          <p:nvPr/>
        </p:nvSpPr>
        <p:spPr>
          <a:xfrm>
            <a:off x="914400" y="5029200"/>
            <a:ext cx="7010400" cy="954107"/>
          </a:xfrm>
          <a:prstGeom prst="rect">
            <a:avLst/>
          </a:prstGeom>
          <a:noFill/>
        </p:spPr>
        <p:txBody>
          <a:bodyPr wrap="square" rtlCol="0">
            <a:spAutoFit/>
          </a:bodyPr>
          <a:lstStyle/>
          <a:p>
            <a:pPr algn="ctr"/>
            <a:r>
              <a:rPr lang="en-US" sz="2800" dirty="0"/>
              <a:t>Replaces t-distribution with a multivariate t-distribution to account for the correlation.</a:t>
            </a:r>
          </a:p>
        </p:txBody>
      </p:sp>
      <mc:AlternateContent xmlns:mc="http://schemas.openxmlformats.org/markup-compatibility/2006" xmlns:a14="http://schemas.microsoft.com/office/drawing/2010/main">
        <mc:Choice Requires="a14">
          <p:sp>
            <p:nvSpPr>
              <p:cNvPr id="5" name="TextBox 4"/>
              <p:cNvSpPr txBox="1"/>
              <p:nvPr/>
            </p:nvSpPr>
            <p:spPr>
              <a:xfrm>
                <a:off x="1066800" y="1762214"/>
                <a:ext cx="6248400" cy="699230"/>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f>
                        <m:fPr>
                          <m:ctrlPr>
                            <a:rPr lang="en-US" b="0" i="1" smtClean="0">
                              <a:latin typeface="Cambria Math" panose="02040503050406030204" pitchFamily="18" charset="0"/>
                            </a:rPr>
                          </m:ctrlPr>
                        </m:fPr>
                        <m:num>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i="1">
                                  <a:latin typeface="Cambria Math"/>
                                  <a:ea typeface="Cambria Math"/>
                                </a:rPr>
                                <m:t>1</m:t>
                              </m:r>
                            </m:sub>
                          </m:sSub>
                        </m:num>
                        <m:den>
                          <m:sSub>
                            <m:sSubPr>
                              <m:ctrlPr>
                                <a:rPr lang="en-US" b="0" i="1" smtClean="0">
                                  <a:latin typeface="Cambria Math" panose="02040503050406030204" pitchFamily="18" charset="0"/>
                                </a:rPr>
                              </m:ctrlPr>
                            </m:sSubPr>
                            <m:e>
                              <m:r>
                                <a:rPr lang="en-US" i="1">
                                  <a:latin typeface="Cambria Math"/>
                                </a:rPr>
                                <m:t>𝑆𝐸</m:t>
                              </m:r>
                            </m:e>
                            <m:sub>
                              <m:sSub>
                                <m:sSubPr>
                                  <m:ctrlPr>
                                    <a:rPr lang="en-US" i="1" smtClean="0">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i="1">
                                      <a:latin typeface="Cambria Math"/>
                                      <a:ea typeface="Cambria Math"/>
                                    </a:rPr>
                                    <m:t>1</m:t>
                                  </m:r>
                                </m:sub>
                              </m:sSub>
                            </m:sub>
                          </m:sSub>
                        </m:den>
                      </m:f>
                    </m:oMath>
                  </m:oMathPara>
                </a14:m>
                <a:endParaRPr lang="en-US" baseline="-25000" dirty="0"/>
              </a:p>
            </p:txBody>
          </p:sp>
        </mc:Choice>
        <mc:Fallback xmlns="">
          <p:sp>
            <p:nvSpPr>
              <p:cNvPr id="5" name="TextBox 4"/>
              <p:cNvSpPr txBox="1">
                <a:spLocks noRot="1" noChangeAspect="1" noMove="1" noResize="1" noEditPoints="1" noAdjustHandles="1" noChangeArrowheads="1" noChangeShapeType="1" noTextEdit="1"/>
              </p:cNvSpPr>
              <p:nvPr/>
            </p:nvSpPr>
            <p:spPr>
              <a:xfrm>
                <a:off x="1066800" y="1762214"/>
                <a:ext cx="6248400" cy="69923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431144" y="2590800"/>
                <a:ext cx="1569917" cy="7103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𝑡</m:t>
                          </m:r>
                        </m:e>
                        <m:sub>
                          <m:r>
                            <a:rPr lang="en-US" b="0" i="1" smtClean="0">
                              <a:latin typeface="Cambria Math"/>
                            </a:rPr>
                            <m:t>2</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2</m:t>
                              </m:r>
                            </m:sub>
                          </m:sSub>
                        </m:num>
                        <m:den>
                          <m:sSub>
                            <m:sSubPr>
                              <m:ctrlPr>
                                <a:rPr lang="en-US" i="1">
                                  <a:latin typeface="Cambria Math" panose="02040503050406030204" pitchFamily="18" charset="0"/>
                                </a:rPr>
                              </m:ctrlPr>
                            </m:sSubPr>
                            <m:e>
                              <m:r>
                                <a:rPr lang="en-US" i="1">
                                  <a:latin typeface="Cambria Math"/>
                                </a:rPr>
                                <m:t>𝑆𝐸</m:t>
                              </m:r>
                            </m:e>
                            <m:sub>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2</m:t>
                                  </m:r>
                                </m:sub>
                              </m:sSub>
                            </m:sub>
                          </m:sSub>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431144" y="2590800"/>
                <a:ext cx="1569917" cy="71032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431144" y="3810000"/>
                <a:ext cx="1584023" cy="7103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𝑡</m:t>
                          </m:r>
                        </m:e>
                        <m:sub>
                          <m:r>
                            <a:rPr lang="en-US" b="0" i="1" smtClean="0">
                              <a:latin typeface="Cambria Math"/>
                            </a:rPr>
                            <m:t>𝑛</m:t>
                          </m:r>
                        </m:sub>
                      </m:sSub>
                      <m:r>
                        <a:rPr lang="en-US" i="1">
                          <a:latin typeface="Cambria Math"/>
                        </a:rPr>
                        <m:t>=</m:t>
                      </m:r>
                      <m:f>
                        <m:fPr>
                          <m:ctrlPr>
                            <a:rPr lang="en-US" i="1">
                              <a:latin typeface="Cambria Math" panose="02040503050406030204" pitchFamily="18" charset="0"/>
                            </a:rPr>
                          </m:ctrlPr>
                        </m:fPr>
                        <m:num>
                          <m:sSub>
                            <m:sSubPr>
                              <m:ctrlPr>
                                <a:rPr lang="en-US" i="1" smtClean="0">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𝑛</m:t>
                              </m:r>
                            </m:sub>
                          </m:sSub>
                        </m:num>
                        <m:den>
                          <m:sSub>
                            <m:sSubPr>
                              <m:ctrlPr>
                                <a:rPr lang="en-US" i="1">
                                  <a:latin typeface="Cambria Math" panose="02040503050406030204" pitchFamily="18" charset="0"/>
                                </a:rPr>
                              </m:ctrlPr>
                            </m:sSubPr>
                            <m:e>
                              <m:r>
                                <a:rPr lang="en-US" i="1">
                                  <a:latin typeface="Cambria Math"/>
                                </a:rPr>
                                <m:t>𝑆𝐸</m:t>
                              </m:r>
                            </m:e>
                            <m:sub>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𝑛</m:t>
                                  </m:r>
                                </m:sub>
                              </m:sSub>
                            </m:sub>
                          </m:sSub>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431144" y="3810000"/>
                <a:ext cx="1584023" cy="710323"/>
              </a:xfrm>
              <a:prstGeom prst="rect">
                <a:avLst/>
              </a:prstGeom>
              <a:blipFill rotWithShape="1">
                <a:blip r:embed="rId4"/>
                <a:stretch>
                  <a:fillRect/>
                </a:stretch>
              </a:blipFill>
            </p:spPr>
            <p:txBody>
              <a:bodyPr/>
              <a:lstStyle/>
              <a:p>
                <a:r>
                  <a:rPr lang="en-US">
                    <a:noFill/>
                  </a:rPr>
                  <a:t> </a:t>
                </a:r>
              </a:p>
            </p:txBody>
          </p:sp>
        </mc:Fallback>
      </mc:AlternateContent>
      <p:sp>
        <p:nvSpPr>
          <p:cNvPr id="8" name="TextBox 7"/>
          <p:cNvSpPr txBox="1"/>
          <p:nvPr/>
        </p:nvSpPr>
        <p:spPr>
          <a:xfrm>
            <a:off x="3657600" y="3276600"/>
            <a:ext cx="1219200" cy="369332"/>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296613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03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Arial" charset="0"/>
                <a:ea typeface="ＭＳ Ｐゴシック" pitchFamily="34" charset="-128"/>
              </a:defRPr>
            </a:lvl1pPr>
            <a:lvl2pPr marL="37931725" indent="-37474525">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a:solidFill>
                  <a:srgbClr val="008000"/>
                </a:solidFill>
              </a:rPr>
              <a:t>Scatterplots of Paired Data</a:t>
            </a:r>
          </a:p>
        </p:txBody>
      </p:sp>
      <p:pic>
        <p:nvPicPr>
          <p:cNvPr id="8196" name="Picture 4" descr="10_02a"/>
          <p:cNvPicPr>
            <a:picLocks noChangeAspect="1" noChangeArrowheads="1"/>
          </p:cNvPicPr>
          <p:nvPr/>
        </p:nvPicPr>
        <p:blipFill>
          <a:blip r:embed="rId3">
            <a:extLst>
              <a:ext uri="{28A0092B-C50C-407E-A947-70E740481C1C}">
                <a14:useLocalDpi xmlns:a14="http://schemas.microsoft.com/office/drawing/2010/main" val="0"/>
              </a:ext>
            </a:extLst>
          </a:blip>
          <a:srcRect b="50528"/>
          <a:stretch>
            <a:fillRect/>
          </a:stretch>
        </p:blipFill>
        <p:spPr bwMode="auto">
          <a:xfrm>
            <a:off x="958850" y="971550"/>
            <a:ext cx="7318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10_02a"/>
          <p:cNvPicPr>
            <a:picLocks noChangeAspect="1" noChangeArrowheads="1"/>
          </p:cNvPicPr>
          <p:nvPr/>
        </p:nvPicPr>
        <p:blipFill>
          <a:blip r:embed="rId3">
            <a:extLst>
              <a:ext uri="{28A0092B-C50C-407E-A947-70E740481C1C}">
                <a14:useLocalDpi xmlns:a14="http://schemas.microsoft.com/office/drawing/2010/main" val="0"/>
              </a:ext>
            </a:extLst>
          </a:blip>
          <a:srcRect t="49170"/>
          <a:stretch>
            <a:fillRect/>
          </a:stretch>
        </p:blipFill>
        <p:spPr bwMode="auto">
          <a:xfrm>
            <a:off x="922338" y="3419475"/>
            <a:ext cx="7318375"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1373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1+#ppt_w/2"/>
                                          </p:val>
                                        </p:tav>
                                        <p:tav tm="100000">
                                          <p:val>
                                            <p:strVal val="#ppt_x"/>
                                          </p:val>
                                        </p:tav>
                                      </p:tavLst>
                                    </p:anim>
                                    <p:anim calcmode="lin" valueType="num">
                                      <p:cBhvr additive="base">
                                        <p:cTn id="14"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228600"/>
            <a:ext cx="8229600" cy="533400"/>
          </a:xfrm>
        </p:spPr>
        <p:txBody>
          <a:bodyPr>
            <a:normAutofit fontScale="90000"/>
          </a:bodyPr>
          <a:lstStyle/>
          <a:p>
            <a:r>
              <a:rPr lang="en-US" altLang="en-US"/>
              <a:t>Confidence Intervals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39163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90600"/>
            <a:ext cx="4144963"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nvGraphicFramePr>
        <p:xfrm>
          <a:off x="4343400" y="1981200"/>
          <a:ext cx="4489450" cy="1905003"/>
        </p:xfrm>
        <a:graphic>
          <a:graphicData uri="http://schemas.openxmlformats.org/drawingml/2006/table">
            <a:tbl>
              <a:tblPr>
                <a:tableStyleId>{5C22544A-7EE6-4342-B048-85BDC9FD1C3A}</a:tableStyleId>
              </a:tblPr>
              <a:tblGrid>
                <a:gridCol w="750849">
                  <a:extLst>
                    <a:ext uri="{9D8B030D-6E8A-4147-A177-3AD203B41FA5}">
                      <a16:colId xmlns:a16="http://schemas.microsoft.com/office/drawing/2014/main" val="20000"/>
                    </a:ext>
                  </a:extLst>
                </a:gridCol>
                <a:gridCol w="797777">
                  <a:extLst>
                    <a:ext uri="{9D8B030D-6E8A-4147-A177-3AD203B41FA5}">
                      <a16:colId xmlns:a16="http://schemas.microsoft.com/office/drawing/2014/main" val="20001"/>
                    </a:ext>
                  </a:extLst>
                </a:gridCol>
                <a:gridCol w="938561">
                  <a:extLst>
                    <a:ext uri="{9D8B030D-6E8A-4147-A177-3AD203B41FA5}">
                      <a16:colId xmlns:a16="http://schemas.microsoft.com/office/drawing/2014/main" val="20002"/>
                    </a:ext>
                  </a:extLst>
                </a:gridCol>
                <a:gridCol w="938561">
                  <a:extLst>
                    <a:ext uri="{9D8B030D-6E8A-4147-A177-3AD203B41FA5}">
                      <a16:colId xmlns:a16="http://schemas.microsoft.com/office/drawing/2014/main" val="20003"/>
                    </a:ext>
                  </a:extLst>
                </a:gridCol>
                <a:gridCol w="1063702">
                  <a:extLst>
                    <a:ext uri="{9D8B030D-6E8A-4147-A177-3AD203B41FA5}">
                      <a16:colId xmlns:a16="http://schemas.microsoft.com/office/drawing/2014/main" val="20004"/>
                    </a:ext>
                  </a:extLst>
                </a:gridCol>
              </a:tblGrid>
              <a:tr h="219808">
                <a:tc gridSpan="3">
                  <a:txBody>
                    <a:bodyPr/>
                    <a:lstStyle/>
                    <a:p>
                      <a:pPr algn="l" fontAlgn="b"/>
                      <a:r>
                        <a:rPr lang="en-US" sz="1100" u="none" strike="noStrike" dirty="0">
                          <a:effectLst/>
                        </a:rPr>
                        <a:t>Confidence Intervals</a:t>
                      </a:r>
                      <a:endParaRPr lang="en-US" sz="1100" b="1"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19808">
                <a:tc>
                  <a:txBody>
                    <a:bodyPr/>
                    <a:lstStyle/>
                    <a:p>
                      <a:pPr algn="l" fontAlgn="b"/>
                      <a:r>
                        <a:rPr lang="en-US" sz="1100" u="none" strike="noStrike">
                          <a:effectLst/>
                        </a:rPr>
                        <a:t>Budgets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Est Value</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SE Est Value</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Lower Lim</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Upper Lim</a:t>
                      </a:r>
                      <a:endParaRPr lang="en-US"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09341">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-42.61978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46.9740057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-163.370303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78.13074882</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9341">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61.542928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35.3959431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-29.4452408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152.531096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9341">
                <a:tc>
                  <a:txBody>
                    <a:bodyPr/>
                    <a:lstStyle/>
                    <a:p>
                      <a:pPr algn="r" fontAlgn="b"/>
                      <a:r>
                        <a:rPr lang="en-US" sz="1100" u="none" strike="noStrike">
                          <a:effectLst/>
                        </a:rPr>
                        <a:t>95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165.70563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31.9718347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83.5194147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247.8918499</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09341">
                <a:tc>
                  <a:txBody>
                    <a:bodyPr/>
                    <a:lstStyle/>
                    <a:p>
                      <a:pPr algn="r" fontAlgn="b"/>
                      <a:r>
                        <a:rPr lang="en-US" sz="1100" u="none" strike="noStrike">
                          <a:effectLst/>
                        </a:rPr>
                        <a:t>125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269.86834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38.9170078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169.828984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369.9076903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09341">
                <a:tc>
                  <a:txBody>
                    <a:bodyPr/>
                    <a:lstStyle/>
                    <a:p>
                      <a:pPr algn="r" fontAlgn="b"/>
                      <a:r>
                        <a:rPr lang="en-US" sz="1100" u="none" strike="noStrike">
                          <a:effectLst/>
                        </a:rPr>
                        <a:t>155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374.03104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52.282405</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239.722664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508.3394195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09341">
                <a:tc>
                  <a:txBody>
                    <a:bodyPr/>
                    <a:lstStyle/>
                    <a:p>
                      <a:pPr algn="r" fontAlgn="b"/>
                      <a:r>
                        <a:rPr lang="en-US" sz="1100" u="none" strike="noStrike">
                          <a:effectLst/>
                        </a:rPr>
                        <a:t>185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478.19375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68.3244731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302.560097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653.8273956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09341">
                <a:tc>
                  <a:txBody>
                    <a:bodyPr/>
                    <a:lstStyle/>
                    <a:p>
                      <a:pPr algn="r" fontAlgn="b"/>
                      <a:r>
                        <a:rPr lang="en-US" sz="1100" u="none" strike="noStrike">
                          <a:effectLst/>
                        </a:rPr>
                        <a:t>200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530.2751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76.8670268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332.682116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727.8680814</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3" name="TextBox 2"/>
          <p:cNvSpPr txBox="1">
            <a:spLocks noChangeArrowheads="1"/>
          </p:cNvSpPr>
          <p:nvPr/>
        </p:nvSpPr>
        <p:spPr bwMode="auto">
          <a:xfrm>
            <a:off x="914400" y="4191000"/>
            <a:ext cx="7400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0"/>
              </a:spcBef>
              <a:buFontTx/>
              <a:buNone/>
            </a:pPr>
            <a:r>
              <a:rPr lang="en-US" altLang="en-US" sz="1800"/>
              <a:t>We are 95% confident that the mean gross when the budget is $95 million is between $83 and $247 million.  </a:t>
            </a:r>
          </a:p>
        </p:txBody>
      </p:sp>
      <p:sp>
        <p:nvSpPr>
          <p:cNvPr id="8" name="Rectangle 7"/>
          <p:cNvSpPr/>
          <p:nvPr/>
        </p:nvSpPr>
        <p:spPr>
          <a:xfrm>
            <a:off x="4724400" y="2819400"/>
            <a:ext cx="411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4114800" y="4286250"/>
            <a:ext cx="623888"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a:spLocks noChangeArrowheads="1"/>
          </p:cNvSpPr>
          <p:nvPr/>
        </p:nvSpPr>
        <p:spPr bwMode="auto">
          <a:xfrm>
            <a:off x="914400" y="5181600"/>
            <a:ext cx="7400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0"/>
              </a:spcBef>
              <a:buFontTx/>
              <a:buNone/>
            </a:pPr>
            <a:r>
              <a:rPr lang="en-US" altLang="en-US" sz="1800"/>
              <a:t>We are 95% confident that the mean gross when the budget is $185 million is between $303 and $654 million.  </a:t>
            </a:r>
          </a:p>
        </p:txBody>
      </p:sp>
      <p:sp>
        <p:nvSpPr>
          <p:cNvPr id="11" name="Rectangle 10"/>
          <p:cNvSpPr/>
          <p:nvPr/>
        </p:nvSpPr>
        <p:spPr>
          <a:xfrm>
            <a:off x="4114800" y="5268913"/>
            <a:ext cx="623888"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4768850" y="3505200"/>
            <a:ext cx="411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extBox 1">
            <a:extLst>
              <a:ext uri="{FF2B5EF4-FFF2-40B4-BE49-F238E27FC236}">
                <a16:creationId xmlns:a16="http://schemas.microsoft.com/office/drawing/2014/main" id="{8C3043EB-8913-4C4F-887D-CB27DB708A53}"/>
              </a:ext>
            </a:extLst>
          </p:cNvPr>
          <p:cNvSpPr txBox="1"/>
          <p:nvPr/>
        </p:nvSpPr>
        <p:spPr>
          <a:xfrm>
            <a:off x="8153400" y="1148834"/>
            <a:ext cx="161925" cy="375166"/>
          </a:xfrm>
          <a:prstGeom prst="rect">
            <a:avLst/>
          </a:prstGeom>
          <a:solidFill>
            <a:schemeClr val="bg1"/>
          </a:solidFill>
          <a:ln>
            <a:noFill/>
          </a:ln>
        </p:spPr>
        <p:txBody>
          <a:bodyPr wrap="square" rtlCol="0">
            <a:spAutoFit/>
          </a:bodyPr>
          <a:lstStyle/>
          <a:p>
            <a:r>
              <a:rPr lang="en-US" dirty="0"/>
              <a:t>-</a:t>
            </a:r>
          </a:p>
        </p:txBody>
      </p:sp>
    </p:spTree>
    <p:extLst>
      <p:ext uri="{BB962C8B-B14F-4D97-AF65-F5344CB8AC3E}">
        <p14:creationId xmlns:p14="http://schemas.microsoft.com/office/powerpoint/2010/main" val="10249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P spid="10" grpId="0"/>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3400" y="228600"/>
            <a:ext cx="8229600" cy="533400"/>
          </a:xfrm>
        </p:spPr>
        <p:txBody>
          <a:bodyPr>
            <a:normAutofit fontScale="90000"/>
          </a:bodyPr>
          <a:lstStyle/>
          <a:p>
            <a:r>
              <a:rPr lang="en-US" altLang="en-US"/>
              <a:t>Prediction Intervals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39163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914400" y="4191000"/>
            <a:ext cx="7400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0"/>
              </a:spcBef>
              <a:buFontTx/>
              <a:buNone/>
            </a:pPr>
            <a:r>
              <a:rPr lang="en-US" altLang="en-US" sz="1800" dirty="0"/>
              <a:t>This data suggests that 95% of movies with a budget of $95 million will gross between -$65 million and $396 million.   </a:t>
            </a:r>
          </a:p>
        </p:txBody>
      </p:sp>
      <p:sp>
        <p:nvSpPr>
          <p:cNvPr id="10" name="TextBox 9"/>
          <p:cNvSpPr txBox="1">
            <a:spLocks noChangeArrowheads="1"/>
          </p:cNvSpPr>
          <p:nvPr/>
        </p:nvSpPr>
        <p:spPr bwMode="auto">
          <a:xfrm>
            <a:off x="914400" y="5105400"/>
            <a:ext cx="7400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0"/>
              </a:spcBef>
              <a:buFontTx/>
              <a:buNone/>
            </a:pPr>
            <a:r>
              <a:rPr lang="en-US" altLang="en-US" sz="1800"/>
              <a:t>The predicted gross of a single movie with a budget of $95 million is $165 million.  A 95% confidence interval for this estimate is between -$65 to $396 million.     </a:t>
            </a: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238" y="990600"/>
            <a:ext cx="40544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nvGraphicFramePr>
        <p:xfrm>
          <a:off x="4419600" y="2076450"/>
          <a:ext cx="4470400" cy="1714500"/>
        </p:xfrm>
        <a:graphic>
          <a:graphicData uri="http://schemas.openxmlformats.org/drawingml/2006/table">
            <a:tbl>
              <a:tblPr>
                <a:tableStyleId>{5C22544A-7EE6-4342-B048-85BDC9FD1C3A}</a:tableStyleId>
              </a:tblPr>
              <a:tblGrid>
                <a:gridCol w="747663">
                  <a:extLst>
                    <a:ext uri="{9D8B030D-6E8A-4147-A177-3AD203B41FA5}">
                      <a16:colId xmlns:a16="http://schemas.microsoft.com/office/drawing/2014/main" val="20000"/>
                    </a:ext>
                  </a:extLst>
                </a:gridCol>
                <a:gridCol w="794392">
                  <a:extLst>
                    <a:ext uri="{9D8B030D-6E8A-4147-A177-3AD203B41FA5}">
                      <a16:colId xmlns:a16="http://schemas.microsoft.com/office/drawing/2014/main" val="20001"/>
                    </a:ext>
                  </a:extLst>
                </a:gridCol>
                <a:gridCol w="934578">
                  <a:extLst>
                    <a:ext uri="{9D8B030D-6E8A-4147-A177-3AD203B41FA5}">
                      <a16:colId xmlns:a16="http://schemas.microsoft.com/office/drawing/2014/main" val="20002"/>
                    </a:ext>
                  </a:extLst>
                </a:gridCol>
                <a:gridCol w="934578">
                  <a:extLst>
                    <a:ext uri="{9D8B030D-6E8A-4147-A177-3AD203B41FA5}">
                      <a16:colId xmlns:a16="http://schemas.microsoft.com/office/drawing/2014/main" val="20003"/>
                    </a:ext>
                  </a:extLst>
                </a:gridCol>
                <a:gridCol w="1059189">
                  <a:extLst>
                    <a:ext uri="{9D8B030D-6E8A-4147-A177-3AD203B41FA5}">
                      <a16:colId xmlns:a16="http://schemas.microsoft.com/office/drawing/2014/main" val="20004"/>
                    </a:ext>
                  </a:extLst>
                </a:gridCol>
              </a:tblGrid>
              <a:tr h="190500">
                <a:tc gridSpan="2">
                  <a:txBody>
                    <a:bodyPr/>
                    <a:lstStyle/>
                    <a:p>
                      <a:pPr algn="l" fontAlgn="b"/>
                      <a:r>
                        <a:rPr lang="en-US" sz="1100" u="none" strike="noStrike" dirty="0">
                          <a:effectLst/>
                        </a:rPr>
                        <a:t>Prediction Intervals</a:t>
                      </a:r>
                      <a:endParaRPr lang="en-US" sz="1100" b="1" i="0" u="none" strike="noStrike" dirty="0">
                        <a:solidFill>
                          <a:srgbClr val="000000"/>
                        </a:solidFill>
                        <a:effectLst/>
                        <a:latin typeface="Calibri"/>
                      </a:endParaRPr>
                    </a:p>
                  </a:txBody>
                  <a:tcPr marL="0" marR="0" marT="0"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0"/>
                  </a:ext>
                </a:extLst>
              </a:tr>
              <a:tr h="190500">
                <a:tc>
                  <a:txBody>
                    <a:bodyPr/>
                    <a:lstStyle/>
                    <a:p>
                      <a:pPr algn="l" fontAlgn="b"/>
                      <a:r>
                        <a:rPr lang="en-US" sz="1100" u="none" strike="noStrike" dirty="0">
                          <a:effectLst/>
                        </a:rPr>
                        <a:t>Budgets</a:t>
                      </a:r>
                      <a:endParaRPr lang="en-US" sz="1100" b="1" i="0" u="none" strike="noStrike" dirty="0">
                        <a:solidFill>
                          <a:srgbClr val="000000"/>
                        </a:solidFill>
                        <a:effectLst/>
                        <a:latin typeface="Calibri"/>
                      </a:endParaRPr>
                    </a:p>
                  </a:txBody>
                  <a:tcPr marL="0" marR="0" marT="0" marB="0" anchor="b"/>
                </a:tc>
                <a:tc>
                  <a:txBody>
                    <a:bodyPr/>
                    <a:lstStyle/>
                    <a:p>
                      <a:pPr algn="l" fontAlgn="b"/>
                      <a:r>
                        <a:rPr lang="en-US" sz="1100" u="none" strike="noStrike">
                          <a:effectLst/>
                        </a:rPr>
                        <a:t>Est Value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SE Est Value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Lower Lim</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Upper Lim</a:t>
                      </a:r>
                      <a:endParaRPr lang="en-US" sz="1100" b="1"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-42.61978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96.32801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-290.23881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204.9992556</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61.542928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91.2436358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-173.006305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296.0921605</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a:effectLst/>
                        </a:rPr>
                        <a:t>95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165.70563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89.970698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-65.5714098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396.9826744</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125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269.86834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92.6664005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31.661771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508.0749029</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5"/>
                  </a:ext>
                </a:extLst>
              </a:tr>
              <a:tr h="190500">
                <a:tc>
                  <a:txBody>
                    <a:bodyPr/>
                    <a:lstStyle/>
                    <a:p>
                      <a:pPr algn="r" fontAlgn="b"/>
                      <a:r>
                        <a:rPr lang="en-US" sz="1100" u="none" strike="noStrike">
                          <a:effectLst/>
                        </a:rPr>
                        <a:t>155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374.03104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99.0071054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119.525175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628.5369083</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6"/>
                  </a:ext>
                </a:extLst>
              </a:tr>
              <a:tr h="190500">
                <a:tc>
                  <a:txBody>
                    <a:bodyPr/>
                    <a:lstStyle/>
                    <a:p>
                      <a:pPr algn="r" fontAlgn="b"/>
                      <a:r>
                        <a:rPr lang="en-US" sz="1100" u="none" strike="noStrike" dirty="0">
                          <a:effectLst/>
                        </a:rPr>
                        <a:t>185</a:t>
                      </a:r>
                      <a:endParaRPr lang="en-US" sz="1100" b="0" i="0" u="none" strike="noStrike" dirty="0">
                        <a:solidFill>
                          <a:srgbClr val="000000"/>
                        </a:solidFill>
                        <a:effectLst/>
                        <a:latin typeface="Calibri"/>
                      </a:endParaRPr>
                    </a:p>
                  </a:txBody>
                  <a:tcPr marL="0" marR="0" marT="0" marB="0" anchor="b"/>
                </a:tc>
                <a:tc>
                  <a:txBody>
                    <a:bodyPr/>
                    <a:lstStyle/>
                    <a:p>
                      <a:pPr algn="r" fontAlgn="b"/>
                      <a:r>
                        <a:rPr lang="en-US" sz="1100" u="none" strike="noStrike">
                          <a:effectLst/>
                        </a:rPr>
                        <a:t>478.19375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108.354796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199.658875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756.7286177</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7"/>
                  </a:ext>
                </a:extLst>
              </a:tr>
              <a:tr h="190500">
                <a:tc>
                  <a:txBody>
                    <a:bodyPr/>
                    <a:lstStyle/>
                    <a:p>
                      <a:pPr algn="r" fontAlgn="b"/>
                      <a:r>
                        <a:rPr lang="en-US" sz="1100" u="none" strike="noStrike">
                          <a:effectLst/>
                        </a:rPr>
                        <a:t>200</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530.2751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113.93449</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237.397167</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dirty="0">
                          <a:effectLst/>
                        </a:rPr>
                        <a:t>823.15303</a:t>
                      </a:r>
                      <a:endParaRPr lang="en-US" sz="11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8"/>
                  </a:ext>
                </a:extLst>
              </a:tr>
            </a:tbl>
          </a:graphicData>
        </a:graphic>
      </p:graphicFrame>
      <p:sp>
        <p:nvSpPr>
          <p:cNvPr id="8" name="Rectangle 7"/>
          <p:cNvSpPr/>
          <p:nvPr/>
        </p:nvSpPr>
        <p:spPr>
          <a:xfrm>
            <a:off x="4800600" y="2819400"/>
            <a:ext cx="411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3505200" y="5181600"/>
            <a:ext cx="65087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176713" y="4278313"/>
            <a:ext cx="77628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0114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fade">
                                      <p:cBhvr>
                                        <p:cTn id="12" dur="500"/>
                                        <p:tgtEl>
                                          <p:spTgt spid="64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8" grpId="0" animBg="1"/>
      <p:bldP spid="14"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dirty="0"/>
              <a:t>Interpretation: Log – Linear</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38200"/>
            <a:ext cx="359092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228600" y="3101068"/>
                <a:ext cx="8686800" cy="3416320"/>
              </a:xfrm>
              <a:prstGeom prst="rect">
                <a:avLst/>
              </a:prstGeom>
              <a:noFill/>
            </p:spPr>
            <p:txBody>
              <a:bodyPr wrap="square" rtlCol="0">
                <a:spAutoFit/>
              </a:bodyPr>
              <a:lstStyle/>
              <a:p>
                <a:pPr algn="ctr"/>
                <a:r>
                  <a:rPr lang="en-US" dirty="0">
                    <a:solidFill>
                      <a:prstClr val="black"/>
                    </a:solidFill>
                  </a:rPr>
                  <a:t>The data suggest each 1 kV increase in voltage is associated with a decrease in the time to insulation breakdown by a factor of </a:t>
                </a:r>
              </a:p>
              <a:p>
                <a:pPr algn="ctr"/>
                <a:r>
                  <a:rPr lang="en-US" dirty="0">
                    <a:solidFill>
                      <a:prstClr val="black"/>
                    </a:solidFill>
                  </a:rPr>
                  <a:t>e</a:t>
                </a:r>
                <a:r>
                  <a:rPr lang="en-US" baseline="30000" dirty="0">
                    <a:solidFill>
                      <a:prstClr val="black"/>
                    </a:solidFill>
                  </a:rPr>
                  <a:t>-0.507  = </a:t>
                </a:r>
                <a:r>
                  <a:rPr lang="en-US" dirty="0">
                    <a:solidFill>
                      <a:prstClr val="black"/>
                    </a:solidFill>
                  </a:rPr>
                  <a:t>0.6.  </a:t>
                </a:r>
              </a:p>
              <a:p>
                <a:pPr algn="ctr"/>
                <a:r>
                  <a:rPr lang="en-US" dirty="0">
                    <a:solidFill>
                      <a:prstClr val="black"/>
                    </a:solidFill>
                  </a:rPr>
                  <a:t>In other words, a one unit increase in Voltage is associated with a 40% decrease in time to breakdown. </a:t>
                </a:r>
              </a:p>
              <a:p>
                <a:pPr algn="ctr"/>
                <a:r>
                  <a:rPr lang="en-US" dirty="0">
                    <a:solidFill>
                      <a:prstClr val="black"/>
                    </a:solidFill>
                  </a:rPr>
                  <a:t>A 95% confidence interval for </a:t>
                </a:r>
                <a14:m>
                  <m:oMath xmlns:m="http://schemas.openxmlformats.org/officeDocument/2006/math">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i="1" dirty="0" smtClean="0">
                        <a:solidFill>
                          <a:prstClr val="black"/>
                        </a:solidFill>
                        <a:latin typeface="Cambria Math"/>
                        <a:ea typeface="Cambria Math"/>
                      </a:rPr>
                      <m:t> </m:t>
                    </m:r>
                  </m:oMath>
                </a14:m>
                <a:r>
                  <a:rPr lang="en-US" dirty="0">
                    <a:solidFill>
                      <a:prstClr val="black"/>
                    </a:solidFill>
                  </a:rPr>
                  <a:t>is </a:t>
                </a:r>
              </a:p>
              <a:p>
                <a:pPr algn="ctr"/>
                <a:r>
                  <a:rPr lang="en-US" dirty="0">
                    <a:solidFill>
                      <a:prstClr val="black"/>
                    </a:solidFill>
                  </a:rPr>
                  <a:t>(-.507 – 1.99*.0574, -.507 + 1.99 * .0574) </a:t>
                </a:r>
              </a:p>
              <a:p>
                <a:pPr algn="ctr"/>
                <a:r>
                  <a:rPr lang="en-US" dirty="0">
                    <a:solidFill>
                      <a:prstClr val="black"/>
                    </a:solidFill>
                  </a:rPr>
                  <a:t>= (-.621, -.393).  </a:t>
                </a:r>
              </a:p>
              <a:p>
                <a:pPr algn="ctr"/>
                <a:r>
                  <a:rPr lang="en-US" dirty="0">
                    <a:solidFill>
                      <a:prstClr val="black"/>
                    </a:solidFill>
                  </a:rPr>
                  <a:t>Therefore a 95% confidence interval for the decrease in breakdown time is </a:t>
                </a:r>
              </a:p>
              <a:p>
                <a:pPr algn="ctr"/>
                <a:r>
                  <a:rPr lang="en-US" dirty="0">
                    <a:solidFill>
                      <a:prstClr val="black"/>
                    </a:solidFill>
                  </a:rPr>
                  <a:t>(-47%, -33%)</a:t>
                </a:r>
              </a:p>
              <a:p>
                <a:pPr algn="ctr"/>
                <a:endParaRPr lang="en-US" dirty="0">
                  <a:solidFill>
                    <a:prstClr val="black"/>
                  </a:solidFill>
                </a:endParaRPr>
              </a:p>
              <a:p>
                <a:pPr algn="ctr"/>
                <a:r>
                  <a:rPr lang="en-US" dirty="0">
                    <a:solidFill>
                      <a:prstClr val="black"/>
                    </a:solidFill>
                  </a:rPr>
                  <a:t>Voltage explains about 51% of the variation in breakdown time of this insulation fluid.  </a:t>
                </a:r>
              </a:p>
            </p:txBody>
          </p:sp>
        </mc:Choice>
        <mc:Fallback xmlns="">
          <p:sp>
            <p:nvSpPr>
              <p:cNvPr id="5" name="TextBox 4"/>
              <p:cNvSpPr txBox="1">
                <a:spLocks noRot="1" noChangeAspect="1" noMove="1" noResize="1" noEditPoints="1" noAdjustHandles="1" noChangeArrowheads="1" noChangeShapeType="1" noTextEdit="1"/>
              </p:cNvSpPr>
              <p:nvPr/>
            </p:nvSpPr>
            <p:spPr>
              <a:xfrm>
                <a:off x="228600" y="3101068"/>
                <a:ext cx="8686800" cy="3416320"/>
              </a:xfrm>
              <a:prstGeom prst="rect">
                <a:avLst/>
              </a:prstGeom>
              <a:blipFill rotWithShape="1">
                <a:blip r:embed="rId3"/>
                <a:stretch>
                  <a:fillRect t="-893" r="-211" b="-1964"/>
                </a:stretch>
              </a:blipFill>
            </p:spPr>
            <p:txBody>
              <a:bodyPr/>
              <a:lstStyle/>
              <a:p>
                <a:r>
                  <a:rPr lang="en-US">
                    <a:noFill/>
                  </a:rPr>
                  <a:t> </a:t>
                </a:r>
              </a:p>
            </p:txBody>
          </p:sp>
        </mc:Fallback>
      </mc:AlternateContent>
    </p:spTree>
    <p:extLst>
      <p:ext uri="{BB962C8B-B14F-4D97-AF65-F5344CB8AC3E}">
        <p14:creationId xmlns:p14="http://schemas.microsoft.com/office/powerpoint/2010/main" val="181789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Linear - Log</a:t>
            </a:r>
          </a:p>
        </p:txBody>
      </p:sp>
      <mc:AlternateContent xmlns:mc="http://schemas.openxmlformats.org/markup-compatibility/2006" xmlns:a14="http://schemas.microsoft.com/office/drawing/2010/main">
        <mc:Choice Requires="a14">
          <p:sp>
            <p:nvSpPr>
              <p:cNvPr id="15" name="TextBox 14"/>
              <p:cNvSpPr txBox="1"/>
              <p:nvPr/>
            </p:nvSpPr>
            <p:spPr>
              <a:xfrm>
                <a:off x="3494314" y="1371600"/>
                <a:ext cx="21343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rPr>
                        <m:t>𝑌</m:t>
                      </m:r>
                      <m:r>
                        <a:rPr lang="en-US" i="1" smtClean="0">
                          <a:solidFill>
                            <a:prstClr val="black"/>
                          </a:solidFill>
                          <a:latin typeface="Cambria Math"/>
                        </a:rPr>
                        <m:t>=</m:t>
                      </m:r>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a:ea typeface="Cambria Math"/>
                            </a:rPr>
                            <m:t>𝛽</m:t>
                          </m:r>
                        </m:e>
                        <m:sub>
                          <m:r>
                            <a:rPr lang="en-US" i="1" smtClean="0">
                              <a:solidFill>
                                <a:prstClr val="black"/>
                              </a:solidFill>
                              <a:latin typeface="Cambria Math"/>
                            </a:rPr>
                            <m:t>0</m:t>
                          </m:r>
                        </m:sub>
                      </m:sSub>
                      <m:r>
                        <a:rPr lang="en-US" i="1" smtClean="0">
                          <a:solidFill>
                            <a:prstClr val="black"/>
                          </a:solidFill>
                          <a:latin typeface="Cambria Math"/>
                        </a:rPr>
                        <m:t>+</m:t>
                      </m:r>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a:ea typeface="Cambria Math"/>
                            </a:rPr>
                            <m:t>𝛽</m:t>
                          </m:r>
                        </m:e>
                        <m:sub>
                          <m:r>
                            <a:rPr lang="en-US" i="1" smtClean="0">
                              <a:solidFill>
                                <a:prstClr val="black"/>
                              </a:solidFill>
                              <a:latin typeface="Cambria Math"/>
                              <a:ea typeface="Cambria Math"/>
                            </a:rPr>
                            <m:t>1</m:t>
                          </m:r>
                        </m:sub>
                      </m:sSub>
                      <m:r>
                        <a:rPr lang="en-US" i="1" smtClean="0">
                          <a:solidFill>
                            <a:prstClr val="black"/>
                          </a:solidFill>
                          <a:latin typeface="Cambria Math"/>
                        </a:rPr>
                        <m:t>𝐿𝑜𝑔</m:t>
                      </m:r>
                      <m:r>
                        <a:rPr lang="en-US" i="1" smtClean="0">
                          <a:solidFill>
                            <a:prstClr val="black"/>
                          </a:solidFill>
                          <a:latin typeface="Cambria Math"/>
                        </a:rPr>
                        <m:t>(</m:t>
                      </m:r>
                      <m:r>
                        <m:rPr>
                          <m:sty m:val="p"/>
                        </m:rPr>
                        <a:rPr lang="en-US" smtClean="0">
                          <a:solidFill>
                            <a:prstClr val="black"/>
                          </a:solidFill>
                          <a:latin typeface="Cambria Math"/>
                        </a:rPr>
                        <m:t>X</m:t>
                      </m:r>
                      <m:r>
                        <a:rPr lang="en-US" smtClean="0">
                          <a:solidFill>
                            <a:prstClr val="black"/>
                          </a:solidFill>
                          <a:latin typeface="Cambria Math"/>
                        </a:rPr>
                        <m:t>)</m:t>
                      </m:r>
                    </m:oMath>
                  </m:oMathPara>
                </a14:m>
                <a:endParaRPr lang="en-US"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494314" y="1371600"/>
                <a:ext cx="2134367" cy="369332"/>
              </a:xfrm>
              <a:prstGeom prst="rect">
                <a:avLst/>
              </a:prstGeom>
              <a:blipFill rotWithShape="1">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293386" y="2351705"/>
                <a:ext cx="28605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r>
                        <a:rPr lang="en-US" i="1" dirty="0"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i="1" dirty="0" smtClean="0">
                          <a:solidFill>
                            <a:prstClr val="black"/>
                          </a:solidFill>
                          <a:latin typeface="Cambria Math"/>
                          <a:ea typeface="Cambria Math"/>
                        </a:rPr>
                        <m:t>𝐿𝑜𝑔</m:t>
                      </m:r>
                      <m:r>
                        <a:rPr lang="en-US" i="1" dirty="0" smtClean="0">
                          <a:solidFill>
                            <a:prstClr val="black"/>
                          </a:solidFill>
                          <a:latin typeface="Cambria Math"/>
                          <a:ea typeface="Cambria Math"/>
                        </a:rPr>
                        <m:t>(</m:t>
                      </m:r>
                      <m:r>
                        <a:rPr lang="en-US" i="1" dirty="0" smtClean="0">
                          <a:solidFill>
                            <a:prstClr val="black"/>
                          </a:solidFill>
                          <a:latin typeface="Cambria Math"/>
                          <a:ea typeface="Cambria Math"/>
                        </a:rPr>
                        <m:t>𝑋</m:t>
                      </m:r>
                      <m:r>
                        <a:rPr lang="en-US" i="1" dirty="0" smtClean="0">
                          <a:solidFill>
                            <a:prstClr val="black"/>
                          </a:solidFill>
                          <a:latin typeface="Cambria Math"/>
                          <a:ea typeface="Cambria Math"/>
                        </a:rPr>
                        <m:t>)</m:t>
                      </m:r>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293386" y="2351705"/>
                <a:ext cx="2860527" cy="369332"/>
              </a:xfrm>
              <a:prstGeom prst="rect">
                <a:avLst/>
              </a:prstGeom>
              <a:blipFill rotWithShape="1">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663798" y="3962400"/>
                <a:ext cx="3795398" cy="369332"/>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(2</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Log(2)</a:t>
                </a:r>
              </a:p>
            </p:txBody>
          </p:sp>
        </mc:Choice>
        <mc:Fallback xmlns="">
          <p:sp>
            <p:nvSpPr>
              <p:cNvPr id="17" name="TextBox 16"/>
              <p:cNvSpPr txBox="1">
                <a:spLocks noRot="1" noChangeAspect="1" noMove="1" noResize="1" noEditPoints="1" noAdjustHandles="1" noChangeArrowheads="1" noChangeShapeType="1" noTextEdit="1"/>
              </p:cNvSpPr>
              <p:nvPr/>
            </p:nvSpPr>
            <p:spPr>
              <a:xfrm>
                <a:off x="2663798" y="3962400"/>
                <a:ext cx="3795398" cy="369332"/>
              </a:xfrm>
              <a:prstGeom prst="rect">
                <a:avLst/>
              </a:prstGeom>
              <a:blipFill rotWithShape="1">
                <a:blip r:embed="rId4"/>
                <a:stretch>
                  <a:fillRect t="-8197" r="-48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52400" y="4736068"/>
                <a:ext cx="8610600" cy="369332"/>
              </a:xfrm>
              <a:prstGeom prst="rect">
                <a:avLst/>
              </a:prstGeom>
              <a:noFill/>
            </p:spPr>
            <p:txBody>
              <a:bodyPr wrap="square" rtlCol="0">
                <a:spAutoFit/>
              </a:bodyPr>
              <a:lstStyle/>
              <a:p>
                <a:pPr algn="ctr"/>
                <a:r>
                  <a:rPr lang="en-US" dirty="0">
                    <a:solidFill>
                      <a:prstClr val="black"/>
                    </a:solidFill>
                  </a:rPr>
                  <a:t>A doubling of X results in a </a:t>
                </a:r>
                <a14:m>
                  <m:oMath xmlns:m="http://schemas.openxmlformats.org/officeDocument/2006/math">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Log(2) unit increase in the </a:t>
                </a:r>
                <a:r>
                  <a:rPr lang="en-US" i="1" dirty="0">
                    <a:solidFill>
                      <a:prstClr val="black"/>
                    </a:solidFill>
                  </a:rPr>
                  <a:t>mean</a:t>
                </a:r>
                <a:r>
                  <a:rPr lang="en-US" dirty="0">
                    <a:solidFill>
                      <a:prstClr val="black"/>
                    </a:solidFill>
                  </a:rPr>
                  <a:t> of Y.   </a:t>
                </a:r>
              </a:p>
            </p:txBody>
          </p:sp>
        </mc:Choice>
        <mc:Fallback xmlns="">
          <p:sp>
            <p:nvSpPr>
              <p:cNvPr id="18" name="TextBox 17"/>
              <p:cNvSpPr txBox="1">
                <a:spLocks noRot="1" noChangeAspect="1" noMove="1" noResize="1" noEditPoints="1" noAdjustHandles="1" noChangeArrowheads="1" noChangeShapeType="1" noTextEdit="1"/>
              </p:cNvSpPr>
              <p:nvPr/>
            </p:nvSpPr>
            <p:spPr>
              <a:xfrm>
                <a:off x="152400" y="4736068"/>
                <a:ext cx="8610600" cy="369332"/>
              </a:xfrm>
              <a:prstGeom prst="rect">
                <a:avLst/>
              </a:prstGeom>
              <a:blipFill rotWithShape="1">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210815" y="2971800"/>
                <a:ext cx="5025671" cy="369332"/>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(2</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Log(2X) - </a:t>
                </a:r>
                <a14:m>
                  <m:oMath xmlns:m="http://schemas.openxmlformats.org/officeDocument/2006/math">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Log(X)</a:t>
                </a:r>
              </a:p>
            </p:txBody>
          </p:sp>
        </mc:Choice>
        <mc:Fallback xmlns="">
          <p:sp>
            <p:nvSpPr>
              <p:cNvPr id="20" name="TextBox 19"/>
              <p:cNvSpPr txBox="1">
                <a:spLocks noRot="1" noChangeAspect="1" noMove="1" noResize="1" noEditPoints="1" noAdjustHandles="1" noChangeArrowheads="1" noChangeShapeType="1" noTextEdit="1"/>
              </p:cNvSpPr>
              <p:nvPr/>
            </p:nvSpPr>
            <p:spPr>
              <a:xfrm>
                <a:off x="2210815" y="2971800"/>
                <a:ext cx="5025671" cy="369332"/>
              </a:xfrm>
              <a:prstGeom prst="rect">
                <a:avLst/>
              </a:prstGeom>
              <a:blipFill rotWithShape="1">
                <a:blip r:embed="rId6"/>
                <a:stretch>
                  <a:fillRect t="-833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85502" y="3429000"/>
                <a:ext cx="4276299" cy="369332"/>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(2</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i="1" dirty="0" smtClean="0">
                        <a:solidFill>
                          <a:prstClr val="black"/>
                        </a:solidFill>
                        <a:latin typeface="Cambria Math"/>
                        <a:ea typeface="Cambria Math"/>
                      </a:rPr>
                      <m:t>[</m:t>
                    </m:r>
                  </m:oMath>
                </a14:m>
                <a:r>
                  <a:rPr lang="en-US" dirty="0">
                    <a:solidFill>
                      <a:prstClr val="black"/>
                    </a:solidFill>
                  </a:rPr>
                  <a:t>Log(2X/X)]</a:t>
                </a:r>
              </a:p>
            </p:txBody>
          </p:sp>
        </mc:Choice>
        <mc:Fallback xmlns="">
          <p:sp>
            <p:nvSpPr>
              <p:cNvPr id="21" name="TextBox 20"/>
              <p:cNvSpPr txBox="1">
                <a:spLocks noRot="1" noChangeAspect="1" noMove="1" noResize="1" noEditPoints="1" noAdjustHandles="1" noChangeArrowheads="1" noChangeShapeType="1" noTextEdit="1"/>
              </p:cNvSpPr>
              <p:nvPr/>
            </p:nvSpPr>
            <p:spPr>
              <a:xfrm>
                <a:off x="2585502" y="3429000"/>
                <a:ext cx="4276299" cy="369332"/>
              </a:xfrm>
              <a:prstGeom prst="rect">
                <a:avLst/>
              </a:prstGeom>
              <a:blipFill rotWithShape="1">
                <a:blip r:embed="rId7"/>
                <a:stretch>
                  <a:fillRect t="-8333" r="-57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19743" y="5410200"/>
                <a:ext cx="8839200" cy="480131"/>
              </a:xfrm>
              <a:prstGeom prst="rect">
                <a:avLst/>
              </a:prstGeom>
              <a:noFill/>
            </p:spPr>
            <p:txBody>
              <a:bodyPr wrap="square" rtlCol="0">
                <a:spAutoFit/>
              </a:bodyPr>
              <a:lstStyle/>
              <a:p>
                <a:pPr algn="ctr"/>
                <a:r>
                  <a:rPr lang="en-US" dirty="0">
                    <a:solidFill>
                      <a:prstClr val="black"/>
                    </a:solidFill>
                  </a:rPr>
                  <a:t>A Confidence Interval Can be easily obtained from Confidence Limits: </a:t>
                </a:r>
                <a14:m>
                  <m:oMath xmlns:m="http://schemas.openxmlformats.org/officeDocument/2006/math">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dirty="0">
                        <a:solidFill>
                          <a:prstClr val="black"/>
                        </a:solidFill>
                        <a:latin typeface="Cambria Math"/>
                      </a:rPr>
                      <m:t>±</m:t>
                    </m:r>
                    <m:sSub>
                      <m:sSubPr>
                        <m:ctrlPr>
                          <a:rPr lang="en-US" i="1" dirty="0" smtClean="0">
                            <a:solidFill>
                              <a:prstClr val="black"/>
                            </a:solidFill>
                            <a:latin typeface="Cambria Math" panose="02040503050406030204" pitchFamily="18" charset="0"/>
                          </a:rPr>
                        </m:ctrlPr>
                      </m:sSubPr>
                      <m:e>
                        <m:r>
                          <a:rPr lang="en-US" i="1" dirty="0" smtClean="0">
                            <a:solidFill>
                              <a:prstClr val="black"/>
                            </a:solidFill>
                            <a:latin typeface="Cambria Math"/>
                          </a:rPr>
                          <m:t>𝑡</m:t>
                        </m:r>
                      </m:e>
                      <m:sub>
                        <m:f>
                          <m:fPr>
                            <m:ctrlPr>
                              <a:rPr lang="en-US" i="1" dirty="0" smtClean="0">
                                <a:solidFill>
                                  <a:prstClr val="black"/>
                                </a:solidFill>
                                <a:latin typeface="Cambria Math" panose="02040503050406030204" pitchFamily="18" charset="0"/>
                                <a:ea typeface="Cambria Math"/>
                              </a:rPr>
                            </m:ctrlPr>
                          </m:fPr>
                          <m:num>
                            <m:r>
                              <a:rPr lang="en-US" i="1" dirty="0" smtClean="0">
                                <a:solidFill>
                                  <a:prstClr val="black"/>
                                </a:solidFill>
                                <a:latin typeface="Cambria Math"/>
                                <a:ea typeface="Cambria Math"/>
                              </a:rPr>
                              <m:t>𝛼</m:t>
                            </m:r>
                          </m:num>
                          <m:den>
                            <m:r>
                              <a:rPr lang="en-US" i="1" dirty="0" smtClean="0">
                                <a:solidFill>
                                  <a:prstClr val="black"/>
                                </a:solidFill>
                                <a:latin typeface="Cambria Math"/>
                                <a:ea typeface="Cambria Math"/>
                              </a:rPr>
                              <m:t>2</m:t>
                            </m:r>
                          </m:den>
                        </m:f>
                        <m:r>
                          <a:rPr lang="en-US" i="1" dirty="0" smtClean="0">
                            <a:solidFill>
                              <a:prstClr val="black"/>
                            </a:solidFill>
                            <a:latin typeface="Cambria Math"/>
                            <a:ea typeface="Cambria Math"/>
                          </a:rPr>
                          <m:t>,</m:t>
                        </m:r>
                        <m:r>
                          <a:rPr lang="en-US" i="1" dirty="0" smtClean="0">
                            <a:solidFill>
                              <a:prstClr val="black"/>
                            </a:solidFill>
                            <a:latin typeface="Cambria Math"/>
                            <a:ea typeface="Cambria Math"/>
                          </a:rPr>
                          <m:t>𝑑𝑓</m:t>
                        </m:r>
                      </m:sub>
                    </m:sSub>
                    <m:r>
                      <a:rPr lang="en-US" i="1" dirty="0" smtClean="0">
                        <a:solidFill>
                          <a:prstClr val="black"/>
                        </a:solidFill>
                        <a:latin typeface="Cambria Math"/>
                      </a:rPr>
                      <m:t>∗</m:t>
                    </m:r>
                    <m:r>
                      <a:rPr lang="en-US" i="1" dirty="0" smtClean="0">
                        <a:solidFill>
                          <a:prstClr val="black"/>
                        </a:solidFill>
                        <a:latin typeface="Cambria Math"/>
                      </a:rPr>
                      <m:t>𝑆𝐸</m:t>
                    </m:r>
                    <m:r>
                      <a:rPr lang="en-US" i="1" dirty="0" smtClean="0">
                        <a:solidFill>
                          <a:prstClr val="black"/>
                        </a:solidFill>
                        <a:latin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a:t>
                </a:r>
              </a:p>
            </p:txBody>
          </p:sp>
        </mc:Choice>
        <mc:Fallback xmlns="">
          <p:sp>
            <p:nvSpPr>
              <p:cNvPr id="22" name="TextBox 21"/>
              <p:cNvSpPr txBox="1">
                <a:spLocks noRot="1" noChangeAspect="1" noMove="1" noResize="1" noEditPoints="1" noAdjustHandles="1" noChangeArrowheads="1" noChangeShapeType="1" noTextEdit="1"/>
              </p:cNvSpPr>
              <p:nvPr/>
            </p:nvSpPr>
            <p:spPr>
              <a:xfrm>
                <a:off x="119743" y="5410200"/>
                <a:ext cx="8839200" cy="480131"/>
              </a:xfrm>
              <a:prstGeom prst="rect">
                <a:avLst/>
              </a:prstGeom>
              <a:blipFill rotWithShape="1">
                <a:blip r:embed="rId8"/>
                <a:stretch>
                  <a:fillRect t="-5128"/>
                </a:stretch>
              </a:blipFill>
            </p:spPr>
            <p:txBody>
              <a:bodyPr/>
              <a:lstStyle/>
              <a:p>
                <a:r>
                  <a:rPr lang="en-US">
                    <a:noFill/>
                  </a:rPr>
                  <a:t> </a:t>
                </a:r>
              </a:p>
            </p:txBody>
          </p:sp>
        </mc:Fallback>
      </mc:AlternateContent>
    </p:spTree>
    <p:extLst>
      <p:ext uri="{BB962C8B-B14F-4D97-AF65-F5344CB8AC3E}">
        <p14:creationId xmlns:p14="http://schemas.microsoft.com/office/powerpoint/2010/main" val="11586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30274"/>
          </a:xfrm>
        </p:spPr>
        <p:txBody>
          <a:bodyPr>
            <a:normAutofit/>
          </a:bodyPr>
          <a:lstStyle/>
          <a:p>
            <a:r>
              <a:rPr lang="en-US" sz="3200" dirty="0"/>
              <a:t>Cause and Effect vs. Inference to Larger Population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120" y="1085055"/>
            <a:ext cx="5657080" cy="5560279"/>
          </a:xfrm>
        </p:spPr>
      </p:pic>
    </p:spTree>
    <p:extLst>
      <p:ext uri="{BB962C8B-B14F-4D97-AF65-F5344CB8AC3E}">
        <p14:creationId xmlns:p14="http://schemas.microsoft.com/office/powerpoint/2010/main" val="2364276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Interpretation: Linear – Log</a:t>
            </a:r>
          </a:p>
        </p:txBody>
      </p:sp>
      <p:sp>
        <p:nvSpPr>
          <p:cNvPr id="5" name="TextBox 4"/>
          <p:cNvSpPr txBox="1"/>
          <p:nvPr/>
        </p:nvSpPr>
        <p:spPr>
          <a:xfrm>
            <a:off x="304800" y="4173141"/>
            <a:ext cx="8610600" cy="2585323"/>
          </a:xfrm>
          <a:prstGeom prst="rect">
            <a:avLst/>
          </a:prstGeom>
          <a:noFill/>
        </p:spPr>
        <p:txBody>
          <a:bodyPr wrap="square" rtlCol="0">
            <a:spAutoFit/>
          </a:bodyPr>
          <a:lstStyle/>
          <a:p>
            <a:pPr algn="ctr"/>
            <a:r>
              <a:rPr lang="en-US" dirty="0">
                <a:solidFill>
                  <a:prstClr val="black"/>
                </a:solidFill>
              </a:rPr>
              <a:t>The data suggest that the mean pH decreases by </a:t>
            </a:r>
          </a:p>
          <a:p>
            <a:pPr algn="ctr"/>
            <a:r>
              <a:rPr lang="en-US" dirty="0">
                <a:solidFill>
                  <a:prstClr val="black"/>
                </a:solidFill>
              </a:rPr>
              <a:t>(-.72556)log(2) = -0.503 </a:t>
            </a:r>
          </a:p>
          <a:p>
            <a:pPr algn="ctr"/>
            <a:r>
              <a:rPr lang="en-US" dirty="0">
                <a:solidFill>
                  <a:prstClr val="black"/>
                </a:solidFill>
              </a:rPr>
              <a:t>for each doubling of time. </a:t>
            </a:r>
          </a:p>
          <a:p>
            <a:pPr algn="ctr"/>
            <a:endParaRPr lang="en-US" dirty="0">
              <a:solidFill>
                <a:prstClr val="black"/>
              </a:solidFill>
            </a:endParaRPr>
          </a:p>
          <a:p>
            <a:pPr algn="ctr"/>
            <a:r>
              <a:rPr lang="en-US" dirty="0">
                <a:solidFill>
                  <a:prstClr val="black"/>
                </a:solidFill>
              </a:rPr>
              <a:t>A 95% confidence interval is from </a:t>
            </a:r>
          </a:p>
          <a:p>
            <a:pPr algn="ctr"/>
            <a:r>
              <a:rPr lang="en-US" dirty="0">
                <a:solidFill>
                  <a:prstClr val="black"/>
                </a:solidFill>
              </a:rPr>
              <a:t>((-.72556 - 2.31*.03443)log(2), (-.72556 + 2.31*.03443)log(2)) </a:t>
            </a:r>
          </a:p>
          <a:p>
            <a:pPr algn="ctr"/>
            <a:r>
              <a:rPr lang="en-US" dirty="0">
                <a:solidFill>
                  <a:prstClr val="black"/>
                </a:solidFill>
              </a:rPr>
              <a:t> = (-.558, -.448).  </a:t>
            </a:r>
          </a:p>
          <a:p>
            <a:pPr algn="ctr"/>
            <a:endParaRPr lang="en-US" dirty="0">
              <a:solidFill>
                <a:prstClr val="black"/>
              </a:solidFill>
            </a:endParaRPr>
          </a:p>
          <a:p>
            <a:pPr algn="ctr"/>
            <a:r>
              <a:rPr lang="en-US" dirty="0">
                <a:solidFill>
                  <a:prstClr val="black"/>
                </a:solidFill>
              </a:rPr>
              <a:t>Time explains about 98.23% of the variation in pH for these steer </a:t>
            </a:r>
            <a:r>
              <a:rPr lang="en-US" dirty="0" err="1">
                <a:solidFill>
                  <a:prstClr val="black"/>
                </a:solidFill>
              </a:rPr>
              <a:t>carcuses</a:t>
            </a:r>
            <a:r>
              <a:rPr lang="en-US" dirty="0">
                <a:solidFill>
                  <a:prstClr val="black"/>
                </a:solidFill>
              </a:rPr>
              <a:t>.  </a:t>
            </a:r>
          </a:p>
        </p:txBody>
      </p:sp>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081" y="1257300"/>
            <a:ext cx="3438525"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2423456" y="3657600"/>
                <a:ext cx="44494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ea typeface="Cambria Math"/>
                            </a:rPr>
                          </m:ctrlPr>
                        </m:accPr>
                        <m:e>
                          <m:r>
                            <a:rPr lang="en-US" i="1" smtClean="0">
                              <a:solidFill>
                                <a:prstClr val="black"/>
                              </a:solidFill>
                              <a:latin typeface="Cambria Math"/>
                              <a:ea typeface="Cambria Math"/>
                            </a:rPr>
                            <m:t>𝜇</m:t>
                          </m:r>
                        </m:e>
                      </m:acc>
                      <m:r>
                        <a:rPr lang="en-US" i="1" smtClean="0">
                          <a:solidFill>
                            <a:prstClr val="black"/>
                          </a:solidFill>
                          <a:latin typeface="Cambria Math"/>
                          <a:ea typeface="Cambria Math"/>
                        </a:rPr>
                        <m:t> </m:t>
                      </m:r>
                      <m:r>
                        <m:rPr>
                          <m:nor/>
                        </m:rPr>
                        <a:rPr lang="en-US" dirty="0" smtClean="0">
                          <a:solidFill>
                            <a:prstClr val="black"/>
                          </a:solidFill>
                        </a:rPr>
                        <m:t>{</m:t>
                      </m:r>
                      <m:r>
                        <m:rPr>
                          <m:nor/>
                        </m:rPr>
                        <a:rPr lang="en-US" dirty="0" smtClean="0">
                          <a:solidFill>
                            <a:prstClr val="black"/>
                          </a:solidFill>
                        </a:rPr>
                        <m:t>pH</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Time</m:t>
                      </m:r>
                      <m:r>
                        <m:rPr>
                          <m:nor/>
                        </m:rPr>
                        <a:rPr lang="en-US" dirty="0" smtClean="0">
                          <a:solidFill>
                            <a:prstClr val="black"/>
                          </a:solidFill>
                        </a:rPr>
                        <m:t>)}=</m:t>
                      </m:r>
                      <m:r>
                        <a:rPr lang="en-US" i="1" dirty="0" smtClean="0">
                          <a:solidFill>
                            <a:prstClr val="black"/>
                          </a:solidFill>
                          <a:latin typeface="Cambria Math"/>
                        </a:rPr>
                        <m:t>6.984−.7257</m:t>
                      </m:r>
                      <m:r>
                        <a:rPr lang="en-US" i="1" dirty="0" smtClean="0">
                          <a:solidFill>
                            <a:prstClr val="black"/>
                          </a:solidFill>
                          <a:latin typeface="Cambria Math"/>
                          <a:ea typeface="Cambria Math"/>
                        </a:rPr>
                        <m:t>𝐿𝑜𝑔</m:t>
                      </m:r>
                      <m:r>
                        <a:rPr lang="en-US" i="1" dirty="0" smtClean="0">
                          <a:solidFill>
                            <a:prstClr val="black"/>
                          </a:solidFill>
                          <a:latin typeface="Cambria Math"/>
                          <a:ea typeface="Cambria Math"/>
                        </a:rPr>
                        <m:t>(</m:t>
                      </m:r>
                      <m:r>
                        <a:rPr lang="en-US" i="1" dirty="0" smtClean="0">
                          <a:solidFill>
                            <a:prstClr val="black"/>
                          </a:solidFill>
                          <a:latin typeface="Cambria Math"/>
                          <a:ea typeface="Cambria Math"/>
                        </a:rPr>
                        <m:t>𝑇𝑖𝑚𝑒</m:t>
                      </m:r>
                      <m:r>
                        <a:rPr lang="en-US" i="1" dirty="0" smtClean="0">
                          <a:solidFill>
                            <a:prstClr val="black"/>
                          </a:solidFill>
                          <a:latin typeface="Cambria Math"/>
                          <a:ea typeface="Cambria Math"/>
                        </a:rPr>
                        <m:t>)</m:t>
                      </m:r>
                    </m:oMath>
                  </m:oMathPara>
                </a14:m>
                <a:endParaRPr lang="en-US"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423456" y="3657600"/>
                <a:ext cx="4449488" cy="369332"/>
              </a:xfrm>
              <a:prstGeom prst="rect">
                <a:avLst/>
              </a:prstGeom>
              <a:blipFill rotWithShape="1">
                <a:blip r:embed="rId3"/>
                <a:stretch>
                  <a:fillRect t="-6557" b="-11475"/>
                </a:stretch>
              </a:blipFill>
            </p:spPr>
            <p:txBody>
              <a:bodyPr/>
              <a:lstStyle/>
              <a:p>
                <a:r>
                  <a:rPr lang="en-US">
                    <a:noFill/>
                  </a:rPr>
                  <a:t> </a:t>
                </a:r>
              </a:p>
            </p:txBody>
          </p:sp>
        </mc:Fallback>
      </mc:AlternateContent>
    </p:spTree>
    <p:extLst>
      <p:ext uri="{BB962C8B-B14F-4D97-AF65-F5344CB8AC3E}">
        <p14:creationId xmlns:p14="http://schemas.microsoft.com/office/powerpoint/2010/main" val="139498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3"/>
                                        </p:tgtEl>
                                        <p:attrNameLst>
                                          <p:attrName>style.visibility</p:attrName>
                                        </p:attrNameLst>
                                      </p:cBhvr>
                                      <p:to>
                                        <p:strVal val="visible"/>
                                      </p:to>
                                    </p:set>
                                    <p:animEffect transition="in" filter="fade">
                                      <p:cBhvr>
                                        <p:cTn id="7" dur="500"/>
                                        <p:tgtEl>
                                          <p:spTgt spid="133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52400"/>
            <a:ext cx="8229600" cy="639762"/>
          </a:xfrm>
        </p:spPr>
        <p:txBody>
          <a:bodyPr>
            <a:normAutofit fontScale="90000"/>
          </a:bodyPr>
          <a:lstStyle/>
          <a:p>
            <a:r>
              <a:rPr lang="en-US" altLang="en-US" dirty="0"/>
              <a:t>Further Interpretation: Log-Log</a:t>
            </a:r>
          </a:p>
        </p:txBody>
      </p:sp>
      <mc:AlternateContent xmlns:mc="http://schemas.openxmlformats.org/markup-compatibility/2006" xmlns:a14="http://schemas.microsoft.com/office/drawing/2010/main">
        <mc:Choice Requires="a14">
          <p:sp>
            <p:nvSpPr>
              <p:cNvPr id="11" name="TextBox 10"/>
              <p:cNvSpPr txBox="1"/>
              <p:nvPr/>
            </p:nvSpPr>
            <p:spPr>
              <a:xfrm>
                <a:off x="2921895" y="838200"/>
                <a:ext cx="34526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r>
                        <a:rPr lang="en-US" i="1" dirty="0"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i="1" dirty="0" smtClean="0">
                          <a:solidFill>
                            <a:prstClr val="black"/>
                          </a:solidFill>
                          <a:latin typeface="Cambria Math"/>
                          <a:ea typeface="Cambria Math"/>
                        </a:rPr>
                        <m:t>(</m:t>
                      </m:r>
                      <m:r>
                        <a:rPr lang="en-US" i="1" dirty="0" smtClean="0">
                          <a:solidFill>
                            <a:prstClr val="black"/>
                          </a:solidFill>
                          <a:latin typeface="Cambria Math"/>
                          <a:ea typeface="Cambria Math"/>
                        </a:rPr>
                        <m:t>𝐿𝑜𝑔</m:t>
                      </m:r>
                      <m:d>
                        <m:dPr>
                          <m:ctrlPr>
                            <a:rPr lang="en-US" i="1" dirty="0" smtClean="0">
                              <a:solidFill>
                                <a:prstClr val="black"/>
                              </a:solidFill>
                              <a:latin typeface="Cambria Math" panose="02040503050406030204" pitchFamily="18" charset="0"/>
                              <a:ea typeface="Cambria Math"/>
                            </a:rPr>
                          </m:ctrlPr>
                        </m:dPr>
                        <m:e>
                          <m:r>
                            <a:rPr lang="en-US" i="1" dirty="0" smtClean="0">
                              <a:solidFill>
                                <a:prstClr val="black"/>
                              </a:solidFill>
                              <a:latin typeface="Cambria Math"/>
                              <a:ea typeface="Cambria Math"/>
                            </a:rPr>
                            <m:t>𝑥</m:t>
                          </m:r>
                        </m:e>
                      </m:d>
                      <m:r>
                        <a:rPr lang="en-US" i="1" dirty="0" smtClean="0">
                          <a:solidFill>
                            <a:prstClr val="black"/>
                          </a:solidFill>
                          <a:latin typeface="Cambria Math"/>
                          <a:ea typeface="Cambria Math"/>
                        </a:rPr>
                        <m:t>)</m:t>
                      </m:r>
                    </m:oMath>
                  </m:oMathPara>
                </a14:m>
                <a:endParaRPr lang="en-US"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921895" y="838200"/>
                <a:ext cx="3452612" cy="369332"/>
              </a:xfrm>
              <a:prstGeom prst="rect">
                <a:avLst/>
              </a:prstGeom>
              <a:blipFill rotWithShape="1">
                <a:blip r:embed="rId2"/>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61919" y="1359932"/>
                <a:ext cx="2572563" cy="3822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𝑒</m:t>
                          </m:r>
                        </m:e>
                        <m:sup>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sup>
                      </m:sSup>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𝑋</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m:oMathPara>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361919" y="1359932"/>
                <a:ext cx="2572563" cy="382284"/>
              </a:xfrm>
              <a:prstGeom prst="rect">
                <a:avLst/>
              </a:prstGeom>
              <a:blipFill rotWithShape="1">
                <a:blip r:embed="rId3"/>
                <a:stretch>
                  <a:fillRect/>
                </a:stretch>
              </a:blipFill>
            </p:spPr>
            <p:txBody>
              <a:bodyPr/>
              <a:lstStyle/>
              <a:p>
                <a:r>
                  <a:rPr lang="en-US">
                    <a:noFill/>
                  </a:rPr>
                  <a:t> </a:t>
                </a:r>
              </a:p>
            </p:txBody>
          </p:sp>
        </mc:Fallback>
      </mc:AlternateContent>
      <p:sp>
        <p:nvSpPr>
          <p:cNvPr id="12" name="TextBox 11"/>
          <p:cNvSpPr txBox="1"/>
          <p:nvPr/>
        </p:nvSpPr>
        <p:spPr>
          <a:xfrm>
            <a:off x="4191001" y="902732"/>
            <a:ext cx="184731" cy="369332"/>
          </a:xfrm>
          <a:prstGeom prst="rect">
            <a:avLst/>
          </a:prstGeom>
          <a:noFill/>
        </p:spPr>
        <p:txBody>
          <a:bodyPr wrap="none" rtlCol="0">
            <a:spAutoFit/>
          </a:bodyPr>
          <a:lstStyle/>
          <a:p>
            <a:endParaRPr lang="en-US" dirty="0">
              <a:solidFill>
                <a:prstClr val="black"/>
              </a:solidFill>
            </a:endParaRPr>
          </a:p>
        </p:txBody>
      </p:sp>
      <mc:AlternateContent xmlns:mc="http://schemas.openxmlformats.org/markup-compatibility/2006" xmlns:a14="http://schemas.microsoft.com/office/drawing/2010/main">
        <mc:Choice Requires="a14">
          <p:sp>
            <p:nvSpPr>
              <p:cNvPr id="13" name="TextBox 12"/>
              <p:cNvSpPr txBox="1"/>
              <p:nvPr/>
            </p:nvSpPr>
            <p:spPr>
              <a:xfrm>
                <a:off x="228600" y="3988917"/>
                <a:ext cx="8839200" cy="659283"/>
              </a:xfrm>
              <a:prstGeom prst="rect">
                <a:avLst/>
              </a:prstGeom>
              <a:noFill/>
            </p:spPr>
            <p:txBody>
              <a:bodyPr wrap="square" rtlCol="0">
                <a:spAutoFit/>
              </a:bodyPr>
              <a:lstStyle/>
              <a:p>
                <a:pPr algn="ctr"/>
                <a:r>
                  <a:rPr lang="en-US" dirty="0">
                    <a:solidFill>
                      <a:prstClr val="black"/>
                    </a:solidFill>
                  </a:rPr>
                  <a:t>Therefore a doubling of X equates to multiplicative change of</a:t>
                </a:r>
              </a:p>
              <a:p>
                <a:pPr algn="ctr"/>
                <a:r>
                  <a:rPr lang="en-US" dirty="0">
                    <a:solidFill>
                      <a:prstClr val="black"/>
                    </a:solidFill>
                  </a:rPr>
                  <a:t> </a:t>
                </a:r>
                <a14:m>
                  <m:oMath xmlns:m="http://schemas.openxmlformats.org/officeDocument/2006/math">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2</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r>
                  <a:rPr lang="en-US" dirty="0">
                    <a:solidFill>
                      <a:prstClr val="black"/>
                    </a:solidFill>
                  </a:rPr>
                  <a:t> for the median of Y given X.</a:t>
                </a:r>
              </a:p>
            </p:txBody>
          </p:sp>
        </mc:Choice>
        <mc:Fallback xmlns="">
          <p:sp>
            <p:nvSpPr>
              <p:cNvPr id="13" name="TextBox 12"/>
              <p:cNvSpPr txBox="1">
                <a:spLocks noRot="1" noChangeAspect="1" noMove="1" noResize="1" noEditPoints="1" noAdjustHandles="1" noChangeArrowheads="1" noChangeShapeType="1" noTextEdit="1"/>
              </p:cNvSpPr>
              <p:nvPr/>
            </p:nvSpPr>
            <p:spPr>
              <a:xfrm>
                <a:off x="228600" y="3988917"/>
                <a:ext cx="8839200" cy="659283"/>
              </a:xfrm>
              <a:prstGeom prst="rect">
                <a:avLst/>
              </a:prstGeom>
              <a:blipFill>
                <a:blip r:embed="rId4"/>
                <a:stretch>
                  <a:fillRect t="-4587" b="-13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67150" y="1866258"/>
                <a:ext cx="3027047" cy="3822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𝑒</m:t>
                          </m:r>
                        </m:e>
                        <m:sup>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sup>
                      </m:sSup>
                      <m:sSup>
                        <m:sSupPr>
                          <m:ctrlPr>
                            <a:rPr lang="en-US" i="1" smtClean="0">
                              <a:solidFill>
                                <a:prstClr val="black"/>
                              </a:solidFill>
                              <a:latin typeface="Cambria Math" panose="02040503050406030204" pitchFamily="18" charset="0"/>
                              <a:ea typeface="Cambria Math"/>
                            </a:rPr>
                          </m:ctrlPr>
                        </m:sSupPr>
                        <m:e>
                          <m:d>
                            <m:dPr>
                              <m:ctrlPr>
                                <a:rPr lang="en-US" i="1" smtClean="0">
                                  <a:solidFill>
                                    <a:prstClr val="black"/>
                                  </a:solidFill>
                                  <a:latin typeface="Cambria Math" panose="02040503050406030204" pitchFamily="18" charset="0"/>
                                  <a:ea typeface="Cambria Math"/>
                                </a:rPr>
                              </m:ctrlPr>
                            </m:dPr>
                            <m:e>
                              <m:r>
                                <a:rPr lang="en-US" b="0" i="1" smtClean="0">
                                  <a:solidFill>
                                    <a:prstClr val="black"/>
                                  </a:solidFill>
                                  <a:latin typeface="Cambria Math" panose="02040503050406030204" pitchFamily="18" charset="0"/>
                                  <a:ea typeface="Cambria Math"/>
                                </a:rPr>
                                <m:t>2</m:t>
                              </m:r>
                              <m:r>
                                <a:rPr lang="en-US" b="0" i="1" smtClean="0">
                                  <a:solidFill>
                                    <a:prstClr val="black"/>
                                  </a:solidFill>
                                  <a:latin typeface="Cambria Math" panose="02040503050406030204" pitchFamily="18" charset="0"/>
                                  <a:ea typeface="Cambria Math"/>
                                </a:rPr>
                                <m:t>𝑋</m:t>
                              </m:r>
                            </m:e>
                          </m:d>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m:oMathPara>
                </a14:m>
                <a:endParaRPr lang="en-US"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67150" y="1866258"/>
                <a:ext cx="3027047" cy="38228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209801" y="2400942"/>
                <a:ext cx="5212132" cy="382284"/>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𝑒</m:t>
                        </m:r>
                      </m:e>
                      <m:sup>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sup>
                    </m:sSup>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r>
                          <a:rPr lang="en-US" i="1" smtClean="0">
                            <a:solidFill>
                              <a:prstClr val="black"/>
                            </a:solidFill>
                            <a:latin typeface="Cambria Math"/>
                            <a:ea typeface="Cambria Math"/>
                          </a:rPr>
                          <m:t>)</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r>
                  <a:rPr lang="en-US" dirty="0">
                    <a:solidFill>
                      <a:prstClr val="black"/>
                    </a:solidFill>
                  </a:rPr>
                  <a:t>/</a:t>
                </a:r>
                <a14:m>
                  <m:oMath xmlns:m="http://schemas.openxmlformats.org/officeDocument/2006/math">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𝑒</m:t>
                        </m:r>
                      </m:e>
                      <m:sup>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sup>
                    </m:sSup>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𝑋</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endParaRPr lang="en-US"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209801" y="2400942"/>
                <a:ext cx="5212132" cy="382284"/>
              </a:xfrm>
              <a:prstGeom prst="rect">
                <a:avLst/>
              </a:prstGeom>
              <a:blipFill rotWithShape="1">
                <a:blip r:embed="rId6"/>
                <a:stretch>
                  <a:fillRect t="-3175"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173601" y="2894316"/>
                <a:ext cx="4548105" cy="382284"/>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r>
                          <a:rPr lang="en-US" i="1" smtClean="0">
                            <a:solidFill>
                              <a:prstClr val="black"/>
                            </a:solidFill>
                            <a:latin typeface="Cambria Math"/>
                            <a:ea typeface="Cambria Math"/>
                          </a:rPr>
                          <m:t>)</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r>
                  <a:rPr lang="en-US" dirty="0">
                    <a:solidFill>
                      <a:prstClr val="black"/>
                    </a:solidFill>
                  </a:rPr>
                  <a:t>/</a:t>
                </a:r>
                <a14:m>
                  <m:oMath xmlns:m="http://schemas.openxmlformats.org/officeDocument/2006/math">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𝑋</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endParaRPr lang="en-US"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173601" y="2894316"/>
                <a:ext cx="4548105" cy="382284"/>
              </a:xfrm>
              <a:prstGeom prst="rect">
                <a:avLst/>
              </a:prstGeom>
              <a:blipFill rotWithShape="1">
                <a:blip r:embed="rId7"/>
                <a:stretch>
                  <a:fillRect t="-3175"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362201" y="3427716"/>
                <a:ext cx="3906198" cy="3822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2</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m:oMathPara>
                </a14:m>
                <a:endParaRPr lang="en-US"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362201" y="3427716"/>
                <a:ext cx="3906198" cy="382284"/>
              </a:xfrm>
              <a:prstGeom prst="rect">
                <a:avLst/>
              </a:prstGeom>
              <a:blipFill rotWithShape="1">
                <a:blip r:embed="rId8"/>
                <a:stretch>
                  <a:fillRect b="-12698"/>
                </a:stretch>
              </a:blipFill>
            </p:spPr>
            <p:txBody>
              <a:bodyPr/>
              <a:lstStyle/>
              <a:p>
                <a:r>
                  <a:rPr lang="en-US">
                    <a:noFill/>
                  </a:rPr>
                  <a:t> </a:t>
                </a:r>
              </a:p>
            </p:txBody>
          </p:sp>
        </mc:Fallback>
      </mc:AlternateContent>
    </p:spTree>
    <p:extLst>
      <p:ext uri="{BB962C8B-B14F-4D97-AF65-F5344CB8AC3E}">
        <p14:creationId xmlns:p14="http://schemas.microsoft.com/office/powerpoint/2010/main" val="183159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2" grpId="0"/>
      <p:bldP spid="13" grpId="0"/>
      <p:bldP spid="8" grpId="0"/>
      <p:bldP spid="9" grpId="0"/>
      <p:bldP spid="10"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D348-830B-DD40-B964-B5E4E19D7B84}"/>
              </a:ext>
            </a:extLst>
          </p:cNvPr>
          <p:cNvSpPr>
            <a:spLocks noGrp="1"/>
          </p:cNvSpPr>
          <p:nvPr>
            <p:ph type="title"/>
          </p:nvPr>
        </p:nvSpPr>
        <p:spPr>
          <a:xfrm>
            <a:off x="457200" y="0"/>
            <a:ext cx="8229600" cy="1143000"/>
          </a:xfrm>
        </p:spPr>
        <p:txBody>
          <a:bodyPr/>
          <a:lstStyle/>
          <a:p>
            <a:r>
              <a:rPr lang="en-US" dirty="0"/>
              <a:t>Breakout</a:t>
            </a:r>
          </a:p>
        </p:txBody>
      </p:sp>
      <p:pic>
        <p:nvPicPr>
          <p:cNvPr id="6" name="Picture 5">
            <a:extLst>
              <a:ext uri="{FF2B5EF4-FFF2-40B4-BE49-F238E27FC236}">
                <a16:creationId xmlns:a16="http://schemas.microsoft.com/office/drawing/2014/main" id="{D8BCA721-A140-124A-9D39-BF02F42285AD}"/>
              </a:ext>
            </a:extLst>
          </p:cNvPr>
          <p:cNvPicPr>
            <a:picLocks noChangeAspect="1"/>
          </p:cNvPicPr>
          <p:nvPr/>
        </p:nvPicPr>
        <p:blipFill>
          <a:blip r:embed="rId2"/>
          <a:stretch>
            <a:fillRect/>
          </a:stretch>
        </p:blipFill>
        <p:spPr>
          <a:xfrm>
            <a:off x="1667034" y="1169841"/>
            <a:ext cx="2463800" cy="889000"/>
          </a:xfrm>
          <a:prstGeom prst="rect">
            <a:avLst/>
          </a:prstGeom>
        </p:spPr>
      </p:pic>
      <p:pic>
        <p:nvPicPr>
          <p:cNvPr id="8" name="Picture 7">
            <a:extLst>
              <a:ext uri="{FF2B5EF4-FFF2-40B4-BE49-F238E27FC236}">
                <a16:creationId xmlns:a16="http://schemas.microsoft.com/office/drawing/2014/main" id="{DE4FF3CC-9ECB-0D46-9CE8-BA08440D4B40}"/>
              </a:ext>
            </a:extLst>
          </p:cNvPr>
          <p:cNvPicPr>
            <a:picLocks noChangeAspect="1"/>
          </p:cNvPicPr>
          <p:nvPr/>
        </p:nvPicPr>
        <p:blipFill>
          <a:blip r:embed="rId3"/>
          <a:stretch>
            <a:fillRect/>
          </a:stretch>
        </p:blipFill>
        <p:spPr>
          <a:xfrm>
            <a:off x="2203450" y="2227708"/>
            <a:ext cx="4737100" cy="1841500"/>
          </a:xfrm>
          <a:prstGeom prst="rect">
            <a:avLst/>
          </a:prstGeom>
        </p:spPr>
      </p:pic>
      <p:sp>
        <p:nvSpPr>
          <p:cNvPr id="9" name="TextBox 8">
            <a:extLst>
              <a:ext uri="{FF2B5EF4-FFF2-40B4-BE49-F238E27FC236}">
                <a16:creationId xmlns:a16="http://schemas.microsoft.com/office/drawing/2014/main" id="{9CC9EC9C-852A-6440-B1FC-12E73AB0F9F6}"/>
              </a:ext>
            </a:extLst>
          </p:cNvPr>
          <p:cNvSpPr txBox="1"/>
          <p:nvPr/>
        </p:nvSpPr>
        <p:spPr>
          <a:xfrm>
            <a:off x="838200" y="4766230"/>
            <a:ext cx="7620000" cy="369332"/>
          </a:xfrm>
          <a:prstGeom prst="rect">
            <a:avLst/>
          </a:prstGeom>
          <a:noFill/>
        </p:spPr>
        <p:txBody>
          <a:bodyPr wrap="square" rtlCol="0">
            <a:spAutoFit/>
          </a:bodyPr>
          <a:lstStyle/>
          <a:p>
            <a:pPr algn="ctr"/>
            <a:r>
              <a:rPr lang="en-US" dirty="0"/>
              <a:t>Interpret the lX1 slope (coefficient) and include a 99% confidence interval.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090C17A-2CCB-FC41-BDA1-374A9423DE53}"/>
                  </a:ext>
                </a:extLst>
              </p:cNvPr>
              <p:cNvSpPr txBox="1"/>
              <p:nvPr/>
            </p:nvSpPr>
            <p:spPr>
              <a:xfrm>
                <a:off x="2713856" y="4183294"/>
                <a:ext cx="3738331" cy="303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𝑦</m:t>
                                  </m:r>
                                </m:e>
                              </m:d>
                            </m:e>
                          </m:func>
                        </m:e>
                      </m:ac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sty m:val="p"/>
                        </m:rPr>
                        <a:rPr lang="en-US">
                          <a:latin typeface="Cambria Math" panose="02040503050406030204" pitchFamily="18" charset="0"/>
                        </a:rPr>
                        <m:t>log</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oMath>
                  </m:oMathPara>
                </a14:m>
                <a:endParaRPr lang="en-US" dirty="0"/>
              </a:p>
            </p:txBody>
          </p:sp>
        </mc:Choice>
        <mc:Fallback>
          <p:sp>
            <p:nvSpPr>
              <p:cNvPr id="10" name="TextBox 9">
                <a:extLst>
                  <a:ext uri="{FF2B5EF4-FFF2-40B4-BE49-F238E27FC236}">
                    <a16:creationId xmlns:a16="http://schemas.microsoft.com/office/drawing/2014/main" id="{8090C17A-2CCB-FC41-BDA1-374A9423DE53}"/>
                  </a:ext>
                </a:extLst>
              </p:cNvPr>
              <p:cNvSpPr txBox="1">
                <a:spLocks noRot="1" noChangeAspect="1" noMove="1" noResize="1" noEditPoints="1" noAdjustHandles="1" noChangeArrowheads="1" noChangeShapeType="1" noTextEdit="1"/>
              </p:cNvSpPr>
              <p:nvPr/>
            </p:nvSpPr>
            <p:spPr>
              <a:xfrm>
                <a:off x="2713856" y="4183294"/>
                <a:ext cx="3738331" cy="303416"/>
              </a:xfrm>
              <a:prstGeom prst="rect">
                <a:avLst/>
              </a:prstGeom>
              <a:blipFill>
                <a:blip r:embed="rId4"/>
                <a:stretch>
                  <a:fillRect l="-1695" t="-16000" b="-3200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2A890D5-FEE0-8442-9BF8-1A8A13CDAE0F}"/>
              </a:ext>
            </a:extLst>
          </p:cNvPr>
          <p:cNvSpPr txBox="1"/>
          <p:nvPr/>
        </p:nvSpPr>
        <p:spPr>
          <a:xfrm>
            <a:off x="304800" y="5232419"/>
            <a:ext cx="8534400" cy="1200329"/>
          </a:xfrm>
          <a:prstGeom prst="rect">
            <a:avLst/>
          </a:prstGeom>
          <a:noFill/>
        </p:spPr>
        <p:txBody>
          <a:bodyPr wrap="square" rtlCol="0">
            <a:spAutoFit/>
          </a:bodyPr>
          <a:lstStyle/>
          <a:p>
            <a:r>
              <a:rPr lang="en-US" dirty="0"/>
              <a:t>Holding all other variables constant, It is estimated that each doubling of X1 is associated with a 2</a:t>
            </a:r>
            <a:r>
              <a:rPr lang="en-US" baseline="30000" dirty="0"/>
              <a:t>1.249</a:t>
            </a:r>
            <a:r>
              <a:rPr lang="en-US" dirty="0"/>
              <a:t> = 2.38 multiplicative increase in the median of Y.  That is, a doubling of X1 is associated with a 138% increase in the median of Y.  A 99% confidence interval for this factor is (2^1.249-2.594*.031, 2^1.249+2.594*.031) = (2.25, 2.51).  </a:t>
            </a:r>
            <a:endParaRPr lang="en-US" baseline="30000" dirty="0"/>
          </a:p>
        </p:txBody>
      </p:sp>
      <p:pic>
        <p:nvPicPr>
          <p:cNvPr id="12" name="Picture 11">
            <a:extLst>
              <a:ext uri="{FF2B5EF4-FFF2-40B4-BE49-F238E27FC236}">
                <a16:creationId xmlns:a16="http://schemas.microsoft.com/office/drawing/2014/main" id="{C875B6DE-B003-FA43-A335-2864904386CC}"/>
              </a:ext>
            </a:extLst>
          </p:cNvPr>
          <p:cNvPicPr>
            <a:picLocks noChangeAspect="1"/>
          </p:cNvPicPr>
          <p:nvPr/>
        </p:nvPicPr>
        <p:blipFill>
          <a:blip r:embed="rId5"/>
          <a:stretch>
            <a:fillRect/>
          </a:stretch>
        </p:blipFill>
        <p:spPr>
          <a:xfrm>
            <a:off x="4191000" y="869630"/>
            <a:ext cx="3206287" cy="1284830"/>
          </a:xfrm>
          <a:prstGeom prst="rect">
            <a:avLst/>
          </a:prstGeom>
        </p:spPr>
      </p:pic>
    </p:spTree>
    <p:extLst>
      <p:ext uri="{BB962C8B-B14F-4D97-AF65-F5344CB8AC3E}">
        <p14:creationId xmlns:p14="http://schemas.microsoft.com/office/powerpoint/2010/main" val="105595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F22B-B6DC-4E4A-BC51-2DC35824DCB6}"/>
              </a:ext>
            </a:extLst>
          </p:cNvPr>
          <p:cNvSpPr>
            <a:spLocks noGrp="1"/>
          </p:cNvSpPr>
          <p:nvPr>
            <p:ph type="title"/>
          </p:nvPr>
        </p:nvSpPr>
        <p:spPr/>
        <p:txBody>
          <a:bodyPr/>
          <a:lstStyle/>
          <a:p>
            <a:r>
              <a:rPr lang="en-US" dirty="0"/>
              <a:t>Extra Sum of Squares Test</a:t>
            </a:r>
          </a:p>
        </p:txBody>
      </p:sp>
      <p:sp>
        <p:nvSpPr>
          <p:cNvPr id="4" name="TextBox 3">
            <a:extLst>
              <a:ext uri="{FF2B5EF4-FFF2-40B4-BE49-F238E27FC236}">
                <a16:creationId xmlns:a16="http://schemas.microsoft.com/office/drawing/2014/main" id="{B1696360-9E1D-6D4F-9357-C014E4FE516F}"/>
              </a:ext>
            </a:extLst>
          </p:cNvPr>
          <p:cNvSpPr txBox="1"/>
          <p:nvPr/>
        </p:nvSpPr>
        <p:spPr>
          <a:xfrm>
            <a:off x="762000" y="1301861"/>
            <a:ext cx="7620000" cy="923330"/>
          </a:xfrm>
          <a:prstGeom prst="rect">
            <a:avLst/>
          </a:prstGeom>
          <a:noFill/>
        </p:spPr>
        <p:txBody>
          <a:bodyPr wrap="square" rtlCol="0">
            <a:spAutoFit/>
          </a:bodyPr>
          <a:lstStyle/>
          <a:p>
            <a:pPr algn="ctr"/>
            <a:r>
              <a:rPr lang="en-US" dirty="0"/>
              <a:t>We would like to test if there is evidence from an extra sum of squares test to suggest the inclusion of a squared term. Compare the two models and with a extra sum of squares and defend you choice of models.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AD8A78-3264-AD44-9FAF-254656B6DD74}"/>
                  </a:ext>
                </a:extLst>
              </p:cNvPr>
              <p:cNvSpPr txBox="1"/>
              <p:nvPr/>
            </p:nvSpPr>
            <p:spPr>
              <a:xfrm>
                <a:off x="609600" y="2431333"/>
                <a:ext cx="3327578" cy="269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𝑦</m:t>
                                  </m:r>
                                </m:e>
                              </m:d>
                            </m:e>
                          </m:func>
                        </m:e>
                      </m:acc>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m:rPr>
                          <m:sty m:val="p"/>
                        </m:rPr>
                        <a:rPr lang="en-US" sz="1600" b="0" i="0" smtClean="0">
                          <a:latin typeface="Cambria Math" panose="02040503050406030204" pitchFamily="18" charset="0"/>
                        </a:rPr>
                        <m:t>log</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1</m:t>
                              </m:r>
                            </m:sub>
                          </m:sSub>
                        </m:e>
                      </m:d>
                      <m:r>
                        <a:rPr lang="en-US" sz="1600" b="0" i="0"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r>
                        <m:rPr>
                          <m:sty m:val="p"/>
                        </m:rPr>
                        <a:rPr lang="en-US" sz="1600">
                          <a:latin typeface="Cambria Math" panose="02040503050406030204" pitchFamily="18" charset="0"/>
                        </a:rPr>
                        <m:t>log</m:t>
                      </m:r>
                      <m:d>
                        <m:dPr>
                          <m:ctrlPr>
                            <a:rPr lang="en-US" sz="1600" i="1">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2</m:t>
                              </m:r>
                            </m:sub>
                          </m:sSub>
                        </m:e>
                      </m:d>
                    </m:oMath>
                  </m:oMathPara>
                </a14:m>
                <a:endParaRPr lang="en-US" sz="1600" dirty="0"/>
              </a:p>
            </p:txBody>
          </p:sp>
        </mc:Choice>
        <mc:Fallback xmlns="">
          <p:sp>
            <p:nvSpPr>
              <p:cNvPr id="5" name="TextBox 4">
                <a:extLst>
                  <a:ext uri="{FF2B5EF4-FFF2-40B4-BE49-F238E27FC236}">
                    <a16:creationId xmlns:a16="http://schemas.microsoft.com/office/drawing/2014/main" id="{53AD8A78-3264-AD44-9FAF-254656B6DD74}"/>
                  </a:ext>
                </a:extLst>
              </p:cNvPr>
              <p:cNvSpPr txBox="1">
                <a:spLocks noRot="1" noChangeAspect="1" noMove="1" noResize="1" noEditPoints="1" noAdjustHandles="1" noChangeArrowheads="1" noChangeShapeType="1" noTextEdit="1"/>
              </p:cNvSpPr>
              <p:nvPr/>
            </p:nvSpPr>
            <p:spPr>
              <a:xfrm>
                <a:off x="609600" y="2431333"/>
                <a:ext cx="3327578" cy="269754"/>
              </a:xfrm>
              <a:prstGeom prst="rect">
                <a:avLst/>
              </a:prstGeom>
              <a:blipFill>
                <a:blip r:embed="rId2"/>
                <a:stretch>
                  <a:fillRect l="-1908" t="-13043"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7527CF-ADFA-C54A-AD5B-E8C8B2802962}"/>
                  </a:ext>
                </a:extLst>
              </p:cNvPr>
              <p:cNvSpPr txBox="1"/>
              <p:nvPr/>
            </p:nvSpPr>
            <p:spPr>
              <a:xfrm>
                <a:off x="4251547" y="2419346"/>
                <a:ext cx="4581639" cy="269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𝑦</m:t>
                                  </m:r>
                                </m:e>
                              </m:d>
                            </m:e>
                          </m:func>
                        </m:e>
                      </m:acc>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m:rPr>
                          <m:sty m:val="p"/>
                        </m:rPr>
                        <a:rPr lang="en-US" sz="1600" b="0" i="0" smtClean="0">
                          <a:latin typeface="Cambria Math" panose="02040503050406030204" pitchFamily="18" charset="0"/>
                        </a:rPr>
                        <m:t>log</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1</m:t>
                              </m:r>
                            </m:sub>
                          </m:sSub>
                        </m:e>
                      </m:d>
                      <m:r>
                        <a:rPr lang="en-US" sz="1600" b="0" i="0"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r>
                        <m:rPr>
                          <m:sty m:val="p"/>
                        </m:rPr>
                        <a:rPr lang="en-US" sz="1600">
                          <a:latin typeface="Cambria Math" panose="02040503050406030204" pitchFamily="18" charset="0"/>
                        </a:rPr>
                        <m:t>log</m:t>
                      </m:r>
                      <m:d>
                        <m:dPr>
                          <m:ctrlPr>
                            <a:rPr lang="en-US" sz="1600" i="1">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2</m:t>
                              </m:r>
                            </m:sub>
                          </m:sSub>
                        </m:e>
                      </m:d>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3</m:t>
                          </m:r>
                        </m:sub>
                      </m:sSub>
                      <m:sSup>
                        <m:sSupPr>
                          <m:ctrlPr>
                            <a:rPr lang="en-US" sz="1600" i="1" smtClean="0">
                              <a:latin typeface="Cambria Math" panose="02040503050406030204" pitchFamily="18" charset="0"/>
                              <a:ea typeface="Cambria Math" panose="02040503050406030204" pitchFamily="18" charset="0"/>
                            </a:rPr>
                          </m:ctrlPr>
                        </m:sSupPr>
                        <m:e>
                          <m:r>
                            <m:rPr>
                              <m:sty m:val="p"/>
                            </m:rPr>
                            <a:rPr lang="en-US" sz="1600">
                              <a:latin typeface="Cambria Math" panose="02040503050406030204" pitchFamily="18" charset="0"/>
                            </a:rPr>
                            <m:t>log</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e>
                          </m:d>
                        </m:e>
                        <m:sup>
                          <m:r>
                            <a:rPr lang="en-US" sz="1600" b="0" i="1" smtClean="0">
                              <a:latin typeface="Cambria Math" panose="02040503050406030204" pitchFamily="18" charset="0"/>
                              <a:ea typeface="Cambria Math" panose="02040503050406030204" pitchFamily="18" charset="0"/>
                            </a:rPr>
                            <m:t>2</m:t>
                          </m:r>
                        </m:sup>
                      </m:sSup>
                    </m:oMath>
                  </m:oMathPara>
                </a14:m>
                <a:endParaRPr lang="en-US" sz="1600" dirty="0"/>
              </a:p>
            </p:txBody>
          </p:sp>
        </mc:Choice>
        <mc:Fallback xmlns="">
          <p:sp>
            <p:nvSpPr>
              <p:cNvPr id="6" name="TextBox 5">
                <a:extLst>
                  <a:ext uri="{FF2B5EF4-FFF2-40B4-BE49-F238E27FC236}">
                    <a16:creationId xmlns:a16="http://schemas.microsoft.com/office/drawing/2014/main" id="{6F7527CF-ADFA-C54A-AD5B-E8C8B2802962}"/>
                  </a:ext>
                </a:extLst>
              </p:cNvPr>
              <p:cNvSpPr txBox="1">
                <a:spLocks noRot="1" noChangeAspect="1" noMove="1" noResize="1" noEditPoints="1" noAdjustHandles="1" noChangeArrowheads="1" noChangeShapeType="1" noTextEdit="1"/>
              </p:cNvSpPr>
              <p:nvPr/>
            </p:nvSpPr>
            <p:spPr>
              <a:xfrm>
                <a:off x="4251547" y="2419346"/>
                <a:ext cx="4581639" cy="269754"/>
              </a:xfrm>
              <a:prstGeom prst="rect">
                <a:avLst/>
              </a:prstGeom>
              <a:blipFill>
                <a:blip r:embed="rId3"/>
                <a:stretch>
                  <a:fillRect l="-276" t="-13043" b="-3043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7885989-99A0-9B4F-8757-22C1A2EBF1C1}"/>
              </a:ext>
            </a:extLst>
          </p:cNvPr>
          <p:cNvPicPr>
            <a:picLocks noChangeAspect="1"/>
          </p:cNvPicPr>
          <p:nvPr/>
        </p:nvPicPr>
        <p:blipFill>
          <a:blip r:embed="rId4"/>
          <a:stretch>
            <a:fillRect/>
          </a:stretch>
        </p:blipFill>
        <p:spPr>
          <a:xfrm>
            <a:off x="228600" y="2929515"/>
            <a:ext cx="3924490" cy="1052514"/>
          </a:xfrm>
          <a:prstGeom prst="rect">
            <a:avLst/>
          </a:prstGeom>
        </p:spPr>
      </p:pic>
      <p:pic>
        <p:nvPicPr>
          <p:cNvPr id="8" name="Picture 7">
            <a:extLst>
              <a:ext uri="{FF2B5EF4-FFF2-40B4-BE49-F238E27FC236}">
                <a16:creationId xmlns:a16="http://schemas.microsoft.com/office/drawing/2014/main" id="{6CC14AFD-FDC2-E545-9F69-F0F1FE793B6D}"/>
              </a:ext>
            </a:extLst>
          </p:cNvPr>
          <p:cNvPicPr>
            <a:picLocks noChangeAspect="1"/>
          </p:cNvPicPr>
          <p:nvPr/>
        </p:nvPicPr>
        <p:blipFill>
          <a:blip r:embed="rId5"/>
          <a:stretch>
            <a:fillRect/>
          </a:stretch>
        </p:blipFill>
        <p:spPr>
          <a:xfrm>
            <a:off x="4572000" y="2929515"/>
            <a:ext cx="3944659" cy="1061710"/>
          </a:xfrm>
          <a:prstGeom prst="rect">
            <a:avLst/>
          </a:prstGeom>
        </p:spPr>
      </p:pic>
      <p:graphicFrame>
        <p:nvGraphicFramePr>
          <p:cNvPr id="9" name="Table 8">
            <a:extLst>
              <a:ext uri="{FF2B5EF4-FFF2-40B4-BE49-F238E27FC236}">
                <a16:creationId xmlns:a16="http://schemas.microsoft.com/office/drawing/2014/main" id="{83B17165-0E3D-C24B-B46C-362FF24FEEC6}"/>
              </a:ext>
            </a:extLst>
          </p:cNvPr>
          <p:cNvGraphicFramePr>
            <a:graphicFrameLocks noGrp="1"/>
          </p:cNvGraphicFramePr>
          <p:nvPr>
            <p:extLst>
              <p:ext uri="{D42A27DB-BD31-4B8C-83A1-F6EECF244321}">
                <p14:modId xmlns:p14="http://schemas.microsoft.com/office/powerpoint/2010/main" val="3037817328"/>
              </p:ext>
            </p:extLst>
          </p:nvPr>
        </p:nvGraphicFramePr>
        <p:xfrm>
          <a:off x="228600" y="4231640"/>
          <a:ext cx="8458200" cy="14833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260128323"/>
                    </a:ext>
                  </a:extLst>
                </a:gridCol>
                <a:gridCol w="533400">
                  <a:extLst>
                    <a:ext uri="{9D8B030D-6E8A-4147-A177-3AD203B41FA5}">
                      <a16:colId xmlns:a16="http://schemas.microsoft.com/office/drawing/2014/main" val="619600890"/>
                    </a:ext>
                  </a:extLst>
                </a:gridCol>
                <a:gridCol w="1706033">
                  <a:extLst>
                    <a:ext uri="{9D8B030D-6E8A-4147-A177-3AD203B41FA5}">
                      <a16:colId xmlns:a16="http://schemas.microsoft.com/office/drawing/2014/main" val="2328804343"/>
                    </a:ext>
                  </a:extLst>
                </a:gridCol>
                <a:gridCol w="1722967">
                  <a:extLst>
                    <a:ext uri="{9D8B030D-6E8A-4147-A177-3AD203B41FA5}">
                      <a16:colId xmlns:a16="http://schemas.microsoft.com/office/drawing/2014/main" val="3492498163"/>
                    </a:ext>
                  </a:extLst>
                </a:gridCol>
                <a:gridCol w="1409700">
                  <a:extLst>
                    <a:ext uri="{9D8B030D-6E8A-4147-A177-3AD203B41FA5}">
                      <a16:colId xmlns:a16="http://schemas.microsoft.com/office/drawing/2014/main" val="3910630145"/>
                    </a:ext>
                  </a:extLst>
                </a:gridCol>
                <a:gridCol w="1409700">
                  <a:extLst>
                    <a:ext uri="{9D8B030D-6E8A-4147-A177-3AD203B41FA5}">
                      <a16:colId xmlns:a16="http://schemas.microsoft.com/office/drawing/2014/main" val="3739358164"/>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Sum of Squares</a:t>
                      </a:r>
                    </a:p>
                  </a:txBody>
                  <a:tcPr/>
                </a:tc>
                <a:tc>
                  <a:txBody>
                    <a:bodyPr/>
                    <a:lstStyle/>
                    <a:p>
                      <a:r>
                        <a:rPr lang="en-US" dirty="0"/>
                        <a:t>Mean Square</a:t>
                      </a:r>
                    </a:p>
                  </a:txBody>
                  <a:tcPr/>
                </a:tc>
                <a:tc>
                  <a:txBody>
                    <a:bodyPr/>
                    <a:lstStyle/>
                    <a:p>
                      <a:r>
                        <a:rPr lang="en-US" dirty="0"/>
                        <a:t>F Value</a:t>
                      </a:r>
                    </a:p>
                  </a:txBody>
                  <a:tcPr/>
                </a:tc>
                <a:tc>
                  <a:txBody>
                    <a:bodyPr/>
                    <a:lstStyle/>
                    <a:p>
                      <a:r>
                        <a:rPr lang="en-US" dirty="0" err="1"/>
                        <a:t>Pr</a:t>
                      </a:r>
                      <a:r>
                        <a:rPr lang="en-US" dirty="0"/>
                        <a:t> &gt; F</a:t>
                      </a:r>
                    </a:p>
                  </a:txBody>
                  <a:tcPr/>
                </a:tc>
                <a:extLst>
                  <a:ext uri="{0D108BD9-81ED-4DB2-BD59-A6C34878D82A}">
                    <a16:rowId xmlns:a16="http://schemas.microsoft.com/office/drawing/2014/main" val="2561335366"/>
                  </a:ext>
                </a:extLst>
              </a:tr>
              <a:tr h="370840">
                <a:tc>
                  <a:txBody>
                    <a:bodyPr/>
                    <a:lstStyle/>
                    <a:p>
                      <a:r>
                        <a:rPr lang="en-US" dirty="0"/>
                        <a:t>Model</a:t>
                      </a:r>
                    </a:p>
                  </a:txBody>
                  <a:tcPr/>
                </a:tc>
                <a:tc>
                  <a:txBody>
                    <a:bodyPr/>
                    <a:lstStyle/>
                    <a:p>
                      <a:r>
                        <a:rPr lang="en-US" dirty="0"/>
                        <a:t>1</a:t>
                      </a:r>
                    </a:p>
                  </a:txBody>
                  <a:tcPr/>
                </a:tc>
                <a:tc>
                  <a:txBody>
                    <a:bodyPr/>
                    <a:lstStyle/>
                    <a:p>
                      <a:r>
                        <a:rPr lang="en-US" dirty="0"/>
                        <a:t>1.22</a:t>
                      </a:r>
                    </a:p>
                  </a:txBody>
                  <a:tcPr/>
                </a:tc>
                <a:tc>
                  <a:txBody>
                    <a:bodyPr/>
                    <a:lstStyle/>
                    <a:p>
                      <a:r>
                        <a:rPr lang="en-US" dirty="0"/>
                        <a:t>1.22</a:t>
                      </a:r>
                    </a:p>
                  </a:txBody>
                  <a:tcPr/>
                </a:tc>
                <a:tc>
                  <a:txBody>
                    <a:bodyPr/>
                    <a:lstStyle/>
                    <a:p>
                      <a:r>
                        <a:rPr lang="en-US" dirty="0"/>
                        <a:t>1.06</a:t>
                      </a:r>
                    </a:p>
                  </a:txBody>
                  <a:tcPr/>
                </a:tc>
                <a:tc>
                  <a:txBody>
                    <a:bodyPr/>
                    <a:lstStyle/>
                    <a:p>
                      <a:r>
                        <a:rPr lang="en-US" dirty="0"/>
                        <a:t>.677</a:t>
                      </a:r>
                    </a:p>
                  </a:txBody>
                  <a:tcPr/>
                </a:tc>
                <a:extLst>
                  <a:ext uri="{0D108BD9-81ED-4DB2-BD59-A6C34878D82A}">
                    <a16:rowId xmlns:a16="http://schemas.microsoft.com/office/drawing/2014/main" val="933701264"/>
                  </a:ext>
                </a:extLst>
              </a:tr>
              <a:tr h="370840">
                <a:tc>
                  <a:txBody>
                    <a:bodyPr/>
                    <a:lstStyle/>
                    <a:p>
                      <a:r>
                        <a:rPr lang="en-US" dirty="0"/>
                        <a:t>Error</a:t>
                      </a:r>
                    </a:p>
                  </a:txBody>
                  <a:tcPr/>
                </a:tc>
                <a:tc>
                  <a:txBody>
                    <a:bodyPr/>
                    <a:lstStyle/>
                    <a:p>
                      <a:r>
                        <a:rPr lang="en-US" dirty="0"/>
                        <a:t>280</a:t>
                      </a:r>
                    </a:p>
                  </a:txBody>
                  <a:tcPr/>
                </a:tc>
                <a:tc>
                  <a:txBody>
                    <a:bodyPr/>
                    <a:lstStyle/>
                    <a:p>
                      <a:r>
                        <a:rPr lang="en-US" dirty="0"/>
                        <a:t>323.29</a:t>
                      </a:r>
                    </a:p>
                  </a:txBody>
                  <a:tcPr/>
                </a:tc>
                <a:tc>
                  <a:txBody>
                    <a:bodyPr/>
                    <a:lstStyle/>
                    <a:p>
                      <a:r>
                        <a:rPr lang="en-US" dirty="0"/>
                        <a:t>1.15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91591938"/>
                  </a:ext>
                </a:extLst>
              </a:tr>
              <a:tr h="370840">
                <a:tc>
                  <a:txBody>
                    <a:bodyPr/>
                    <a:lstStyle/>
                    <a:p>
                      <a:r>
                        <a:rPr lang="en-US" dirty="0"/>
                        <a:t>Corrected Total</a:t>
                      </a:r>
                    </a:p>
                  </a:txBody>
                  <a:tcPr/>
                </a:tc>
                <a:tc>
                  <a:txBody>
                    <a:bodyPr/>
                    <a:lstStyle/>
                    <a:p>
                      <a:r>
                        <a:rPr lang="en-US" dirty="0"/>
                        <a:t>281</a:t>
                      </a:r>
                    </a:p>
                  </a:txBody>
                  <a:tcPr/>
                </a:tc>
                <a:tc>
                  <a:txBody>
                    <a:bodyPr/>
                    <a:lstStyle/>
                    <a:p>
                      <a:r>
                        <a:rPr lang="en-US" dirty="0"/>
                        <a:t>324.51</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31368659"/>
                  </a:ext>
                </a:extLst>
              </a:tr>
            </a:tbl>
          </a:graphicData>
        </a:graphic>
      </p:graphicFrame>
      <p:sp>
        <p:nvSpPr>
          <p:cNvPr id="10" name="TextBox 9">
            <a:extLst>
              <a:ext uri="{FF2B5EF4-FFF2-40B4-BE49-F238E27FC236}">
                <a16:creationId xmlns:a16="http://schemas.microsoft.com/office/drawing/2014/main" id="{C754DF4F-0E2E-7D46-8B3E-D42BB42032C0}"/>
              </a:ext>
            </a:extLst>
          </p:cNvPr>
          <p:cNvSpPr txBox="1"/>
          <p:nvPr/>
        </p:nvSpPr>
        <p:spPr>
          <a:xfrm>
            <a:off x="228600" y="5867400"/>
            <a:ext cx="8458200" cy="646331"/>
          </a:xfrm>
          <a:prstGeom prst="rect">
            <a:avLst/>
          </a:prstGeom>
          <a:noFill/>
        </p:spPr>
        <p:txBody>
          <a:bodyPr wrap="square" rtlCol="0">
            <a:spAutoFit/>
          </a:bodyPr>
          <a:lstStyle/>
          <a:p>
            <a:r>
              <a:rPr lang="en-US" dirty="0"/>
              <a:t>There is not enough evidence to suggest that adding a squared term will be useful in the model (</a:t>
            </a:r>
            <a:r>
              <a:rPr lang="en-US" dirty="0" err="1"/>
              <a:t>pvalue</a:t>
            </a:r>
            <a:r>
              <a:rPr lang="en-US" dirty="0"/>
              <a:t> = .677 from an extra sum of squares test.)   </a:t>
            </a:r>
          </a:p>
        </p:txBody>
      </p:sp>
    </p:spTree>
    <p:extLst>
      <p:ext uri="{BB962C8B-B14F-4D97-AF65-F5344CB8AC3E}">
        <p14:creationId xmlns:p14="http://schemas.microsoft.com/office/powerpoint/2010/main" val="81199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1C6F-76C4-C342-899F-81FE95665AC9}"/>
              </a:ext>
            </a:extLst>
          </p:cNvPr>
          <p:cNvSpPr>
            <a:spLocks noGrp="1"/>
          </p:cNvSpPr>
          <p:nvPr>
            <p:ph type="title"/>
          </p:nvPr>
        </p:nvSpPr>
        <p:spPr/>
        <p:txBody>
          <a:bodyPr>
            <a:normAutofit fontScale="90000"/>
          </a:bodyPr>
          <a:lstStyle/>
          <a:p>
            <a:r>
              <a:rPr lang="en-US" dirty="0"/>
              <a:t>Categorical Variables and Interactions</a:t>
            </a:r>
          </a:p>
        </p:txBody>
      </p:sp>
      <p:pic>
        <p:nvPicPr>
          <p:cNvPr id="4" name="Picture 3">
            <a:extLst>
              <a:ext uri="{FF2B5EF4-FFF2-40B4-BE49-F238E27FC236}">
                <a16:creationId xmlns:a16="http://schemas.microsoft.com/office/drawing/2014/main" id="{B05FF4A7-9FDB-7344-BBA6-7F215B4E16EC}"/>
              </a:ext>
            </a:extLst>
          </p:cNvPr>
          <p:cNvPicPr>
            <a:picLocks noChangeAspect="1"/>
          </p:cNvPicPr>
          <p:nvPr/>
        </p:nvPicPr>
        <p:blipFill>
          <a:blip r:embed="rId2"/>
          <a:stretch>
            <a:fillRect/>
          </a:stretch>
        </p:blipFill>
        <p:spPr>
          <a:xfrm>
            <a:off x="2393950" y="1219200"/>
            <a:ext cx="4356100" cy="3447719"/>
          </a:xfrm>
          <a:prstGeom prst="rect">
            <a:avLst/>
          </a:prstGeom>
        </p:spPr>
      </p:pic>
      <p:sp>
        <p:nvSpPr>
          <p:cNvPr id="5" name="TextBox 4">
            <a:extLst>
              <a:ext uri="{FF2B5EF4-FFF2-40B4-BE49-F238E27FC236}">
                <a16:creationId xmlns:a16="http://schemas.microsoft.com/office/drawing/2014/main" id="{A24C09EE-C929-204C-AAA8-B51696EF0AD7}"/>
              </a:ext>
            </a:extLst>
          </p:cNvPr>
          <p:cNvSpPr txBox="1"/>
          <p:nvPr/>
        </p:nvSpPr>
        <p:spPr>
          <a:xfrm>
            <a:off x="457200" y="4656101"/>
            <a:ext cx="8229600" cy="646331"/>
          </a:xfrm>
          <a:prstGeom prst="rect">
            <a:avLst/>
          </a:prstGeom>
          <a:noFill/>
        </p:spPr>
        <p:txBody>
          <a:bodyPr wrap="square" rtlCol="0">
            <a:spAutoFit/>
          </a:bodyPr>
          <a:lstStyle/>
          <a:p>
            <a:r>
              <a:rPr lang="en-US" dirty="0"/>
              <a:t>Given the parameter estimate table above, assume all assumption are met.  Interpret the Region North and  X*Region North parameter estimates.  </a:t>
            </a:r>
          </a:p>
        </p:txBody>
      </p:sp>
      <p:sp>
        <p:nvSpPr>
          <p:cNvPr id="3" name="TextBox 2">
            <a:extLst>
              <a:ext uri="{FF2B5EF4-FFF2-40B4-BE49-F238E27FC236}">
                <a16:creationId xmlns:a16="http://schemas.microsoft.com/office/drawing/2014/main" id="{A037B7BB-662B-0B44-91A3-5905260524E8}"/>
              </a:ext>
            </a:extLst>
          </p:cNvPr>
          <p:cNvSpPr txBox="1"/>
          <p:nvPr/>
        </p:nvSpPr>
        <p:spPr>
          <a:xfrm>
            <a:off x="381000" y="5334000"/>
            <a:ext cx="8382000" cy="1200329"/>
          </a:xfrm>
          <a:prstGeom prst="rect">
            <a:avLst/>
          </a:prstGeom>
          <a:noFill/>
        </p:spPr>
        <p:txBody>
          <a:bodyPr wrap="square" rtlCol="0">
            <a:spAutoFit/>
          </a:bodyPr>
          <a:lstStyle/>
          <a:p>
            <a:r>
              <a:rPr lang="en-US" dirty="0"/>
              <a:t>It is estimate that when X = 0, the mean of the distribution of Y is 5.28 units more in the North than in the West. In addition it is estimated that for each unit increase in X, the mean of distribution of Y will increase 4.63 slower than it will in the West.   Could </a:t>
            </a:r>
            <a:r>
              <a:rPr lang="en-US" dirty="0" err="1"/>
              <a:t>ou</a:t>
            </a:r>
            <a:r>
              <a:rPr lang="en-US" dirty="0"/>
              <a:t> include confidence intervals? </a:t>
            </a:r>
          </a:p>
        </p:txBody>
      </p:sp>
    </p:spTree>
    <p:extLst>
      <p:ext uri="{BB962C8B-B14F-4D97-AF65-F5344CB8AC3E}">
        <p14:creationId xmlns:p14="http://schemas.microsoft.com/office/powerpoint/2010/main" val="393875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lstStyle/>
          <a:p>
            <a:r>
              <a:rPr lang="en-US" dirty="0"/>
              <a:t>1 Sample T- Test!</a:t>
            </a:r>
          </a:p>
        </p:txBody>
      </p:sp>
      <p:sp>
        <p:nvSpPr>
          <p:cNvPr id="3" name="Content Placeholder 2"/>
          <p:cNvSpPr>
            <a:spLocks noGrp="1"/>
          </p:cNvSpPr>
          <p:nvPr>
            <p:ph idx="1"/>
          </p:nvPr>
        </p:nvSpPr>
        <p:spPr>
          <a:xfrm>
            <a:off x="457200" y="1981200"/>
            <a:ext cx="8229600" cy="3962400"/>
          </a:xfrm>
        </p:spPr>
        <p:txBody>
          <a:bodyPr>
            <a:normAutofit/>
          </a:bodyPr>
          <a:lstStyle/>
          <a:p>
            <a:pPr marL="0" indent="0">
              <a:buNone/>
            </a:pPr>
            <a:r>
              <a:rPr lang="en-US" dirty="0"/>
              <a:t>Assumptions:</a:t>
            </a:r>
          </a:p>
          <a:p>
            <a:pPr marL="0" indent="0">
              <a:buNone/>
            </a:pPr>
            <a:r>
              <a:rPr lang="en-US" dirty="0"/>
              <a:t>Data Are Normally Distributed.</a:t>
            </a:r>
          </a:p>
          <a:p>
            <a:pPr marL="0" indent="0">
              <a:buNone/>
            </a:pPr>
            <a:r>
              <a:rPr lang="en-US" dirty="0"/>
              <a:t>Observations are Independent of One Another</a:t>
            </a:r>
          </a:p>
          <a:p>
            <a:pPr marL="0" indent="0">
              <a:buNone/>
            </a:pPr>
            <a:endParaRPr lang="en-US" dirty="0"/>
          </a:p>
          <a:p>
            <a:pPr marL="0" indent="0">
              <a:buNone/>
            </a:pPr>
            <a:r>
              <a:rPr lang="en-US" dirty="0"/>
              <a:t>What it Tests:</a:t>
            </a:r>
          </a:p>
          <a:p>
            <a:pPr marL="0" indent="0">
              <a:buNone/>
            </a:pPr>
            <a:r>
              <a:rPr lang="en-US" i="1" dirty="0"/>
              <a:t>Means</a:t>
            </a:r>
          </a:p>
          <a:p>
            <a:pPr marL="0" indent="0">
              <a:buNone/>
            </a:pPr>
            <a:endParaRPr lang="en-US" dirty="0"/>
          </a:p>
        </p:txBody>
      </p:sp>
    </p:spTree>
    <p:extLst>
      <p:ext uri="{BB962C8B-B14F-4D97-AF65-F5344CB8AC3E}">
        <p14:creationId xmlns:p14="http://schemas.microsoft.com/office/powerpoint/2010/main" val="339241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a:t>2 Sample T- Test!</a:t>
            </a:r>
          </a:p>
        </p:txBody>
      </p:sp>
      <p:sp>
        <p:nvSpPr>
          <p:cNvPr id="3" name="Content Placeholder 2"/>
          <p:cNvSpPr>
            <a:spLocks noGrp="1"/>
          </p:cNvSpPr>
          <p:nvPr>
            <p:ph idx="1"/>
          </p:nvPr>
        </p:nvSpPr>
        <p:spPr>
          <a:xfrm>
            <a:off x="457200" y="1600200"/>
            <a:ext cx="8534400" cy="3962400"/>
          </a:xfrm>
        </p:spPr>
        <p:txBody>
          <a:bodyPr>
            <a:normAutofit fontScale="70000" lnSpcReduction="20000"/>
          </a:bodyPr>
          <a:lstStyle/>
          <a:p>
            <a:pPr marL="0" indent="0">
              <a:buNone/>
            </a:pPr>
            <a:r>
              <a:rPr lang="en-US" dirty="0"/>
              <a:t>Assumptions:</a:t>
            </a:r>
          </a:p>
          <a:p>
            <a:pPr marL="0" indent="0">
              <a:buNone/>
            </a:pPr>
            <a:r>
              <a:rPr lang="en-US" dirty="0"/>
              <a:t>Both Populations Are Normally Distributed</a:t>
            </a:r>
          </a:p>
          <a:p>
            <a:pPr marL="0" indent="0">
              <a:buNone/>
            </a:pPr>
            <a:r>
              <a:rPr lang="en-US" dirty="0"/>
              <a:t>Both Populations have identical Standard Deviations</a:t>
            </a:r>
          </a:p>
          <a:p>
            <a:pPr marL="0" indent="0">
              <a:buNone/>
            </a:pPr>
            <a:r>
              <a:rPr lang="en-US" dirty="0"/>
              <a:t>Observations are Independent of One Another</a:t>
            </a:r>
          </a:p>
          <a:p>
            <a:pPr marL="0" indent="0">
              <a:buNone/>
            </a:pPr>
            <a:endParaRPr lang="en-US" dirty="0"/>
          </a:p>
          <a:p>
            <a:pPr marL="0" indent="0">
              <a:buNone/>
            </a:pPr>
            <a:r>
              <a:rPr lang="en-US" dirty="0"/>
              <a:t>Notes: THE Uniformly Most Powerful Test (UMP) when the assumptions are met.</a:t>
            </a:r>
          </a:p>
          <a:p>
            <a:pPr marL="0" indent="0">
              <a:buNone/>
            </a:pPr>
            <a:endParaRPr lang="en-US" dirty="0"/>
          </a:p>
          <a:p>
            <a:pPr marL="0" indent="0">
              <a:buNone/>
            </a:pPr>
            <a:endParaRPr lang="en-US" dirty="0"/>
          </a:p>
          <a:p>
            <a:pPr marL="0" indent="0">
              <a:buNone/>
            </a:pPr>
            <a:r>
              <a:rPr lang="en-US" dirty="0"/>
              <a:t>What it Tests:</a:t>
            </a:r>
          </a:p>
          <a:p>
            <a:pPr marL="0" indent="0">
              <a:buNone/>
            </a:pPr>
            <a:r>
              <a:rPr lang="en-US" i="1" dirty="0"/>
              <a:t>Differences of Population Means</a:t>
            </a:r>
          </a:p>
          <a:p>
            <a:pPr marL="0" indent="0">
              <a:buNone/>
            </a:pPr>
            <a:endParaRPr lang="en-US" dirty="0"/>
          </a:p>
        </p:txBody>
      </p:sp>
    </p:spTree>
    <p:extLst>
      <p:ext uri="{BB962C8B-B14F-4D97-AF65-F5344CB8AC3E}">
        <p14:creationId xmlns:p14="http://schemas.microsoft.com/office/powerpoint/2010/main" val="276850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Robustness of T-Test</a:t>
            </a:r>
          </a:p>
        </p:txBody>
      </p:sp>
      <p:sp>
        <p:nvSpPr>
          <p:cNvPr id="3" name="Content Placeholder 2"/>
          <p:cNvSpPr>
            <a:spLocks noGrp="1"/>
          </p:cNvSpPr>
          <p:nvPr>
            <p:ph idx="1"/>
          </p:nvPr>
        </p:nvSpPr>
        <p:spPr>
          <a:xfrm>
            <a:off x="304800" y="1676400"/>
            <a:ext cx="8610600" cy="4525963"/>
          </a:xfrm>
        </p:spPr>
        <p:txBody>
          <a:bodyPr>
            <a:normAutofit fontScale="77500" lnSpcReduction="20000"/>
          </a:bodyPr>
          <a:lstStyle/>
          <a:p>
            <a:pPr marL="0" indent="0">
              <a:buNone/>
            </a:pPr>
            <a:r>
              <a:rPr lang="en-US" dirty="0"/>
              <a:t>T-Tests (T-Tools … Tests and Confidence Intervals) are Robust to departures from normality.</a:t>
            </a:r>
          </a:p>
          <a:p>
            <a:pPr marL="0" indent="0">
              <a:buNone/>
            </a:pPr>
            <a:endParaRPr lang="en-US" dirty="0"/>
          </a:p>
          <a:p>
            <a:pPr marL="0" indent="0">
              <a:buNone/>
            </a:pPr>
            <a:r>
              <a:rPr lang="en-US" dirty="0"/>
              <a:t>3 Cases Emerge:</a:t>
            </a:r>
          </a:p>
          <a:p>
            <a:pPr marL="514350" indent="-514350">
              <a:buAutoNum type="arabicPeriod"/>
            </a:pPr>
            <a:r>
              <a:rPr lang="en-US" dirty="0"/>
              <a:t>If sample sizes are </a:t>
            </a:r>
            <a:r>
              <a:rPr lang="en-US" i="1" dirty="0"/>
              <a:t>sufficiently large </a:t>
            </a:r>
            <a:r>
              <a:rPr lang="en-US" dirty="0"/>
              <a:t>and are the same, the t-test is robust to departures from normality and differences in variance (</a:t>
            </a:r>
            <a:r>
              <a:rPr lang="en-US" dirty="0" err="1"/>
              <a:t>sd</a:t>
            </a:r>
            <a:r>
              <a:rPr lang="en-US" dirty="0"/>
              <a:t>).</a:t>
            </a:r>
          </a:p>
          <a:p>
            <a:pPr marL="514350" indent="-514350">
              <a:buAutoNum type="arabicPeriod"/>
            </a:pPr>
            <a:r>
              <a:rPr lang="en-US" dirty="0"/>
              <a:t>If sample sizes are </a:t>
            </a:r>
            <a:r>
              <a:rPr lang="en-US" i="1" dirty="0"/>
              <a:t>sufficiently large </a:t>
            </a:r>
            <a:r>
              <a:rPr lang="en-US" dirty="0"/>
              <a:t>and the standard deviations are the same, the t-tests are robust to departures from normality and different sample size. </a:t>
            </a:r>
          </a:p>
          <a:p>
            <a:pPr marL="514350" indent="-514350">
              <a:buAutoNum type="arabicPeriod"/>
            </a:pPr>
            <a:r>
              <a:rPr lang="en-US" dirty="0"/>
              <a:t>If the sample sizes are different (even if they are large) and the variances / standard deviations are different, alternatives to the pure t-test are suggested.  </a:t>
            </a:r>
          </a:p>
        </p:txBody>
      </p:sp>
    </p:spTree>
    <p:extLst>
      <p:ext uri="{BB962C8B-B14F-4D97-AF65-F5344CB8AC3E}">
        <p14:creationId xmlns:p14="http://schemas.microsoft.com/office/powerpoint/2010/main" val="148127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Holy Grail for the </a:t>
            </a:r>
            <a:br>
              <a:rPr lang="en-US" dirty="0"/>
            </a:br>
            <a:r>
              <a:rPr lang="en-US" dirty="0"/>
              <a:t>Robustness of the 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05000"/>
                <a:ext cx="8229600" cy="2895600"/>
              </a:xfrm>
            </p:spPr>
            <p:txBody>
              <a:bodyPr/>
              <a:lstStyle/>
              <a:p>
                <a:pPr marL="0" indent="0" algn="ctr">
                  <a:buNone/>
                </a:pPr>
                <a:r>
                  <a:rPr lang="en-US" dirty="0"/>
                  <a:t>THE CENTRAL LIMIT THEOREM!!!</a:t>
                </a:r>
              </a:p>
              <a:p>
                <a:pPr marL="0" indent="0" algn="ctr">
                  <a:buNone/>
                </a:pPr>
                <a:r>
                  <a:rPr lang="en-US" dirty="0"/>
                  <a:t>1. </a:t>
                </a:r>
                <a14:m>
                  <m:oMath xmlns:m="http://schemas.openxmlformats.org/officeDocument/2006/math">
                    <m:sSub>
                      <m:sSubPr>
                        <m:ctrlPr>
                          <a:rPr lang="en-US" i="1" smtClean="0">
                            <a:latin typeface="Cambria Math" panose="02040503050406030204" pitchFamily="18" charset="0"/>
                            <a:ea typeface="Cambria Math"/>
                          </a:rPr>
                        </m:ctrlPr>
                      </m:sSubPr>
                      <m:e>
                        <m:r>
                          <a:rPr lang="en-US" i="1" smtClean="0">
                            <a:latin typeface="Cambria Math"/>
                            <a:ea typeface="Cambria Math"/>
                          </a:rPr>
                          <m:t>𝜇</m:t>
                        </m:r>
                      </m:e>
                      <m:sub>
                        <m:acc>
                          <m:accPr>
                            <m:chr m:val="̅"/>
                            <m:ctrlPr>
                              <a:rPr lang="en-US" i="1" smtClean="0">
                                <a:latin typeface="Cambria Math" panose="02040503050406030204" pitchFamily="18" charset="0"/>
                                <a:ea typeface="Cambria Math"/>
                              </a:rPr>
                            </m:ctrlPr>
                          </m:accPr>
                          <m:e>
                            <m:r>
                              <a:rPr lang="en-US" b="0" i="1" smtClean="0">
                                <a:latin typeface="Cambria Math"/>
                                <a:ea typeface="Cambria Math"/>
                              </a:rPr>
                              <m:t>𝑥</m:t>
                            </m:r>
                          </m:e>
                        </m:acc>
                      </m:sub>
                    </m:sSub>
                    <m:r>
                      <a:rPr lang="en-US" b="0" i="1" smtClean="0">
                        <a:latin typeface="Cambria Math"/>
                        <a:ea typeface="Cambria Math"/>
                      </a:rPr>
                      <m:t>=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𝑥</m:t>
                        </m:r>
                      </m:sub>
                    </m:sSub>
                  </m:oMath>
                </a14:m>
                <a:endParaRPr lang="en-US" dirty="0"/>
              </a:p>
              <a:p>
                <a:pPr marL="0" indent="0" algn="ctr">
                  <a:buNone/>
                </a:pPr>
                <a:r>
                  <a:rPr lang="en-US" dirty="0"/>
                  <a:t>2. </a:t>
                </a:r>
                <a14:m>
                  <m:oMath xmlns:m="http://schemas.openxmlformats.org/officeDocument/2006/math">
                    <m:sSub>
                      <m:sSubPr>
                        <m:ctrlPr>
                          <a:rPr lang="en-US" i="1" smtClean="0">
                            <a:latin typeface="Cambria Math" panose="02040503050406030204" pitchFamily="18" charset="0"/>
                            <a:ea typeface="Cambria Math"/>
                          </a:rPr>
                        </m:ctrlPr>
                      </m:sSubPr>
                      <m:e>
                        <m:r>
                          <a:rPr lang="en-US" b="0" i="1" smtClean="0">
                            <a:latin typeface="Cambria Math"/>
                            <a:ea typeface="Cambria Math"/>
                          </a:rPr>
                          <m:t>𝜎</m:t>
                        </m:r>
                      </m:e>
                      <m:sub>
                        <m:acc>
                          <m:accPr>
                            <m:chr m:val="̅"/>
                            <m:ctrlPr>
                              <a:rPr lang="en-US" i="1" smtClean="0">
                                <a:latin typeface="Cambria Math" panose="02040503050406030204" pitchFamily="18" charset="0"/>
                                <a:ea typeface="Cambria Math"/>
                              </a:rPr>
                            </m:ctrlPr>
                          </m:accPr>
                          <m:e>
                            <m:r>
                              <a:rPr lang="en-US" b="0" i="1" smtClean="0">
                                <a:latin typeface="Cambria Math"/>
                                <a:ea typeface="Cambria Math"/>
                              </a:rPr>
                              <m:t>𝑥</m:t>
                            </m:r>
                          </m:e>
                        </m:acc>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𝜎</m:t>
                            </m:r>
                          </m:e>
                          <m:sub>
                            <m:r>
                              <a:rPr lang="en-US" b="0" i="1" smtClean="0">
                                <a:latin typeface="Cambria Math"/>
                                <a:ea typeface="Cambria Math"/>
                              </a:rPr>
                              <m:t>𝑥</m:t>
                            </m:r>
                          </m:sub>
                        </m:sSub>
                      </m:num>
                      <m:den>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𝑛</m:t>
                            </m:r>
                          </m:e>
                        </m:rad>
                      </m:den>
                    </m:f>
                  </m:oMath>
                </a14:m>
                <a:endParaRPr lang="en-US" dirty="0"/>
              </a:p>
              <a:p>
                <a:pPr marL="0" indent="0" algn="ctr">
                  <a:buNone/>
                </a:pPr>
                <a:r>
                  <a:rPr lang="en-US" dirty="0"/>
                  <a:t>3.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r>
                      <a:rPr lang="en-US" b="0" i="1" smtClean="0">
                        <a:latin typeface="Cambria Math"/>
                      </a:rPr>
                      <m:t>~</m:t>
                    </m:r>
                    <m:r>
                      <a:rPr lang="en-US" b="0" i="1" smtClean="0">
                        <a:latin typeface="Cambria Math"/>
                      </a:rPr>
                      <m:t>𝑁</m:t>
                    </m:r>
                    <m:r>
                      <a:rPr lang="en-US" b="0" i="1" smtClean="0">
                        <a:latin typeface="Cambria Math"/>
                      </a:rPr>
                      <m:t>(</m:t>
                    </m:r>
                    <m:sSub>
                      <m:sSubPr>
                        <m:ctrlPr>
                          <a:rPr lang="en-US" i="1" smtClean="0">
                            <a:latin typeface="Cambria Math" panose="02040503050406030204" pitchFamily="18" charset="0"/>
                            <a:ea typeface="Cambria Math"/>
                          </a:rPr>
                        </m:ctrlPr>
                      </m:sSubPr>
                      <m:e>
                        <m:r>
                          <a:rPr lang="en-US" i="1" smtClean="0">
                            <a:latin typeface="Cambria Math"/>
                            <a:ea typeface="Cambria Math"/>
                          </a:rPr>
                          <m:t>𝜇</m:t>
                        </m:r>
                      </m:e>
                      <m:sub>
                        <m:acc>
                          <m:accPr>
                            <m:chr m:val="̅"/>
                            <m:ctrlPr>
                              <a:rPr lang="en-US" i="1" smtClean="0">
                                <a:latin typeface="Cambria Math" panose="02040503050406030204" pitchFamily="18" charset="0"/>
                                <a:ea typeface="Cambria Math"/>
                              </a:rPr>
                            </m:ctrlPr>
                          </m:accPr>
                          <m:e>
                            <m:r>
                              <a:rPr lang="en-US" b="0" i="1" smtClean="0">
                                <a:latin typeface="Cambria Math"/>
                                <a:ea typeface="Cambria Math"/>
                              </a:rPr>
                              <m:t>𝑥</m:t>
                            </m:r>
                          </m:e>
                        </m:acc>
                      </m:sub>
                    </m:sSub>
                    <m:r>
                      <a:rPr lang="en-US" b="0"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𝜎</m:t>
                        </m:r>
                      </m:e>
                      <m:sub>
                        <m:acc>
                          <m:accPr>
                            <m:chr m:val="̅"/>
                            <m:ctrlPr>
                              <a:rPr lang="en-US" i="1" smtClean="0">
                                <a:latin typeface="Cambria Math" panose="02040503050406030204" pitchFamily="18" charset="0"/>
                                <a:ea typeface="Cambria Math"/>
                              </a:rPr>
                            </m:ctrlPr>
                          </m:accPr>
                          <m:e>
                            <m:r>
                              <a:rPr lang="en-US" b="0" i="1" smtClean="0">
                                <a:latin typeface="Cambria Math"/>
                                <a:ea typeface="Cambria Math"/>
                              </a:rPr>
                              <m:t>𝑥</m:t>
                            </m:r>
                          </m:e>
                        </m:acc>
                      </m:sub>
                    </m:sSub>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05000"/>
                <a:ext cx="8229600" cy="2895600"/>
              </a:xfrm>
              <a:blipFill rotWithShape="1">
                <a:blip r:embed="rId2"/>
                <a:stretch>
                  <a:fillRect t="-2737"/>
                </a:stretch>
              </a:blipFill>
            </p:spPr>
            <p:txBody>
              <a:bodyPr/>
              <a:lstStyle/>
              <a:p>
                <a:r>
                  <a:rPr lang="en-US">
                    <a:noFill/>
                  </a:rPr>
                  <a:t> </a:t>
                </a:r>
              </a:p>
            </p:txBody>
          </p:sp>
        </mc:Fallback>
      </mc:AlternateContent>
    </p:spTree>
    <p:extLst>
      <p:ext uri="{BB962C8B-B14F-4D97-AF65-F5344CB8AC3E}">
        <p14:creationId xmlns:p14="http://schemas.microsoft.com/office/powerpoint/2010/main" val="284578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63" y="4038600"/>
            <a:ext cx="528843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762000"/>
            <a:ext cx="7010400" cy="584775"/>
          </a:xfrm>
          <a:prstGeom prst="rect">
            <a:avLst/>
          </a:prstGeom>
          <a:noFill/>
        </p:spPr>
        <p:txBody>
          <a:bodyPr wrap="square" rtlCol="0">
            <a:spAutoFit/>
          </a:bodyPr>
          <a:lstStyle/>
          <a:p>
            <a:r>
              <a:rPr lang="en-US" sz="3200" dirty="0"/>
              <a:t>Notes about the F-Test for Equal Variance</a:t>
            </a:r>
          </a:p>
        </p:txBody>
      </p:sp>
      <p:sp>
        <p:nvSpPr>
          <p:cNvPr id="6" name="TextBox 5"/>
          <p:cNvSpPr txBox="1"/>
          <p:nvPr/>
        </p:nvSpPr>
        <p:spPr>
          <a:xfrm>
            <a:off x="457200" y="1647152"/>
            <a:ext cx="8381999" cy="2246769"/>
          </a:xfrm>
          <a:prstGeom prst="rect">
            <a:avLst/>
          </a:prstGeom>
          <a:noFill/>
        </p:spPr>
        <p:txBody>
          <a:bodyPr wrap="square" rtlCol="0">
            <a:spAutoFit/>
          </a:bodyPr>
          <a:lstStyle/>
          <a:p>
            <a:r>
              <a:rPr lang="en-US" sz="2800" dirty="0"/>
              <a:t>Ho: population variances are equal</a:t>
            </a:r>
          </a:p>
          <a:p>
            <a:r>
              <a:rPr lang="en-US" sz="2800" dirty="0"/>
              <a:t>Ha: population variances are not equal</a:t>
            </a:r>
          </a:p>
          <a:p>
            <a:endParaRPr lang="en-US" sz="2800" dirty="0"/>
          </a:p>
          <a:p>
            <a:r>
              <a:rPr lang="en-US" sz="2800" dirty="0"/>
              <a:t>Assumption: </a:t>
            </a:r>
          </a:p>
          <a:p>
            <a:r>
              <a:rPr lang="en-US" sz="2800" dirty="0"/>
              <a:t>The two Populations are Normally Distributed</a:t>
            </a:r>
          </a:p>
        </p:txBody>
      </p:sp>
      <p:sp>
        <p:nvSpPr>
          <p:cNvPr id="2" name="TextBox 1"/>
          <p:cNvSpPr txBox="1"/>
          <p:nvPr/>
        </p:nvSpPr>
        <p:spPr>
          <a:xfrm>
            <a:off x="1066800" y="5830669"/>
            <a:ext cx="7391400" cy="923330"/>
          </a:xfrm>
          <a:prstGeom prst="rect">
            <a:avLst/>
          </a:prstGeom>
          <a:noFill/>
        </p:spPr>
        <p:txBody>
          <a:bodyPr wrap="square" rtlCol="0">
            <a:spAutoFit/>
          </a:bodyPr>
          <a:lstStyle/>
          <a:p>
            <a:r>
              <a:rPr lang="en-US" dirty="0"/>
              <a:t>USE AS SECONDARY / SUPPORT EVIDENCE AFTER A VISUAL CHECK OF THE HISTOGRAM, BOX PLOT and Q-Q PLOT. A Great alternative is the Brown-Forsythe Test … it has fewer assumptions.</a:t>
            </a:r>
          </a:p>
        </p:txBody>
      </p:sp>
    </p:spTree>
    <p:extLst>
      <p:ext uri="{BB962C8B-B14F-4D97-AF65-F5344CB8AC3E}">
        <p14:creationId xmlns:p14="http://schemas.microsoft.com/office/powerpoint/2010/main" val="1783194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10769</TotalTime>
  <Words>2988</Words>
  <Application>Microsoft Macintosh PowerPoint</Application>
  <PresentationFormat>On-screen Show (4:3)</PresentationFormat>
  <Paragraphs>367</Paragraphs>
  <Slides>44</Slides>
  <Notes>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Cambria Math</vt:lpstr>
      <vt:lpstr>Office Theme</vt:lpstr>
      <vt:lpstr>STAT 6371: FINAL REVIEW</vt:lpstr>
      <vt:lpstr>Topics</vt:lpstr>
      <vt:lpstr>Types of Studies</vt:lpstr>
      <vt:lpstr>Cause and Effect vs. Inference to Larger Population</vt:lpstr>
      <vt:lpstr>1 Sample T- Test!</vt:lpstr>
      <vt:lpstr>2 Sample T- Test!</vt:lpstr>
      <vt:lpstr>Robustness of T-Test</vt:lpstr>
      <vt:lpstr>Holy Grail for the  Robustness of the T-Test</vt:lpstr>
      <vt:lpstr>PowerPoint Presentation</vt:lpstr>
      <vt:lpstr>Tests for Paired Data</vt:lpstr>
      <vt:lpstr>Paired (aka Matched Pairs or Dependent) T-Test</vt:lpstr>
      <vt:lpstr>Sign Test</vt:lpstr>
      <vt:lpstr>Signed Rank Test</vt:lpstr>
      <vt:lpstr>Let’s Practice With Some Scenarios!</vt:lpstr>
      <vt:lpstr>Dataset 1: Monster Drink Study</vt:lpstr>
      <vt:lpstr>Which Test?</vt:lpstr>
      <vt:lpstr>Sample Analysis</vt:lpstr>
      <vt:lpstr>Test Selected: Rank Sum Test</vt:lpstr>
      <vt:lpstr>Dataset 2:  Education Data from HW2</vt:lpstr>
      <vt:lpstr>Sample Analysis</vt:lpstr>
      <vt:lpstr>Test Selected: Welch’s T -Test</vt:lpstr>
      <vt:lpstr>Topics</vt:lpstr>
      <vt:lpstr>Chapters 5 and 6!!!</vt:lpstr>
      <vt:lpstr>1 Way ANOVA</vt:lpstr>
      <vt:lpstr>Assumptions and Analysis: </vt:lpstr>
      <vt:lpstr>Performance of Welch’s Test</vt:lpstr>
      <vt:lpstr>Kruskal-Wallis Test </vt:lpstr>
      <vt:lpstr>Kruskal-Wallis: Simulation Study</vt:lpstr>
      <vt:lpstr>FIRST QOI: Is the mean of  Amputee/Hearing different than the mean of Wheelchair/Crutches </vt:lpstr>
      <vt:lpstr>Chapter 6</vt:lpstr>
      <vt:lpstr>Multiple Comparison: Bonferroni</vt:lpstr>
      <vt:lpstr>Multiple Comparison: Tukey-Kramer</vt:lpstr>
      <vt:lpstr>Multiple Comparison: Scheffé</vt:lpstr>
      <vt:lpstr>Multiple Comparison: Dunnett’s Many Groups to one Control</vt:lpstr>
      <vt:lpstr>PowerPoint Presentation</vt:lpstr>
      <vt:lpstr>Confidence Intervals</vt:lpstr>
      <vt:lpstr>Prediction Intervals</vt:lpstr>
      <vt:lpstr>Interpretation: Log – Linear</vt:lpstr>
      <vt:lpstr>Log Transforms: Linear - Log</vt:lpstr>
      <vt:lpstr>Interpretation: Linear – Log</vt:lpstr>
      <vt:lpstr>Further Interpretation: Log-Log</vt:lpstr>
      <vt:lpstr>Breakout</vt:lpstr>
      <vt:lpstr>Extra Sum of Squares Test</vt:lpstr>
      <vt:lpstr>Categorical Variables and Interactions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14 BREAKOUT SESSION</dc:title>
  <dc:creator>Bivin Sadler</dc:creator>
  <cp:lastModifiedBy>Microsoft Office User</cp:lastModifiedBy>
  <cp:revision>57</cp:revision>
  <dcterms:created xsi:type="dcterms:W3CDTF">2015-04-23T19:03:14Z</dcterms:created>
  <dcterms:modified xsi:type="dcterms:W3CDTF">2020-08-16T17:29:02Z</dcterms:modified>
</cp:coreProperties>
</file>