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459" r:id="rId3"/>
    <p:sldId id="458" r:id="rId4"/>
    <p:sldId id="464" r:id="rId5"/>
    <p:sldId id="465" r:id="rId6"/>
    <p:sldId id="466" r:id="rId7"/>
    <p:sldId id="467" r:id="rId8"/>
    <p:sldId id="468" r:id="rId9"/>
    <p:sldId id="460" r:id="rId10"/>
    <p:sldId id="461" r:id="rId11"/>
    <p:sldId id="259" r:id="rId12"/>
    <p:sldId id="373" r:id="rId13"/>
    <p:sldId id="353" r:id="rId14"/>
    <p:sldId id="337" r:id="rId15"/>
    <p:sldId id="432" r:id="rId16"/>
    <p:sldId id="352" r:id="rId17"/>
    <p:sldId id="338" r:id="rId18"/>
    <p:sldId id="351" r:id="rId19"/>
    <p:sldId id="409" r:id="rId20"/>
    <p:sldId id="392" r:id="rId21"/>
    <p:sldId id="393" r:id="rId22"/>
    <p:sldId id="394" r:id="rId23"/>
    <p:sldId id="395" r:id="rId24"/>
    <p:sldId id="396" r:id="rId25"/>
    <p:sldId id="397" r:id="rId26"/>
    <p:sldId id="398" r:id="rId27"/>
    <p:sldId id="399" r:id="rId28"/>
    <p:sldId id="400" r:id="rId29"/>
    <p:sldId id="410" r:id="rId30"/>
    <p:sldId id="405" r:id="rId31"/>
    <p:sldId id="411" r:id="rId32"/>
    <p:sldId id="257" r:id="rId33"/>
    <p:sldId id="262" r:id="rId34"/>
    <p:sldId id="258" r:id="rId35"/>
    <p:sldId id="433" r:id="rId36"/>
    <p:sldId id="431" r:id="rId37"/>
    <p:sldId id="430" r:id="rId38"/>
    <p:sldId id="421" r:id="rId39"/>
    <p:sldId id="422" r:id="rId40"/>
    <p:sldId id="423" r:id="rId41"/>
    <p:sldId id="424" r:id="rId42"/>
    <p:sldId id="425" r:id="rId43"/>
    <p:sldId id="429" r:id="rId44"/>
    <p:sldId id="426" r:id="rId45"/>
    <p:sldId id="457" r:id="rId46"/>
    <p:sldId id="261" r:id="rId47"/>
    <p:sldId id="462" r:id="rId48"/>
    <p:sldId id="46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40482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697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476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1014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0155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17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4D821-6D1C-7A49-8EDA-BA8E2EF93F62}" type="datetimeFigureOut">
              <a:rPr lang="en-US" smtClean="0"/>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587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4D821-6D1C-7A49-8EDA-BA8E2EF93F62}" type="datetimeFigureOut">
              <a:rPr lang="en-US" smtClean="0"/>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3549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D821-6D1C-7A49-8EDA-BA8E2EF93F62}" type="datetimeFigureOut">
              <a:rPr lang="en-US" smtClean="0"/>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1992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817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2982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D821-6D1C-7A49-8EDA-BA8E2EF93F62}" type="datetimeFigureOut">
              <a:rPr lang="en-US" smtClean="0"/>
              <a:t>1/19/20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6339-B72B-854C-B6B4-B792DBA7120B}" type="slidenum">
              <a:rPr lang="en-US" smtClean="0"/>
              <a:t>‹#›</a:t>
            </a:fld>
            <a:endParaRPr lang="en-US"/>
          </a:p>
        </p:txBody>
      </p:sp>
    </p:spTree>
    <p:extLst>
      <p:ext uri="{BB962C8B-B14F-4D97-AF65-F5344CB8AC3E}">
        <p14:creationId xmlns:p14="http://schemas.microsoft.com/office/powerpoint/2010/main" val="173542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67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5.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image" Target="../media/image36.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CB3C-8CB0-3A4F-9DE9-D5EA98A5FC3A}"/>
              </a:ext>
            </a:extLst>
          </p:cNvPr>
          <p:cNvSpPr>
            <a:spLocks noGrp="1"/>
          </p:cNvSpPr>
          <p:nvPr>
            <p:ph type="ctrTitle"/>
          </p:nvPr>
        </p:nvSpPr>
        <p:spPr/>
        <p:txBody>
          <a:bodyPr>
            <a:normAutofit fontScale="90000"/>
          </a:bodyPr>
          <a:lstStyle/>
          <a:p>
            <a:r>
              <a:rPr lang="en-US" dirty="0"/>
              <a:t>For Live Session Assignment</a:t>
            </a:r>
            <a:br>
              <a:rPr lang="en-US" dirty="0"/>
            </a:br>
            <a:r>
              <a:rPr lang="en-US" dirty="0"/>
              <a:t>Unit 3</a:t>
            </a:r>
          </a:p>
        </p:txBody>
      </p:sp>
      <p:sp>
        <p:nvSpPr>
          <p:cNvPr id="3" name="Subtitle 2">
            <a:extLst>
              <a:ext uri="{FF2B5EF4-FFF2-40B4-BE49-F238E27FC236}">
                <a16:creationId xmlns:a16="http://schemas.microsoft.com/office/drawing/2014/main" id="{0E9FDF18-1CDD-D146-BB4B-8A874D050C43}"/>
              </a:ext>
            </a:extLst>
          </p:cNvPr>
          <p:cNvSpPr>
            <a:spLocks noGrp="1"/>
          </p:cNvSpPr>
          <p:nvPr>
            <p:ph type="subTitle" idx="1"/>
          </p:nvPr>
        </p:nvSpPr>
        <p:spPr/>
        <p:txBody>
          <a:bodyPr/>
          <a:lstStyle/>
          <a:p>
            <a:r>
              <a:rPr lang="en-US" dirty="0"/>
              <a:t>Assumption of the T Test</a:t>
            </a:r>
          </a:p>
        </p:txBody>
      </p:sp>
    </p:spTree>
    <p:extLst>
      <p:ext uri="{BB962C8B-B14F-4D97-AF65-F5344CB8AC3E}">
        <p14:creationId xmlns:p14="http://schemas.microsoft.com/office/powerpoint/2010/main" val="1984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869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BB18197-A1DF-534E-B10F-B81925E26A72}"/>
                  </a:ext>
                </a:extLst>
              </p:cNvPr>
              <p:cNvSpPr>
                <a:spLocks noGrp="1"/>
              </p:cNvSpPr>
              <p:nvPr>
                <p:ph type="title"/>
              </p:nvPr>
            </p:nvSpPr>
            <p:spPr/>
            <p:txBody>
              <a:bodyPr/>
              <a:lstStyle/>
              <a:p>
                <a:r>
                  <a:rPr lang="en-US" dirty="0"/>
                  <a:t>Activity 1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a:t>2 hours)</a:t>
                </a:r>
              </a:p>
            </p:txBody>
          </p:sp>
        </mc:Choice>
        <mc:Fallback xmlns="">
          <p:sp>
            <p:nvSpPr>
              <p:cNvPr id="2" name="Title 1">
                <a:extLst>
                  <a:ext uri="{FF2B5EF4-FFF2-40B4-BE49-F238E27FC236}">
                    <a16:creationId xmlns:a16="http://schemas.microsoft.com/office/drawing/2014/main" id="{BBB18197-A1DF-534E-B10F-B81925E26A7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6BD897B-2EB4-494F-945D-B9059417119E}"/>
              </a:ext>
            </a:extLst>
          </p:cNvPr>
          <p:cNvSpPr>
            <a:spLocks noGrp="1"/>
          </p:cNvSpPr>
          <p:nvPr>
            <p:ph idx="1"/>
          </p:nvPr>
        </p:nvSpPr>
        <p:spPr/>
        <p:txBody>
          <a:bodyPr/>
          <a:lstStyle/>
          <a:p>
            <a:r>
              <a:rPr lang="en-US" dirty="0"/>
              <a:t>Use your knowledge from the </a:t>
            </a:r>
            <a:r>
              <a:rPr lang="en-US" dirty="0" err="1"/>
              <a:t>asynch</a:t>
            </a:r>
            <a:r>
              <a:rPr lang="en-US" dirty="0"/>
              <a:t> material and run through the following slides on conducting a </a:t>
            </a:r>
            <a:r>
              <a:rPr lang="en-US" i="1" dirty="0"/>
              <a:t>Complete Analysis.  There are 3 Examples. </a:t>
            </a:r>
            <a:endParaRPr lang="en-US" dirty="0"/>
          </a:p>
          <a:p>
            <a:r>
              <a:rPr lang="en-US" dirty="0"/>
              <a:t>You will use the same ideas to complete Question 1 following the slides.  </a:t>
            </a:r>
          </a:p>
        </p:txBody>
      </p:sp>
    </p:spTree>
    <p:extLst>
      <p:ext uri="{BB962C8B-B14F-4D97-AF65-F5344CB8AC3E}">
        <p14:creationId xmlns:p14="http://schemas.microsoft.com/office/powerpoint/2010/main" val="34783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 Complete Analysis:</a:t>
            </a:r>
          </a:p>
        </p:txBody>
      </p:sp>
      <p:sp>
        <p:nvSpPr>
          <p:cNvPr id="3" name="Content Placeholder 2"/>
          <p:cNvSpPr>
            <a:spLocks noGrp="1"/>
          </p:cNvSpPr>
          <p:nvPr>
            <p:ph idx="1"/>
          </p:nvPr>
        </p:nvSpPr>
        <p:spPr/>
        <p:txBody>
          <a:bodyPr/>
          <a:lstStyle/>
          <a:p>
            <a:r>
              <a:rPr lang="en-US" dirty="0"/>
              <a:t>Statement of the Problem</a:t>
            </a:r>
          </a:p>
          <a:p>
            <a:r>
              <a:rPr lang="en-US" dirty="0"/>
              <a:t>Address the Assumptions</a:t>
            </a:r>
          </a:p>
          <a:p>
            <a:r>
              <a:rPr lang="en-US" dirty="0"/>
              <a:t>Perform the Appropriate Test (5 Steps)</a:t>
            </a:r>
          </a:p>
          <a:p>
            <a:r>
              <a:rPr lang="en-US" dirty="0"/>
              <a:t>Step 6: Provide a conclusion that a non statistician can understand. Include a p-value and confidence interval</a:t>
            </a:r>
          </a:p>
          <a:p>
            <a:r>
              <a:rPr lang="en-US" dirty="0"/>
              <a:t>Scope of Inference</a:t>
            </a:r>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dirty="0"/>
          </a:p>
        </p:txBody>
      </p:sp>
    </p:spTree>
    <p:extLst>
      <p:ext uri="{BB962C8B-B14F-4D97-AF65-F5344CB8AC3E}">
        <p14:creationId xmlns:p14="http://schemas.microsoft.com/office/powerpoint/2010/main" val="253529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Example: Beach Comber</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40F1BDB-6CE4-495C-AC30-106FDA64768F}" type="slidenum">
              <a:rPr lang="en-US" smtClean="0"/>
              <a:t>13</a:t>
            </a:fld>
            <a:endParaRPr lang="en-US" dirty="0"/>
          </a:p>
        </p:txBody>
      </p:sp>
    </p:spTree>
    <p:extLst>
      <p:ext uri="{BB962C8B-B14F-4D97-AF65-F5344CB8AC3E}">
        <p14:creationId xmlns:p14="http://schemas.microsoft.com/office/powerpoint/2010/main" val="364623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a:t>Example: Comber</a:t>
            </a:r>
          </a:p>
        </p:txBody>
      </p:sp>
      <p:pic>
        <p:nvPicPr>
          <p:cNvPr id="4" name="Picture 3"/>
          <p:cNvPicPr>
            <a:picLocks noChangeAspect="1"/>
          </p:cNvPicPr>
          <p:nvPr/>
        </p:nvPicPr>
        <p:blipFill>
          <a:blip r:embed="rId2"/>
          <a:stretch>
            <a:fillRect/>
          </a:stretch>
        </p:blipFill>
        <p:spPr>
          <a:xfrm>
            <a:off x="457200" y="1277436"/>
            <a:ext cx="3432211" cy="2141007"/>
          </a:xfrm>
          <a:prstGeom prst="rect">
            <a:avLst/>
          </a:prstGeom>
        </p:spPr>
      </p:pic>
      <p:pic>
        <p:nvPicPr>
          <p:cNvPr id="5" name="Picture 4"/>
          <p:cNvPicPr>
            <a:picLocks noChangeAspect="1"/>
          </p:cNvPicPr>
          <p:nvPr/>
        </p:nvPicPr>
        <p:blipFill>
          <a:blip r:embed="rId3"/>
          <a:stretch>
            <a:fillRect/>
          </a:stretch>
        </p:blipFill>
        <p:spPr>
          <a:xfrm>
            <a:off x="4724400" y="1201236"/>
            <a:ext cx="3536793" cy="2203978"/>
          </a:xfrm>
          <a:prstGeom prst="rect">
            <a:avLst/>
          </a:prstGeom>
        </p:spPr>
      </p:pic>
      <p:sp>
        <p:nvSpPr>
          <p:cNvPr id="3" name="TextBox 2"/>
          <p:cNvSpPr txBox="1"/>
          <p:nvPr/>
        </p:nvSpPr>
        <p:spPr>
          <a:xfrm>
            <a:off x="609600" y="4325025"/>
            <a:ext cx="7651593" cy="2031325"/>
          </a:xfrm>
          <a:prstGeom prst="rect">
            <a:avLst/>
          </a:prstGeom>
          <a:noFill/>
        </p:spPr>
        <p:txBody>
          <a:bodyPr wrap="square" rtlCol="0">
            <a:spAutoFit/>
          </a:bodyPr>
          <a:lstStyle/>
          <a:p>
            <a:r>
              <a:rPr lang="en-US" dirty="0"/>
              <a:t>ASSUMPTIONS:  </a:t>
            </a:r>
          </a:p>
          <a:p>
            <a:r>
              <a:rPr lang="en-US" b="1" dirty="0"/>
              <a:t>Normal Population Distribution: </a:t>
            </a:r>
            <a:r>
              <a:rPr lang="en-US" dirty="0"/>
              <a:t>Judging from the histogram and q-q plots, there is little to no evidence that the population distribution of patron ages at the Comber at 7pm is not normal.  We will assume that this distribution is normal and proceed.  </a:t>
            </a:r>
          </a:p>
          <a:p>
            <a:r>
              <a:rPr lang="en-US" b="1" dirty="0"/>
              <a:t>Independence:</a:t>
            </a:r>
            <a:r>
              <a:rPr lang="en-US" dirty="0"/>
              <a:t> These subjects were randomly selected from the population; thus, we will assume that the observations are independent.  </a:t>
            </a:r>
          </a:p>
        </p:txBody>
      </p:sp>
      <p:sp>
        <p:nvSpPr>
          <p:cNvPr id="6" name="Slide Number Placeholder 5"/>
          <p:cNvSpPr>
            <a:spLocks noGrp="1"/>
          </p:cNvSpPr>
          <p:nvPr>
            <p:ph type="sldNum" sz="quarter" idx="12"/>
          </p:nvPr>
        </p:nvSpPr>
        <p:spPr/>
        <p:txBody>
          <a:bodyPr/>
          <a:lstStyle/>
          <a:p>
            <a:fld id="{240F1BDB-6CE4-495C-AC30-106FDA64768F}" type="slidenum">
              <a:rPr lang="en-US" smtClean="0"/>
              <a:t>14</a:t>
            </a:fld>
            <a:endParaRPr lang="en-US" dirty="0"/>
          </a:p>
        </p:txBody>
      </p:sp>
      <p:sp>
        <p:nvSpPr>
          <p:cNvPr id="7" name="TextBox 6"/>
          <p:cNvSpPr txBox="1"/>
          <p:nvPr/>
        </p:nvSpPr>
        <p:spPr>
          <a:xfrm>
            <a:off x="609600" y="3540386"/>
            <a:ext cx="8229600" cy="923330"/>
          </a:xfrm>
          <a:prstGeom prst="rect">
            <a:avLst/>
          </a:prstGeom>
          <a:noFill/>
        </p:spPr>
        <p:txBody>
          <a:bodyPr wrap="square" rtlCol="0">
            <a:spAutoFit/>
          </a:bodyPr>
          <a:lstStyle/>
          <a:p>
            <a:r>
              <a:rPr lang="en-US" dirty="0"/>
              <a:t>PROBLEM STATEMENT:</a:t>
            </a:r>
          </a:p>
          <a:p>
            <a:r>
              <a:rPr lang="en-US" dirty="0"/>
              <a:t>Test the claim that the mean age of Beach Comber patrons at 7pm is different from 21.</a:t>
            </a:r>
          </a:p>
        </p:txBody>
      </p:sp>
    </p:spTree>
    <p:extLst>
      <p:ext uri="{BB962C8B-B14F-4D97-AF65-F5344CB8AC3E}">
        <p14:creationId xmlns:p14="http://schemas.microsoft.com/office/powerpoint/2010/main" val="212314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57"/>
            <a:ext cx="8229600" cy="457200"/>
          </a:xfrm>
        </p:spPr>
        <p:txBody>
          <a:bodyPr>
            <a:normAutofit fontScale="90000"/>
          </a:bodyPr>
          <a:lstStyle/>
          <a:p>
            <a:r>
              <a:rPr lang="en-US" dirty="0"/>
              <a:t>Revised Write Up!</a:t>
            </a:r>
          </a:p>
        </p:txBody>
      </p:sp>
      <mc:AlternateContent xmlns:mc="http://schemas.openxmlformats.org/markup-compatibility/2006" xmlns:a14="http://schemas.microsoft.com/office/drawing/2010/main">
        <mc:Choice Requires="a14">
          <p:sp>
            <p:nvSpPr>
              <p:cNvPr id="4" name="TextBox 3"/>
              <p:cNvSpPr txBox="1"/>
              <p:nvPr/>
            </p:nvSpPr>
            <p:spPr>
              <a:xfrm>
                <a:off x="217714" y="609600"/>
                <a:ext cx="8458200" cy="646331"/>
              </a:xfrm>
              <a:prstGeom prst="rect">
                <a:avLst/>
              </a:prstGeom>
              <a:noFill/>
            </p:spPr>
            <p:txBody>
              <a:bodyPr wrap="square" rtlCol="0">
                <a:spAutoFit/>
              </a:bodyPr>
              <a:lstStyle/>
              <a:p>
                <a:pPr algn="ctr"/>
                <a:r>
                  <a:rPr lang="en-US" dirty="0"/>
                  <a:t>We would like to test the claim that the population mean is different from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1</m:t>
                    </m:r>
                    <m:r>
                      <a:rPr lang="en-US" b="0" i="1" smtClean="0">
                        <a:latin typeface="Cambria Math"/>
                      </a:rPr>
                      <m:t>.</m:t>
                    </m:r>
                  </m:oMath>
                </a14:m>
                <a:r>
                  <a:rPr lang="en-US" dirty="0"/>
                  <a:t>  To do this, we take a sample of size n = 7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217714" y="609600"/>
                <a:ext cx="8458200" cy="646331"/>
              </a:xfrm>
              <a:prstGeom prst="rect">
                <a:avLst/>
              </a:prstGeom>
              <a:blipFill rotWithShape="0">
                <a:blip r:embed="rId2"/>
                <a:stretch>
                  <a:fillRect l="-649" t="-4717" r="-1081" b="-14151"/>
                </a:stretch>
              </a:blipFill>
            </p:spPr>
            <p:txBody>
              <a:bodyPr/>
              <a:lstStyle/>
              <a:p>
                <a:r>
                  <a:rPr lang="en-US">
                    <a:noFill/>
                  </a:rPr>
                  <a:t> </a:t>
                </a:r>
              </a:p>
            </p:txBody>
          </p:sp>
        </mc:Fallback>
      </mc:AlternateContent>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7601647" y="1002994"/>
                <a:ext cx="1514582" cy="769441"/>
              </a:xfrm>
              <a:prstGeom prst="rect">
                <a:avLst/>
              </a:prstGeom>
              <a:noFill/>
            </p:spPr>
            <p:txBody>
              <a:bodyPr wrap="none" rtlCol="0">
                <a:spAutoFit/>
              </a:bodyPr>
              <a:lstStyle/>
              <a:p>
                <a:r>
                  <a:rPr lang="en-US" sz="2000" dirty="0"/>
                  <a:t>Ho: </a:t>
                </a:r>
                <a14:m>
                  <m:oMath xmlns:m="http://schemas.openxmlformats.org/officeDocument/2006/math">
                    <m:r>
                      <a:rPr lang="en-US" sz="2400" i="1" smtClean="0">
                        <a:latin typeface="Cambria Math"/>
                      </a:rPr>
                      <m:t>µ</m:t>
                    </m:r>
                    <m:r>
                      <a:rPr lang="en-US" sz="2400" b="0" i="1" smtClean="0">
                        <a:latin typeface="Cambria Math"/>
                      </a:rPr>
                      <m:t>=</m:t>
                    </m:r>
                    <m:r>
                      <a:rPr lang="en-US" sz="2400" b="0" i="1" smtClean="0">
                        <a:latin typeface="Cambria Math" panose="02040503050406030204" pitchFamily="18" charset="0"/>
                      </a:rPr>
                      <m:t>21</m:t>
                    </m:r>
                  </m:oMath>
                </a14:m>
                <a:endParaRPr lang="en-US" sz="2000" dirty="0"/>
              </a:p>
              <a:p>
                <a:r>
                  <a:rPr lang="en-US" sz="2000" dirty="0"/>
                  <a:t>Ha: </a:t>
                </a:r>
                <a14:m>
                  <m:oMath xmlns:m="http://schemas.openxmlformats.org/officeDocument/2006/math">
                    <m:r>
                      <a:rPr lang="en-US" sz="2000" i="1" smtClean="0">
                        <a:latin typeface="Cambria Math"/>
                      </a:rPr>
                      <m:t>µ</m:t>
                    </m:r>
                    <m:r>
                      <a:rPr lang="en-US" sz="2000" i="1">
                        <a:latin typeface="Cambria Math"/>
                      </a:rPr>
                      <m:t>≠</m:t>
                    </m:r>
                    <m:r>
                      <a:rPr lang="en-US" sz="2000" b="0" i="1" smtClean="0">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601647" y="1002994"/>
                <a:ext cx="1514582" cy="769441"/>
              </a:xfrm>
              <a:prstGeom prst="rect">
                <a:avLst/>
              </a:prstGeom>
              <a:blipFill rotWithShape="0">
                <a:blip r:embed="rId3"/>
                <a:stretch>
                  <a:fillRect l="-4435" r="-403" b="-13492"/>
                </a:stretch>
              </a:blipFill>
            </p:spPr>
            <p:txBody>
              <a:bodyPr/>
              <a:lstStyle/>
              <a:p>
                <a:r>
                  <a:rPr lang="en-US">
                    <a:noFill/>
                  </a:rPr>
                  <a:t> </a:t>
                </a:r>
              </a:p>
            </p:txBody>
          </p:sp>
        </mc:Fallback>
      </mc:AlternateContent>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745491"/>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7694729" y="3219002"/>
                <a:ext cx="1305037" cy="1222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29.86</m:t>
                          </m:r>
                          <m:r>
                            <a:rPr lang="en-US" sz="1400" b="0" i="1" smtClean="0">
                              <a:latin typeface="Cambria Math"/>
                            </a:rPr>
                            <m:t>−</m:t>
                          </m:r>
                          <m:r>
                            <a:rPr lang="en-US" sz="1400" b="0" i="1" smtClean="0">
                              <a:latin typeface="Cambria Math" panose="02040503050406030204" pitchFamily="18" charset="0"/>
                            </a:rPr>
                            <m:t>21</m:t>
                          </m:r>
                        </m:num>
                        <m:den>
                          <m:f>
                            <m:fPr>
                              <m:ctrlPr>
                                <a:rPr lang="en-US" sz="1400" i="1" smtClean="0">
                                  <a:latin typeface="Cambria Math" panose="02040503050406030204" pitchFamily="18" charset="0"/>
                                </a:rPr>
                              </m:ctrlPr>
                            </m:fPr>
                            <m:num>
                              <m:r>
                                <a:rPr lang="en-US" sz="1400" b="0" i="1" smtClean="0">
                                  <a:latin typeface="Cambria Math" panose="02040503050406030204" pitchFamily="18" charset="0"/>
                                </a:rPr>
                                <m:t>7.09</m:t>
                              </m:r>
                            </m:num>
                            <m:den>
                              <m:rad>
                                <m:radPr>
                                  <m:degHide m:val="on"/>
                                  <m:ctrlPr>
                                    <a:rPr lang="en-US" sz="1400" i="1" smtClean="0">
                                      <a:latin typeface="Cambria Math" panose="02040503050406030204" pitchFamily="18" charset="0"/>
                                    </a:rPr>
                                  </m:ctrlPr>
                                </m:radPr>
                                <m:deg/>
                                <m:e>
                                  <m:r>
                                    <a:rPr lang="en-US" sz="1400" b="0" i="1" smtClean="0">
                                      <a:latin typeface="Cambria Math" panose="02040503050406030204" pitchFamily="18" charset="0"/>
                                    </a:rPr>
                                    <m:t>7</m:t>
                                  </m:r>
                                </m:e>
                              </m:rad>
                            </m:den>
                          </m:f>
                        </m:den>
                      </m:f>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panose="02040503050406030204" pitchFamily="18" charset="0"/>
                        </a:rPr>
                        <m:t>𝟑</m:t>
                      </m:r>
                      <m:r>
                        <a:rPr lang="en-US" b="1" i="0"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694729" y="3219002"/>
                <a:ext cx="1305037" cy="122225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921559" y="3255508"/>
                <a:ext cx="952697"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𝑡</m:t>
                      </m:r>
                      <m:r>
                        <a:rPr lang="en-US" sz="1400" b="0" i="1" smtClean="0">
                          <a:latin typeface="Cambria Math"/>
                        </a:rPr>
                        <m:t>=</m:t>
                      </m:r>
                      <m:f>
                        <m:fPr>
                          <m:ctrlPr>
                            <a:rPr lang="en-US" sz="140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a:rPr>
                                <m:t>𝑥</m:t>
                              </m:r>
                            </m:e>
                          </m:acc>
                          <m:r>
                            <a:rPr lang="en-US" sz="1400" b="0" i="1" smtClean="0">
                              <a:latin typeface="Cambria Math"/>
                            </a:rPr>
                            <m:t>−</m:t>
                          </m:r>
                          <m:r>
                            <a:rPr lang="en-US" sz="1400" b="0" i="1" smtClean="0">
                              <a:latin typeface="Cambria Math"/>
                              <a:ea typeface="Cambria Math"/>
                            </a:rPr>
                            <m:t>𝜇</m:t>
                          </m:r>
                        </m:num>
                        <m:den>
                          <m:f>
                            <m:fPr>
                              <m:ctrlPr>
                                <a:rPr lang="en-US" sz="1400" i="1" smtClean="0">
                                  <a:latin typeface="Cambria Math" panose="02040503050406030204" pitchFamily="18" charset="0"/>
                                </a:rPr>
                              </m:ctrlPr>
                            </m:fPr>
                            <m:num>
                              <m:r>
                                <a:rPr lang="en-US" sz="1400" b="0" i="1" smtClean="0">
                                  <a:latin typeface="Cambria Math"/>
                                </a:rPr>
                                <m:t>𝑠</m:t>
                              </m:r>
                            </m:num>
                            <m:den>
                              <m:rad>
                                <m:radPr>
                                  <m:degHide m:val="on"/>
                                  <m:ctrlPr>
                                    <a:rPr lang="en-US" sz="1400" i="1" smtClean="0">
                                      <a:latin typeface="Cambria Math" panose="02040503050406030204" pitchFamily="18" charset="0"/>
                                    </a:rPr>
                                  </m:ctrlPr>
                                </m:radPr>
                                <m:deg/>
                                <m:e>
                                  <m:r>
                                    <a:rPr lang="en-US" sz="1400" b="0" i="1" smtClean="0">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921559" y="3255508"/>
                <a:ext cx="952697" cy="68711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172006" y="4132914"/>
            <a:ext cx="8779606" cy="461665"/>
          </a:xfrm>
          <a:prstGeom prst="rect">
            <a:avLst/>
          </a:prstGeom>
          <a:noFill/>
        </p:spPr>
        <p:txBody>
          <a:bodyPr wrap="square" rtlCol="0">
            <a:spAutoFit/>
          </a:bodyPr>
          <a:lstStyle/>
          <a:p>
            <a:r>
              <a:rPr lang="en-US" sz="2400" dirty="0">
                <a:solidFill>
                  <a:srgbClr val="FF0000"/>
                </a:solidFill>
              </a:rPr>
              <a:t>Step 4: Find the p-value: P-value = .0162 &lt; .05</a:t>
            </a:r>
          </a:p>
        </p:txBody>
      </p:sp>
      <p:pic>
        <p:nvPicPr>
          <p:cNvPr id="6" name="Picture 5"/>
          <p:cNvPicPr>
            <a:picLocks noChangeAspect="1"/>
          </p:cNvPicPr>
          <p:nvPr/>
        </p:nvPicPr>
        <p:blipFill>
          <a:blip r:embed="rId6"/>
          <a:stretch>
            <a:fillRect/>
          </a:stretch>
        </p:blipFill>
        <p:spPr>
          <a:xfrm>
            <a:off x="1968157" y="2284979"/>
            <a:ext cx="4265084" cy="1363503"/>
          </a:xfrm>
          <a:prstGeom prst="rect">
            <a:avLst/>
          </a:prstGeom>
        </p:spPr>
      </p:pic>
      <p:sp>
        <p:nvSpPr>
          <p:cNvPr id="12" name="TextBox 11"/>
          <p:cNvSpPr txBox="1"/>
          <p:nvPr/>
        </p:nvSpPr>
        <p:spPr>
          <a:xfrm>
            <a:off x="176795" y="4678213"/>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72006" y="5127281"/>
            <a:ext cx="8779606" cy="1477328"/>
          </a:xfrm>
          <a:prstGeom prst="rect">
            <a:avLst/>
          </a:prstGeom>
          <a:noFill/>
        </p:spPr>
        <p:txBody>
          <a:bodyPr wrap="square" rtlCol="0">
            <a:spAutoFit/>
          </a:bodyPr>
          <a:lstStyle/>
          <a:p>
            <a:r>
              <a:rPr lang="en-US" dirty="0"/>
              <a:t>Step 6:  There is sufficient evidence to conclude that the true mean age of patrons at the Comber at 7pm is different from 21 (</a:t>
            </a:r>
            <a:r>
              <a:rPr lang="en-US" dirty="0">
                <a:solidFill>
                  <a:srgbClr val="FF0000"/>
                </a:solidFill>
              </a:rPr>
              <a:t>p-value =.0162 </a:t>
            </a:r>
            <a:r>
              <a:rPr lang="en-US" dirty="0"/>
              <a:t>from a t-test).  </a:t>
            </a:r>
            <a:r>
              <a:rPr lang="en-US" dirty="0">
                <a:solidFill>
                  <a:srgbClr val="FF0000"/>
                </a:solidFill>
              </a:rPr>
              <a:t>A 95% confidence interval for the mean age is (23.3, 36.4) years. </a:t>
            </a:r>
            <a:r>
              <a:rPr lang="en-US" dirty="0"/>
              <a:t> Scope: Since this was a random sample, we can generalize these findings to the entire population of Comber patrons at 7pm. Note that we have evidence to support the claim that the mean age is greater than 21 as well.</a:t>
            </a:r>
          </a:p>
        </p:txBody>
      </p:sp>
    </p:spTree>
    <p:extLst>
      <p:ext uri="{BB962C8B-B14F-4D97-AF65-F5344CB8AC3E}">
        <p14:creationId xmlns:p14="http://schemas.microsoft.com/office/powerpoint/2010/main" val="279133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Bats</a:t>
            </a:r>
          </a:p>
        </p:txBody>
      </p:sp>
      <p:pic>
        <p:nvPicPr>
          <p:cNvPr id="4" name="Picture 2"/>
          <p:cNvPicPr>
            <a:picLocks noChangeAspect="1" noChangeArrowheads="1"/>
          </p:cNvPicPr>
          <p:nvPr/>
        </p:nvPicPr>
        <p:blipFill>
          <a:blip r:embed="rId2"/>
          <a:srcRect/>
          <a:stretch>
            <a:fillRect/>
          </a:stretch>
        </p:blipFill>
        <p:spPr bwMode="auto">
          <a:xfrm>
            <a:off x="533400" y="4495800"/>
            <a:ext cx="7848600" cy="1871663"/>
          </a:xfrm>
          <a:prstGeom prst="rect">
            <a:avLst/>
          </a:prstGeom>
          <a:noFill/>
          <a:ln w="9525">
            <a:noFill/>
            <a:miter lim="800000"/>
            <a:headEnd/>
            <a:tailEnd/>
          </a:ln>
        </p:spPr>
      </p:pic>
      <p:pic>
        <p:nvPicPr>
          <p:cNvPr id="5" name="Picture 2" descr="http://www.nationmultimedia.com/top40/media/img/size1/2012/03/01/cdeh6bb7khegcfahb8g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828800"/>
            <a:ext cx="3273425" cy="25872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0F1BDB-6CE4-495C-AC30-106FDA64768F}" type="slidenum">
              <a:rPr lang="en-US" smtClean="0"/>
              <a:t>16</a:t>
            </a:fld>
            <a:endParaRPr lang="en-US" dirty="0"/>
          </a:p>
        </p:txBody>
      </p:sp>
    </p:spTree>
    <p:extLst>
      <p:ext uri="{BB962C8B-B14F-4D97-AF65-F5344CB8AC3E}">
        <p14:creationId xmlns:p14="http://schemas.microsoft.com/office/powerpoint/2010/main" val="300045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 Bats</a:t>
            </a:r>
          </a:p>
        </p:txBody>
      </p:sp>
      <p:pic>
        <p:nvPicPr>
          <p:cNvPr id="4" name="Picture 3"/>
          <p:cNvPicPr>
            <a:picLocks noChangeAspect="1"/>
          </p:cNvPicPr>
          <p:nvPr/>
        </p:nvPicPr>
        <p:blipFill>
          <a:blip r:embed="rId2"/>
          <a:stretch>
            <a:fillRect/>
          </a:stretch>
        </p:blipFill>
        <p:spPr>
          <a:xfrm>
            <a:off x="4471654" y="1138768"/>
            <a:ext cx="4051457" cy="2518832"/>
          </a:xfrm>
          <a:prstGeom prst="rect">
            <a:avLst/>
          </a:prstGeom>
        </p:spPr>
      </p:pic>
      <p:pic>
        <p:nvPicPr>
          <p:cNvPr id="5" name="Picture 4"/>
          <p:cNvPicPr>
            <a:picLocks noChangeAspect="1"/>
          </p:cNvPicPr>
          <p:nvPr/>
        </p:nvPicPr>
        <p:blipFill>
          <a:blip r:embed="rId3"/>
          <a:stretch>
            <a:fillRect/>
          </a:stretch>
        </p:blipFill>
        <p:spPr>
          <a:xfrm>
            <a:off x="76200" y="1138769"/>
            <a:ext cx="4048125" cy="2517428"/>
          </a:xfrm>
          <a:prstGeom prst="rect">
            <a:avLst/>
          </a:prstGeom>
        </p:spPr>
      </p:pic>
      <p:sp>
        <p:nvSpPr>
          <p:cNvPr id="6" name="TextBox 5"/>
          <p:cNvSpPr txBox="1"/>
          <p:nvPr/>
        </p:nvSpPr>
        <p:spPr>
          <a:xfrm>
            <a:off x="533027" y="4648200"/>
            <a:ext cx="7877254" cy="2031325"/>
          </a:xfrm>
          <a:prstGeom prst="rect">
            <a:avLst/>
          </a:prstGeom>
          <a:noFill/>
        </p:spPr>
        <p:txBody>
          <a:bodyPr wrap="square" rtlCol="0">
            <a:spAutoFit/>
          </a:bodyPr>
          <a:lstStyle/>
          <a:p>
            <a:r>
              <a:rPr lang="en-US" dirty="0"/>
              <a:t>ASSUMPTIONS:  </a:t>
            </a:r>
          </a:p>
          <a:p>
            <a:r>
              <a:rPr lang="en-US" b="1" dirty="0"/>
              <a:t>Normal Population Distribution</a:t>
            </a:r>
            <a:r>
              <a:rPr lang="en-US" dirty="0"/>
              <a:t>: Judging from the histogram and q-q plots, there is some visual evidence of a departure from normality.   With a sample size of 15 and no extreme outliers, we will assume the distribution of sample means is well approximated by a normal distribution via the CLT and proceed with caution. </a:t>
            </a:r>
          </a:p>
          <a:p>
            <a:r>
              <a:rPr lang="en-US" b="1" dirty="0"/>
              <a:t>Independence:</a:t>
            </a:r>
            <a:r>
              <a:rPr lang="en-US" dirty="0"/>
              <a:t> Not much is known about the sampling scheme used to obtain this sample.  We will assume the observations are independent.  </a:t>
            </a:r>
          </a:p>
        </p:txBody>
      </p:sp>
      <p:sp>
        <p:nvSpPr>
          <p:cNvPr id="3" name="Slide Number Placeholder 2"/>
          <p:cNvSpPr>
            <a:spLocks noGrp="1"/>
          </p:cNvSpPr>
          <p:nvPr>
            <p:ph type="sldNum" sz="quarter" idx="12"/>
          </p:nvPr>
        </p:nvSpPr>
        <p:spPr/>
        <p:txBody>
          <a:bodyPr/>
          <a:lstStyle/>
          <a:p>
            <a:fld id="{240F1BDB-6CE4-495C-AC30-106FDA64768F}" type="slidenum">
              <a:rPr lang="en-US" smtClean="0"/>
              <a:t>17</a:t>
            </a:fld>
            <a:endParaRPr lang="en-US" dirty="0"/>
          </a:p>
        </p:txBody>
      </p:sp>
      <p:sp>
        <p:nvSpPr>
          <p:cNvPr id="7" name="TextBox 6"/>
          <p:cNvSpPr txBox="1"/>
          <p:nvPr/>
        </p:nvSpPr>
        <p:spPr>
          <a:xfrm>
            <a:off x="469232" y="3733800"/>
            <a:ext cx="7913511" cy="646331"/>
          </a:xfrm>
          <a:prstGeom prst="rect">
            <a:avLst/>
          </a:prstGeom>
          <a:noFill/>
        </p:spPr>
        <p:txBody>
          <a:bodyPr wrap="square" rtlCol="0">
            <a:spAutoFit/>
          </a:bodyPr>
          <a:lstStyle/>
          <a:p>
            <a:r>
              <a:rPr lang="en-US" dirty="0"/>
              <a:t>PROBLEM STATEMENT: </a:t>
            </a:r>
          </a:p>
          <a:p>
            <a:r>
              <a:rPr lang="en-US" dirty="0"/>
              <a:t>Test the claim that the mean weight of the bumble bee bat is different from 1.8 g. </a:t>
            </a:r>
          </a:p>
        </p:txBody>
      </p:sp>
    </p:spTree>
    <p:extLst>
      <p:ext uri="{BB962C8B-B14F-4D97-AF65-F5344CB8AC3E}">
        <p14:creationId xmlns:p14="http://schemas.microsoft.com/office/powerpoint/2010/main" val="318786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33400" y="1447800"/>
            <a:ext cx="7848600" cy="187166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202" name="Text Box 6"/>
              <p:cNvSpPr txBox="1">
                <a:spLocks noChangeArrowheads="1"/>
              </p:cNvSpPr>
              <p:nvPr/>
            </p:nvSpPr>
            <p:spPr bwMode="auto">
              <a:xfrm>
                <a:off x="144939" y="3207119"/>
                <a:ext cx="1516064" cy="1971676"/>
              </a:xfrm>
              <a:prstGeom prst="rect">
                <a:avLst/>
              </a:prstGeom>
              <a:noFill/>
              <a:ln w="12700">
                <a:noFill/>
                <a:miter lim="800000"/>
                <a:headEnd/>
                <a:tailEnd/>
              </a:ln>
            </p:spPr>
            <p:txBody>
              <a:bodyPr wrap="none" anchor="ctr">
                <a:prstTxWarp prst="textNoShape">
                  <a:avLst/>
                </a:prstTxWarp>
                <a:spAutoFit/>
              </a:bodyPr>
              <a:lstStyle/>
              <a:p>
                <a:r>
                  <a:rPr lang="en-US" sz="2400" b="1" i="1" dirty="0">
                    <a:solidFill>
                      <a:schemeClr val="tx2"/>
                    </a:solidFill>
                  </a:rPr>
                  <a:t>H</a:t>
                </a:r>
                <a:r>
                  <a:rPr lang="en-US" sz="2400" b="1" baseline="-25000" dirty="0">
                    <a:solidFill>
                      <a:schemeClr val="tx2"/>
                    </a:solidFill>
                  </a:rPr>
                  <a:t>0</a:t>
                </a:r>
                <a:r>
                  <a:rPr lang="en-US" sz="2400" b="1" dirty="0">
                    <a:solidFill>
                      <a:schemeClr val="tx2"/>
                    </a:solidFill>
                  </a:rPr>
                  <a:t>: </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1.8</a:t>
                </a:r>
              </a:p>
              <a:p>
                <a:r>
                  <a:rPr lang="en-US" sz="2400" b="1" i="1" dirty="0">
                    <a:solidFill>
                      <a:schemeClr val="tx2"/>
                    </a:solidFill>
                    <a:sym typeface="Symbol" charset="2"/>
                  </a:rPr>
                  <a:t>H</a:t>
                </a:r>
                <a:r>
                  <a:rPr lang="en-US" sz="2400" b="1" baseline="-25000" dirty="0">
                    <a:solidFill>
                      <a:schemeClr val="tx2"/>
                    </a:solidFill>
                    <a:sym typeface="Symbol" charset="2"/>
                  </a:rPr>
                  <a:t>1</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a:t>
                </a:r>
                <a:r>
                  <a:rPr lang="en-US" sz="2400" b="1" dirty="0">
                    <a:solidFill>
                      <a:schemeClr val="tx2"/>
                    </a:solidFill>
                    <a:ea typeface="Arial" charset="0"/>
                    <a:cs typeface="Arial" charset="0"/>
                    <a:sym typeface="Symbol" charset="2"/>
                  </a:rPr>
                  <a:t>≠ </a:t>
                </a:r>
                <a:r>
                  <a:rPr lang="en-US" sz="2400" b="1" dirty="0">
                    <a:solidFill>
                      <a:schemeClr val="tx2"/>
                    </a:solidFill>
                    <a:sym typeface="Symbol" charset="2"/>
                  </a:rPr>
                  <a:t>1.8</a:t>
                </a:r>
              </a:p>
              <a:p>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𝜶</m:t>
                    </m:r>
                  </m:oMath>
                </a14:m>
                <a:r>
                  <a:rPr lang="en-US" sz="2400" b="1" dirty="0">
                    <a:solidFill>
                      <a:schemeClr val="tx2"/>
                    </a:solidFill>
                    <a:sym typeface="Symbol" charset="2"/>
                  </a:rPr>
                  <a:t> = 0.05</a:t>
                </a:r>
              </a:p>
              <a:p>
                <a14:m>
                  <m:oMath xmlns:m="http://schemas.openxmlformats.org/officeDocument/2006/math">
                    <m:acc>
                      <m:accPr>
                        <m:chr m:val="̅"/>
                        <m:ctrlPr>
                          <a:rPr lang="en-US" sz="2400" b="1" i="1" smtClean="0">
                            <a:solidFill>
                              <a:schemeClr val="tx2"/>
                            </a:solidFill>
                            <a:latin typeface="Cambria Math" panose="02040503050406030204" pitchFamily="18" charset="0"/>
                            <a:sym typeface="Symbol" charset="2"/>
                          </a:rPr>
                        </m:ctrlPr>
                      </m:accPr>
                      <m:e>
                        <m:r>
                          <a:rPr lang="en-US" sz="2400" b="1" i="1" smtClean="0">
                            <a:solidFill>
                              <a:schemeClr val="tx2"/>
                            </a:solidFill>
                            <a:latin typeface="Cambria Math" panose="02040503050406030204" pitchFamily="18" charset="0"/>
                            <a:sym typeface="Symbol" charset="2"/>
                          </a:rPr>
                          <m:t>𝒙</m:t>
                        </m:r>
                      </m:e>
                    </m:acc>
                  </m:oMath>
                </a14:m>
                <a:r>
                  <a:rPr lang="en-US" sz="2400" b="1" dirty="0">
                    <a:solidFill>
                      <a:schemeClr val="tx2"/>
                    </a:solidFill>
                    <a:sym typeface="Symbol" charset="2"/>
                  </a:rPr>
                  <a:t>= 1.713</a:t>
                </a:r>
              </a:p>
              <a:p>
                <a:r>
                  <a:rPr lang="en-US" sz="2400" b="1" dirty="0">
                    <a:solidFill>
                      <a:schemeClr val="tx2"/>
                    </a:solidFill>
                    <a:sym typeface="Symbol" charset="2"/>
                  </a:rPr>
                  <a:t>s = .2588</a:t>
                </a:r>
              </a:p>
            </p:txBody>
          </p:sp>
        </mc:Choice>
        <mc:Fallback xmlns="">
          <p:sp>
            <p:nvSpPr>
              <p:cNvPr id="8202" name="Text Box 6"/>
              <p:cNvSpPr txBox="1">
                <a:spLocks noRot="1" noChangeAspect="1" noMove="1" noResize="1" noEditPoints="1" noAdjustHandles="1" noChangeArrowheads="1" noChangeShapeType="1" noTextEdit="1"/>
              </p:cNvSpPr>
              <p:nvPr/>
            </p:nvSpPr>
            <p:spPr bwMode="auto">
              <a:xfrm>
                <a:off x="144939" y="3207119"/>
                <a:ext cx="1516064" cy="1971676"/>
              </a:xfrm>
              <a:prstGeom prst="rect">
                <a:avLst/>
              </a:prstGeom>
              <a:blipFill rotWithShape="0">
                <a:blip r:embed="rId3"/>
                <a:stretch>
                  <a:fillRect l="-6452" t="-1235" r="-5242" b="-5556"/>
                </a:stretch>
              </a:blipFill>
              <a:ln w="12700">
                <a:noFill/>
                <a:miter lim="800000"/>
                <a:headEnd/>
                <a:tailEnd/>
              </a:ln>
            </p:spPr>
            <p:txBody>
              <a:bodyPr/>
              <a:lstStyle/>
              <a:p>
                <a:r>
                  <a:rPr lang="en-US">
                    <a:noFill/>
                  </a:rPr>
                  <a:t> </a:t>
                </a:r>
              </a:p>
            </p:txBody>
          </p:sp>
        </mc:Fallback>
      </mc:AlternateContent>
      <p:sp>
        <p:nvSpPr>
          <p:cNvPr id="8" name="Text Box 49"/>
          <p:cNvSpPr txBox="1">
            <a:spLocks noChangeArrowheads="1"/>
          </p:cNvSpPr>
          <p:nvPr/>
        </p:nvSpPr>
        <p:spPr bwMode="auto">
          <a:xfrm>
            <a:off x="2190365" y="4864705"/>
            <a:ext cx="1368948" cy="369332"/>
          </a:xfrm>
          <a:prstGeom prst="rect">
            <a:avLst/>
          </a:prstGeom>
          <a:noFill/>
          <a:ln w="12700">
            <a:noFill/>
            <a:miter lim="800000"/>
            <a:headEnd/>
            <a:tailEnd/>
          </a:ln>
        </p:spPr>
        <p:txBody>
          <a:bodyPr wrap="square" anchor="ctr">
            <a:prstTxWarp prst="textNoShape">
              <a:avLst/>
            </a:prstTxWarp>
            <a:spAutoFit/>
          </a:bodyPr>
          <a:lstStyle/>
          <a:p>
            <a:r>
              <a:rPr lang="en-US" b="1" i="1" dirty="0">
                <a:solidFill>
                  <a:schemeClr val="tx2"/>
                </a:solidFill>
              </a:rPr>
              <a:t>t = -1.297</a:t>
            </a:r>
            <a:endParaRPr lang="en-US" dirty="0">
              <a:latin typeface="Times New Roman" charset="0"/>
            </a:endParaRPr>
          </a:p>
        </p:txBody>
      </p:sp>
      <p:sp>
        <p:nvSpPr>
          <p:cNvPr id="9" name="Text Box 50"/>
          <p:cNvSpPr txBox="1">
            <a:spLocks noChangeArrowheads="1"/>
          </p:cNvSpPr>
          <p:nvPr/>
        </p:nvSpPr>
        <p:spPr bwMode="auto">
          <a:xfrm>
            <a:off x="1551400" y="4573428"/>
            <a:ext cx="1532659" cy="369332"/>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b="1" dirty="0"/>
              <a:t>Test Statistic</a:t>
            </a:r>
          </a:p>
        </p:txBody>
      </p:sp>
      <p:sp>
        <p:nvSpPr>
          <p:cNvPr id="10" name="Text Box 51"/>
          <p:cNvSpPr txBox="1">
            <a:spLocks noChangeArrowheads="1"/>
          </p:cNvSpPr>
          <p:nvPr/>
        </p:nvSpPr>
        <p:spPr bwMode="auto">
          <a:xfrm>
            <a:off x="1570620" y="3273550"/>
            <a:ext cx="2438400" cy="40011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b="1" dirty="0"/>
              <a:t>Critical Values</a:t>
            </a:r>
          </a:p>
        </p:txBody>
      </p:sp>
      <p:sp>
        <p:nvSpPr>
          <p:cNvPr id="11" name="Text Box 52"/>
          <p:cNvSpPr txBox="1">
            <a:spLocks noChangeArrowheads="1"/>
          </p:cNvSpPr>
          <p:nvPr/>
        </p:nvSpPr>
        <p:spPr bwMode="auto">
          <a:xfrm>
            <a:off x="3264881" y="3244924"/>
            <a:ext cx="2133600" cy="400110"/>
          </a:xfrm>
          <a:prstGeom prst="rect">
            <a:avLst/>
          </a:prstGeom>
          <a:noFill/>
          <a:ln w="12700">
            <a:noFill/>
            <a:miter lim="800000"/>
            <a:headEnd/>
            <a:tailEnd/>
          </a:ln>
        </p:spPr>
        <p:txBody>
          <a:bodyPr anchor="ctr">
            <a:prstTxWarp prst="textNoShape">
              <a:avLst/>
            </a:prstTxWarp>
            <a:spAutoFit/>
          </a:bodyPr>
          <a:lstStyle/>
          <a:p>
            <a:pPr algn="ctr"/>
            <a:r>
              <a:rPr lang="en-US" sz="2000" b="1" i="1" dirty="0">
                <a:solidFill>
                  <a:schemeClr val="tx2"/>
                </a:solidFill>
              </a:rPr>
              <a:t>t = ±</a:t>
            </a:r>
            <a:r>
              <a:rPr lang="en-US" sz="2000" b="1" i="1" dirty="0">
                <a:solidFill>
                  <a:schemeClr val="tx2"/>
                </a:solidFill>
                <a:ea typeface="Arial" charset="0"/>
                <a:cs typeface="Arial" charset="0"/>
              </a:rPr>
              <a:t> 2.145</a:t>
            </a:r>
            <a:r>
              <a:rPr lang="en-US" sz="2000" b="1" i="1" dirty="0">
                <a:solidFill>
                  <a:schemeClr val="tx2"/>
                </a:solidFill>
              </a:rPr>
              <a:t> </a:t>
            </a:r>
            <a:endParaRPr lang="en-US" sz="2000" b="1" i="1" dirty="0">
              <a:solidFill>
                <a:schemeClr val="tx2"/>
              </a:solidFill>
              <a:ea typeface="Arial" charset="0"/>
              <a:cs typeface="Arial" charset="0"/>
            </a:endParaRPr>
          </a:p>
        </p:txBody>
      </p:sp>
      <p:sp>
        <p:nvSpPr>
          <p:cNvPr id="12" name="Text Box 53"/>
          <p:cNvSpPr txBox="1">
            <a:spLocks noChangeArrowheads="1"/>
          </p:cNvSpPr>
          <p:nvPr/>
        </p:nvSpPr>
        <p:spPr bwMode="auto">
          <a:xfrm>
            <a:off x="6502932" y="4490606"/>
            <a:ext cx="2514600" cy="457200"/>
          </a:xfrm>
          <a:prstGeom prst="rect">
            <a:avLst/>
          </a:prstGeom>
          <a:noFill/>
          <a:ln w="12700">
            <a:noFill/>
            <a:miter lim="800000"/>
            <a:headEnd/>
            <a:tailEnd/>
          </a:ln>
        </p:spPr>
        <p:txBody>
          <a:bodyPr anchor="ctr">
            <a:prstTxWarp prst="textNoShape">
              <a:avLst/>
            </a:prstTxWarp>
            <a:spAutoFit/>
          </a:bodyPr>
          <a:lstStyle/>
          <a:p>
            <a:pPr algn="ctr"/>
            <a:r>
              <a:rPr lang="en-US" sz="2400" b="1" i="1" dirty="0">
                <a:solidFill>
                  <a:schemeClr val="tx2"/>
                </a:solidFill>
              </a:rPr>
              <a:t>Fail to Reject H</a:t>
            </a:r>
            <a:r>
              <a:rPr lang="en-US" sz="2400" b="1" i="1" baseline="-25000" dirty="0">
                <a:solidFill>
                  <a:schemeClr val="tx2"/>
                </a:solidFill>
              </a:rPr>
              <a:t>0</a:t>
            </a:r>
            <a:endParaRPr lang="en-US" sz="2400" b="1" i="1" baseline="-25000" dirty="0">
              <a:solidFill>
                <a:schemeClr val="tx2"/>
              </a:solidFill>
              <a:ea typeface="Arial" charset="0"/>
              <a:cs typeface="Arial" charset="0"/>
            </a:endParaRPr>
          </a:p>
        </p:txBody>
      </p:sp>
      <p:sp>
        <p:nvSpPr>
          <p:cNvPr id="13" name="Text Box 54"/>
          <p:cNvSpPr txBox="1">
            <a:spLocks noChangeArrowheads="1"/>
          </p:cNvSpPr>
          <p:nvPr/>
        </p:nvSpPr>
        <p:spPr bwMode="auto">
          <a:xfrm>
            <a:off x="-81383" y="5161331"/>
            <a:ext cx="9225383" cy="1077218"/>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1600" b="1" dirty="0"/>
              <a:t>On the basis of this test, there is not enough evidence to reject the claim that the mean weight of bumblebee bats is equal to 1.8 g (p-value = .2155 from a t-test).  A 95% confidence interval is (1.57, 1.8566) grams.  The problem was ambiguous on the randomness of the sample; thus, we will assume that it was not a random sample, which makes inference to all bats strictly speculative. </a:t>
            </a:r>
          </a:p>
        </p:txBody>
      </p:sp>
      <p:sp>
        <p:nvSpPr>
          <p:cNvPr id="14" name="Text Box 21"/>
          <p:cNvSpPr txBox="1">
            <a:spLocks noChangeArrowheads="1"/>
          </p:cNvSpPr>
          <p:nvPr/>
        </p:nvSpPr>
        <p:spPr bwMode="auto">
          <a:xfrm>
            <a:off x="3869138" y="4461980"/>
            <a:ext cx="3058686" cy="457200"/>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400" b="1" dirty="0"/>
              <a:t>P-value: .2155 &gt; .05</a:t>
            </a:r>
          </a:p>
        </p:txBody>
      </p:sp>
      <p:pic>
        <p:nvPicPr>
          <p:cNvPr id="1026" name="Picture 2" descr="http://www.nationmultimedia.com/top40/media/img/size1/2012/03/01/cdeh6bb7khegcfahb8g5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6975" y="26966"/>
            <a:ext cx="1749425" cy="1382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368702" y="3257346"/>
            <a:ext cx="3401759" cy="1176008"/>
          </a:xfrm>
          <a:prstGeom prst="rect">
            <a:avLst/>
          </a:prstGeom>
        </p:spPr>
      </p:pic>
      <p:pic>
        <p:nvPicPr>
          <p:cNvPr id="4" name="Picture 3"/>
          <p:cNvPicPr>
            <a:picLocks noChangeAspect="1"/>
          </p:cNvPicPr>
          <p:nvPr/>
        </p:nvPicPr>
        <p:blipFill>
          <a:blip r:embed="rId6"/>
          <a:stretch>
            <a:fillRect/>
          </a:stretch>
        </p:blipFill>
        <p:spPr>
          <a:xfrm>
            <a:off x="4101837" y="3756423"/>
            <a:ext cx="711725" cy="483973"/>
          </a:xfrm>
          <a:prstGeom prst="rect">
            <a:avLst/>
          </a:prstGeom>
        </p:spPr>
      </p:pic>
      <p:pic>
        <p:nvPicPr>
          <p:cNvPr id="5" name="Picture 4"/>
          <p:cNvPicPr>
            <a:picLocks noChangeAspect="1"/>
          </p:cNvPicPr>
          <p:nvPr/>
        </p:nvPicPr>
        <p:blipFill>
          <a:blip r:embed="rId7"/>
          <a:stretch>
            <a:fillRect/>
          </a:stretch>
        </p:blipFill>
        <p:spPr>
          <a:xfrm>
            <a:off x="1637906" y="3598176"/>
            <a:ext cx="2275228" cy="960939"/>
          </a:xfrm>
          <a:prstGeom prst="rect">
            <a:avLst/>
          </a:prstGeom>
        </p:spPr>
      </p:pic>
      <p:sp>
        <p:nvSpPr>
          <p:cNvPr id="6" name="Slide Number Placeholder 5"/>
          <p:cNvSpPr>
            <a:spLocks noGrp="1"/>
          </p:cNvSpPr>
          <p:nvPr>
            <p:ph type="sldNum" sz="quarter" idx="12"/>
          </p:nvPr>
        </p:nvSpPr>
        <p:spPr/>
        <p:txBody>
          <a:bodyPr/>
          <a:lstStyle/>
          <a:p>
            <a:fld id="{240F1BDB-6CE4-495C-AC30-106FDA64768F}" type="slidenum">
              <a:rPr lang="en-US" smtClean="0"/>
              <a:t>18</a:t>
            </a:fld>
            <a:endParaRPr lang="en-US" dirty="0"/>
          </a:p>
        </p:txBody>
      </p:sp>
    </p:spTree>
    <p:extLst>
      <p:ext uri="{BB962C8B-B14F-4D97-AF65-F5344CB8AC3E}">
        <p14:creationId xmlns:p14="http://schemas.microsoft.com/office/powerpoint/2010/main" val="23952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 calcmode="lin" valueType="num">
                                      <p:cBhvr additive="base">
                                        <p:cTn id="5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dirty="0"/>
              <a:t>FULL EXAMPLE: CREATIVITY STUDY!</a:t>
            </a:r>
          </a:p>
        </p:txBody>
      </p:sp>
      <p:sp>
        <p:nvSpPr>
          <p:cNvPr id="5" name="TextBox 4"/>
          <p:cNvSpPr txBox="1"/>
          <p:nvPr/>
        </p:nvSpPr>
        <p:spPr>
          <a:xfrm>
            <a:off x="952500" y="1818212"/>
            <a:ext cx="8610600" cy="461665"/>
          </a:xfrm>
          <a:prstGeom prst="rect">
            <a:avLst/>
          </a:prstGeom>
          <a:noFill/>
        </p:spPr>
        <p:txBody>
          <a:bodyPr wrap="square" rtlCol="0">
            <a:spAutoFit/>
          </a:bodyPr>
          <a:lstStyle/>
          <a:p>
            <a:pPr algn="ctr"/>
            <a:r>
              <a:rPr lang="en-US" sz="2400" dirty="0"/>
              <a:t>Step 1: Identify the null (Ho) and alternative (Ha) hypothesis. </a:t>
            </a:r>
          </a:p>
        </p:txBody>
      </p:sp>
      <mc:AlternateContent xmlns:mc="http://schemas.openxmlformats.org/markup-compatibility/2006" xmlns:a14="http://schemas.microsoft.com/office/drawing/2010/main">
        <mc:Choice Requires="a14">
          <p:sp>
            <p:nvSpPr>
              <p:cNvPr id="8" name="TextBox 7"/>
              <p:cNvSpPr txBox="1"/>
              <p:nvPr/>
            </p:nvSpPr>
            <p:spPr>
              <a:xfrm>
                <a:off x="4750121" y="2430252"/>
                <a:ext cx="2796663" cy="1446550"/>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endParaRPr lang="en-US" sz="4000" dirty="0"/>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000" i="1">
                        <a:latin typeface="Cambria Math"/>
                      </a:rPr>
                      <m:t>≠</m:t>
                    </m:r>
                    <m:r>
                      <a:rPr lang="en-US" sz="4400" i="1">
                        <a:latin typeface="Cambria Math"/>
                      </a:rPr>
                      <m:t>µ</m:t>
                    </m:r>
                    <m:r>
                      <a:rPr lang="en-US" sz="4400" i="1" baseline="-25000">
                        <a:latin typeface="Cambria Math" panose="02040503050406030204" pitchFamily="18" charset="0"/>
                      </a:rPr>
                      <m:t>𝐸</m:t>
                    </m:r>
                  </m:oMath>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750121" y="2430252"/>
                <a:ext cx="2796663" cy="1446550"/>
              </a:xfrm>
              <a:prstGeom prst="rect">
                <a:avLst/>
              </a:prstGeom>
              <a:blipFill rotWithShape="0">
                <a:blip r:embed="rId2"/>
                <a:stretch>
                  <a:fillRect l="-7625" t="-4219" b="-16456"/>
                </a:stretch>
              </a:blipFill>
            </p:spPr>
            <p:txBody>
              <a:bodyPr/>
              <a:lstStyle/>
              <a:p>
                <a:r>
                  <a:rPr lang="en-US">
                    <a:noFill/>
                  </a:rPr>
                  <a:t> </a:t>
                </a:r>
              </a:p>
            </p:txBody>
          </p:sp>
        </mc:Fallback>
      </mc:AlternateContent>
      <p:sp>
        <p:nvSpPr>
          <p:cNvPr id="6" name="TextBox 5"/>
          <p:cNvSpPr txBox="1"/>
          <p:nvPr/>
        </p:nvSpPr>
        <p:spPr>
          <a:xfrm>
            <a:off x="5381482" y="4003596"/>
            <a:ext cx="2438400" cy="369332"/>
          </a:xfrm>
          <a:prstGeom prst="rect">
            <a:avLst/>
          </a:prstGeom>
          <a:noFill/>
        </p:spPr>
        <p:txBody>
          <a:bodyPr wrap="square" rtlCol="0">
            <a:spAutoFit/>
          </a:bodyPr>
          <a:lstStyle/>
          <a:p>
            <a:r>
              <a:rPr lang="en-US" dirty="0"/>
              <a:t>Which is equivalent to:</a:t>
            </a:r>
          </a:p>
        </p:txBody>
      </p:sp>
      <mc:AlternateContent xmlns:mc="http://schemas.openxmlformats.org/markup-compatibility/2006" xmlns:a14="http://schemas.microsoft.com/office/drawing/2010/main">
        <mc:Choice Requires="a14">
          <p:sp>
            <p:nvSpPr>
              <p:cNvPr id="7" name="TextBox 6"/>
              <p:cNvSpPr txBox="1"/>
              <p:nvPr/>
            </p:nvSpPr>
            <p:spPr>
              <a:xfrm>
                <a:off x="4750121" y="4401002"/>
                <a:ext cx="3479479" cy="1430969"/>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r>
                  <a:rPr lang="en-US" sz="4000" dirty="0"/>
                  <a:t> = 0</a:t>
                </a:r>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i="1" baseline="-25000">
                        <a:latin typeface="Cambria Math" panose="02040503050406030204" pitchFamily="18" charset="0"/>
                      </a:rPr>
                      <m:t>𝐸</m:t>
                    </m:r>
                  </m:oMath>
                </a14:m>
                <a:r>
                  <a:rPr lang="en-US" sz="4000" dirty="0"/>
                  <a:t> </a:t>
                </a:r>
                <a14:m>
                  <m:oMath xmlns:m="http://schemas.openxmlformats.org/officeDocument/2006/math">
                    <m:r>
                      <a:rPr lang="en-US" sz="4000" i="1">
                        <a:latin typeface="Cambria Math"/>
                      </a:rPr>
                      <m:t>≠</m:t>
                    </m:r>
                  </m:oMath>
                </a14:m>
                <a:r>
                  <a:rPr lang="en-US" sz="4000" dirty="0"/>
                  <a:t>0</a:t>
                </a:r>
              </a:p>
            </p:txBody>
          </p:sp>
        </mc:Choice>
        <mc:Fallback xmlns="">
          <p:sp>
            <p:nvSpPr>
              <p:cNvPr id="7" name="TextBox 6"/>
              <p:cNvSpPr txBox="1">
                <a:spLocks noRot="1" noChangeAspect="1" noMove="1" noResize="1" noEditPoints="1" noAdjustHandles="1" noChangeArrowheads="1" noChangeShapeType="1" noTextEdit="1"/>
              </p:cNvSpPr>
              <p:nvPr/>
            </p:nvSpPr>
            <p:spPr>
              <a:xfrm>
                <a:off x="4750121" y="4401002"/>
                <a:ext cx="3479479" cy="1430969"/>
              </a:xfrm>
              <a:prstGeom prst="rect">
                <a:avLst/>
              </a:prstGeom>
              <a:blipFill rotWithShape="0">
                <a:blip r:embed="rId3"/>
                <a:stretch>
                  <a:fillRect l="-6130" t="-4255" r="-5254" b="-16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030" y="784244"/>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9" name="TextBox 8"/>
              <p:cNvSpPr txBox="1">
                <a:spLocks noRot="1" noChangeAspect="1" noMove="1" noResize="1" noEditPoints="1" noAdjustHandles="1" noChangeArrowheads="1" noChangeShapeType="1" noTextEdit="1"/>
              </p:cNvSpPr>
              <p:nvPr/>
            </p:nvSpPr>
            <p:spPr>
              <a:xfrm>
                <a:off x="99030" y="784244"/>
                <a:ext cx="8945939" cy="923330"/>
              </a:xfrm>
              <a:prstGeom prst="rect">
                <a:avLst/>
              </a:prstGeom>
              <a:blipFill>
                <a:blip r:embed="rId4"/>
                <a:stretch>
                  <a:fillRect l="-545" t="-3974" r="-1022" b="-9934"/>
                </a:stretch>
              </a:blipFill>
            </p:spPr>
            <p:txBody>
              <a:bodyPr/>
              <a:lstStyle/>
              <a:p>
                <a:r>
                  <a:rPr lang="en-US">
                    <a:noFill/>
                  </a:rPr>
                  <a:t> </a:t>
                </a:r>
              </a:p>
            </p:txBody>
          </p:sp>
        </mc:Fallback>
      </mc:AlternateContent>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l="22171" r="16775"/>
          <a:stretch/>
        </p:blipFill>
        <p:spPr>
          <a:xfrm>
            <a:off x="1447800" y="2434994"/>
            <a:ext cx="2400686" cy="3932016"/>
          </a:xfrm>
          <a:prstGeom prst="rect">
            <a:avLst/>
          </a:prstGeom>
        </p:spPr>
      </p:pic>
    </p:spTree>
    <p:extLst>
      <p:ext uri="{BB962C8B-B14F-4D97-AF65-F5344CB8AC3E}">
        <p14:creationId xmlns:p14="http://schemas.microsoft.com/office/powerpoint/2010/main" val="12619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5002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62200"/>
              </a:xfrm>
            </p:spPr>
            <p:txBody>
              <a:bodyPr>
                <a:normAutofit/>
              </a:bodyPr>
              <a:lstStyle/>
              <a:p>
                <a:pPr marL="0" indent="0">
                  <a:buNone/>
                </a:pPr>
                <a:r>
                  <a:rPr lang="en-US" b="1" dirty="0"/>
                  <a:t>State the Problem: </a:t>
                </a:r>
                <a:r>
                  <a:rPr lang="en-US" dirty="0"/>
                  <a:t>We would like to test the claim that the mean score of the Intrinsic group is different than that of the Extrinsic group</a:t>
                </a:r>
                <a14:m>
                  <m:oMath xmlns:m="http://schemas.openxmlformats.org/officeDocument/2006/math">
                    <m:r>
                      <a:rPr lang="en-US" i="1">
                        <a:latin typeface="Cambria Math"/>
                      </a:rPr>
                      <m:t>.</m:t>
                    </m:r>
                  </m:oMath>
                </a14:m>
                <a:r>
                  <a:rPr lang="en-US" dirty="0"/>
                  <a:t> </a:t>
                </a:r>
              </a:p>
              <a:p>
                <a:pPr marL="0" indent="0">
                  <a:buNone/>
                </a:pPr>
                <a:r>
                  <a:rPr lang="en-US" b="1" dirty="0"/>
                  <a:t>Check Assumptions:</a:t>
                </a:r>
              </a:p>
              <a:p>
                <a:pPr marL="0" indent="0">
                  <a:buNone/>
                </a:pPr>
                <a:r>
                  <a:rPr lang="en-US" dirty="0"/>
                  <a:t>1. </a:t>
                </a:r>
                <a:r>
                  <a:rPr lang="en-US" dirty="0">
                    <a:solidFill>
                      <a:srgbClr val="0070C0"/>
                    </a:solidFill>
                  </a:rPr>
                  <a:t>Normally Distributed Populations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62200"/>
              </a:xfrm>
              <a:blipFill>
                <a:blip r:embed="rId2"/>
                <a:stretch>
                  <a:fillRect l="-1698" t="-3743" r="-1389" b="-2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20</a:t>
            </a:fld>
            <a:endParaRPr lang="en-US" dirty="0"/>
          </a:p>
        </p:txBody>
      </p:sp>
    </p:spTree>
    <p:extLst>
      <p:ext uri="{BB962C8B-B14F-4D97-AF65-F5344CB8AC3E}">
        <p14:creationId xmlns:p14="http://schemas.microsoft.com/office/powerpoint/2010/main" val="1361880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Check …. q-q Plot</a:t>
            </a:r>
          </a:p>
        </p:txBody>
      </p:sp>
      <p:sp>
        <p:nvSpPr>
          <p:cNvPr id="3" name="Content Placeholder 2"/>
          <p:cNvSpPr>
            <a:spLocks noGrp="1"/>
          </p:cNvSpPr>
          <p:nvPr>
            <p:ph idx="1"/>
          </p:nvPr>
        </p:nvSpPr>
        <p:spPr>
          <a:xfrm>
            <a:off x="457200" y="5256181"/>
            <a:ext cx="8229600" cy="1524000"/>
          </a:xfrm>
        </p:spPr>
        <p:txBody>
          <a:bodyPr>
            <a:normAutofit lnSpcReduction="10000"/>
          </a:bodyPr>
          <a:lstStyle/>
          <a:p>
            <a:pPr marL="0" indent="0">
              <a:buNone/>
            </a:pPr>
            <a:r>
              <a:rPr lang="en-US" dirty="0"/>
              <a:t>The q-q plots for both populations look sufficiently normal.  We look at the histograms as well … but there is not sufficient evidence here to suggest that they are not normal.  </a:t>
            </a:r>
          </a:p>
        </p:txBody>
      </p:sp>
      <p:sp>
        <p:nvSpPr>
          <p:cNvPr id="4" name="Slide Number Placeholder 3"/>
          <p:cNvSpPr>
            <a:spLocks noGrp="1"/>
          </p:cNvSpPr>
          <p:nvPr>
            <p:ph type="sldNum" sz="quarter" idx="12"/>
          </p:nvPr>
        </p:nvSpPr>
        <p:spPr/>
        <p:txBody>
          <a:bodyPr/>
          <a:lstStyle/>
          <a:p>
            <a:fld id="{240F1BDB-6CE4-495C-AC30-106FDA64768F}" type="slidenum">
              <a:rPr lang="en-US" smtClean="0"/>
              <a:t>21</a:t>
            </a:fld>
            <a:endParaRPr lang="en-US" dirty="0"/>
          </a:p>
        </p:txBody>
      </p:sp>
      <p:pic>
        <p:nvPicPr>
          <p:cNvPr id="6" name="Picture 5"/>
          <p:cNvPicPr>
            <a:picLocks noChangeAspect="1"/>
          </p:cNvPicPr>
          <p:nvPr/>
        </p:nvPicPr>
        <p:blipFill>
          <a:blip r:embed="rId2"/>
          <a:stretch>
            <a:fillRect/>
          </a:stretch>
        </p:blipFill>
        <p:spPr>
          <a:xfrm>
            <a:off x="1400175" y="1522381"/>
            <a:ext cx="6343650" cy="3626354"/>
          </a:xfrm>
          <a:prstGeom prst="rect">
            <a:avLst/>
          </a:prstGeom>
        </p:spPr>
      </p:pic>
    </p:spTree>
    <p:extLst>
      <p:ext uri="{BB962C8B-B14F-4D97-AF65-F5344CB8AC3E}">
        <p14:creationId xmlns:p14="http://schemas.microsoft.com/office/powerpoint/2010/main" val="17842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a:t>Keeping in mind the relative small sample size from each population, we do not observe any extreme outliers and observe a pretty strong bell shape which lends evidence to support normality of the populations.  </a:t>
            </a:r>
          </a:p>
        </p:txBody>
      </p:sp>
      <p:sp>
        <p:nvSpPr>
          <p:cNvPr id="4" name="Slide Number Placeholder 3"/>
          <p:cNvSpPr>
            <a:spLocks noGrp="1"/>
          </p:cNvSpPr>
          <p:nvPr>
            <p:ph type="sldNum" sz="quarter" idx="12"/>
          </p:nvPr>
        </p:nvSpPr>
        <p:spPr/>
        <p:txBody>
          <a:bodyPr/>
          <a:lstStyle/>
          <a:p>
            <a:fld id="{240F1BDB-6CE4-495C-AC30-106FDA64768F}" type="slidenum">
              <a:rPr lang="en-US" smtClean="0"/>
              <a:t>22</a:t>
            </a:fld>
            <a:endParaRPr lang="en-US" dirty="0"/>
          </a:p>
        </p:txBody>
      </p:sp>
      <p:pic>
        <p:nvPicPr>
          <p:cNvPr id="6" name="Picture 5"/>
          <p:cNvPicPr>
            <a:picLocks noChangeAspect="1"/>
          </p:cNvPicPr>
          <p:nvPr/>
        </p:nvPicPr>
        <p:blipFill>
          <a:blip r:embed="rId2"/>
          <a:stretch>
            <a:fillRect/>
          </a:stretch>
        </p:blipFill>
        <p:spPr>
          <a:xfrm>
            <a:off x="2203165" y="1393575"/>
            <a:ext cx="4737669" cy="3590925"/>
          </a:xfrm>
          <a:prstGeom prst="rect">
            <a:avLst/>
          </a:prstGeom>
        </p:spPr>
      </p:pic>
    </p:spTree>
    <p:extLst>
      <p:ext uri="{BB962C8B-B14F-4D97-AF65-F5344CB8AC3E}">
        <p14:creationId xmlns:p14="http://schemas.microsoft.com/office/powerpoint/2010/main" val="6718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Assumption</a:t>
            </a:r>
          </a:p>
        </p:txBody>
      </p:sp>
      <p:sp>
        <p:nvSpPr>
          <p:cNvPr id="6" name="TextBox 5"/>
          <p:cNvSpPr txBox="1"/>
          <p:nvPr/>
        </p:nvSpPr>
        <p:spPr>
          <a:xfrm>
            <a:off x="1828800" y="4572000"/>
            <a:ext cx="6019800" cy="1200329"/>
          </a:xfrm>
          <a:prstGeom prst="rect">
            <a:avLst/>
          </a:prstGeom>
          <a:noFill/>
        </p:spPr>
        <p:txBody>
          <a:bodyPr wrap="square" rtlCol="0">
            <a:spAutoFit/>
          </a:bodyPr>
          <a:lstStyle/>
          <a:p>
            <a:r>
              <a:rPr lang="en-US" dirty="0"/>
              <a:t>Visual inspection of the histograms and q-q plots of each population are consistent with the normality of each population.  We assume normality and move on to the second assumption. </a:t>
            </a:r>
          </a:p>
        </p:txBody>
      </p:sp>
      <p:sp>
        <p:nvSpPr>
          <p:cNvPr id="3" name="Slide Number Placeholder 2"/>
          <p:cNvSpPr>
            <a:spLocks noGrp="1"/>
          </p:cNvSpPr>
          <p:nvPr>
            <p:ph type="sldNum" sz="quarter" idx="12"/>
          </p:nvPr>
        </p:nvSpPr>
        <p:spPr/>
        <p:txBody>
          <a:bodyPr/>
          <a:lstStyle/>
          <a:p>
            <a:fld id="{240F1BDB-6CE4-495C-AC30-106FDA64768F}" type="slidenum">
              <a:rPr lang="en-US" smtClean="0"/>
              <a:t>23</a:t>
            </a:fld>
            <a:endParaRPr lang="en-US" dirty="0"/>
          </a:p>
        </p:txBody>
      </p:sp>
      <p:pic>
        <p:nvPicPr>
          <p:cNvPr id="9" name="Picture 8"/>
          <p:cNvPicPr>
            <a:picLocks noChangeAspect="1"/>
          </p:cNvPicPr>
          <p:nvPr/>
        </p:nvPicPr>
        <p:blipFill>
          <a:blip r:embed="rId2"/>
          <a:stretch>
            <a:fillRect/>
          </a:stretch>
        </p:blipFill>
        <p:spPr>
          <a:xfrm>
            <a:off x="381000" y="1503195"/>
            <a:ext cx="3861855" cy="2927100"/>
          </a:xfrm>
          <a:prstGeom prst="rect">
            <a:avLst/>
          </a:prstGeom>
        </p:spPr>
      </p:pic>
      <p:pic>
        <p:nvPicPr>
          <p:cNvPr id="10" name="Picture 9"/>
          <p:cNvPicPr>
            <a:picLocks noChangeAspect="1"/>
          </p:cNvPicPr>
          <p:nvPr/>
        </p:nvPicPr>
        <p:blipFill>
          <a:blip r:embed="rId3"/>
          <a:stretch>
            <a:fillRect/>
          </a:stretch>
        </p:blipFill>
        <p:spPr>
          <a:xfrm>
            <a:off x="4495800" y="1668118"/>
            <a:ext cx="4543425" cy="2597254"/>
          </a:xfrm>
          <a:prstGeom prst="rect">
            <a:avLst/>
          </a:prstGeom>
        </p:spPr>
      </p:pic>
    </p:spTree>
    <p:extLst>
      <p:ext uri="{BB962C8B-B14F-4D97-AF65-F5344CB8AC3E}">
        <p14:creationId xmlns:p14="http://schemas.microsoft.com/office/powerpoint/2010/main" val="79742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1"/>
            <a:ext cx="8229600" cy="2362200"/>
          </a:xfrm>
        </p:spPr>
        <p:txBody>
          <a:bodyPr>
            <a:normAutofit fontScale="92500" lnSpcReduction="20000"/>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solidFill>
                  <a:srgbClr val="0070C0"/>
                </a:solidFill>
              </a:rPr>
              <a:t>Equal Standard Deviations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24</a:t>
            </a:fld>
            <a:endParaRPr lang="en-US" dirty="0"/>
          </a:p>
        </p:txBody>
      </p:sp>
    </p:spTree>
    <p:extLst>
      <p:ext uri="{BB962C8B-B14F-4D97-AF65-F5344CB8AC3E}">
        <p14:creationId xmlns:p14="http://schemas.microsoft.com/office/powerpoint/2010/main" val="271894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Equality of Variances </a:t>
            </a:r>
          </a:p>
        </p:txBody>
      </p:sp>
      <p:sp>
        <p:nvSpPr>
          <p:cNvPr id="5" name="TextBox 4"/>
          <p:cNvSpPr txBox="1"/>
          <p:nvPr/>
        </p:nvSpPr>
        <p:spPr>
          <a:xfrm>
            <a:off x="441959" y="3124200"/>
            <a:ext cx="8305799" cy="646331"/>
          </a:xfrm>
          <a:prstGeom prst="rect">
            <a:avLst/>
          </a:prstGeom>
          <a:noFill/>
        </p:spPr>
        <p:txBody>
          <a:bodyPr wrap="square" rtlCol="0">
            <a:spAutoFit/>
          </a:bodyPr>
          <a:lstStyle/>
          <a:p>
            <a:r>
              <a:rPr lang="en-US" dirty="0"/>
              <a:t>A visual check was done by looking at the histograms, which reveal similar shapes and support the equal variances assumption.  You can assume equal variances here. </a:t>
            </a:r>
          </a:p>
        </p:txBody>
      </p:sp>
      <p:sp>
        <p:nvSpPr>
          <p:cNvPr id="3" name="Rectangle 2"/>
          <p:cNvSpPr/>
          <p:nvPr/>
        </p:nvSpPr>
        <p:spPr>
          <a:xfrm>
            <a:off x="0" y="5525098"/>
            <a:ext cx="8991600" cy="1200329"/>
          </a:xfrm>
          <a:prstGeom prst="rect">
            <a:avLst/>
          </a:prstGeom>
        </p:spPr>
        <p:txBody>
          <a:bodyPr wrap="square">
            <a:spAutoFit/>
          </a:bodyPr>
          <a:lstStyle/>
          <a:p>
            <a:r>
              <a:rPr lang="en-US" dirty="0"/>
              <a:t>Since we are able to assume normal population distributions, we can use the F-Test to provide secondary evidence if the visual is inconclusive. Since the p-value is greater than our significance level of alpha = 0.05, we fail to reject the null hypothesis of equality (p-value = 0.1043) and conclude that there is not enough evidence to suggest the variances are different.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81" y="38862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25</a:t>
            </a:fld>
            <a:endParaRPr lang="en-US" dirty="0"/>
          </a:p>
        </p:txBody>
      </p:sp>
      <p:pic>
        <p:nvPicPr>
          <p:cNvPr id="8" name="Picture 7"/>
          <p:cNvPicPr>
            <a:picLocks noChangeAspect="1"/>
          </p:cNvPicPr>
          <p:nvPr/>
        </p:nvPicPr>
        <p:blipFill>
          <a:blip r:embed="rId3"/>
          <a:stretch>
            <a:fillRect/>
          </a:stretch>
        </p:blipFill>
        <p:spPr>
          <a:xfrm>
            <a:off x="3180325" y="1001963"/>
            <a:ext cx="2829065" cy="2144295"/>
          </a:xfrm>
          <a:prstGeom prst="rect">
            <a:avLst/>
          </a:prstGeom>
        </p:spPr>
      </p:pic>
    </p:spTree>
    <p:extLst>
      <p:ext uri="{BB962C8B-B14F-4D97-AF65-F5344CB8AC3E}">
        <p14:creationId xmlns:p14="http://schemas.microsoft.com/office/powerpoint/2010/main" val="76022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524000"/>
            <a:ext cx="8229600" cy="3657599"/>
          </a:xfrm>
        </p:spPr>
        <p:txBody>
          <a:bodyPr>
            <a:normAutofit/>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solidFill>
                  <a:srgbClr val="0070C0"/>
                </a:solidFill>
              </a:rPr>
              <a:t>Independent Observations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26</a:t>
            </a:fld>
            <a:endParaRPr lang="en-US" dirty="0"/>
          </a:p>
        </p:txBody>
      </p:sp>
    </p:spTree>
    <p:extLst>
      <p:ext uri="{BB962C8B-B14F-4D97-AF65-F5344CB8AC3E}">
        <p14:creationId xmlns:p14="http://schemas.microsoft.com/office/powerpoint/2010/main" val="618180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Observations</a:t>
            </a:r>
          </a:p>
        </p:txBody>
      </p:sp>
      <p:sp>
        <p:nvSpPr>
          <p:cNvPr id="3" name="Content Placeholder 2"/>
          <p:cNvSpPr>
            <a:spLocks noGrp="1"/>
          </p:cNvSpPr>
          <p:nvPr>
            <p:ph idx="1"/>
          </p:nvPr>
        </p:nvSpPr>
        <p:spPr/>
        <p:txBody>
          <a:bodyPr/>
          <a:lstStyle/>
          <a:p>
            <a:pPr marL="0" indent="0">
              <a:buNone/>
            </a:pPr>
            <a:r>
              <a:rPr lang="en-US" dirty="0"/>
              <a:t>The sample consisted of volunteers and thus subjects may not be independent of one another.  We will assume independence and proceed with caution.  </a:t>
            </a:r>
          </a:p>
        </p:txBody>
      </p:sp>
      <p:sp>
        <p:nvSpPr>
          <p:cNvPr id="4" name="Slide Number Placeholder 3"/>
          <p:cNvSpPr>
            <a:spLocks noGrp="1"/>
          </p:cNvSpPr>
          <p:nvPr>
            <p:ph type="sldNum" sz="quarter" idx="12"/>
          </p:nvPr>
        </p:nvSpPr>
        <p:spPr/>
        <p:txBody>
          <a:bodyPr/>
          <a:lstStyle/>
          <a:p>
            <a:fld id="{240F1BDB-6CE4-495C-AC30-106FDA64768F}" type="slidenum">
              <a:rPr lang="en-US" smtClean="0"/>
              <a:t>27</a:t>
            </a:fld>
            <a:endParaRPr lang="en-US" dirty="0"/>
          </a:p>
        </p:txBody>
      </p:sp>
    </p:spTree>
    <p:extLst>
      <p:ext uri="{BB962C8B-B14F-4D97-AF65-F5344CB8AC3E}">
        <p14:creationId xmlns:p14="http://schemas.microsoft.com/office/powerpoint/2010/main" val="3154058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1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a:t>
            </a:r>
            <a:r>
              <a:rPr lang="en-US" dirty="0">
                <a:solidFill>
                  <a:srgbClr val="0070C0"/>
                </a:solidFill>
              </a:rPr>
              <a:t>First 5 steps.</a:t>
            </a:r>
          </a:p>
        </p:txBody>
      </p:sp>
      <p:sp>
        <p:nvSpPr>
          <p:cNvPr id="4" name="Slide Number Placeholder 3"/>
          <p:cNvSpPr>
            <a:spLocks noGrp="1"/>
          </p:cNvSpPr>
          <p:nvPr>
            <p:ph type="sldNum" sz="quarter" idx="12"/>
          </p:nvPr>
        </p:nvSpPr>
        <p:spPr/>
        <p:txBody>
          <a:bodyPr/>
          <a:lstStyle/>
          <a:p>
            <a:fld id="{240F1BDB-6CE4-495C-AC30-106FDA64768F}" type="slidenum">
              <a:rPr lang="en-US" smtClean="0"/>
              <a:t>28</a:t>
            </a:fld>
            <a:endParaRPr lang="en-US" dirty="0"/>
          </a:p>
        </p:txBody>
      </p:sp>
    </p:spTree>
    <p:extLst>
      <p:ext uri="{BB962C8B-B14F-4D97-AF65-F5344CB8AC3E}">
        <p14:creationId xmlns:p14="http://schemas.microsoft.com/office/powerpoint/2010/main" val="327165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a:t>Let’s Formalize This Test Into 6 Steps!</a:t>
            </a:r>
          </a:p>
        </p:txBody>
      </p:sp>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2006" y="3839560"/>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72006" y="4607843"/>
            <a:ext cx="8779606" cy="461665"/>
          </a:xfrm>
          <a:prstGeom prst="rect">
            <a:avLst/>
          </a:prstGeom>
          <a:noFill/>
        </p:spPr>
        <p:txBody>
          <a:bodyPr wrap="square" rtlCol="0">
            <a:spAutoFit/>
          </a:bodyPr>
          <a:lstStyle/>
          <a:p>
            <a:r>
              <a:rPr lang="en-US" sz="2400" dirty="0"/>
              <a:t>Step 4: Find the p-value: P-value 0.0054&lt; .01</a:t>
            </a:r>
          </a:p>
        </p:txBody>
      </p:sp>
      <mc:AlternateContent xmlns:mc="http://schemas.openxmlformats.org/markup-compatibility/2006" xmlns:a14="http://schemas.microsoft.com/office/drawing/2010/main">
        <mc:Choice Requires="a14">
          <p:sp>
            <p:nvSpPr>
              <p:cNvPr id="12" name="TextBox 11"/>
              <p:cNvSpPr txBox="1"/>
              <p:nvPr/>
            </p:nvSpPr>
            <p:spPr>
              <a:xfrm>
                <a:off x="176795" y="5153142"/>
                <a:ext cx="8779606" cy="1200329"/>
              </a:xfrm>
              <a:prstGeom prst="rect">
                <a:avLst/>
              </a:prstGeom>
              <a:noFill/>
            </p:spPr>
            <p:txBody>
              <a:bodyPr wrap="square" rtlCol="0">
                <a:spAutoFit/>
              </a:bodyPr>
              <a:lstStyle/>
              <a:p>
                <a:r>
                  <a:rPr lang="en-US" sz="2400" dirty="0"/>
                  <a:t>Step 5: Key!  The sample mean we found is very unusual under the assumption that the group means are equal (</a:t>
                </a:r>
                <a14:m>
                  <m:oMath xmlns:m="http://schemas.openxmlformats.org/officeDocument/2006/math">
                    <m:r>
                      <a:rPr lang="en-US" sz="2400" i="1">
                        <a:latin typeface="Cambria Math"/>
                      </a:rPr>
                      <m:t>µ</m:t>
                    </m:r>
                    <m:r>
                      <a:rPr lang="en-US" sz="2400" i="1" baseline="-25000">
                        <a:latin typeface="Cambria Math" panose="02040503050406030204" pitchFamily="18" charset="0"/>
                      </a:rPr>
                      <m:t>𝐼</m:t>
                    </m:r>
                    <m:r>
                      <a:rPr lang="en-US" sz="2400" i="1">
                        <a:latin typeface="Cambria Math" panose="02040503050406030204" pitchFamily="18" charset="0"/>
                      </a:rPr>
                      <m:t>−</m:t>
                    </m:r>
                    <m:r>
                      <a:rPr lang="en-US" sz="2400" i="1">
                        <a:latin typeface="Cambria Math"/>
                      </a:rPr>
                      <m:t>µ</m:t>
                    </m:r>
                    <m:r>
                      <a:rPr lang="en-US" sz="2400" i="1" baseline="-25000">
                        <a:latin typeface="Cambria Math" panose="02040503050406030204" pitchFamily="18" charset="0"/>
                      </a:rPr>
                      <m:t>𝐸</m:t>
                    </m:r>
                  </m:oMath>
                </a14:m>
                <a:r>
                  <a:rPr lang="en-US" sz="2400" dirty="0"/>
                  <a:t>).  So we Reject this assumption.  That is, we REJECT Ho.  </a:t>
                </a:r>
              </a:p>
            </p:txBody>
          </p:sp>
        </mc:Choice>
        <mc:Fallback xmlns="">
          <p:sp>
            <p:nvSpPr>
              <p:cNvPr id="12" name="TextBox 11"/>
              <p:cNvSpPr txBox="1">
                <a:spLocks noRot="1" noChangeAspect="1" noMove="1" noResize="1" noEditPoints="1" noAdjustHandles="1" noChangeArrowheads="1" noChangeShapeType="1" noTextEdit="1"/>
              </p:cNvSpPr>
              <p:nvPr/>
            </p:nvSpPr>
            <p:spPr>
              <a:xfrm>
                <a:off x="176795" y="5153142"/>
                <a:ext cx="8779606" cy="1200329"/>
              </a:xfrm>
              <a:prstGeom prst="rect">
                <a:avLst/>
              </a:prstGeom>
              <a:blipFill rotWithShape="0">
                <a:blip r:embed="rId2"/>
                <a:stretch>
                  <a:fillRect l="-1042"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65139" y="1133812"/>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3" name="TextBox 12"/>
              <p:cNvSpPr txBox="1">
                <a:spLocks noRot="1" noChangeAspect="1" noMove="1" noResize="1" noEditPoints="1" noAdjustHandles="1" noChangeArrowheads="1" noChangeShapeType="1" noTextEdit="1"/>
              </p:cNvSpPr>
              <p:nvPr/>
            </p:nvSpPr>
            <p:spPr>
              <a:xfrm>
                <a:off x="7465139" y="1133812"/>
                <a:ext cx="1553952" cy="639983"/>
              </a:xfrm>
              <a:prstGeom prst="rect">
                <a:avLst/>
              </a:prstGeom>
              <a:blipFill rotWithShape="0">
                <a:blip r:embed="rId3"/>
                <a:stretch>
                  <a:fillRect l="-2353" b="-10476"/>
                </a:stretch>
              </a:blipFill>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1729522" y="2270059"/>
            <a:ext cx="4880624" cy="1631533"/>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7143176" y="3663577"/>
                <a:ext cx="1654171" cy="625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=2.93</m:t>
                      </m:r>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7143176" y="3663577"/>
                <a:ext cx="1654171" cy="625492"/>
              </a:xfrm>
              <a:prstGeom prst="rect">
                <a:avLst/>
              </a:prstGeom>
              <a:blipFill rotWithShape="0">
                <a:blip r:embed="rId5"/>
                <a:stretch>
                  <a:fillRect b="-6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9" name="TextBox 18"/>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6"/>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35006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Quick Quiz Questions (QQQS) </a:t>
                </a:r>
                <a:br>
                  <a:rPr lang="en-US" dirty="0"/>
                </a:b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t> hour)</a:t>
                </a:r>
              </a:p>
            </p:txBody>
          </p:sp>
        </mc:Choice>
        <mc:Fallback>
          <p:sp>
            <p:nvSpPr>
              <p:cNvPr id="2" name="Title 1">
                <a:extLst>
                  <a:ext uri="{FF2B5EF4-FFF2-40B4-BE49-F238E27FC236}">
                    <a16:creationId xmlns:a16="http://schemas.microsoft.com/office/drawing/2014/main" id="{CB7B8547-C77E-F341-913C-954B37918AD2}"/>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267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2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First 5 steps.</a:t>
            </a:r>
          </a:p>
          <a:p>
            <a:pPr marL="0" indent="0">
              <a:buNone/>
            </a:pPr>
            <a:r>
              <a:rPr lang="en-US" b="1" dirty="0"/>
              <a:t>State the Scope and Conclusion.</a:t>
            </a:r>
          </a:p>
        </p:txBody>
      </p:sp>
      <p:sp>
        <p:nvSpPr>
          <p:cNvPr id="4" name="Slide Number Placeholder 3"/>
          <p:cNvSpPr>
            <a:spLocks noGrp="1"/>
          </p:cNvSpPr>
          <p:nvPr>
            <p:ph type="sldNum" sz="quarter" idx="12"/>
          </p:nvPr>
        </p:nvSpPr>
        <p:spPr/>
        <p:txBody>
          <a:bodyPr/>
          <a:lstStyle/>
          <a:p>
            <a:fld id="{240F1BDB-6CE4-495C-AC30-106FDA64768F}" type="slidenum">
              <a:rPr lang="en-US" smtClean="0"/>
              <a:t>30</a:t>
            </a:fld>
            <a:endParaRPr lang="en-US" dirty="0"/>
          </a:p>
        </p:txBody>
      </p:sp>
    </p:spTree>
    <p:extLst>
      <p:ext uri="{BB962C8B-B14F-4D97-AF65-F5344CB8AC3E}">
        <p14:creationId xmlns:p14="http://schemas.microsoft.com/office/powerpoint/2010/main" val="325774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50"/>
            <a:ext cx="8229600" cy="457200"/>
          </a:xfrm>
        </p:spPr>
        <p:txBody>
          <a:bodyPr>
            <a:normAutofit fontScale="90000"/>
          </a:bodyPr>
          <a:lstStyle/>
          <a:p>
            <a:r>
              <a:rPr lang="en-US" dirty="0"/>
              <a:t>Let’s Fill in the P-value (and add a CI)!</a:t>
            </a:r>
          </a:p>
        </p:txBody>
      </p:sp>
      <p:sp>
        <p:nvSpPr>
          <p:cNvPr id="5" name="TextBox 4"/>
          <p:cNvSpPr txBox="1"/>
          <p:nvPr/>
        </p:nvSpPr>
        <p:spPr>
          <a:xfrm>
            <a:off x="0" y="126684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7318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67234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86367" y="4099195"/>
            <a:ext cx="8779606" cy="461665"/>
          </a:xfrm>
          <a:prstGeom prst="rect">
            <a:avLst/>
          </a:prstGeom>
          <a:noFill/>
        </p:spPr>
        <p:txBody>
          <a:bodyPr wrap="square" rtlCol="0">
            <a:spAutoFit/>
          </a:bodyPr>
          <a:lstStyle/>
          <a:p>
            <a:r>
              <a:rPr lang="en-US" sz="2400" dirty="0"/>
              <a:t>Step 4: Find the p-value: P-value = .0054</a:t>
            </a:r>
          </a:p>
        </p:txBody>
      </p:sp>
      <p:sp>
        <p:nvSpPr>
          <p:cNvPr id="12" name="TextBox 11"/>
          <p:cNvSpPr txBox="1"/>
          <p:nvPr/>
        </p:nvSpPr>
        <p:spPr>
          <a:xfrm>
            <a:off x="174172" y="4446135"/>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0" y="4826675"/>
            <a:ext cx="9143999" cy="2031325"/>
          </a:xfrm>
          <a:prstGeom prst="rect">
            <a:avLst/>
          </a:prstGeom>
          <a:noFill/>
        </p:spPr>
        <p:txBody>
          <a:bodyPr wrap="square" rtlCol="0">
            <a:spAutoFit/>
          </a:bodyPr>
          <a:lstStyle/>
          <a:p>
            <a:r>
              <a:rPr lang="en-US" dirty="0"/>
              <a:t>Step 6:  </a:t>
            </a:r>
          </a:p>
          <a:p>
            <a:r>
              <a:rPr lang="en-US" b="1" dirty="0"/>
              <a:t>Conclusion: </a:t>
            </a:r>
            <a:r>
              <a:rPr lang="en-US" dirty="0"/>
              <a:t>There is sufficient evidence to suggest that those who receive the Intrinsic treatment have a higher mean score than those who receive the Extrinsic treatment (p-value = .0054 from a two sided t-test). A 99% confidence interval for this difference is (1.29, 7.00). </a:t>
            </a:r>
            <a:r>
              <a:rPr lang="en-US" dirty="0">
                <a:solidFill>
                  <a:srgbClr val="FF0000"/>
                </a:solidFill>
              </a:rPr>
              <a:t> </a:t>
            </a:r>
          </a:p>
          <a:p>
            <a:r>
              <a:rPr lang="en-US" b="1" dirty="0"/>
              <a:t>SCOPE: </a:t>
            </a:r>
            <a:r>
              <a:rPr lang="en-US" dirty="0"/>
              <a:t>Since this was a randomized experiment, we can conclude that the Intrinsic treatment caused this difference.  However, since the study was of volunteers, this inference can only be generalized to the 47 participants.</a:t>
            </a:r>
          </a:p>
        </p:txBody>
      </p:sp>
      <mc:AlternateContent xmlns:mc="http://schemas.openxmlformats.org/markup-compatibility/2006" xmlns:a14="http://schemas.microsoft.com/office/drawing/2010/main">
        <mc:Choice Requires="a14">
          <p:sp>
            <p:nvSpPr>
              <p:cNvPr id="14" name="TextBox 13"/>
              <p:cNvSpPr txBox="1"/>
              <p:nvPr/>
            </p:nvSpPr>
            <p:spPr>
              <a:xfrm>
                <a:off x="7517388" y="1070407"/>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4" name="TextBox 13"/>
              <p:cNvSpPr txBox="1">
                <a:spLocks noRot="1" noChangeAspect="1" noMove="1" noResize="1" noEditPoints="1" noAdjustHandles="1" noChangeArrowheads="1" noChangeShapeType="1" noTextEdit="1"/>
              </p:cNvSpPr>
              <p:nvPr/>
            </p:nvSpPr>
            <p:spPr>
              <a:xfrm>
                <a:off x="7517388" y="1070407"/>
                <a:ext cx="1553952" cy="639983"/>
              </a:xfrm>
              <a:prstGeom prst="rect">
                <a:avLst/>
              </a:prstGeom>
              <a:blipFill rotWithShape="0">
                <a:blip r:embed="rId2"/>
                <a:stretch>
                  <a:fillRect l="-1961" b="-10476"/>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1625020" y="2141183"/>
            <a:ext cx="4995577" cy="1669961"/>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74843" y="3543066"/>
                <a:ext cx="1738181" cy="6254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2.93</m:t>
                      </m:r>
                    </m:oMath>
                  </m:oMathPara>
                </a14:m>
                <a:endParaRPr lang="en-US" sz="12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74843" y="3543066"/>
                <a:ext cx="1738181" cy="625492"/>
              </a:xfrm>
              <a:prstGeom prst="rect">
                <a:avLst/>
              </a:prstGeom>
              <a:blipFill rotWithShape="0">
                <a:blip r:embed="rId4"/>
                <a:stretch>
                  <a:fillRect b="-7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8" name="TextBox 17"/>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5"/>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40204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C0D319-FFAA-A647-9800-EC796016D2C2}"/>
                  </a:ext>
                </a:extLst>
              </p:cNvPr>
              <p:cNvSpPr>
                <a:spLocks noGrp="1"/>
              </p:cNvSpPr>
              <p:nvPr>
                <p:ph type="title"/>
              </p:nvPr>
            </p:nvSpPr>
            <p:spPr/>
            <p:txBody>
              <a:bodyPr/>
              <a:lstStyle/>
              <a:p>
                <a:r>
                  <a:rPr lang="en-US" dirty="0"/>
                  <a:t>Question 1: (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C2C0D319-FFAA-A647-9800-EC796016D2C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78616FF-5683-FA4F-9E8B-701C74CB5694}"/>
              </a:ext>
            </a:extLst>
          </p:cNvPr>
          <p:cNvPicPr>
            <a:picLocks noChangeAspect="1"/>
          </p:cNvPicPr>
          <p:nvPr/>
        </p:nvPicPr>
        <p:blipFill rotWithShape="1">
          <a:blip r:embed="rId3"/>
          <a:srcRect b="47114"/>
          <a:stretch/>
        </p:blipFill>
        <p:spPr>
          <a:xfrm>
            <a:off x="169354" y="1861139"/>
            <a:ext cx="8805292" cy="4143304"/>
          </a:xfrm>
          <a:prstGeom prst="rect">
            <a:avLst/>
          </a:prstGeom>
        </p:spPr>
      </p:pic>
    </p:spTree>
    <p:extLst>
      <p:ext uri="{BB962C8B-B14F-4D97-AF65-F5344CB8AC3E}">
        <p14:creationId xmlns:p14="http://schemas.microsoft.com/office/powerpoint/2010/main" val="390345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9415CC-439F-4D46-A40B-F54C38289607}"/>
                  </a:ext>
                </a:extLst>
              </p:cNvPr>
              <p:cNvSpPr>
                <a:spLocks noGrp="1"/>
              </p:cNvSpPr>
              <p:nvPr>
                <p:ph type="title"/>
              </p:nvPr>
            </p:nvSpPr>
            <p:spPr/>
            <p:txBody>
              <a:bodyPr/>
              <a:lstStyle/>
              <a:p>
                <a:r>
                  <a:rPr lang="en-US" dirty="0"/>
                  <a:t>Question 1 (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oMath>
                </a14:m>
                <a:r>
                  <a:rPr lang="en-US" dirty="0"/>
                  <a:t>)</a:t>
                </a:r>
              </a:p>
            </p:txBody>
          </p:sp>
        </mc:Choice>
        <mc:Fallback xmlns="">
          <p:sp>
            <p:nvSpPr>
              <p:cNvPr id="2" name="Title 1">
                <a:extLst>
                  <a:ext uri="{FF2B5EF4-FFF2-40B4-BE49-F238E27FC236}">
                    <a16:creationId xmlns:a16="http://schemas.microsoft.com/office/drawing/2014/main" id="{1B9415CC-439F-4D46-A40B-F54C3828960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FC85D7-83F5-E647-898C-CA179F65FA0E}"/>
              </a:ext>
            </a:extLst>
          </p:cNvPr>
          <p:cNvPicPr>
            <a:picLocks noChangeAspect="1"/>
          </p:cNvPicPr>
          <p:nvPr/>
        </p:nvPicPr>
        <p:blipFill rotWithShape="1">
          <a:blip r:embed="rId3"/>
          <a:srcRect t="52886"/>
          <a:stretch/>
        </p:blipFill>
        <p:spPr>
          <a:xfrm>
            <a:off x="182611" y="2217906"/>
            <a:ext cx="8778777" cy="3679948"/>
          </a:xfrm>
          <a:prstGeom prst="rect">
            <a:avLst/>
          </a:prstGeom>
        </p:spPr>
      </p:pic>
    </p:spTree>
    <p:extLst>
      <p:ext uri="{BB962C8B-B14F-4D97-AF65-F5344CB8AC3E}">
        <p14:creationId xmlns:p14="http://schemas.microsoft.com/office/powerpoint/2010/main" val="3861702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196DC-DB6B-8847-85D7-6C7B7278FC5E}"/>
              </a:ext>
            </a:extLst>
          </p:cNvPr>
          <p:cNvSpPr/>
          <p:nvPr/>
        </p:nvSpPr>
        <p:spPr>
          <a:xfrm>
            <a:off x="739302" y="557529"/>
            <a:ext cx="8025318" cy="562128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Note: Perhaps you might be wondering at this point in the course,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“Why are we always testing the assumptions of the t-test? Is it the best test?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Should we always run the t-test when we can?”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These are very good questions and open questions that are up for debate!  The one thing that is mathematically proven and not up for debate is that if the assumptions are met, the two-sample t test is the most powerful (in terms of Power = 1 – beta) test in the universe at testing the claim of the difference of means.  Two questions may arise here:</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  Do we ever really have the assumptions fully met in the real world and just how much power do we give up at varying degrees of violation of the assumptions?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2. Do we always want inference on the equality/difference of </a:t>
            </a:r>
            <a:r>
              <a:rPr lang="en-US" i="1" dirty="0">
                <a:latin typeface="Calibri" panose="020F0502020204030204" pitchFamily="34" charset="0"/>
                <a:ea typeface="Calibri" panose="020F0502020204030204" pitchFamily="34" charset="0"/>
                <a:cs typeface="Times New Roman" panose="02020603050405020304" pitchFamily="18" charset="0"/>
              </a:rPr>
              <a:t>means</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We will continue to answer these questions in Unit 4. Also note that we started to answer number two with a t-test of log transformed data.  The inference there is on the equality (ratio) of medians which may be a better measure of center when dealing with right or left skewed data!)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6ED6180-3CD5-0A47-9C83-248BFB1844FA}"/>
                  </a:ext>
                </a:extLst>
              </p:cNvPr>
              <p:cNvSpPr>
                <a:spLocks noGrp="1"/>
              </p:cNvSpPr>
              <p:nvPr>
                <p:ph type="title"/>
              </p:nvPr>
            </p:nvSpPr>
            <p:spPr/>
            <p:txBody>
              <a:bodyPr/>
              <a:lstStyle/>
              <a:p>
                <a:r>
                  <a:rPr lang="en-US" dirty="0"/>
                  <a:t>Activity 2: Log Transformations</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06ED6180-3CD5-0A47-9C83-248BFB1844FA}"/>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FB409EB-C549-A548-B0CC-A5CA931CC030}"/>
              </a:ext>
            </a:extLst>
          </p:cNvPr>
          <p:cNvSpPr>
            <a:spLocks noGrp="1"/>
          </p:cNvSpPr>
          <p:nvPr>
            <p:ph idx="1"/>
          </p:nvPr>
        </p:nvSpPr>
        <p:spPr/>
        <p:txBody>
          <a:bodyPr/>
          <a:lstStyle/>
          <a:p>
            <a:r>
              <a:rPr lang="en-US" dirty="0"/>
              <a:t>After completing the video lecture on log transformations, review the following example and we will revisit it in live session. </a:t>
            </a:r>
          </a:p>
        </p:txBody>
      </p:sp>
    </p:spTree>
    <p:extLst>
      <p:ext uri="{BB962C8B-B14F-4D97-AF65-F5344CB8AC3E}">
        <p14:creationId xmlns:p14="http://schemas.microsoft.com/office/powerpoint/2010/main" val="126599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a:t>Transformations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36</a:t>
            </a:fld>
            <a:endParaRPr lang="en-US" dirty="0"/>
          </a:p>
        </p:txBody>
      </p:sp>
    </p:spTree>
    <p:extLst>
      <p:ext uri="{BB962C8B-B14F-4D97-AF65-F5344CB8AC3E}">
        <p14:creationId xmlns:p14="http://schemas.microsoft.com/office/powerpoint/2010/main" val="2403266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a:t>Log Transformation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799"/>
            <a:ext cx="5584784" cy="568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96534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7267"/>
          </a:xfrm>
        </p:spPr>
        <p:txBody>
          <a:bodyPr>
            <a:normAutofit/>
          </a:bodyPr>
          <a:lstStyle/>
          <a:p>
            <a:pPr algn="ctr"/>
            <a:r>
              <a:rPr lang="en-US" dirty="0"/>
              <a:t>Cloud Seeding!</a:t>
            </a:r>
          </a:p>
        </p:txBody>
      </p:sp>
      <p:pic>
        <p:nvPicPr>
          <p:cNvPr id="4098" name="Picture 2" descr="http://www.blueplanet.nsw.edu.au/SiteFiles/blueplanetnsweduau/cloud_seed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131" y="1988464"/>
            <a:ext cx="5659493" cy="36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85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5526"/>
            <a:ext cx="7886700" cy="3844447"/>
          </a:xfrm>
        </p:spPr>
        <p:txBody>
          <a:bodyPr>
            <a:normAutofit fontScale="92500" lnSpcReduction="10000"/>
          </a:bodyPr>
          <a:lstStyle/>
          <a:p>
            <a:pPr marL="0" indent="0">
              <a:buNone/>
            </a:pPr>
            <a:r>
              <a:rPr lang="en-US" dirty="0"/>
              <a:t>Does Cloud Seeding Work?</a:t>
            </a:r>
          </a:p>
          <a:p>
            <a:pPr marL="0" indent="0">
              <a:buNone/>
            </a:pPr>
            <a:endParaRPr lang="en-US" dirty="0"/>
          </a:p>
          <a:p>
            <a:pPr marL="0" indent="0">
              <a:buNone/>
            </a:pPr>
            <a:r>
              <a:rPr lang="en-US" dirty="0"/>
              <a:t>On days that were deemed suitable for cloud seeding, a random mechanism was used to decide whether to seed the target cloud on that day or to leave it unseeded as a control.  Precipitation was measured as the total rain volume falling from the cloud base following the airplane seeding run, as measured by radar.  We would like to test at the alpha = .05 level of significance whether cloud seeding is effective in increasing precipitation.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131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4530001-B6D9-E54A-8897-B7D77E8519EE}"/>
              </a:ext>
            </a:extLst>
          </p:cNvPr>
          <p:cNvPicPr>
            <a:picLocks noChangeAspect="1"/>
          </p:cNvPicPr>
          <p:nvPr/>
        </p:nvPicPr>
        <p:blipFill>
          <a:blip r:embed="rId2"/>
          <a:stretch>
            <a:fillRect/>
          </a:stretch>
        </p:blipFill>
        <p:spPr>
          <a:xfrm>
            <a:off x="247650" y="1781243"/>
            <a:ext cx="8648700" cy="4521200"/>
          </a:xfrm>
          <a:prstGeom prst="rect">
            <a:avLst/>
          </a:prstGeom>
        </p:spPr>
      </p:pic>
    </p:spTree>
    <p:extLst>
      <p:ext uri="{BB962C8B-B14F-4D97-AF65-F5344CB8AC3E}">
        <p14:creationId xmlns:p14="http://schemas.microsoft.com/office/powerpoint/2010/main" val="92843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87" y="691548"/>
            <a:ext cx="7886700" cy="687853"/>
          </a:xfrm>
        </p:spPr>
        <p:txBody>
          <a:bodyPr>
            <a:normAutofit fontScale="90000"/>
          </a:bodyPr>
          <a:lstStyle/>
          <a:p>
            <a:pPr algn="ctr"/>
            <a:r>
              <a:rPr lang="en-US" dirty="0"/>
              <a:t>Cloud Seeding: Original Data</a:t>
            </a:r>
          </a:p>
        </p:txBody>
      </p:sp>
      <p:pic>
        <p:nvPicPr>
          <p:cNvPr id="3074" name="Picture 2" descr="Summary Panel for 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96" y="1576553"/>
            <a:ext cx="3888717" cy="291653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Q-Q Plots for Rain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246034" cy="2388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235712" y="4800600"/>
            <a:ext cx="4540250" cy="1079500"/>
          </a:xfrm>
          <a:prstGeom prst="rect">
            <a:avLst/>
          </a:prstGeom>
        </p:spPr>
      </p:pic>
    </p:spTree>
    <p:extLst>
      <p:ext uri="{BB962C8B-B14F-4D97-AF65-F5344CB8AC3E}">
        <p14:creationId xmlns:p14="http://schemas.microsoft.com/office/powerpoint/2010/main" val="1382677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62" y="381000"/>
            <a:ext cx="7886700" cy="448163"/>
          </a:xfrm>
        </p:spPr>
        <p:txBody>
          <a:bodyPr>
            <a:normAutofit fontScale="90000"/>
          </a:bodyPr>
          <a:lstStyle/>
          <a:p>
            <a:pPr algn="ctr"/>
            <a:r>
              <a:rPr lang="en-US" dirty="0"/>
              <a:t>After Log Transformation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1" y="931638"/>
            <a:ext cx="4049790" cy="30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2" y="1269048"/>
            <a:ext cx="4177862" cy="24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2732243" y="4343400"/>
            <a:ext cx="3758338" cy="2111828"/>
          </a:xfrm>
          <a:prstGeom prst="rect">
            <a:avLst/>
          </a:prstGeom>
        </p:spPr>
      </p:pic>
    </p:spTree>
    <p:extLst>
      <p:ext uri="{BB962C8B-B14F-4D97-AF65-F5344CB8AC3E}">
        <p14:creationId xmlns:p14="http://schemas.microsoft.com/office/powerpoint/2010/main" val="3308892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729382"/>
          </a:xfrm>
        </p:spPr>
        <p:txBody>
          <a:bodyPr>
            <a:normAutofit/>
          </a:bodyPr>
          <a:lstStyle/>
          <a:p>
            <a:r>
              <a:rPr lang="en-US" dirty="0"/>
              <a:t>T Test and Confidence!!!</a:t>
            </a:r>
          </a:p>
        </p:txBody>
      </p:sp>
      <p:sp>
        <p:nvSpPr>
          <p:cNvPr id="4" name="Rectangle 3"/>
          <p:cNvSpPr/>
          <p:nvPr/>
        </p:nvSpPr>
        <p:spPr>
          <a:xfrm>
            <a:off x="3647089" y="827037"/>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p:sp>
        <p:nvSpPr>
          <p:cNvPr id="6" name="Rectangle 5"/>
          <p:cNvSpPr/>
          <p:nvPr/>
        </p:nvSpPr>
        <p:spPr>
          <a:xfrm>
            <a:off x="76200" y="5751493"/>
            <a:ext cx="9007761" cy="954107"/>
          </a:xfrm>
          <a:prstGeom prst="rect">
            <a:avLst/>
          </a:prstGeom>
        </p:spPr>
        <p:txBody>
          <a:bodyPr wrap="square">
            <a:spAutoFit/>
          </a:bodyPr>
          <a:lstStyle/>
          <a:p>
            <a:pPr>
              <a:spcBef>
                <a:spcPct val="0"/>
              </a:spcBef>
              <a:buClrTx/>
              <a:buFontTx/>
              <a:buNone/>
            </a:pPr>
            <a:r>
              <a:rPr lang="en-US" altLang="en-US" sz="1400" b="1" dirty="0">
                <a:sym typeface="Symbol" pitchFamily="18" charset="2"/>
              </a:rPr>
              <a:t>It is estimated that the median volume of rainfall on days when clouds were seeded was </a:t>
            </a:r>
            <a:r>
              <a:rPr lang="en-US" altLang="en-US" sz="1400" b="1" dirty="0">
                <a:solidFill>
                  <a:srgbClr val="FF0000"/>
                </a:solidFill>
                <a:sym typeface="Symbol" pitchFamily="18" charset="2"/>
              </a:rPr>
              <a:t>e</a:t>
            </a:r>
            <a:r>
              <a:rPr lang="en-US" altLang="en-US" sz="1400" b="1" baseline="30000" dirty="0">
                <a:solidFill>
                  <a:srgbClr val="FF0000"/>
                </a:solidFill>
                <a:sym typeface="Symbol" pitchFamily="18" charset="2"/>
              </a:rPr>
              <a:t>1.1438</a:t>
            </a:r>
            <a:r>
              <a:rPr lang="en-US" altLang="en-US" sz="1400" b="1" dirty="0">
                <a:solidFill>
                  <a:srgbClr val="FF0000"/>
                </a:solidFill>
                <a:sym typeface="Symbol" pitchFamily="18" charset="2"/>
              </a:rPr>
              <a:t>=3.1</a:t>
            </a:r>
            <a:r>
              <a:rPr lang="en-US" altLang="en-US" sz="1400" b="1" dirty="0">
                <a:sym typeface="Symbol" pitchFamily="18" charset="2"/>
              </a:rPr>
              <a:t> times as large as when not seeded (p-value = .007). A 90% confidence interval for this multiplicative effect on the median is 1.5 to 6.7 times.  Since randomization was used to determine whether any particular suitable day was seeded or not, it is safe to interpret this as evidence that the seeding caused the larger median rainfall.  </a:t>
            </a:r>
          </a:p>
        </p:txBody>
      </p:sp>
      <p:sp>
        <p:nvSpPr>
          <p:cNvPr id="7" name="Rectangle 6"/>
          <p:cNvSpPr/>
          <p:nvPr/>
        </p:nvSpPr>
        <p:spPr>
          <a:xfrm>
            <a:off x="3611230" y="1302503"/>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 Median</a:t>
            </a:r>
            <a:r>
              <a:rPr lang="en-US" altLang="en-US" sz="1350" b="1" i="1" baseline="-25000" dirty="0">
                <a:solidFill>
                  <a:schemeClr val="tx2"/>
                </a:solidFill>
                <a:sym typeface="Symbol" pitchFamily="18" charset="2"/>
              </a:rPr>
              <a:t>unseeded</a:t>
            </a: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&gt; Median</a:t>
            </a:r>
            <a:r>
              <a:rPr lang="en-US" altLang="en-US" sz="1350" b="1" i="1" baseline="-25000" dirty="0">
                <a:solidFill>
                  <a:schemeClr val="tx2"/>
                </a:solidFill>
                <a:sym typeface="Symbol" pitchFamily="18" charset="2"/>
              </a:rPr>
              <a:t>unseeded</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741"/>
          <a:stretch/>
        </p:blipFill>
        <p:spPr bwMode="auto">
          <a:xfrm>
            <a:off x="70246" y="1828800"/>
            <a:ext cx="3621343" cy="283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5158" y="4724400"/>
            <a:ext cx="2337238" cy="300082"/>
          </a:xfrm>
          <a:prstGeom prst="rect">
            <a:avLst/>
          </a:prstGeom>
          <a:noFill/>
        </p:spPr>
        <p:txBody>
          <a:bodyPr wrap="square" rtlCol="0">
            <a:spAutoFit/>
          </a:bodyPr>
          <a:lstStyle/>
          <a:p>
            <a:pPr algn="ctr"/>
            <a:r>
              <a:rPr lang="en-US" sz="1350" i="1" dirty="0"/>
              <a:t>For the one sided test.</a:t>
            </a:r>
          </a:p>
        </p:txBody>
      </p:sp>
      <p:sp>
        <p:nvSpPr>
          <p:cNvPr id="5" name="Rectangle 4"/>
          <p:cNvSpPr/>
          <p:nvPr/>
        </p:nvSpPr>
        <p:spPr>
          <a:xfrm>
            <a:off x="2656489" y="4177553"/>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93612" y="4724400"/>
            <a:ext cx="2337238" cy="300082"/>
          </a:xfrm>
          <a:prstGeom prst="rect">
            <a:avLst/>
          </a:prstGeom>
          <a:noFill/>
        </p:spPr>
        <p:txBody>
          <a:bodyPr wrap="square" rtlCol="0">
            <a:spAutoFit/>
          </a:bodyPr>
          <a:lstStyle/>
          <a:p>
            <a:pPr algn="ctr"/>
            <a:r>
              <a:rPr lang="en-US" sz="1350" i="1" dirty="0"/>
              <a:t>For confidence interval.</a:t>
            </a:r>
          </a:p>
        </p:txBody>
      </p:sp>
      <p:sp>
        <p:nvSpPr>
          <p:cNvPr id="13" name="Rectangle 12"/>
          <p:cNvSpPr/>
          <p:nvPr/>
        </p:nvSpPr>
        <p:spPr>
          <a:xfrm>
            <a:off x="1401430" y="3505200"/>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stretch>
            <a:fillRect/>
          </a:stretch>
        </p:blipFill>
        <p:spPr>
          <a:xfrm>
            <a:off x="494581" y="4975835"/>
            <a:ext cx="2858219" cy="714555"/>
          </a:xfrm>
          <a:prstGeom prst="rect">
            <a:avLst/>
          </a:prstGeom>
        </p:spPr>
      </p:pic>
      <p:pic>
        <p:nvPicPr>
          <p:cNvPr id="15" name="Picture 14"/>
          <p:cNvPicPr>
            <a:picLocks noChangeAspect="1"/>
          </p:cNvPicPr>
          <p:nvPr/>
        </p:nvPicPr>
        <p:blipFill>
          <a:blip r:embed="rId4"/>
          <a:stretch>
            <a:fillRect/>
          </a:stretch>
        </p:blipFill>
        <p:spPr>
          <a:xfrm>
            <a:off x="4687541" y="1884134"/>
            <a:ext cx="4075459" cy="2800938"/>
          </a:xfrm>
          <a:prstGeom prst="rect">
            <a:avLst/>
          </a:prstGeom>
        </p:spPr>
      </p:pic>
      <p:sp>
        <p:nvSpPr>
          <p:cNvPr id="17" name="Rectangle 16"/>
          <p:cNvSpPr/>
          <p:nvPr/>
        </p:nvSpPr>
        <p:spPr>
          <a:xfrm>
            <a:off x="6539818" y="2868706"/>
            <a:ext cx="77538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562231" y="3458062"/>
            <a:ext cx="752968" cy="23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5"/>
          <a:stretch>
            <a:fillRect/>
          </a:stretch>
        </p:blipFill>
        <p:spPr>
          <a:xfrm>
            <a:off x="4800600" y="5078229"/>
            <a:ext cx="3785337" cy="702311"/>
          </a:xfrm>
          <a:prstGeom prst="rect">
            <a:avLst/>
          </a:prstGeom>
        </p:spPr>
      </p:pic>
      <p:sp>
        <p:nvSpPr>
          <p:cNvPr id="8" name="TextBox 7">
            <a:extLst>
              <a:ext uri="{FF2B5EF4-FFF2-40B4-BE49-F238E27FC236}">
                <a16:creationId xmlns:a16="http://schemas.microsoft.com/office/drawing/2014/main" id="{5F0615EA-F563-494E-8CEF-9F2D23FB34D2}"/>
              </a:ext>
            </a:extLst>
          </p:cNvPr>
          <p:cNvSpPr txBox="1"/>
          <p:nvPr/>
        </p:nvSpPr>
        <p:spPr>
          <a:xfrm>
            <a:off x="7544438" y="860917"/>
            <a:ext cx="1562100" cy="646331"/>
          </a:xfrm>
          <a:prstGeom prst="rect">
            <a:avLst/>
          </a:prstGeom>
          <a:noFill/>
        </p:spPr>
        <p:txBody>
          <a:bodyPr wrap="square" rtlCol="0">
            <a:spAutoFit/>
          </a:bodyPr>
          <a:lstStyle/>
          <a:p>
            <a:r>
              <a:rPr lang="en-US" dirty="0"/>
              <a:t>e</a:t>
            </a:r>
            <a:r>
              <a:rPr lang="en-US" baseline="30000" dirty="0"/>
              <a:t>0.3904</a:t>
            </a:r>
            <a:r>
              <a:rPr lang="en-US" dirty="0"/>
              <a:t> = 1.5, e</a:t>
            </a:r>
            <a:r>
              <a:rPr lang="en-US" baseline="30000" dirty="0"/>
              <a:t>1.8972</a:t>
            </a:r>
            <a:r>
              <a:rPr lang="en-US" dirty="0"/>
              <a:t> = 6.7</a:t>
            </a:r>
          </a:p>
        </p:txBody>
      </p:sp>
      <p:cxnSp>
        <p:nvCxnSpPr>
          <p:cNvPr id="12" name="Straight Arrow Connector 11">
            <a:extLst>
              <a:ext uri="{FF2B5EF4-FFF2-40B4-BE49-F238E27FC236}">
                <a16:creationId xmlns:a16="http://schemas.microsoft.com/office/drawing/2014/main" id="{735A1E4A-CFD0-48E2-9C30-47BBAE249ADF}"/>
              </a:ext>
            </a:extLst>
          </p:cNvPr>
          <p:cNvCxnSpPr>
            <a:stCxn id="18" idx="0"/>
            <a:endCxn id="8" idx="1"/>
          </p:cNvCxnSpPr>
          <p:nvPr/>
        </p:nvCxnSpPr>
        <p:spPr>
          <a:xfrm flipV="1">
            <a:off x="6938715" y="1184083"/>
            <a:ext cx="605723" cy="227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BA37C1-FD5C-4BFB-9536-5A5A1DD75B8F}"/>
              </a:ext>
            </a:extLst>
          </p:cNvPr>
          <p:cNvCxnSpPr>
            <a:cxnSpLocks/>
          </p:cNvCxnSpPr>
          <p:nvPr/>
        </p:nvCxnSpPr>
        <p:spPr>
          <a:xfrm flipH="1">
            <a:off x="8325488" y="1490977"/>
            <a:ext cx="170813" cy="450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5" grpId="0" animBg="1"/>
      <p:bldP spid="11" grpId="0"/>
      <p:bldP spid="13" grpId="0" animBg="1"/>
      <p:bldP spid="17" grpId="0" animBg="1"/>
      <p:bldP spid="18" grpId="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Write Ups…. </a:t>
            </a:r>
          </a:p>
        </p:txBody>
      </p:sp>
      <p:sp>
        <p:nvSpPr>
          <p:cNvPr id="3" name="Content Placeholder 2"/>
          <p:cNvSpPr>
            <a:spLocks noGrp="1"/>
          </p:cNvSpPr>
          <p:nvPr>
            <p:ph idx="1"/>
          </p:nvPr>
        </p:nvSpPr>
        <p:spPr/>
        <p:txBody>
          <a:bodyPr>
            <a:normAutofit lnSpcReduction="10000"/>
          </a:bodyPr>
          <a:lstStyle/>
          <a:p>
            <a:pPr marL="0" indent="0">
              <a:buNone/>
            </a:pPr>
            <a:r>
              <a:rPr lang="en-US" dirty="0"/>
              <a:t>Observational Study:</a:t>
            </a:r>
          </a:p>
          <a:p>
            <a:pPr marL="0" indent="0">
              <a:buNone/>
            </a:pPr>
            <a:r>
              <a:rPr lang="en-US" dirty="0"/>
              <a:t>“It is estimated that the median for population X is exp(mean(log(x)) – mean(log(y))) times as large as the median for population Y.”</a:t>
            </a:r>
          </a:p>
          <a:p>
            <a:pPr marL="0" indent="0">
              <a:buNone/>
            </a:pPr>
            <a:endParaRPr lang="en-US" dirty="0"/>
          </a:p>
          <a:p>
            <a:pPr marL="0" indent="0">
              <a:buNone/>
            </a:pPr>
            <a:r>
              <a:rPr lang="en-US" dirty="0"/>
              <a:t>Randomized Experiment:</a:t>
            </a:r>
          </a:p>
          <a:p>
            <a:pPr marL="0" indent="0">
              <a:buNone/>
            </a:pPr>
            <a:r>
              <a:rPr lang="en-US" dirty="0"/>
              <a:t>“It is estimated that the median response of an experimental unit to treatment x will be exp(mean(log(x)) – mean(log(y))) times as large as its response to treatment y.”</a:t>
            </a:r>
          </a:p>
        </p:txBody>
      </p:sp>
    </p:spTree>
    <p:extLst>
      <p:ext uri="{BB962C8B-B14F-4D97-AF65-F5344CB8AC3E}">
        <p14:creationId xmlns:p14="http://schemas.microsoft.com/office/powerpoint/2010/main" val="366058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9236" y="1012853"/>
            <a:ext cx="7886700" cy="498667"/>
          </a:xfrm>
        </p:spPr>
        <p:txBody>
          <a:bodyPr>
            <a:normAutofit fontScale="90000"/>
          </a:bodyPr>
          <a:lstStyle/>
          <a:p>
            <a:pPr algn="ctr"/>
            <a:r>
              <a:rPr lang="en-US" dirty="0"/>
              <a:t>Cloud Seeding Book Example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83" y="1676400"/>
            <a:ext cx="4236451" cy="449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5" name="Object 2"/>
          <p:cNvGraphicFramePr>
            <a:graphicFrameLocks noChangeAspect="1"/>
          </p:cNvGraphicFramePr>
          <p:nvPr/>
        </p:nvGraphicFramePr>
        <p:xfrm>
          <a:off x="857554" y="1656384"/>
          <a:ext cx="3132438" cy="2349329"/>
        </p:xfrm>
        <a:graphic>
          <a:graphicData uri="http://schemas.openxmlformats.org/presentationml/2006/ole">
            <mc:AlternateContent xmlns:mc="http://schemas.openxmlformats.org/markup-compatibility/2006">
              <mc:Choice xmlns:v="urn:schemas-microsoft-com:vml" Requires="v">
                <p:oleObj spid="_x0000_s1026" name="Graph Sheet" r:id="rId4" imgW="3352680" imgH="2590560" progId="SPLUSGraphSheetFileType">
                  <p:embed/>
                </p:oleObj>
              </mc:Choice>
              <mc:Fallback>
                <p:oleObj name="Graph Sheet" r:id="rId4" imgW="3352680" imgH="2590560" progId="SPLUSGraphSheetFileType">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554" y="1656384"/>
                        <a:ext cx="3132438" cy="2349329"/>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6"/>
          <a:stretch>
            <a:fillRect/>
          </a:stretch>
        </p:blipFill>
        <p:spPr>
          <a:xfrm>
            <a:off x="777437" y="3859553"/>
            <a:ext cx="3164116" cy="2374255"/>
          </a:xfrm>
          <a:prstGeom prst="rect">
            <a:avLst/>
          </a:prstGeom>
        </p:spPr>
      </p:pic>
      <p:sp>
        <p:nvSpPr>
          <p:cNvPr id="3" name="TextBox 2"/>
          <p:cNvSpPr txBox="1"/>
          <p:nvPr/>
        </p:nvSpPr>
        <p:spPr>
          <a:xfrm>
            <a:off x="1941786" y="1485298"/>
            <a:ext cx="2590800" cy="381000"/>
          </a:xfrm>
          <a:prstGeom prst="rect">
            <a:avLst/>
          </a:prstGeom>
          <a:noFill/>
        </p:spPr>
        <p:txBody>
          <a:bodyPr wrap="square" rtlCol="0">
            <a:spAutoFit/>
          </a:bodyPr>
          <a:lstStyle/>
          <a:p>
            <a:r>
              <a:rPr lang="en-US" dirty="0">
                <a:solidFill>
                  <a:srgbClr val="0070C0"/>
                </a:solidFill>
              </a:rPr>
              <a:t>Original</a:t>
            </a:r>
          </a:p>
        </p:txBody>
      </p:sp>
      <p:sp>
        <p:nvSpPr>
          <p:cNvPr id="8" name="TextBox 7"/>
          <p:cNvSpPr txBox="1"/>
          <p:nvPr/>
        </p:nvSpPr>
        <p:spPr>
          <a:xfrm>
            <a:off x="1970361" y="3669053"/>
            <a:ext cx="2590800" cy="381000"/>
          </a:xfrm>
          <a:prstGeom prst="rect">
            <a:avLst/>
          </a:prstGeom>
          <a:noFill/>
        </p:spPr>
        <p:txBody>
          <a:bodyPr wrap="square" rtlCol="0">
            <a:spAutoFit/>
          </a:bodyPr>
          <a:lstStyle/>
          <a:p>
            <a:r>
              <a:rPr lang="en-US" dirty="0">
                <a:solidFill>
                  <a:srgbClr val="0070C0"/>
                </a:solidFill>
              </a:rPr>
              <a:t>Logged</a:t>
            </a:r>
          </a:p>
        </p:txBody>
      </p:sp>
    </p:spTree>
    <p:extLst>
      <p:ext uri="{BB962C8B-B14F-4D97-AF65-F5344CB8AC3E}">
        <p14:creationId xmlns:p14="http://schemas.microsoft.com/office/powerpoint/2010/main" val="136503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The Take Away</a:t>
            </a:r>
          </a:p>
        </p:txBody>
      </p:sp>
      <p:sp>
        <p:nvSpPr>
          <p:cNvPr id="3" name="Content Placeholder 2"/>
          <p:cNvSpPr>
            <a:spLocks noGrp="1"/>
          </p:cNvSpPr>
          <p:nvPr>
            <p:ph idx="1"/>
          </p:nvPr>
        </p:nvSpPr>
        <p:spPr>
          <a:xfrm>
            <a:off x="457200" y="1828800"/>
            <a:ext cx="8229600" cy="2849563"/>
          </a:xfrm>
        </p:spPr>
        <p:txBody>
          <a:bodyPr>
            <a:noAutofit/>
          </a:bodyPr>
          <a:lstStyle/>
          <a:p>
            <a:pPr marL="0" indent="0">
              <a:buNone/>
            </a:pPr>
            <a:r>
              <a:rPr lang="en-US" sz="2000" dirty="0"/>
              <a:t>What you will find in practice will most likely not fit exactly into the scenarios we identified here.  There will be some judgment involved … this is the “art” of statistics.  </a:t>
            </a:r>
          </a:p>
          <a:p>
            <a:pPr marL="0" indent="0">
              <a:buNone/>
            </a:pPr>
            <a:r>
              <a:rPr lang="en-US" sz="2000" dirty="0"/>
              <a:t>Here are some general rules of thumb that we will assume this semester.</a:t>
            </a:r>
          </a:p>
          <a:p>
            <a:pPr marL="514350" indent="-514350">
              <a:buAutoNum type="arabicPeriod"/>
            </a:pPr>
            <a:r>
              <a:rPr lang="en-US" sz="2000" dirty="0"/>
              <a:t>If sample sizes are the same and sufficiently large, the t tools (tests and confidence intervals) are valid … since they are robust to the violation of normality. </a:t>
            </a:r>
          </a:p>
          <a:p>
            <a:pPr marL="514350" indent="-514350">
              <a:buAutoNum type="arabicPeriod"/>
            </a:pPr>
            <a:r>
              <a:rPr lang="en-US" sz="2000" dirty="0"/>
              <a:t>If the two populations have the same standard deviation then the t tests are valid … given sufficient sample sizes.  </a:t>
            </a:r>
          </a:p>
          <a:p>
            <a:pPr marL="514350" indent="-514350">
              <a:buAutoNum type="arabicPeriod"/>
            </a:pPr>
            <a:r>
              <a:rPr lang="en-US" sz="2000" dirty="0"/>
              <a:t>If the standard deviations are different and the sample sizes are different then the t tools are not valid and another procedure should be used. (Ch. 4)</a:t>
            </a:r>
          </a:p>
        </p:txBody>
      </p:sp>
      <p:sp>
        <p:nvSpPr>
          <p:cNvPr id="4" name="Slide Number Placeholder 3"/>
          <p:cNvSpPr>
            <a:spLocks noGrp="1"/>
          </p:cNvSpPr>
          <p:nvPr>
            <p:ph type="sldNum" sz="quarter" idx="12"/>
          </p:nvPr>
        </p:nvSpPr>
        <p:spPr/>
        <p:txBody>
          <a:bodyPr/>
          <a:lstStyle/>
          <a:p>
            <a:fld id="{240F1BDB-6CE4-495C-AC30-106FDA64768F}" type="slidenum">
              <a:rPr lang="en-US" smtClean="0"/>
              <a:t>45</a:t>
            </a:fld>
            <a:endParaRPr lang="en-US" dirty="0"/>
          </a:p>
        </p:txBody>
      </p:sp>
    </p:spTree>
    <p:extLst>
      <p:ext uri="{BB962C8B-B14F-4D97-AF65-F5344CB8AC3E}">
        <p14:creationId xmlns:p14="http://schemas.microsoft.com/office/powerpoint/2010/main" val="42293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D6A-B391-C54A-8C20-783E6FBEDB77}"/>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02F10813-0557-FA42-A540-182D812C78F2}"/>
              </a:ext>
            </a:extLst>
          </p:cNvPr>
          <p:cNvSpPr>
            <a:spLocks noGrp="1"/>
          </p:cNvSpPr>
          <p:nvPr>
            <p:ph idx="1"/>
          </p:nvPr>
        </p:nvSpPr>
        <p:spPr/>
        <p:txBody>
          <a:bodyPr/>
          <a:lstStyle/>
          <a:p>
            <a:r>
              <a:rPr lang="en-US" dirty="0"/>
              <a:t>Please provide your takeaways (at least 4) from this unit and any question you may have. </a:t>
            </a:r>
          </a:p>
        </p:txBody>
      </p:sp>
    </p:spTree>
    <p:extLst>
      <p:ext uri="{BB962C8B-B14F-4D97-AF65-F5344CB8AC3E}">
        <p14:creationId xmlns:p14="http://schemas.microsoft.com/office/powerpoint/2010/main" val="2978942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4080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FLS for Unit 3!</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708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0F5748F-B5E4-C240-B532-E49472DAD56C}"/>
              </a:ext>
            </a:extLst>
          </p:cNvPr>
          <p:cNvPicPr>
            <a:picLocks noChangeAspect="1"/>
          </p:cNvPicPr>
          <p:nvPr/>
        </p:nvPicPr>
        <p:blipFill>
          <a:blip r:embed="rId2"/>
          <a:stretch>
            <a:fillRect/>
          </a:stretch>
        </p:blipFill>
        <p:spPr>
          <a:xfrm>
            <a:off x="457200" y="1803400"/>
            <a:ext cx="8229600" cy="3251200"/>
          </a:xfrm>
          <a:prstGeom prst="rect">
            <a:avLst/>
          </a:prstGeom>
        </p:spPr>
      </p:pic>
    </p:spTree>
    <p:extLst>
      <p:ext uri="{BB962C8B-B14F-4D97-AF65-F5344CB8AC3E}">
        <p14:creationId xmlns:p14="http://schemas.microsoft.com/office/powerpoint/2010/main" val="254731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E4A75660-F765-D04D-9B71-BCE596C9E9D8}"/>
              </a:ext>
            </a:extLst>
          </p:cNvPr>
          <p:cNvPicPr>
            <a:picLocks noChangeAspect="1"/>
          </p:cNvPicPr>
          <p:nvPr/>
        </p:nvPicPr>
        <p:blipFill>
          <a:blip r:embed="rId2"/>
          <a:stretch>
            <a:fillRect/>
          </a:stretch>
        </p:blipFill>
        <p:spPr>
          <a:xfrm>
            <a:off x="349250" y="2228850"/>
            <a:ext cx="8445500" cy="2400300"/>
          </a:xfrm>
          <a:prstGeom prst="rect">
            <a:avLst/>
          </a:prstGeom>
        </p:spPr>
      </p:pic>
    </p:spTree>
    <p:extLst>
      <p:ext uri="{BB962C8B-B14F-4D97-AF65-F5344CB8AC3E}">
        <p14:creationId xmlns:p14="http://schemas.microsoft.com/office/powerpoint/2010/main" val="403955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DF1879BC-4B79-DD43-AD0F-97FD41D1B5F3}"/>
              </a:ext>
            </a:extLst>
          </p:cNvPr>
          <p:cNvPicPr>
            <a:picLocks noChangeAspect="1"/>
          </p:cNvPicPr>
          <p:nvPr/>
        </p:nvPicPr>
        <p:blipFill>
          <a:blip r:embed="rId2"/>
          <a:stretch>
            <a:fillRect/>
          </a:stretch>
        </p:blipFill>
        <p:spPr>
          <a:xfrm>
            <a:off x="361950" y="1465229"/>
            <a:ext cx="8420100" cy="4686300"/>
          </a:xfrm>
          <a:prstGeom prst="rect">
            <a:avLst/>
          </a:prstGeom>
        </p:spPr>
      </p:pic>
    </p:spTree>
    <p:extLst>
      <p:ext uri="{BB962C8B-B14F-4D97-AF65-F5344CB8AC3E}">
        <p14:creationId xmlns:p14="http://schemas.microsoft.com/office/powerpoint/2010/main" val="207591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End Quick Quiz Questions (QQQs) </a:t>
            </a:r>
          </a:p>
        </p:txBody>
      </p:sp>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95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7803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2882</TotalTime>
  <Words>2576</Words>
  <Application>Microsoft Macintosh PowerPoint</Application>
  <PresentationFormat>On-screen Show (4:3)</PresentationFormat>
  <Paragraphs>201</Paragraphs>
  <Slides>48</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Times New Roman</vt:lpstr>
      <vt:lpstr>Wingdings</vt:lpstr>
      <vt:lpstr>Office Theme</vt:lpstr>
      <vt:lpstr>Graph Sheet</vt:lpstr>
      <vt:lpstr>For Live Session Assignment Unit 3</vt:lpstr>
      <vt:lpstr>Part 1</vt:lpstr>
      <vt:lpstr>Quick Quiz Questions (QQQS)  (≤1 hour)</vt:lpstr>
      <vt:lpstr>Question 1</vt:lpstr>
      <vt:lpstr>Question 2</vt:lpstr>
      <vt:lpstr>Question 3</vt:lpstr>
      <vt:lpstr>Question 4</vt:lpstr>
      <vt:lpstr>End Quick Quiz Questions (QQQs) </vt:lpstr>
      <vt:lpstr>End Part 1</vt:lpstr>
      <vt:lpstr>Part 2</vt:lpstr>
      <vt:lpstr>Activity 1 (≤ 2 hours)</vt:lpstr>
      <vt:lpstr>Examples of A Complete Analysis:</vt:lpstr>
      <vt:lpstr>Example: Beach Comber</vt:lpstr>
      <vt:lpstr>Example: Comber</vt:lpstr>
      <vt:lpstr>Revised Write Up!</vt:lpstr>
      <vt:lpstr>Example: Bats</vt:lpstr>
      <vt:lpstr>Example: Bats</vt:lpstr>
      <vt:lpstr>PowerPoint Presentation</vt:lpstr>
      <vt:lpstr>FULL EXAMPLE: CREATIVITY STUDY!</vt:lpstr>
      <vt:lpstr>Full Example: Creativity Data</vt:lpstr>
      <vt:lpstr>First Check …. q-q Plot</vt:lpstr>
      <vt:lpstr>Histograms</vt:lpstr>
      <vt:lpstr>Normality Assumption</vt:lpstr>
      <vt:lpstr>Full Example: Creativity Data</vt:lpstr>
      <vt:lpstr>Equality of Variances </vt:lpstr>
      <vt:lpstr>Full Example: Creativity Data</vt:lpstr>
      <vt:lpstr>Independent Observations</vt:lpstr>
      <vt:lpstr>Full Example: Creativity Data</vt:lpstr>
      <vt:lpstr>Let’s Formalize This Test Into 6 Steps!</vt:lpstr>
      <vt:lpstr>Full Example: Creativity Data</vt:lpstr>
      <vt:lpstr>Let’s Fill in the P-value (and add a CI)!</vt:lpstr>
      <vt:lpstr>Question 1: ( ≤2 hours) </vt:lpstr>
      <vt:lpstr>Question 1 ( ≤2 hours)</vt:lpstr>
      <vt:lpstr>PowerPoint Presentation</vt:lpstr>
      <vt:lpstr>Activity 2: Log Transformations ( ≤2 hours)</vt:lpstr>
      <vt:lpstr>Transformations</vt:lpstr>
      <vt:lpstr>Log Transformation</vt:lpstr>
      <vt:lpstr>Cloud Seeding!</vt:lpstr>
      <vt:lpstr>PowerPoint Presentation</vt:lpstr>
      <vt:lpstr>Cloud Seeding: Original Data</vt:lpstr>
      <vt:lpstr>After Log Transformation</vt:lpstr>
      <vt:lpstr>T Test and Confidence!!!</vt:lpstr>
      <vt:lpstr>Example Write Ups…. </vt:lpstr>
      <vt:lpstr>Cloud Seeding Book Example</vt:lpstr>
      <vt:lpstr>Recap: The Take Away</vt:lpstr>
      <vt:lpstr>Question 2</vt:lpstr>
      <vt:lpstr>End Part 2</vt:lpstr>
      <vt:lpstr>End FLS for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2020-01-15T21:51:05Z</dcterms:created>
  <dcterms:modified xsi:type="dcterms:W3CDTF">2020-01-19T22:17:12Z</dcterms:modified>
</cp:coreProperties>
</file>