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6"/>
  </p:notesMasterIdLst>
  <p:sldIdLst>
    <p:sldId id="270" r:id="rId2"/>
    <p:sldId id="333" r:id="rId3"/>
    <p:sldId id="341" r:id="rId4"/>
    <p:sldId id="342" r:id="rId5"/>
    <p:sldId id="337" r:id="rId6"/>
    <p:sldId id="338" r:id="rId7"/>
    <p:sldId id="258" r:id="rId8"/>
    <p:sldId id="259" r:id="rId9"/>
    <p:sldId id="260" r:id="rId10"/>
    <p:sldId id="257" r:id="rId11"/>
    <p:sldId id="334" r:id="rId12"/>
    <p:sldId id="336" r:id="rId13"/>
    <p:sldId id="335" r:id="rId14"/>
    <p:sldId id="272" r:id="rId15"/>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M User" initials="LM" lastIdx="1" clrIdx="0">
    <p:extLst>
      <p:ext uri="{19B8F6BF-5375-455C-9EA6-DF929625EA0E}">
        <p15:presenceInfo xmlns:p15="http://schemas.microsoft.com/office/powerpoint/2012/main" userId="LM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CA1"/>
    <a:srgbClr val="6C6C6C"/>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9" autoAdjust="0"/>
    <p:restoredTop sz="88482" autoAdjust="0"/>
  </p:normalViewPr>
  <p:slideViewPr>
    <p:cSldViewPr>
      <p:cViewPr varScale="1">
        <p:scale>
          <a:sx n="115" d="100"/>
          <a:sy n="115" d="100"/>
        </p:scale>
        <p:origin x="704" y="20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4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4/24/21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nchorCtr="0"/>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11" name="Picture 10" descr="C:\Users\njones\Dropbox (2U)\Work\Designing Slides\SMU\Design Brief\logo\logo_datasci_SMU.png">
            <a:extLst>
              <a:ext uri="{FF2B5EF4-FFF2-40B4-BE49-F238E27FC236}">
                <a16:creationId xmlns:a16="http://schemas.microsoft.com/office/drawing/2014/main" id="{6C9BC461-74A3-3B43-A311-BC67E0EEF88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386563"/>
            <a:ext cx="2348007" cy="20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13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2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3"/>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44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44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4"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7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56183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56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41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4" name="Picture 3" descr="C:\Users\njones\Dropbox (2U)\Work\Designing Slides\SMU\Design Brief\logo\logo_datasci_SMU.png">
            <a:extLst>
              <a:ext uri="{FF2B5EF4-FFF2-40B4-BE49-F238E27FC236}">
                <a16:creationId xmlns:a16="http://schemas.microsoft.com/office/drawing/2014/main" id="{A756B8E1-2372-7141-AD48-1954EB22C3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09800" y="2778677"/>
            <a:ext cx="7772399" cy="6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7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Tree>
    <p:extLst>
      <p:ext uri="{BB962C8B-B14F-4D97-AF65-F5344CB8AC3E}">
        <p14:creationId xmlns:p14="http://schemas.microsoft.com/office/powerpoint/2010/main" val="12232984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6"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historymatters.gmu.edu/d/5168/"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tiff"/></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4CB0-3087-9D43-85D3-6DA36180D5A4}"/>
              </a:ext>
            </a:extLst>
          </p:cNvPr>
          <p:cNvSpPr>
            <a:spLocks noGrp="1"/>
          </p:cNvSpPr>
          <p:nvPr>
            <p:ph type="ctrTitle"/>
          </p:nvPr>
        </p:nvSpPr>
        <p:spPr/>
        <p:txBody>
          <a:bodyPr/>
          <a:lstStyle/>
          <a:p>
            <a:r>
              <a:rPr lang="en-US" dirty="0"/>
              <a:t>For Live Session Assignment</a:t>
            </a:r>
            <a:r>
              <a:rPr lang="en-US" dirty="0">
                <a:sym typeface="Wingdings" pitchFamily="2" charset="2"/>
              </a:rPr>
              <a:t> (FLS)</a:t>
            </a:r>
            <a:r>
              <a:rPr lang="en-US" dirty="0"/>
              <a:t> </a:t>
            </a:r>
          </a:p>
        </p:txBody>
      </p:sp>
      <p:sp>
        <p:nvSpPr>
          <p:cNvPr id="5" name="Subtitle 4"/>
          <p:cNvSpPr>
            <a:spLocks noGrp="1"/>
          </p:cNvSpPr>
          <p:nvPr>
            <p:ph type="subTitle" idx="1"/>
          </p:nvPr>
        </p:nvSpPr>
        <p:spPr/>
        <p:txBody>
          <a:bodyPr/>
          <a:lstStyle/>
          <a:p>
            <a:r>
              <a:rPr lang="en-US" dirty="0"/>
              <a:t>Unit 1</a:t>
            </a:r>
          </a:p>
        </p:txBody>
      </p:sp>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14B84-89C6-5649-AD53-740FFA319CE5}"/>
              </a:ext>
            </a:extLst>
          </p:cNvPr>
          <p:cNvSpPr>
            <a:spLocks noGrp="1"/>
          </p:cNvSpPr>
          <p:nvPr>
            <p:ph type="title"/>
          </p:nvPr>
        </p:nvSpPr>
        <p:spPr/>
        <p:txBody>
          <a:bodyPr/>
          <a:lstStyle/>
          <a:p>
            <a:r>
              <a:rPr lang="en-US" dirty="0"/>
              <a:t>Question / Activity 5 (2-3 hours)</a:t>
            </a:r>
          </a:p>
        </p:txBody>
      </p:sp>
      <p:sp>
        <p:nvSpPr>
          <p:cNvPr id="3" name="Content Placeholder 2">
            <a:extLst>
              <a:ext uri="{FF2B5EF4-FFF2-40B4-BE49-F238E27FC236}">
                <a16:creationId xmlns:a16="http://schemas.microsoft.com/office/drawing/2014/main" id="{F8605C0C-FC83-BC4C-ADE5-2B8C1868F479}"/>
              </a:ext>
            </a:extLst>
          </p:cNvPr>
          <p:cNvSpPr>
            <a:spLocks noGrp="1"/>
          </p:cNvSpPr>
          <p:nvPr>
            <p:ph idx="1"/>
          </p:nvPr>
        </p:nvSpPr>
        <p:spPr>
          <a:xfrm>
            <a:off x="609600" y="1825625"/>
            <a:ext cx="11201400" cy="4351338"/>
          </a:xfrm>
        </p:spPr>
        <p:txBody>
          <a:bodyPr>
            <a:normAutofit/>
          </a:bodyPr>
          <a:lstStyle/>
          <a:p>
            <a:r>
              <a:rPr lang="en-US" dirty="0"/>
              <a:t>With respect the Creativity Study you read in the Statistical Sleuth, use the code provided to conduct a permutation test to test for a difference in mean score between those motivated intrinsically and extrinsically. </a:t>
            </a:r>
          </a:p>
          <a:p>
            <a:pPr marL="0" indent="0">
              <a:buNone/>
            </a:pPr>
            <a:r>
              <a:rPr lang="en-US" dirty="0"/>
              <a:t>Recommended approach:</a:t>
            </a:r>
          </a:p>
          <a:p>
            <a:pPr lvl="1"/>
            <a:r>
              <a:rPr lang="en-US" sz="1800" dirty="0"/>
              <a:t>Reread the material in the book and really think about it. </a:t>
            </a:r>
          </a:p>
          <a:p>
            <a:pPr lvl="1"/>
            <a:r>
              <a:rPr lang="en-US" sz="1800" dirty="0"/>
              <a:t>Review the code provided and run it a few times … try to make sense of the output and how it is generated.  </a:t>
            </a:r>
          </a:p>
          <a:p>
            <a:pPr lvl="1"/>
            <a:r>
              <a:rPr lang="en-US" sz="1800" dirty="0"/>
              <a:t>Check out the video resource that fully explains the code. </a:t>
            </a:r>
          </a:p>
          <a:p>
            <a:pPr lvl="1"/>
            <a:r>
              <a:rPr lang="en-US" sz="1800" dirty="0"/>
              <a:t>Bring your questions to Live Session and place them at the end of the </a:t>
            </a:r>
            <a:r>
              <a:rPr lang="en-US" sz="1800" dirty="0" err="1"/>
              <a:t>powerpoint</a:t>
            </a:r>
            <a:r>
              <a:rPr lang="en-US" sz="1800" dirty="0"/>
              <a:t> deck.  </a:t>
            </a:r>
          </a:p>
        </p:txBody>
      </p:sp>
    </p:spTree>
    <p:extLst>
      <p:ext uri="{BB962C8B-B14F-4D97-AF65-F5344CB8AC3E}">
        <p14:creationId xmlns:p14="http://schemas.microsoft.com/office/powerpoint/2010/main" val="3812215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6: Takeaways! (~ 1 Hour)</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533400" y="1825625"/>
            <a:ext cx="9657945" cy="4351338"/>
          </a:xfrm>
        </p:spPr>
        <p:txBody>
          <a:bodyPr>
            <a:normAutofit fontScale="92500" lnSpcReduction="10000"/>
          </a:bodyPr>
          <a:lstStyle/>
          <a:p>
            <a:pPr marL="0" indent="0">
              <a:buNone/>
            </a:pPr>
            <a:r>
              <a:rPr lang="en-US" dirty="0"/>
              <a:t>Please provide at least 4 takeaways from this section and any questions that you may have.  These questions will help design the live session for this unit.</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3904928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a:t>Question 7: </a:t>
            </a:r>
            <a:r>
              <a:rPr lang="en-US" dirty="0"/>
              <a:t>Questions!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609600" y="1905000"/>
            <a:ext cx="10820400" cy="4351338"/>
          </a:xfrm>
        </p:spPr>
        <p:txBody>
          <a:bodyPr>
            <a:normAutofit/>
          </a:bodyPr>
          <a:lstStyle/>
          <a:p>
            <a:pPr marL="0" indent="0">
              <a:buNone/>
            </a:pPr>
            <a:r>
              <a:rPr lang="en-US" dirty="0"/>
              <a:t>Please provide any question or topics of discussion that came up in this Unit!  These will help help us optimize our live session for maximum learning and takeaways!  </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874946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2EB7D-47D9-FA4F-BFE5-E42AB39B7E08}"/>
              </a:ext>
            </a:extLst>
          </p:cNvPr>
          <p:cNvSpPr>
            <a:spLocks noGrp="1"/>
          </p:cNvSpPr>
          <p:nvPr>
            <p:ph type="title"/>
          </p:nvPr>
        </p:nvSpPr>
        <p:spPr>
          <a:xfrm>
            <a:off x="609600" y="2590800"/>
            <a:ext cx="10972800" cy="1143000"/>
          </a:xfrm>
        </p:spPr>
        <p:txBody>
          <a:bodyPr/>
          <a:lstStyle/>
          <a:p>
            <a:r>
              <a:rPr lang="en-US" dirty="0"/>
              <a:t>End of For Live Session: Unit 1</a:t>
            </a:r>
          </a:p>
        </p:txBody>
      </p:sp>
    </p:spTree>
    <p:extLst>
      <p:ext uri="{BB962C8B-B14F-4D97-AF65-F5344CB8AC3E}">
        <p14:creationId xmlns:p14="http://schemas.microsoft.com/office/powerpoint/2010/main" val="968967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793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CDBF-CA05-B94C-A90A-7CD156AA9F7C}"/>
              </a:ext>
            </a:extLst>
          </p:cNvPr>
          <p:cNvSpPr>
            <a:spLocks noGrp="1"/>
          </p:cNvSpPr>
          <p:nvPr>
            <p:ph type="title"/>
          </p:nvPr>
        </p:nvSpPr>
        <p:spPr/>
        <p:txBody>
          <a:bodyPr/>
          <a:lstStyle/>
          <a:p>
            <a:r>
              <a:rPr lang="en-US" dirty="0"/>
              <a:t>Philosophy</a:t>
            </a:r>
          </a:p>
        </p:txBody>
      </p:sp>
      <p:sp>
        <p:nvSpPr>
          <p:cNvPr id="3" name="Content Placeholder 2">
            <a:extLst>
              <a:ext uri="{FF2B5EF4-FFF2-40B4-BE49-F238E27FC236}">
                <a16:creationId xmlns:a16="http://schemas.microsoft.com/office/drawing/2014/main" id="{8BAF0FC9-3134-0F4C-B707-A2C723352008}"/>
              </a:ext>
            </a:extLst>
          </p:cNvPr>
          <p:cNvSpPr>
            <a:spLocks noGrp="1"/>
          </p:cNvSpPr>
          <p:nvPr>
            <p:ph idx="1"/>
          </p:nvPr>
        </p:nvSpPr>
        <p:spPr>
          <a:xfrm>
            <a:off x="1724026" y="1556426"/>
            <a:ext cx="8658225" cy="5194570"/>
          </a:xfrm>
        </p:spPr>
        <p:txBody>
          <a:bodyPr>
            <a:normAutofit fontScale="62500" lnSpcReduction="20000"/>
          </a:bodyPr>
          <a:lstStyle/>
          <a:p>
            <a:r>
              <a:rPr lang="en-US" dirty="0"/>
              <a:t>On the following slide(s) you will see activities and the estimated / expected time that the student should spend on that activity. </a:t>
            </a:r>
          </a:p>
          <a:p>
            <a:r>
              <a:rPr lang="en-US" dirty="0"/>
              <a:t>It is important to note that the goal of the activities is to become familiar with the methods, ideas and implementation involved in that activity so that we can efficiently iron out all the details in live session.  </a:t>
            </a:r>
          </a:p>
          <a:p>
            <a:r>
              <a:rPr lang="en-US" dirty="0"/>
              <a:t>Analogy: You are building the pieces of puzzle in the For Live Session Activity and we are putting them together to see the big picture in live session. </a:t>
            </a:r>
          </a:p>
          <a:p>
            <a:r>
              <a:rPr lang="en-US" dirty="0"/>
              <a:t>It is </a:t>
            </a:r>
            <a:r>
              <a:rPr lang="en-US" b="1" i="1" u="sng" dirty="0"/>
              <a:t>not</a:t>
            </a:r>
            <a:r>
              <a:rPr lang="en-US" dirty="0"/>
              <a:t> expected that the student have all the correct answers.  The expectation is that each student spend the allotted time (indicated next to the activity) on each activity so that we can discuss the details in live session.  </a:t>
            </a:r>
          </a:p>
          <a:p>
            <a:r>
              <a:rPr lang="en-US" dirty="0"/>
              <a:t>If you max out the indicated time without finishing the activity and you don’t have more time to finish, simply write up what you have learned by that time and record any questions you might have and we will address those in live session!  </a:t>
            </a:r>
          </a:p>
          <a:p>
            <a:r>
              <a:rPr lang="en-US" dirty="0"/>
              <a:t>We want to develop the questions before live session so that we can use the live session time to effectively answer them!  </a:t>
            </a:r>
          </a:p>
          <a:p>
            <a:pPr marL="971550" lvl="1" indent="-514350">
              <a:buAutoNum type="arabicPeriod"/>
            </a:pPr>
            <a:endParaRPr lang="en-US" dirty="0"/>
          </a:p>
        </p:txBody>
      </p:sp>
    </p:spTree>
    <p:extLst>
      <p:ext uri="{BB962C8B-B14F-4D97-AF65-F5344CB8AC3E}">
        <p14:creationId xmlns:p14="http://schemas.microsoft.com/office/powerpoint/2010/main" val="541346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A1499-9EE8-CC42-849A-71C9FA960E9B}"/>
              </a:ext>
            </a:extLst>
          </p:cNvPr>
          <p:cNvSpPr>
            <a:spLocks noGrp="1"/>
          </p:cNvSpPr>
          <p:nvPr>
            <p:ph type="title"/>
          </p:nvPr>
        </p:nvSpPr>
        <p:spPr>
          <a:xfrm>
            <a:off x="381000" y="-228600"/>
            <a:ext cx="11429999" cy="1325563"/>
          </a:xfrm>
        </p:spPr>
        <p:txBody>
          <a:bodyPr>
            <a:noAutofit/>
          </a:bodyPr>
          <a:lstStyle/>
          <a:p>
            <a:br>
              <a:rPr lang="en-US" dirty="0"/>
            </a:br>
            <a:r>
              <a:rPr lang="en-US" dirty="0"/>
              <a:t>Question 1: Quick Quiz Questions(&lt;= 1 hour)</a:t>
            </a:r>
          </a:p>
        </p:txBody>
      </p:sp>
      <p:sp>
        <p:nvSpPr>
          <p:cNvPr id="3" name="Content Placeholder 2">
            <a:extLst>
              <a:ext uri="{FF2B5EF4-FFF2-40B4-BE49-F238E27FC236}">
                <a16:creationId xmlns:a16="http://schemas.microsoft.com/office/drawing/2014/main" id="{8F49C2E5-83D9-7C45-89D2-AAE0756EE34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031210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95435-00EA-A545-A9B3-97B878F91181}"/>
              </a:ext>
            </a:extLst>
          </p:cNvPr>
          <p:cNvSpPr>
            <a:spLocks noGrp="1"/>
          </p:cNvSpPr>
          <p:nvPr>
            <p:ph type="title"/>
          </p:nvPr>
        </p:nvSpPr>
        <p:spPr/>
        <p:txBody>
          <a:bodyPr/>
          <a:lstStyle/>
          <a:p>
            <a:r>
              <a:rPr lang="en-US" dirty="0"/>
              <a:t>Quick Quiz Question 1 (QQ1)</a:t>
            </a:r>
          </a:p>
        </p:txBody>
      </p:sp>
      <p:pic>
        <p:nvPicPr>
          <p:cNvPr id="4" name="Picture 3">
            <a:extLst>
              <a:ext uri="{FF2B5EF4-FFF2-40B4-BE49-F238E27FC236}">
                <a16:creationId xmlns:a16="http://schemas.microsoft.com/office/drawing/2014/main" id="{F2EDE1F7-72ED-0D4D-B07C-F4E6AC1267C1}"/>
              </a:ext>
            </a:extLst>
          </p:cNvPr>
          <p:cNvPicPr>
            <a:picLocks noChangeAspect="1"/>
          </p:cNvPicPr>
          <p:nvPr/>
        </p:nvPicPr>
        <p:blipFill>
          <a:blip r:embed="rId2"/>
          <a:stretch>
            <a:fillRect/>
          </a:stretch>
        </p:blipFill>
        <p:spPr>
          <a:xfrm>
            <a:off x="1917700" y="2037773"/>
            <a:ext cx="8356600" cy="3429000"/>
          </a:xfrm>
          <a:prstGeom prst="rect">
            <a:avLst/>
          </a:prstGeom>
        </p:spPr>
      </p:pic>
    </p:spTree>
    <p:extLst>
      <p:ext uri="{BB962C8B-B14F-4D97-AF65-F5344CB8AC3E}">
        <p14:creationId xmlns:p14="http://schemas.microsoft.com/office/powerpoint/2010/main" val="450303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95435-00EA-A545-A9B3-97B878F91181}"/>
              </a:ext>
            </a:extLst>
          </p:cNvPr>
          <p:cNvSpPr>
            <a:spLocks noGrp="1"/>
          </p:cNvSpPr>
          <p:nvPr>
            <p:ph type="title"/>
          </p:nvPr>
        </p:nvSpPr>
        <p:spPr/>
        <p:txBody>
          <a:bodyPr/>
          <a:lstStyle/>
          <a:p>
            <a:r>
              <a:rPr lang="en-US" dirty="0"/>
              <a:t>Quick Quiz Question 2 (QQ2)</a:t>
            </a:r>
          </a:p>
        </p:txBody>
      </p:sp>
      <p:pic>
        <p:nvPicPr>
          <p:cNvPr id="3" name="Picture 2">
            <a:extLst>
              <a:ext uri="{FF2B5EF4-FFF2-40B4-BE49-F238E27FC236}">
                <a16:creationId xmlns:a16="http://schemas.microsoft.com/office/drawing/2014/main" id="{92373BE0-A076-3C4A-B309-A07759A49BCC}"/>
              </a:ext>
            </a:extLst>
          </p:cNvPr>
          <p:cNvPicPr>
            <a:picLocks noChangeAspect="1"/>
          </p:cNvPicPr>
          <p:nvPr/>
        </p:nvPicPr>
        <p:blipFill rotWithShape="1">
          <a:blip r:embed="rId2"/>
          <a:srcRect t="9589"/>
          <a:stretch/>
        </p:blipFill>
        <p:spPr>
          <a:xfrm>
            <a:off x="1778000" y="2327564"/>
            <a:ext cx="8636000" cy="3766127"/>
          </a:xfrm>
          <a:prstGeom prst="rect">
            <a:avLst/>
          </a:prstGeom>
        </p:spPr>
      </p:pic>
    </p:spTree>
    <p:extLst>
      <p:ext uri="{BB962C8B-B14F-4D97-AF65-F5344CB8AC3E}">
        <p14:creationId xmlns:p14="http://schemas.microsoft.com/office/powerpoint/2010/main" val="3507864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95435-00EA-A545-A9B3-97B878F91181}"/>
              </a:ext>
            </a:extLst>
          </p:cNvPr>
          <p:cNvSpPr>
            <a:spLocks noGrp="1"/>
          </p:cNvSpPr>
          <p:nvPr>
            <p:ph type="title"/>
          </p:nvPr>
        </p:nvSpPr>
        <p:spPr/>
        <p:txBody>
          <a:bodyPr/>
          <a:lstStyle/>
          <a:p>
            <a:r>
              <a:rPr lang="en-US" dirty="0"/>
              <a:t>Quick Quiz Question 3 (QQ3)</a:t>
            </a:r>
          </a:p>
        </p:txBody>
      </p:sp>
      <p:pic>
        <p:nvPicPr>
          <p:cNvPr id="3" name="Picture 2">
            <a:extLst>
              <a:ext uri="{FF2B5EF4-FFF2-40B4-BE49-F238E27FC236}">
                <a16:creationId xmlns:a16="http://schemas.microsoft.com/office/drawing/2014/main" id="{7A929460-9843-B247-964B-A855ACC75759}"/>
              </a:ext>
            </a:extLst>
          </p:cNvPr>
          <p:cNvPicPr>
            <a:picLocks noChangeAspect="1"/>
          </p:cNvPicPr>
          <p:nvPr/>
        </p:nvPicPr>
        <p:blipFill rotWithShape="1">
          <a:blip r:embed="rId2"/>
          <a:srcRect t="6351"/>
          <a:stretch/>
        </p:blipFill>
        <p:spPr>
          <a:xfrm>
            <a:off x="2401448" y="1690689"/>
            <a:ext cx="7389104" cy="4630304"/>
          </a:xfrm>
          <a:prstGeom prst="rect">
            <a:avLst/>
          </a:prstGeom>
        </p:spPr>
      </p:pic>
    </p:spTree>
    <p:extLst>
      <p:ext uri="{BB962C8B-B14F-4D97-AF65-F5344CB8AC3E}">
        <p14:creationId xmlns:p14="http://schemas.microsoft.com/office/powerpoint/2010/main" val="2200057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2164FB9-D7D2-6B4F-8D30-725BBD3FD3B7}"/>
                  </a:ext>
                </a:extLst>
              </p:cNvPr>
              <p:cNvSpPr>
                <a:spLocks noGrp="1"/>
              </p:cNvSpPr>
              <p:nvPr>
                <p:ph type="title"/>
              </p:nvPr>
            </p:nvSpPr>
            <p:spPr/>
            <p:txBody>
              <a:bodyPr/>
              <a:lstStyle/>
              <a:p>
                <a:r>
                  <a:rPr lang="en-US" dirty="0"/>
                  <a:t>Question 2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.5 </m:t>
                    </m:r>
                    <m:r>
                      <a:rPr lang="en-US" b="0" i="1" smtClean="0">
                        <a:latin typeface="Cambria Math" panose="02040503050406030204" pitchFamily="18" charset="0"/>
                        <a:ea typeface="Cambria Math" panose="02040503050406030204" pitchFamily="18" charset="0"/>
                      </a:rPr>
                      <m:t>h𝑜𝑢𝑟𝑠</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2" name="Title 1">
                <a:extLst>
                  <a:ext uri="{FF2B5EF4-FFF2-40B4-BE49-F238E27FC236}">
                    <a16:creationId xmlns:a16="http://schemas.microsoft.com/office/drawing/2014/main" id="{E2164FB9-D7D2-6B4F-8D30-725BBD3FD3B7}"/>
                  </a:ext>
                </a:extLst>
              </p:cNvPr>
              <p:cNvSpPr>
                <a:spLocks noGrp="1" noRot="1" noChangeAspect="1" noMove="1" noResize="1" noEditPoints="1" noAdjustHandles="1" noChangeArrowheads="1" noChangeShapeType="1" noTextEdit="1"/>
              </p:cNvSpPr>
              <p:nvPr>
                <p:ph type="title"/>
              </p:nvPr>
            </p:nvSpPr>
            <p:spPr>
              <a:blipFill>
                <a:blip r:embed="rId2"/>
                <a:stretch>
                  <a:fillRect b="-8791"/>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E8BCA2EC-6792-5645-8E33-D3ED75B06D03}"/>
              </a:ext>
            </a:extLst>
          </p:cNvPr>
          <p:cNvSpPr>
            <a:spLocks noGrp="1"/>
          </p:cNvSpPr>
          <p:nvPr>
            <p:ph idx="1"/>
          </p:nvPr>
        </p:nvSpPr>
        <p:spPr/>
        <p:txBody>
          <a:bodyPr>
            <a:normAutofit/>
          </a:bodyPr>
          <a:lstStyle/>
          <a:p>
            <a:pPr lvl="0"/>
            <a:r>
              <a:rPr lang="en-US" dirty="0"/>
              <a:t>What is the difference between a randomized experiment and a random sample?  Under what type of study/sample can a causal inference be made? </a:t>
            </a:r>
          </a:p>
          <a:p>
            <a:pPr marL="0" indent="0">
              <a:buNone/>
            </a:pPr>
            <a:endParaRPr lang="en-US" dirty="0"/>
          </a:p>
        </p:txBody>
      </p:sp>
    </p:spTree>
    <p:extLst>
      <p:ext uri="{BB962C8B-B14F-4D97-AF65-F5344CB8AC3E}">
        <p14:creationId xmlns:p14="http://schemas.microsoft.com/office/powerpoint/2010/main" val="1076543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3A308F9-2852-AB46-A678-FC46800371BA}"/>
                  </a:ext>
                </a:extLst>
              </p:cNvPr>
              <p:cNvSpPr>
                <a:spLocks noGrp="1"/>
              </p:cNvSpPr>
              <p:nvPr>
                <p:ph type="title"/>
              </p:nvPr>
            </p:nvSpPr>
            <p:spPr/>
            <p:txBody>
              <a:bodyPr/>
              <a:lstStyle/>
              <a:p>
                <a:r>
                  <a:rPr lang="en-US" dirty="0"/>
                  <a:t>Questions 3 (</a:t>
                </a:r>
                <a14:m>
                  <m:oMath xmlns:m="http://schemas.openxmlformats.org/officeDocument/2006/math">
                    <m:r>
                      <a:rPr lang="en-US" i="1">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.5</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h𝑜𝑢𝑟𝑠</m:t>
                    </m:r>
                    <m:r>
                      <a:rPr lang="en-US" i="1">
                        <a:latin typeface="Cambria Math" panose="02040503050406030204" pitchFamily="18" charset="0"/>
                        <a:ea typeface="Cambria Math" panose="02040503050406030204" pitchFamily="18" charset="0"/>
                      </a:rPr>
                      <m:t>)</m:t>
                    </m:r>
                  </m:oMath>
                </a14:m>
                <a:endParaRPr lang="en-US" dirty="0"/>
              </a:p>
            </p:txBody>
          </p:sp>
        </mc:Choice>
        <mc:Fallback xmlns="">
          <p:sp>
            <p:nvSpPr>
              <p:cNvPr id="2" name="Title 1">
                <a:extLst>
                  <a:ext uri="{FF2B5EF4-FFF2-40B4-BE49-F238E27FC236}">
                    <a16:creationId xmlns:a16="http://schemas.microsoft.com/office/drawing/2014/main" id="{53A308F9-2852-AB46-A678-FC46800371BA}"/>
                  </a:ext>
                </a:extLst>
              </p:cNvPr>
              <p:cNvSpPr>
                <a:spLocks noGrp="1" noRot="1" noChangeAspect="1" noMove="1" noResize="1" noEditPoints="1" noAdjustHandles="1" noChangeArrowheads="1" noChangeShapeType="1" noTextEdit="1"/>
              </p:cNvSpPr>
              <p:nvPr>
                <p:ph type="title"/>
              </p:nvPr>
            </p:nvSpPr>
            <p:spPr>
              <a:blipFill>
                <a:blip r:embed="rId2"/>
                <a:stretch>
                  <a:fillRect b="-8791"/>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CC740959-42D6-4F4C-B419-CC3418F76B03}"/>
              </a:ext>
            </a:extLst>
          </p:cNvPr>
          <p:cNvSpPr>
            <a:spLocks noGrp="1"/>
          </p:cNvSpPr>
          <p:nvPr>
            <p:ph idx="1"/>
          </p:nvPr>
        </p:nvSpPr>
        <p:spPr>
          <a:xfrm>
            <a:off x="457200" y="1981200"/>
            <a:ext cx="7107949" cy="4351338"/>
          </a:xfrm>
        </p:spPr>
        <p:txBody>
          <a:bodyPr>
            <a:normAutofit fontScale="77500" lnSpcReduction="20000"/>
          </a:bodyPr>
          <a:lstStyle/>
          <a:p>
            <a:pPr lvl="0"/>
            <a:r>
              <a:rPr lang="en-US" dirty="0"/>
              <a:t>In 1936, the </a:t>
            </a:r>
            <a:r>
              <a:rPr lang="en-US" i="1" dirty="0"/>
              <a:t>Literary Digest </a:t>
            </a:r>
            <a:r>
              <a:rPr lang="en-US" dirty="0"/>
              <a:t>polled 1 out of every 4 Americans and concluded that Alfred Landon would win the presidential election in a </a:t>
            </a:r>
            <a:r>
              <a:rPr lang="en-US" dirty="0" err="1"/>
              <a:t>landon</a:t>
            </a:r>
            <a:r>
              <a:rPr lang="en-US" dirty="0"/>
              <a:t>-slide (pun intended:).  Of course, history turned out dramatically different (see </a:t>
            </a:r>
            <a:r>
              <a:rPr lang="en-US" u="sng" dirty="0">
                <a:hlinkClick r:id="rId3"/>
              </a:rPr>
              <a:t>http://historymatters.gmu.edu/d/5168/</a:t>
            </a:r>
            <a:r>
              <a:rPr lang="en-US" dirty="0"/>
              <a:t> for further details).  The magazine combined three sampling sources: subscribers to its magazine, phone number records, and automobile registration records.  Comment on the desired population of interest of the survey and what population the magazine actually drew from.     </a:t>
            </a:r>
          </a:p>
          <a:p>
            <a:endParaRPr lang="en-US" dirty="0"/>
          </a:p>
        </p:txBody>
      </p:sp>
      <p:pic>
        <p:nvPicPr>
          <p:cNvPr id="4" name="Picture 3">
            <a:extLst>
              <a:ext uri="{FF2B5EF4-FFF2-40B4-BE49-F238E27FC236}">
                <a16:creationId xmlns:a16="http://schemas.microsoft.com/office/drawing/2014/main" id="{F86AA9E7-ACEB-C549-88E6-7ABE7DC6B19B}"/>
              </a:ext>
            </a:extLst>
          </p:cNvPr>
          <p:cNvPicPr>
            <a:picLocks noChangeAspect="1"/>
          </p:cNvPicPr>
          <p:nvPr/>
        </p:nvPicPr>
        <p:blipFill>
          <a:blip r:embed="rId4"/>
          <a:stretch>
            <a:fillRect/>
          </a:stretch>
        </p:blipFill>
        <p:spPr>
          <a:xfrm>
            <a:off x="8001000" y="1767259"/>
            <a:ext cx="3344423" cy="4408558"/>
          </a:xfrm>
          <a:prstGeom prst="rect">
            <a:avLst/>
          </a:prstGeom>
        </p:spPr>
      </p:pic>
    </p:spTree>
    <p:extLst>
      <p:ext uri="{BB962C8B-B14F-4D97-AF65-F5344CB8AC3E}">
        <p14:creationId xmlns:p14="http://schemas.microsoft.com/office/powerpoint/2010/main" val="1733629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0576866-BE91-304E-AD1D-94AE5CF1351C}"/>
                  </a:ext>
                </a:extLst>
              </p:cNvPr>
              <p:cNvSpPr>
                <a:spLocks noGrp="1"/>
              </p:cNvSpPr>
              <p:nvPr>
                <p:ph type="title"/>
              </p:nvPr>
            </p:nvSpPr>
            <p:spPr/>
            <p:txBody>
              <a:bodyPr/>
              <a:lstStyle/>
              <a:p>
                <a:r>
                  <a:rPr lang="en-US" dirty="0"/>
                  <a:t>Question 4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1 hour)</a:t>
                </a:r>
              </a:p>
            </p:txBody>
          </p:sp>
        </mc:Choice>
        <mc:Fallback xmlns="">
          <p:sp>
            <p:nvSpPr>
              <p:cNvPr id="2" name="Title 1">
                <a:extLst>
                  <a:ext uri="{FF2B5EF4-FFF2-40B4-BE49-F238E27FC236}">
                    <a16:creationId xmlns:a16="http://schemas.microsoft.com/office/drawing/2014/main" id="{90576866-BE91-304E-AD1D-94AE5CF1351C}"/>
                  </a:ext>
                </a:extLst>
              </p:cNvPr>
              <p:cNvSpPr>
                <a:spLocks noGrp="1" noRot="1" noChangeAspect="1" noMove="1" noResize="1" noEditPoints="1" noAdjustHandles="1" noChangeArrowheads="1" noChangeShapeType="1" noTextEdit="1"/>
              </p:cNvSpPr>
              <p:nvPr>
                <p:ph type="title"/>
              </p:nvPr>
            </p:nvSpPr>
            <p:spPr>
              <a:blipFill>
                <a:blip r:embed="rId2"/>
                <a:stretch>
                  <a:fillRect b="-8791"/>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4742CA7B-F13C-1D46-842B-EDDA4026961A}"/>
              </a:ext>
            </a:extLst>
          </p:cNvPr>
          <p:cNvSpPr>
            <a:spLocks noGrp="1"/>
          </p:cNvSpPr>
          <p:nvPr>
            <p:ph idx="1"/>
          </p:nvPr>
        </p:nvSpPr>
        <p:spPr/>
        <p:txBody>
          <a:bodyPr>
            <a:normAutofit fontScale="77500" lnSpcReduction="20000"/>
          </a:bodyPr>
          <a:lstStyle/>
          <a:p>
            <a:pPr lvl="0"/>
            <a:r>
              <a:rPr lang="en-US" dirty="0"/>
              <a:t>Suppose we have developed a new fertilizer that is supposed to help corn yields.  This fertilizer is so potent that a small vial of it sprayed over an entire field is a sufficient dose.  We find that the new fertilizer results in an average yield of 60 more bushels over the old fertilizer with a p-value of 0.0001.  Write up a scope of inference under the following study designs that generated this data.</a:t>
            </a:r>
          </a:p>
          <a:p>
            <a:pPr lvl="1"/>
            <a:r>
              <a:rPr lang="en-US" dirty="0"/>
              <a:t>We offer the new fertilizer at a discount to customers who have purchased the old fertilizer along with a survey for them to fill out.  Some farmers send in the survey after the growing season, reporting their crop yield. From our records, we know which of these farmers used the new fertilizer and which used the old one.</a:t>
            </a:r>
          </a:p>
          <a:p>
            <a:pPr lvl="1"/>
            <a:r>
              <a:rPr lang="en-US" dirty="0"/>
              <a:t>When a customer makes an order, we randomly send them either the old or new fertilizer.  At the end of the season, some of the farmers send us a report of their yield.  Again, from our records, we know which of these farmers used the new fertilizer and which used the old.  </a:t>
            </a:r>
          </a:p>
          <a:p>
            <a:endParaRPr lang="en-US" dirty="0"/>
          </a:p>
        </p:txBody>
      </p:sp>
    </p:spTree>
    <p:extLst>
      <p:ext uri="{BB962C8B-B14F-4D97-AF65-F5344CB8AC3E}">
        <p14:creationId xmlns:p14="http://schemas.microsoft.com/office/powerpoint/2010/main" val="19597270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8506</TotalTime>
  <Words>1028</Words>
  <Application>Microsoft Macintosh PowerPoint</Application>
  <PresentationFormat>Widescreen</PresentationFormat>
  <Paragraphs>37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Cambria Math</vt:lpstr>
      <vt:lpstr>1_Body Slides</vt:lpstr>
      <vt:lpstr>For Live Session Assignment (FLS) </vt:lpstr>
      <vt:lpstr>Philosophy</vt:lpstr>
      <vt:lpstr> Question 1: Quick Quiz Questions(&lt;= 1 hour)</vt:lpstr>
      <vt:lpstr>Quick Quiz Question 1 (QQ1)</vt:lpstr>
      <vt:lpstr>Quick Quiz Question 2 (QQ2)</vt:lpstr>
      <vt:lpstr>Quick Quiz Question 3 (QQ3)</vt:lpstr>
      <vt:lpstr>Question 2 (≤.5 hours)</vt:lpstr>
      <vt:lpstr>Questions 3 (&lt;.5 hours)</vt:lpstr>
      <vt:lpstr>Question 4 (≤1 hour)</vt:lpstr>
      <vt:lpstr>Question / Activity 5 (2-3 hours)</vt:lpstr>
      <vt:lpstr>Question 6: Takeaways! (~ 1 Hour)</vt:lpstr>
      <vt:lpstr>Question 7: Questions!</vt:lpstr>
      <vt:lpstr>End of For Live Session: Unit 1</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Microsoft Office User</cp:lastModifiedBy>
  <cp:revision>225</cp:revision>
  <cp:lastPrinted>2020-09-21T07:53:02Z</cp:lastPrinted>
  <dcterms:created xsi:type="dcterms:W3CDTF">2016-03-21T14:12:59Z</dcterms:created>
  <dcterms:modified xsi:type="dcterms:W3CDTF">2021-04-26T06:04:46Z</dcterms:modified>
  <cp:category/>
</cp:coreProperties>
</file>