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2"/>
  </p:notesMasterIdLst>
  <p:sldIdLst>
    <p:sldId id="270" r:id="rId2"/>
    <p:sldId id="271" r:id="rId3"/>
    <p:sldId id="272" r:id="rId4"/>
    <p:sldId id="273" r:id="rId5"/>
    <p:sldId id="274" r:id="rId6"/>
    <p:sldId id="334" r:id="rId7"/>
    <p:sldId id="276" r:id="rId8"/>
    <p:sldId id="277" r:id="rId9"/>
    <p:sldId id="278" r:id="rId10"/>
    <p:sldId id="279" r:id="rId11"/>
    <p:sldId id="34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344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47" r:id="rId40"/>
    <p:sldId id="307" r:id="rId41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M User" initials="LM" lastIdx="3" clrIdx="0">
    <p:extLst>
      <p:ext uri="{19B8F6BF-5375-455C-9EA6-DF929625EA0E}">
        <p15:presenceInfo xmlns:p15="http://schemas.microsoft.com/office/powerpoint/2012/main" userId="LM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 autoAdjust="0"/>
    <p:restoredTop sz="86349" autoAdjust="0"/>
  </p:normalViewPr>
  <p:slideViewPr>
    <p:cSldViewPr>
      <p:cViewPr varScale="1">
        <p:scale>
          <a:sx n="97" d="100"/>
          <a:sy n="97" d="100"/>
        </p:scale>
        <p:origin x="240" y="1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0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10/1/20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7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DCC94-3E36-4B9E-ACB1-77E5AEA50C5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DCC94-3E36-4B9E-ACB1-77E5AEA50C5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2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11" name="Picture 10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6C9BC461-74A3-3B43-A311-BC67E0EE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386563"/>
            <a:ext cx="2348007" cy="2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4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A756B8E1-2372-7141-AD48-1954EB22C3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78677"/>
            <a:ext cx="7772399" cy="6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840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840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CB0-3087-9D43-85D3-6DA36180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Lifespan and Metabolism</a:t>
            </a:r>
          </a:p>
        </p:txBody>
      </p:sp>
    </p:spTree>
    <p:extLst>
      <p:ext uri="{BB962C8B-B14F-4D97-AF65-F5344CB8AC3E}">
        <p14:creationId xmlns:p14="http://schemas.microsoft.com/office/powerpoint/2010/main" val="335879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89560F-4228-0F42-9E76-13FE5ADF3B86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/>
          <a:srcRect l="2381" t="4503" r="2020" b="4640"/>
          <a:stretch/>
        </p:blipFill>
        <p:spPr>
          <a:xfrm>
            <a:off x="590550" y="1143000"/>
            <a:ext cx="11010900" cy="4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9110F-BBB4-4744-A7EE-869DB710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47700"/>
            <a:ext cx="8839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20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CB0-3087-9D43-85D3-6DA36180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Meadowfoam</a:t>
            </a:r>
          </a:p>
        </p:txBody>
      </p:sp>
    </p:spTree>
    <p:extLst>
      <p:ext uri="{BB962C8B-B14F-4D97-AF65-F5344CB8AC3E}">
        <p14:creationId xmlns:p14="http://schemas.microsoft.com/office/powerpoint/2010/main" val="159543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Case 1: Meadowfoam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304672"/>
            <a:ext cx="9525000" cy="461665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r>
              <a:rPr lang="en-US" sz="1200" dirty="0">
                <a:solidFill>
                  <a:srgbClr val="6C6C6C"/>
                </a:solidFill>
              </a:rPr>
              <a:t>Data from: Seddigh, M. and G. D. Jolliﬀ. 1994. “Light Intensity Eﬀects on Meadowfoam Growth and Flowering.” </a:t>
            </a:r>
            <a:r>
              <a:rPr lang="en-US" sz="1200" i="1" dirty="0">
                <a:solidFill>
                  <a:srgbClr val="6C6C6C"/>
                </a:solidFill>
              </a:rPr>
              <a:t>Crop Science</a:t>
            </a:r>
            <a:r>
              <a:rPr lang="en-US" sz="1200" dirty="0">
                <a:solidFill>
                  <a:srgbClr val="6C6C6C"/>
                </a:solidFill>
              </a:rPr>
              <a:t> 34: 497–503.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17" y="2203696"/>
            <a:ext cx="5064586" cy="337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61" y="1620940"/>
            <a:ext cx="2058394" cy="133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41" y="4358555"/>
            <a:ext cx="2058394" cy="194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1759966"/>
            <a:ext cx="7708900" cy="43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4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Experimental Design: Meadowfoam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94" y="1519237"/>
            <a:ext cx="621961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1" y="3452336"/>
            <a:ext cx="864339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dirty="0"/>
              <a:t>“Early”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1" y="4278868"/>
            <a:ext cx="787395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dirty="0"/>
              <a:t>“Late”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304672"/>
            <a:ext cx="9525000" cy="461665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r>
              <a:rPr lang="en-US" sz="1200" dirty="0">
                <a:solidFill>
                  <a:srgbClr val="6C6C6C"/>
                </a:solidFill>
              </a:rPr>
              <a:t>Data from: Seddigh, M. and G. D. Jolliﬀ. 1994. “Light Intensity Eﬀects on Meadowfoam Growth and Flowering.” </a:t>
            </a:r>
            <a:r>
              <a:rPr lang="en-US" sz="1200" i="1" dirty="0">
                <a:solidFill>
                  <a:srgbClr val="6C6C6C"/>
                </a:solidFill>
              </a:rPr>
              <a:t>Crop Science</a:t>
            </a:r>
            <a:r>
              <a:rPr lang="en-US" sz="1200" dirty="0">
                <a:solidFill>
                  <a:srgbClr val="6C6C6C"/>
                </a:solidFill>
              </a:rPr>
              <a:t> 34: 497–503.</a:t>
            </a:r>
          </a:p>
        </p:txBody>
      </p:sp>
    </p:spTree>
    <p:extLst>
      <p:ext uri="{BB962C8B-B14F-4D97-AF65-F5344CB8AC3E}">
        <p14:creationId xmlns:p14="http://schemas.microsoft.com/office/powerpoint/2010/main" val="5007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Meadowfoam: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98" b="539"/>
          <a:stretch/>
        </p:blipFill>
        <p:spPr>
          <a:xfrm>
            <a:off x="4691800" y="1590675"/>
            <a:ext cx="2808400" cy="49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Lines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1800"/>
          <a:stretch/>
        </p:blipFill>
        <p:spPr bwMode="auto">
          <a:xfrm>
            <a:off x="1681873" y="1970315"/>
            <a:ext cx="8828254" cy="415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19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Parallel Lines: Different Intercepts, Same Slopes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76701" y="1670654"/>
            <a:ext cx="6405364" cy="2134631"/>
            <a:chOff x="2676701" y="1670654"/>
            <a:chExt cx="6405364" cy="2134631"/>
          </a:xfrm>
        </p:grpSpPr>
        <p:grpSp>
          <p:nvGrpSpPr>
            <p:cNvPr id="9" name="Group 8"/>
            <p:cNvGrpSpPr/>
            <p:nvPr/>
          </p:nvGrpSpPr>
          <p:grpSpPr>
            <a:xfrm>
              <a:off x="2676701" y="1670654"/>
              <a:ext cx="6405364" cy="2134631"/>
              <a:chOff x="685799" y="6947012"/>
              <a:chExt cx="6955075" cy="2317826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3"/>
              <a:stretch/>
            </p:blipFill>
            <p:spPr bwMode="auto">
              <a:xfrm>
                <a:off x="685799" y="6947012"/>
                <a:ext cx="6955075" cy="2317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229008" y="8390010"/>
                <a:ext cx="604725" cy="300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Early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24727" y="7267022"/>
                <a:ext cx="908354" cy="300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Late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310436" y="1746078"/>
                  <a:ext cx="274320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𝐿𝑖𝑔h𝑡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𝑇𝑖𝑚𝑒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436" y="1746078"/>
                  <a:ext cx="274320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E3DC47-F228-4A69-A499-373D94748765}"/>
                  </a:ext>
                </a:extLst>
              </p:cNvPr>
              <p:cNvSpPr/>
              <p:nvPr/>
            </p:nvSpPr>
            <p:spPr>
              <a:xfrm>
                <a:off x="2133600" y="4010313"/>
                <a:ext cx="272542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early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E3DC47-F228-4A69-A499-373D94748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10313"/>
                <a:ext cx="272542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C48AE7-E9C1-4E2A-B430-8AB38B532F40}"/>
                  </a:ext>
                </a:extLst>
              </p:cNvPr>
              <p:cNvSpPr/>
              <p:nvPr/>
            </p:nvSpPr>
            <p:spPr>
              <a:xfrm>
                <a:off x="2133600" y="4467334"/>
                <a:ext cx="257916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C48AE7-E9C1-4E2A-B430-8AB38B532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67334"/>
                <a:ext cx="257916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EA98AE-CB2D-4D54-90A5-9B97D6693DBC}"/>
                  </a:ext>
                </a:extLst>
              </p:cNvPr>
              <p:cNvSpPr/>
              <p:nvPr/>
            </p:nvSpPr>
            <p:spPr>
              <a:xfrm>
                <a:off x="2133600" y="4935825"/>
                <a:ext cx="2397772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EA98AE-CB2D-4D54-90A5-9B97D6693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935825"/>
                <a:ext cx="239777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22BEA31-AAAC-49E3-8329-AC9D4EE92468}"/>
                  </a:ext>
                </a:extLst>
              </p:cNvPr>
              <p:cNvSpPr/>
              <p:nvPr/>
            </p:nvSpPr>
            <p:spPr>
              <a:xfrm>
                <a:off x="2133600" y="5410200"/>
                <a:ext cx="154689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22BEA31-AAAC-49E3-8329-AC9D4EE92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10200"/>
                <a:ext cx="154689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A05B59-2ABD-40FF-8E05-4FDBBC5436E2}"/>
              </a:ext>
            </a:extLst>
          </p:cNvPr>
          <p:cNvCxnSpPr>
            <a:cxnSpLocks/>
            <a:stCxn id="23" idx="1"/>
            <a:endCxn id="57" idx="2"/>
          </p:cNvCxnSpPr>
          <p:nvPr/>
        </p:nvCxnSpPr>
        <p:spPr>
          <a:xfrm flipH="1" flipV="1">
            <a:off x="2365226" y="5819154"/>
            <a:ext cx="2672213" cy="6582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8833D2-D156-435D-9F63-38D11ED7B041}"/>
              </a:ext>
            </a:extLst>
          </p:cNvPr>
          <p:cNvCxnSpPr>
            <a:cxnSpLocks/>
            <a:stCxn id="24" idx="1"/>
            <a:endCxn id="52" idx="3"/>
          </p:cNvCxnSpPr>
          <p:nvPr/>
        </p:nvCxnSpPr>
        <p:spPr>
          <a:xfrm flipH="1" flipV="1">
            <a:off x="3054052" y="5633172"/>
            <a:ext cx="2142681" cy="38358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CC17BB-FAD8-4845-9DDC-619ABF2D2467}"/>
              </a:ext>
            </a:extLst>
          </p:cNvPr>
          <p:cNvSpPr txBox="1"/>
          <p:nvPr/>
        </p:nvSpPr>
        <p:spPr>
          <a:xfrm>
            <a:off x="5037439" y="6292691"/>
            <a:ext cx="12016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intercept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F337B-4F85-444B-B5D2-4EC237BF6E78}"/>
              </a:ext>
            </a:extLst>
          </p:cNvPr>
          <p:cNvSpPr txBox="1"/>
          <p:nvPr/>
        </p:nvSpPr>
        <p:spPr>
          <a:xfrm>
            <a:off x="5196733" y="5832087"/>
            <a:ext cx="81985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slope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D6F0B9-D27D-455C-BB88-F618EEFDCFBA}"/>
              </a:ext>
            </a:extLst>
          </p:cNvPr>
          <p:cNvGrpSpPr/>
          <p:nvPr/>
        </p:nvGrpSpPr>
        <p:grpSpPr>
          <a:xfrm>
            <a:off x="3806405" y="4774106"/>
            <a:ext cx="682055" cy="526837"/>
            <a:chOff x="2209800" y="5316742"/>
            <a:chExt cx="682055" cy="52683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F1D930-CA1F-411E-93ED-35E2AA58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5546147"/>
              <a:ext cx="474732" cy="2974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D74FF-C707-42A3-834F-BA418E8D815C}"/>
                </a:ext>
              </a:extLst>
            </p:cNvPr>
            <p:cNvSpPr txBox="1"/>
            <p:nvPr/>
          </p:nvSpPr>
          <p:spPr>
            <a:xfrm>
              <a:off x="2623468" y="5316742"/>
              <a:ext cx="268387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5C47A41-77DE-4898-924B-F2CAE8D0790E}"/>
                  </a:ext>
                </a:extLst>
              </p:cNvPr>
              <p:cNvSpPr/>
              <p:nvPr/>
            </p:nvSpPr>
            <p:spPr>
              <a:xfrm>
                <a:off x="6886287" y="4010313"/>
                <a:ext cx="2590774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late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5C47A41-77DE-4898-924B-F2CAE8D0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87" y="4010313"/>
                <a:ext cx="25907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0D827D-C61D-4AB1-8A06-E73A1F43E692}"/>
                  </a:ext>
                </a:extLst>
              </p:cNvPr>
              <p:cNvSpPr/>
              <p:nvPr/>
            </p:nvSpPr>
            <p:spPr>
              <a:xfrm>
                <a:off x="6886287" y="4440890"/>
                <a:ext cx="257916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0D827D-C61D-4AB1-8A06-E73A1F43E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87" y="4440890"/>
                <a:ext cx="257916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9073BC-2D85-4F7D-A0B6-1101429373A0}"/>
                  </a:ext>
                </a:extLst>
              </p:cNvPr>
              <p:cNvSpPr/>
              <p:nvPr/>
            </p:nvSpPr>
            <p:spPr>
              <a:xfrm>
                <a:off x="6886287" y="4877469"/>
                <a:ext cx="2397772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9073BC-2D85-4F7D-A0B6-110142937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87" y="4877469"/>
                <a:ext cx="239777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D4325D-E514-4DF5-9FA6-E1B7A4034D2E}"/>
                  </a:ext>
                </a:extLst>
              </p:cNvPr>
              <p:cNvSpPr/>
              <p:nvPr/>
            </p:nvSpPr>
            <p:spPr>
              <a:xfrm>
                <a:off x="6886287" y="5801380"/>
                <a:ext cx="2246321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D4325D-E514-4DF5-9FA6-E1B7A40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87" y="5801380"/>
                <a:ext cx="2246321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329F75-ABD0-438B-BE6E-67B9AC1401E1}"/>
              </a:ext>
            </a:extLst>
          </p:cNvPr>
          <p:cNvCxnSpPr>
            <a:cxnSpLocks/>
            <a:stCxn id="23" idx="3"/>
            <a:endCxn id="59" idx="1"/>
          </p:cNvCxnSpPr>
          <p:nvPr/>
        </p:nvCxnSpPr>
        <p:spPr>
          <a:xfrm flipV="1">
            <a:off x="6239107" y="6016637"/>
            <a:ext cx="736926" cy="4607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3C0901-40F7-495F-A466-53E5BE681A00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5756275" y="6008949"/>
            <a:ext cx="2410856" cy="132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32CD93E-0602-4917-AE7A-71D1BBBC27A4}"/>
                  </a:ext>
                </a:extLst>
              </p:cNvPr>
              <p:cNvSpPr/>
              <p:nvPr/>
            </p:nvSpPr>
            <p:spPr>
              <a:xfrm>
                <a:off x="6886287" y="5327524"/>
                <a:ext cx="2054730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32CD93E-0602-4917-AE7A-71D1BBBC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87" y="5327524"/>
                <a:ext cx="205473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C539B0C0-B478-4FB5-AAE9-5D94C7999755}"/>
              </a:ext>
            </a:extLst>
          </p:cNvPr>
          <p:cNvSpPr/>
          <p:nvPr/>
        </p:nvSpPr>
        <p:spPr>
          <a:xfrm>
            <a:off x="2692400" y="5464963"/>
            <a:ext cx="361652" cy="33641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21D9FA-B381-4657-A0C0-58AC353DB8F6}"/>
              </a:ext>
            </a:extLst>
          </p:cNvPr>
          <p:cNvSpPr/>
          <p:nvPr/>
        </p:nvSpPr>
        <p:spPr>
          <a:xfrm>
            <a:off x="8167131" y="5831853"/>
            <a:ext cx="316469" cy="3541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A459A8-5783-430E-B29B-35AAD59B24F1}"/>
              </a:ext>
            </a:extLst>
          </p:cNvPr>
          <p:cNvSpPr/>
          <p:nvPr/>
        </p:nvSpPr>
        <p:spPr>
          <a:xfrm>
            <a:off x="2184400" y="5464963"/>
            <a:ext cx="361652" cy="3541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CE1F3A-F9C1-4A30-9CAA-D63EC9CDD625}"/>
              </a:ext>
            </a:extLst>
          </p:cNvPr>
          <p:cNvSpPr/>
          <p:nvPr/>
        </p:nvSpPr>
        <p:spPr>
          <a:xfrm>
            <a:off x="6976033" y="5831854"/>
            <a:ext cx="1013971" cy="3695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A8F7F-CBA4-284E-805F-C07ED569B38F}"/>
                  </a:ext>
                </a:extLst>
              </p:cNvPr>
              <p:cNvSpPr txBox="1"/>
              <p:nvPr/>
            </p:nvSpPr>
            <p:spPr>
              <a:xfrm>
                <a:off x="1752600" y="1678914"/>
                <a:ext cx="1835897" cy="57291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 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𝐸𝑎𝑟𝑙𝑦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 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𝐿𝑎𝑡𝑒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A8F7F-CBA4-284E-805F-C07ED5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8914"/>
                <a:ext cx="1835897" cy="572914"/>
              </a:xfrm>
              <a:prstGeom prst="rect">
                <a:avLst/>
              </a:prstGeom>
              <a:blipFill>
                <a:blip r:embed="rId13"/>
                <a:stretch>
                  <a:fillRect l="-6312" t="-179787" r="-8306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23" grpId="0"/>
      <p:bldP spid="24" grpId="0"/>
      <p:bldP spid="31" grpId="0"/>
      <p:bldP spid="32" grpId="0"/>
      <p:bldP spid="33" grpId="0"/>
      <p:bldP spid="34" grpId="0"/>
      <p:bldP spid="40" grpId="0"/>
      <p:bldP spid="52" grpId="0" animBg="1"/>
      <p:bldP spid="55" grpId="0" animBg="1"/>
      <p:bldP spid="57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Nonparallel Lines: Different Slopes (and Intercepts)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ED809C-706B-4408-B942-8050E01C1281}"/>
              </a:ext>
            </a:extLst>
          </p:cNvPr>
          <p:cNvGrpSpPr/>
          <p:nvPr/>
        </p:nvGrpSpPr>
        <p:grpSpPr>
          <a:xfrm>
            <a:off x="3519476" y="5457057"/>
            <a:ext cx="682055" cy="526837"/>
            <a:chOff x="2209800" y="5316742"/>
            <a:chExt cx="682055" cy="52683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9E9F9-95EC-4AD8-ABA5-D6FAFFA1F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5546147"/>
              <a:ext cx="474732" cy="2974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EB40E2-6844-45E0-8DE0-2EF69A1EB13D}"/>
                </a:ext>
              </a:extLst>
            </p:cNvPr>
            <p:cNvSpPr txBox="1"/>
            <p:nvPr/>
          </p:nvSpPr>
          <p:spPr>
            <a:xfrm>
              <a:off x="2623468" y="5316742"/>
              <a:ext cx="268387" cy="3762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3676"/>
          <a:stretch/>
        </p:blipFill>
        <p:spPr bwMode="auto">
          <a:xfrm>
            <a:off x="2676701" y="1652656"/>
            <a:ext cx="6405364" cy="260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57117" y="1718100"/>
                <a:ext cx="436651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𝐿𝑖𝑔h𝑡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𝐿𝑖𝑔h𝑡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𝑇𝑖𝑚𝑒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17" y="1718100"/>
                <a:ext cx="4366510" cy="276999"/>
              </a:xfrm>
              <a:prstGeom prst="rect">
                <a:avLst/>
              </a:prstGeom>
              <a:blipFill>
                <a:blip r:embed="rId3"/>
                <a:stretch>
                  <a:fillRect l="-1669" b="-3404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1E3DC47-F228-4A69-A499-373D94748765}"/>
                  </a:ext>
                </a:extLst>
              </p:cNvPr>
              <p:cNvSpPr/>
              <p:nvPr/>
            </p:nvSpPr>
            <p:spPr>
              <a:xfrm>
                <a:off x="1447032" y="5181600"/>
                <a:ext cx="272542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early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1E3DC47-F228-4A69-A499-373D94748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32" y="5181600"/>
                <a:ext cx="2725426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C47A41-77DE-4898-924B-F2CAE8D0790E}"/>
                  </a:ext>
                </a:extLst>
              </p:cNvPr>
              <p:cNvSpPr/>
              <p:nvPr/>
            </p:nvSpPr>
            <p:spPr>
              <a:xfrm>
                <a:off x="8399035" y="5425207"/>
                <a:ext cx="2590774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late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C47A41-77DE-4898-924B-F2CAE8D0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35" y="5425207"/>
                <a:ext cx="2590774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2054B4-D5D6-4B3A-8354-21189153CEFB}"/>
              </a:ext>
            </a:extLst>
          </p:cNvPr>
          <p:cNvSpPr txBox="1"/>
          <p:nvPr/>
        </p:nvSpPr>
        <p:spPr>
          <a:xfrm>
            <a:off x="609600" y="1652656"/>
            <a:ext cx="2960312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Time is called an indicator variable:</a:t>
            </a:r>
          </a:p>
          <a:p>
            <a:r>
              <a:rPr lang="en-US" sz="1400" dirty="0"/>
              <a:t>Early = 0</a:t>
            </a:r>
          </a:p>
          <a:p>
            <a:r>
              <a:rPr lang="en-US" sz="1400" dirty="0"/>
              <a:t>Late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C48AE7-E9C1-4E2A-B430-8AB38B532F40}"/>
                  </a:ext>
                </a:extLst>
              </p:cNvPr>
              <p:cNvSpPr/>
              <p:nvPr/>
            </p:nvSpPr>
            <p:spPr>
              <a:xfrm>
                <a:off x="3860915" y="4274046"/>
                <a:ext cx="4581319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𝐿𝑖𝑔h𝑡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C48AE7-E9C1-4E2A-B430-8AB38B532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915" y="4274046"/>
                <a:ext cx="4581319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EA98AE-CB2D-4D54-90A5-9B97D6693DBC}"/>
                  </a:ext>
                </a:extLst>
              </p:cNvPr>
              <p:cNvSpPr/>
              <p:nvPr/>
            </p:nvSpPr>
            <p:spPr>
              <a:xfrm>
                <a:off x="3709371" y="4641013"/>
                <a:ext cx="4003725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𝐿𝑖𝑔h𝑡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EA98AE-CB2D-4D54-90A5-9B97D6693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371" y="4641013"/>
                <a:ext cx="4003725" cy="369332"/>
              </a:xfrm>
              <a:prstGeom prst="rect">
                <a:avLst/>
              </a:prstGeom>
              <a:blipFill>
                <a:blip r:embed="rId7"/>
                <a:stretch>
                  <a:fillRect l="-315" r="-148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22BEA31-AAAC-49E3-8329-AC9D4EE92468}"/>
                  </a:ext>
                </a:extLst>
              </p:cNvPr>
              <p:cNvSpPr/>
              <p:nvPr/>
            </p:nvSpPr>
            <p:spPr>
              <a:xfrm>
                <a:off x="1091581" y="6064618"/>
                <a:ext cx="154689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22BEA31-AAAC-49E3-8329-AC9D4EE92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81" y="6064618"/>
                <a:ext cx="154689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A05B59-2ABD-40FF-8E05-4FDBBC5436E2}"/>
              </a:ext>
            </a:extLst>
          </p:cNvPr>
          <p:cNvCxnSpPr>
            <a:cxnSpLocks/>
          </p:cNvCxnSpPr>
          <p:nvPr/>
        </p:nvCxnSpPr>
        <p:spPr>
          <a:xfrm flipH="1" flipV="1">
            <a:off x="1498496" y="6432426"/>
            <a:ext cx="3773650" cy="1927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8833D2-D156-435D-9F63-38D11ED7B041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992797" y="6216203"/>
            <a:ext cx="3466304" cy="662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CC17BB-FAD8-4845-9DDC-619ABF2D2467}"/>
              </a:ext>
            </a:extLst>
          </p:cNvPr>
          <p:cNvSpPr txBox="1"/>
          <p:nvPr/>
        </p:nvSpPr>
        <p:spPr>
          <a:xfrm>
            <a:off x="5334000" y="6412468"/>
            <a:ext cx="12016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intercept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3F337B-4F85-444B-B5D2-4EC237BF6E78}"/>
              </a:ext>
            </a:extLst>
          </p:cNvPr>
          <p:cNvSpPr txBox="1"/>
          <p:nvPr/>
        </p:nvSpPr>
        <p:spPr>
          <a:xfrm>
            <a:off x="5524906" y="6023325"/>
            <a:ext cx="81985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slope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D6F0B9-D27D-455C-BB88-F618EEFDCFBA}"/>
              </a:ext>
            </a:extLst>
          </p:cNvPr>
          <p:cNvGrpSpPr/>
          <p:nvPr/>
        </p:nvGrpSpPr>
        <p:grpSpPr>
          <a:xfrm>
            <a:off x="1991731" y="5489535"/>
            <a:ext cx="682055" cy="526837"/>
            <a:chOff x="2209800" y="5316742"/>
            <a:chExt cx="682055" cy="52683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2F1D930-CA1F-411E-93ED-35E2AA58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5546147"/>
              <a:ext cx="474732" cy="2974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4D74FF-C707-42A3-834F-BA418E8D815C}"/>
                </a:ext>
              </a:extLst>
            </p:cNvPr>
            <p:cNvSpPr txBox="1"/>
            <p:nvPr/>
          </p:nvSpPr>
          <p:spPr>
            <a:xfrm>
              <a:off x="2623468" y="5316742"/>
              <a:ext cx="268387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D4325D-E514-4DF5-9FA6-E1B7A4034D2E}"/>
                  </a:ext>
                </a:extLst>
              </p:cNvPr>
              <p:cNvSpPr/>
              <p:nvPr/>
            </p:nvSpPr>
            <p:spPr>
              <a:xfrm>
                <a:off x="8184935" y="5968753"/>
                <a:ext cx="2945743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D4325D-E514-4DF5-9FA6-E1B7A40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935" y="5968753"/>
                <a:ext cx="2945743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329F75-ABD0-438B-BE6E-67B9AC1401E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535668" y="6335720"/>
            <a:ext cx="1736618" cy="26141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3C0901-40F7-495F-A466-53E5BE681A00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344762" y="6002365"/>
            <a:ext cx="3129192" cy="20562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539B0C0-B478-4FB5-AAE9-5D94C7999755}"/>
              </a:ext>
            </a:extLst>
          </p:cNvPr>
          <p:cNvSpPr/>
          <p:nvPr/>
        </p:nvSpPr>
        <p:spPr>
          <a:xfrm>
            <a:off x="1631145" y="6105398"/>
            <a:ext cx="361652" cy="3541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21D9FA-B381-4657-A0C0-58AC353DB8F6}"/>
              </a:ext>
            </a:extLst>
          </p:cNvPr>
          <p:cNvSpPr/>
          <p:nvPr/>
        </p:nvSpPr>
        <p:spPr>
          <a:xfrm>
            <a:off x="9484245" y="5983894"/>
            <a:ext cx="996119" cy="3541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A459A8-5783-430E-B29B-35AAD59B24F1}"/>
              </a:ext>
            </a:extLst>
          </p:cNvPr>
          <p:cNvSpPr/>
          <p:nvPr/>
        </p:nvSpPr>
        <p:spPr>
          <a:xfrm>
            <a:off x="1140831" y="6119381"/>
            <a:ext cx="361652" cy="3541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CE1F3A-F9C1-4A30-9CAA-D63EC9CDD625}"/>
              </a:ext>
            </a:extLst>
          </p:cNvPr>
          <p:cNvSpPr/>
          <p:nvPr/>
        </p:nvSpPr>
        <p:spPr>
          <a:xfrm>
            <a:off x="8272286" y="5983894"/>
            <a:ext cx="1013971" cy="3541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82143" y="3180372"/>
            <a:ext cx="5727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Early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01558" y="1965371"/>
            <a:ext cx="83656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Late</a:t>
            </a:r>
            <a:endParaRPr lang="en-US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6B8C25-D961-A44F-AEC2-C366149CF4AC}"/>
                  </a:ext>
                </a:extLst>
              </p:cNvPr>
              <p:cNvSpPr/>
              <p:nvPr/>
            </p:nvSpPr>
            <p:spPr>
              <a:xfrm>
                <a:off x="1140831" y="5651964"/>
                <a:ext cx="4003725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6B8C25-D961-A44F-AEC2-C366149CF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31" y="5651964"/>
                <a:ext cx="4003725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73206D8-4339-754D-8915-268F8B14C612}"/>
                  </a:ext>
                </a:extLst>
              </p:cNvPr>
              <p:cNvSpPr/>
              <p:nvPr/>
            </p:nvSpPr>
            <p:spPr>
              <a:xfrm>
                <a:off x="4268561" y="4973462"/>
                <a:ext cx="4003725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73206D8-4339-754D-8915-268F8B14C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561" y="4973462"/>
                <a:ext cx="4003725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5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7" grpId="0"/>
      <p:bldP spid="48" grpId="0"/>
      <p:bldP spid="54" grpId="0"/>
      <p:bldP spid="58" grpId="0" animBg="1"/>
      <p:bldP spid="59" grpId="0" animBg="1"/>
      <p:bldP spid="60" grpId="0" animBg="1"/>
      <p:bldP spid="61" grpId="0" animBg="1"/>
      <p:bldP spid="36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Plot the Data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7380" r="1882" b="5121"/>
          <a:stretch/>
        </p:blipFill>
        <p:spPr bwMode="auto">
          <a:xfrm>
            <a:off x="7488402" y="1638300"/>
            <a:ext cx="3152776" cy="4774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t="7552" r="3677" b="10677"/>
          <a:stretch/>
        </p:blipFill>
        <p:spPr bwMode="auto">
          <a:xfrm>
            <a:off x="5266135" y="1482378"/>
            <a:ext cx="1659731" cy="747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" t="4835" r="1660" b="7665"/>
          <a:stretch/>
        </p:blipFill>
        <p:spPr bwMode="auto">
          <a:xfrm>
            <a:off x="1793146" y="1638301"/>
            <a:ext cx="2636146" cy="4774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B0DD49-345A-49AA-9855-108177ECB2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7" t="1540" r="1184"/>
          <a:stretch/>
        </p:blipFill>
        <p:spPr>
          <a:xfrm>
            <a:off x="1047749" y="2382416"/>
            <a:ext cx="4133851" cy="4132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1C7D36-7163-4399-8856-5E1C8EE36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30" t="1728" r="1338" b="1959"/>
          <a:stretch/>
        </p:blipFill>
        <p:spPr>
          <a:xfrm>
            <a:off x="6985000" y="2382414"/>
            <a:ext cx="4159250" cy="41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553" y="1550551"/>
            <a:ext cx="165927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2191" y="3240185"/>
            <a:ext cx="1524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Time with no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6891" y="5050916"/>
            <a:ext cx="2514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Time with interaction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1774" y="5689620"/>
            <a:ext cx="248483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Interaction means we can adjust the slope!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73" t="9020" r="4467" b="4590"/>
          <a:stretch/>
        </p:blipFill>
        <p:spPr>
          <a:xfrm>
            <a:off x="2575018" y="2668492"/>
            <a:ext cx="4421699" cy="1789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08" t="9860" r="1360" b="2913"/>
          <a:stretch/>
        </p:blipFill>
        <p:spPr>
          <a:xfrm>
            <a:off x="2575018" y="4807803"/>
            <a:ext cx="4421699" cy="176363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2015"/>
          <a:stretch/>
        </p:blipFill>
        <p:spPr bwMode="auto">
          <a:xfrm>
            <a:off x="2575018" y="536072"/>
            <a:ext cx="4421699" cy="206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92883" y="675554"/>
                <a:ext cx="2422616" cy="71019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𝐸𝑎𝑟𝑙𝑦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𝐿𝑎𝑡𝑒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883" y="675554"/>
                <a:ext cx="2422616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Interaction Terms!</a:t>
            </a:r>
            <a:br>
              <a:rPr lang="en-US" sz="3200" dirty="0"/>
            </a:br>
            <a:r>
              <a:rPr lang="en-US" sz="3200" dirty="0"/>
              <a:t>… (Flexible Slopes!)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0833" y="5162035"/>
            <a:ext cx="5638800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dirty="0"/>
              <a:t>Now the intercept </a:t>
            </a:r>
            <a:r>
              <a:rPr lang="en-US" sz="2800" b="1" dirty="0"/>
              <a:t>and</a:t>
            </a:r>
            <a:r>
              <a:rPr lang="en-US" sz="2800" dirty="0"/>
              <a:t> the slope depend on the time!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0691" y="1621392"/>
                <a:ext cx="71140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𝑓𝑙𝑜𝑤𝑒𝑟𝑠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𝑙𝑖𝑔h𝑡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𝑡𝑖𝑚𝑒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𝐿𝑖𝑔h𝑡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𝑇𝑖𝑚𝑒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𝐿𝑖𝑔h𝑡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𝑇𝑖𝑚𝑒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91" y="1621392"/>
                <a:ext cx="7114062" cy="276999"/>
              </a:xfrm>
              <a:prstGeom prst="rect">
                <a:avLst/>
              </a:prstGeom>
              <a:blipFill>
                <a:blip r:embed="rId2"/>
                <a:stretch>
                  <a:fillRect l="-17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6530" y="4349428"/>
                <a:ext cx="6447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𝑓𝑙𝑜𝑤𝑒𝑟𝑠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𝑙𝑖𝑔h𝑡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𝑡𝑖𝑚𝑒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𝑇𝑖𝑚𝑒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)+(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𝑇𝑖𝑚𝑒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30" y="4349428"/>
                <a:ext cx="6447406" cy="276999"/>
              </a:xfrm>
              <a:prstGeom prst="rect">
                <a:avLst/>
              </a:prstGeom>
              <a:blipFill>
                <a:blip r:embed="rId3"/>
                <a:stretch>
                  <a:fillRect l="-473" r="-7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 rot="16200000">
            <a:off x="6054412" y="3587427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800269" y="3657211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5625" y="3766453"/>
            <a:ext cx="129857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intercept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3766453"/>
            <a:ext cx="1447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55AD3-82D8-438C-9572-76B860A11EDC}"/>
                  </a:ext>
                </a:extLst>
              </p:cNvPr>
              <p:cNvSpPr txBox="1"/>
              <p:nvPr/>
            </p:nvSpPr>
            <p:spPr>
              <a:xfrm>
                <a:off x="2394924" y="2656959"/>
                <a:ext cx="71140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𝑓𝑙𝑜𝑤𝑒𝑟𝑠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𝑙𝑖𝑔h𝑡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𝑡𝑖𝑚𝑒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𝐿𝑖𝑔h𝑡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𝑇𝑖𝑚𝑒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55AD3-82D8-438C-9572-76B860A11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24" y="2656959"/>
                <a:ext cx="7114062" cy="276999"/>
              </a:xfrm>
              <a:prstGeom prst="rect">
                <a:avLst/>
              </a:prstGeom>
              <a:blipFill>
                <a:blip r:embed="rId4"/>
                <a:stretch>
                  <a:fillRect l="-25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nk 24">
            <a:extLst>
              <a:ext uri="{FF2B5EF4-FFF2-40B4-BE49-F238E27FC236}">
                <a16:creationId xmlns:a16="http://schemas.microsoft.com/office/drawing/2014/main" id="{2979D2F6-B510-4AB5-91A6-D922FF7778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88525" y="1898391"/>
            <a:ext cx="1323000" cy="566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804D4D-E3A3-4878-B7C3-65FDBA4DD6CD}"/>
              </a:ext>
            </a:extLst>
          </p:cNvPr>
          <p:cNvSpPr txBox="1"/>
          <p:nvPr/>
        </p:nvSpPr>
        <p:spPr>
          <a:xfrm>
            <a:off x="4980870" y="3444486"/>
            <a:ext cx="477273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Factor out Light and combine last two terms.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9C41856-AF65-4E88-98C6-B64BD7BDA611}"/>
              </a:ext>
            </a:extLst>
          </p:cNvPr>
          <p:cNvSpPr/>
          <p:nvPr/>
        </p:nvSpPr>
        <p:spPr>
          <a:xfrm rot="5400000">
            <a:off x="7728864" y="1865577"/>
            <a:ext cx="572765" cy="2694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3" grpId="0" animBg="1"/>
      <p:bldP spid="9" grpId="0" animBg="1"/>
      <p:bldP spid="5" grpId="0"/>
      <p:bldP spid="7" grpId="0"/>
      <p:bldP spid="14" grpId="0" animBg="1"/>
      <p:bldP spid="26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Is the Separate Slope Model Appropriate?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896910"/>
          </a:xfrm>
        </p:spPr>
        <p:txBody>
          <a:bodyPr/>
          <a:lstStyle/>
          <a:p>
            <a:r>
              <a:rPr lang="en-US" sz="1800" dirty="0"/>
              <a:t>Construct a model in which the mean flower production depends linearly on the light intensity and the time category. Also allow for the possibility of </a:t>
            </a:r>
            <a:r>
              <a:rPr lang="en-US" sz="1800" b="1" dirty="0"/>
              <a:t>unequal slopes</a:t>
            </a:r>
            <a:r>
              <a:rPr lang="en-US" sz="1800" dirty="0"/>
              <a:t> and </a:t>
            </a:r>
            <a:r>
              <a:rPr lang="en-US" sz="1800" b="1" dirty="0"/>
              <a:t>intercepts</a:t>
            </a:r>
            <a:r>
              <a:rPr lang="en-US" sz="1800" dirty="0"/>
              <a:t>.</a:t>
            </a:r>
          </a:p>
          <a:p>
            <a:r>
              <a:rPr lang="en-US" sz="1800" dirty="0"/>
              <a:t>Which model is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3315" y="2556109"/>
                <a:ext cx="2525371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𝐹𝑙𝑜𝑤𝑒𝑟</m:t>
                      </m:r>
                      <m:r>
                        <a:rPr lang="en-US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𝐿𝑖𝑔h𝑡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315" y="2556109"/>
                <a:ext cx="2525371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CE301ED-D93B-4795-BC1F-B1542B7222D9}"/>
              </a:ext>
            </a:extLst>
          </p:cNvPr>
          <p:cNvSpPr txBox="1"/>
          <p:nvPr/>
        </p:nvSpPr>
        <p:spPr>
          <a:xfrm>
            <a:off x="8738258" y="2556109"/>
            <a:ext cx="2877722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possibility of unequal intercepts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FF0000"/>
                </a:solidFill>
              </a:rPr>
              <a:t> unequal slopes for different time categories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8A6224-4DC2-407C-9894-25F7CE8BDB93}"/>
                  </a:ext>
                </a:extLst>
              </p:cNvPr>
              <p:cNvSpPr txBox="1"/>
              <p:nvPr/>
            </p:nvSpPr>
            <p:spPr>
              <a:xfrm>
                <a:off x="4411917" y="3653369"/>
                <a:ext cx="3368166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𝐹𝑙𝑜𝑤𝑒𝑟</m:t>
                      </m:r>
                      <m:r>
                        <a:rPr lang="en-US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sz="1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8A6224-4DC2-407C-9894-25F7CE8B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17" y="3653369"/>
                <a:ext cx="3368166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7BAE32-64C7-4341-A761-CBF24B97FD5D}"/>
                  </a:ext>
                </a:extLst>
              </p:cNvPr>
              <p:cNvSpPr txBox="1"/>
              <p:nvPr/>
            </p:nvSpPr>
            <p:spPr>
              <a:xfrm>
                <a:off x="4090131" y="4744033"/>
                <a:ext cx="4011739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𝐹𝑙𝑜𝑤𝑒𝑟</m:t>
                      </m:r>
                      <m:r>
                        <a:rPr lang="en-US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sz="1400" i="1">
                          <a:latin typeface="Cambria Math"/>
                        </a:rPr>
                        <m:t> ∗ </m:t>
                      </m:r>
                      <m:r>
                        <a:rPr lang="en-US" sz="1400" i="1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7BAE32-64C7-4341-A761-CBF24B97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31" y="4744033"/>
                <a:ext cx="4011739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2BF673-8753-4732-888B-FF189D20AF1D}"/>
                  </a:ext>
                </a:extLst>
              </p:cNvPr>
              <p:cNvSpPr txBox="1"/>
              <p:nvPr/>
            </p:nvSpPr>
            <p:spPr>
              <a:xfrm>
                <a:off x="3648695" y="5952993"/>
                <a:ext cx="4894610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𝐹𝑙𝑜𝑤𝑒𝑟</m:t>
                      </m:r>
                      <m:r>
                        <a:rPr lang="en-US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sz="1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𝑇𝑖𝑚𝑒</m:t>
                      </m:r>
                      <m:r>
                        <a:rPr lang="en-US" sz="1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sz="1400" i="1">
                          <a:latin typeface="Cambria Math"/>
                        </a:rPr>
                        <m:t> ∗ </m:t>
                      </m:r>
                      <m:r>
                        <a:rPr lang="en-US" sz="1400" i="1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2BF673-8753-4732-888B-FF189D20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95" y="5952993"/>
                <a:ext cx="489461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D123D5D-F56C-481C-9CC9-528036DA9D5C}"/>
              </a:ext>
            </a:extLst>
          </p:cNvPr>
          <p:cNvSpPr txBox="1"/>
          <p:nvPr/>
        </p:nvSpPr>
        <p:spPr>
          <a:xfrm>
            <a:off x="3847443" y="5094477"/>
            <a:ext cx="4497114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Typically, we do </a:t>
            </a:r>
            <a:r>
              <a:rPr lang="en-US" sz="1400" b="1" i="1" dirty="0">
                <a:solidFill>
                  <a:srgbClr val="0070C0"/>
                </a:solidFill>
              </a:rPr>
              <a:t>not</a:t>
            </a:r>
            <a:r>
              <a:rPr lang="en-US" sz="1400" b="1" dirty="0">
                <a:solidFill>
                  <a:srgbClr val="0070C0"/>
                </a:solidFill>
              </a:rPr>
              <a:t> include an interaction term without relevant single terms!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38259" y="5952993"/>
            <a:ext cx="2877722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Possibility of both unequal intercepts or unequal slopes for different time categories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38258" y="3653369"/>
            <a:ext cx="285232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Possibility of unequal intercepts </a:t>
            </a:r>
            <a:r>
              <a:rPr lang="en-US" sz="1400" b="1" dirty="0">
                <a:solidFill>
                  <a:srgbClr val="FF0000"/>
                </a:solidFill>
              </a:rPr>
              <a:t>but no </a:t>
            </a:r>
            <a:r>
              <a:rPr lang="en-US" sz="1400" dirty="0">
                <a:solidFill>
                  <a:srgbClr val="FF0000"/>
                </a:solidFill>
              </a:rPr>
              <a:t>possibility of unequal slopes for different time categories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38258" y="4744033"/>
            <a:ext cx="287772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possibility of unequal intercepts </a:t>
            </a:r>
            <a:r>
              <a:rPr lang="en-US" sz="1400" b="1" dirty="0">
                <a:solidFill>
                  <a:srgbClr val="FF0000"/>
                </a:solidFill>
              </a:rPr>
              <a:t>but</a:t>
            </a:r>
            <a:r>
              <a:rPr lang="en-US" sz="1400" dirty="0">
                <a:solidFill>
                  <a:srgbClr val="FF0000"/>
                </a:solidFill>
              </a:rPr>
              <a:t> has a possibility of unequal slopes for different time categories</a:t>
            </a:r>
          </a:p>
        </p:txBody>
      </p:sp>
    </p:spTree>
    <p:extLst>
      <p:ext uri="{BB962C8B-B14F-4D97-AF65-F5344CB8AC3E}">
        <p14:creationId xmlns:p14="http://schemas.microsoft.com/office/powerpoint/2010/main" val="35027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26" grpId="0"/>
      <p:bldP spid="28" grpId="0"/>
      <p:bldP spid="30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Is the Separate Slope Model Appropriate? (cont.)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09597"/>
          </a:xfrm>
        </p:spPr>
        <p:txBody>
          <a:bodyPr/>
          <a:lstStyle/>
          <a:p>
            <a:r>
              <a:rPr lang="en-US" sz="1800" dirty="0"/>
              <a:t>Construct a model in which the mean flower production depends linearly on the light intensity and the time category. Also allow for the possibility of unequal slopes and intercepts.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5725485"/>
                <a:ext cx="10972800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No, there is not a statistically significant difference between the two slopes. The separate slope model is not appropriate (or,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not significantly different from zero).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Rerun regression without the possibility of different slopes (without interaction term).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25485"/>
                <a:ext cx="10972800" cy="923330"/>
              </a:xfrm>
              <a:prstGeom prst="rect">
                <a:avLst/>
              </a:prstGeom>
              <a:blipFill>
                <a:blip r:embed="rId2"/>
                <a:stretch>
                  <a:fillRect l="-333" t="-3289" r="-94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77" y="3675062"/>
            <a:ext cx="3874791" cy="202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5627" y="2348726"/>
                <a:ext cx="6240747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𝐹𝑙𝑜𝑤𝑒𝑟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𝑇𝑖𝑚𝑒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/>
                        </a:rPr>
                        <m:t> ∗ </m:t>
                      </m:r>
                      <m:r>
                        <a:rPr lang="en-US" i="1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27" y="2348726"/>
                <a:ext cx="624074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273041" y="5146675"/>
            <a:ext cx="473194" cy="23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67" y="3675062"/>
            <a:ext cx="3912301" cy="205042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814561" y="5146675"/>
            <a:ext cx="472440" cy="248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361" y="2886116"/>
            <a:ext cx="3793623" cy="7157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b="5280"/>
          <a:stretch/>
        </p:blipFill>
        <p:spPr>
          <a:xfrm>
            <a:off x="6408693" y="2886116"/>
            <a:ext cx="3930449" cy="7157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466" y="1600200"/>
            <a:ext cx="5126955" cy="389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44BF6-9B49-FC4B-AA19-88B62410CC78}"/>
                  </a:ext>
                </a:extLst>
              </p:cNvPr>
              <p:cNvSpPr txBox="1"/>
              <p:nvPr/>
            </p:nvSpPr>
            <p:spPr>
              <a:xfrm>
                <a:off x="9785753" y="2259826"/>
                <a:ext cx="1796647" cy="57291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 …</m:t>
                              </m:r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𝐸𝑎𝑟𝑙𝑦</m:t>
                              </m:r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…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𝐿𝑎𝑡𝑒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44BF6-9B49-FC4B-AA19-88B62410C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53" y="2259826"/>
                <a:ext cx="1796647" cy="572914"/>
              </a:xfrm>
              <a:prstGeom prst="rect">
                <a:avLst/>
              </a:prstGeom>
              <a:blipFill>
                <a:blip r:embed="rId9"/>
                <a:stretch>
                  <a:fillRect l="-7119" t="-179787" r="-9831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1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Fitting the Model Without the Interaction </a:t>
            </a:r>
            <a:br>
              <a:rPr lang="en-US" sz="3200" dirty="0"/>
            </a:br>
            <a:r>
              <a:rPr lang="en-US" sz="3200" dirty="0"/>
              <a:t>(Parallel Lines)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0" y="4535085"/>
                <a:ext cx="12192000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both the early and late light exposure groups, a 100 unit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) increase in light intensity is associated with a 4.05 decrease in mean blossom count (</a:t>
                </a:r>
                <a:r>
                  <a:rPr lang="en-US" dirty="0" err="1"/>
                  <a:t>pvalue</a:t>
                </a:r>
                <a:r>
                  <a:rPr lang="en-US" dirty="0"/>
                  <a:t> &lt; .0001) and is consistent across light exposure levels of 100 to 900 units.  A 95% confidence interval for this decrease is (3.0, 5.1) blossoms.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addition, the mean number of flowers, for a fixed light exposure between 100 and 900 units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is estimated to be 12.158 flowers less for those seeds that received the light exposure early (</a:t>
                </a:r>
                <a:r>
                  <a:rPr lang="en-US" dirty="0" err="1"/>
                  <a:t>pvalue</a:t>
                </a:r>
                <a:r>
                  <a:rPr lang="en-US" dirty="0"/>
                  <a:t> &lt; .0001).  A 95% confidence interval for this estimate is (6.69, 17.63) blossoms. 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5085"/>
                <a:ext cx="12192000" cy="923330"/>
              </a:xfrm>
              <a:prstGeom prst="rect">
                <a:avLst/>
              </a:prstGeom>
              <a:blipFill>
                <a:blip r:embed="rId2"/>
                <a:stretch>
                  <a:fillRect l="-312" b="-15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09800" y="1458200"/>
                <a:ext cx="6240747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𝐹𝑙𝑜𝑤𝑒𝑟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𝐿𝑖𝑔h𝑡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58200"/>
                <a:ext cx="624074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44BF6-9B49-FC4B-AA19-88B62410CC78}"/>
                  </a:ext>
                </a:extLst>
              </p:cNvPr>
              <p:cNvSpPr txBox="1"/>
              <p:nvPr/>
            </p:nvSpPr>
            <p:spPr>
              <a:xfrm>
                <a:off x="7744427" y="1325411"/>
                <a:ext cx="1796647" cy="57291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 …</m:t>
                              </m:r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𝐸𝑎𝑟𝑙𝑦</m:t>
                              </m:r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 …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𝐿𝑎𝑡𝑒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44BF6-9B49-FC4B-AA19-88B62410C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27" y="1325411"/>
                <a:ext cx="1796647" cy="572914"/>
              </a:xfrm>
              <a:prstGeom prst="rect">
                <a:avLst/>
              </a:prstGeom>
              <a:blipFill>
                <a:blip r:embed="rId4"/>
                <a:stretch>
                  <a:fillRect l="-6993" t="-178261" b="-25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55A1774-7129-0147-BF01-57D14A1C9492}"/>
              </a:ext>
            </a:extLst>
          </p:cNvPr>
          <p:cNvSpPr/>
          <p:nvPr/>
        </p:nvSpPr>
        <p:spPr>
          <a:xfrm>
            <a:off x="1905000" y="1981200"/>
            <a:ext cx="335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Helvetica" pitchFamily="2" charset="0"/>
              </a:rPr>
              <a:t>proc</a:t>
            </a:r>
            <a:r>
              <a:rPr lang="en-US" sz="1200" dirty="0">
                <a:latin typeface="Helvetica" pitchFamily="2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Helvetica" pitchFamily="2" charset="0"/>
              </a:rPr>
              <a:t>glm</a:t>
            </a:r>
            <a:r>
              <a:rPr lang="en-US" sz="1200" dirty="0">
                <a:latin typeface="Helvetica" pitchFamily="2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data</a:t>
            </a:r>
            <a:r>
              <a:rPr lang="en-US" sz="1200" dirty="0">
                <a:latin typeface="Helvetica" pitchFamily="2" charset="0"/>
              </a:rPr>
              <a:t> = MF;</a:t>
            </a:r>
          </a:p>
          <a:p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class</a:t>
            </a:r>
            <a:r>
              <a:rPr lang="en-US" sz="1200" dirty="0">
                <a:latin typeface="Helvetica" pitchFamily="2" charset="0"/>
              </a:rPr>
              <a:t> Time;</a:t>
            </a:r>
          </a:p>
          <a:p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model</a:t>
            </a:r>
            <a:r>
              <a:rPr lang="en-US" sz="1200" dirty="0">
                <a:latin typeface="Helvetica" pitchFamily="2" charset="0"/>
              </a:rPr>
              <a:t> Flowers = Light Time /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solution </a:t>
            </a:r>
            <a:r>
              <a:rPr lang="en-US" sz="1200" dirty="0" err="1">
                <a:solidFill>
                  <a:srgbClr val="0000FF"/>
                </a:solidFill>
                <a:latin typeface="Helvetica" pitchFamily="2" charset="0"/>
              </a:rPr>
              <a:t>clparm</a:t>
            </a:r>
            <a:r>
              <a:rPr lang="en-US" sz="1200" dirty="0">
                <a:latin typeface="Helvetica" pitchFamily="2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Helvetica" pitchFamily="2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-US" sz="1200" dirty="0">
              <a:solidFill>
                <a:srgbClr val="000080"/>
              </a:solidFill>
              <a:effectLst/>
              <a:latin typeface="Helvetica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49F40D-D7C4-BF46-BFCB-E4619E317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923" y="1981200"/>
            <a:ext cx="3400123" cy="2579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3ADAF-954F-A447-A7F6-901AC6209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65" y="2879467"/>
            <a:ext cx="55549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CB0-3087-9D43-85D3-6DA36180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Charity Part I</a:t>
            </a:r>
          </a:p>
        </p:txBody>
      </p:sp>
    </p:spTree>
    <p:extLst>
      <p:ext uri="{BB962C8B-B14F-4D97-AF65-F5344CB8AC3E}">
        <p14:creationId xmlns:p14="http://schemas.microsoft.com/office/powerpoint/2010/main" val="385880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Interaction Matters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2DAE2-BB21-496C-BFCD-41F0A343D886}"/>
              </a:ext>
            </a:extLst>
          </p:cNvPr>
          <p:cNvSpPr txBox="1"/>
          <p:nvPr/>
        </p:nvSpPr>
        <p:spPr>
          <a:xfrm>
            <a:off x="4671947" y="5715000"/>
            <a:ext cx="2848106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Indicator variableCash_C:</a:t>
            </a:r>
          </a:p>
          <a:p>
            <a:pPr algn="ctr"/>
            <a:r>
              <a:rPr lang="en-US" dirty="0"/>
              <a:t>0: &lt;= $45,000</a:t>
            </a:r>
          </a:p>
          <a:p>
            <a:pPr algn="ctr"/>
            <a:r>
              <a:rPr lang="en-US" dirty="0"/>
              <a:t>1: &gt; $45,000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6216"/>
            <a:ext cx="26157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90403" y="1696216"/>
            <a:ext cx="5691866" cy="386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dirty="0"/>
              <a:t>This is a data set that records the amount of cash someone makes (cash in $1,000s) and the amount of money they give to charity (charity in $1s) based on the importance (Imp) each subject attributes to charity. Cash_C is a variable that indicates if the person makes over $45,000.</a:t>
            </a:r>
          </a:p>
        </p:txBody>
      </p:sp>
    </p:spTree>
    <p:extLst>
      <p:ext uri="{BB962C8B-B14F-4D97-AF65-F5344CB8AC3E}">
        <p14:creationId xmlns:p14="http://schemas.microsoft.com/office/powerpoint/2010/main" val="995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5404" y="6128266"/>
                <a:ext cx="6461192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𝐶h𝑎𝑟𝑖𝑡𝑦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𝐼𝑚𝑝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𝐶𝑎𝑠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𝐶𝑎𝑠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𝐼𝑚𝑝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04" y="6128266"/>
                <a:ext cx="6461192" cy="369332"/>
              </a:xfrm>
              <a:prstGeom prst="rect">
                <a:avLst/>
              </a:prstGeom>
              <a:blipFill>
                <a:blip r:embed="rId2"/>
                <a:stretch>
                  <a:fillRect t="-8197" r="-8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Interaction Matters (cont.)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9972" y="1703473"/>
            <a:ext cx="1552689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Charity in $s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891" y="2875191"/>
            <a:ext cx="1146851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Cash in $1,000s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11362-B7F0-428A-ACB7-F05EC1974B5F}"/>
              </a:ext>
            </a:extLst>
          </p:cNvPr>
          <p:cNvSpPr txBox="1"/>
          <p:nvPr/>
        </p:nvSpPr>
        <p:spPr>
          <a:xfrm>
            <a:off x="3885193" y="3886200"/>
            <a:ext cx="1702246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Cash_C:</a:t>
            </a:r>
          </a:p>
          <a:p>
            <a:pPr algn="ctr"/>
            <a:r>
              <a:rPr lang="en-US" dirty="0"/>
              <a:t>0: &lt;= $45,000</a:t>
            </a:r>
          </a:p>
          <a:p>
            <a:pPr algn="ctr"/>
            <a:r>
              <a:rPr lang="en-US" dirty="0"/>
              <a:t>1: &gt; $45,000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3" y="1696216"/>
            <a:ext cx="2615760" cy="419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890403" y="1696216"/>
            <a:ext cx="5691866" cy="318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dirty="0"/>
              <a:t>Construct a multiple linear regression model in which the mean charitable donation depends (linearly) on the importance of the charity and both income groups. Allow for possible different slopes and intercepts.</a:t>
            </a:r>
          </a:p>
        </p:txBody>
      </p:sp>
    </p:spTree>
    <p:extLst>
      <p:ext uri="{BB962C8B-B14F-4D97-AF65-F5344CB8AC3E}">
        <p14:creationId xmlns:p14="http://schemas.microsoft.com/office/powerpoint/2010/main" val="2201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5EE3-50F3-1F41-8499-48F32EDF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90600" y="6324499"/>
            <a:ext cx="10972800" cy="38099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Write two equations for the regression of charity on importance … one for each value of Cash_C.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27EA71-72F3-E840-A25D-EDB6373D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60" y="2825656"/>
            <a:ext cx="514408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C6ADA-1DD5-524E-BF91-2FDABEA6D8F3}"/>
              </a:ext>
            </a:extLst>
          </p:cNvPr>
          <p:cNvSpPr txBox="1"/>
          <p:nvPr/>
        </p:nvSpPr>
        <p:spPr>
          <a:xfrm>
            <a:off x="5295900" y="5357829"/>
            <a:ext cx="16002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Cash_C:</a:t>
            </a:r>
          </a:p>
          <a:p>
            <a:pPr algn="ctr"/>
            <a:r>
              <a:rPr lang="en-US" dirty="0"/>
              <a:t>0: &lt;= $45,000</a:t>
            </a:r>
          </a:p>
          <a:p>
            <a:pPr algn="ctr"/>
            <a:r>
              <a:rPr lang="en-US" dirty="0"/>
              <a:t>1: &gt; $45,000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EDA49BD-60B5-8948-8696-2A0CBEB5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69" y="1889813"/>
            <a:ext cx="3980863" cy="79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4B6E2E-4687-A74E-B17C-DAD62AAAC4E6}"/>
                  </a:ext>
                </a:extLst>
              </p:cNvPr>
              <p:cNvSpPr txBox="1"/>
              <p:nvPr/>
            </p:nvSpPr>
            <p:spPr>
              <a:xfrm>
                <a:off x="2865404" y="1414940"/>
                <a:ext cx="6461192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𝐶h𝑎𝑟𝑖𝑡𝑦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𝐼𝑚𝑝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𝐶𝑎𝑠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𝐶𝑎𝑠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𝐼𝑚𝑝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4B6E2E-4687-A74E-B17C-DAD62AAA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04" y="1414940"/>
                <a:ext cx="6461192" cy="369332"/>
              </a:xfrm>
              <a:prstGeom prst="rect">
                <a:avLst/>
              </a:prstGeom>
              <a:blipFill>
                <a:blip r:embed="rId4"/>
                <a:stretch>
                  <a:fillRect t="-6667" r="-7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1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Step: Construct a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031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Is metabolic rate a useful predictor of lifespan after accounting for the effect of body mass? Describe the dependence of the distribution of life span on metabolic rate for species of similar body mass.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40661" y="3228612"/>
                <a:ext cx="4890121" cy="33855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𝑙𝑖𝑓𝑒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log</m:t>
                          </m:r>
                          <m:r>
                            <a:rPr lang="en-US" sz="1600" i="1">
                              <a:latin typeface="Cambria Math"/>
                            </a:rPr>
                            <m:t>⁡(</m:t>
                          </m:r>
                          <m:r>
                            <a:rPr lang="en-US" sz="1600" i="1">
                              <a:latin typeface="Cambria Math"/>
                            </a:rPr>
                            <m:t>𝑚𝑒𝑡𝑎𝑏</m:t>
                          </m:r>
                          <m:r>
                            <a:rPr lang="en-US" sz="1600" i="1">
                              <a:latin typeface="Cambria Math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log</m:t>
                          </m:r>
                          <m:r>
                            <a:rPr lang="en-US" sz="1600" i="1">
                              <a:latin typeface="Cambria Math"/>
                            </a:rPr>
                            <m:t>⁡(</m:t>
                          </m:r>
                          <m:r>
                            <a:rPr lang="en-US" sz="1600" i="1">
                              <a:latin typeface="Cambria Math"/>
                            </a:rPr>
                            <m:t>𝑚𝑎𝑠𝑠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1" y="3228612"/>
                <a:ext cx="4890121" cy="338554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40661" y="4060400"/>
            <a:ext cx="57912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There is no interaction term right now as we are simply putting mass in the model in order to adjust for its effects.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7C95B-71B1-439A-87FB-A516F736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66959"/>
            <a:ext cx="4273219" cy="42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67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CB0-3087-9D43-85D3-6DA36180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Charity Part II</a:t>
            </a:r>
          </a:p>
        </p:txBody>
      </p:sp>
    </p:spTree>
    <p:extLst>
      <p:ext uri="{BB962C8B-B14F-4D97-AF65-F5344CB8AC3E}">
        <p14:creationId xmlns:p14="http://schemas.microsoft.com/office/powerpoint/2010/main" val="37706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380828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0468" y="4789726"/>
            <a:ext cx="72310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Predicted Charity = 48.10 − .88 Imp − 27.68 Cash</a:t>
            </a:r>
            <a:r>
              <a:rPr lang="en-US" sz="1400" baseline="-25000" dirty="0"/>
              <a:t>C</a:t>
            </a:r>
            <a:r>
              <a:rPr lang="en-US" sz="1400" dirty="0"/>
              <a:t> + 4.15 Cash</a:t>
            </a:r>
            <a:r>
              <a:rPr lang="en-US" sz="1400" baseline="-25000" dirty="0"/>
              <a:t>C</a:t>
            </a:r>
            <a:r>
              <a:rPr lang="en-US" sz="1400" dirty="0"/>
              <a:t> * Imp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2353" r="557" b="2955"/>
          <a:stretch/>
        </p:blipFill>
        <p:spPr bwMode="auto">
          <a:xfrm>
            <a:off x="5937251" y="2155826"/>
            <a:ext cx="3784600" cy="177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7170" y="3959423"/>
            <a:ext cx="297351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Check the highest order terms first!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1447800"/>
            <a:ext cx="3086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49277" y="4356100"/>
                <a:ext cx="5093446" cy="30777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𝐶h𝑎𝑟𝑖𝑡𝑦</m:t>
                    </m:r>
                    <m:r>
                      <a:rPr lang="en-US" sz="14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𝐼𝑚𝑝</m:t>
                    </m:r>
                    <m:r>
                      <a:rPr lang="en-US" sz="1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𝐶𝑎𝑠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𝐶𝑎𝑠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400" dirty="0"/>
                  <a:t> *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𝐼𝑚𝑝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277" y="4356100"/>
                <a:ext cx="5093446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552F827-2572-4760-A105-D1FDAF9547EA}"/>
              </a:ext>
            </a:extLst>
          </p:cNvPr>
          <p:cNvSpPr/>
          <p:nvPr/>
        </p:nvSpPr>
        <p:spPr>
          <a:xfrm>
            <a:off x="9249572" y="3413722"/>
            <a:ext cx="461961" cy="243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94E2F-D3ED-4E82-B172-D794487610B1}"/>
              </a:ext>
            </a:extLst>
          </p:cNvPr>
          <p:cNvSpPr/>
          <p:nvPr/>
        </p:nvSpPr>
        <p:spPr>
          <a:xfrm>
            <a:off x="6845301" y="2451100"/>
            <a:ext cx="825500" cy="2299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B132E1-8E8D-4B6D-B0B6-31DE57E0E36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05401" y="2566086"/>
            <a:ext cx="1739900" cy="231071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89845-D57A-4E36-B4F7-E7F7300B0247}"/>
              </a:ext>
            </a:extLst>
          </p:cNvPr>
          <p:cNvSpPr/>
          <p:nvPr/>
        </p:nvSpPr>
        <p:spPr>
          <a:xfrm>
            <a:off x="6832600" y="3182710"/>
            <a:ext cx="822036" cy="2243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218E1C-BAD9-4951-A29B-AD0CE83934C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97680" y="3294897"/>
            <a:ext cx="1134920" cy="15664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ED7A3-FC0D-44DD-BFAF-ABA6B4B17FCD}"/>
              </a:ext>
            </a:extLst>
          </p:cNvPr>
          <p:cNvSpPr/>
          <p:nvPr/>
        </p:nvSpPr>
        <p:spPr>
          <a:xfrm>
            <a:off x="6832600" y="2699675"/>
            <a:ext cx="822036" cy="2243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C38E-D361-40FF-B332-C1F24BE36D7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478588" y="2811862"/>
            <a:ext cx="354012" cy="204948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EDF45-83E7-49B6-A3B3-1CE77F5DC0C0}"/>
              </a:ext>
            </a:extLst>
          </p:cNvPr>
          <p:cNvSpPr/>
          <p:nvPr/>
        </p:nvSpPr>
        <p:spPr>
          <a:xfrm>
            <a:off x="6832600" y="3407084"/>
            <a:ext cx="822036" cy="2505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D57E9-102B-4381-B39D-62B51C5D7BA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43618" y="3657600"/>
            <a:ext cx="328849" cy="12192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8CB274-DB3C-43AF-AE92-6E0A17D3C5BA}"/>
              </a:ext>
            </a:extLst>
          </p:cNvPr>
          <p:cNvSpPr txBox="1"/>
          <p:nvPr/>
        </p:nvSpPr>
        <p:spPr>
          <a:xfrm>
            <a:off x="9858043" y="2155826"/>
            <a:ext cx="1724357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Include all lower order terms that are included in a significant interaction!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3FFAA-9F7C-4B2F-974C-1B36C4023410}"/>
              </a:ext>
            </a:extLst>
          </p:cNvPr>
          <p:cNvSpPr txBox="1"/>
          <p:nvPr/>
        </p:nvSpPr>
        <p:spPr>
          <a:xfrm>
            <a:off x="609600" y="1524000"/>
            <a:ext cx="1290900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Cash_C:</a:t>
            </a:r>
          </a:p>
          <a:p>
            <a:pPr algn="ctr"/>
            <a:r>
              <a:rPr lang="en-US" sz="1400" dirty="0"/>
              <a:t>0: &lt;= $45,000</a:t>
            </a:r>
          </a:p>
          <a:p>
            <a:pPr algn="ctr"/>
            <a:r>
              <a:rPr lang="en-US" sz="1400" dirty="0"/>
              <a:t>1: &gt; $45,000 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3C5CAFC-FF0D-C740-8C78-219A8C8EB221}"/>
              </a:ext>
            </a:extLst>
          </p:cNvPr>
          <p:cNvSpPr/>
          <p:nvPr/>
        </p:nvSpPr>
        <p:spPr>
          <a:xfrm rot="16200000">
            <a:off x="5662227" y="4836724"/>
            <a:ext cx="334147" cy="1447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E3CFB207-C9D5-2F4C-A6A2-564C3B429B90}"/>
              </a:ext>
            </a:extLst>
          </p:cNvPr>
          <p:cNvSpPr/>
          <p:nvPr/>
        </p:nvSpPr>
        <p:spPr>
          <a:xfrm rot="16200000">
            <a:off x="7541748" y="4899977"/>
            <a:ext cx="320335" cy="1360171"/>
          </a:xfrm>
          <a:prstGeom prst="rightBrace">
            <a:avLst>
              <a:gd name="adj1" fmla="val 23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8C2FA4-07BA-5045-A9CE-92F2B1583B34}"/>
              </a:ext>
            </a:extLst>
          </p:cNvPr>
          <p:cNvSpPr txBox="1"/>
          <p:nvPr/>
        </p:nvSpPr>
        <p:spPr>
          <a:xfrm>
            <a:off x="5180013" y="5130633"/>
            <a:ext cx="129857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intercept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5202D-5FB4-DE4B-BFC0-3A6A3AD4EE9D}"/>
              </a:ext>
            </a:extLst>
          </p:cNvPr>
          <p:cNvSpPr txBox="1"/>
          <p:nvPr/>
        </p:nvSpPr>
        <p:spPr>
          <a:xfrm>
            <a:off x="6934200" y="5130633"/>
            <a:ext cx="14478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slope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DF9AA-457B-5544-93DA-E8FD69AD5D69}"/>
              </a:ext>
            </a:extLst>
          </p:cNvPr>
          <p:cNvSpPr txBox="1"/>
          <p:nvPr/>
        </p:nvSpPr>
        <p:spPr>
          <a:xfrm>
            <a:off x="3331580" y="5663168"/>
            <a:ext cx="5660020" cy="351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Predicted Charity = (48.10 − 27.68 Cash</a:t>
            </a:r>
            <a:r>
              <a:rPr lang="en-US" sz="1400" baseline="-25000" dirty="0"/>
              <a:t>C</a:t>
            </a:r>
            <a:r>
              <a:rPr lang="en-US" sz="1400" dirty="0"/>
              <a:t>) +(−.88 + 4.15 Cash</a:t>
            </a:r>
            <a:r>
              <a:rPr lang="en-US" sz="1400" baseline="-25000" dirty="0"/>
              <a:t>C</a:t>
            </a:r>
            <a:r>
              <a:rPr lang="en-US" sz="1400" dirty="0"/>
              <a:t>) Imp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D9CE82-2CAC-9E40-A109-7B1B7EE3551D}"/>
              </a:ext>
            </a:extLst>
          </p:cNvPr>
          <p:cNvSpPr txBox="1"/>
          <p:nvPr/>
        </p:nvSpPr>
        <p:spPr>
          <a:xfrm>
            <a:off x="4189609" y="6071286"/>
            <a:ext cx="3963791" cy="2640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Predicted Charity = 48.10 − 0.88 importance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38B042-5CA6-E243-8C03-82CAC8B8A836}"/>
              </a:ext>
            </a:extLst>
          </p:cNvPr>
          <p:cNvSpPr txBox="1"/>
          <p:nvPr/>
        </p:nvSpPr>
        <p:spPr>
          <a:xfrm>
            <a:off x="3200400" y="6391596"/>
            <a:ext cx="5861748" cy="3105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Predicted Charity = 48.10 – 27.68 * 1 + (−0.88 + 4.15 * 1) importance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FF7CF-4AF8-E944-99FD-3594A71322DC}"/>
              </a:ext>
            </a:extLst>
          </p:cNvPr>
          <p:cNvSpPr/>
          <p:nvPr/>
        </p:nvSpPr>
        <p:spPr>
          <a:xfrm>
            <a:off x="2819400" y="602226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&lt;=$45,000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EC013-B03B-A54E-8585-A6AC05A5332E}"/>
              </a:ext>
            </a:extLst>
          </p:cNvPr>
          <p:cNvSpPr/>
          <p:nvPr/>
        </p:nvSpPr>
        <p:spPr>
          <a:xfrm>
            <a:off x="2057400" y="634233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&gt;$45000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  <p:bldP spid="5" grpId="0" animBg="1"/>
      <p:bldP spid="8" grpId="0" animBg="1"/>
      <p:bldP spid="8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8" grpId="0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498369"/>
            <a:ext cx="6687407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Predicted Charity = 48.10 − .88 Imp − 27.68 Cash</a:t>
            </a:r>
            <a:r>
              <a:rPr lang="en-US" sz="1600" baseline="-25000" dirty="0"/>
              <a:t>C</a:t>
            </a:r>
            <a:r>
              <a:rPr lang="en-US" sz="1600" dirty="0"/>
              <a:t> + 4.15 Cash</a:t>
            </a:r>
            <a:r>
              <a:rPr lang="en-US" sz="1600" baseline="-25000" dirty="0"/>
              <a:t>C</a:t>
            </a:r>
            <a:r>
              <a:rPr lang="en-US" sz="1600" dirty="0"/>
              <a:t> * Imp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8130" y="5589252"/>
            <a:ext cx="3275741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For high income (Cash_C = 1):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6773" y="4504976"/>
            <a:ext cx="3058454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For low income (Cash_C = 0):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3FFAA-9F7C-4B2F-974C-1B36C4023410}"/>
              </a:ext>
            </a:extLst>
          </p:cNvPr>
          <p:cNvSpPr txBox="1"/>
          <p:nvPr/>
        </p:nvSpPr>
        <p:spPr>
          <a:xfrm>
            <a:off x="609600" y="1498369"/>
            <a:ext cx="1720439" cy="861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Cash_C:</a:t>
            </a:r>
          </a:p>
          <a:p>
            <a:pPr algn="ctr"/>
            <a:r>
              <a:rPr lang="en-US" sz="1600" dirty="0"/>
              <a:t>0: &lt;= $45,000</a:t>
            </a:r>
          </a:p>
          <a:p>
            <a:pPr algn="ctr"/>
            <a:r>
              <a:rPr lang="en-US" sz="1600" dirty="0"/>
              <a:t>1: &gt; $45,000 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E11E6C-DC64-4D5E-918D-C3B188E6859A}"/>
              </a:ext>
            </a:extLst>
          </p:cNvPr>
          <p:cNvSpPr/>
          <p:nvPr/>
        </p:nvSpPr>
        <p:spPr>
          <a:xfrm rot="16200000">
            <a:off x="5624126" y="3175697"/>
            <a:ext cx="334147" cy="1676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4C60EF7-58D5-4630-A282-D371A5C8571E}"/>
              </a:ext>
            </a:extLst>
          </p:cNvPr>
          <p:cNvSpPr/>
          <p:nvPr/>
        </p:nvSpPr>
        <p:spPr>
          <a:xfrm rot="16200000">
            <a:off x="7793582" y="3237115"/>
            <a:ext cx="320335" cy="1466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2293D-2434-41E0-AFED-C16905FDB969}"/>
              </a:ext>
            </a:extLst>
          </p:cNvPr>
          <p:cNvSpPr txBox="1"/>
          <p:nvPr/>
        </p:nvSpPr>
        <p:spPr>
          <a:xfrm>
            <a:off x="5299810" y="3460756"/>
            <a:ext cx="979288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intercept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235DC-2F6D-48A4-AAF3-D46B85F4DA40}"/>
              </a:ext>
            </a:extLst>
          </p:cNvPr>
          <p:cNvSpPr txBox="1"/>
          <p:nvPr/>
        </p:nvSpPr>
        <p:spPr>
          <a:xfrm>
            <a:off x="7613527" y="3460756"/>
            <a:ext cx="680444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slope</a:t>
            </a:r>
          </a:p>
        </p:txBody>
      </p:sp>
      <p:pic>
        <p:nvPicPr>
          <p:cNvPr id="30" name="Ink 29">
            <a:extLst>
              <a:ext uri="{FF2B5EF4-FFF2-40B4-BE49-F238E27FC236}">
                <a16:creationId xmlns:a16="http://schemas.microsoft.com/office/drawing/2014/main" id="{E611AAA8-BE73-4552-AE4E-1458DB4FE5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6625" y="1870337"/>
            <a:ext cx="917003" cy="3927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148D76C-F2D2-4A2F-83BF-5EEEBAFFA049}"/>
              </a:ext>
            </a:extLst>
          </p:cNvPr>
          <p:cNvSpPr txBox="1"/>
          <p:nvPr/>
        </p:nvSpPr>
        <p:spPr>
          <a:xfrm>
            <a:off x="4037082" y="3109001"/>
            <a:ext cx="4497317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Factor out Imp and combine the last two terms.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BE73FE3-F9A4-4CBD-872E-F083DC814410}"/>
              </a:ext>
            </a:extLst>
          </p:cNvPr>
          <p:cNvSpPr/>
          <p:nvPr/>
        </p:nvSpPr>
        <p:spPr>
          <a:xfrm rot="5400000">
            <a:off x="7723011" y="1649806"/>
            <a:ext cx="572765" cy="2455189"/>
          </a:xfrm>
          <a:prstGeom prst="rightBrace">
            <a:avLst>
              <a:gd name="adj1" fmla="val 8333"/>
              <a:gd name="adj2" fmla="val 82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77172F-1F57-4306-AFBE-248508C381C9}"/>
              </a:ext>
            </a:extLst>
          </p:cNvPr>
          <p:cNvSpPr txBox="1"/>
          <p:nvPr/>
        </p:nvSpPr>
        <p:spPr>
          <a:xfrm>
            <a:off x="2817157" y="2286001"/>
            <a:ext cx="6555443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Predicted Charity = 48.10 − 27.68 Cash</a:t>
            </a:r>
            <a:r>
              <a:rPr lang="en-US" sz="1600" baseline="-25000" dirty="0"/>
              <a:t>C</a:t>
            </a:r>
            <a:r>
              <a:rPr lang="en-US" sz="1600" dirty="0"/>
              <a:t> − .88 Imp + 4.15 Cash</a:t>
            </a:r>
            <a:r>
              <a:rPr lang="en-US" sz="1600" baseline="-25000" dirty="0"/>
              <a:t>C</a:t>
            </a:r>
            <a:r>
              <a:rPr lang="en-US" sz="1600" dirty="0"/>
              <a:t> *Imp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81D021-A8AD-4629-BA71-018B006BA0D1}"/>
              </a:ext>
            </a:extLst>
          </p:cNvPr>
          <p:cNvSpPr txBox="1"/>
          <p:nvPr/>
        </p:nvSpPr>
        <p:spPr>
          <a:xfrm>
            <a:off x="2919408" y="4118298"/>
            <a:ext cx="645319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Predicted Charity = (48.10 − 27.68 Cash</a:t>
            </a:r>
            <a:r>
              <a:rPr lang="en-US" sz="1600" baseline="-25000" dirty="0"/>
              <a:t>C</a:t>
            </a:r>
            <a:r>
              <a:rPr lang="en-US" sz="1600" dirty="0"/>
              <a:t>) + (−.88 + 4.15 Cash</a:t>
            </a:r>
            <a:r>
              <a:rPr lang="en-US" sz="1600" baseline="-25000" dirty="0"/>
              <a:t>C</a:t>
            </a:r>
            <a:r>
              <a:rPr lang="en-US" sz="1600" dirty="0"/>
              <a:t>) Imp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B19A9-E1C6-465C-AD57-3BF7F198AA46}"/>
              </a:ext>
            </a:extLst>
          </p:cNvPr>
          <p:cNvSpPr txBox="1"/>
          <p:nvPr/>
        </p:nvSpPr>
        <p:spPr>
          <a:xfrm>
            <a:off x="2919409" y="4885112"/>
            <a:ext cx="668179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Predicted Charity = 48.10 − 27.68 * 0 + (−0.88 + 4.15 * 0) Importance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39D634-B39B-4182-8B7F-F6807E8D91BD}"/>
              </a:ext>
            </a:extLst>
          </p:cNvPr>
          <p:cNvSpPr txBox="1"/>
          <p:nvPr/>
        </p:nvSpPr>
        <p:spPr>
          <a:xfrm>
            <a:off x="3845850" y="5205446"/>
            <a:ext cx="45003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Predicted Charity = 48.10 − 0.88 Importance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F3151-AB01-4F5B-B713-708219827072}"/>
              </a:ext>
            </a:extLst>
          </p:cNvPr>
          <p:cNvGrpSpPr/>
          <p:nvPr/>
        </p:nvGrpSpPr>
        <p:grpSpPr>
          <a:xfrm>
            <a:off x="7542773" y="4673963"/>
            <a:ext cx="610627" cy="464680"/>
            <a:chOff x="685631" y="2907441"/>
            <a:chExt cx="610627" cy="46468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8DBB8E-6563-41BD-A44E-E0FBC0629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31" y="3163909"/>
              <a:ext cx="457369" cy="2082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901699-809B-42B2-B0ED-B9A36446CF7D}"/>
                </a:ext>
              </a:extLst>
            </p:cNvPr>
            <p:cNvSpPr txBox="1"/>
            <p:nvPr/>
          </p:nvSpPr>
          <p:spPr>
            <a:xfrm>
              <a:off x="1071990" y="2907441"/>
              <a:ext cx="224268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24B02D-CEED-491C-AD97-ADCF7C999FCE}"/>
              </a:ext>
            </a:extLst>
          </p:cNvPr>
          <p:cNvGrpSpPr/>
          <p:nvPr/>
        </p:nvGrpSpPr>
        <p:grpSpPr>
          <a:xfrm>
            <a:off x="5685953" y="4695050"/>
            <a:ext cx="610627" cy="464680"/>
            <a:chOff x="685631" y="2907441"/>
            <a:chExt cx="610627" cy="46468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79FE59-35BC-4E37-8E0B-B5FD316F6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31" y="3163909"/>
              <a:ext cx="457369" cy="2082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55629-9B62-40D2-8CF7-2453E9295388}"/>
                </a:ext>
              </a:extLst>
            </p:cNvPr>
            <p:cNvSpPr txBox="1"/>
            <p:nvPr/>
          </p:nvSpPr>
          <p:spPr>
            <a:xfrm>
              <a:off x="1071990" y="2907441"/>
              <a:ext cx="224268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E7DBB60-8C2B-4CC6-9390-7DBFBBDFA6B6}"/>
              </a:ext>
            </a:extLst>
          </p:cNvPr>
          <p:cNvSpPr txBox="1"/>
          <p:nvPr/>
        </p:nvSpPr>
        <p:spPr>
          <a:xfrm>
            <a:off x="3882138" y="6365345"/>
            <a:ext cx="4424101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Predicted Charity = 20.42 + 3.27 Importance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E977DE-AD52-4756-9EB8-4A3CF70B29E8}"/>
              </a:ext>
            </a:extLst>
          </p:cNvPr>
          <p:cNvSpPr txBox="1"/>
          <p:nvPr/>
        </p:nvSpPr>
        <p:spPr>
          <a:xfrm>
            <a:off x="3001002" y="5990579"/>
            <a:ext cx="6904997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Predicted Charity = 48.10 – 27.68 * 1 + (−0.88 + 4.15 * 1) Importance</a:t>
            </a:r>
          </a:p>
        </p:txBody>
      </p:sp>
    </p:spTree>
    <p:extLst>
      <p:ext uri="{BB962C8B-B14F-4D97-AF65-F5344CB8AC3E}">
        <p14:creationId xmlns:p14="http://schemas.microsoft.com/office/powerpoint/2010/main" val="25865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25" grpId="0" animBg="1"/>
      <p:bldP spid="26" grpId="0" animBg="1"/>
      <p:bldP spid="27" grpId="0"/>
      <p:bldP spid="29" grpId="0"/>
      <p:bldP spid="31" grpId="0"/>
      <p:bldP spid="32" grpId="0" animBg="1"/>
      <p:bldP spid="33" grpId="0"/>
      <p:bldP spid="34" grpId="0"/>
      <p:bldP spid="35" grpId="0"/>
      <p:bldP spid="36" grpId="0"/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58" y="1487864"/>
            <a:ext cx="3127085" cy="5141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Charity, Cash (Dichotomous),</a:t>
            </a:r>
            <a:br>
              <a:rPr lang="en-US" sz="3200" dirty="0"/>
            </a:br>
            <a:r>
              <a:rPr lang="en-US" sz="3200" dirty="0"/>
              <a:t>and Perceived Importance: Recoded!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3621" y="1487864"/>
            <a:ext cx="67526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1752600"/>
            <a:ext cx="685800" cy="480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Charity and Perceived</a:t>
            </a:r>
            <a:br>
              <a:rPr lang="en-US" sz="3200" dirty="0"/>
            </a:br>
            <a:r>
              <a:rPr lang="en-US" sz="3200" dirty="0"/>
              <a:t>Importance: Easier Read and 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9159" y="5324117"/>
            <a:ext cx="722471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Remember to include all terms that are included in an interaction!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8267" y="6229290"/>
            <a:ext cx="681986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Predicted (Charity|Wealth = Rich) = 20.41 + 3.27 Importance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8267" y="5761315"/>
            <a:ext cx="7164021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Predicted (Charity|Wealth = Medium) = 48.09 − 0.88 Importance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3" y="2525695"/>
            <a:ext cx="3852862" cy="172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52" y="2525695"/>
            <a:ext cx="3866470" cy="172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43" y="1829010"/>
            <a:ext cx="3214688" cy="61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64" y="1815572"/>
            <a:ext cx="3154136" cy="62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78268" y="1371600"/>
                <a:ext cx="6108532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𝐶h𝑎𝑟𝑖𝑡𝑦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𝐼𝑚𝑝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𝑅𝑖𝑐h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𝑅𝑖𝑐h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𝐼𝑚𝑝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68" y="1371600"/>
                <a:ext cx="6108532" cy="369332"/>
              </a:xfrm>
              <a:prstGeom prst="rect">
                <a:avLst/>
              </a:prstGeom>
              <a:blipFill>
                <a:blip r:embed="rId6"/>
                <a:stretch>
                  <a:fillRect r="-124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5FCF04-3A93-492D-957F-F7094C1B569B}"/>
              </a:ext>
            </a:extLst>
          </p:cNvPr>
          <p:cNvSpPr txBox="1"/>
          <p:nvPr/>
        </p:nvSpPr>
        <p:spPr>
          <a:xfrm>
            <a:off x="2260741" y="4332921"/>
            <a:ext cx="7481548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Depending on which value is chosen as the reference (rich or medium), the betas will be different but the individual regression equations will be the same. (Try it!)</a:t>
            </a:r>
          </a:p>
        </p:txBody>
      </p:sp>
    </p:spTree>
    <p:extLst>
      <p:ext uri="{BB962C8B-B14F-4D97-AF65-F5344CB8AC3E}">
        <p14:creationId xmlns:p14="http://schemas.microsoft.com/office/powerpoint/2010/main" val="13110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656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CB0-3087-9D43-85D3-6DA36180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Charity Example Part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400195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Charity and Perceived</a:t>
            </a:r>
            <a:br>
              <a:rPr lang="en-US" sz="3200" dirty="0"/>
            </a:br>
            <a:r>
              <a:rPr lang="en-US" sz="3200" dirty="0"/>
              <a:t>Importance: Easier Read and Interpretation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5995" y="4597413"/>
            <a:ext cx="49409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Predicted Charity = 20.41 + 3.27 Importance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164" y="4600937"/>
            <a:ext cx="49409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Predicted Charity = 48.10 − 0.88 Importance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229761"/>
            <a:ext cx="10972800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 wealthy individual is predicted to donate on average </a:t>
            </a:r>
            <a:r>
              <a:rPr lang="en-US" sz="1600" b="1" dirty="0">
                <a:solidFill>
                  <a:srgbClr val="00B050"/>
                </a:solidFill>
              </a:rPr>
              <a:t>$27.69 less</a:t>
            </a:r>
            <a:r>
              <a:rPr lang="en-US" sz="1600" dirty="0"/>
              <a:t> than a person of medium wealth when the importance of the charity is negligible (</a:t>
            </a:r>
            <a:r>
              <a:rPr lang="en-US" sz="1600" i="1" dirty="0"/>
              <a:t>p</a:t>
            </a:r>
            <a:r>
              <a:rPr lang="en-US" sz="1600" dirty="0"/>
              <a:t>-value = </a:t>
            </a:r>
            <a:r>
              <a:rPr lang="en-US" sz="1600" b="1" dirty="0">
                <a:solidFill>
                  <a:srgbClr val="00B050"/>
                </a:solidFill>
              </a:rPr>
              <a:t>.0331</a:t>
            </a:r>
            <a:r>
              <a:rPr lang="en-US" sz="1600" dirty="0"/>
              <a:t>). However, this is extrapolation, the lowest importance score in the data is 5.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38" y="2154884"/>
            <a:ext cx="4940924" cy="1689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54" y="1428381"/>
            <a:ext cx="3560211" cy="662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3651" y="3925027"/>
                <a:ext cx="6624699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𝐶h𝑎𝑟𝑖𝑡𝑦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𝐼𝑚𝑝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𝐶𝑎𝑠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𝐼𝑚𝑝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𝐶𝑎𝑠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1" y="3925027"/>
                <a:ext cx="662469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B07852-86B1-4F75-BD0C-67A9A9925227}"/>
              </a:ext>
            </a:extLst>
          </p:cNvPr>
          <p:cNvSpPr txBox="1"/>
          <p:nvPr/>
        </p:nvSpPr>
        <p:spPr>
          <a:xfrm>
            <a:off x="1500598" y="2158221"/>
            <a:ext cx="2059543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Wealth is still a dichotomous variable. SAS will treat it like an indicator variable.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D92B6-B370-4B54-B519-85B22954B24E}"/>
              </a:ext>
            </a:extLst>
          </p:cNvPr>
          <p:cNvSpPr/>
          <p:nvPr/>
        </p:nvSpPr>
        <p:spPr>
          <a:xfrm>
            <a:off x="4780874" y="2957309"/>
            <a:ext cx="661214" cy="19504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A246B-647C-4627-B4A9-D60DB09B4FE0}"/>
              </a:ext>
            </a:extLst>
          </p:cNvPr>
          <p:cNvSpPr/>
          <p:nvPr/>
        </p:nvSpPr>
        <p:spPr>
          <a:xfrm>
            <a:off x="6743185" y="2957308"/>
            <a:ext cx="419615" cy="1986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BF8AF7-CFD0-40A1-ABAA-C0D6A4D273D4}"/>
              </a:ext>
            </a:extLst>
          </p:cNvPr>
          <p:cNvCxnSpPr>
            <a:cxnSpLocks/>
          </p:cNvCxnSpPr>
          <p:nvPr/>
        </p:nvCxnSpPr>
        <p:spPr>
          <a:xfrm>
            <a:off x="5105400" y="3169710"/>
            <a:ext cx="1268532" cy="21642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B83DB3-4AE9-49C1-AF06-8CA58E69C91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529856" y="3155950"/>
            <a:ext cx="1423137" cy="24066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3FC640DD-367B-AF4A-AC7D-4835306D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7" y="1653165"/>
            <a:ext cx="3117779" cy="218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3B0EAF-DE1E-3941-9D44-C652F066DD39}"/>
              </a:ext>
            </a:extLst>
          </p:cNvPr>
          <p:cNvSpPr txBox="1"/>
          <p:nvPr/>
        </p:nvSpPr>
        <p:spPr>
          <a:xfrm>
            <a:off x="516875" y="4249187"/>
            <a:ext cx="49409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3BC45-910B-9B4C-BE02-EC7DD866B875}"/>
              </a:ext>
            </a:extLst>
          </p:cNvPr>
          <p:cNvSpPr/>
          <p:nvPr/>
        </p:nvSpPr>
        <p:spPr>
          <a:xfrm>
            <a:off x="8489137" y="427745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RICH</a:t>
            </a:r>
          </a:p>
        </p:txBody>
      </p:sp>
    </p:spTree>
    <p:extLst>
      <p:ext uri="{BB962C8B-B14F-4D97-AF65-F5344CB8AC3E}">
        <p14:creationId xmlns:p14="http://schemas.microsoft.com/office/powerpoint/2010/main" val="109989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Charity and Perceived</a:t>
            </a:r>
            <a:br>
              <a:rPr lang="en-US" sz="3200" dirty="0"/>
            </a:br>
            <a:r>
              <a:rPr lang="en-US" sz="3200" dirty="0"/>
              <a:t>Importance: Easier Read and Interpretation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5995" y="4597413"/>
            <a:ext cx="49409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Predicted Charity = 20.41 + 3.27 Importance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164" y="4600937"/>
            <a:ext cx="49409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Predicted Charity = 48.10 − 0.88 Importance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229761"/>
            <a:ext cx="10972800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wealthy individual is predicted to donate on average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$27.69 less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than a person of medium wealth when the importance of the charity is negligible (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-value =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.0331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 However, this is extrapolation, the lowest importance score in the data is 5.  </a:t>
            </a:r>
          </a:p>
          <a:p>
            <a:r>
              <a:rPr lang="en-US" sz="1600" dirty="0"/>
              <a:t>The meaningful inference is that it is estimated that  for each unit of importance more a wealthy person feels a charity is, he or she will on average donate </a:t>
            </a:r>
            <a:r>
              <a:rPr lang="en-US" sz="1600" b="1" dirty="0">
                <a:solidFill>
                  <a:srgbClr val="7030A0"/>
                </a:solidFill>
              </a:rPr>
              <a:t>$4.14 more</a:t>
            </a:r>
            <a:r>
              <a:rPr lang="en-US" sz="1600" dirty="0"/>
              <a:t> than a person of medium wealth (</a:t>
            </a:r>
            <a:r>
              <a:rPr lang="en-US" sz="1600" i="1" dirty="0"/>
              <a:t>p</a:t>
            </a:r>
            <a:r>
              <a:rPr lang="en-US" sz="1600" dirty="0"/>
              <a:t>-value = </a:t>
            </a:r>
            <a:r>
              <a:rPr lang="en-US" sz="1600" b="1" dirty="0">
                <a:solidFill>
                  <a:srgbClr val="7030A0"/>
                </a:solidFill>
              </a:rPr>
              <a:t>0.0019</a:t>
            </a:r>
            <a:r>
              <a:rPr lang="en-US" sz="1600" dirty="0"/>
              <a:t>). A 95% confidence interval for this estimate is </a:t>
            </a:r>
            <a:r>
              <a:rPr lang="en-US" sz="1600" b="1" dirty="0">
                <a:solidFill>
                  <a:srgbClr val="00B0F0"/>
                </a:solidFill>
              </a:rPr>
              <a:t>($1.64, $6.66)</a:t>
            </a:r>
            <a:r>
              <a:rPr lang="en-US" sz="16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38" y="2154884"/>
            <a:ext cx="4940924" cy="1689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54" y="1428381"/>
            <a:ext cx="3560211" cy="662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3651" y="3925027"/>
                <a:ext cx="6624699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𝐶h𝑎𝑟𝑖𝑡𝑦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𝐼𝑚𝑝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𝐶𝑎𝑠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𝐼𝑚𝑝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𝐶𝑎𝑠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1" y="3925027"/>
                <a:ext cx="662469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B07852-86B1-4F75-BD0C-67A9A9925227}"/>
              </a:ext>
            </a:extLst>
          </p:cNvPr>
          <p:cNvSpPr txBox="1"/>
          <p:nvPr/>
        </p:nvSpPr>
        <p:spPr>
          <a:xfrm>
            <a:off x="1500598" y="2158221"/>
            <a:ext cx="2059543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Wealth is still a dichotomous variable. SAS will treat it like an indicator variable.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6CF7A-5134-4ACF-B12A-D95E4C64889B}"/>
              </a:ext>
            </a:extLst>
          </p:cNvPr>
          <p:cNvSpPr/>
          <p:nvPr/>
        </p:nvSpPr>
        <p:spPr>
          <a:xfrm>
            <a:off x="7203338" y="3378350"/>
            <a:ext cx="1331062" cy="2203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E1E00-5291-4973-BF89-001141EE7928}"/>
              </a:ext>
            </a:extLst>
          </p:cNvPr>
          <p:cNvSpPr/>
          <p:nvPr/>
        </p:nvSpPr>
        <p:spPr>
          <a:xfrm>
            <a:off x="6743185" y="3364985"/>
            <a:ext cx="373791" cy="22112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D24AB3-3AE0-4C36-B98F-BA2BEDAABB08}"/>
              </a:ext>
            </a:extLst>
          </p:cNvPr>
          <p:cNvSpPr/>
          <p:nvPr/>
        </p:nvSpPr>
        <p:spPr>
          <a:xfrm>
            <a:off x="4780873" y="3369415"/>
            <a:ext cx="692093" cy="2166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749BD6-3A9E-4F35-9C94-BF23BAEBE49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495800" y="3586111"/>
            <a:ext cx="631120" cy="26832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A8BF17-032A-4A96-AB96-5A9FC2C2FF1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30081" y="3586111"/>
            <a:ext cx="2213919" cy="26832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5D779C-DF7B-4B1B-B489-37854A5470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702864" y="3598737"/>
            <a:ext cx="4166005" cy="295446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3FC640DD-367B-AF4A-AC7D-4835306D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7" y="1653165"/>
            <a:ext cx="3117779" cy="218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3B0EAF-DE1E-3941-9D44-C652F066DD39}"/>
              </a:ext>
            </a:extLst>
          </p:cNvPr>
          <p:cNvSpPr txBox="1"/>
          <p:nvPr/>
        </p:nvSpPr>
        <p:spPr>
          <a:xfrm>
            <a:off x="516875" y="4249187"/>
            <a:ext cx="49409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3BC45-910B-9B4C-BE02-EC7DD866B875}"/>
              </a:ext>
            </a:extLst>
          </p:cNvPr>
          <p:cNvSpPr/>
          <p:nvPr/>
        </p:nvSpPr>
        <p:spPr>
          <a:xfrm>
            <a:off x="8489137" y="427745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RICH</a:t>
            </a:r>
          </a:p>
        </p:txBody>
      </p:sp>
    </p:spTree>
    <p:extLst>
      <p:ext uri="{BB962C8B-B14F-4D97-AF65-F5344CB8AC3E}">
        <p14:creationId xmlns:p14="http://schemas.microsoft.com/office/powerpoint/2010/main" val="5073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1FC546-3ACE-477F-8B36-AAF512FE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32" y="4030198"/>
            <a:ext cx="6357937" cy="1964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Step: Fit the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FAA68-63E0-4FFB-A0D6-2B9663A09B92}"/>
              </a:ext>
            </a:extLst>
          </p:cNvPr>
          <p:cNvSpPr/>
          <p:nvPr/>
        </p:nvSpPr>
        <p:spPr>
          <a:xfrm>
            <a:off x="8305800" y="5124450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77B4A-D245-412F-80B3-D7A03158BD2F}"/>
              </a:ext>
            </a:extLst>
          </p:cNvPr>
          <p:cNvSpPr/>
          <p:nvPr/>
        </p:nvSpPr>
        <p:spPr>
          <a:xfrm>
            <a:off x="8305800" y="5578264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C262F-3BCA-437F-82E1-477933933D0D}"/>
              </a:ext>
            </a:extLst>
          </p:cNvPr>
          <p:cNvSpPr txBox="1"/>
          <p:nvPr/>
        </p:nvSpPr>
        <p:spPr>
          <a:xfrm>
            <a:off x="9274969" y="4820257"/>
            <a:ext cx="2133600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Both terms are significant so we leave both terms in the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EE52A-088A-46D4-AA99-408ED9420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" r="5356" b="28871"/>
          <a:stretch/>
        </p:blipFill>
        <p:spPr>
          <a:xfrm>
            <a:off x="3969544" y="3373419"/>
            <a:ext cx="4252913" cy="508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8"/>
              <p:cNvSpPr txBox="1">
                <a:spLocks/>
              </p:cNvSpPr>
              <p:nvPr/>
            </p:nvSpPr>
            <p:spPr>
              <a:xfrm>
                <a:off x="609600" y="1600203"/>
                <a:ext cx="10972800" cy="16245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buFont typeface="Arial" charset="0"/>
                  <a:buChar char="•"/>
                  <a:defRPr sz="2800" b="0" i="0" u="none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Is metabolic rate a useful predictor of life span after accounting for the effect of body mass? Describe the dependence of the distribution of lifespan on metabolic rate for species of similar body mass.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Pred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𝑙𝑖𝑓𝑒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</a:rPr>
                          <m:t>𝑚𝑒𝑡𝑎𝑏</m:t>
                        </m:r>
                        <m:r>
                          <a:rPr lang="en-US" sz="2000" i="1">
                            <a:latin typeface="Cambria Math"/>
                          </a:rPr>
                          <m:t>)+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</a:rPr>
                          <m:t>𝑚𝑎𝑠𝑠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𝑙𝑖𝑓𝑒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3.72−0.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316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log</m:t>
                          </m:r>
                          <m:r>
                            <a:rPr lang="en-US" sz="2000" i="1">
                              <a:latin typeface="Cambria Math"/>
                            </a:rPr>
                            <m:t>⁡(</m:t>
                          </m:r>
                          <m:r>
                            <a:rPr lang="en-US" sz="2000" i="1">
                              <a:latin typeface="Cambria Math"/>
                            </a:rPr>
                            <m:t>𝑚𝑒𝑡𝑎𝑏</m:t>
                          </m:r>
                          <m:r>
                            <a:rPr lang="en-US" sz="2000" i="1">
                              <a:latin typeface="Cambria Math"/>
                            </a:rPr>
                            <m:t>)+0.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535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log</m:t>
                          </m:r>
                          <m:r>
                            <a:rPr lang="en-US" sz="2000" i="1">
                              <a:latin typeface="Cambria Math"/>
                            </a:rPr>
                            <m:t>⁡(</m:t>
                          </m:r>
                          <m:r>
                            <a:rPr lang="en-US" sz="2000" i="1">
                              <a:latin typeface="Cambria Math"/>
                            </a:rPr>
                            <m:t>𝑚𝑎𝑠𝑠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3"/>
                <a:ext cx="10972800" cy="1624562"/>
              </a:xfrm>
              <a:prstGeom prst="rect">
                <a:avLst/>
              </a:prstGeom>
              <a:blipFill>
                <a:blip r:embed="rId4"/>
                <a:stretch>
                  <a:fillRect l="-578" t="-234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6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Step: Check the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086100" y="1600203"/>
                <a:ext cx="6019800" cy="3725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𝑙𝑖𝑓𝑒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3.72−0.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316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log</m:t>
                          </m:r>
                          <m:r>
                            <a:rPr lang="en-US" sz="1600" i="1">
                              <a:latin typeface="Cambria Math"/>
                            </a:rPr>
                            <m:t>⁡(</m:t>
                          </m:r>
                          <m:r>
                            <a:rPr lang="en-US" sz="1600" i="1">
                              <a:latin typeface="Cambria Math"/>
                            </a:rPr>
                            <m:t>𝑚𝑒𝑡𝑎𝑏</m:t>
                          </m:r>
                          <m:r>
                            <a:rPr lang="en-US" sz="1600" i="1">
                              <a:latin typeface="Cambria Math"/>
                            </a:rPr>
                            <m:t>)+0.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535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log</m:t>
                          </m:r>
                          <m:r>
                            <a:rPr lang="en-US" sz="1600" i="1">
                              <a:latin typeface="Cambria Math"/>
                            </a:rPr>
                            <m:t>⁡(</m:t>
                          </m:r>
                          <m:r>
                            <a:rPr lang="en-US" sz="1600" i="1">
                              <a:latin typeface="Cambria Math"/>
                            </a:rPr>
                            <m:t>𝑚𝑎𝑠𝑠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100" y="1600203"/>
                <a:ext cx="6019800" cy="3725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95600" y="4756477"/>
            <a:ext cx="8534400" cy="5314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Judging from scatter plot, Q-Q plot, and histogram of residuals, there is some right skew but not strong enough evidence against normality.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5363882"/>
            <a:ext cx="8305800" cy="4892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It is tough to check linearity in multiple dimensions, although checking pairwise scatter plots indicates a strong linear trend between each log(Exp. Var.) and log(life).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0058" r="3750" b="2478"/>
          <a:stretch/>
        </p:blipFill>
        <p:spPr bwMode="auto">
          <a:xfrm>
            <a:off x="5338092" y="2011314"/>
            <a:ext cx="2819400" cy="266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3191" r="4970" b="1870"/>
          <a:stretch/>
        </p:blipFill>
        <p:spPr bwMode="auto">
          <a:xfrm>
            <a:off x="8400776" y="2005103"/>
            <a:ext cx="1385040" cy="267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4" y="1982317"/>
            <a:ext cx="2696807" cy="271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95600" y="5935948"/>
            <a:ext cx="70104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There is little evidence from the residual scatter plot of heteroscedasticity.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6343631"/>
            <a:ext cx="4733925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We will assume the observations are independent.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202E3-F0A7-4DD1-9946-8D22D0458C20}"/>
              </a:ext>
            </a:extLst>
          </p:cNvPr>
          <p:cNvSpPr txBox="1"/>
          <p:nvPr/>
        </p:nvSpPr>
        <p:spPr>
          <a:xfrm>
            <a:off x="1377498" y="4866298"/>
            <a:ext cx="12192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Normality: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DBEC3-0FEE-4570-9E48-28112D454E62}"/>
              </a:ext>
            </a:extLst>
          </p:cNvPr>
          <p:cNvSpPr txBox="1"/>
          <p:nvPr/>
        </p:nvSpPr>
        <p:spPr>
          <a:xfrm>
            <a:off x="1377498" y="5935948"/>
            <a:ext cx="13081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Equal SD: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1E04E-59E1-4E10-886D-A717A8FF82FD}"/>
              </a:ext>
            </a:extLst>
          </p:cNvPr>
          <p:cNvSpPr txBox="1"/>
          <p:nvPr/>
        </p:nvSpPr>
        <p:spPr>
          <a:xfrm>
            <a:off x="1383142" y="5413774"/>
            <a:ext cx="1512458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Linear trend: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8E14-1257-4ED5-96B5-D5D45843AD62}"/>
              </a:ext>
            </a:extLst>
          </p:cNvPr>
          <p:cNvSpPr txBox="1"/>
          <p:nvPr/>
        </p:nvSpPr>
        <p:spPr>
          <a:xfrm>
            <a:off x="1374422" y="6343631"/>
            <a:ext cx="1673578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Independence:</a:t>
            </a:r>
          </a:p>
        </p:txBody>
      </p:sp>
    </p:spTree>
    <p:extLst>
      <p:ext uri="{BB962C8B-B14F-4D97-AF65-F5344CB8AC3E}">
        <p14:creationId xmlns:p14="http://schemas.microsoft.com/office/powerpoint/2010/main" val="27172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Log-linear model</a:t>
                </a:r>
              </a:p>
              <a:p>
                <a:pPr lvl="1"/>
                <a:r>
                  <a:rPr lang="en-US" dirty="0"/>
                  <a:t>Interpretation: 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in median of Y|X.</a:t>
                </a:r>
              </a:p>
              <a:p>
                <a:r>
                  <a:rPr lang="en-US" dirty="0"/>
                  <a:t>Linear-log model</a:t>
                </a:r>
              </a:p>
              <a:p>
                <a:pPr lvl="1"/>
                <a:r>
                  <a:rPr lang="en-US" dirty="0"/>
                  <a:t>Interpretation: A doubling of X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Log(2) unit change in the </a:t>
                </a:r>
                <a:r>
                  <a:rPr lang="en-US" i="1" dirty="0"/>
                  <a:t>mean </a:t>
                </a:r>
                <a:r>
                  <a:rPr lang="en-US" dirty="0"/>
                  <a:t>of Y|X.</a:t>
                </a:r>
              </a:p>
              <a:p>
                <a:r>
                  <a:rPr lang="en-US" b="1" dirty="0"/>
                  <a:t>Log-log model</a:t>
                </a:r>
              </a:p>
              <a:p>
                <a:pPr lvl="1"/>
                <a:r>
                  <a:rPr lang="en-US" b="1" dirty="0"/>
                  <a:t>Interpretation: 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="1" dirty="0"/>
                  <a:t> multiplicative change in the median of Y|X.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7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F06F1-19E4-467B-97A9-3E93DFEF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28" y="2688300"/>
            <a:ext cx="9720541" cy="1924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Step: Interpret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4"/>
                <a:ext cx="10972800" cy="859492"/>
              </a:xfrm>
            </p:spPr>
            <p:txBody>
              <a:bodyPr/>
              <a:lstStyle/>
              <a:p>
                <a:r>
                  <a:rPr lang="en-US" sz="1800" dirty="0"/>
                  <a:t>Is metabolic rate a useful predictor of lifespan after accounting for the effect of body mass? Describe the dependence of the distribution of lifespan on metabolic rate for species of similar body mass.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𝑙𝑖𝑓𝑒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3.72−0.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316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log</m:t>
                          </m:r>
                          <m:r>
                            <a:rPr lang="en-US" sz="1800" i="1">
                              <a:latin typeface="Cambria Math"/>
                            </a:rPr>
                            <m:t>⁡(</m:t>
                          </m:r>
                          <m:r>
                            <a:rPr lang="en-US" sz="1800" i="1">
                              <a:latin typeface="Cambria Math"/>
                            </a:rPr>
                            <m:t>𝑚𝑒𝑡𝑎𝑏</m:t>
                          </m:r>
                          <m:r>
                            <a:rPr lang="en-US" sz="1800" i="1">
                              <a:latin typeface="Cambria Math"/>
                            </a:rPr>
                            <m:t>)+0.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535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log</m:t>
                          </m:r>
                          <m:r>
                            <a:rPr lang="en-US" sz="1800" i="1">
                              <a:latin typeface="Cambria Math"/>
                            </a:rPr>
                            <m:t>⁡(</m:t>
                          </m:r>
                          <m:r>
                            <a:rPr lang="en-US" sz="1800" i="1">
                              <a:latin typeface="Cambria Math"/>
                            </a:rPr>
                            <m:t>𝑚𝑎𝑠𝑠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4"/>
                <a:ext cx="10972800" cy="859492"/>
              </a:xfrm>
              <a:blipFill>
                <a:blip r:embed="rId4"/>
                <a:stretch>
                  <a:fillRect l="-347"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4876800"/>
            <a:ext cx="10972800" cy="1631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convenient change in metabolism is a 10-fold increase. Holding body mass constant, it is estimated that a 10-fold increase in metabolism is associated with a (10</a:t>
            </a:r>
            <a:r>
              <a:rPr lang="en-US" sz="2000" b="1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sz="2000" b="1" baseline="30000" dirty="0">
                <a:solidFill>
                  <a:srgbClr val="00B050"/>
                </a:solidFill>
              </a:rPr>
              <a:t>.31610</a:t>
            </a:r>
            <a:r>
              <a:rPr lang="en-US" sz="2000" baseline="30000" dirty="0"/>
              <a:t> </a:t>
            </a:r>
            <a:r>
              <a:rPr lang="en-US" sz="2000" dirty="0"/>
              <a:t>= 0.48) 52% decrease in the median lifespan (</a:t>
            </a:r>
            <a:r>
              <a:rPr lang="en-US" sz="2000" i="1" dirty="0"/>
              <a:t>p</a:t>
            </a:r>
            <a:r>
              <a:rPr lang="en-US" sz="2000" dirty="0"/>
              <a:t>-value = </a:t>
            </a:r>
            <a:r>
              <a:rPr lang="en-US" sz="2000" b="1" dirty="0">
                <a:solidFill>
                  <a:srgbClr val="FF0000"/>
                </a:solidFill>
              </a:rPr>
              <a:t>0.0004</a:t>
            </a:r>
            <a:r>
              <a:rPr lang="en-US" sz="2000" dirty="0"/>
              <a:t>). A 95% confidence interval for the multiplicative decrease is (10</a:t>
            </a:r>
            <a:r>
              <a:rPr lang="en-US" sz="2000" b="1" baseline="30000" dirty="0">
                <a:solidFill>
                  <a:srgbClr val="7030A0"/>
                </a:solidFill>
                <a:sym typeface="Symbol" panose="05050102010706020507" pitchFamily="18" charset="2"/>
              </a:rPr>
              <a:t></a:t>
            </a:r>
            <a:r>
              <a:rPr lang="en-US" sz="2000" b="1" baseline="30000" dirty="0">
                <a:solidFill>
                  <a:srgbClr val="7030A0"/>
                </a:solidFill>
              </a:rPr>
              <a:t>.48607</a:t>
            </a:r>
            <a:r>
              <a:rPr lang="en-US" sz="2000" dirty="0"/>
              <a:t>,10</a:t>
            </a:r>
            <a:r>
              <a:rPr lang="en-US" sz="2000" b="1" baseline="30000" dirty="0">
                <a:solidFill>
                  <a:srgbClr val="7030A0"/>
                </a:solidFill>
                <a:sym typeface="Symbol" panose="05050102010706020507" pitchFamily="18" charset="2"/>
              </a:rPr>
              <a:t></a:t>
            </a:r>
            <a:r>
              <a:rPr lang="en-US" sz="2000" b="1" baseline="30000" dirty="0">
                <a:solidFill>
                  <a:srgbClr val="7030A0"/>
                </a:solidFill>
              </a:rPr>
              <a:t>.14614</a:t>
            </a:r>
            <a:r>
              <a:rPr lang="en-US" sz="2000" dirty="0"/>
              <a:t>) = (.33, .71) which equates to an estimated decrease in lifespan between 29% and 67%.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1A643-DBA8-40A8-A55F-F2339356450D}"/>
              </a:ext>
            </a:extLst>
          </p:cNvPr>
          <p:cNvSpPr/>
          <p:nvPr/>
        </p:nvSpPr>
        <p:spPr>
          <a:xfrm>
            <a:off x="3094567" y="4159985"/>
            <a:ext cx="1706033" cy="4120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4EA38-6A08-4466-B029-8883FD118341}"/>
              </a:ext>
            </a:extLst>
          </p:cNvPr>
          <p:cNvSpPr/>
          <p:nvPr/>
        </p:nvSpPr>
        <p:spPr>
          <a:xfrm>
            <a:off x="8147913" y="4160520"/>
            <a:ext cx="3312567" cy="4038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CE753-7141-4E60-9F03-F642DB4D26F1}"/>
              </a:ext>
            </a:extLst>
          </p:cNvPr>
          <p:cNvSpPr/>
          <p:nvPr/>
        </p:nvSpPr>
        <p:spPr>
          <a:xfrm>
            <a:off x="7193281" y="4152900"/>
            <a:ext cx="944880" cy="411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E8140B-52C4-43CE-9F51-475ED6817FC3}"/>
              </a:ext>
            </a:extLst>
          </p:cNvPr>
          <p:cNvCxnSpPr>
            <a:cxnSpLocks/>
          </p:cNvCxnSpPr>
          <p:nvPr/>
        </p:nvCxnSpPr>
        <p:spPr>
          <a:xfrm flipH="1">
            <a:off x="5410200" y="4572001"/>
            <a:ext cx="4419600" cy="129539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74237-FE38-4CD5-883D-0A7F1488C1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248400" y="4564380"/>
            <a:ext cx="1417321" cy="9982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5654CC-9951-4670-92DE-2D4BDA0CF68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47584" y="4572001"/>
            <a:ext cx="5120216" cy="6857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B6B-B4C9-DE45-B5DF-9442DB2E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Indicator Variable Interaction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1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Words>2187</Words>
  <Application>Microsoft Macintosh PowerPoint</Application>
  <PresentationFormat>Widescreen</PresentationFormat>
  <Paragraphs>208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Helvetica</vt:lpstr>
      <vt:lpstr>1_Body Slides</vt:lpstr>
      <vt:lpstr>Example</vt:lpstr>
      <vt:lpstr>First Step: Plot the Data</vt:lpstr>
      <vt:lpstr>Second Step: Construct a Model</vt:lpstr>
      <vt:lpstr>Third Step: Fit the Model</vt:lpstr>
      <vt:lpstr>Fourth Step: Check the Assumptions</vt:lpstr>
      <vt:lpstr>Log Transformation Interpretations</vt:lpstr>
      <vt:lpstr>Fifth Step: Interpret</vt:lpstr>
      <vt:lpstr>PowerPoint Presentation</vt:lpstr>
      <vt:lpstr>Two Indicator Variable Interaction</vt:lpstr>
      <vt:lpstr>PowerPoint Presentation</vt:lpstr>
      <vt:lpstr>PowerPoint Presentation</vt:lpstr>
      <vt:lpstr>PowerPoint Presentation</vt:lpstr>
      <vt:lpstr>Example</vt:lpstr>
      <vt:lpstr>Case 1: Meadowfoam</vt:lpstr>
      <vt:lpstr>Case 1 Experimental Design: Meadowfoam</vt:lpstr>
      <vt:lpstr>Meadowfoam: Data</vt:lpstr>
      <vt:lpstr>Equal Lines</vt:lpstr>
      <vt:lpstr>Parallel Lines: Different Intercepts, Same Slopes</vt:lpstr>
      <vt:lpstr>Nonparallel Lines: Different Slopes (and Intercepts)</vt:lpstr>
      <vt:lpstr>PowerPoint Presentation</vt:lpstr>
      <vt:lpstr>Interaction Terms! … (Flexible Slopes!)</vt:lpstr>
      <vt:lpstr>Is the Separate Slope Model Appropriate? </vt:lpstr>
      <vt:lpstr>Is the Separate Slope Model Appropriate? (cont.) </vt:lpstr>
      <vt:lpstr>Fitting the Model Without the Interaction  (Parallel Lines)</vt:lpstr>
      <vt:lpstr>PowerPoint Presentation</vt:lpstr>
      <vt:lpstr>Example</vt:lpstr>
      <vt:lpstr>Example Where Interaction Matters</vt:lpstr>
      <vt:lpstr>Example Where Interaction Matters (cont.)</vt:lpstr>
      <vt:lpstr>Concept Check</vt:lpstr>
      <vt:lpstr>PowerPoint Presentation</vt:lpstr>
      <vt:lpstr>Example</vt:lpstr>
      <vt:lpstr>Fit the Model</vt:lpstr>
      <vt:lpstr>Explanation</vt:lpstr>
      <vt:lpstr>Charity, Cash (Dichotomous), and Perceived Importance: Recoded!</vt:lpstr>
      <vt:lpstr>Charity and Perceived Importance: Easier Read and Interpretation</vt:lpstr>
      <vt:lpstr>PowerPoint Presentation</vt:lpstr>
      <vt:lpstr>Charity Example Part III</vt:lpstr>
      <vt:lpstr>Charity and Perceived Importance: Easier Read and Interpretation</vt:lpstr>
      <vt:lpstr>Charity and Perceived Importance: Easier Read and Interpretation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Microsoft Office User</cp:lastModifiedBy>
  <cp:revision>264</cp:revision>
  <cp:lastPrinted>2020-10-01T04:08:51Z</cp:lastPrinted>
  <dcterms:created xsi:type="dcterms:W3CDTF">2016-03-21T14:12:59Z</dcterms:created>
  <dcterms:modified xsi:type="dcterms:W3CDTF">2020-10-01T17:45:20Z</dcterms:modified>
  <cp:category/>
</cp:coreProperties>
</file>