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91" r:id="rId4"/>
    <p:sldId id="296" r:id="rId5"/>
    <p:sldId id="297" r:id="rId6"/>
    <p:sldId id="293" r:id="rId7"/>
    <p:sldId id="294" r:id="rId8"/>
    <p:sldId id="397" r:id="rId9"/>
    <p:sldId id="343" r:id="rId10"/>
    <p:sldId id="386" r:id="rId11"/>
    <p:sldId id="344" r:id="rId12"/>
    <p:sldId id="345" r:id="rId13"/>
    <p:sldId id="346" r:id="rId14"/>
    <p:sldId id="347" r:id="rId15"/>
    <p:sldId id="348" r:id="rId16"/>
    <p:sldId id="398" r:id="rId17"/>
    <p:sldId id="301" r:id="rId18"/>
    <p:sldId id="295" r:id="rId19"/>
    <p:sldId id="298" r:id="rId20"/>
    <p:sldId id="300" r:id="rId21"/>
    <p:sldId id="299" r:id="rId22"/>
    <p:sldId id="25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6F02-557A-A348-B9FF-E7C1C3331EF8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6FDC-AF46-8943-8028-33C4E231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BBA0-4A7C-E647-BBEA-1586259A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122363"/>
            <a:ext cx="86563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Unit 5: 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292BC-4DA6-2E42-AF5B-2ECA29727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Variance!</a:t>
            </a:r>
          </a:p>
          <a:p>
            <a:r>
              <a:rPr lang="en-US" dirty="0"/>
              <a:t>(Comparing 3 or more means!)</a:t>
            </a:r>
          </a:p>
        </p:txBody>
      </p:sp>
    </p:spTree>
    <p:extLst>
      <p:ext uri="{BB962C8B-B14F-4D97-AF65-F5344CB8AC3E}">
        <p14:creationId xmlns:p14="http://schemas.microsoft.com/office/powerpoint/2010/main" val="38128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Archaeology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2339181"/>
          <a:ext cx="67056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1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Assumptions: Normality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2714625" cy="20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524000"/>
            <a:ext cx="2688368" cy="20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3557881"/>
            <a:ext cx="2867025" cy="216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14" y="3657600"/>
            <a:ext cx="2793611" cy="2114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81300" y="6019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Histograms will be helpful as well!</a:t>
            </a:r>
          </a:p>
        </p:txBody>
      </p:sp>
    </p:spTree>
    <p:extLst>
      <p:ext uri="{BB962C8B-B14F-4D97-AF65-F5344CB8AC3E}">
        <p14:creationId xmlns:p14="http://schemas.microsoft.com/office/powerpoint/2010/main" val="54363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0406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Assumptions: Homogeneity (Equal SD)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7" y="1828799"/>
            <a:ext cx="383519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052" y="4876800"/>
            <a:ext cx="4285534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4" y="1828800"/>
            <a:ext cx="3857625" cy="291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79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Archeology Example</a:t>
            </a:r>
            <a:br>
              <a:rPr lang="en-US" dirty="0"/>
            </a:br>
            <a:r>
              <a:rPr lang="en-US" dirty="0"/>
              <a:t>Assumption: Independence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discovered artifacts associated with the depths were randomly selected from the log (book of recordings … not logarithms!) of  discoveries.  </a:t>
            </a:r>
          </a:p>
          <a:p>
            <a:pPr marL="0" indent="0">
              <a:buNone/>
            </a:pPr>
            <a:r>
              <a:rPr lang="en-US" dirty="0"/>
              <a:t>Since the artifacts and, thus, the depths are associated with completely different sites, it is assumed that the data are independent between sites.  </a:t>
            </a:r>
          </a:p>
        </p:txBody>
      </p:sp>
    </p:spTree>
    <p:extLst>
      <p:ext uri="{BB962C8B-B14F-4D97-AF65-F5344CB8AC3E}">
        <p14:creationId xmlns:p14="http://schemas.microsoft.com/office/powerpoint/2010/main" val="16241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Interest:</a:t>
            </a: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628650" y="1690689"/>
            <a:ext cx="8067472" cy="4191000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br>
              <a:rPr lang="en-US" sz="4000" dirty="0"/>
            </a:br>
            <a:r>
              <a:rPr lang="en-US" sz="4000" dirty="0"/>
              <a:t>Is there statistically significant evidence  any of the mean depths are different between different sites?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5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83" y="147656"/>
            <a:ext cx="816231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First Ask: Is there reason to believe any of them are different?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04" y="2905377"/>
            <a:ext cx="7641349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290" y="5418635"/>
            <a:ext cx="898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strong evidence to suggest that at the alpha = .05 level of significance (p-value &lt; .0001 from an ANOVA) that at least 2 of the sites have different mean depths.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7D051C-8C66-466D-B679-C329B919A345}"/>
              </a:ext>
            </a:extLst>
          </p:cNvPr>
          <p:cNvSpPr/>
          <p:nvPr/>
        </p:nvSpPr>
        <p:spPr>
          <a:xfrm>
            <a:off x="7574605" y="3514977"/>
            <a:ext cx="83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A7826-54CD-0747-995F-839B25E15CBC}"/>
              </a:ext>
            </a:extLst>
          </p:cNvPr>
          <p:cNvSpPr/>
          <p:nvPr/>
        </p:nvSpPr>
        <p:spPr>
          <a:xfrm>
            <a:off x="1964423" y="1439365"/>
            <a:ext cx="7233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/>
              <a:t>: The mean depths of the artifacts are equal for each of the sites.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6BD65-A2B5-5348-BFB5-4DB8A2A0B935}"/>
              </a:ext>
            </a:extLst>
          </p:cNvPr>
          <p:cNvSpPr/>
          <p:nvPr/>
        </p:nvSpPr>
        <p:spPr>
          <a:xfrm>
            <a:off x="1964423" y="1865719"/>
            <a:ext cx="6015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: At least one pair of sites have different mean depths</a:t>
            </a:r>
          </a:p>
        </p:txBody>
      </p:sp>
    </p:spTree>
    <p:extLst>
      <p:ext uri="{BB962C8B-B14F-4D97-AF65-F5344CB8AC3E}">
        <p14:creationId xmlns:p14="http://schemas.microsoft.com/office/powerpoint/2010/main" val="12147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9BEC-87A2-514D-9B91-E0950C8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8575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Archeology Example </a:t>
            </a:r>
          </a:p>
        </p:txBody>
      </p:sp>
    </p:spTree>
    <p:extLst>
      <p:ext uri="{BB962C8B-B14F-4D97-AF65-F5344CB8AC3E}">
        <p14:creationId xmlns:p14="http://schemas.microsoft.com/office/powerpoint/2010/main" val="181450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7F49-5D86-6044-A30B-1F377E6A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87" y="365126"/>
            <a:ext cx="8900809" cy="1325563"/>
          </a:xfrm>
        </p:spPr>
        <p:txBody>
          <a:bodyPr/>
          <a:lstStyle/>
          <a:p>
            <a:pPr algn="ctr"/>
            <a:r>
              <a:rPr lang="en-US" dirty="0"/>
              <a:t>Question 1 ( &lt; 2 hours ) just give it a shot and see how far you get.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98141-DD86-6340-BEB0-E3B348E48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2" y="1780764"/>
            <a:ext cx="7581495" cy="48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3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BD70-517B-5D4D-86C1-31A2BC34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and Questions (1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BCD94-D7E1-5E42-8FDB-17A44C56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record you </a:t>
            </a:r>
            <a:r>
              <a:rPr lang="en-US" dirty="0" err="1"/>
              <a:t>takeways</a:t>
            </a:r>
            <a:r>
              <a:rPr lang="en-US" dirty="0"/>
              <a:t> and any questions you may have! </a:t>
            </a:r>
          </a:p>
        </p:txBody>
      </p:sp>
    </p:spTree>
    <p:extLst>
      <p:ext uri="{BB962C8B-B14F-4D97-AF65-F5344CB8AC3E}">
        <p14:creationId xmlns:p14="http://schemas.microsoft.com/office/powerpoint/2010/main" val="353199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AFD6-1494-6543-8EE5-9116F871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792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Unit 4</a:t>
            </a:r>
            <a:br>
              <a:rPr lang="en-US" dirty="0"/>
            </a:br>
            <a:r>
              <a:rPr lang="en-US" dirty="0"/>
              <a:t>For Live Session Assignment</a:t>
            </a:r>
          </a:p>
        </p:txBody>
      </p:sp>
    </p:spTree>
    <p:extLst>
      <p:ext uri="{BB962C8B-B14F-4D97-AF65-F5344CB8AC3E}">
        <p14:creationId xmlns:p14="http://schemas.microsoft.com/office/powerpoint/2010/main" val="22338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449F-B444-7D43-BAB9-2A9A05C5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0728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Quick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114603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(&lt;15</a:t>
            </a:r>
            <a:r>
              <a:rPr lang="en-US" i="1" dirty="0"/>
              <a:t> min)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85F4D-B4B8-4A43-A3D1-E8C63E4B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1" y="1468877"/>
            <a:ext cx="7069317" cy="488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ED0E-3958-BF4C-A743-EA2E548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(&lt; 15 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3767A-5774-8640-A5AA-CC2492E8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9"/>
            <a:ext cx="84582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032C-F3A2-3246-954B-BB47CD54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B1DB-8520-6A4F-987A-6E60EBC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8AEA-C54E-BF42-AEBA-4540A5E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5484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Check out the following example to help answer the problem that follows. </a:t>
            </a:r>
          </a:p>
        </p:txBody>
      </p:sp>
    </p:spTree>
    <p:extLst>
      <p:ext uri="{BB962C8B-B14F-4D97-AF65-F5344CB8AC3E}">
        <p14:creationId xmlns:p14="http://schemas.microsoft.com/office/powerpoint/2010/main" val="193953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Archeology in New Mexico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 archeological dig in New Mexico yielded four sites with lots of artifacts.  The depth (cm) that each artifact was found was recorded along with which site it was found in.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researcher has reason to believe that sites 1 and 4 and sites 2 and 3 may be similar in age.  In theory, the deeper the find, the older the village.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there any evidence that sites 1 and 4 have a mean depth that is different than the mean depth of artifacts from sites 2 and 3? </a:t>
            </a:r>
          </a:p>
        </p:txBody>
      </p:sp>
    </p:spTree>
    <p:extLst>
      <p:ext uri="{BB962C8B-B14F-4D97-AF65-F5344CB8AC3E}">
        <p14:creationId xmlns:p14="http://schemas.microsoft.com/office/powerpoint/2010/main" val="112092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497</Words>
  <Application>Microsoft Macintosh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Unit 5:  For Live Session Assignment</vt:lpstr>
      <vt:lpstr>Part 1</vt:lpstr>
      <vt:lpstr>Quick Quiz Questions</vt:lpstr>
      <vt:lpstr>Question 1 (&lt;15 min)</vt:lpstr>
      <vt:lpstr>Question 2 (&lt; 15 min)</vt:lpstr>
      <vt:lpstr>End Part 1</vt:lpstr>
      <vt:lpstr>Part 2</vt:lpstr>
      <vt:lpstr>Check out the following example to help answer the problem that follows. </vt:lpstr>
      <vt:lpstr>Archeology in New Mexico</vt:lpstr>
      <vt:lpstr>Archaeology Example</vt:lpstr>
      <vt:lpstr>Archeology Example Assumptions: Normality</vt:lpstr>
      <vt:lpstr>Archeology Example Assumptions: Homogeneity (Equal SD)</vt:lpstr>
      <vt:lpstr>Archeology Example Assumption: Independence </vt:lpstr>
      <vt:lpstr>Question of Interest:</vt:lpstr>
      <vt:lpstr>First Ask: Is there reason to believe any of them are different?</vt:lpstr>
      <vt:lpstr>End Archeology Example </vt:lpstr>
      <vt:lpstr>Question 1 ( &lt; 2 hours ) just give it a shot and see how far you get. </vt:lpstr>
      <vt:lpstr>End Part 2</vt:lpstr>
      <vt:lpstr>Part 3</vt:lpstr>
      <vt:lpstr>Takeaways and Questions (1 hour)</vt:lpstr>
      <vt:lpstr>End Part 3</vt:lpstr>
      <vt:lpstr>End Unit 4 For Live Session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4: For Live Session</dc:title>
  <dc:creator>Microsoft Office User</dc:creator>
  <cp:lastModifiedBy>Microsoft Office User</cp:lastModifiedBy>
  <cp:revision>12</cp:revision>
  <dcterms:created xsi:type="dcterms:W3CDTF">2020-01-26T13:33:07Z</dcterms:created>
  <dcterms:modified xsi:type="dcterms:W3CDTF">2020-02-04T20:44:58Z</dcterms:modified>
</cp:coreProperties>
</file>