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4"/>
  </p:notesMasterIdLst>
  <p:sldIdLst>
    <p:sldId id="270" r:id="rId2"/>
    <p:sldId id="259" r:id="rId3"/>
    <p:sldId id="415" r:id="rId4"/>
    <p:sldId id="416" r:id="rId5"/>
    <p:sldId id="261" r:id="rId6"/>
    <p:sldId id="260" r:id="rId7"/>
    <p:sldId id="418" r:id="rId8"/>
    <p:sldId id="310" r:id="rId9"/>
    <p:sldId id="419" r:id="rId10"/>
    <p:sldId id="334" r:id="rId11"/>
    <p:sldId id="336" r:id="rId12"/>
    <p:sldId id="413" r:id="rId13"/>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3/7/21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10</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2: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3: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Unit 9!</a:t>
            </a:r>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12</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680308"/>
            <a:ext cx="10515600" cy="1325563"/>
          </a:xfrm>
        </p:spPr>
        <p:txBody>
          <a:bodyPr/>
          <a:lstStyle/>
          <a:p>
            <a:pPr algn="ctr"/>
            <a:r>
              <a:rPr lang="en-US" dirty="0"/>
              <a:t>Quick Quiz Questions</a:t>
            </a:r>
          </a:p>
        </p:txBody>
      </p:sp>
    </p:spTree>
    <p:extLst>
      <p:ext uri="{BB962C8B-B14F-4D97-AF65-F5344CB8AC3E}">
        <p14:creationId xmlns:p14="http://schemas.microsoft.com/office/powerpoint/2010/main" val="96880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BE4E26C5-1856-1B49-A315-B73EA9F8E448}"/>
              </a:ext>
            </a:extLst>
          </p:cNvPr>
          <p:cNvPicPr>
            <a:picLocks noChangeAspect="1"/>
          </p:cNvPicPr>
          <p:nvPr/>
        </p:nvPicPr>
        <p:blipFill>
          <a:blip r:embed="rId2"/>
          <a:stretch>
            <a:fillRect/>
          </a:stretch>
        </p:blipFill>
        <p:spPr>
          <a:xfrm>
            <a:off x="1838527" y="1690688"/>
            <a:ext cx="7667557" cy="4443698"/>
          </a:xfrm>
          <a:prstGeom prst="rect">
            <a:avLst/>
          </a:prstGeom>
        </p:spPr>
      </p:pic>
    </p:spTree>
    <p:extLst>
      <p:ext uri="{BB962C8B-B14F-4D97-AF65-F5344CB8AC3E}">
        <p14:creationId xmlns:p14="http://schemas.microsoft.com/office/powerpoint/2010/main" val="1238660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3" name="Picture 2">
            <a:extLst>
              <a:ext uri="{FF2B5EF4-FFF2-40B4-BE49-F238E27FC236}">
                <a16:creationId xmlns:a16="http://schemas.microsoft.com/office/drawing/2014/main" id="{613F69F8-EA7D-8C43-A50A-760479C3503F}"/>
              </a:ext>
            </a:extLst>
          </p:cNvPr>
          <p:cNvPicPr>
            <a:picLocks noChangeAspect="1"/>
          </p:cNvPicPr>
          <p:nvPr/>
        </p:nvPicPr>
        <p:blipFill>
          <a:blip r:embed="rId2"/>
          <a:stretch>
            <a:fillRect/>
          </a:stretch>
        </p:blipFill>
        <p:spPr>
          <a:xfrm>
            <a:off x="1701800" y="1975255"/>
            <a:ext cx="8788400" cy="3860800"/>
          </a:xfrm>
          <a:prstGeom prst="rect">
            <a:avLst/>
          </a:prstGeom>
        </p:spPr>
      </p:pic>
    </p:spTree>
    <p:extLst>
      <p:ext uri="{BB962C8B-B14F-4D97-AF65-F5344CB8AC3E}">
        <p14:creationId xmlns:p14="http://schemas.microsoft.com/office/powerpoint/2010/main" val="251242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Part 1: Quick Quiz Questions</a:t>
            </a:r>
          </a:p>
        </p:txBody>
      </p:sp>
      <p:pic>
        <p:nvPicPr>
          <p:cNvPr id="4" name="Picture 3">
            <a:extLst>
              <a:ext uri="{FF2B5EF4-FFF2-40B4-BE49-F238E27FC236}">
                <a16:creationId xmlns:a16="http://schemas.microsoft.com/office/drawing/2014/main" id="{427B460F-28DC-CF45-A382-6B667291D524}"/>
              </a:ext>
            </a:extLst>
          </p:cNvPr>
          <p:cNvPicPr>
            <a:picLocks noChangeAspect="1"/>
          </p:cNvPicPr>
          <p:nvPr/>
        </p:nvPicPr>
        <p:blipFill>
          <a:blip r:embed="rId2"/>
          <a:stretch>
            <a:fillRect/>
          </a:stretch>
        </p:blipFill>
        <p:spPr>
          <a:xfrm>
            <a:off x="2520950" y="2136843"/>
            <a:ext cx="7150100" cy="2895600"/>
          </a:xfrm>
          <a:prstGeom prst="rect">
            <a:avLst/>
          </a:prstGeom>
        </p:spPr>
      </p:pic>
      <p:pic>
        <p:nvPicPr>
          <p:cNvPr id="3" name="Picture 2">
            <a:extLst>
              <a:ext uri="{FF2B5EF4-FFF2-40B4-BE49-F238E27FC236}">
                <a16:creationId xmlns:a16="http://schemas.microsoft.com/office/drawing/2014/main" id="{DDBAE055-AFED-D34C-9238-A60AF7602741}"/>
              </a:ext>
            </a:extLst>
          </p:cNvPr>
          <p:cNvPicPr>
            <a:picLocks noChangeAspect="1"/>
          </p:cNvPicPr>
          <p:nvPr/>
        </p:nvPicPr>
        <p:blipFill>
          <a:blip r:embed="rId3"/>
          <a:stretch>
            <a:fillRect/>
          </a:stretch>
        </p:blipFill>
        <p:spPr>
          <a:xfrm>
            <a:off x="2667000" y="2057400"/>
            <a:ext cx="762000" cy="482600"/>
          </a:xfrm>
          <a:prstGeom prst="rect">
            <a:avLst/>
          </a:prstGeom>
        </p:spPr>
      </p:pic>
    </p:spTree>
    <p:extLst>
      <p:ext uri="{BB962C8B-B14F-4D97-AF65-F5344CB8AC3E}">
        <p14:creationId xmlns:p14="http://schemas.microsoft.com/office/powerpoint/2010/main" val="3912874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466300"/>
            <a:ext cx="10515600" cy="1325563"/>
          </a:xfrm>
        </p:spPr>
        <p:txBody>
          <a:bodyPr/>
          <a:lstStyle/>
          <a:p>
            <a:pPr algn="ctr"/>
            <a:r>
              <a:rPr lang="en-US" dirty="0"/>
              <a:t>End Quick Quiz Questions</a:t>
            </a:r>
          </a:p>
        </p:txBody>
      </p:sp>
    </p:spTree>
    <p:extLst>
      <p:ext uri="{BB962C8B-B14F-4D97-AF65-F5344CB8AC3E}">
        <p14:creationId xmlns:p14="http://schemas.microsoft.com/office/powerpoint/2010/main" val="355597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Question 1</a:t>
            </a:r>
          </a:p>
        </p:txBody>
      </p:sp>
    </p:spTree>
    <p:extLst>
      <p:ext uri="{BB962C8B-B14F-4D97-AF65-F5344CB8AC3E}">
        <p14:creationId xmlns:p14="http://schemas.microsoft.com/office/powerpoint/2010/main" val="2175734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82C446-1DA6-8A46-A4A1-683AC4925FA2}"/>
              </a:ext>
            </a:extLst>
          </p:cNvPr>
          <p:cNvPicPr>
            <a:picLocks noChangeAspect="1"/>
          </p:cNvPicPr>
          <p:nvPr/>
        </p:nvPicPr>
        <p:blipFill>
          <a:blip r:embed="rId2"/>
          <a:stretch>
            <a:fillRect/>
          </a:stretch>
        </p:blipFill>
        <p:spPr>
          <a:xfrm>
            <a:off x="152400" y="930571"/>
            <a:ext cx="11734800" cy="647700"/>
          </a:xfrm>
          <a:prstGeom prst="rect">
            <a:avLst/>
          </a:prstGeom>
        </p:spPr>
      </p:pic>
      <p:sp>
        <p:nvSpPr>
          <p:cNvPr id="4098" name="Rectangle 2"/>
          <p:cNvSpPr>
            <a:spLocks noGrp="1" noChangeArrowheads="1"/>
          </p:cNvSpPr>
          <p:nvPr>
            <p:ph type="title"/>
          </p:nvPr>
        </p:nvSpPr>
        <p:spPr>
          <a:xfrm>
            <a:off x="3886200" y="228600"/>
            <a:ext cx="4267200" cy="762000"/>
          </a:xfrm>
        </p:spPr>
        <p:txBody>
          <a:bodyPr/>
          <a:lstStyle/>
          <a:p>
            <a:pPr eaLnBrk="1" hangingPunct="1"/>
            <a:r>
              <a:rPr lang="en-US" altLang="en-US" dirty="0"/>
              <a:t>Movies</a:t>
            </a:r>
          </a:p>
        </p:txBody>
      </p:sp>
      <p:pic>
        <p:nvPicPr>
          <p:cNvPr id="410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8434" y="838200"/>
            <a:ext cx="8975132"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22CD7DBD-58EA-4747-89F3-70391BE148B2}"/>
              </a:ext>
            </a:extLst>
          </p:cNvPr>
          <p:cNvSpPr txBox="1"/>
          <p:nvPr/>
        </p:nvSpPr>
        <p:spPr>
          <a:xfrm>
            <a:off x="5642517" y="2949497"/>
            <a:ext cx="65" cy="276999"/>
          </a:xfrm>
          <a:prstGeom prst="rect">
            <a:avLst/>
          </a:prstGeom>
          <a:noFill/>
        </p:spPr>
        <p:txBody>
          <a:bodyPr wrap="none" lIns="0" tIns="0" rIns="0" bIns="0" rtlCol="0">
            <a:spAutoFit/>
          </a:bodyPr>
          <a:lstStyle/>
          <a:p>
            <a:endParaRPr lang="en-US" dirty="0"/>
          </a:p>
        </p:txBody>
      </p:sp>
      <p:sp>
        <p:nvSpPr>
          <p:cNvPr id="5" name="TextBox 4">
            <a:extLst>
              <a:ext uri="{FF2B5EF4-FFF2-40B4-BE49-F238E27FC236}">
                <a16:creationId xmlns:a16="http://schemas.microsoft.com/office/drawing/2014/main" id="{59856469-3BDF-B744-85D6-6C2DD459F5C3}"/>
              </a:ext>
            </a:extLst>
          </p:cNvPr>
          <p:cNvSpPr txBox="1"/>
          <p:nvPr/>
        </p:nvSpPr>
        <p:spPr>
          <a:xfrm>
            <a:off x="152400" y="2473712"/>
            <a:ext cx="11810805" cy="4801314"/>
          </a:xfrm>
          <a:prstGeom prst="rect">
            <a:avLst/>
          </a:prstGeom>
          <a:noFill/>
        </p:spPr>
        <p:txBody>
          <a:bodyPr wrap="square" rtlCol="0">
            <a:spAutoFit/>
          </a:bodyPr>
          <a:lstStyle/>
          <a:p>
            <a:r>
              <a:rPr lang="en-US" dirty="0"/>
              <a:t>Consider the Movie Budgets and Gross data set we investigated earlier (in the Bridge Course as Well. </a:t>
            </a:r>
          </a:p>
          <a:p>
            <a:endParaRPr lang="en-US" dirty="0"/>
          </a:p>
          <a:p>
            <a:r>
              <a:rPr lang="en-US" dirty="0"/>
              <a:t>Please complete each step in SAS and R.  This simply means to show that the statistics and calculations are the same.  It does not mean that you need a different slide and write up for SAS and another one for R.</a:t>
            </a:r>
          </a:p>
          <a:p>
            <a:endParaRPr lang="en-US" dirty="0"/>
          </a:p>
          <a:p>
            <a:pPr marL="342900" indent="-342900">
              <a:buAutoNum type="arabicPeriod"/>
            </a:pPr>
            <a:r>
              <a:rPr lang="en-US" dirty="0"/>
              <a:t>Plot the data.  Does a linear relationship between Gross and Budget look reasonable?</a:t>
            </a:r>
          </a:p>
          <a:p>
            <a:r>
              <a:rPr lang="en-US" dirty="0"/>
              <a:t>	You may assume the assumptions of linear regression are met but think about each one. </a:t>
            </a:r>
          </a:p>
          <a:p>
            <a:pPr marL="342900" indent="-342900">
              <a:buAutoNum type="arabicPeriod"/>
            </a:pPr>
            <a:r>
              <a:rPr lang="en-US" dirty="0"/>
              <a:t>Perform a 6 step test for the slope of the regression line of Gross on Budget (Y on X) being different from zero?</a:t>
            </a:r>
          </a:p>
          <a:p>
            <a:pPr marL="342900" indent="-342900">
              <a:buAutoNum type="arabicPeriod"/>
            </a:pPr>
            <a:r>
              <a:rPr lang="en-US" dirty="0"/>
              <a:t>Identify the estimate of the common standard deviation of the normal distributions of Gross for each Budget. </a:t>
            </a:r>
          </a:p>
          <a:p>
            <a:pPr marL="342900" indent="-342900">
              <a:buAutoNum type="arabicPeriod"/>
            </a:pPr>
            <a:r>
              <a:rPr lang="en-US" dirty="0"/>
              <a:t>Calculate and Interpret a 95% confidence interval for the slope.  </a:t>
            </a:r>
          </a:p>
          <a:p>
            <a:pPr marL="342900" indent="-342900">
              <a:buAutoNum type="arabicPeriod"/>
            </a:pPr>
            <a:r>
              <a:rPr lang="en-US" dirty="0"/>
              <a:t>Calculate and interpret a 95% confidence interval for the the predicted mean Gross for a Budget of $95 million.  </a:t>
            </a:r>
          </a:p>
          <a:p>
            <a:pPr marL="342900" indent="-342900">
              <a:buFontTx/>
              <a:buAutoNum type="arabicPeriod"/>
            </a:pPr>
            <a:r>
              <a:rPr lang="en-US" dirty="0"/>
              <a:t>Calculate and interpret a 95% prediction interval for the the predicted mean Gross for a Budget of $200 million.</a:t>
            </a:r>
          </a:p>
          <a:p>
            <a:pPr marL="342900" indent="-342900">
              <a:buFontTx/>
              <a:buAutoNum type="arabicPeriod"/>
            </a:pPr>
            <a:r>
              <a:rPr lang="en-US" dirty="0"/>
              <a:t>If you did not before, provide a plot with the 95% confidence and prediction intervals visible. </a:t>
            </a:r>
          </a:p>
          <a:p>
            <a:pPr marL="342900" indent="-342900">
              <a:buFontTx/>
              <a:buAutoNum type="arabicPeriod"/>
            </a:pPr>
            <a:r>
              <a:rPr lang="en-US" dirty="0"/>
              <a:t>Next, find a 95% calibration interval for the estimated budget needed to obtain a gross of $210 million.  Use both the visual and analytical methods.    </a:t>
            </a:r>
          </a:p>
          <a:p>
            <a:pPr marL="342900" indent="-342900">
              <a:buAutoNum type="arabicPeriod"/>
            </a:pPr>
            <a:endParaRPr lang="en-US" dirty="0"/>
          </a:p>
          <a:p>
            <a:pPr marL="342900" indent="-342900">
              <a:buAutoNum type="arabicPeriod"/>
            </a:pPr>
            <a:endParaRPr lang="en-US" dirty="0"/>
          </a:p>
        </p:txBody>
      </p:sp>
    </p:spTree>
    <p:extLst>
      <p:ext uri="{BB962C8B-B14F-4D97-AF65-F5344CB8AC3E}">
        <p14:creationId xmlns:p14="http://schemas.microsoft.com/office/powerpoint/2010/main" val="2541882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71CA3-E6C0-334A-B7F9-38C1DD8918B0}"/>
              </a:ext>
            </a:extLst>
          </p:cNvPr>
          <p:cNvSpPr>
            <a:spLocks noGrp="1"/>
          </p:cNvSpPr>
          <p:nvPr>
            <p:ph type="title"/>
          </p:nvPr>
        </p:nvSpPr>
        <p:spPr>
          <a:xfrm>
            <a:off x="609600" y="2438400"/>
            <a:ext cx="10972800" cy="1143000"/>
          </a:xfrm>
        </p:spPr>
        <p:txBody>
          <a:bodyPr/>
          <a:lstStyle/>
          <a:p>
            <a:r>
              <a:rPr lang="en-US" dirty="0"/>
              <a:t>End Question 1</a:t>
            </a:r>
          </a:p>
        </p:txBody>
      </p:sp>
    </p:spTree>
    <p:extLst>
      <p:ext uri="{BB962C8B-B14F-4D97-AF65-F5344CB8AC3E}">
        <p14:creationId xmlns:p14="http://schemas.microsoft.com/office/powerpoint/2010/main" val="30884116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26864</TotalTime>
  <Words>602</Words>
  <Application>Microsoft Macintosh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1_Body Slides</vt:lpstr>
      <vt:lpstr>For Live Session Assignment (FLS) </vt:lpstr>
      <vt:lpstr>Quick Quiz Questions</vt:lpstr>
      <vt:lpstr>Part 1: Quick Quiz Questions</vt:lpstr>
      <vt:lpstr>Part 1: Quick Quiz Questions</vt:lpstr>
      <vt:lpstr>Part 1: Quick Quiz Questions</vt:lpstr>
      <vt:lpstr>End Quick Quiz Questions</vt:lpstr>
      <vt:lpstr>Question 1</vt:lpstr>
      <vt:lpstr>Movies</vt:lpstr>
      <vt:lpstr>End Question 1</vt:lpstr>
      <vt:lpstr>Question 2: Takeaways!</vt:lpstr>
      <vt:lpstr>Question 3: Questions!</vt:lpstr>
      <vt:lpstr>End For Live Session Assignment Unit 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294</cp:revision>
  <cp:lastPrinted>2020-09-21T07:53:02Z</cp:lastPrinted>
  <dcterms:created xsi:type="dcterms:W3CDTF">2016-03-21T14:12:59Z</dcterms:created>
  <dcterms:modified xsi:type="dcterms:W3CDTF">2021-03-09T20:44:48Z</dcterms:modified>
  <cp:category/>
</cp:coreProperties>
</file>