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9"/>
  </p:notesMasterIdLst>
  <p:sldIdLst>
    <p:sldId id="270" r:id="rId2"/>
    <p:sldId id="398" r:id="rId3"/>
    <p:sldId id="482" r:id="rId4"/>
    <p:sldId id="483" r:id="rId5"/>
    <p:sldId id="414" r:id="rId6"/>
    <p:sldId id="418" r:id="rId7"/>
    <p:sldId id="468" r:id="rId8"/>
    <p:sldId id="419" r:id="rId9"/>
    <p:sldId id="396" r:id="rId10"/>
    <p:sldId id="492" r:id="rId11"/>
    <p:sldId id="494" r:id="rId12"/>
    <p:sldId id="495" r:id="rId13"/>
    <p:sldId id="471" r:id="rId14"/>
    <p:sldId id="497" r:id="rId15"/>
    <p:sldId id="334" r:id="rId16"/>
    <p:sldId id="336" r:id="rId17"/>
    <p:sldId id="413"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p:scale>
          <a:sx n="114" d="100"/>
          <a:sy n="114"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Recall the Reaction Time Experiment!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EC6702-C4A1-7140-BB28-0214BE294479}"/>
                  </a:ext>
                </a:extLst>
              </p:cNvPr>
              <p:cNvSpPr>
                <a:spLocks noGrp="1"/>
              </p:cNvSpPr>
              <p:nvPr>
                <p:ph idx="1"/>
              </p:nvPr>
            </p:nvSpPr>
            <p:spPr>
              <a:xfrm>
                <a:off x="1618788" y="1364166"/>
                <a:ext cx="10581676" cy="4525963"/>
              </a:xfrm>
            </p:spPr>
            <p:txBody>
              <a:bodyPr/>
              <a:lstStyle/>
              <a:p>
                <a:r>
                  <a:rPr lang="en-US" sz="1650" dirty="0"/>
                  <a:t>A double blind study was conducted to test the effect of the drug Ritalin on the reflexes.  To test for this effect, subjects were recruited via an add in the newspaper and paid $500 for their time.  The subject was to come in twice and would be given a placebo in one of the visits and a dose of Ritalin in the other visit.  Neither the subjects nor the researcher that gave the subject the pills new which was the Ritalin and which was the placebo (double blind).  During both visits the subject wore earphones and had twitch detectors taped to the skin around their eyes.  The headphones would play a soft static sound and would periodically blast a loud sound that would cause the subject to twitch.  The researchers had a machine that would measure and record the time between the sound being initiated and the subjects eye twitch.  For each subject the sound was initiated 10 times and the average reaction time was recorded. </a:t>
                </a:r>
              </a:p>
              <a:p>
                <a:r>
                  <a:rPr lang="en-US" sz="1650" dirty="0"/>
                  <a:t>Your goal was to conduct the </a:t>
                </a:r>
                <a:r>
                  <a:rPr lang="en-US" sz="1650" i="1" dirty="0"/>
                  <a:t>appropriate</a:t>
                </a:r>
                <a:r>
                  <a:rPr lang="en-US" sz="1650" dirty="0"/>
                  <a:t> 6 – step test to see if there is evidence that Ritalin causes slower reaction time and remember that a paired t-test was used! Assume you used </a:t>
                </a:r>
                <a14:m>
                  <m:oMath xmlns:m="http://schemas.openxmlformats.org/officeDocument/2006/math">
                    <m:r>
                      <a:rPr lang="en-US" sz="1650" b="0" i="1" smtClean="0">
                        <a:latin typeface="Cambria Math" panose="02040503050406030204" pitchFamily="18" charset="0"/>
                      </a:rPr>
                      <m:t>𝛼</m:t>
                    </m:r>
                    <m:r>
                      <a:rPr lang="en-US" sz="1650" b="0" i="1" smtClean="0">
                        <a:latin typeface="Cambria Math" panose="02040503050406030204" pitchFamily="18" charset="0"/>
                      </a:rPr>
                      <m:t>= .05.</m:t>
                    </m:r>
                  </m:oMath>
                </a14:m>
                <a:endParaRPr lang="en-US" sz="1650" dirty="0"/>
              </a:p>
              <a:p>
                <a:r>
                  <a:rPr lang="en-US" sz="1650" dirty="0"/>
                  <a:t>1. If in reality, Ritalin does not slow reaction time, what is the probability our test will reflect this, that is what is the probability our test will fail to reject Ho?</a:t>
                </a:r>
              </a:p>
              <a:p>
                <a:r>
                  <a:rPr lang="en-US" sz="1650" dirty="0"/>
                  <a:t>2.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Researchers believe that Ritalin will significantly impair driving if it slows reaction time by .07 seconds or more on average. What is the power of this test if the actual mean difference in reaction times is -.07 seconds. Also, draw and shade this scenario.</a:t>
                </a:r>
              </a:p>
              <a:p>
                <a:r>
                  <a:rPr lang="en-US" sz="1650" dirty="0"/>
                  <a:t>3. Again assume </a:t>
                </a:r>
                <a14:m>
                  <m:oMath xmlns:m="http://schemas.openxmlformats.org/officeDocument/2006/math">
                    <m:r>
                      <a:rPr lang="en-US" sz="1650" i="1">
                        <a:latin typeface="Cambria Math" panose="02040503050406030204" pitchFamily="18" charset="0"/>
                      </a:rPr>
                      <m:t>𝜎</m:t>
                    </m:r>
                    <m:r>
                      <a:rPr lang="en-US" sz="1650" i="1">
                        <a:latin typeface="Cambria Math" panose="02040503050406030204" pitchFamily="18" charset="0"/>
                      </a:rPr>
                      <m:t>= .20</m:t>
                    </m:r>
                  </m:oMath>
                </a14:m>
                <a:r>
                  <a:rPr lang="en-US" sz="1650" dirty="0"/>
                  <a:t> seconds. Let’s say that the researchers received a grant and they would like to conduct a larger study.  They would like to know the sample size required to achieve 80% power and would also like to know the power associated with sample sizes from 60 to 80.  Provide them with the estimate and a power curve. </a:t>
                </a:r>
              </a:p>
            </p:txBody>
          </p:sp>
        </mc:Choice>
        <mc:Fallback>
          <p:sp>
            <p:nvSpPr>
              <p:cNvPr id="3" name="Content Placeholder 2">
                <a:extLst>
                  <a:ext uri="{FF2B5EF4-FFF2-40B4-BE49-F238E27FC236}">
                    <a16:creationId xmlns:a16="http://schemas.microsoft.com/office/drawing/2014/main" id="{2EEC6702-C4A1-7140-BB28-0214BE294479}"/>
                  </a:ext>
                </a:extLst>
              </p:cNvPr>
              <p:cNvSpPr>
                <a:spLocks noGrp="1" noRot="1" noChangeAspect="1" noMove="1" noResize="1" noEditPoints="1" noAdjustHandles="1" noChangeArrowheads="1" noChangeShapeType="1" noTextEdit="1"/>
              </p:cNvSpPr>
              <p:nvPr>
                <p:ph idx="1"/>
              </p:nvPr>
            </p:nvSpPr>
            <p:spPr>
              <a:xfrm>
                <a:off x="1618788" y="1364166"/>
                <a:ext cx="10581676" cy="4525963"/>
              </a:xfrm>
              <a:blipFill>
                <a:blip r:embed="rId2"/>
                <a:stretch>
                  <a:fillRect l="-240" t="-560" r="-719" b="-218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FC67DC-518B-9C42-B645-BD5C2A261785}"/>
              </a:ext>
            </a:extLst>
          </p:cNvPr>
          <p:cNvPicPr>
            <a:picLocks noChangeAspect="1"/>
          </p:cNvPicPr>
          <p:nvPr/>
        </p:nvPicPr>
        <p:blipFill>
          <a:blip r:embed="rId3"/>
          <a:stretch>
            <a:fillRect/>
          </a:stretch>
        </p:blipFill>
        <p:spPr>
          <a:xfrm>
            <a:off x="161694" y="1462896"/>
            <a:ext cx="1448630" cy="3760047"/>
          </a:xfrm>
          <a:prstGeom prst="rect">
            <a:avLst/>
          </a:prstGeom>
        </p:spPr>
      </p:pic>
      <p:pic>
        <p:nvPicPr>
          <p:cNvPr id="5" name="Picture 4">
            <a:extLst>
              <a:ext uri="{FF2B5EF4-FFF2-40B4-BE49-F238E27FC236}">
                <a16:creationId xmlns:a16="http://schemas.microsoft.com/office/drawing/2014/main" id="{3BD2D63C-1987-3241-8F9D-D5093DF2B6C7}"/>
              </a:ext>
            </a:extLst>
          </p:cNvPr>
          <p:cNvPicPr>
            <a:picLocks noChangeAspect="1"/>
          </p:cNvPicPr>
          <p:nvPr/>
        </p:nvPicPr>
        <p:blipFill>
          <a:blip r:embed="rId4"/>
          <a:stretch>
            <a:fillRect/>
          </a:stretch>
        </p:blipFill>
        <p:spPr>
          <a:xfrm>
            <a:off x="170988" y="5222943"/>
            <a:ext cx="1447800" cy="1319106"/>
          </a:xfrm>
          <a:prstGeom prst="rect">
            <a:avLst/>
          </a:prstGeom>
        </p:spPr>
      </p:pic>
    </p:spTree>
    <p:extLst>
      <p:ext uri="{BB962C8B-B14F-4D97-AF65-F5344CB8AC3E}">
        <p14:creationId xmlns:p14="http://schemas.microsoft.com/office/powerpoint/2010/main" val="1070320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110346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781783" y="3429001"/>
                <a:ext cx="8628434" cy="1450757"/>
              </a:xfrm>
            </p:spPr>
            <p:txBody>
              <a:bodyPr/>
              <a:lstStyle/>
              <a:p>
                <a:pPr algn="ctr"/>
                <a:r>
                  <a:rPr lang="en-US" dirty="0"/>
                  <a:t>Question 4</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33631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FD14-3B6E-5B49-A161-523007FAB5C7}"/>
              </a:ext>
            </a:extLst>
          </p:cNvPr>
          <p:cNvSpPr>
            <a:spLocks noGrp="1"/>
          </p:cNvSpPr>
          <p:nvPr>
            <p:ph type="title"/>
          </p:nvPr>
        </p:nvSpPr>
        <p:spPr/>
        <p:txBody>
          <a:bodyPr/>
          <a:lstStyle/>
          <a:p>
            <a:r>
              <a:rPr lang="en-US" dirty="0"/>
              <a:t>Recall the Creativity Study!</a:t>
            </a:r>
          </a:p>
        </p:txBody>
      </p:sp>
      <p:sp>
        <p:nvSpPr>
          <p:cNvPr id="5" name="Rectangle 4">
            <a:extLst>
              <a:ext uri="{FF2B5EF4-FFF2-40B4-BE49-F238E27FC236}">
                <a16:creationId xmlns:a16="http://schemas.microsoft.com/office/drawing/2014/main" id="{411B352B-9790-0C4A-A8EB-A0CB36BC9869}"/>
              </a:ext>
            </a:extLst>
          </p:cNvPr>
          <p:cNvSpPr/>
          <p:nvPr/>
        </p:nvSpPr>
        <p:spPr>
          <a:xfrm>
            <a:off x="3200400" y="1679582"/>
            <a:ext cx="8572500" cy="4439933"/>
          </a:xfrm>
          <a:prstGeom prst="rect">
            <a:avLst/>
          </a:prstGeom>
        </p:spPr>
        <p:txBody>
          <a:bodyPr wrap="square">
            <a:spAutoFit/>
          </a:bodyPr>
          <a:lstStyle/>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Review the Creativity study we have studied since Unit 1.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1. Assume that a practically significant difference in mean creativity scores is 3 points and thus at this point a University would consider changing their curriculum to either intrinsic or extrinsic type motivation, whichever is more favorable.  What is the power of the test that the researchers ran to detect a difference if the true difference in mean creativity scores was exactly 3.  You may assume that both the intrinsic and extrinsic standard deviations are 4.5 points.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 Draw the scenario described above.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3. What does this mean for the power if the true difference in means was greater than 3?  </a:t>
            </a:r>
          </a:p>
          <a:p>
            <a:pPr marR="0" lvl="0">
              <a:lnSpc>
                <a:spcPct val="107000"/>
              </a:lnSpc>
              <a:spcBef>
                <a:spcPts val="0"/>
              </a:spcBef>
              <a:spcAft>
                <a:spcPts val="800"/>
              </a:spcAft>
            </a:pPr>
            <a:r>
              <a:rPr lang="en-US" sz="2000" dirty="0">
                <a:solidFill>
                  <a:srgbClr val="000000"/>
                </a:solidFill>
                <a:latin typeface="Calibri" panose="020F0502020204030204" pitchFamily="34" charset="0"/>
                <a:ea typeface="Calibri" panose="020F0502020204030204" pitchFamily="34" charset="0"/>
                <a:cs typeface="Times New Roman" panose="02020603050405020304" pitchFamily="18" charset="0"/>
              </a:rPr>
              <a:t>4. Create a power curve to visualize the effect on power if the true difference in mean creativity scores was a value between 3 and 5.  </a:t>
            </a:r>
          </a:p>
        </p:txBody>
      </p:sp>
      <p:pic>
        <p:nvPicPr>
          <p:cNvPr id="4" name="Content Placeholder 3">
            <a:extLst>
              <a:ext uri="{FF2B5EF4-FFF2-40B4-BE49-F238E27FC236}">
                <a16:creationId xmlns:a16="http://schemas.microsoft.com/office/drawing/2014/main" id="{46336424-4BF6-1E4F-B2BA-98EE45C9D2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71" r="16775"/>
          <a:stretch/>
        </p:blipFill>
        <p:spPr>
          <a:xfrm>
            <a:off x="228600" y="1524000"/>
            <a:ext cx="2819400" cy="4617817"/>
          </a:xfrm>
          <a:prstGeom prst="rect">
            <a:avLst/>
          </a:prstGeom>
        </p:spPr>
      </p:pic>
    </p:spTree>
    <p:extLst>
      <p:ext uri="{BB962C8B-B14F-4D97-AF65-F5344CB8AC3E}">
        <p14:creationId xmlns:p14="http://schemas.microsoft.com/office/powerpoint/2010/main" val="129126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4</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14</a:t>
            </a:fld>
            <a:endParaRPr lang="en-US" altLang="en-US" dirty="0"/>
          </a:p>
        </p:txBody>
      </p:sp>
    </p:spTree>
    <p:extLst>
      <p:ext uri="{BB962C8B-B14F-4D97-AF65-F5344CB8AC3E}">
        <p14:creationId xmlns:p14="http://schemas.microsoft.com/office/powerpoint/2010/main" val="226048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17</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1</a:t>
            </a:r>
          </a:p>
        </p:txBody>
      </p:sp>
      <p:sp>
        <p:nvSpPr>
          <p:cNvPr id="5" name="TextBox 4">
            <a:extLst>
              <a:ext uri="{FF2B5EF4-FFF2-40B4-BE49-F238E27FC236}">
                <a16:creationId xmlns:a16="http://schemas.microsoft.com/office/drawing/2014/main" id="{F79C7EC0-B55A-B346-AF2B-2C04FD094AA0}"/>
              </a:ext>
            </a:extLst>
          </p:cNvPr>
          <p:cNvSpPr txBox="1"/>
          <p:nvPr/>
        </p:nvSpPr>
        <p:spPr>
          <a:xfrm>
            <a:off x="1295400" y="2057400"/>
            <a:ext cx="9677400" cy="646331"/>
          </a:xfrm>
          <a:prstGeom prst="rect">
            <a:avLst/>
          </a:prstGeom>
          <a:noFill/>
        </p:spPr>
        <p:txBody>
          <a:bodyPr wrap="square" rtlCol="0">
            <a:spAutoFit/>
          </a:bodyPr>
          <a:lstStyle/>
          <a:p>
            <a:r>
              <a:rPr lang="en-US" dirty="0"/>
              <a:t>Match the number on the left to the letter on the right.</a:t>
            </a:r>
          </a:p>
          <a:p>
            <a:endParaRPr lang="en-US" dirty="0"/>
          </a:p>
        </p:txBody>
      </p:sp>
      <p:graphicFrame>
        <p:nvGraphicFramePr>
          <p:cNvPr id="6" name="Table 6">
            <a:extLst>
              <a:ext uri="{FF2B5EF4-FFF2-40B4-BE49-F238E27FC236}">
                <a16:creationId xmlns:a16="http://schemas.microsoft.com/office/drawing/2014/main" id="{19721F84-12C5-9441-BFFA-D02075073448}"/>
              </a:ext>
            </a:extLst>
          </p:cNvPr>
          <p:cNvGraphicFramePr>
            <a:graphicFrameLocks noGrp="1"/>
          </p:cNvGraphicFramePr>
          <p:nvPr>
            <p:extLst>
              <p:ext uri="{D42A27DB-BD31-4B8C-83A1-F6EECF244321}">
                <p14:modId xmlns:p14="http://schemas.microsoft.com/office/powerpoint/2010/main" val="795021194"/>
              </p:ext>
            </p:extLst>
          </p:nvPr>
        </p:nvGraphicFramePr>
        <p:xfrm>
          <a:off x="773630" y="2697716"/>
          <a:ext cx="10503970" cy="2225040"/>
        </p:xfrm>
        <a:graphic>
          <a:graphicData uri="http://schemas.openxmlformats.org/drawingml/2006/table">
            <a:tbl>
              <a:tblPr firstRow="1" bandRow="1">
                <a:tableStyleId>{5C22544A-7EE6-4342-B048-85BDC9FD1C3A}</a:tableStyleId>
              </a:tblPr>
              <a:tblGrid>
                <a:gridCol w="6998770">
                  <a:extLst>
                    <a:ext uri="{9D8B030D-6E8A-4147-A177-3AD203B41FA5}">
                      <a16:colId xmlns:a16="http://schemas.microsoft.com/office/drawing/2014/main" val="1680344192"/>
                    </a:ext>
                  </a:extLst>
                </a:gridCol>
                <a:gridCol w="3505200">
                  <a:extLst>
                    <a:ext uri="{9D8B030D-6E8A-4147-A177-3AD203B41FA5}">
                      <a16:colId xmlns:a16="http://schemas.microsoft.com/office/drawing/2014/main" val="2138330226"/>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63358756"/>
                  </a:ext>
                </a:extLst>
              </a:tr>
              <a:tr h="370840">
                <a:tc>
                  <a:txBody>
                    <a:bodyPr/>
                    <a:lstStyle/>
                    <a:p>
                      <a:r>
                        <a:rPr lang="en-US" dirty="0"/>
                        <a:t>1. Probability of rejecting Ho when Ho is true.</a:t>
                      </a:r>
                    </a:p>
                  </a:txBody>
                  <a:tcPr/>
                </a:tc>
                <a:tc>
                  <a:txBody>
                    <a:bodyPr/>
                    <a:lstStyle/>
                    <a:p>
                      <a:r>
                        <a:rPr lang="en-US" dirty="0"/>
                        <a:t>A. Power</a:t>
                      </a:r>
                    </a:p>
                  </a:txBody>
                  <a:tcPr/>
                </a:tc>
                <a:extLst>
                  <a:ext uri="{0D108BD9-81ED-4DB2-BD59-A6C34878D82A}">
                    <a16:rowId xmlns:a16="http://schemas.microsoft.com/office/drawing/2014/main" val="3886205701"/>
                  </a:ext>
                </a:extLst>
              </a:tr>
              <a:tr h="370840">
                <a:tc>
                  <a:txBody>
                    <a:bodyPr/>
                    <a:lstStyle/>
                    <a:p>
                      <a:r>
                        <a:rPr lang="en-US" dirty="0"/>
                        <a:t>2. The act of failing to reject Ho when Ho is false.</a:t>
                      </a:r>
                    </a:p>
                  </a:txBody>
                  <a:tcPr/>
                </a:tc>
                <a:tc>
                  <a:txBody>
                    <a:bodyPr/>
                    <a:lstStyle/>
                    <a:p>
                      <a:r>
                        <a:rPr lang="en-US" dirty="0"/>
                        <a:t>B. The Correct Decision</a:t>
                      </a:r>
                    </a:p>
                  </a:txBody>
                  <a:tcPr/>
                </a:tc>
                <a:extLst>
                  <a:ext uri="{0D108BD9-81ED-4DB2-BD59-A6C34878D82A}">
                    <a16:rowId xmlns:a16="http://schemas.microsoft.com/office/drawing/2014/main" val="554739765"/>
                  </a:ext>
                </a:extLst>
              </a:tr>
              <a:tr h="370840">
                <a:tc>
                  <a:txBody>
                    <a:bodyPr/>
                    <a:lstStyle/>
                    <a:p>
                      <a:r>
                        <a:rPr lang="en-US" dirty="0"/>
                        <a:t>3. The act of failing to reject Ho when Ho is true. </a:t>
                      </a:r>
                    </a:p>
                  </a:txBody>
                  <a:tcPr/>
                </a:tc>
                <a:tc>
                  <a:txBody>
                    <a:bodyPr/>
                    <a:lstStyle/>
                    <a:p>
                      <a:r>
                        <a:rPr lang="en-US" dirty="0"/>
                        <a:t>C. Type II Error</a:t>
                      </a:r>
                    </a:p>
                  </a:txBody>
                  <a:tcPr/>
                </a:tc>
                <a:extLst>
                  <a:ext uri="{0D108BD9-81ED-4DB2-BD59-A6C34878D82A}">
                    <a16:rowId xmlns:a16="http://schemas.microsoft.com/office/drawing/2014/main" val="142941106"/>
                  </a:ext>
                </a:extLst>
              </a:tr>
              <a:tr h="370840">
                <a:tc>
                  <a:txBody>
                    <a:bodyPr/>
                    <a:lstStyle/>
                    <a:p>
                      <a:r>
                        <a:rPr lang="en-US" dirty="0"/>
                        <a:t>4. The probability of rejecting Ho when Ho is false.</a:t>
                      </a:r>
                    </a:p>
                  </a:txBody>
                  <a:tcPr/>
                </a:tc>
                <a:tc>
                  <a:txBody>
                    <a:bodyPr/>
                    <a:lstStyle/>
                    <a:p>
                      <a:r>
                        <a:rPr lang="en-US" dirty="0"/>
                        <a:t>D. Alpha</a:t>
                      </a:r>
                    </a:p>
                  </a:txBody>
                  <a:tcPr/>
                </a:tc>
                <a:extLst>
                  <a:ext uri="{0D108BD9-81ED-4DB2-BD59-A6C34878D82A}">
                    <a16:rowId xmlns:a16="http://schemas.microsoft.com/office/drawing/2014/main" val="3968984590"/>
                  </a:ext>
                </a:extLst>
              </a:tr>
              <a:tr h="370840">
                <a:tc>
                  <a:txBody>
                    <a:bodyPr/>
                    <a:lstStyle/>
                    <a:p>
                      <a:r>
                        <a:rPr lang="en-US" dirty="0"/>
                        <a:t>5. The probability of failing to reject Ho when Ho is false.</a:t>
                      </a:r>
                    </a:p>
                  </a:txBody>
                  <a:tcPr/>
                </a:tc>
                <a:tc>
                  <a:txBody>
                    <a:bodyPr/>
                    <a:lstStyle/>
                    <a:p>
                      <a:r>
                        <a:rPr lang="en-US" dirty="0"/>
                        <a:t>E. Beta</a:t>
                      </a:r>
                    </a:p>
                  </a:txBody>
                  <a:tcPr/>
                </a:tc>
                <a:extLst>
                  <a:ext uri="{0D108BD9-81ED-4DB2-BD59-A6C34878D82A}">
                    <a16:rowId xmlns:a16="http://schemas.microsoft.com/office/drawing/2014/main" val="3623697882"/>
                  </a:ext>
                </a:extLst>
              </a:tr>
            </a:tbl>
          </a:graphicData>
        </a:graphic>
      </p:graphicFrame>
      <p:sp>
        <p:nvSpPr>
          <p:cNvPr id="7" name="TextBox 6">
            <a:extLst>
              <a:ext uri="{FF2B5EF4-FFF2-40B4-BE49-F238E27FC236}">
                <a16:creationId xmlns:a16="http://schemas.microsoft.com/office/drawing/2014/main" id="{971158B7-74FE-F840-AC70-5DE308B3836D}"/>
              </a:ext>
            </a:extLst>
          </p:cNvPr>
          <p:cNvSpPr txBox="1"/>
          <p:nvPr/>
        </p:nvSpPr>
        <p:spPr>
          <a:xfrm>
            <a:off x="2628900" y="5193740"/>
            <a:ext cx="6934200" cy="369332"/>
          </a:xfrm>
          <a:prstGeom prst="rect">
            <a:avLst/>
          </a:prstGeom>
          <a:noFill/>
        </p:spPr>
        <p:txBody>
          <a:bodyPr wrap="square" rtlCol="0">
            <a:spAutoFit/>
          </a:bodyPr>
          <a:lstStyle/>
          <a:p>
            <a:r>
              <a:rPr lang="en-US" dirty="0"/>
              <a:t>Answers:  1.___.  2. ____  3.____  4.____  5. ____</a:t>
            </a:r>
          </a:p>
        </p:txBody>
      </p:sp>
    </p:spTree>
    <p:extLst>
      <p:ext uri="{BB962C8B-B14F-4D97-AF65-F5344CB8AC3E}">
        <p14:creationId xmlns:p14="http://schemas.microsoft.com/office/powerpoint/2010/main" val="50677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C29B-47E5-5741-86C1-1B93D85BAC52}"/>
              </a:ext>
            </a:extLst>
          </p:cNvPr>
          <p:cNvSpPr>
            <a:spLocks noGrp="1"/>
          </p:cNvSpPr>
          <p:nvPr>
            <p:ph type="title"/>
          </p:nvPr>
        </p:nvSpPr>
        <p:spPr/>
        <p:txBody>
          <a:bodyPr/>
          <a:lstStyle/>
          <a:p>
            <a:r>
              <a:rPr lang="en-US" dirty="0"/>
              <a:t>Question 2</a:t>
            </a:r>
          </a:p>
        </p:txBody>
      </p:sp>
      <p:sp>
        <p:nvSpPr>
          <p:cNvPr id="5" name="TextBox 4">
            <a:extLst>
              <a:ext uri="{FF2B5EF4-FFF2-40B4-BE49-F238E27FC236}">
                <a16:creationId xmlns:a16="http://schemas.microsoft.com/office/drawing/2014/main" id="{E7C68808-6C37-764A-943C-9EF45B35112F}"/>
              </a:ext>
            </a:extLst>
          </p:cNvPr>
          <p:cNvSpPr txBox="1"/>
          <p:nvPr/>
        </p:nvSpPr>
        <p:spPr>
          <a:xfrm>
            <a:off x="1257300" y="2133600"/>
            <a:ext cx="9677400" cy="3139321"/>
          </a:xfrm>
          <a:prstGeom prst="rect">
            <a:avLst/>
          </a:prstGeom>
          <a:noFill/>
        </p:spPr>
        <p:txBody>
          <a:bodyPr wrap="square" rtlCol="0">
            <a:spAutoFit/>
          </a:bodyPr>
          <a:lstStyle/>
          <a:p>
            <a:r>
              <a:rPr lang="en-US" dirty="0"/>
              <a:t>Which of the following will increase the ability of a test to reject the null hypothesis when the actual value of the parameter is </a:t>
            </a:r>
            <a:r>
              <a:rPr lang="en-US" b="1" dirty="0"/>
              <a:t>not</a:t>
            </a:r>
            <a:r>
              <a:rPr lang="en-US" dirty="0"/>
              <a:t> what is described under the null hypothesis?  </a:t>
            </a:r>
          </a:p>
          <a:p>
            <a:endParaRPr lang="en-US" dirty="0"/>
          </a:p>
          <a:p>
            <a:pPr marL="342900" indent="-342900">
              <a:buAutoNum type="alphaUcPeriod"/>
            </a:pPr>
            <a:r>
              <a:rPr lang="en-US" dirty="0"/>
              <a:t>Increase Sample Size</a:t>
            </a:r>
          </a:p>
          <a:p>
            <a:pPr marL="342900" indent="-342900">
              <a:buAutoNum type="alphaUcPeriod"/>
            </a:pPr>
            <a:r>
              <a:rPr lang="en-US" dirty="0"/>
              <a:t>Increase Alpha</a:t>
            </a:r>
          </a:p>
          <a:p>
            <a:pPr marL="342900" indent="-342900">
              <a:buAutoNum type="alphaUcPeriod"/>
            </a:pPr>
            <a:r>
              <a:rPr lang="en-US" dirty="0"/>
              <a:t>Increase Effect Size</a:t>
            </a:r>
          </a:p>
          <a:p>
            <a:pPr marL="342900" indent="-342900">
              <a:buAutoNum type="alphaUcPeriod"/>
            </a:pPr>
            <a:r>
              <a:rPr lang="en-US" dirty="0"/>
              <a:t>Increase Sigma</a:t>
            </a:r>
          </a:p>
          <a:p>
            <a:pPr marL="342900" indent="-342900">
              <a:buAutoNum type="alphaUcPeriod"/>
            </a:pPr>
            <a:r>
              <a:rPr lang="en-US" dirty="0"/>
              <a:t>Decrease Sample Size</a:t>
            </a:r>
          </a:p>
          <a:p>
            <a:pPr marL="342900" indent="-342900">
              <a:buAutoNum type="alphaUcPeriod"/>
            </a:pPr>
            <a:r>
              <a:rPr lang="en-US" dirty="0"/>
              <a:t>Decrease Alpha </a:t>
            </a:r>
          </a:p>
          <a:p>
            <a:pPr marL="342900" indent="-342900">
              <a:buAutoNum type="alphaUcPeriod"/>
            </a:pPr>
            <a:r>
              <a:rPr lang="en-US" dirty="0"/>
              <a:t>Decrease Effect Size</a:t>
            </a:r>
          </a:p>
          <a:p>
            <a:pPr marL="342900" indent="-342900">
              <a:buAutoNum type="alphaUcPeriod"/>
            </a:pPr>
            <a:r>
              <a:rPr lang="en-US" dirty="0"/>
              <a:t>Decrease Sigma</a:t>
            </a:r>
          </a:p>
        </p:txBody>
      </p:sp>
    </p:spTree>
    <p:extLst>
      <p:ext uri="{BB962C8B-B14F-4D97-AF65-F5344CB8AC3E}">
        <p14:creationId xmlns:p14="http://schemas.microsoft.com/office/powerpoint/2010/main" val="204290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F953-F2D3-6445-B01A-40BC80BA6C54}"/>
              </a:ext>
            </a:extLst>
          </p:cNvPr>
          <p:cNvSpPr>
            <a:spLocks noGrp="1"/>
          </p:cNvSpPr>
          <p:nvPr>
            <p:ph type="title"/>
          </p:nvPr>
        </p:nvSpPr>
        <p:spPr/>
        <p:txBody>
          <a:bodyPr/>
          <a:lstStyle/>
          <a:p>
            <a:r>
              <a:rPr lang="en-US" dirty="0"/>
              <a:t>Reaction Time Experiment</a:t>
            </a:r>
          </a:p>
        </p:txBody>
      </p:sp>
      <p:sp>
        <p:nvSpPr>
          <p:cNvPr id="8" name="TextBox 7">
            <a:extLst>
              <a:ext uri="{FF2B5EF4-FFF2-40B4-BE49-F238E27FC236}">
                <a16:creationId xmlns:a16="http://schemas.microsoft.com/office/drawing/2014/main" id="{A84172FB-C7C4-6A4B-877F-1E8218458701}"/>
              </a:ext>
            </a:extLst>
          </p:cNvPr>
          <p:cNvSpPr txBox="1"/>
          <p:nvPr/>
        </p:nvSpPr>
        <p:spPr>
          <a:xfrm>
            <a:off x="323850" y="1597959"/>
            <a:ext cx="4419600" cy="646331"/>
          </a:xfrm>
          <a:prstGeom prst="rect">
            <a:avLst/>
          </a:prstGeom>
          <a:noFill/>
        </p:spPr>
        <p:txBody>
          <a:bodyPr wrap="square" rtlCol="0">
            <a:spAutoFit/>
          </a:bodyPr>
          <a:lstStyle/>
          <a:p>
            <a:r>
              <a:rPr lang="en-US" dirty="0"/>
              <a:t>Let’s assume we have the following test </a:t>
            </a:r>
            <a:r>
              <a:rPr lang="en-US" dirty="0" err="1"/>
              <a:t>Iet’s</a:t>
            </a:r>
            <a:r>
              <a:rPr lang="en-US" dirty="0"/>
              <a:t> also assume it was one sided.):</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4A61CA0-B48E-E347-965B-8C86E03574DB}"/>
                  </a:ext>
                </a:extLst>
              </p:cNvPr>
              <p:cNvSpPr txBox="1"/>
              <p:nvPr/>
            </p:nvSpPr>
            <p:spPr>
              <a:xfrm>
                <a:off x="5943600" y="1690300"/>
                <a:ext cx="127926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=112</m:t>
                      </m:r>
                    </m:oMath>
                  </m:oMathPara>
                </a14:m>
                <a:endParaRPr lang="en-US" dirty="0"/>
              </a:p>
            </p:txBody>
          </p:sp>
        </mc:Choice>
        <mc:Fallback>
          <p:sp>
            <p:nvSpPr>
              <p:cNvPr id="9" name="TextBox 8">
                <a:extLst>
                  <a:ext uri="{FF2B5EF4-FFF2-40B4-BE49-F238E27FC236}">
                    <a16:creationId xmlns:a16="http://schemas.microsoft.com/office/drawing/2014/main" id="{D4A61CA0-B48E-E347-965B-8C86E03574DB}"/>
                  </a:ext>
                </a:extLst>
              </p:cNvPr>
              <p:cNvSpPr txBox="1">
                <a:spLocks noRot="1" noChangeAspect="1" noMove="1" noResize="1" noEditPoints="1" noAdjustHandles="1" noChangeArrowheads="1" noChangeShapeType="1" noTextEdit="1"/>
              </p:cNvSpPr>
              <p:nvPr/>
            </p:nvSpPr>
            <p:spPr>
              <a:xfrm>
                <a:off x="5943600" y="1690300"/>
                <a:ext cx="1279261" cy="276999"/>
              </a:xfrm>
              <a:prstGeom prst="rect">
                <a:avLst/>
              </a:prstGeom>
              <a:blipFill>
                <a:blip r:embed="rId2"/>
                <a:stretch>
                  <a:fillRect l="-3960" r="-3960"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FAE8726-6028-5545-9BF6-85F4B8C0A308}"/>
                  </a:ext>
                </a:extLst>
              </p:cNvPr>
              <p:cNvSpPr txBox="1"/>
              <p:nvPr/>
            </p:nvSpPr>
            <p:spPr>
              <a:xfrm>
                <a:off x="5934307" y="2045129"/>
                <a:ext cx="128464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&lt;112</m:t>
                      </m:r>
                    </m:oMath>
                  </m:oMathPara>
                </a14:m>
                <a:endParaRPr lang="en-US" dirty="0"/>
              </a:p>
            </p:txBody>
          </p:sp>
        </mc:Choice>
        <mc:Fallback>
          <p:sp>
            <p:nvSpPr>
              <p:cNvPr id="10" name="TextBox 9">
                <a:extLst>
                  <a:ext uri="{FF2B5EF4-FFF2-40B4-BE49-F238E27FC236}">
                    <a16:creationId xmlns:a16="http://schemas.microsoft.com/office/drawing/2014/main" id="{EFAE8726-6028-5545-9BF6-85F4B8C0A308}"/>
                  </a:ext>
                </a:extLst>
              </p:cNvPr>
              <p:cNvSpPr txBox="1">
                <a:spLocks noRot="1" noChangeAspect="1" noMove="1" noResize="1" noEditPoints="1" noAdjustHandles="1" noChangeArrowheads="1" noChangeShapeType="1" noTextEdit="1"/>
              </p:cNvSpPr>
              <p:nvPr/>
            </p:nvSpPr>
            <p:spPr>
              <a:xfrm>
                <a:off x="5934307" y="2045129"/>
                <a:ext cx="1284647" cy="276999"/>
              </a:xfrm>
              <a:prstGeom prst="rect">
                <a:avLst/>
              </a:prstGeom>
              <a:blipFill>
                <a:blip r:embed="rId3"/>
                <a:stretch>
                  <a:fillRect l="-2941" r="-2941" b="-3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5D72AFA-3A2C-A548-A67A-06F6C68070B2}"/>
                  </a:ext>
                </a:extLst>
              </p:cNvPr>
              <p:cNvSpPr txBox="1"/>
              <p:nvPr/>
            </p:nvSpPr>
            <p:spPr>
              <a:xfrm>
                <a:off x="323850" y="2733153"/>
                <a:ext cx="11544300" cy="646331"/>
              </a:xfrm>
              <a:prstGeom prst="rect">
                <a:avLst/>
              </a:prstGeom>
              <a:noFill/>
            </p:spPr>
            <p:txBody>
              <a:bodyPr wrap="square" rtlCol="0">
                <a:spAutoFit/>
              </a:bodyPr>
              <a:lstStyle/>
              <a:p>
                <a:r>
                  <a:rPr lang="en-US" dirty="0"/>
                  <a:t>Let’s also say we could afford a sample size of n = 250 and that we have so much domain knowledge about the standard deviation that we will assume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=25.</m:t>
                    </m:r>
                  </m:oMath>
                </a14:m>
                <a:r>
                  <a:rPr lang="en-US" dirty="0"/>
                  <a:t>  Answer the following questions and include your R or SAS code.</a:t>
                </a:r>
              </a:p>
            </p:txBody>
          </p:sp>
        </mc:Choice>
        <mc:Fallback>
          <p:sp>
            <p:nvSpPr>
              <p:cNvPr id="11" name="TextBox 10">
                <a:extLst>
                  <a:ext uri="{FF2B5EF4-FFF2-40B4-BE49-F238E27FC236}">
                    <a16:creationId xmlns:a16="http://schemas.microsoft.com/office/drawing/2014/main" id="{C5D72AFA-3A2C-A548-A67A-06F6C68070B2}"/>
                  </a:ext>
                </a:extLst>
              </p:cNvPr>
              <p:cNvSpPr txBox="1">
                <a:spLocks noRot="1" noChangeAspect="1" noMove="1" noResize="1" noEditPoints="1" noAdjustHandles="1" noChangeArrowheads="1" noChangeShapeType="1" noTextEdit="1"/>
              </p:cNvSpPr>
              <p:nvPr/>
            </p:nvSpPr>
            <p:spPr>
              <a:xfrm>
                <a:off x="323850" y="2733153"/>
                <a:ext cx="11544300" cy="646331"/>
              </a:xfrm>
              <a:prstGeom prst="rect">
                <a:avLst/>
              </a:prstGeom>
              <a:blipFill>
                <a:blip r:embed="rId4"/>
                <a:stretch>
                  <a:fillRect l="-440" t="-3922" r="-220" b="-156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51377BD-E528-FE49-BF98-B36F26F7F8B8}"/>
                  </a:ext>
                </a:extLst>
              </p:cNvPr>
              <p:cNvSpPr txBox="1"/>
              <p:nvPr/>
            </p:nvSpPr>
            <p:spPr>
              <a:xfrm>
                <a:off x="5940906" y="2405534"/>
                <a:ext cx="8661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 .05</m:t>
                      </m:r>
                    </m:oMath>
                  </m:oMathPara>
                </a14:m>
                <a:endParaRPr lang="en-US" dirty="0"/>
              </a:p>
            </p:txBody>
          </p:sp>
        </mc:Choice>
        <mc:Fallback>
          <p:sp>
            <p:nvSpPr>
              <p:cNvPr id="13" name="TextBox 12">
                <a:extLst>
                  <a:ext uri="{FF2B5EF4-FFF2-40B4-BE49-F238E27FC236}">
                    <a16:creationId xmlns:a16="http://schemas.microsoft.com/office/drawing/2014/main" id="{A51377BD-E528-FE49-BF98-B36F26F7F8B8}"/>
                  </a:ext>
                </a:extLst>
              </p:cNvPr>
              <p:cNvSpPr txBox="1">
                <a:spLocks noRot="1" noChangeAspect="1" noMove="1" noResize="1" noEditPoints="1" noAdjustHandles="1" noChangeArrowheads="1" noChangeShapeType="1" noTextEdit="1"/>
              </p:cNvSpPr>
              <p:nvPr/>
            </p:nvSpPr>
            <p:spPr>
              <a:xfrm>
                <a:off x="5940906" y="2405534"/>
                <a:ext cx="866198" cy="276999"/>
              </a:xfrm>
              <a:prstGeom prst="rect">
                <a:avLst/>
              </a:prstGeom>
              <a:blipFill>
                <a:blip r:embed="rId5"/>
                <a:stretch>
                  <a:fillRect l="-4348" t="-4348" r="-4348" b="-39130"/>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331FF949-30DA-D24D-B71C-B58DA81B1A67}"/>
              </a:ext>
            </a:extLst>
          </p:cNvPr>
          <p:cNvSpPr/>
          <p:nvPr/>
        </p:nvSpPr>
        <p:spPr>
          <a:xfrm>
            <a:off x="114300" y="3490079"/>
            <a:ext cx="11963400" cy="3139321"/>
          </a:xfrm>
          <a:prstGeom prst="rect">
            <a:avLst/>
          </a:prstGeom>
        </p:spPr>
        <p:txBody>
          <a:bodyPr wrap="square">
            <a:spAutoFit/>
          </a:bodyPr>
          <a:lstStyle/>
          <a:p>
            <a:r>
              <a:rPr lang="en-US" dirty="0">
                <a:solidFill>
                  <a:srgbClr val="282828"/>
                </a:solidFill>
                <a:latin typeface="Proxima Nova"/>
              </a:rPr>
              <a:t>We know that in reality, the true mean is either 112 or it is not 112.  So let’s consider these possibilities!</a:t>
            </a:r>
          </a:p>
          <a:p>
            <a:r>
              <a:rPr lang="en-US" dirty="0">
                <a:solidFill>
                  <a:srgbClr val="282828"/>
                </a:solidFill>
                <a:latin typeface="Proxima Nova"/>
              </a:rPr>
              <a:t>If the true mean is 112,</a:t>
            </a:r>
          </a:p>
          <a:p>
            <a:r>
              <a:rPr lang="en-US" dirty="0">
                <a:solidFill>
                  <a:srgbClr val="282828"/>
                </a:solidFill>
                <a:latin typeface="Proxima Nova"/>
              </a:rPr>
              <a:t>1. What is the probability that our test will make a mistake and reject the null hypothesis? </a:t>
            </a:r>
          </a:p>
          <a:p>
            <a:r>
              <a:rPr lang="en-US" dirty="0">
                <a:solidFill>
                  <a:srgbClr val="282828"/>
                </a:solidFill>
                <a:latin typeface="Proxima Nova"/>
              </a:rPr>
              <a:t>2. What type of error is this called? </a:t>
            </a:r>
          </a:p>
          <a:p>
            <a:r>
              <a:rPr lang="en-US" dirty="0">
                <a:solidFill>
                  <a:srgbClr val="282828"/>
                </a:solidFill>
                <a:latin typeface="Proxima Nova"/>
              </a:rPr>
              <a:t>If the true mean is 107,</a:t>
            </a:r>
          </a:p>
          <a:p>
            <a:r>
              <a:rPr lang="en-US" dirty="0">
                <a:solidFill>
                  <a:srgbClr val="282828"/>
                </a:solidFill>
                <a:latin typeface="Proxima Nova"/>
              </a:rPr>
              <a:t>3. What is the effect size?</a:t>
            </a:r>
          </a:p>
          <a:p>
            <a:r>
              <a:rPr lang="en-US" dirty="0">
                <a:solidFill>
                  <a:srgbClr val="282828"/>
                </a:solidFill>
                <a:latin typeface="Proxima Nova"/>
              </a:rPr>
              <a:t>4. What is the probability that our test will make the correct decision and reject the null hypothesis?.</a:t>
            </a:r>
          </a:p>
          <a:p>
            <a:r>
              <a:rPr lang="en-US" dirty="0">
                <a:solidFill>
                  <a:srgbClr val="282828"/>
                </a:solidFill>
                <a:latin typeface="Proxima Nova"/>
              </a:rPr>
              <a:t>5. What is the statistical term for this value?</a:t>
            </a:r>
          </a:p>
          <a:p>
            <a:r>
              <a:rPr lang="en-US" dirty="0">
                <a:solidFill>
                  <a:srgbClr val="282828"/>
                </a:solidFill>
                <a:latin typeface="Proxima Nova"/>
              </a:rPr>
              <a:t>6. Try to draw the test and the alternative distribution, and label all of the above.  Please either draw it on paper by hand and paste a snapshot to the slide or construct it digitally.  For this one, please don’t screen shot Jeffrey’s app.  </a:t>
            </a:r>
          </a:p>
          <a:p>
            <a:r>
              <a:rPr lang="en-US" dirty="0">
                <a:solidFill>
                  <a:srgbClr val="282828"/>
                </a:solidFill>
                <a:latin typeface="Proxima Nova"/>
              </a:rPr>
              <a:t>Remember! Once a you can draw it, then you know you know it!  </a:t>
            </a:r>
            <a:endParaRPr lang="en-US" b="0" i="0" dirty="0">
              <a:solidFill>
                <a:srgbClr val="282828"/>
              </a:solidFill>
              <a:effectLst/>
              <a:latin typeface="Proxima Nova"/>
            </a:endParaRPr>
          </a:p>
        </p:txBody>
      </p:sp>
    </p:spTree>
    <p:extLst>
      <p:ext uri="{BB962C8B-B14F-4D97-AF65-F5344CB8AC3E}">
        <p14:creationId xmlns:p14="http://schemas.microsoft.com/office/powerpoint/2010/main" val="257407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11919</TotalTime>
  <Words>1356</Words>
  <Application>Microsoft Macintosh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 Math</vt:lpstr>
      <vt:lpstr>Proxima Nova</vt:lpstr>
      <vt:lpstr>1_Body Slides</vt:lpstr>
      <vt:lpstr>For Live Session Assignment (FLS) </vt:lpstr>
      <vt:lpstr>Question 1: Quick Quiz Questions</vt:lpstr>
      <vt:lpstr>Question 1</vt:lpstr>
      <vt:lpstr>Question 2</vt:lpstr>
      <vt:lpstr>End Question 1:  Quick Quiz Questions</vt:lpstr>
      <vt:lpstr>Question 2 (≤2 hours)  </vt:lpstr>
      <vt:lpstr>Reaction Time Experiment</vt:lpstr>
      <vt:lpstr>End Question 2   </vt:lpstr>
      <vt:lpstr>Question 3 (≤2 hours)  </vt:lpstr>
      <vt:lpstr>Recall the Reaction Time Experiment!</vt:lpstr>
      <vt:lpstr>End Question 3   </vt:lpstr>
      <vt:lpstr>Question 4 (≤2 hours)  </vt:lpstr>
      <vt:lpstr>Recall the Creativity Study!</vt:lpstr>
      <vt:lpstr>End Question 4   </vt:lpstr>
      <vt:lpstr>Question 4: Takeaways!</vt:lpstr>
      <vt:lpstr>Question 5: Questions!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272</cp:revision>
  <cp:lastPrinted>2020-09-21T07:53:02Z</cp:lastPrinted>
  <dcterms:created xsi:type="dcterms:W3CDTF">2016-03-21T14:12:59Z</dcterms:created>
  <dcterms:modified xsi:type="dcterms:W3CDTF">2021-01-23T14:11:10Z</dcterms:modified>
  <cp:category/>
</cp:coreProperties>
</file>