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4" r:id="rId3"/>
    <p:sldId id="265" r:id="rId4"/>
    <p:sldId id="26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00" d="100"/>
          <a:sy n="100" d="100"/>
        </p:scale>
        <p:origin x="7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116F8-FCAF-466D-929F-7C24F0C7CA8B}" type="datetimeFigureOut">
              <a:rPr lang="en-US" smtClean="0"/>
              <a:t>7/2/2018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3167E-683C-44CC-857C-CE0F72F7E697}" type="slidenum">
              <a:rPr lang="en-US" smtClean="0"/>
              <a:t>‹#›</a:t>
            </a:fld>
            <a:endParaRPr lang="en-US"/>
          </a:p>
        </p:txBody>
      </p:sp>
    </p:spTree>
    <p:extLst>
      <p:ext uri="{BB962C8B-B14F-4D97-AF65-F5344CB8AC3E}">
        <p14:creationId xmlns:p14="http://schemas.microsoft.com/office/powerpoint/2010/main" val="2518971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4</a:t>
            </a:fld>
            <a:endParaRPr lang="en-US" altLang="en-US"/>
          </a:p>
        </p:txBody>
      </p:sp>
    </p:spTree>
    <p:extLst>
      <p:ext uri="{BB962C8B-B14F-4D97-AF65-F5344CB8AC3E}">
        <p14:creationId xmlns:p14="http://schemas.microsoft.com/office/powerpoint/2010/main" val="66479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557FE92-C552-484D-B19E-E3CC22B0969D}" type="datetimeFigureOut">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79614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57FE92-C552-484D-B19E-E3CC22B0969D}" type="datetimeFigureOut">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25496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57FE92-C552-484D-B19E-E3CC22B0969D}" type="datetimeFigureOut">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92559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57FE92-C552-484D-B19E-E3CC22B0969D}" type="datetimeFigureOut">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9181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7FE92-C552-484D-B19E-E3CC22B0969D}" type="datetimeFigureOut">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54934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57FE92-C552-484D-B19E-E3CC22B0969D}" type="datetimeFigureOut">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90481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57FE92-C552-484D-B19E-E3CC22B0969D}" type="datetimeFigureOut">
              <a:rPr lang="en-US" smtClean="0"/>
              <a:t>7/2/2018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319596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57FE92-C552-484D-B19E-E3CC22B0969D}" type="datetimeFigureOut">
              <a:rPr lang="en-US" smtClean="0"/>
              <a:t>7/2/2018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395019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7FE92-C552-484D-B19E-E3CC22B0969D}" type="datetimeFigureOut">
              <a:rPr lang="en-US" smtClean="0"/>
              <a:t>7/2/2018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64978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57FE92-C552-484D-B19E-E3CC22B0969D}" type="datetimeFigureOut">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08146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57FE92-C552-484D-B19E-E3CC22B0969D}" type="datetimeFigureOut">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70407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7FE92-C552-484D-B19E-E3CC22B0969D}" type="datetimeFigureOut">
              <a:rPr lang="en-US" smtClean="0"/>
              <a:t>7/2/2018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985D4-0067-4394-AE27-0B28D1943B37}" type="slidenum">
              <a:rPr lang="en-US" smtClean="0"/>
              <a:t>‹#›</a:t>
            </a:fld>
            <a:endParaRPr lang="en-US"/>
          </a:p>
        </p:txBody>
      </p:sp>
    </p:spTree>
    <p:extLst>
      <p:ext uri="{BB962C8B-B14F-4D97-AF65-F5344CB8AC3E}">
        <p14:creationId xmlns:p14="http://schemas.microsoft.com/office/powerpoint/2010/main" val="1070297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Breakout </a:t>
            </a:r>
            <a:r>
              <a:rPr lang="en-US" dirty="0"/>
              <a:t>reference slides!</a:t>
            </a:r>
          </a:p>
        </p:txBody>
      </p:sp>
      <p:sp>
        <p:nvSpPr>
          <p:cNvPr id="3" name="Subtitle 2"/>
          <p:cNvSpPr>
            <a:spLocks noGrp="1"/>
          </p:cNvSpPr>
          <p:nvPr>
            <p:ph type="subTitle" idx="1"/>
          </p:nvPr>
        </p:nvSpPr>
        <p:spPr/>
        <p:txBody>
          <a:bodyPr>
            <a:normAutofit lnSpcReduction="10000"/>
          </a:bodyPr>
          <a:lstStyle/>
          <a:p>
            <a:r>
              <a:rPr lang="en-US" dirty="0"/>
              <a:t>UNIT 8</a:t>
            </a:r>
          </a:p>
          <a:p>
            <a:r>
              <a:rPr lang="en-US" dirty="0"/>
              <a:t>Scroll through these slides, which are the same ones from live session that are on the topic of hypothesis tests for the </a:t>
            </a:r>
            <a:r>
              <a:rPr lang="en-US"/>
              <a:t>correlation coefficient.</a:t>
            </a:r>
            <a:endParaRPr lang="en-US" dirty="0"/>
          </a:p>
          <a:p>
            <a:r>
              <a:rPr lang="en-US" dirty="0"/>
              <a:t>(Hit the arrows below the slides to advance the slides.)</a:t>
            </a:r>
          </a:p>
          <a:p>
            <a:endParaRPr lang="en-US" dirty="0"/>
          </a:p>
        </p:txBody>
      </p:sp>
    </p:spTree>
    <p:extLst>
      <p:ext uri="{BB962C8B-B14F-4D97-AF65-F5344CB8AC3E}">
        <p14:creationId xmlns:p14="http://schemas.microsoft.com/office/powerpoint/2010/main" val="109572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505200" y="76200"/>
            <a:ext cx="5486400" cy="685800"/>
          </a:xfrm>
        </p:spPr>
        <p:txBody>
          <a:bodyPr>
            <a:normAutofit fontScale="90000"/>
          </a:bodyPr>
          <a:lstStyle/>
          <a:p>
            <a:pPr eaLnBrk="1" hangingPunct="1"/>
            <a:r>
              <a:rPr lang="en-US" altLang="en-US" dirty="0">
                <a:ea typeface="ＭＳ Ｐゴシック" pitchFamily="34" charset="-128"/>
              </a:rPr>
              <a:t>Movies!!! (for reference)</a:t>
            </a:r>
          </a:p>
        </p:txBody>
      </p:sp>
      <p:pic>
        <p:nvPicPr>
          <p:cNvPr id="286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67250" b="-67250"/>
          <a:stretch/>
        </p:blipFill>
        <p:spPr bwMode="auto">
          <a:xfrm>
            <a:off x="328533" y="1003987"/>
            <a:ext cx="8305800"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328533" y="2971800"/>
                <a:ext cx="3794816" cy="7212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2000"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2000" i="1" dirty="0">
                          <a:latin typeface="Cambria Math" panose="02040503050406030204" pitchFamily="18" charset="0"/>
                          <a:ea typeface="Cambria Math" panose="02040503050406030204" pitchFamily="18" charset="0"/>
                          <a:cs typeface="Arial" charset="0"/>
                        </a:rPr>
                        <m:t>±</m:t>
                      </m:r>
                      <m:sSub>
                        <m:sSubPr>
                          <m:ctrlPr>
                            <a:rPr lang="en-US" altLang="en-US" sz="2000" i="1" dirty="0">
                              <a:latin typeface="Cambria Math" panose="02040503050406030204" pitchFamily="18" charset="0"/>
                              <a:ea typeface="Cambria Math" panose="02040503050406030204" pitchFamily="18" charset="0"/>
                              <a:cs typeface="Arial" charset="0"/>
                            </a:rPr>
                          </m:ctrlPr>
                        </m:sSubPr>
                        <m:e>
                          <m:r>
                            <a:rPr lang="en-US" altLang="en-US" sz="2000" i="1" dirty="0">
                              <a:latin typeface="Cambria Math" panose="02040503050406030204" pitchFamily="18" charset="0"/>
                              <a:ea typeface="Cambria Math" panose="02040503050406030204" pitchFamily="18" charset="0"/>
                              <a:cs typeface="Arial" charset="0"/>
                            </a:rPr>
                            <m:t>𝑡</m:t>
                          </m:r>
                        </m:e>
                        <m:sub>
                          <m:r>
                            <a:rPr lang="en-US" altLang="en-US" sz="2000" i="1" dirty="0">
                              <a:latin typeface="Cambria Math" panose="02040503050406030204" pitchFamily="18" charset="0"/>
                              <a:ea typeface="Cambria Math" panose="02040503050406030204" pitchFamily="18" charset="0"/>
                              <a:cs typeface="Arial" charset="0"/>
                            </a:rPr>
                            <m:t>.975, 7−2</m:t>
                          </m:r>
                        </m:sub>
                      </m:sSub>
                      <m:r>
                        <a:rPr lang="en-US" altLang="en-US" sz="2000" i="1" dirty="0">
                          <a:latin typeface="Cambria Math" panose="02040503050406030204" pitchFamily="18" charset="0"/>
                          <a:cs typeface="Arial" charset="0"/>
                        </a:rPr>
                        <m:t>=±2.57</m:t>
                      </m:r>
                    </m:oMath>
                  </m:oMathPara>
                </a14:m>
                <a:endParaRPr lang="en-US" altLang="en-US" sz="20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328533" y="2971800"/>
                <a:ext cx="3794816" cy="721288"/>
              </a:xfrm>
              <a:prstGeom prst="rect">
                <a:avLst/>
              </a:prstGeom>
              <a:blipFill>
                <a:blip r:embed="rId3"/>
                <a:stretch>
                  <a:fillRect l="-1768" t="-4237" b="-8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679" name="Text Box 7"/>
              <p:cNvSpPr txBox="1">
                <a:spLocks noChangeArrowheads="1"/>
              </p:cNvSpPr>
              <p:nvPr/>
            </p:nvSpPr>
            <p:spPr bwMode="auto">
              <a:xfrm>
                <a:off x="6334116" y="2007238"/>
                <a:ext cx="4968552" cy="12003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ct val="50000"/>
                  </a:spcBef>
                  <a:buFontTx/>
                  <a:buNone/>
                </a:pPr>
                <a:r>
                  <a:rPr lang="en-US" altLang="en-US" sz="1800" dirty="0"/>
                  <a:t>There is sufficient evidence at the alpha = .05 level of significance to suggest that the data are linearly correlated (p-value = .0028). We will skip the confidence interval for </a:t>
                </a:r>
                <a14:m>
                  <m:oMath xmlns:m="http://schemas.openxmlformats.org/officeDocument/2006/math">
                    <m:r>
                      <a:rPr lang="en-US" altLang="en-US" sz="1800" i="1">
                        <a:latin typeface="Cambria Math" panose="02040503050406030204" pitchFamily="18" charset="0"/>
                        <a:ea typeface="Cambria Math" panose="02040503050406030204" pitchFamily="18" charset="0"/>
                      </a:rPr>
                      <m:t>𝜌</m:t>
                    </m:r>
                  </m:oMath>
                </a14:m>
                <a:r>
                  <a:rPr lang="en-US" altLang="en-US" sz="1800" dirty="0"/>
                  <a:t> for now.</a:t>
                </a:r>
              </a:p>
            </p:txBody>
          </p:sp>
        </mc:Choice>
        <mc:Fallback xmlns="">
          <p:sp>
            <p:nvSpPr>
              <p:cNvPr id="28679" name="Text Box 7"/>
              <p:cNvSpPr txBox="1">
                <a:spLocks noRot="1" noChangeAspect="1" noMove="1" noResize="1" noEditPoints="1" noAdjustHandles="1" noChangeArrowheads="1" noChangeShapeType="1" noTextEdit="1"/>
              </p:cNvSpPr>
              <p:nvPr/>
            </p:nvSpPr>
            <p:spPr bwMode="auto">
              <a:xfrm>
                <a:off x="6334116" y="2007238"/>
                <a:ext cx="4968552" cy="1200329"/>
              </a:xfrm>
              <a:prstGeom prst="rect">
                <a:avLst/>
              </a:prstGeom>
              <a:blipFill>
                <a:blip r:embed="rId4"/>
                <a:stretch>
                  <a:fillRect t="-2538" r="-2331" b="-71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680" name="Text Box 8"/>
          <p:cNvSpPr txBox="1">
            <a:spLocks noChangeArrowheads="1"/>
          </p:cNvSpPr>
          <p:nvPr/>
        </p:nvSpPr>
        <p:spPr bwMode="auto">
          <a:xfrm>
            <a:off x="6067262" y="5746513"/>
            <a:ext cx="52354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ct val="50000"/>
              </a:spcBef>
              <a:buFontTx/>
              <a:buNone/>
            </a:pPr>
            <a:r>
              <a:rPr lang="en-US" altLang="en-US" sz="1800" dirty="0"/>
              <a:t>Other factors that affect gross sales may include the type of movie, the actors in the movie, etc.</a:t>
            </a:r>
          </a:p>
        </p:txBody>
      </p:sp>
      <p:sp>
        <p:nvSpPr>
          <p:cNvPr id="28681" name="Text Box 9"/>
          <p:cNvSpPr txBox="1">
            <a:spLocks noChangeArrowheads="1"/>
          </p:cNvSpPr>
          <p:nvPr/>
        </p:nvSpPr>
        <p:spPr bwMode="auto">
          <a:xfrm>
            <a:off x="5613198" y="3338925"/>
            <a:ext cx="56894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600"/>
              </a:spcBef>
              <a:buNone/>
            </a:pPr>
            <a:r>
              <a:rPr lang="en-US" altLang="en-US" sz="1800" kern="800" dirty="0"/>
              <a:t>It is estimated that r</a:t>
            </a:r>
            <a:r>
              <a:rPr lang="en-US" altLang="en-US" sz="1800" kern="800" baseline="30000" dirty="0"/>
              <a:t>2</a:t>
            </a:r>
            <a:r>
              <a:rPr lang="en-US" altLang="en-US" sz="1800" kern="800" dirty="0"/>
              <a:t> = 85.7% of the variation in the Gross Sales is explained by the Movie Budget!</a:t>
            </a:r>
          </a:p>
        </p:txBody>
      </p:sp>
      <mc:AlternateContent xmlns:mc="http://schemas.openxmlformats.org/markup-compatibility/2006" xmlns:a14="http://schemas.microsoft.com/office/drawing/2010/main">
        <mc:Choice Requires="a14">
          <p:sp>
            <p:nvSpPr>
              <p:cNvPr id="3" name="TextBox 2"/>
              <p:cNvSpPr txBox="1"/>
              <p:nvPr/>
            </p:nvSpPr>
            <p:spPr>
              <a:xfrm>
                <a:off x="328533" y="3960987"/>
                <a:ext cx="1802224" cy="1641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𝑡</m:t>
                      </m:r>
                      <m:r>
                        <a:rPr lang="en-US" i="1">
                          <a:latin typeface="Cambria Math"/>
                        </a:rPr>
                        <m:t>=</m:t>
                      </m:r>
                      <m:f>
                        <m:fPr>
                          <m:ctrlPr>
                            <a:rPr lang="en-US" i="1">
                              <a:latin typeface="Cambria Math" panose="02040503050406030204" pitchFamily="18" charset="0"/>
                            </a:rPr>
                          </m:ctrlPr>
                        </m:fPr>
                        <m:num>
                          <m:r>
                            <a:rPr lang="en-US" i="1">
                              <a:latin typeface="Cambria Math"/>
                            </a:rPr>
                            <m:t>.926</m:t>
                          </m:r>
                          <m:rad>
                            <m:radPr>
                              <m:degHide m:val="on"/>
                              <m:ctrlPr>
                                <a:rPr lang="en-US" i="1">
                                  <a:latin typeface="Cambria Math" panose="02040503050406030204" pitchFamily="18" charset="0"/>
                                </a:rPr>
                              </m:ctrlPr>
                            </m:radPr>
                            <m:deg/>
                            <m:e>
                              <m:r>
                                <a:rPr lang="en-US" i="1">
                                  <a:latin typeface="Cambria Math"/>
                                </a:rPr>
                                <m:t>7 −2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.926</m:t>
                                  </m:r>
                                </m:e>
                                <m:sup>
                                  <m:r>
                                    <a:rPr lang="en-US" i="1">
                                      <a:latin typeface="Cambria Math"/>
                                    </a:rPr>
                                    <m:t>2</m:t>
                                  </m:r>
                                </m:sup>
                              </m:sSup>
                            </m:e>
                          </m:rad>
                        </m:den>
                      </m:f>
                    </m:oMath>
                  </m:oMathPara>
                </a14:m>
                <a:endParaRPr lang="en-US" i="1" dirty="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panose="02040503050406030204" pitchFamily="18" charset="0"/>
                            </a:rPr>
                          </m:ctrlPr>
                        </m:fPr>
                        <m:num>
                          <m:r>
                            <a:rPr lang="en-US" i="1">
                              <a:latin typeface="Cambria Math"/>
                            </a:rPr>
                            <m:t>.926</m:t>
                          </m:r>
                          <m:rad>
                            <m:radPr>
                              <m:degHide m:val="on"/>
                              <m:ctrlPr>
                                <a:rPr lang="en-US" i="1">
                                  <a:latin typeface="Cambria Math" panose="02040503050406030204" pitchFamily="18" charset="0"/>
                                </a:rPr>
                              </m:ctrlPr>
                            </m:radPr>
                            <m:deg/>
                            <m:e>
                              <m:r>
                                <a:rPr lang="en-US" i="1">
                                  <a:latin typeface="Cambria Math"/>
                                </a:rPr>
                                <m:t>5</m:t>
                              </m:r>
                            </m:e>
                          </m:rad>
                        </m:num>
                        <m:den>
                          <m:rad>
                            <m:radPr>
                              <m:degHide m:val="on"/>
                              <m:ctrlPr>
                                <a:rPr lang="en-US" i="1">
                                  <a:latin typeface="Cambria Math" panose="02040503050406030204" pitchFamily="18" charset="0"/>
                                </a:rPr>
                              </m:ctrlPr>
                            </m:radPr>
                            <m:deg/>
                            <m:e>
                              <m:r>
                                <a:rPr lang="en-US" i="1">
                                  <a:latin typeface="Cambria Math"/>
                                </a:rPr>
                                <m:t>1−.857</m:t>
                              </m:r>
                            </m:e>
                          </m:rad>
                        </m:den>
                      </m:f>
                      <m:r>
                        <a:rPr lang="en-US" i="1">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a:rPr>
                        <m:t>=5.48</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28533" y="3960987"/>
                <a:ext cx="1802224" cy="1641796"/>
              </a:xfrm>
              <a:prstGeom prst="rect">
                <a:avLst/>
              </a:prstGeom>
              <a:blipFill>
                <a:blip r:embed="rId5"/>
                <a:stretch>
                  <a:fillRect/>
                </a:stretch>
              </a:blipFill>
            </p:spPr>
            <p:txBody>
              <a:bodyPr/>
              <a:lstStyle/>
              <a:p>
                <a:r>
                  <a:rPr lang="en-US">
                    <a:noFill/>
                  </a:rPr>
                  <a:t> </a:t>
                </a:r>
              </a:p>
            </p:txBody>
          </p:sp>
        </mc:Fallback>
      </mc:AlternateContent>
      <p:sp>
        <p:nvSpPr>
          <p:cNvPr id="4" name="TextBox 3"/>
          <p:cNvSpPr txBox="1"/>
          <p:nvPr/>
        </p:nvSpPr>
        <p:spPr>
          <a:xfrm>
            <a:off x="304923" y="5585259"/>
            <a:ext cx="3818427" cy="923330"/>
          </a:xfrm>
          <a:prstGeom prst="rect">
            <a:avLst/>
          </a:prstGeom>
          <a:noFill/>
        </p:spPr>
        <p:txBody>
          <a:bodyPr wrap="square" rtlCol="0">
            <a:spAutoFit/>
          </a:bodyPr>
          <a:lstStyle/>
          <a:p>
            <a:r>
              <a:rPr lang="en-US" dirty="0"/>
              <a:t>P-value =.0028 </a:t>
            </a:r>
          </a:p>
          <a:p>
            <a:r>
              <a:rPr lang="en-US" dirty="0"/>
              <a:t>(use software if the t-value is calculated “by hand”) </a:t>
            </a:r>
          </a:p>
        </p:txBody>
      </p:sp>
      <p:sp>
        <p:nvSpPr>
          <p:cNvPr id="12" name="TextBox 11"/>
          <p:cNvSpPr txBox="1"/>
          <p:nvPr/>
        </p:nvSpPr>
        <p:spPr>
          <a:xfrm>
            <a:off x="328534" y="6412468"/>
            <a:ext cx="2145679" cy="369332"/>
          </a:xfrm>
          <a:prstGeom prst="rect">
            <a:avLst/>
          </a:prstGeom>
          <a:noFill/>
        </p:spPr>
        <p:txBody>
          <a:bodyPr wrap="square" rtlCol="0">
            <a:spAutoFit/>
          </a:bodyPr>
          <a:lstStyle/>
          <a:p>
            <a:r>
              <a:rPr lang="en-US" dirty="0"/>
              <a:t>Reject H</a:t>
            </a:r>
            <a:r>
              <a:rPr lang="en-US" baseline="-25000" dirty="0"/>
              <a:t>o</a:t>
            </a:r>
          </a:p>
        </p:txBody>
      </p:sp>
      <p:pic>
        <p:nvPicPr>
          <p:cNvPr id="2" name="Picture 1"/>
          <p:cNvPicPr>
            <a:picLocks noChangeAspect="1"/>
          </p:cNvPicPr>
          <p:nvPr/>
        </p:nvPicPr>
        <p:blipFill>
          <a:blip r:embed="rId6"/>
          <a:stretch>
            <a:fillRect/>
          </a:stretch>
        </p:blipFill>
        <p:spPr>
          <a:xfrm>
            <a:off x="328534" y="2110062"/>
            <a:ext cx="1232135" cy="805288"/>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55CABE-18C0-4D95-A299-AB9AF7CC9A71}"/>
                  </a:ext>
                </a:extLst>
              </p:cNvPr>
              <p:cNvSpPr txBox="1"/>
              <p:nvPr/>
            </p:nvSpPr>
            <p:spPr>
              <a:xfrm>
                <a:off x="2396851" y="2105097"/>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id="{4055CABE-18C0-4D95-A299-AB9AF7CC9A71}"/>
                  </a:ext>
                </a:extLst>
              </p:cNvPr>
              <p:cNvSpPr txBox="1">
                <a:spLocks noRot="1" noChangeAspect="1" noMove="1" noResize="1" noEditPoints="1" noAdjustHandles="1" noChangeArrowheads="1" noChangeShapeType="1" noTextEdit="1"/>
              </p:cNvSpPr>
              <p:nvPr/>
            </p:nvSpPr>
            <p:spPr>
              <a:xfrm>
                <a:off x="2396851" y="2105097"/>
                <a:ext cx="1726498" cy="726930"/>
              </a:xfrm>
              <a:prstGeom prst="rect">
                <a:avLst/>
              </a:prstGeom>
              <a:blipFill>
                <a:blip r:embed="rId7"/>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39D5F7-DB5D-48C3-A38A-31C20CA4459E}"/>
              </a:ext>
            </a:extLst>
          </p:cNvPr>
          <p:cNvSpPr txBox="1"/>
          <p:nvPr/>
        </p:nvSpPr>
        <p:spPr>
          <a:xfrm>
            <a:off x="328533" y="3657600"/>
            <a:ext cx="3200400" cy="369332"/>
          </a:xfrm>
          <a:prstGeom prst="rect">
            <a:avLst/>
          </a:prstGeom>
          <a:noFill/>
        </p:spPr>
        <p:txBody>
          <a:bodyPr wrap="square" rtlCol="0">
            <a:spAutoFit/>
          </a:bodyPr>
          <a:lstStyle/>
          <a:p>
            <a:r>
              <a:rPr lang="en-US" dirty="0"/>
              <a:t>Test statistic</a:t>
            </a:r>
          </a:p>
        </p:txBody>
      </p:sp>
      <p:sp>
        <p:nvSpPr>
          <p:cNvPr id="16" name="Text Box 9">
            <a:extLst>
              <a:ext uri="{FF2B5EF4-FFF2-40B4-BE49-F238E27FC236}">
                <a16:creationId xmlns:a16="http://schemas.microsoft.com/office/drawing/2014/main" id="{123804F1-0CFA-4770-98A4-4240D643FD32}"/>
              </a:ext>
            </a:extLst>
          </p:cNvPr>
          <p:cNvSpPr txBox="1">
            <a:spLocks noChangeArrowheads="1"/>
          </p:cNvSpPr>
          <p:nvPr/>
        </p:nvSpPr>
        <p:spPr bwMode="auto">
          <a:xfrm>
            <a:off x="5613197" y="4129406"/>
            <a:ext cx="568947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r" eaLnBrk="1" hangingPunct="1">
              <a:spcBef>
                <a:spcPts val="600"/>
              </a:spcBef>
              <a:buNone/>
            </a:pPr>
            <a:r>
              <a:rPr lang="en-US" altLang="en-US" sz="1800" kern="800" dirty="0"/>
              <a:t>Because the data is randomly selected, the results can be generalized to the entire population of movies associated with the MPAA. Because the budgets were not randomly assigned, causality cannot be established, only association. </a:t>
            </a:r>
          </a:p>
        </p:txBody>
      </p:sp>
      <p:pic>
        <p:nvPicPr>
          <p:cNvPr id="15" name="Picture 14">
            <a:extLst>
              <a:ext uri="{FF2B5EF4-FFF2-40B4-BE49-F238E27FC236}">
                <a16:creationId xmlns:a16="http://schemas.microsoft.com/office/drawing/2014/main" id="{DF0A3954-8C06-4065-98D2-088FE430E6EC}"/>
              </a:ext>
            </a:extLst>
          </p:cNvPr>
          <p:cNvPicPr>
            <a:picLocks noChangeAspect="1"/>
          </p:cNvPicPr>
          <p:nvPr/>
        </p:nvPicPr>
        <p:blipFill>
          <a:blip r:embed="rId8"/>
          <a:stretch>
            <a:fillRect/>
          </a:stretch>
        </p:blipFill>
        <p:spPr>
          <a:xfrm>
            <a:off x="3846148" y="3070478"/>
            <a:ext cx="1893552" cy="692499"/>
          </a:xfrm>
          <a:prstGeom prst="rect">
            <a:avLst/>
          </a:prstGeom>
        </p:spPr>
      </p:pic>
      <p:pic>
        <p:nvPicPr>
          <p:cNvPr id="17" name="Picture 16">
            <a:extLst>
              <a:ext uri="{FF2B5EF4-FFF2-40B4-BE49-F238E27FC236}">
                <a16:creationId xmlns:a16="http://schemas.microsoft.com/office/drawing/2014/main" id="{4166775B-D447-4BC4-B22E-F22A15D6E0C9}"/>
              </a:ext>
            </a:extLst>
          </p:cNvPr>
          <p:cNvPicPr>
            <a:picLocks noChangeAspect="1"/>
          </p:cNvPicPr>
          <p:nvPr/>
        </p:nvPicPr>
        <p:blipFill>
          <a:blip r:embed="rId9"/>
          <a:stretch>
            <a:fillRect/>
          </a:stretch>
        </p:blipFill>
        <p:spPr>
          <a:xfrm>
            <a:off x="3811633" y="3896043"/>
            <a:ext cx="933450" cy="466725"/>
          </a:xfrm>
          <a:prstGeom prst="rect">
            <a:avLst/>
          </a:prstGeom>
        </p:spPr>
      </p:pic>
      <p:pic>
        <p:nvPicPr>
          <p:cNvPr id="18" name="Picture 17">
            <a:extLst>
              <a:ext uri="{FF2B5EF4-FFF2-40B4-BE49-F238E27FC236}">
                <a16:creationId xmlns:a16="http://schemas.microsoft.com/office/drawing/2014/main" id="{AACB5FC2-7EBF-4BA4-A3A2-A29EA933E39E}"/>
              </a:ext>
            </a:extLst>
          </p:cNvPr>
          <p:cNvPicPr>
            <a:picLocks noChangeAspect="1"/>
          </p:cNvPicPr>
          <p:nvPr/>
        </p:nvPicPr>
        <p:blipFill>
          <a:blip r:embed="rId10"/>
          <a:stretch>
            <a:fillRect/>
          </a:stretch>
        </p:blipFill>
        <p:spPr>
          <a:xfrm>
            <a:off x="3787820" y="5927362"/>
            <a:ext cx="1197209" cy="476440"/>
          </a:xfrm>
          <a:prstGeom prst="rect">
            <a:avLst/>
          </a:prstGeom>
        </p:spPr>
      </p:pic>
      <p:pic>
        <p:nvPicPr>
          <p:cNvPr id="19" name="Picture 18">
            <a:extLst>
              <a:ext uri="{FF2B5EF4-FFF2-40B4-BE49-F238E27FC236}">
                <a16:creationId xmlns:a16="http://schemas.microsoft.com/office/drawing/2014/main" id="{0C7DE093-2E3E-49AC-9A1C-4041841CEA2E}"/>
              </a:ext>
            </a:extLst>
          </p:cNvPr>
          <p:cNvPicPr>
            <a:picLocks noChangeAspect="1"/>
          </p:cNvPicPr>
          <p:nvPr/>
        </p:nvPicPr>
        <p:blipFill>
          <a:blip r:embed="rId11"/>
          <a:stretch>
            <a:fillRect/>
          </a:stretch>
        </p:blipFill>
        <p:spPr>
          <a:xfrm>
            <a:off x="3787820" y="4939007"/>
            <a:ext cx="1914525" cy="896484"/>
          </a:xfrm>
          <a:prstGeom prst="rect">
            <a:avLst/>
          </a:prstGeom>
        </p:spPr>
      </p:pic>
    </p:spTree>
    <p:extLst>
      <p:ext uri="{BB962C8B-B14F-4D97-AF65-F5344CB8AC3E}">
        <p14:creationId xmlns:p14="http://schemas.microsoft.com/office/powerpoint/2010/main" val="94416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4455-DA0A-400A-9EC7-6A2A8E91F67D}"/>
              </a:ext>
            </a:extLst>
          </p:cNvPr>
          <p:cNvSpPr>
            <a:spLocks noGrp="1"/>
          </p:cNvSpPr>
          <p:nvPr>
            <p:ph type="title"/>
          </p:nvPr>
        </p:nvSpPr>
        <p:spPr/>
        <p:txBody>
          <a:bodyPr/>
          <a:lstStyle/>
          <a:p>
            <a:r>
              <a:rPr lang="en-US" dirty="0"/>
              <a:t>The next slide is a reference for the second breakout session</a:t>
            </a:r>
          </a:p>
        </p:txBody>
      </p:sp>
      <p:sp>
        <p:nvSpPr>
          <p:cNvPr id="3" name="Content Placeholder 2">
            <a:extLst>
              <a:ext uri="{FF2B5EF4-FFF2-40B4-BE49-F238E27FC236}">
                <a16:creationId xmlns:a16="http://schemas.microsoft.com/office/drawing/2014/main" id="{5BF7D881-7002-4E7B-8F5D-E51FE75A65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1338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0FDC60F2-BF61-456F-B6C5-6ED72E7BF9EB}"/>
              </a:ext>
            </a:extLst>
          </p:cNvPr>
          <p:cNvPicPr>
            <a:picLocks noChangeAspect="1"/>
          </p:cNvPicPr>
          <p:nvPr/>
        </p:nvPicPr>
        <p:blipFill>
          <a:blip r:embed="rId3"/>
          <a:stretch>
            <a:fillRect/>
          </a:stretch>
        </p:blipFill>
        <p:spPr>
          <a:xfrm>
            <a:off x="6248400" y="3886200"/>
            <a:ext cx="4126174" cy="2743200"/>
          </a:xfrm>
          <a:prstGeom prst="rect">
            <a:avLst/>
          </a:prstGeom>
        </p:spPr>
      </p:pic>
      <p:pic>
        <p:nvPicPr>
          <p:cNvPr id="24" name="Picture 23">
            <a:extLst>
              <a:ext uri="{FF2B5EF4-FFF2-40B4-BE49-F238E27FC236}">
                <a16:creationId xmlns:a16="http://schemas.microsoft.com/office/drawing/2014/main" id="{73F35629-28D5-454C-8E7F-7165036A9922}"/>
              </a:ext>
            </a:extLst>
          </p:cNvPr>
          <p:cNvPicPr>
            <a:picLocks noChangeAspect="1"/>
          </p:cNvPicPr>
          <p:nvPr/>
        </p:nvPicPr>
        <p:blipFill>
          <a:blip r:embed="rId4"/>
          <a:stretch>
            <a:fillRect/>
          </a:stretch>
        </p:blipFill>
        <p:spPr>
          <a:xfrm>
            <a:off x="1648402" y="2520472"/>
            <a:ext cx="4267274" cy="2544830"/>
          </a:xfrm>
          <a:prstGeom prst="rect">
            <a:avLst/>
          </a:prstGeom>
        </p:spPr>
      </p:pic>
      <p:sp>
        <p:nvSpPr>
          <p:cNvPr id="2" name="Title 1"/>
          <p:cNvSpPr>
            <a:spLocks noGrp="1"/>
          </p:cNvSpPr>
          <p:nvPr>
            <p:ph type="title"/>
          </p:nvPr>
        </p:nvSpPr>
        <p:spPr>
          <a:xfrm>
            <a:off x="1904999" y="206298"/>
            <a:ext cx="9168161" cy="715962"/>
          </a:xfrm>
        </p:spPr>
        <p:txBody>
          <a:bodyPr>
            <a:normAutofit/>
          </a:bodyPr>
          <a:lstStyle/>
          <a:p>
            <a:r>
              <a:rPr lang="en-US" dirty="0"/>
              <a:t>SAS and r: Movie Data (for reference)</a:t>
            </a:r>
          </a:p>
        </p:txBody>
      </p:sp>
      <p:sp>
        <p:nvSpPr>
          <p:cNvPr id="4" name="Rectangle 3">
            <a:extLst>
              <a:ext uri="{FF2B5EF4-FFF2-40B4-BE49-F238E27FC236}">
                <a16:creationId xmlns:a16="http://schemas.microsoft.com/office/drawing/2014/main" id="{6BF08729-96B8-43F3-B592-DCF65844D476}"/>
              </a:ext>
            </a:extLst>
          </p:cNvPr>
          <p:cNvSpPr/>
          <p:nvPr/>
        </p:nvSpPr>
        <p:spPr>
          <a:xfrm>
            <a:off x="1638300" y="4839676"/>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EDB05A2-EFAD-430A-A2D1-0703252E846F}"/>
              </a:ext>
            </a:extLst>
          </p:cNvPr>
          <p:cNvSpPr txBox="1"/>
          <p:nvPr/>
        </p:nvSpPr>
        <p:spPr>
          <a:xfrm>
            <a:off x="1524000" y="6132228"/>
            <a:ext cx="3657600" cy="369332"/>
          </a:xfrm>
          <a:prstGeom prst="rect">
            <a:avLst/>
          </a:prstGeom>
          <a:noFill/>
        </p:spPr>
        <p:txBody>
          <a:bodyPr wrap="square" rtlCol="0">
            <a:spAutoFit/>
          </a:bodyPr>
          <a:lstStyle/>
          <a:p>
            <a:r>
              <a:rPr lang="en-US" dirty="0"/>
              <a:t>Sample Correlation Coefficient r </a:t>
            </a:r>
          </a:p>
        </p:txBody>
      </p:sp>
      <p:sp>
        <p:nvSpPr>
          <p:cNvPr id="13" name="Rectangle 12">
            <a:extLst>
              <a:ext uri="{FF2B5EF4-FFF2-40B4-BE49-F238E27FC236}">
                <a16:creationId xmlns:a16="http://schemas.microsoft.com/office/drawing/2014/main" id="{0B54CF58-6ADF-416D-99A5-75CBB9924571}"/>
              </a:ext>
            </a:extLst>
          </p:cNvPr>
          <p:cNvSpPr/>
          <p:nvPr/>
        </p:nvSpPr>
        <p:spPr>
          <a:xfrm>
            <a:off x="8763000" y="5715001"/>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9E384F-FA6B-4FE1-98EC-1849E7E08B0A}"/>
              </a:ext>
            </a:extLst>
          </p:cNvPr>
          <p:cNvSpPr/>
          <p:nvPr/>
        </p:nvSpPr>
        <p:spPr>
          <a:xfrm>
            <a:off x="7954178" y="6096001"/>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F6D8A4-A419-43F7-B1A3-8B4131E57023}"/>
              </a:ext>
            </a:extLst>
          </p:cNvPr>
          <p:cNvSpPr/>
          <p:nvPr/>
        </p:nvSpPr>
        <p:spPr>
          <a:xfrm>
            <a:off x="8763000" y="5885045"/>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14CE620-141C-46EF-BD10-6911D34A9AE9}"/>
              </a:ext>
            </a:extLst>
          </p:cNvPr>
          <p:cNvSpPr/>
          <p:nvPr/>
        </p:nvSpPr>
        <p:spPr>
          <a:xfrm>
            <a:off x="7954178" y="6324601"/>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466B9E7-1F21-4D2E-89C4-8B76E11E5247}"/>
              </a:ext>
            </a:extLst>
          </p:cNvPr>
          <p:cNvSpPr/>
          <p:nvPr/>
        </p:nvSpPr>
        <p:spPr>
          <a:xfrm>
            <a:off x="2922498" y="2992599"/>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0EA3675B-5C7E-467B-B4CC-E73378363361}"/>
              </a:ext>
            </a:extLst>
          </p:cNvPr>
          <p:cNvCxnSpPr>
            <a:cxnSpLocks/>
            <a:endCxn id="4" idx="2"/>
          </p:cNvCxnSpPr>
          <p:nvPr/>
        </p:nvCxnSpPr>
        <p:spPr>
          <a:xfrm flipH="1" flipV="1">
            <a:off x="2057400" y="5068276"/>
            <a:ext cx="76200" cy="108599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062BC0-C400-45FE-9996-78E95B1E7927}"/>
              </a:ext>
            </a:extLst>
          </p:cNvPr>
          <p:cNvCxnSpPr>
            <a:cxnSpLocks/>
            <a:endCxn id="17" idx="2"/>
          </p:cNvCxnSpPr>
          <p:nvPr/>
        </p:nvCxnSpPr>
        <p:spPr>
          <a:xfrm flipV="1">
            <a:off x="2133601" y="3194521"/>
            <a:ext cx="1155209" cy="295975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4372689-B7E1-4B70-8DFE-420687E05608}"/>
              </a:ext>
            </a:extLst>
          </p:cNvPr>
          <p:cNvSpPr txBox="1"/>
          <p:nvPr/>
        </p:nvSpPr>
        <p:spPr>
          <a:xfrm>
            <a:off x="3429000" y="5349430"/>
            <a:ext cx="2286000" cy="369332"/>
          </a:xfrm>
          <a:prstGeom prst="rect">
            <a:avLst/>
          </a:prstGeom>
          <a:noFill/>
        </p:spPr>
        <p:txBody>
          <a:bodyPr wrap="square" rtlCol="0">
            <a:spAutoFit/>
          </a:bodyPr>
          <a:lstStyle/>
          <a:p>
            <a:r>
              <a:rPr lang="en-US" dirty="0"/>
              <a:t>P-value</a:t>
            </a:r>
          </a:p>
        </p:txBody>
      </p:sp>
      <p:sp>
        <p:nvSpPr>
          <p:cNvPr id="31" name="Rectangle 30">
            <a:extLst>
              <a:ext uri="{FF2B5EF4-FFF2-40B4-BE49-F238E27FC236}">
                <a16:creationId xmlns:a16="http://schemas.microsoft.com/office/drawing/2014/main" id="{80FBA8D1-F444-4E05-AB4F-2E88AB59FC4F}"/>
              </a:ext>
            </a:extLst>
          </p:cNvPr>
          <p:cNvSpPr/>
          <p:nvPr/>
        </p:nvSpPr>
        <p:spPr>
          <a:xfrm>
            <a:off x="3691460" y="3999061"/>
            <a:ext cx="732622" cy="201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65D2ADFC-4430-4BDC-A751-FCD267AF02D3}"/>
              </a:ext>
            </a:extLst>
          </p:cNvPr>
          <p:cNvCxnSpPr>
            <a:cxnSpLocks/>
            <a:endCxn id="31" idx="2"/>
          </p:cNvCxnSpPr>
          <p:nvPr/>
        </p:nvCxnSpPr>
        <p:spPr>
          <a:xfrm flipV="1">
            <a:off x="4057771" y="4200984"/>
            <a:ext cx="0" cy="114844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16A21A3-0B47-4F45-AE4C-E76AE9EB56A8}"/>
              </a:ext>
            </a:extLst>
          </p:cNvPr>
          <p:cNvCxnSpPr>
            <a:cxnSpLocks/>
            <a:endCxn id="14" idx="1"/>
          </p:cNvCxnSpPr>
          <p:nvPr/>
        </p:nvCxnSpPr>
        <p:spPr>
          <a:xfrm flipV="1">
            <a:off x="4923594" y="6196962"/>
            <a:ext cx="3030584" cy="12763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3E655CE-1D08-4C0B-A70A-F3EBDC417CB5}"/>
              </a:ext>
            </a:extLst>
          </p:cNvPr>
          <p:cNvCxnSpPr>
            <a:cxnSpLocks/>
            <a:endCxn id="13" idx="1"/>
          </p:cNvCxnSpPr>
          <p:nvPr/>
        </p:nvCxnSpPr>
        <p:spPr>
          <a:xfrm flipV="1">
            <a:off x="4923594" y="5815962"/>
            <a:ext cx="3839406" cy="54578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AEB5192-5A52-4F71-9372-5D681900FAEC}"/>
              </a:ext>
            </a:extLst>
          </p:cNvPr>
          <p:cNvCxnSpPr>
            <a:cxnSpLocks/>
            <a:endCxn id="15" idx="1"/>
          </p:cNvCxnSpPr>
          <p:nvPr/>
        </p:nvCxnSpPr>
        <p:spPr>
          <a:xfrm>
            <a:off x="4474870" y="5566380"/>
            <a:ext cx="4288130" cy="41962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C793DEB-C7E6-4940-82DE-B584B36FB5F1}"/>
              </a:ext>
            </a:extLst>
          </p:cNvPr>
          <p:cNvCxnSpPr>
            <a:cxnSpLocks/>
          </p:cNvCxnSpPr>
          <p:nvPr/>
        </p:nvCxnSpPr>
        <p:spPr>
          <a:xfrm>
            <a:off x="4424082" y="5535597"/>
            <a:ext cx="3530096" cy="87563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6A7DBCF-4B4F-495C-9779-85BA69A7AC15}"/>
              </a:ext>
            </a:extLst>
          </p:cNvPr>
          <p:cNvPicPr>
            <a:picLocks noChangeAspect="1"/>
          </p:cNvPicPr>
          <p:nvPr/>
        </p:nvPicPr>
        <p:blipFill>
          <a:blip r:embed="rId5"/>
          <a:stretch>
            <a:fillRect/>
          </a:stretch>
        </p:blipFill>
        <p:spPr>
          <a:xfrm>
            <a:off x="6037730" y="999432"/>
            <a:ext cx="2074259" cy="2195089"/>
          </a:xfrm>
          <a:prstGeom prst="rect">
            <a:avLst/>
          </a:prstGeom>
        </p:spPr>
      </p:pic>
      <p:pic>
        <p:nvPicPr>
          <p:cNvPr id="26" name="Picture 25">
            <a:extLst>
              <a:ext uri="{FF2B5EF4-FFF2-40B4-BE49-F238E27FC236}">
                <a16:creationId xmlns:a16="http://schemas.microsoft.com/office/drawing/2014/main" id="{96DB0C94-82DA-4D63-A5F5-F1DABCF42265}"/>
              </a:ext>
            </a:extLst>
          </p:cNvPr>
          <p:cNvPicPr>
            <a:picLocks noChangeAspect="1"/>
          </p:cNvPicPr>
          <p:nvPr/>
        </p:nvPicPr>
        <p:blipFill>
          <a:blip r:embed="rId6"/>
          <a:stretch>
            <a:fillRect/>
          </a:stretch>
        </p:blipFill>
        <p:spPr>
          <a:xfrm>
            <a:off x="8223618" y="999432"/>
            <a:ext cx="2293410" cy="838733"/>
          </a:xfrm>
          <a:prstGeom prst="rect">
            <a:avLst/>
          </a:prstGeom>
        </p:spPr>
      </p:pic>
      <p:pic>
        <p:nvPicPr>
          <p:cNvPr id="27" name="Picture 26">
            <a:extLst>
              <a:ext uri="{FF2B5EF4-FFF2-40B4-BE49-F238E27FC236}">
                <a16:creationId xmlns:a16="http://schemas.microsoft.com/office/drawing/2014/main" id="{EA0A0C99-AA0B-4811-81D7-12032D6A5BB1}"/>
              </a:ext>
            </a:extLst>
          </p:cNvPr>
          <p:cNvPicPr>
            <a:picLocks noChangeAspect="1"/>
          </p:cNvPicPr>
          <p:nvPr/>
        </p:nvPicPr>
        <p:blipFill>
          <a:blip r:embed="rId7"/>
          <a:stretch>
            <a:fillRect/>
          </a:stretch>
        </p:blipFill>
        <p:spPr>
          <a:xfrm>
            <a:off x="8218197" y="2168074"/>
            <a:ext cx="1649048" cy="824524"/>
          </a:xfrm>
          <a:prstGeom prst="rect">
            <a:avLst/>
          </a:prstGeom>
        </p:spPr>
      </p:pic>
      <p:pic>
        <p:nvPicPr>
          <p:cNvPr id="3" name="Picture 2">
            <a:extLst>
              <a:ext uri="{FF2B5EF4-FFF2-40B4-BE49-F238E27FC236}">
                <a16:creationId xmlns:a16="http://schemas.microsoft.com/office/drawing/2014/main" id="{472DBAF9-7D4C-42E7-BA25-CBB11D1132EE}"/>
              </a:ext>
            </a:extLst>
          </p:cNvPr>
          <p:cNvPicPr>
            <a:picLocks noChangeAspect="1"/>
          </p:cNvPicPr>
          <p:nvPr/>
        </p:nvPicPr>
        <p:blipFill>
          <a:blip r:embed="rId8"/>
          <a:stretch>
            <a:fillRect/>
          </a:stretch>
        </p:blipFill>
        <p:spPr>
          <a:xfrm>
            <a:off x="6036973" y="3249389"/>
            <a:ext cx="2074259" cy="438150"/>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DB180DF-6B22-4195-B0D8-384664B866A6}"/>
                  </a:ext>
                </a:extLst>
              </p:cNvPr>
              <p:cNvSpPr txBox="1"/>
              <p:nvPr/>
            </p:nvSpPr>
            <p:spPr>
              <a:xfrm>
                <a:off x="2425560" y="1307989"/>
                <a:ext cx="1726498" cy="7269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𝑟</m:t>
                          </m:r>
                          <m:rad>
                            <m:radPr>
                              <m:degHide m:val="on"/>
                              <m:ctrlPr>
                                <a:rPr lang="en-US" i="1">
                                  <a:latin typeface="Cambria Math" panose="02040503050406030204" pitchFamily="18" charset="0"/>
                                </a:rPr>
                              </m:ctrlPr>
                            </m:radPr>
                            <m:deg/>
                            <m:e>
                              <m:r>
                                <a:rPr lang="en-US" i="1">
                                  <a:latin typeface="Cambria Math"/>
                                </a:rPr>
                                <m:t>𝑛</m:t>
                              </m:r>
                              <m:r>
                                <a:rPr lang="en-US" i="1">
                                  <a:latin typeface="Cambria Math"/>
                                </a:rPr>
                                <m:t> −2</m:t>
                              </m:r>
                            </m:e>
                          </m:rad>
                        </m:num>
                        <m:den>
                          <m:rad>
                            <m:radPr>
                              <m:degHide m:val="on"/>
                              <m:ctrlPr>
                                <a:rPr lang="en-US" i="1">
                                  <a:latin typeface="Cambria Math" panose="02040503050406030204" pitchFamily="18" charset="0"/>
                                </a:rPr>
                              </m:ctrlPr>
                            </m:radPr>
                            <m:deg/>
                            <m:e>
                              <m:r>
                                <a:rPr lang="en-US" i="1">
                                  <a:latin typeface="Cambria Math"/>
                                </a:rPr>
                                <m:t>1 −</m:t>
                              </m:r>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28" name="TextBox 27">
                <a:extLst>
                  <a:ext uri="{FF2B5EF4-FFF2-40B4-BE49-F238E27FC236}">
                    <a16:creationId xmlns:a16="http://schemas.microsoft.com/office/drawing/2014/main" id="{BDB180DF-6B22-4195-B0D8-384664B866A6}"/>
                  </a:ext>
                </a:extLst>
              </p:cNvPr>
              <p:cNvSpPr txBox="1">
                <a:spLocks noRot="1" noChangeAspect="1" noMove="1" noResize="1" noEditPoints="1" noAdjustHandles="1" noChangeArrowheads="1" noChangeShapeType="1" noTextEdit="1"/>
              </p:cNvSpPr>
              <p:nvPr/>
            </p:nvSpPr>
            <p:spPr>
              <a:xfrm>
                <a:off x="2425560" y="1307989"/>
                <a:ext cx="1726498" cy="726930"/>
              </a:xfrm>
              <a:prstGeom prst="rect">
                <a:avLst/>
              </a:prstGeom>
              <a:blipFill>
                <a:blip r:embed="rId9"/>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FE3CFC2-3901-45AE-9BEB-7F4BC8D8C420}"/>
              </a:ext>
            </a:extLst>
          </p:cNvPr>
          <p:cNvPicPr>
            <a:picLocks noChangeAspect="1"/>
          </p:cNvPicPr>
          <p:nvPr/>
        </p:nvPicPr>
        <p:blipFill>
          <a:blip r:embed="rId10"/>
          <a:stretch>
            <a:fillRect/>
          </a:stretch>
        </p:blipFill>
        <p:spPr>
          <a:xfrm>
            <a:off x="8218197" y="3106023"/>
            <a:ext cx="2074258" cy="345710"/>
          </a:xfrm>
          <a:prstGeom prst="rect">
            <a:avLst/>
          </a:prstGeom>
        </p:spPr>
      </p:pic>
    </p:spTree>
    <p:extLst>
      <p:ext uri="{BB962C8B-B14F-4D97-AF65-F5344CB8AC3E}">
        <p14:creationId xmlns:p14="http://schemas.microsoft.com/office/powerpoint/2010/main" val="2471677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2703</TotalTime>
  <Words>239</Words>
  <Application>Microsoft Office PowerPoint</Application>
  <PresentationFormat>Widescreen</PresentationFormat>
  <Paragraphs>25</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ＭＳ Ｐゴシック</vt:lpstr>
      <vt:lpstr>Arial</vt:lpstr>
      <vt:lpstr>Calibri</vt:lpstr>
      <vt:lpstr>Calibri Light</vt:lpstr>
      <vt:lpstr>Cambria Math</vt:lpstr>
      <vt:lpstr>Office Theme</vt:lpstr>
      <vt:lpstr>Breakout reference slides!</vt:lpstr>
      <vt:lpstr>Movies!!! (for reference)</vt:lpstr>
      <vt:lpstr>The next slide is a reference for the second breakout session</vt:lpstr>
      <vt:lpstr>SAS and r: Movie Data (for reference)</vt:lpstr>
    </vt:vector>
  </TitlesOfParts>
  <Company>Southern Methodist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 OUT!</dc:title>
  <dc:creator>OIT</dc:creator>
  <cp:lastModifiedBy>User</cp:lastModifiedBy>
  <cp:revision>18</cp:revision>
  <dcterms:created xsi:type="dcterms:W3CDTF">2016-10-18T22:46:26Z</dcterms:created>
  <dcterms:modified xsi:type="dcterms:W3CDTF">2018-07-02T23:58:36Z</dcterms:modified>
</cp:coreProperties>
</file>