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9" r:id="rId4"/>
    <p:sldId id="260" r:id="rId5"/>
    <p:sldId id="261" r:id="rId6"/>
    <p:sldId id="282" r:id="rId7"/>
    <p:sldId id="283" r:id="rId8"/>
    <p:sldId id="281" r:id="rId9"/>
    <p:sldId id="262" r:id="rId10"/>
    <p:sldId id="263" r:id="rId11"/>
    <p:sldId id="305" r:id="rId12"/>
    <p:sldId id="273" r:id="rId13"/>
    <p:sldId id="337" r:id="rId14"/>
    <p:sldId id="304" r:id="rId15"/>
    <p:sldId id="303" r:id="rId16"/>
    <p:sldId id="270" r:id="rId17"/>
    <p:sldId id="313" r:id="rId18"/>
    <p:sldId id="295" r:id="rId19"/>
    <p:sldId id="314" r:id="rId20"/>
    <p:sldId id="315" r:id="rId21"/>
    <p:sldId id="300" r:id="rId22"/>
    <p:sldId id="316" r:id="rId23"/>
    <p:sldId id="311" r:id="rId24"/>
    <p:sldId id="299" r:id="rId25"/>
    <p:sldId id="317" r:id="rId26"/>
    <p:sldId id="318" r:id="rId27"/>
    <p:sldId id="319" r:id="rId28"/>
    <p:sldId id="322" r:id="rId29"/>
    <p:sldId id="321" r:id="rId30"/>
    <p:sldId id="324" r:id="rId31"/>
    <p:sldId id="325" r:id="rId32"/>
    <p:sldId id="326" r:id="rId33"/>
    <p:sldId id="327" r:id="rId34"/>
    <p:sldId id="331" r:id="rId35"/>
    <p:sldId id="334" r:id="rId36"/>
    <p:sldId id="335" r:id="rId37"/>
    <p:sldId id="336" r:id="rId38"/>
    <p:sldId id="28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96" autoAdjust="0"/>
  </p:normalViewPr>
  <p:slideViewPr>
    <p:cSldViewPr>
      <p:cViewPr varScale="1">
        <p:scale>
          <a:sx n="84" d="100"/>
          <a:sy n="84" d="100"/>
        </p:scale>
        <p:origin x="15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ＭＳ Ｐゴシック" charset="-128"/>
              </a:defRPr>
            </a:lvl1pPr>
          </a:lstStyle>
          <a:p>
            <a:pPr>
              <a:defRPr/>
            </a:pPr>
            <a:fld id="{1C604DC1-4F5F-4A9A-9674-F21D2F5DFE48}" type="slidenum">
              <a:rPr lang="en-US" altLang="en-US"/>
              <a:pPr>
                <a:defRPr/>
              </a:pPr>
              <a:t>‹#›</a:t>
            </a:fld>
            <a:endParaRPr lang="en-US" altLang="en-US" dirty="0"/>
          </a:p>
        </p:txBody>
      </p:sp>
    </p:spTree>
    <p:extLst>
      <p:ext uri="{BB962C8B-B14F-4D97-AF65-F5344CB8AC3E}">
        <p14:creationId xmlns:p14="http://schemas.microsoft.com/office/powerpoint/2010/main" val="757873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93A8D-AA0F-4E0E-B118-5C5C8E4EA7F0}" type="slidenum">
              <a:rPr lang="en-US" altLang="en-US"/>
              <a:pPr eaLnBrk="1" hangingPunct="1">
                <a:spcBef>
                  <a:spcPct val="0"/>
                </a:spcBef>
              </a:pPr>
              <a:t>3</a:t>
            </a:fld>
            <a:endParaRPr lang="en-US" altLang="en-US" dirty="0"/>
          </a:p>
        </p:txBody>
      </p:sp>
      <p:sp>
        <p:nvSpPr>
          <p:cNvPr id="23555"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Relate a scatter plot to the algebraic plotting of number pairs (x,y). </a:t>
            </a:r>
          </a:p>
        </p:txBody>
      </p:sp>
      <p:sp>
        <p:nvSpPr>
          <p:cNvPr id="23556"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16611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24</a:t>
            </a:fld>
            <a:endParaRPr lang="en-US" altLang="en-US" dirty="0"/>
          </a:p>
        </p:txBody>
      </p:sp>
    </p:spTree>
    <p:extLst>
      <p:ext uri="{BB962C8B-B14F-4D97-AF65-F5344CB8AC3E}">
        <p14:creationId xmlns:p14="http://schemas.microsoft.com/office/powerpoint/2010/main" val="282272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27</a:t>
            </a:fld>
            <a:endParaRPr lang="en-US" altLang="en-US" dirty="0"/>
          </a:p>
        </p:txBody>
      </p:sp>
    </p:spTree>
    <p:extLst>
      <p:ext uri="{BB962C8B-B14F-4D97-AF65-F5344CB8AC3E}">
        <p14:creationId xmlns:p14="http://schemas.microsoft.com/office/powerpoint/2010/main" val="3810327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29</a:t>
            </a:fld>
            <a:endParaRPr lang="en-US" altLang="en-US" dirty="0"/>
          </a:p>
        </p:txBody>
      </p:sp>
    </p:spTree>
    <p:extLst>
      <p:ext uri="{BB962C8B-B14F-4D97-AF65-F5344CB8AC3E}">
        <p14:creationId xmlns:p14="http://schemas.microsoft.com/office/powerpoint/2010/main" val="151486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33</a:t>
            </a:fld>
            <a:endParaRPr lang="en-US" altLang="en-US" dirty="0"/>
          </a:p>
        </p:txBody>
      </p:sp>
    </p:spTree>
    <p:extLst>
      <p:ext uri="{BB962C8B-B14F-4D97-AF65-F5344CB8AC3E}">
        <p14:creationId xmlns:p14="http://schemas.microsoft.com/office/powerpoint/2010/main" val="422439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35</a:t>
            </a:fld>
            <a:endParaRPr lang="en-US" altLang="en-US" dirty="0"/>
          </a:p>
        </p:txBody>
      </p:sp>
    </p:spTree>
    <p:extLst>
      <p:ext uri="{BB962C8B-B14F-4D97-AF65-F5344CB8AC3E}">
        <p14:creationId xmlns:p14="http://schemas.microsoft.com/office/powerpoint/2010/main" val="56306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626779-E917-4257-8641-96A583E8EEB3}" type="slidenum">
              <a:rPr lang="en-US" altLang="en-US"/>
              <a:pPr eaLnBrk="1" hangingPunct="1">
                <a:spcBef>
                  <a:spcPct val="0"/>
                </a:spcBef>
              </a:pPr>
              <a:t>4</a:t>
            </a:fld>
            <a:endParaRPr lang="en-US" altLang="en-US" dirty="0"/>
          </a:p>
        </p:txBody>
      </p:sp>
      <p:sp>
        <p:nvSpPr>
          <p:cNvPr id="2457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619 of  text</a:t>
            </a:r>
          </a:p>
        </p:txBody>
      </p:sp>
      <p:sp>
        <p:nvSpPr>
          <p:cNvPr id="245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404521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2ED332B-23CD-4590-A29A-C6ADBC87A1D2}" type="slidenum">
              <a:rPr lang="en-US" altLang="en-US"/>
              <a:pPr eaLnBrk="1" hangingPunct="1">
                <a:spcBef>
                  <a:spcPct val="0"/>
                </a:spcBef>
              </a:pPr>
              <a:t>5</a:t>
            </a:fld>
            <a:endParaRPr lang="en-US" altLang="en-US" dirty="0"/>
          </a:p>
        </p:txBody>
      </p:sp>
      <p:sp>
        <p:nvSpPr>
          <p:cNvPr id="25603"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619 of  text</a:t>
            </a:r>
          </a:p>
        </p:txBody>
      </p:sp>
      <p:sp>
        <p:nvSpPr>
          <p:cNvPr id="2560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20320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04746B2-524E-4384-9A77-3E1F0C8E4F57}" type="slidenum">
              <a:rPr lang="en-US" altLang="en-US"/>
              <a:pPr eaLnBrk="1" hangingPunct="1">
                <a:spcBef>
                  <a:spcPct val="0"/>
                </a:spcBef>
              </a:pPr>
              <a:t>9</a:t>
            </a:fld>
            <a:endParaRPr lang="en-US" altLang="en-US" dirty="0"/>
          </a:p>
        </p:txBody>
      </p:sp>
      <p:sp>
        <p:nvSpPr>
          <p:cNvPr id="26627"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6628"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74906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28B4039-C054-4D18-92FC-B14B42BC3528}" type="slidenum">
              <a:rPr lang="en-US" altLang="en-US"/>
              <a:pPr eaLnBrk="1" hangingPunct="1">
                <a:spcBef>
                  <a:spcPct val="0"/>
                </a:spcBef>
              </a:pPr>
              <a:t>10</a:t>
            </a:fld>
            <a:endParaRPr lang="en-US" altLang="en-US" dirty="0"/>
          </a:p>
        </p:txBody>
      </p:sp>
      <p:sp>
        <p:nvSpPr>
          <p:cNvPr id="27651"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520 of text</a:t>
            </a:r>
          </a:p>
          <a:p>
            <a:pPr eaLnBrk="1" hangingPunct="1"/>
            <a:r>
              <a:rPr lang="en-US" altLang="en-US" dirty="0">
                <a:ea typeface="ＭＳ Ｐゴシック" pitchFamily="34" charset="-128"/>
              </a:rPr>
              <a:t>Explain to students the difference between the ‘paired’ data of this chapter and the investigation of two groups of data in Chapter 9. </a:t>
            </a:r>
          </a:p>
        </p:txBody>
      </p:sp>
      <p:sp>
        <p:nvSpPr>
          <p:cNvPr id="27652"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56121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B42E05-F067-4B84-AD50-3F5AD54F7EAF}" type="slidenum">
              <a:rPr lang="en-US" altLang="en-US"/>
              <a:pPr eaLnBrk="1" hangingPunct="1">
                <a:spcBef>
                  <a:spcPct val="0"/>
                </a:spcBef>
              </a:pPr>
              <a:t>12</a:t>
            </a:fld>
            <a:endParaRPr lang="en-US" altLang="en-US" dirty="0"/>
          </a:p>
        </p:txBody>
      </p:sp>
      <p:sp>
        <p:nvSpPr>
          <p:cNvPr id="2969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970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62965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13</a:t>
            </a:fld>
            <a:endParaRPr lang="en-US" dirty="0"/>
          </a:p>
        </p:txBody>
      </p:sp>
    </p:spTree>
    <p:extLst>
      <p:ext uri="{BB962C8B-B14F-4D97-AF65-F5344CB8AC3E}">
        <p14:creationId xmlns:p14="http://schemas.microsoft.com/office/powerpoint/2010/main" val="22296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21</a:t>
            </a:fld>
            <a:endParaRPr lang="en-US" altLang="en-US" dirty="0"/>
          </a:p>
        </p:txBody>
      </p:sp>
    </p:spTree>
    <p:extLst>
      <p:ext uri="{BB962C8B-B14F-4D97-AF65-F5344CB8AC3E}">
        <p14:creationId xmlns:p14="http://schemas.microsoft.com/office/powerpoint/2010/main" val="3203839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23</a:t>
            </a:fld>
            <a:endParaRPr lang="en-US" altLang="en-US" dirty="0"/>
          </a:p>
        </p:txBody>
      </p:sp>
    </p:spTree>
    <p:extLst>
      <p:ext uri="{BB962C8B-B14F-4D97-AF65-F5344CB8AC3E}">
        <p14:creationId xmlns:p14="http://schemas.microsoft.com/office/powerpoint/2010/main" val="357771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6E95FD6-9D2E-47A8-A868-B86A1681EF06}" type="slidenum">
              <a:rPr lang="en-US" altLang="en-US"/>
              <a:pPr>
                <a:defRPr/>
              </a:pPr>
              <a:t>‹#›</a:t>
            </a:fld>
            <a:endParaRPr lang="en-US" altLang="en-US" dirty="0"/>
          </a:p>
        </p:txBody>
      </p:sp>
    </p:spTree>
    <p:extLst>
      <p:ext uri="{BB962C8B-B14F-4D97-AF65-F5344CB8AC3E}">
        <p14:creationId xmlns:p14="http://schemas.microsoft.com/office/powerpoint/2010/main" val="15232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389E19A-AC77-49A3-92B5-9E9F854D1979}" type="slidenum">
              <a:rPr lang="en-US" altLang="en-US"/>
              <a:pPr>
                <a:defRPr/>
              </a:pPr>
              <a:t>‹#›</a:t>
            </a:fld>
            <a:endParaRPr lang="en-US" altLang="en-US" dirty="0"/>
          </a:p>
        </p:txBody>
      </p:sp>
    </p:spTree>
    <p:extLst>
      <p:ext uri="{BB962C8B-B14F-4D97-AF65-F5344CB8AC3E}">
        <p14:creationId xmlns:p14="http://schemas.microsoft.com/office/powerpoint/2010/main" val="170468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96D4E4D-99BE-4962-B52F-E7D381930115}" type="slidenum">
              <a:rPr lang="en-US" altLang="en-US"/>
              <a:pPr>
                <a:defRPr/>
              </a:pPr>
              <a:t>‹#›</a:t>
            </a:fld>
            <a:endParaRPr lang="en-US" altLang="en-US" dirty="0"/>
          </a:p>
        </p:txBody>
      </p:sp>
    </p:spTree>
    <p:extLst>
      <p:ext uri="{BB962C8B-B14F-4D97-AF65-F5344CB8AC3E}">
        <p14:creationId xmlns:p14="http://schemas.microsoft.com/office/powerpoint/2010/main" val="3195860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AD21B61-E96A-4079-867F-C61ABBC8DC8F}" type="slidenum">
              <a:rPr lang="en-US" altLang="en-US"/>
              <a:pPr>
                <a:defRPr/>
              </a:pPr>
              <a:t>‹#›</a:t>
            </a:fld>
            <a:endParaRPr lang="en-US" altLang="en-US" dirty="0"/>
          </a:p>
        </p:txBody>
      </p:sp>
    </p:spTree>
    <p:extLst>
      <p:ext uri="{BB962C8B-B14F-4D97-AF65-F5344CB8AC3E}">
        <p14:creationId xmlns:p14="http://schemas.microsoft.com/office/powerpoint/2010/main" val="238039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B081F75-4828-416F-9794-01DBCD9CC214}" type="slidenum">
              <a:rPr lang="en-US" altLang="en-US"/>
              <a:pPr>
                <a:defRPr/>
              </a:pPr>
              <a:t>‹#›</a:t>
            </a:fld>
            <a:endParaRPr lang="en-US" altLang="en-US" dirty="0"/>
          </a:p>
        </p:txBody>
      </p:sp>
    </p:spTree>
    <p:extLst>
      <p:ext uri="{BB962C8B-B14F-4D97-AF65-F5344CB8AC3E}">
        <p14:creationId xmlns:p14="http://schemas.microsoft.com/office/powerpoint/2010/main" val="37181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18D4CD8-1B74-4E31-8316-C74A96C6E545}" type="slidenum">
              <a:rPr lang="en-US" altLang="en-US"/>
              <a:pPr>
                <a:defRPr/>
              </a:pPr>
              <a:t>‹#›</a:t>
            </a:fld>
            <a:endParaRPr lang="en-US" altLang="en-US" dirty="0"/>
          </a:p>
        </p:txBody>
      </p:sp>
    </p:spTree>
    <p:extLst>
      <p:ext uri="{BB962C8B-B14F-4D97-AF65-F5344CB8AC3E}">
        <p14:creationId xmlns:p14="http://schemas.microsoft.com/office/powerpoint/2010/main" val="349746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A474330-BEE7-4086-B4C3-28CF7798D10B}" type="slidenum">
              <a:rPr lang="en-US" altLang="en-US"/>
              <a:pPr>
                <a:defRPr/>
              </a:pPr>
              <a:t>‹#›</a:t>
            </a:fld>
            <a:endParaRPr lang="en-US" altLang="en-US" dirty="0"/>
          </a:p>
        </p:txBody>
      </p:sp>
    </p:spTree>
    <p:extLst>
      <p:ext uri="{BB962C8B-B14F-4D97-AF65-F5344CB8AC3E}">
        <p14:creationId xmlns:p14="http://schemas.microsoft.com/office/powerpoint/2010/main" val="188970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29D2209-9D29-447E-B5BC-F34A6FC22107}" type="slidenum">
              <a:rPr lang="en-US" altLang="en-US"/>
              <a:pPr>
                <a:defRPr/>
              </a:pPr>
              <a:t>‹#›</a:t>
            </a:fld>
            <a:endParaRPr lang="en-US" altLang="en-US" dirty="0"/>
          </a:p>
        </p:txBody>
      </p:sp>
    </p:spTree>
    <p:extLst>
      <p:ext uri="{BB962C8B-B14F-4D97-AF65-F5344CB8AC3E}">
        <p14:creationId xmlns:p14="http://schemas.microsoft.com/office/powerpoint/2010/main" val="286873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A4AFF98A-1CD1-4FA1-83CF-6E25EBB12816}" type="slidenum">
              <a:rPr lang="en-US" altLang="en-US"/>
              <a:pPr>
                <a:defRPr/>
              </a:pPr>
              <a:t>‹#›</a:t>
            </a:fld>
            <a:endParaRPr lang="en-US" altLang="en-US" dirty="0"/>
          </a:p>
        </p:txBody>
      </p:sp>
    </p:spTree>
    <p:extLst>
      <p:ext uri="{BB962C8B-B14F-4D97-AF65-F5344CB8AC3E}">
        <p14:creationId xmlns:p14="http://schemas.microsoft.com/office/powerpoint/2010/main" val="122995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6262C790-AD47-438E-B49A-5EED83AD1BC1}" type="slidenum">
              <a:rPr lang="en-US" altLang="en-US"/>
              <a:pPr>
                <a:defRPr/>
              </a:pPr>
              <a:t>‹#›</a:t>
            </a:fld>
            <a:endParaRPr lang="en-US" altLang="en-US" dirty="0"/>
          </a:p>
        </p:txBody>
      </p:sp>
    </p:spTree>
    <p:extLst>
      <p:ext uri="{BB962C8B-B14F-4D97-AF65-F5344CB8AC3E}">
        <p14:creationId xmlns:p14="http://schemas.microsoft.com/office/powerpoint/2010/main" val="284621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7E5E549-EE7F-47CC-A349-EEECCBBD7A94}" type="slidenum">
              <a:rPr lang="en-US" altLang="en-US"/>
              <a:pPr>
                <a:defRPr/>
              </a:pPr>
              <a:t>‹#›</a:t>
            </a:fld>
            <a:endParaRPr lang="en-US" altLang="en-US" dirty="0"/>
          </a:p>
        </p:txBody>
      </p:sp>
    </p:spTree>
    <p:extLst>
      <p:ext uri="{BB962C8B-B14F-4D97-AF65-F5344CB8AC3E}">
        <p14:creationId xmlns:p14="http://schemas.microsoft.com/office/powerpoint/2010/main" val="96685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D8F1516-35B6-448F-AD00-C10ADC9C7B1D}" type="slidenum">
              <a:rPr lang="en-US" altLang="en-US"/>
              <a:pPr>
                <a:defRPr/>
              </a:pPr>
              <a:t>‹#›</a:t>
            </a:fld>
            <a:endParaRPr lang="en-US" altLang="en-US" dirty="0"/>
          </a:p>
        </p:txBody>
      </p:sp>
    </p:spTree>
    <p:extLst>
      <p:ext uri="{BB962C8B-B14F-4D97-AF65-F5344CB8AC3E}">
        <p14:creationId xmlns:p14="http://schemas.microsoft.com/office/powerpoint/2010/main" val="172041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ＭＳ Ｐゴシック" charset="-128"/>
              </a:defRPr>
            </a:lvl1pPr>
          </a:lstStyle>
          <a:p>
            <a:pPr>
              <a:defRPr/>
            </a:pPr>
            <a:fld id="{307FF362-06DB-4CA6-B011-305273292F15}"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0.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7" Type="http://schemas.openxmlformats.org/officeDocument/2006/relationships/image" Target="../media/image33.png"/><Relationship Id="rId12"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43.png"/><Relationship Id="rId5" Type="http://schemas.openxmlformats.org/officeDocument/2006/relationships/image" Target="../media/image25.png"/><Relationship Id="rId10"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5.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5.png"/><Relationship Id="rId7" Type="http://schemas.openxmlformats.org/officeDocument/2006/relationships/image" Target="../media/image4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5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28.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6.pn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81.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6.png"/><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8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81.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470025"/>
          </a:xfrm>
        </p:spPr>
        <p:txBody>
          <a:bodyPr/>
          <a:lstStyle/>
          <a:p>
            <a:pPr eaLnBrk="1" hangingPunct="1"/>
            <a:r>
              <a:rPr lang="en-US" altLang="en-US" dirty="0">
                <a:ea typeface="ＭＳ Ｐゴシック" pitchFamily="34" charset="-128"/>
              </a:rPr>
              <a:t>UNIT 8: Correlation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3100" y="214313"/>
            <a:ext cx="7772400" cy="706437"/>
          </a:xfrm>
          <a:noFill/>
        </p:spPr>
        <p:txBody>
          <a:bodyPr lIns="90488" tIns="44450" rIns="90488" bIns="44450"/>
          <a:lstStyle/>
          <a:p>
            <a:pPr eaLnBrk="1" hangingPunct="1"/>
            <a:r>
              <a:rPr lang="en-US" altLang="en-US" dirty="0">
                <a:ea typeface="ＭＳ Ｐゴシック" pitchFamily="34" charset="-128"/>
              </a:rPr>
              <a:t>Requirements</a:t>
            </a:r>
          </a:p>
        </p:txBody>
      </p:sp>
      <p:sp>
        <p:nvSpPr>
          <p:cNvPr id="14339" name="Rectangle 3"/>
          <p:cNvSpPr>
            <a:spLocks noGrp="1" noChangeArrowheads="1"/>
          </p:cNvSpPr>
          <p:nvPr>
            <p:ph type="body" idx="1"/>
          </p:nvPr>
        </p:nvSpPr>
        <p:spPr>
          <a:xfrm>
            <a:off x="152400" y="3280609"/>
            <a:ext cx="8537530" cy="826115"/>
          </a:xfrm>
          <a:noFill/>
        </p:spPr>
        <p:txBody>
          <a:bodyPr lIns="90488" tIns="44450" rIns="90488" bIns="44450"/>
          <a:lstStyle/>
          <a:p>
            <a:pPr eaLnBrk="1" hangingPunct="1">
              <a:lnSpc>
                <a:spcPct val="95000"/>
              </a:lnSpc>
              <a:spcBef>
                <a:spcPct val="30000"/>
              </a:spcBef>
              <a:spcAft>
                <a:spcPct val="30000"/>
              </a:spcAft>
              <a:buFont typeface="Arial" panose="020B0604020202020204" pitchFamily="34" charset="0"/>
              <a:buChar char="•"/>
            </a:pPr>
            <a:r>
              <a:rPr lang="en-US" altLang="en-US" sz="2000" b="1" dirty="0">
                <a:ea typeface="ＭＳ Ｐゴシック" pitchFamily="34" charset="-128"/>
              </a:rPr>
              <a:t>The standard deviation of one variable should be equal across values of the other variable.</a:t>
            </a:r>
          </a:p>
          <a:p>
            <a:pPr marL="0" indent="0" eaLnBrk="1" hangingPunct="1">
              <a:lnSpc>
                <a:spcPct val="95000"/>
              </a:lnSpc>
              <a:spcBef>
                <a:spcPct val="30000"/>
              </a:spcBef>
              <a:spcAft>
                <a:spcPct val="30000"/>
              </a:spcAft>
              <a:buNone/>
            </a:pPr>
            <a:endParaRPr lang="en-US" altLang="en-US" sz="2000" b="1"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b="1" dirty="0">
              <a:solidFill>
                <a:schemeClr val="hlink"/>
              </a:solidFill>
              <a:ea typeface="ＭＳ Ｐゴシック" pitchFamily="34" charset="-128"/>
            </a:endParaRPr>
          </a:p>
        </p:txBody>
      </p:sp>
      <p:sp>
        <p:nvSpPr>
          <p:cNvPr id="5" name="Rectangle 3">
            <a:extLst>
              <a:ext uri="{FF2B5EF4-FFF2-40B4-BE49-F238E27FC236}">
                <a16:creationId xmlns:a16="http://schemas.microsoft.com/office/drawing/2014/main" id="{0B86E4F2-9A71-478A-A7AB-F4322BFBD7BB}"/>
              </a:ext>
            </a:extLst>
          </p:cNvPr>
          <p:cNvSpPr txBox="1">
            <a:spLocks noChangeArrowheads="1"/>
          </p:cNvSpPr>
          <p:nvPr/>
        </p:nvSpPr>
        <p:spPr bwMode="auto">
          <a:xfrm>
            <a:off x="165100" y="2220905"/>
            <a:ext cx="8693150" cy="171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The outliers must be removed if they are known to be errors.  The effects of any other outliers should be considered by calculating </a:t>
            </a:r>
            <a:r>
              <a:rPr lang="en-US" altLang="en-US" sz="2000" b="1" i="1" kern="0" dirty="0">
                <a:ea typeface="ＭＳ Ｐゴシック" pitchFamily="34" charset="-128"/>
              </a:rPr>
              <a:t>r</a:t>
            </a:r>
            <a:r>
              <a:rPr lang="en-US" altLang="en-US" sz="2000" b="1" kern="0" dirty="0">
                <a:ea typeface="ＭＳ Ｐゴシック" pitchFamily="34" charset="-128"/>
              </a:rPr>
              <a:t> with and without the outliers included.</a:t>
            </a:r>
          </a:p>
        </p:txBody>
      </p:sp>
      <p:sp>
        <p:nvSpPr>
          <p:cNvPr id="6" name="Rectangle 3">
            <a:extLst>
              <a:ext uri="{FF2B5EF4-FFF2-40B4-BE49-F238E27FC236}">
                <a16:creationId xmlns:a16="http://schemas.microsoft.com/office/drawing/2014/main" id="{6789ED38-3468-4835-862F-01113C192954}"/>
              </a:ext>
            </a:extLst>
          </p:cNvPr>
          <p:cNvSpPr txBox="1">
            <a:spLocks noChangeArrowheads="1"/>
          </p:cNvSpPr>
          <p:nvPr/>
        </p:nvSpPr>
        <p:spPr bwMode="auto">
          <a:xfrm>
            <a:off x="152400" y="1434626"/>
            <a:ext cx="8083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Visual examination of the scatterplot must confirm that the points approximate a straight-line pattern.</a:t>
            </a:r>
          </a:p>
        </p:txBody>
      </p:sp>
      <p:sp>
        <p:nvSpPr>
          <p:cNvPr id="7" name="Rectangle 3">
            <a:extLst>
              <a:ext uri="{FF2B5EF4-FFF2-40B4-BE49-F238E27FC236}">
                <a16:creationId xmlns:a16="http://schemas.microsoft.com/office/drawing/2014/main" id="{B5786516-BA60-415D-965E-9978922A6871}"/>
              </a:ext>
            </a:extLst>
          </p:cNvPr>
          <p:cNvSpPr txBox="1">
            <a:spLocks noChangeArrowheads="1"/>
          </p:cNvSpPr>
          <p:nvPr/>
        </p:nvSpPr>
        <p:spPr bwMode="auto">
          <a:xfrm>
            <a:off x="152400" y="995855"/>
            <a:ext cx="8553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The paired (</a:t>
            </a:r>
            <a:r>
              <a:rPr lang="en-US" altLang="en-US" sz="2000" b="1" i="1" kern="0" dirty="0">
                <a:ea typeface="ＭＳ Ｐゴシック" pitchFamily="34" charset="-128"/>
              </a:rPr>
              <a:t>x, y</a:t>
            </a:r>
            <a:r>
              <a:rPr lang="en-US" altLang="en-US" sz="2000" b="1" kern="0" dirty="0">
                <a:ea typeface="ＭＳ Ｐゴシック" pitchFamily="34" charset="-128"/>
              </a:rPr>
              <a:t>) data is independent, quantitative data.</a:t>
            </a:r>
          </a:p>
        </p:txBody>
      </p:sp>
      <p:sp>
        <p:nvSpPr>
          <p:cNvPr id="9" name="Rectangle 3">
            <a:extLst>
              <a:ext uri="{FF2B5EF4-FFF2-40B4-BE49-F238E27FC236}">
                <a16:creationId xmlns:a16="http://schemas.microsoft.com/office/drawing/2014/main" id="{C24C4F7C-501C-4A64-A2A7-35CBD52A9477}"/>
              </a:ext>
            </a:extLst>
          </p:cNvPr>
          <p:cNvSpPr txBox="1">
            <a:spLocks noChangeArrowheads="1"/>
          </p:cNvSpPr>
          <p:nvPr/>
        </p:nvSpPr>
        <p:spPr bwMode="auto">
          <a:xfrm>
            <a:off x="152400" y="4095487"/>
            <a:ext cx="8921750" cy="82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b="1" kern="0" dirty="0">
                <a:ea typeface="ＭＳ Ｐゴシック" pitchFamily="34" charset="-128"/>
              </a:rPr>
              <a:t>To generalize the results to a broader population, the sample should be randomly selected from the population.</a:t>
            </a:r>
            <a:endParaRPr lang="en-US" altLang="en-US" sz="2000" b="1" kern="0"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b="1" kern="0" dirty="0">
              <a:solidFill>
                <a:schemeClr val="hlink"/>
              </a:solidFill>
              <a:ea typeface="ＭＳ Ｐゴシック" pitchFamily="34" charset="-128"/>
            </a:endParaRPr>
          </a:p>
        </p:txBody>
      </p:sp>
      <p:sp>
        <p:nvSpPr>
          <p:cNvPr id="10" name="Rectangle 3">
            <a:extLst>
              <a:ext uri="{FF2B5EF4-FFF2-40B4-BE49-F238E27FC236}">
                <a16:creationId xmlns:a16="http://schemas.microsoft.com/office/drawing/2014/main" id="{7C581C90-2371-4BFC-81FE-998AC4412B75}"/>
              </a:ext>
            </a:extLst>
          </p:cNvPr>
          <p:cNvSpPr txBox="1">
            <a:spLocks noChangeArrowheads="1"/>
          </p:cNvSpPr>
          <p:nvPr/>
        </p:nvSpPr>
        <p:spPr bwMode="auto">
          <a:xfrm>
            <a:off x="165100" y="4843320"/>
            <a:ext cx="8921750" cy="17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b="1" kern="0" dirty="0">
                <a:ea typeface="ＭＳ Ｐゴシック" pitchFamily="34" charset="-128"/>
              </a:rPr>
              <a:t>In general, correlation does not imply causation. To imply causation, the subjects must be randomly assigned to different values of the independent variable. (Note that the values of the independent variable do not need to be random. For example, they could be equally spaced levels of a factor.)</a:t>
            </a:r>
            <a:endParaRPr lang="en-US" altLang="en-US" sz="2000" b="1" kern="0" dirty="0">
              <a:solidFill>
                <a:schemeClr val="hlink"/>
              </a:solidFill>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9">
                                            <p:txEl>
                                              <p:pRg st="0" end="0"/>
                                            </p:txEl>
                                          </p:spTgt>
                                        </p:tgtEl>
                                        <p:attrNameLst>
                                          <p:attrName>style.visibility</p:attrName>
                                        </p:attrNameLst>
                                      </p:cBhvr>
                                      <p:to>
                                        <p:strVal val="visible"/>
                                      </p:to>
                                    </p:set>
                                    <p:anim calcmode="lin" valueType="num">
                                      <p:cBhvr additive="base">
                                        <p:cTn id="25"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autoUpdateAnimBg="0"/>
      <p:bldP spid="5" grpId="0" uiExpand="1" build="p" autoUpdateAnimBg="0"/>
      <p:bldP spid="6" grpId="0" uiExpand="1" build="p" autoUpdateAnimBg="0"/>
      <p:bldP spid="7" grpId="0" uiExpand="1" build="p" autoUpdateAnimBg="0"/>
      <p:bldP spid="9" grpId="0" uiExpand="1" build="p" autoUpdateAnimBg="0"/>
      <p:bldP spid="10"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6" y="89471"/>
            <a:ext cx="9144000" cy="1143000"/>
          </a:xfrm>
        </p:spPr>
        <p:txBody>
          <a:bodyPr/>
          <a:lstStyle/>
          <a:p>
            <a:r>
              <a:rPr lang="en-US" dirty="0"/>
              <a:t>Correlation: Not resistant to outliers</a:t>
            </a:r>
          </a:p>
        </p:txBody>
      </p:sp>
      <p:pic>
        <p:nvPicPr>
          <p:cNvPr id="8" name="Content Placeholder 7"/>
          <p:cNvPicPr>
            <a:picLocks noGrp="1" noChangeAspect="1"/>
          </p:cNvPicPr>
          <p:nvPr>
            <p:ph idx="1"/>
          </p:nvPr>
        </p:nvPicPr>
        <p:blipFill>
          <a:blip r:embed="rId2"/>
          <a:stretch>
            <a:fillRect/>
          </a:stretch>
        </p:blipFill>
        <p:spPr>
          <a:xfrm>
            <a:off x="4038600" y="1539607"/>
            <a:ext cx="4800600" cy="2646059"/>
          </a:xfrm>
          <a:prstGeom prst="rect">
            <a:avLst/>
          </a:prstGeom>
        </p:spPr>
      </p:pic>
      <p:pic>
        <p:nvPicPr>
          <p:cNvPr id="11" name="Picture 10"/>
          <p:cNvPicPr>
            <a:picLocks noChangeAspect="1"/>
          </p:cNvPicPr>
          <p:nvPr/>
        </p:nvPicPr>
        <p:blipFill>
          <a:blip r:embed="rId3"/>
          <a:stretch>
            <a:fillRect/>
          </a:stretch>
        </p:blipFill>
        <p:spPr>
          <a:xfrm>
            <a:off x="318570" y="4917235"/>
            <a:ext cx="3367666" cy="1712165"/>
          </a:xfrm>
          <a:prstGeom prst="rect">
            <a:avLst/>
          </a:prstGeom>
        </p:spPr>
      </p:pic>
      <p:pic>
        <p:nvPicPr>
          <p:cNvPr id="12" name="Picture 11"/>
          <p:cNvPicPr>
            <a:picLocks noChangeAspect="1"/>
          </p:cNvPicPr>
          <p:nvPr/>
        </p:nvPicPr>
        <p:blipFill>
          <a:blip r:embed="rId4"/>
          <a:stretch>
            <a:fillRect/>
          </a:stretch>
        </p:blipFill>
        <p:spPr>
          <a:xfrm>
            <a:off x="4042101" y="4307635"/>
            <a:ext cx="4797099" cy="2316097"/>
          </a:xfrm>
          <a:prstGeom prst="rect">
            <a:avLst/>
          </a:prstGeom>
        </p:spPr>
      </p:pic>
      <p:pic>
        <p:nvPicPr>
          <p:cNvPr id="13" name="Picture 12"/>
          <p:cNvPicPr>
            <a:picLocks noChangeAspect="1"/>
          </p:cNvPicPr>
          <p:nvPr/>
        </p:nvPicPr>
        <p:blipFill>
          <a:blip r:embed="rId5"/>
          <a:stretch>
            <a:fillRect/>
          </a:stretch>
        </p:blipFill>
        <p:spPr>
          <a:xfrm>
            <a:off x="304800" y="1539607"/>
            <a:ext cx="3465723" cy="188939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5EE8FC-A76A-4ACC-8E47-EEEF29426485}"/>
                  </a:ext>
                </a:extLst>
              </p:cNvPr>
              <p:cNvSpPr txBox="1"/>
              <p:nvPr/>
            </p:nvSpPr>
            <p:spPr>
              <a:xfrm>
                <a:off x="0" y="3581400"/>
                <a:ext cx="4038600" cy="1077218"/>
              </a:xfrm>
              <a:prstGeom prst="rect">
                <a:avLst/>
              </a:prstGeom>
              <a:noFill/>
            </p:spPr>
            <p:txBody>
              <a:bodyPr wrap="square" rtlCol="0">
                <a:spAutoFit/>
              </a:bodyPr>
              <a:lstStyle/>
              <a:p>
                <a:r>
                  <a:rPr lang="en-US" sz="1600" dirty="0"/>
                  <a:t>Note that a hypothesis test to determine if </a:t>
                </a:r>
                <a14:m>
                  <m:oMath xmlns:m="http://schemas.openxmlformats.org/officeDocument/2006/math">
                    <m:r>
                      <a:rPr lang="en-US" sz="1600" i="1" smtClean="0">
                        <a:latin typeface="Cambria Math" panose="02040503050406030204" pitchFamily="18" charset="0"/>
                        <a:ea typeface="Cambria Math" panose="02040503050406030204" pitchFamily="18" charset="0"/>
                      </a:rPr>
                      <m:t>𝜌</m:t>
                    </m:r>
                    <m:r>
                      <a:rPr lang="en-US" sz="1600" i="1" smtClean="0">
                        <a:latin typeface="Cambria Math" panose="02040503050406030204" pitchFamily="18" charset="0"/>
                        <a:ea typeface="Cambria Math" panose="02040503050406030204" pitchFamily="18" charset="0"/>
                      </a:rPr>
                      <m:t>≠0</m:t>
                    </m:r>
                  </m:oMath>
                </a14:m>
                <a:r>
                  <a:rPr lang="en-US" sz="1600" dirty="0"/>
                  <a:t> is mathematically equivalent to testing if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is the slope of the regression line </a:t>
                </a:r>
                <a14:m>
                  <m:oMath xmlns:m="http://schemas.openxmlformats.org/officeDocument/2006/math">
                    <m:acc>
                      <m:accPr>
                        <m:chr m:val="̂"/>
                        <m:ctrlPr>
                          <a:rPr lang="en-US" sz="160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0</m:t>
                        </m:r>
                      </m:sub>
                    </m:sSub>
                  </m:oMath>
                </a14:m>
                <a:r>
                  <a:rPr lang="en-US" sz="1600" dirty="0"/>
                  <a:t>.</a:t>
                </a:r>
              </a:p>
            </p:txBody>
          </p:sp>
        </mc:Choice>
        <mc:Fallback xmlns="">
          <p:sp>
            <p:nvSpPr>
              <p:cNvPr id="3" name="TextBox 2">
                <a:extLst>
                  <a:ext uri="{FF2B5EF4-FFF2-40B4-BE49-F238E27FC236}">
                    <a16:creationId xmlns:a16="http://schemas.microsoft.com/office/drawing/2014/main" id="{6D5EE8FC-A76A-4ACC-8E47-EEEF29426485}"/>
                  </a:ext>
                </a:extLst>
              </p:cNvPr>
              <p:cNvSpPr txBox="1">
                <a:spLocks noRot="1" noChangeAspect="1" noMove="1" noResize="1" noEditPoints="1" noAdjustHandles="1" noChangeArrowheads="1" noChangeShapeType="1" noTextEdit="1"/>
              </p:cNvSpPr>
              <p:nvPr/>
            </p:nvSpPr>
            <p:spPr>
              <a:xfrm>
                <a:off x="0" y="3581400"/>
                <a:ext cx="4038600" cy="1077218"/>
              </a:xfrm>
              <a:prstGeom prst="rect">
                <a:avLst/>
              </a:prstGeom>
              <a:blipFill>
                <a:blip r:embed="rId6"/>
                <a:stretch>
                  <a:fillRect l="-754" t="-1705"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FA80B44-9646-47D6-B79E-923AB0173F5F}"/>
                  </a:ext>
                </a:extLst>
              </p:cNvPr>
              <p:cNvSpPr txBox="1"/>
              <p:nvPr/>
            </p:nvSpPr>
            <p:spPr>
              <a:xfrm>
                <a:off x="1266401" y="1066800"/>
                <a:ext cx="6353599"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b="0" i="1" smtClean="0">
                        <a:latin typeface="Cambria Math" panose="02040503050406030204" pitchFamily="18" charset="0"/>
                      </a:rPr>
                      <m:t>𝑟</m:t>
                    </m:r>
                  </m:oMath>
                </a14:m>
                <a:r>
                  <a:rPr lang="en-US" sz="2400" dirty="0"/>
                  <a:t> estimates.</a:t>
                </a:r>
              </a:p>
            </p:txBody>
          </p:sp>
        </mc:Choice>
        <mc:Fallback xmlns="">
          <p:sp>
            <p:nvSpPr>
              <p:cNvPr id="9" name="TextBox 8">
                <a:extLst>
                  <a:ext uri="{FF2B5EF4-FFF2-40B4-BE49-F238E27FC236}">
                    <a16:creationId xmlns:a16="http://schemas.microsoft.com/office/drawing/2014/main" id="{2FA80B44-9646-47D6-B79E-923AB0173F5F}"/>
                  </a:ext>
                </a:extLst>
              </p:cNvPr>
              <p:cNvSpPr txBox="1">
                <a:spLocks noRot="1" noChangeAspect="1" noMove="1" noResize="1" noEditPoints="1" noAdjustHandles="1" noChangeArrowheads="1" noChangeShapeType="1" noTextEdit="1"/>
              </p:cNvSpPr>
              <p:nvPr/>
            </p:nvSpPr>
            <p:spPr>
              <a:xfrm>
                <a:off x="1266401" y="1066800"/>
                <a:ext cx="6353599" cy="369332"/>
              </a:xfrm>
              <a:prstGeom prst="rect">
                <a:avLst/>
              </a:prstGeom>
              <a:blipFill>
                <a:blip r:embed="rId7"/>
                <a:stretch>
                  <a:fillRect l="-1727" t="-22951" r="-2015" b="-49180"/>
                </a:stretch>
              </a:blipFill>
            </p:spPr>
            <p:txBody>
              <a:bodyPr/>
              <a:lstStyle/>
              <a:p>
                <a:r>
                  <a:rPr lang="en-US">
                    <a:noFill/>
                  </a:rPr>
                  <a:t> </a:t>
                </a:r>
              </a:p>
            </p:txBody>
          </p:sp>
        </mc:Fallback>
      </mc:AlternateContent>
    </p:spTree>
    <p:extLst>
      <p:ext uri="{BB962C8B-B14F-4D97-AF65-F5344CB8AC3E}">
        <p14:creationId xmlns:p14="http://schemas.microsoft.com/office/powerpoint/2010/main" val="330302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92100"/>
            <a:ext cx="8991600" cy="1143000"/>
          </a:xfrm>
          <a:noFill/>
        </p:spPr>
        <p:txBody>
          <a:bodyPr lIns="90488" tIns="44450" rIns="90488" bIns="44450"/>
          <a:lstStyle/>
          <a:p>
            <a:pPr eaLnBrk="1" hangingPunct="1"/>
            <a:r>
              <a:rPr lang="en-US" altLang="en-US" dirty="0">
                <a:ea typeface="ＭＳ Ｐゴシック" pitchFamily="34" charset="-128"/>
              </a:rPr>
              <a:t>Interpreting </a:t>
            </a:r>
            <a:r>
              <a:rPr lang="en-US" altLang="en-US" i="1" dirty="0">
                <a:latin typeface="Times New Roman" pitchFamily="18" charset="0"/>
                <a:ea typeface="ＭＳ Ｐゴシック" pitchFamily="34" charset="-128"/>
              </a:rPr>
              <a:t>r</a:t>
            </a:r>
            <a:r>
              <a:rPr lang="en-US" altLang="en-US" i="1" baseline="30000" dirty="0">
                <a:latin typeface="Times New Roman" pitchFamily="18" charset="0"/>
                <a:ea typeface="ＭＳ Ｐゴシック" pitchFamily="34" charset="-128"/>
              </a:rPr>
              <a:t>2</a:t>
            </a:r>
            <a:r>
              <a:rPr lang="en-US" altLang="en-US" i="1" dirty="0">
                <a:latin typeface="Times New Roman" pitchFamily="18" charset="0"/>
                <a:ea typeface="ＭＳ Ｐゴシック" pitchFamily="34" charset="-128"/>
              </a:rPr>
              <a:t> </a:t>
            </a: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Explained Variation</a:t>
            </a:r>
            <a:endParaRPr lang="en-US" altLang="en-US" i="1" dirty="0">
              <a:ea typeface="ＭＳ Ｐゴシック" pitchFamily="34" charset="-128"/>
            </a:endParaRPr>
          </a:p>
        </p:txBody>
      </p:sp>
      <p:sp>
        <p:nvSpPr>
          <p:cNvPr id="16387" name="Text Box 3"/>
          <p:cNvSpPr txBox="1">
            <a:spLocks noChangeArrowheads="1"/>
          </p:cNvSpPr>
          <p:nvPr/>
        </p:nvSpPr>
        <p:spPr bwMode="auto">
          <a:xfrm>
            <a:off x="533400" y="2209800"/>
            <a:ext cx="80105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t>The value of </a:t>
            </a:r>
            <a:r>
              <a:rPr lang="en-US" altLang="en-US" sz="4000" b="1" i="1" dirty="0">
                <a:latin typeface="Times New Roman" pitchFamily="18" charset="0"/>
              </a:rPr>
              <a:t>r</a:t>
            </a:r>
            <a:r>
              <a:rPr lang="en-US" altLang="en-US" sz="4000" b="1" baseline="30000" dirty="0">
                <a:latin typeface="Times New Roman" pitchFamily="18" charset="0"/>
              </a:rPr>
              <a:t>2</a:t>
            </a:r>
            <a:r>
              <a:rPr lang="en-US" altLang="en-US" sz="4000" b="1" dirty="0"/>
              <a:t> is the proportion of the variation in </a:t>
            </a:r>
            <a:r>
              <a:rPr lang="en-US" altLang="en-US" sz="4000" b="1" i="1" dirty="0">
                <a:latin typeface="Times New Roman" pitchFamily="18" charset="0"/>
              </a:rPr>
              <a:t>y</a:t>
            </a:r>
            <a:r>
              <a:rPr lang="en-US" altLang="en-US" sz="4000" b="1" dirty="0"/>
              <a:t> that is explained by the linear relationship between </a:t>
            </a:r>
            <a:r>
              <a:rPr lang="en-US" altLang="en-US" sz="4000" b="1" i="1" dirty="0">
                <a:latin typeface="Times New Roman" pitchFamily="18" charset="0"/>
              </a:rPr>
              <a:t>x</a:t>
            </a:r>
            <a:r>
              <a:rPr lang="en-US" altLang="en-US" sz="4000" b="1" dirty="0"/>
              <a:t> and </a:t>
            </a:r>
            <a:r>
              <a:rPr lang="en-US" altLang="en-US" sz="4000" b="1" i="1" dirty="0">
                <a:latin typeface="Times New Roman" pitchFamily="18" charset="0"/>
              </a:rPr>
              <a:t>y</a:t>
            </a:r>
            <a:r>
              <a:rPr lang="en-US" altLang="en-US" sz="4000" b="1" dirty="0"/>
              <a:t>.</a:t>
            </a:r>
          </a:p>
        </p:txBody>
      </p:sp>
      <mc:AlternateContent xmlns:mc="http://schemas.openxmlformats.org/markup-compatibility/2006" xmlns:a14="http://schemas.microsoft.com/office/drawing/2010/main">
        <mc:Choice Requires="a14">
          <p:sp>
            <p:nvSpPr>
              <p:cNvPr id="2" name="TextBox 1"/>
              <p:cNvSpPr txBox="1"/>
              <p:nvPr/>
            </p:nvSpPr>
            <p:spPr>
              <a:xfrm>
                <a:off x="1943100" y="5244772"/>
                <a:ext cx="5334000" cy="679738"/>
              </a:xfrm>
              <a:prstGeom prst="rect">
                <a:avLst/>
              </a:prstGeom>
              <a:noFill/>
            </p:spPr>
            <p:txBody>
              <a:bodyPr wrap="square" rtlCol="0">
                <a:spAutoFit/>
              </a:bodyPr>
              <a:lstStyle/>
              <a:p>
                <a:r>
                  <a:rPr lang="en-US" sz="2400" dirty="0"/>
                  <a:t>In ANOVA,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m:t>
                            </m:r>
                          </m:e>
                          <m:sub>
                            <m:r>
                              <a:rPr lang="en-US" sz="2400" b="0" i="1" smtClean="0">
                                <a:latin typeface="Cambria Math" panose="02040503050406030204" pitchFamily="18" charset="0"/>
                              </a:rPr>
                              <m:t>𝑚𝑜𝑑𝑒𝑙</m:t>
                            </m:r>
                          </m:sub>
                        </m:sSub>
                        <m:r>
                          <a:rPr lang="en-US" sz="2400" b="0" i="1" smtClean="0">
                            <a:latin typeface="Cambria Math" panose="02040503050406030204" pitchFamily="18" charset="0"/>
                          </a:rPr>
                          <m:t> (</m:t>
                        </m:r>
                        <m:r>
                          <a:rPr lang="en-US" sz="2400" b="0" i="1" smtClean="0">
                            <a:latin typeface="Cambria Math" panose="02040503050406030204" pitchFamily="18" charset="0"/>
                          </a:rPr>
                          <m:t>𝑡𝑜𝑝</m:t>
                        </m:r>
                        <m:r>
                          <a:rPr lang="en-US" sz="2400" b="0" i="1" smtClean="0">
                            <a:latin typeface="Cambria Math" panose="02040503050406030204" pitchFamily="18" charset="0"/>
                          </a:rPr>
                          <m:t> </m:t>
                        </m:r>
                        <m:r>
                          <a:rPr lang="en-US" sz="2400" b="0" i="1" smtClean="0">
                            <a:latin typeface="Cambria Math" panose="02040503050406030204" pitchFamily="18" charset="0"/>
                          </a:rPr>
                          <m:t>𝑟𝑜𝑤</m:t>
                        </m:r>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m:t>
                            </m:r>
                          </m:e>
                          <m:sub>
                            <m:r>
                              <a:rPr lang="en-US" sz="2400" b="0" i="1" smtClean="0">
                                <a:latin typeface="Cambria Math" panose="02040503050406030204" pitchFamily="18" charset="0"/>
                              </a:rPr>
                              <m:t>𝑡𝑜𝑡𝑎𝑙</m:t>
                            </m:r>
                          </m:sub>
                        </m:sSub>
                        <m:r>
                          <a:rPr lang="en-US" sz="2400" b="0" i="1" smtClean="0">
                            <a:latin typeface="Cambria Math" panose="02040503050406030204" pitchFamily="18" charset="0"/>
                          </a:rPr>
                          <m:t> (</m:t>
                        </m:r>
                        <m:r>
                          <a:rPr lang="en-US" sz="2400" b="0" i="1" smtClean="0">
                            <a:latin typeface="Cambria Math" panose="02040503050406030204" pitchFamily="18" charset="0"/>
                          </a:rPr>
                          <m:t>𝑏𝑜𝑡𝑡𝑜𝑚</m:t>
                        </m:r>
                        <m:r>
                          <a:rPr lang="en-US" sz="2400" b="0" i="1" smtClean="0">
                            <a:latin typeface="Cambria Math" panose="02040503050406030204" pitchFamily="18" charset="0"/>
                          </a:rPr>
                          <m:t> </m:t>
                        </m:r>
                        <m:r>
                          <a:rPr lang="en-US" sz="2400" b="0" i="1" smtClean="0">
                            <a:latin typeface="Cambria Math" panose="02040503050406030204" pitchFamily="18" charset="0"/>
                          </a:rPr>
                          <m:t>𝑟𝑜𝑤</m:t>
                        </m:r>
                        <m:r>
                          <a:rPr lang="en-US" sz="2400" b="0" i="1" smtClean="0">
                            <a:latin typeface="Cambria Math" panose="02040503050406030204" pitchFamily="18" charset="0"/>
                          </a:rPr>
                          <m:t>)</m:t>
                        </m:r>
                      </m:den>
                    </m:f>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943100" y="5244772"/>
                <a:ext cx="5334000" cy="679738"/>
              </a:xfrm>
              <a:prstGeom prst="rect">
                <a:avLst/>
              </a:prstGeom>
              <a:blipFill>
                <a:blip r:embed="rId3"/>
                <a:stretch>
                  <a:fillRect l="-182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0034BC2-2882-4FD2-BC1A-C65596B53035}"/>
              </a:ext>
            </a:extLst>
          </p:cNvPr>
          <p:cNvSpPr txBox="1"/>
          <p:nvPr/>
        </p:nvSpPr>
        <p:spPr>
          <a:xfrm>
            <a:off x="228600" y="1613228"/>
            <a:ext cx="8763000" cy="523220"/>
          </a:xfrm>
          <a:prstGeom prst="rect">
            <a:avLst/>
          </a:prstGeom>
          <a:noFill/>
        </p:spPr>
        <p:txBody>
          <a:bodyPr wrap="square" rtlCol="0">
            <a:spAutoFit/>
          </a:bodyPr>
          <a:lstStyle/>
          <a:p>
            <a:r>
              <a:rPr lang="en-US" sz="2800" dirty="0"/>
              <a:t>The metric </a:t>
            </a:r>
            <a:r>
              <a:rPr lang="en-US" altLang="en-US" sz="2800" b="1" i="1" dirty="0">
                <a:latin typeface="Times New Roman" pitchFamily="18" charset="0"/>
              </a:rPr>
              <a:t>r</a:t>
            </a:r>
            <a:r>
              <a:rPr lang="en-US" altLang="en-US" sz="2800" b="1" baseline="30000" dirty="0">
                <a:latin typeface="Times New Roman" pitchFamily="18" charset="0"/>
              </a:rPr>
              <a:t>2</a:t>
            </a:r>
            <a:r>
              <a:rPr lang="en-US" sz="2800" dirty="0"/>
              <a:t> is called the coefficient of determination.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lstStyle/>
          <a:p>
            <a:r>
              <a:rPr lang="en-US" dirty="0"/>
              <a:t>R</a:t>
            </a:r>
            <a:r>
              <a:rPr lang="en-US" baseline="30000" dirty="0"/>
              <a:t>2</a:t>
            </a:r>
            <a:r>
              <a:rPr lang="en-US" dirty="0"/>
              <a:t>: comparing SS(straight line model) to SS(equal means model)</a:t>
            </a:r>
            <a:endParaRPr lang="en-US" baseline="30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396" y="1704975"/>
            <a:ext cx="57245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9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3375"/>
            <a:ext cx="85725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5"/>
          <p:cNvSpPr txBox="1">
            <a:spLocks noChangeArrowheads="1"/>
          </p:cNvSpPr>
          <p:nvPr/>
        </p:nvSpPr>
        <p:spPr bwMode="auto">
          <a:xfrm>
            <a:off x="7475538" y="6253163"/>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dirty="0"/>
              <a:t>r</a:t>
            </a:r>
            <a:r>
              <a:rPr lang="en-US" altLang="en-US" sz="1800" baseline="30000" dirty="0"/>
              <a:t>2</a:t>
            </a:r>
            <a:r>
              <a:rPr lang="en-US" altLang="en-US" sz="1800" dirty="0"/>
              <a:t>  = 0. 823</a:t>
            </a:r>
            <a:endParaRPr lang="en-US" altLang="en-US" sz="1800" baseline="30000" dirty="0"/>
          </a:p>
        </p:txBody>
      </p:sp>
      <p:sp>
        <p:nvSpPr>
          <p:cNvPr id="17412" name="TextBox 6"/>
          <p:cNvSpPr txBox="1">
            <a:spLocks noChangeArrowheads="1"/>
          </p:cNvSpPr>
          <p:nvPr/>
        </p:nvSpPr>
        <p:spPr bwMode="auto">
          <a:xfrm>
            <a:off x="320675" y="6248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dirty="0"/>
              <a:t>r = .907</a:t>
            </a:r>
            <a:endParaRPr lang="en-US" altLang="en-US" sz="1800" baseline="30000" dirty="0"/>
          </a:p>
        </p:txBody>
      </p:sp>
      <p:sp>
        <p:nvSpPr>
          <p:cNvPr id="2" name="TextBox 1"/>
          <p:cNvSpPr txBox="1">
            <a:spLocks noChangeArrowheads="1"/>
          </p:cNvSpPr>
          <p:nvPr/>
        </p:nvSpPr>
        <p:spPr bwMode="auto">
          <a:xfrm>
            <a:off x="1447800" y="6172200"/>
            <a:ext cx="6027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dirty="0"/>
              <a:t>Price explains 82.3% of the variation in point production for NBA players in this year.</a:t>
            </a:r>
          </a:p>
        </p:txBody>
      </p:sp>
      <p:sp>
        <p:nvSpPr>
          <p:cNvPr id="3" name="Left Brace 2"/>
          <p:cNvSpPr/>
          <p:nvPr/>
        </p:nvSpPr>
        <p:spPr>
          <a:xfrm>
            <a:off x="3733800" y="3092053"/>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p:cNvSpPr/>
          <p:nvPr/>
        </p:nvSpPr>
        <p:spPr>
          <a:xfrm>
            <a:off x="854075" y="1881187"/>
            <a:ext cx="304800" cy="368141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p:cNvSpPr/>
          <p:nvPr/>
        </p:nvSpPr>
        <p:spPr>
          <a:xfrm>
            <a:off x="2133600" y="3733800"/>
            <a:ext cx="304800" cy="143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e 8"/>
          <p:cNvSpPr/>
          <p:nvPr/>
        </p:nvSpPr>
        <p:spPr>
          <a:xfrm>
            <a:off x="5943600" y="1905000"/>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D9F5E4D2-C717-4421-A3F0-A39C59D68548}"/>
              </a:ext>
            </a:extLst>
          </p:cNvPr>
          <p:cNvSpPr txBox="1"/>
          <p:nvPr/>
        </p:nvSpPr>
        <p:spPr>
          <a:xfrm>
            <a:off x="1371600" y="1219200"/>
            <a:ext cx="3352800" cy="923330"/>
          </a:xfrm>
          <a:prstGeom prst="rect">
            <a:avLst/>
          </a:prstGeom>
          <a:noFill/>
        </p:spPr>
        <p:txBody>
          <a:bodyPr wrap="square" rtlCol="0">
            <a:spAutoFit/>
          </a:bodyPr>
          <a:lstStyle/>
          <a:p>
            <a:r>
              <a:rPr lang="en-US" dirty="0"/>
              <a:t>Do not confuse fewer data points with a smaller standard deviation.</a:t>
            </a:r>
          </a:p>
        </p:txBody>
      </p:sp>
    </p:spTree>
    <p:extLst>
      <p:ext uri="{BB962C8B-B14F-4D97-AF65-F5344CB8AC3E}">
        <p14:creationId xmlns:p14="http://schemas.microsoft.com/office/powerpoint/2010/main" val="1321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Statistic!!!</a:t>
            </a:r>
          </a:p>
        </p:txBody>
      </p:sp>
      <mc:AlternateContent xmlns:mc="http://schemas.openxmlformats.org/markup-compatibility/2006" xmlns:a14="http://schemas.microsoft.com/office/drawing/2010/main">
        <mc:Choice Requires="a14">
          <p:sp>
            <p:nvSpPr>
              <p:cNvPr id="4" name="TextBox 3"/>
              <p:cNvSpPr txBox="1"/>
              <p:nvPr/>
            </p:nvSpPr>
            <p:spPr>
              <a:xfrm>
                <a:off x="2362200" y="3886200"/>
                <a:ext cx="4802276" cy="19958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5400" b="0" i="1" smtClean="0">
                              <a:latin typeface="Cambria Math" panose="02040503050406030204" pitchFamily="18" charset="0"/>
                            </a:rPr>
                          </m:ctrlPr>
                        </m:fPr>
                        <m:num>
                          <m:r>
                            <a:rPr lang="en-US" sz="5400" b="0" i="1" smtClean="0">
                              <a:latin typeface="Cambria Math"/>
                            </a:rPr>
                            <m:t>𝑟</m:t>
                          </m:r>
                          <m:rad>
                            <m:radPr>
                              <m:degHide m:val="on"/>
                              <m:ctrlPr>
                                <a:rPr lang="en-US" sz="5400" b="0" i="1" smtClean="0">
                                  <a:latin typeface="Cambria Math" panose="02040503050406030204" pitchFamily="18" charset="0"/>
                                </a:rPr>
                              </m:ctrlPr>
                            </m:radPr>
                            <m:deg/>
                            <m:e>
                              <m:r>
                                <a:rPr lang="en-US" sz="5400" b="0" i="1" smtClean="0">
                                  <a:latin typeface="Cambria Math"/>
                                </a:rPr>
                                <m:t>𝑛</m:t>
                              </m:r>
                              <m:r>
                                <a:rPr lang="en-US" sz="5400" b="0" i="1" smtClean="0">
                                  <a:latin typeface="Cambria Math"/>
                                </a:rPr>
                                <m:t> −2</m:t>
                              </m:r>
                            </m:e>
                          </m:rad>
                        </m:num>
                        <m:den>
                          <m:rad>
                            <m:radPr>
                              <m:degHide m:val="on"/>
                              <m:ctrlPr>
                                <a:rPr lang="en-US" sz="5400" b="0" i="1" smtClean="0">
                                  <a:latin typeface="Cambria Math" panose="02040503050406030204" pitchFamily="18" charset="0"/>
                                </a:rPr>
                              </m:ctrlPr>
                            </m:radPr>
                            <m:deg/>
                            <m:e>
                              <m:r>
                                <a:rPr lang="en-US" sz="5400" b="0" i="1" smtClean="0">
                                  <a:latin typeface="Cambria Math"/>
                                </a:rPr>
                                <m:t>1 −</m:t>
                              </m:r>
                              <m:sSup>
                                <m:sSupPr>
                                  <m:ctrlPr>
                                    <a:rPr lang="en-US" sz="5400" b="0" i="1" smtClean="0">
                                      <a:latin typeface="Cambria Math" panose="02040503050406030204" pitchFamily="18" charset="0"/>
                                    </a:rPr>
                                  </m:ctrlPr>
                                </m:sSupPr>
                                <m:e>
                                  <m:r>
                                    <a:rPr lang="en-US" sz="5400" b="0" i="1" smtClean="0">
                                      <a:latin typeface="Cambria Math"/>
                                    </a:rPr>
                                    <m:t>𝑟</m:t>
                                  </m:r>
                                </m:e>
                                <m:sup>
                                  <m:r>
                                    <a:rPr lang="en-US" sz="5400" b="0" i="1" smtClean="0">
                                      <a:latin typeface="Cambria Math"/>
                                    </a:rPr>
                                    <m:t>2</m:t>
                                  </m:r>
                                </m:sup>
                              </m:sSup>
                            </m:e>
                          </m:rad>
                        </m:den>
                      </m:f>
                      <m:r>
                        <a:rPr lang="en-US" sz="5400" b="0" i="1" smtClean="0">
                          <a:latin typeface="Cambria Math"/>
                        </a:rPr>
                        <m:t>~</m:t>
                      </m:r>
                      <m:sSub>
                        <m:sSubPr>
                          <m:ctrlPr>
                            <a:rPr lang="en-US" sz="5400" b="0" i="1" smtClean="0">
                              <a:latin typeface="Cambria Math" panose="02040503050406030204" pitchFamily="18" charset="0"/>
                            </a:rPr>
                          </m:ctrlPr>
                        </m:sSubPr>
                        <m:e>
                          <m:r>
                            <a:rPr lang="en-US" sz="5400" b="0" i="1" smtClean="0">
                              <a:latin typeface="Cambria Math"/>
                            </a:rPr>
                            <m:t>𝑡</m:t>
                          </m:r>
                        </m:e>
                        <m:sub>
                          <m:r>
                            <a:rPr lang="en-US" sz="5400" b="0" i="1" smtClean="0">
                              <a:latin typeface="Cambria Math"/>
                            </a:rPr>
                            <m:t>𝑛</m:t>
                          </m:r>
                          <m:r>
                            <a:rPr lang="en-US" sz="5400" b="0" i="1" smtClean="0">
                              <a:latin typeface="Cambria Math"/>
                            </a:rPr>
                            <m:t>−2</m:t>
                          </m:r>
                        </m:sub>
                      </m:sSub>
                    </m:oMath>
                  </m:oMathPara>
                </a14:m>
                <a:endParaRPr lang="en-US" sz="4800" b="0" i="1" dirty="0">
                  <a:latin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62200" y="3886200"/>
                <a:ext cx="4802276" cy="199580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46216" y="1543319"/>
                <a:ext cx="6353599"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b="0" i="1" smtClean="0">
                        <a:latin typeface="Cambria Math" panose="02040503050406030204" pitchFamily="18" charset="0"/>
                      </a:rPr>
                      <m:t>𝑟</m:t>
                    </m:r>
                  </m:oMath>
                </a14:m>
                <a:r>
                  <a:rPr lang="en-US" sz="2400" dirty="0"/>
                  <a:t> estimates.</a:t>
                </a:r>
              </a:p>
            </p:txBody>
          </p:sp>
        </mc:Choice>
        <mc:Fallback xmlns="">
          <p:sp>
            <p:nvSpPr>
              <p:cNvPr id="3" name="TextBox 2"/>
              <p:cNvSpPr txBox="1">
                <a:spLocks noRot="1" noChangeAspect="1" noMove="1" noResize="1" noEditPoints="1" noAdjustHandles="1" noChangeArrowheads="1" noChangeShapeType="1" noTextEdit="1"/>
              </p:cNvSpPr>
              <p:nvPr/>
            </p:nvSpPr>
            <p:spPr>
              <a:xfrm>
                <a:off x="946216" y="1543319"/>
                <a:ext cx="6353599" cy="369332"/>
              </a:xfrm>
              <a:prstGeom prst="rect">
                <a:avLst/>
              </a:prstGeom>
              <a:blipFill rotWithShape="0">
                <a:blip r:embed="rId3"/>
                <a:stretch>
                  <a:fillRect l="-1727" t="-22951" r="-2111" b="-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156500" y="2250594"/>
                <a:ext cx="1438214" cy="461665"/>
              </a:xfrm>
              <a:prstGeom prst="rect">
                <a:avLst/>
              </a:prstGeom>
            </p:spPr>
            <p:txBody>
              <a:bodyPr wrap="none">
                <a:spAutoFit/>
              </a:bodyPr>
              <a:lstStyle/>
              <a:p>
                <a:r>
                  <a:rPr lang="en-US" sz="2400" dirty="0">
                    <a:ea typeface="Cambria Math" panose="02040503050406030204" pitchFamily="18" charset="0"/>
                  </a:rPr>
                  <a:t>H</a:t>
                </a:r>
                <a:r>
                  <a:rPr lang="en-US" sz="2400" baseline="-25000" dirty="0">
                    <a:ea typeface="Cambria Math" panose="02040503050406030204" pitchFamily="18" charset="0"/>
                  </a:rPr>
                  <a:t>o</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=0</m:t>
                    </m:r>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156500" y="2250594"/>
                <a:ext cx="1438214" cy="461665"/>
              </a:xfrm>
              <a:prstGeom prst="rect">
                <a:avLst/>
              </a:prstGeom>
              <a:blipFill>
                <a:blip r:embed="rId4"/>
                <a:stretch>
                  <a:fillRect l="-6780"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56500" y="2874923"/>
                <a:ext cx="1438214" cy="461665"/>
              </a:xfrm>
              <a:prstGeom prst="rect">
                <a:avLst/>
              </a:prstGeom>
            </p:spPr>
            <p:txBody>
              <a:bodyPr wrap="none">
                <a:spAutoFit/>
              </a:bodyPr>
              <a:lstStyle/>
              <a:p>
                <a:r>
                  <a:rPr lang="en-US" sz="2400" dirty="0">
                    <a:ea typeface="Cambria Math" panose="02040503050406030204" pitchFamily="18" charset="0"/>
                  </a:rPr>
                  <a:t>H</a:t>
                </a:r>
                <a:r>
                  <a:rPr lang="en-US" sz="2400" baseline="-25000" dirty="0">
                    <a:ea typeface="Cambria Math" panose="02040503050406030204" pitchFamily="18" charset="0"/>
                  </a:rPr>
                  <a:t>a</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156500" y="2874923"/>
                <a:ext cx="1438214" cy="461665"/>
              </a:xfrm>
              <a:prstGeom prst="rect">
                <a:avLst/>
              </a:prstGeom>
              <a:blipFill>
                <a:blip r:embed="rId5"/>
                <a:stretch>
                  <a:fillRect l="-6780" t="-9333" b="-32000"/>
                </a:stretch>
              </a:blipFill>
            </p:spPr>
            <p:txBody>
              <a:bodyPr/>
              <a:lstStyle/>
              <a:p>
                <a:r>
                  <a:rPr lang="en-US">
                    <a:noFill/>
                  </a:rPr>
                  <a:t> </a:t>
                </a:r>
              </a:p>
            </p:txBody>
          </p:sp>
        </mc:Fallback>
      </mc:AlternateContent>
    </p:spTree>
    <p:extLst>
      <p:ext uri="{BB962C8B-B14F-4D97-AF65-F5344CB8AC3E}">
        <p14:creationId xmlns:p14="http://schemas.microsoft.com/office/powerpoint/2010/main" val="129773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65" y="762000"/>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495800" y="4505553"/>
            <a:ext cx="2819400" cy="2123847"/>
          </a:xfrm>
          <a:prstGeom prst="rect">
            <a:avLst/>
          </a:prstGeom>
        </p:spPr>
      </p:pic>
      <p:pic>
        <p:nvPicPr>
          <p:cNvPr id="6" name="Picture 5"/>
          <p:cNvPicPr>
            <a:picLocks noChangeAspect="1"/>
          </p:cNvPicPr>
          <p:nvPr/>
        </p:nvPicPr>
        <p:blipFill>
          <a:blip r:embed="rId4"/>
          <a:stretch>
            <a:fillRect/>
          </a:stretch>
        </p:blipFill>
        <p:spPr>
          <a:xfrm>
            <a:off x="4495801" y="3747881"/>
            <a:ext cx="3429000" cy="691563"/>
          </a:xfrm>
          <a:prstGeom prst="rect">
            <a:avLst/>
          </a:prstGeom>
        </p:spPr>
      </p:pic>
      <p:sp>
        <p:nvSpPr>
          <p:cNvPr id="7" name="TextBox 6">
            <a:extLst>
              <a:ext uri="{FF2B5EF4-FFF2-40B4-BE49-F238E27FC236}">
                <a16:creationId xmlns:a16="http://schemas.microsoft.com/office/drawing/2014/main" id="{23803F68-6FC5-48A3-A4CD-0C128BC0A2FE}"/>
              </a:ext>
            </a:extLst>
          </p:cNvPr>
          <p:cNvSpPr txBox="1"/>
          <p:nvPr/>
        </p:nvSpPr>
        <p:spPr>
          <a:xfrm>
            <a:off x="342565" y="3678055"/>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2" name="Picture 1">
            <a:extLst>
              <a:ext uri="{FF2B5EF4-FFF2-40B4-BE49-F238E27FC236}">
                <a16:creationId xmlns:a16="http://schemas.microsoft.com/office/drawing/2014/main" id="{A9B46129-08F6-4AA9-9338-FC93A61F3557}"/>
              </a:ext>
            </a:extLst>
          </p:cNvPr>
          <p:cNvPicPr>
            <a:picLocks noChangeAspect="1"/>
          </p:cNvPicPr>
          <p:nvPr/>
        </p:nvPicPr>
        <p:blipFill>
          <a:blip r:embed="rId5"/>
          <a:stretch>
            <a:fillRect/>
          </a:stretch>
        </p:blipFill>
        <p:spPr>
          <a:xfrm>
            <a:off x="342565" y="4421040"/>
            <a:ext cx="3133725" cy="200025"/>
          </a:xfrm>
          <a:prstGeom prst="rect">
            <a:avLst/>
          </a:prstGeom>
        </p:spPr>
      </p:pic>
      <p:pic>
        <p:nvPicPr>
          <p:cNvPr id="3" name="Picture 2">
            <a:extLst>
              <a:ext uri="{FF2B5EF4-FFF2-40B4-BE49-F238E27FC236}">
                <a16:creationId xmlns:a16="http://schemas.microsoft.com/office/drawing/2014/main" id="{DF76CE1D-9F18-49AF-9725-49AA7C8F7686}"/>
              </a:ext>
            </a:extLst>
          </p:cNvPr>
          <p:cNvPicPr>
            <a:picLocks noChangeAspect="1"/>
          </p:cNvPicPr>
          <p:nvPr/>
        </p:nvPicPr>
        <p:blipFill>
          <a:blip r:embed="rId6"/>
          <a:stretch>
            <a:fillRect/>
          </a:stretch>
        </p:blipFill>
        <p:spPr>
          <a:xfrm>
            <a:off x="342565" y="4774098"/>
            <a:ext cx="2167273" cy="2002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r="-521" b="1232"/>
          <a:stretch/>
        </p:blipFill>
        <p:spPr bwMode="auto">
          <a:xfrm>
            <a:off x="1441007" y="1080313"/>
            <a:ext cx="6261795" cy="64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7−2</m:t>
                          </m:r>
                        </m:sub>
                      </m:sSub>
                      <m:r>
                        <a:rPr lang="en-US" altLang="en-US" sz="1500" i="1" dirty="0">
                          <a:latin typeface="Cambria Math" panose="02040503050406030204" pitchFamily="18" charset="0"/>
                          <a:cs typeface="Arial" charset="0"/>
                        </a:rPr>
                        <m:t>=±2.57</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3"/>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0" name="Text Box 8"/>
          <p:cNvSpPr txBox="1">
            <a:spLocks noChangeArrowheads="1"/>
          </p:cNvSpPr>
          <p:nvPr/>
        </p:nvSpPr>
        <p:spPr bwMode="auto">
          <a:xfrm>
            <a:off x="4988844" y="5167135"/>
            <a:ext cx="392655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Other factors that affect gross sales may include the type of movie, the actors in the movie, etc.</a:t>
            </a:r>
          </a:p>
        </p:txBody>
      </p:sp>
      <p:sp>
        <p:nvSpPr>
          <p:cNvPr id="28681" name="Text Box 9"/>
          <p:cNvSpPr txBox="1">
            <a:spLocks noChangeArrowheads="1"/>
          </p:cNvSpPr>
          <p:nvPr/>
        </p:nvSpPr>
        <p:spPr bwMode="auto">
          <a:xfrm>
            <a:off x="4648296" y="3361444"/>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85.7% of the variation in the Gross Sales is explained by the Movie Budget!</a:t>
            </a:r>
          </a:p>
        </p:txBody>
      </p:sp>
      <mc:AlternateContent xmlns:mc="http://schemas.openxmlformats.org/markup-compatibility/2006" xmlns:a14="http://schemas.microsoft.com/office/drawing/2010/main">
        <mc:Choice Requires="a14">
          <p:sp>
            <p:nvSpPr>
              <p:cNvPr id="3" name="TextBox 2"/>
              <p:cNvSpPr txBox="1"/>
              <p:nvPr/>
            </p:nvSpPr>
            <p:spPr>
              <a:xfrm>
                <a:off x="152400" y="3810000"/>
                <a:ext cx="1802225" cy="1641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7 −2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5</m:t>
                              </m:r>
                            </m:e>
                          </m:rad>
                        </m:num>
                        <m:den>
                          <m:rad>
                            <m:radPr>
                              <m:degHide m:val="on"/>
                              <m:ctrlPr>
                                <a:rPr lang="en-US" i="1">
                                  <a:latin typeface="Cambria Math" panose="02040503050406030204" pitchFamily="18" charset="0"/>
                                </a:rPr>
                              </m:ctrlPr>
                            </m:radPr>
                            <m:deg/>
                            <m:e>
                              <m:r>
                                <a:rPr lang="en-US" i="1">
                                  <a:latin typeface="Cambria Math"/>
                                </a:rPr>
                                <m:t>1−.857</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 y="3810000"/>
                <a:ext cx="1802225" cy="1641796"/>
              </a:xfrm>
              <a:prstGeom prst="rect">
                <a:avLst/>
              </a:prstGeom>
              <a:blipFill>
                <a:blip r:embed="rId5"/>
                <a:stretch>
                  <a:fillRect/>
                </a:stretch>
              </a:blipFill>
            </p:spPr>
            <p:txBody>
              <a:bodyPr/>
              <a:lstStyle/>
              <a:p>
                <a:r>
                  <a:rPr lang="en-US">
                    <a:noFill/>
                  </a:rPr>
                  <a:t> </a:t>
                </a:r>
              </a:p>
            </p:txBody>
          </p:sp>
        </mc:Fallback>
      </mc:AlternateContent>
      <p:sp>
        <p:nvSpPr>
          <p:cNvPr id="4" name="TextBox 3"/>
          <p:cNvSpPr txBox="1"/>
          <p:nvPr/>
        </p:nvSpPr>
        <p:spPr>
          <a:xfrm>
            <a:off x="152400" y="5351354"/>
            <a:ext cx="4343213" cy="923330"/>
          </a:xfrm>
          <a:prstGeom prst="rect">
            <a:avLst/>
          </a:prstGeom>
          <a:noFill/>
        </p:spPr>
        <p:txBody>
          <a:bodyPr wrap="square" rtlCol="0">
            <a:spAutoFit/>
          </a:bodyPr>
          <a:lstStyle/>
          <a:p>
            <a:r>
              <a:rPr lang="en-US" dirty="0"/>
              <a:t>P-value =.0028 </a:t>
            </a:r>
          </a:p>
          <a:p>
            <a:r>
              <a:rPr lang="en-US" dirty="0"/>
              <a:t>(use software if the t-value is calculated “by hand”) </a:t>
            </a:r>
          </a:p>
        </p:txBody>
      </p:sp>
      <p:sp>
        <p:nvSpPr>
          <p:cNvPr id="12" name="TextBox 11"/>
          <p:cNvSpPr txBox="1"/>
          <p:nvPr/>
        </p:nvSpPr>
        <p:spPr>
          <a:xfrm>
            <a:off x="152400" y="6277373"/>
            <a:ext cx="1609259" cy="369332"/>
          </a:xfrm>
          <a:prstGeom prst="rect">
            <a:avLst/>
          </a:prstGeom>
          <a:noFill/>
        </p:spPr>
        <p:txBody>
          <a:bodyPr wrap="square" rtlCol="0">
            <a:spAutoFit/>
          </a:bodyPr>
          <a:lstStyle/>
          <a:p>
            <a:r>
              <a:rPr lang="en-US" dirty="0"/>
              <a:t>Reject H</a:t>
            </a:r>
            <a:r>
              <a:rPr lang="en-US" baseline="-25000" dirty="0"/>
              <a:t>o</a:t>
            </a:r>
          </a:p>
        </p:txBody>
      </p:sp>
      <p:pic>
        <p:nvPicPr>
          <p:cNvPr id="2" name="Picture 1"/>
          <p:cNvPicPr>
            <a:picLocks noChangeAspect="1"/>
          </p:cNvPicPr>
          <p:nvPr/>
        </p:nvPicPr>
        <p:blipFill>
          <a:blip r:embed="rId6"/>
          <a:stretch>
            <a:fillRect/>
          </a:stretch>
        </p:blipFill>
        <p:spPr>
          <a:xfrm>
            <a:off x="246401" y="1981200"/>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4648296" y="3954304"/>
            <a:ext cx="426710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id="{DF0A3954-8C06-4065-98D2-088FE430E6EC}"/>
              </a:ext>
            </a:extLst>
          </p:cNvPr>
          <p:cNvPicPr>
            <a:picLocks noChangeAspect="1"/>
          </p:cNvPicPr>
          <p:nvPr/>
        </p:nvPicPr>
        <p:blipFill>
          <a:blip r:embed="rId8"/>
          <a:stretch>
            <a:fillRect/>
          </a:stretch>
        </p:blipFill>
        <p:spPr>
          <a:xfrm>
            <a:off x="2810440" y="2588585"/>
            <a:ext cx="2262350" cy="827373"/>
          </a:xfrm>
          <a:prstGeom prst="rect">
            <a:avLst/>
          </a:prstGeom>
        </p:spPr>
      </p:pic>
      <p:pic>
        <p:nvPicPr>
          <p:cNvPr id="17" name="Picture 16">
            <a:extLst>
              <a:ext uri="{FF2B5EF4-FFF2-40B4-BE49-F238E27FC236}">
                <a16:creationId xmlns:a16="http://schemas.microsoft.com/office/drawing/2014/main" id="{4166775B-D447-4BC4-B22E-F22A15D6E0C9}"/>
              </a:ext>
            </a:extLst>
          </p:cNvPr>
          <p:cNvPicPr>
            <a:picLocks noChangeAspect="1"/>
          </p:cNvPicPr>
          <p:nvPr/>
        </p:nvPicPr>
        <p:blipFill>
          <a:blip r:embed="rId9"/>
          <a:stretch>
            <a:fillRect/>
          </a:stretch>
        </p:blipFill>
        <p:spPr>
          <a:xfrm>
            <a:off x="2810440" y="3505200"/>
            <a:ext cx="1027475" cy="513738"/>
          </a:xfrm>
          <a:prstGeom prst="rect">
            <a:avLst/>
          </a:prstGeom>
        </p:spPr>
      </p:pic>
      <p:pic>
        <p:nvPicPr>
          <p:cNvPr id="5" name="Picture 4">
            <a:extLst>
              <a:ext uri="{FF2B5EF4-FFF2-40B4-BE49-F238E27FC236}">
                <a16:creationId xmlns:a16="http://schemas.microsoft.com/office/drawing/2014/main" id="{97BF1A26-E930-49E4-BC13-C7EE05BDD310}"/>
              </a:ext>
            </a:extLst>
          </p:cNvPr>
          <p:cNvPicPr>
            <a:picLocks noChangeAspect="1"/>
          </p:cNvPicPr>
          <p:nvPr/>
        </p:nvPicPr>
        <p:blipFill>
          <a:blip r:embed="rId10"/>
          <a:stretch>
            <a:fillRect/>
          </a:stretch>
        </p:blipFill>
        <p:spPr>
          <a:xfrm>
            <a:off x="2810440" y="5238560"/>
            <a:ext cx="1197209" cy="476440"/>
          </a:xfrm>
          <a:prstGeom prst="rect">
            <a:avLst/>
          </a:prstGeom>
        </p:spPr>
      </p:pic>
      <p:pic>
        <p:nvPicPr>
          <p:cNvPr id="6" name="Picture 5">
            <a:extLst>
              <a:ext uri="{FF2B5EF4-FFF2-40B4-BE49-F238E27FC236}">
                <a16:creationId xmlns:a16="http://schemas.microsoft.com/office/drawing/2014/main" id="{51EA346F-E036-4BE6-8712-AA6BAC824D26}"/>
              </a:ext>
            </a:extLst>
          </p:cNvPr>
          <p:cNvPicPr>
            <a:picLocks noChangeAspect="1"/>
          </p:cNvPicPr>
          <p:nvPr/>
        </p:nvPicPr>
        <p:blipFill>
          <a:blip r:embed="rId11"/>
          <a:stretch>
            <a:fillRect/>
          </a:stretch>
        </p:blipFill>
        <p:spPr>
          <a:xfrm>
            <a:off x="2810440" y="4250205"/>
            <a:ext cx="1914525" cy="89648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747ECF-5D58-48AB-9C06-0CC2202768E0}"/>
                  </a:ext>
                </a:extLst>
              </p:cNvPr>
              <p:cNvSpPr txBox="1"/>
              <p:nvPr/>
            </p:nvSpPr>
            <p:spPr>
              <a:xfrm>
                <a:off x="5377589" y="2090172"/>
                <a:ext cx="3537810" cy="1338828"/>
              </a:xfrm>
              <a:prstGeom prst="rect">
                <a:avLst/>
              </a:prstGeom>
              <a:noFill/>
            </p:spPr>
            <p:txBody>
              <a:bodyPr wrap="square" rtlCol="0">
                <a:spAutoFit/>
              </a:bodyPr>
              <a:lstStyle/>
              <a:p>
                <a:pPr algn="r"/>
                <a:r>
                  <a:rPr lang="en-US" altLang="en-US" sz="1350" dirty="0">
                    <a:latin typeface="+mn-lt"/>
                  </a:rPr>
                  <a:t>There is sufficient evidence at the alpha = .05 level of </a:t>
                </a:r>
                <a:r>
                  <a:rPr lang="en-US" altLang="en-US" sz="1350" dirty="0">
                    <a:latin typeface="+mj-lt"/>
                  </a:rPr>
                  <a:t>significance</a:t>
                </a:r>
                <a:r>
                  <a:rPr lang="en-US" altLang="en-US" sz="1350" dirty="0">
                    <a:latin typeface="+mn-lt"/>
                  </a:rPr>
                  <a:t> to suggest that the data are linearly correlated (p-value = .0028).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latin typeface="+mn-lt"/>
                  </a:rPr>
                  <a:t> for now.</a:t>
                </a:r>
              </a:p>
              <a:p>
                <a:pPr algn="r"/>
                <a:endParaRPr lang="en-US" sz="1350" dirty="0">
                  <a:latin typeface="+mn-lt"/>
                </a:endParaRPr>
              </a:p>
            </p:txBody>
          </p:sp>
        </mc:Choice>
        <mc:Fallback xmlns="">
          <p:sp>
            <p:nvSpPr>
              <p:cNvPr id="8" name="TextBox 7">
                <a:extLst>
                  <a:ext uri="{FF2B5EF4-FFF2-40B4-BE49-F238E27FC236}">
                    <a16:creationId xmlns:a16="http://schemas.microsoft.com/office/drawing/2014/main" id="{FD747ECF-5D58-48AB-9C06-0CC2202768E0}"/>
                  </a:ext>
                </a:extLst>
              </p:cNvPr>
              <p:cNvSpPr txBox="1">
                <a:spLocks noRot="1" noChangeAspect="1" noMove="1" noResize="1" noEditPoints="1" noAdjustHandles="1" noChangeArrowheads="1" noChangeShapeType="1" noTextEdit="1"/>
              </p:cNvSpPr>
              <p:nvPr/>
            </p:nvSpPr>
            <p:spPr>
              <a:xfrm>
                <a:off x="5377589" y="2090172"/>
                <a:ext cx="3537810" cy="1338828"/>
              </a:xfrm>
              <a:prstGeom prst="rect">
                <a:avLst/>
              </a:prstGeom>
              <a:blipFill>
                <a:blip r:embed="rId12"/>
                <a:stretch>
                  <a:fillRect t="-909" r="-2414"/>
                </a:stretch>
              </a:blipFill>
            </p:spPr>
            <p:txBody>
              <a:bodyPr/>
              <a:lstStyle/>
              <a:p>
                <a:r>
                  <a:rPr lang="en-US">
                    <a:noFill/>
                  </a:rPr>
                  <a:t> </a:t>
                </a:r>
              </a:p>
            </p:txBody>
          </p:sp>
        </mc:Fallback>
      </mc:AlternateContent>
    </p:spTree>
    <p:extLst>
      <p:ext uri="{BB962C8B-B14F-4D97-AF65-F5344CB8AC3E}">
        <p14:creationId xmlns:p14="http://schemas.microsoft.com/office/powerpoint/2010/main" val="185205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681"/>
                                        </p:tgtEl>
                                        <p:attrNameLst>
                                          <p:attrName>style.visibility</p:attrName>
                                        </p:attrNameLst>
                                      </p:cBhvr>
                                      <p:to>
                                        <p:strVal val="visible"/>
                                      </p:to>
                                    </p:set>
                                    <p:anim calcmode="lin" valueType="num">
                                      <p:cBhvr additive="base">
                                        <p:cTn id="53" dur="500" fill="hold"/>
                                        <p:tgtEl>
                                          <p:spTgt spid="28681"/>
                                        </p:tgtEl>
                                        <p:attrNameLst>
                                          <p:attrName>ppt_x</p:attrName>
                                        </p:attrNameLst>
                                      </p:cBhvr>
                                      <p:tavLst>
                                        <p:tav tm="0">
                                          <p:val>
                                            <p:strVal val="#ppt_x"/>
                                          </p:val>
                                        </p:tav>
                                        <p:tav tm="100000">
                                          <p:val>
                                            <p:strVal val="#ppt_x"/>
                                          </p:val>
                                        </p:tav>
                                      </p:tavLst>
                                    </p:anim>
                                    <p:anim calcmode="lin" valueType="num">
                                      <p:cBhvr additive="base">
                                        <p:cTn id="54"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8680"/>
                                        </p:tgtEl>
                                        <p:attrNameLst>
                                          <p:attrName>style.visibility</p:attrName>
                                        </p:attrNameLst>
                                      </p:cBhvr>
                                      <p:to>
                                        <p:strVal val="visible"/>
                                      </p:to>
                                    </p:set>
                                    <p:anim calcmode="lin" valueType="num">
                                      <p:cBhvr additive="base">
                                        <p:cTn id="65" dur="500" fill="hold"/>
                                        <p:tgtEl>
                                          <p:spTgt spid="28680"/>
                                        </p:tgtEl>
                                        <p:attrNameLst>
                                          <p:attrName>ppt_x</p:attrName>
                                        </p:attrNameLst>
                                      </p:cBhvr>
                                      <p:tavLst>
                                        <p:tav tm="0">
                                          <p:val>
                                            <p:strVal val="#ppt_x"/>
                                          </p:val>
                                        </p:tav>
                                        <p:tav tm="100000">
                                          <p:val>
                                            <p:strVal val="#ppt_x"/>
                                          </p:val>
                                        </p:tav>
                                      </p:tavLst>
                                    </p:anim>
                                    <p:anim calcmode="lin" valueType="num">
                                      <p:cBhvr additive="base">
                                        <p:cTn id="66"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0" grpId="0"/>
      <p:bldP spid="28681" grpId="0"/>
      <p:bldP spid="3" grpId="0"/>
      <p:bldP spid="4" grpId="0"/>
      <p:bldP spid="12" grpId="0"/>
      <p:bldP spid="14" grpId="0"/>
      <p:bldP spid="7" grpId="0"/>
      <p:bldP spid="1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263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838200"/>
          </a:xfrm>
        </p:spPr>
        <p:txBody>
          <a:bodyPr/>
          <a:lstStyle/>
          <a:p>
            <a:pPr eaLnBrk="1" hangingPunct="1"/>
            <a:r>
              <a:rPr lang="en-US" altLang="en-US" dirty="0">
                <a:ea typeface="ＭＳ Ｐゴシック" pitchFamily="34" charset="-128"/>
              </a:rPr>
              <a:t>Mother/Daughter Heights</a:t>
            </a:r>
          </a:p>
        </p:txBody>
      </p:sp>
      <p:pic>
        <p:nvPicPr>
          <p:cNvPr id="1946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229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4343400" y="3938912"/>
            <a:ext cx="3429000" cy="2597159"/>
          </a:xfrm>
          <a:prstGeom prst="rect">
            <a:avLst/>
          </a:prstGeom>
        </p:spPr>
      </p:pic>
      <p:pic>
        <p:nvPicPr>
          <p:cNvPr id="4" name="Picture 3"/>
          <p:cNvPicPr>
            <a:picLocks noChangeAspect="1"/>
          </p:cNvPicPr>
          <p:nvPr/>
        </p:nvPicPr>
        <p:blipFill>
          <a:blip r:embed="rId4"/>
          <a:stretch>
            <a:fillRect/>
          </a:stretch>
        </p:blipFill>
        <p:spPr>
          <a:xfrm>
            <a:off x="4343400" y="3039478"/>
            <a:ext cx="3581400" cy="730899"/>
          </a:xfrm>
          <a:prstGeom prst="rect">
            <a:avLst/>
          </a:prstGeom>
        </p:spPr>
      </p:pic>
      <p:sp>
        <p:nvSpPr>
          <p:cNvPr id="13" name="TextBox 12">
            <a:extLst>
              <a:ext uri="{FF2B5EF4-FFF2-40B4-BE49-F238E27FC236}">
                <a16:creationId xmlns:a16="http://schemas.microsoft.com/office/drawing/2014/main" id="{DBE3BAC2-B16E-460F-96C2-6734598A3B72}"/>
              </a:ext>
            </a:extLst>
          </p:cNvPr>
          <p:cNvSpPr txBox="1"/>
          <p:nvPr/>
        </p:nvSpPr>
        <p:spPr>
          <a:xfrm>
            <a:off x="381000" y="3050210"/>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5" name="Picture 4">
            <a:extLst>
              <a:ext uri="{FF2B5EF4-FFF2-40B4-BE49-F238E27FC236}">
                <a16:creationId xmlns:a16="http://schemas.microsoft.com/office/drawing/2014/main" id="{04D723F6-5102-4091-8B51-54E8DB16F60B}"/>
              </a:ext>
            </a:extLst>
          </p:cNvPr>
          <p:cNvPicPr>
            <a:picLocks noChangeAspect="1"/>
          </p:cNvPicPr>
          <p:nvPr/>
        </p:nvPicPr>
        <p:blipFill>
          <a:blip r:embed="rId5"/>
          <a:stretch>
            <a:fillRect/>
          </a:stretch>
        </p:blipFill>
        <p:spPr>
          <a:xfrm>
            <a:off x="381000" y="3938912"/>
            <a:ext cx="3438525" cy="152400"/>
          </a:xfrm>
          <a:prstGeom prst="rect">
            <a:avLst/>
          </a:prstGeom>
        </p:spPr>
      </p:pic>
      <p:pic>
        <p:nvPicPr>
          <p:cNvPr id="6" name="Picture 5">
            <a:extLst>
              <a:ext uri="{FF2B5EF4-FFF2-40B4-BE49-F238E27FC236}">
                <a16:creationId xmlns:a16="http://schemas.microsoft.com/office/drawing/2014/main" id="{87E5F49E-9325-49CE-828B-E5696D1C114D}"/>
              </a:ext>
            </a:extLst>
          </p:cNvPr>
          <p:cNvPicPr>
            <a:picLocks noChangeAspect="1"/>
          </p:cNvPicPr>
          <p:nvPr/>
        </p:nvPicPr>
        <p:blipFill>
          <a:blip r:embed="rId6"/>
          <a:stretch>
            <a:fillRect/>
          </a:stretch>
        </p:blipFill>
        <p:spPr>
          <a:xfrm>
            <a:off x="381000" y="4227998"/>
            <a:ext cx="2636949" cy="2396485"/>
          </a:xfrm>
          <a:prstGeom prst="rect">
            <a:avLst/>
          </a:prstGeom>
        </p:spPr>
      </p:pic>
    </p:spTree>
    <p:extLst>
      <p:ext uri="{BB962C8B-B14F-4D97-AF65-F5344CB8AC3E}">
        <p14:creationId xmlns:p14="http://schemas.microsoft.com/office/powerpoint/2010/main" val="147811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181100" y="76200"/>
            <a:ext cx="678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dirty="0">
                <a:solidFill>
                  <a:srgbClr val="008000"/>
                </a:solidFill>
              </a:rPr>
              <a:t>Key Concept</a:t>
            </a:r>
          </a:p>
        </p:txBody>
      </p:sp>
      <p:sp>
        <p:nvSpPr>
          <p:cNvPr id="3079" name="Text Box 7"/>
          <p:cNvSpPr txBox="1">
            <a:spLocks noChangeArrowheads="1"/>
          </p:cNvSpPr>
          <p:nvPr/>
        </p:nvSpPr>
        <p:spPr bwMode="auto">
          <a:xfrm>
            <a:off x="1676400" y="1049337"/>
            <a:ext cx="2066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dirty="0"/>
              <a:t>Examples : </a:t>
            </a:r>
          </a:p>
        </p:txBody>
      </p:sp>
      <p:sp>
        <p:nvSpPr>
          <p:cNvPr id="3080" name="Text Box 8"/>
          <p:cNvSpPr txBox="1">
            <a:spLocks noChangeArrowheads="1"/>
          </p:cNvSpPr>
          <p:nvPr/>
        </p:nvSpPr>
        <p:spPr bwMode="auto">
          <a:xfrm>
            <a:off x="304800" y="1735137"/>
            <a:ext cx="445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400" b="1" dirty="0"/>
              <a:t>Studying Hours and Grades!</a:t>
            </a:r>
          </a:p>
        </p:txBody>
      </p:sp>
      <p:sp>
        <p:nvSpPr>
          <p:cNvPr id="3081" name="Text Box 9"/>
          <p:cNvSpPr txBox="1">
            <a:spLocks noChangeArrowheads="1"/>
          </p:cNvSpPr>
          <p:nvPr/>
        </p:nvSpPr>
        <p:spPr bwMode="auto">
          <a:xfrm>
            <a:off x="155575" y="3792537"/>
            <a:ext cx="418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dirty="0"/>
              <a:t>Sleep v. Stress Level.</a:t>
            </a:r>
          </a:p>
        </p:txBody>
      </p:sp>
      <p:sp>
        <p:nvSpPr>
          <p:cNvPr id="3082" name="Rectangle 10"/>
          <p:cNvSpPr>
            <a:spLocks noChangeArrowheads="1"/>
          </p:cNvSpPr>
          <p:nvPr/>
        </p:nvSpPr>
        <p:spPr bwMode="auto">
          <a:xfrm>
            <a:off x="531018" y="6257272"/>
            <a:ext cx="8015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800" b="1" dirty="0">
                <a:solidFill>
                  <a:schemeClr val="hlink"/>
                </a:solidFill>
              </a:rPr>
              <a:t>sample linear correlation coefficient: </a:t>
            </a:r>
            <a:r>
              <a:rPr lang="en-US" altLang="en-US" sz="2800" b="1" i="1" dirty="0">
                <a:solidFill>
                  <a:schemeClr val="hlink"/>
                </a:solidFill>
              </a:rPr>
              <a:t>r</a:t>
            </a:r>
          </a:p>
        </p:txBody>
      </p:sp>
      <p:pic>
        <p:nvPicPr>
          <p:cNvPr id="184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71562"/>
            <a:ext cx="3733800" cy="191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820737"/>
            <a:ext cx="7886700" cy="391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413" y="3182937"/>
            <a:ext cx="4037012" cy="184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1225"/>
            <a:ext cx="82391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6"/>
          <p:cNvSpPr txBox="1">
            <a:spLocks noChangeArrowheads="1"/>
          </p:cNvSpPr>
          <p:nvPr/>
        </p:nvSpPr>
        <p:spPr bwMode="auto">
          <a:xfrm>
            <a:off x="-33338" y="514921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dirty="0"/>
              <a:t>We would like a numerical measurement of the strength of the relationship between two variables representing quantitative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nodeType="clickEffect">
                                  <p:stCondLst>
                                    <p:cond delay="0"/>
                                  </p:stCondLst>
                                  <p:childTnLst>
                                    <p:anim calcmode="lin" valueType="num">
                                      <p:cBhvr>
                                        <p:cTn id="13" dur="500"/>
                                        <p:tgtEl>
                                          <p:spTgt spid="10"/>
                                        </p:tgtEl>
                                        <p:attrNameLst>
                                          <p:attrName>ppt_w</p:attrName>
                                        </p:attrNameLst>
                                      </p:cBhvr>
                                      <p:tavLst>
                                        <p:tav tm="0">
                                          <p:val>
                                            <p:strVal val="ppt_w"/>
                                          </p:val>
                                        </p:tav>
                                        <p:tav tm="100000">
                                          <p:val>
                                            <p:fltVal val="0"/>
                                          </p:val>
                                        </p:tav>
                                      </p:tavLst>
                                    </p:anim>
                                    <p:anim calcmode="lin" valueType="num">
                                      <p:cBhvr>
                                        <p:cTn id="14" dur="500"/>
                                        <p:tgtEl>
                                          <p:spTgt spid="10"/>
                                        </p:tgtEl>
                                        <p:attrNameLst>
                                          <p:attrName>ppt_h</p:attrName>
                                        </p:attrNameLst>
                                      </p:cBhvr>
                                      <p:tavLst>
                                        <p:tav tm="0">
                                          <p:val>
                                            <p:strVal val="ppt_h"/>
                                          </p:val>
                                        </p:tav>
                                        <p:tav tm="100000">
                                          <p:val>
                                            <p:fltVal val="0"/>
                                          </p:val>
                                        </p:tav>
                                      </p:tavLst>
                                    </p:anim>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8441"/>
                                        </p:tgtEl>
                                        <p:attrNameLst>
                                          <p:attrName>style.visibility</p:attrName>
                                        </p:attrNameLst>
                                      </p:cBhvr>
                                      <p:to>
                                        <p:strVal val="visible"/>
                                      </p:to>
                                    </p:set>
                                    <p:animEffect transition="in" filter="fade">
                                      <p:cBhvr>
                                        <p:cTn id="19" dur="500"/>
                                        <p:tgtEl>
                                          <p:spTgt spid="18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81"/>
                                        </p:tgtEl>
                                        <p:attrNameLst>
                                          <p:attrName>style.visibility</p:attrName>
                                        </p:attrNameLst>
                                      </p:cBhvr>
                                      <p:to>
                                        <p:strVal val="visible"/>
                                      </p:to>
                                    </p:set>
                                    <p:anim calcmode="lin" valueType="num">
                                      <p:cBhvr additive="base">
                                        <p:cTn id="24" dur="500" fill="hold"/>
                                        <p:tgtEl>
                                          <p:spTgt spid="3081"/>
                                        </p:tgtEl>
                                        <p:attrNameLst>
                                          <p:attrName>ppt_x</p:attrName>
                                        </p:attrNameLst>
                                      </p:cBhvr>
                                      <p:tavLst>
                                        <p:tav tm="0">
                                          <p:val>
                                            <p:strVal val="#ppt_x"/>
                                          </p:val>
                                        </p:tav>
                                        <p:tav tm="100000">
                                          <p:val>
                                            <p:strVal val="#ppt_x"/>
                                          </p:val>
                                        </p:tav>
                                      </p:tavLst>
                                    </p:anim>
                                    <p:anim calcmode="lin" valueType="num">
                                      <p:cBhvr additive="base">
                                        <p:cTn id="25"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xit" presetSubtype="32" fill="hold" nodeType="clickEffect">
                                  <p:stCondLst>
                                    <p:cond delay="0"/>
                                  </p:stCondLst>
                                  <p:childTnLst>
                                    <p:anim calcmode="lin" valueType="num">
                                      <p:cBhvr>
                                        <p:cTn id="36" dur="500"/>
                                        <p:tgtEl>
                                          <p:spTgt spid="12"/>
                                        </p:tgtEl>
                                        <p:attrNameLst>
                                          <p:attrName>ppt_w</p:attrName>
                                        </p:attrNameLst>
                                      </p:cBhvr>
                                      <p:tavLst>
                                        <p:tav tm="0">
                                          <p:val>
                                            <p:strVal val="ppt_w"/>
                                          </p:val>
                                        </p:tav>
                                        <p:tav tm="100000">
                                          <p:val>
                                            <p:fltVal val="0"/>
                                          </p:val>
                                        </p:tav>
                                      </p:tavLst>
                                    </p:anim>
                                    <p:anim calcmode="lin" valueType="num">
                                      <p:cBhvr>
                                        <p:cTn id="37" dur="500"/>
                                        <p:tgtEl>
                                          <p:spTgt spid="12"/>
                                        </p:tgtEl>
                                        <p:attrNameLst>
                                          <p:attrName>ppt_h</p:attrName>
                                        </p:attrNameLst>
                                      </p:cBhvr>
                                      <p:tavLst>
                                        <p:tav tm="0">
                                          <p:val>
                                            <p:strVal val="ppt_h"/>
                                          </p:val>
                                        </p:tav>
                                        <p:tav tm="100000">
                                          <p:val>
                                            <p:fltVal val="0"/>
                                          </p:val>
                                        </p:tav>
                                      </p:tavLst>
                                    </p:anim>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fade">
                                      <p:cBhvr>
                                        <p:cTn id="42" dur="500"/>
                                        <p:tgtEl>
                                          <p:spTgt spid="184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082"/>
                                        </p:tgtEl>
                                        <p:attrNameLst>
                                          <p:attrName>style.visibility</p:attrName>
                                        </p:attrNameLst>
                                      </p:cBhvr>
                                      <p:to>
                                        <p:strVal val="visible"/>
                                      </p:to>
                                    </p:set>
                                    <p:anim calcmode="lin" valueType="num">
                                      <p:cBhvr additive="base">
                                        <p:cTn id="52" dur="500" fill="hold"/>
                                        <p:tgtEl>
                                          <p:spTgt spid="3082"/>
                                        </p:tgtEl>
                                        <p:attrNameLst>
                                          <p:attrName>ppt_x</p:attrName>
                                        </p:attrNameLst>
                                      </p:cBhvr>
                                      <p:tavLst>
                                        <p:tav tm="0">
                                          <p:val>
                                            <p:strVal val="#ppt_x"/>
                                          </p:val>
                                        </p:tav>
                                        <p:tav tm="100000">
                                          <p:val>
                                            <p:strVal val="#ppt_x"/>
                                          </p:val>
                                        </p:tav>
                                      </p:tavLst>
                                    </p:anim>
                                    <p:anim calcmode="lin" valueType="num">
                                      <p:cBhvr additive="base">
                                        <p:cTn id="53"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4572097" y="3361444"/>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48% of the variation in the Daughter height is explained by the Mother height!</a:t>
            </a:r>
          </a:p>
        </p:txBody>
      </p:sp>
      <mc:AlternateContent xmlns:mc="http://schemas.openxmlformats.org/markup-compatibility/2006" xmlns:a14="http://schemas.microsoft.com/office/drawing/2010/main">
        <mc:Choice Requires="a14">
          <p:sp>
            <p:nvSpPr>
              <p:cNvPr id="3" name="TextBox 2"/>
              <p:cNvSpPr txBox="1"/>
              <p:nvPr/>
            </p:nvSpPr>
            <p:spPr>
              <a:xfrm>
                <a:off x="152400" y="3810000"/>
                <a:ext cx="1806969"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𝑡</m:t>
                      </m:r>
                      <m:r>
                        <a:rPr lang="en-US" i="1" smtClean="0">
                          <a:latin typeface="Cambria Math"/>
                        </a:rPr>
                        <m:t>=</m:t>
                      </m:r>
                      <m:f>
                        <m:fPr>
                          <m:ctrlPr>
                            <a:rPr lang="en-US" i="1">
                              <a:latin typeface="Cambria Math" panose="02040503050406030204" pitchFamily="18" charset="0"/>
                            </a:rPr>
                          </m:ctrlPr>
                        </m:fPr>
                        <m:num>
                          <m:r>
                            <a:rPr lang="en-US" i="1">
                              <a:latin typeface="Cambria Math"/>
                            </a:rPr>
                            <m:t>.</m:t>
                          </m:r>
                          <m:r>
                            <a:rPr lang="en-US" b="0" i="1" smtClean="0">
                              <a:latin typeface="Cambria Math" panose="02040503050406030204" pitchFamily="18" charset="0"/>
                            </a:rPr>
                            <m:t>693</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8−</m:t>
                              </m:r>
                              <m:r>
                                <a:rPr lang="en-US" i="1">
                                  <a:latin typeface="Cambria Math"/>
                                </a:rPr>
                                <m:t>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m:t>
                                  </m:r>
                                  <m:r>
                                    <a:rPr lang="en-US" i="1">
                                      <a:latin typeface="Cambria Math" panose="02040503050406030204" pitchFamily="18" charset="0"/>
                                    </a:rPr>
                                    <m:t>69</m:t>
                                  </m:r>
                                  <m:r>
                                    <a:rPr lang="en-US" b="0" i="1" smtClean="0">
                                      <a:latin typeface="Cambria Math" panose="02040503050406030204" pitchFamily="18" charset="0"/>
                                    </a:rPr>
                                    <m:t>3</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panose="02040503050406030204" pitchFamily="18" charset="0"/>
                            </a:rPr>
                            <m:t>69</m:t>
                          </m:r>
                          <m:r>
                            <a:rPr lang="en-US" b="0" i="1" smtClean="0">
                              <a:latin typeface="Cambria Math" panose="02040503050406030204" pitchFamily="18" charset="0"/>
                            </a:rPr>
                            <m:t>3</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6</m:t>
                              </m:r>
                            </m:e>
                          </m:rad>
                        </m:num>
                        <m:den>
                          <m:rad>
                            <m:radPr>
                              <m:degHide m:val="on"/>
                              <m:ctrlPr>
                                <a:rPr lang="en-US" i="1">
                                  <a:latin typeface="Cambria Math" panose="02040503050406030204" pitchFamily="18" charset="0"/>
                                </a:rPr>
                              </m:ctrlPr>
                            </m:radPr>
                            <m:deg/>
                            <m:e>
                              <m:r>
                                <a:rPr lang="en-US" i="1">
                                  <a:latin typeface="Cambria Math"/>
                                </a:rPr>
                                <m:t>1−.</m:t>
                              </m:r>
                              <m:r>
                                <a:rPr lang="en-US" b="0" i="1" smtClean="0">
                                  <a:latin typeface="Cambria Math" panose="02040503050406030204" pitchFamily="18" charset="0"/>
                                </a:rPr>
                                <m:t>48</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m:t>
                      </m:r>
                      <m:r>
                        <a:rPr lang="en-US" b="0" i="1" smtClean="0">
                          <a:latin typeface="Cambria Math" panose="02040503050406030204" pitchFamily="18" charset="0"/>
                        </a:rPr>
                        <m:t>2.352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 y="3810000"/>
                <a:ext cx="1806969" cy="1638525"/>
              </a:xfrm>
              <a:prstGeom prst="rect">
                <a:avLst/>
              </a:prstGeom>
              <a:blipFill>
                <a:blip r:embed="rId4"/>
                <a:stretch>
                  <a:fillRect/>
                </a:stretch>
              </a:blipFill>
            </p:spPr>
            <p:txBody>
              <a:bodyPr/>
              <a:lstStyle/>
              <a:p>
                <a:r>
                  <a:rPr lang="en-US">
                    <a:noFill/>
                  </a:rPr>
                  <a:t> </a:t>
                </a:r>
              </a:p>
            </p:txBody>
          </p:sp>
        </mc:Fallback>
      </mc:AlternateContent>
      <p:sp>
        <p:nvSpPr>
          <p:cNvPr id="4" name="TextBox 3"/>
          <p:cNvSpPr txBox="1"/>
          <p:nvPr/>
        </p:nvSpPr>
        <p:spPr>
          <a:xfrm>
            <a:off x="152400" y="5351354"/>
            <a:ext cx="4343213" cy="923330"/>
          </a:xfrm>
          <a:prstGeom prst="rect">
            <a:avLst/>
          </a:prstGeom>
          <a:noFill/>
        </p:spPr>
        <p:txBody>
          <a:bodyPr wrap="square" rtlCol="0">
            <a:spAutoFit/>
          </a:bodyPr>
          <a:lstStyle/>
          <a:p>
            <a:r>
              <a:rPr lang="en-US" dirty="0"/>
              <a:t>P-value =.0569 </a:t>
            </a:r>
          </a:p>
          <a:p>
            <a:r>
              <a:rPr lang="en-US" dirty="0"/>
              <a:t>(use software if the t-value is calculated “by hand”) </a:t>
            </a:r>
          </a:p>
        </p:txBody>
      </p:sp>
      <p:sp>
        <p:nvSpPr>
          <p:cNvPr id="12" name="TextBox 11"/>
          <p:cNvSpPr txBox="1"/>
          <p:nvPr/>
        </p:nvSpPr>
        <p:spPr>
          <a:xfrm>
            <a:off x="152400" y="6277373"/>
            <a:ext cx="3657600" cy="369332"/>
          </a:xfrm>
          <a:prstGeom prst="rect">
            <a:avLst/>
          </a:prstGeom>
          <a:noFill/>
        </p:spPr>
        <p:txBody>
          <a:bodyPr wrap="square" rtlCol="0">
            <a:spAutoFit/>
          </a:bodyPr>
          <a:lstStyle/>
          <a:p>
            <a:r>
              <a:rPr lang="en-US" dirty="0"/>
              <a:t>Fail to Reject Ho (at alpha = 0.05)</a:t>
            </a:r>
          </a:p>
        </p:txBody>
      </p:sp>
      <p:pic>
        <p:nvPicPr>
          <p:cNvPr id="2" name="Picture 1"/>
          <p:cNvPicPr>
            <a:picLocks noChangeAspect="1"/>
          </p:cNvPicPr>
          <p:nvPr/>
        </p:nvPicPr>
        <p:blipFill>
          <a:blip r:embed="rId5"/>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6"/>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4572097" y="3954304"/>
            <a:ext cx="426710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the we do not know much about how the data was sampled, the results cannot be generalized to the entire population of mothers and daughter in the NHES. Because the results are not significant, there is no need to discuss causality. </a:t>
            </a:r>
          </a:p>
        </p:txBody>
      </p:sp>
      <p:sp>
        <p:nvSpPr>
          <p:cNvPr id="9" name="Title 8">
            <a:extLst>
              <a:ext uri="{FF2B5EF4-FFF2-40B4-BE49-F238E27FC236}">
                <a16:creationId xmlns:a16="http://schemas.microsoft.com/office/drawing/2014/main" id="{547982D3-1A48-4FCB-83C7-FA5B966B096B}"/>
              </a:ext>
            </a:extLst>
          </p:cNvPr>
          <p:cNvSpPr>
            <a:spLocks noGrp="1"/>
          </p:cNvSpPr>
          <p:nvPr>
            <p:ph type="title"/>
          </p:nvPr>
        </p:nvSpPr>
        <p:spPr>
          <a:xfrm>
            <a:off x="457200" y="274638"/>
            <a:ext cx="8229600" cy="798692"/>
          </a:xfrm>
        </p:spPr>
        <p:txBody>
          <a:bodyPr/>
          <a:lstStyle/>
          <a:p>
            <a:r>
              <a:rPr lang="en-US" dirty="0"/>
              <a:t>Mother/Daughter Heights</a:t>
            </a:r>
          </a:p>
        </p:txBody>
      </p:sp>
      <p:pic>
        <p:nvPicPr>
          <p:cNvPr id="22" name="Picture 9">
            <a:extLst>
              <a:ext uri="{FF2B5EF4-FFF2-40B4-BE49-F238E27FC236}">
                <a16:creationId xmlns:a16="http://schemas.microsoft.com/office/drawing/2014/main" id="{7AFA104E-9693-4463-B470-B2D61BB891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0831" r="926"/>
          <a:stretch/>
        </p:blipFill>
        <p:spPr bwMode="auto">
          <a:xfrm>
            <a:off x="418913" y="10668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68D8F16-DA19-497B-9E55-42EFDBC1F3C7}"/>
              </a:ext>
            </a:extLst>
          </p:cNvPr>
          <p:cNvPicPr>
            <a:picLocks noChangeAspect="1"/>
          </p:cNvPicPr>
          <p:nvPr/>
        </p:nvPicPr>
        <p:blipFill>
          <a:blip r:embed="rId8"/>
          <a:stretch>
            <a:fillRect/>
          </a:stretch>
        </p:blipFill>
        <p:spPr>
          <a:xfrm>
            <a:off x="2800163" y="3505200"/>
            <a:ext cx="1326122" cy="640711"/>
          </a:xfrm>
          <a:prstGeom prst="rect">
            <a:avLst/>
          </a:prstGeom>
        </p:spPr>
      </p:pic>
      <p:pic>
        <p:nvPicPr>
          <p:cNvPr id="11" name="Picture 10">
            <a:extLst>
              <a:ext uri="{FF2B5EF4-FFF2-40B4-BE49-F238E27FC236}">
                <a16:creationId xmlns:a16="http://schemas.microsoft.com/office/drawing/2014/main" id="{62B38EAA-169D-48B5-BA3A-1E69BE251C87}"/>
              </a:ext>
            </a:extLst>
          </p:cNvPr>
          <p:cNvPicPr>
            <a:picLocks noChangeAspect="1"/>
          </p:cNvPicPr>
          <p:nvPr/>
        </p:nvPicPr>
        <p:blipFill>
          <a:blip r:embed="rId9"/>
          <a:stretch>
            <a:fillRect/>
          </a:stretch>
        </p:blipFill>
        <p:spPr>
          <a:xfrm>
            <a:off x="2809598" y="2596169"/>
            <a:ext cx="1857375" cy="847725"/>
          </a:xfrm>
          <a:prstGeom prst="rect">
            <a:avLst/>
          </a:prstGeom>
        </p:spPr>
      </p:pic>
      <p:pic>
        <p:nvPicPr>
          <p:cNvPr id="13" name="Picture 12">
            <a:extLst>
              <a:ext uri="{FF2B5EF4-FFF2-40B4-BE49-F238E27FC236}">
                <a16:creationId xmlns:a16="http://schemas.microsoft.com/office/drawing/2014/main" id="{AFAAFD7F-62BF-4020-A6DC-4E38AC0D85E1}"/>
              </a:ext>
            </a:extLst>
          </p:cNvPr>
          <p:cNvPicPr>
            <a:picLocks noChangeAspect="1"/>
          </p:cNvPicPr>
          <p:nvPr/>
        </p:nvPicPr>
        <p:blipFill>
          <a:blip r:embed="rId10"/>
          <a:stretch>
            <a:fillRect/>
          </a:stretch>
        </p:blipFill>
        <p:spPr>
          <a:xfrm>
            <a:off x="2800163" y="5181600"/>
            <a:ext cx="1009837" cy="456328"/>
          </a:xfrm>
          <a:prstGeom prst="rect">
            <a:avLst/>
          </a:prstGeom>
        </p:spPr>
      </p:pic>
      <p:pic>
        <p:nvPicPr>
          <p:cNvPr id="18" name="Picture 17">
            <a:extLst>
              <a:ext uri="{FF2B5EF4-FFF2-40B4-BE49-F238E27FC236}">
                <a16:creationId xmlns:a16="http://schemas.microsoft.com/office/drawing/2014/main" id="{24BECB48-2302-48D9-AB98-901B407F3F6B}"/>
              </a:ext>
            </a:extLst>
          </p:cNvPr>
          <p:cNvPicPr>
            <a:picLocks noChangeAspect="1"/>
          </p:cNvPicPr>
          <p:nvPr/>
        </p:nvPicPr>
        <p:blipFill>
          <a:blip r:embed="rId11"/>
          <a:stretch>
            <a:fillRect/>
          </a:stretch>
        </p:blipFill>
        <p:spPr>
          <a:xfrm>
            <a:off x="2800163" y="4206893"/>
            <a:ext cx="1857783" cy="775144"/>
          </a:xfrm>
          <a:prstGeom prst="rect">
            <a:avLst/>
          </a:prstGeom>
        </p:spPr>
      </p:pic>
      <mc:AlternateContent xmlns:mc="http://schemas.openxmlformats.org/markup-compatibility/2006" xmlns:a14="http://schemas.microsoft.com/office/drawing/2010/main">
        <mc:Choice Requires="a14">
          <p:sp>
            <p:nvSpPr>
              <p:cNvPr id="19" name="Text Box 9">
                <a:extLst>
                  <a:ext uri="{FF2B5EF4-FFF2-40B4-BE49-F238E27FC236}">
                    <a16:creationId xmlns:a16="http://schemas.microsoft.com/office/drawing/2014/main" id="{09369DC6-3062-4393-A9D3-05B7EA5C6CF2}"/>
                  </a:ext>
                </a:extLst>
              </p:cNvPr>
              <p:cNvSpPr txBox="1">
                <a:spLocks noChangeArrowheads="1"/>
              </p:cNvSpPr>
              <p:nvPr/>
            </p:nvSpPr>
            <p:spPr bwMode="auto">
              <a:xfrm>
                <a:off x="4572097" y="2353085"/>
                <a:ext cx="4267103"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There is not sufficient evidence at the alpha = .05 level of significance to suggest that the data are linearly correlated (p-value = .0569).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19" name="Text Box 9">
                <a:extLst>
                  <a:ext uri="{FF2B5EF4-FFF2-40B4-BE49-F238E27FC236}">
                    <a16:creationId xmlns:a16="http://schemas.microsoft.com/office/drawing/2014/main" id="{09369DC6-3062-4393-A9D3-05B7EA5C6CF2}"/>
                  </a:ext>
                </a:extLst>
              </p:cNvPr>
              <p:cNvSpPr txBox="1">
                <a:spLocks noRot="1" noChangeAspect="1" noMove="1" noResize="1" noEditPoints="1" noAdjustHandles="1" noChangeArrowheads="1" noChangeShapeType="1" noTextEdit="1"/>
              </p:cNvSpPr>
              <p:nvPr/>
            </p:nvSpPr>
            <p:spPr bwMode="auto">
              <a:xfrm>
                <a:off x="4572097" y="2353085"/>
                <a:ext cx="4267103" cy="923330"/>
              </a:xfrm>
              <a:prstGeom prst="rect">
                <a:avLst/>
              </a:prstGeom>
              <a:blipFill>
                <a:blip r:embed="rId12"/>
                <a:stretch>
                  <a:fillRect t="-662" r="-1857" b="-66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04038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81"/>
                                        </p:tgtEl>
                                        <p:attrNameLst>
                                          <p:attrName>style.visibility</p:attrName>
                                        </p:attrNameLst>
                                      </p:cBhvr>
                                      <p:to>
                                        <p:strVal val="visible"/>
                                      </p:to>
                                    </p:set>
                                    <p:anim calcmode="lin" valueType="num">
                                      <p:cBhvr additive="base">
                                        <p:cTn id="55" dur="500" fill="hold"/>
                                        <p:tgtEl>
                                          <p:spTgt spid="28681"/>
                                        </p:tgtEl>
                                        <p:attrNameLst>
                                          <p:attrName>ppt_x</p:attrName>
                                        </p:attrNameLst>
                                      </p:cBhvr>
                                      <p:tavLst>
                                        <p:tav tm="0">
                                          <p:val>
                                            <p:strVal val="#ppt_x"/>
                                          </p:val>
                                        </p:tav>
                                        <p:tav tm="100000">
                                          <p:val>
                                            <p:strVal val="#ppt_x"/>
                                          </p:val>
                                        </p:tav>
                                      </p:tavLst>
                                    </p:anim>
                                    <p:anim calcmode="lin" valueType="num">
                                      <p:cBhvr additive="base">
                                        <p:cTn id="56"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1" grpId="0"/>
      <p:bldP spid="3" grpId="0"/>
      <p:bldP spid="4" grpId="0"/>
      <p:bldP spid="12" grpId="0"/>
      <p:bldP spid="14" grpId="0"/>
      <p:bldP spid="7" grpId="0"/>
      <p:bldP spid="16"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E904C4-04D9-4502-917D-AB2AAA4B3754}"/>
              </a:ext>
            </a:extLst>
          </p:cNvPr>
          <p:cNvPicPr>
            <a:picLocks noChangeAspect="1"/>
          </p:cNvPicPr>
          <p:nvPr/>
        </p:nvPicPr>
        <p:blipFill>
          <a:blip r:embed="rId3"/>
          <a:stretch>
            <a:fillRect/>
          </a:stretch>
        </p:blipFill>
        <p:spPr>
          <a:xfrm>
            <a:off x="119768" y="1158081"/>
            <a:ext cx="4305047" cy="3932238"/>
          </a:xfrm>
          <a:prstGeom prst="rect">
            <a:avLst/>
          </a:prstGeom>
        </p:spPr>
      </p:pic>
      <p:pic>
        <p:nvPicPr>
          <p:cNvPr id="3" name="Picture 2"/>
          <p:cNvPicPr>
            <a:picLocks noChangeAspect="1"/>
          </p:cNvPicPr>
          <p:nvPr/>
        </p:nvPicPr>
        <p:blipFill>
          <a:blip r:embed="rId4"/>
          <a:stretch>
            <a:fillRect/>
          </a:stretch>
        </p:blipFill>
        <p:spPr>
          <a:xfrm>
            <a:off x="4843661" y="3898371"/>
            <a:ext cx="3936783" cy="2667000"/>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Parent Child Heights</a:t>
            </a:r>
          </a:p>
        </p:txBody>
      </p:sp>
      <p:pic>
        <p:nvPicPr>
          <p:cNvPr id="7" name="Picture 6"/>
          <p:cNvPicPr>
            <a:picLocks noChangeAspect="1"/>
          </p:cNvPicPr>
          <p:nvPr/>
        </p:nvPicPr>
        <p:blipFill>
          <a:blip r:embed="rId5"/>
          <a:stretch>
            <a:fillRect/>
          </a:stretch>
        </p:blipFill>
        <p:spPr>
          <a:xfrm>
            <a:off x="4495800" y="1019018"/>
            <a:ext cx="2029476" cy="2438400"/>
          </a:xfrm>
          <a:prstGeom prst="rect">
            <a:avLst/>
          </a:prstGeom>
        </p:spPr>
      </p:pic>
      <p:pic>
        <p:nvPicPr>
          <p:cNvPr id="10" name="Picture 9">
            <a:extLst>
              <a:ext uri="{FF2B5EF4-FFF2-40B4-BE49-F238E27FC236}">
                <a16:creationId xmlns:a16="http://schemas.microsoft.com/office/drawing/2014/main" id="{E43E3C06-DFAA-4983-B663-543801504C62}"/>
              </a:ext>
            </a:extLst>
          </p:cNvPr>
          <p:cNvPicPr>
            <a:picLocks noChangeAspect="1"/>
          </p:cNvPicPr>
          <p:nvPr/>
        </p:nvPicPr>
        <p:blipFill>
          <a:blip r:embed="rId6"/>
          <a:stretch>
            <a:fillRect/>
          </a:stretch>
        </p:blipFill>
        <p:spPr>
          <a:xfrm>
            <a:off x="6629400" y="1019704"/>
            <a:ext cx="2398647" cy="809096"/>
          </a:xfrm>
          <a:prstGeom prst="rect">
            <a:avLst/>
          </a:prstGeom>
        </p:spPr>
      </p:pic>
      <p:pic>
        <p:nvPicPr>
          <p:cNvPr id="11" name="Picture 10">
            <a:extLst>
              <a:ext uri="{FF2B5EF4-FFF2-40B4-BE49-F238E27FC236}">
                <a16:creationId xmlns:a16="http://schemas.microsoft.com/office/drawing/2014/main" id="{7F7EC76A-FD57-4CA5-88CA-E28320C3FA19}"/>
              </a:ext>
            </a:extLst>
          </p:cNvPr>
          <p:cNvPicPr>
            <a:picLocks noChangeAspect="1"/>
          </p:cNvPicPr>
          <p:nvPr/>
        </p:nvPicPr>
        <p:blipFill>
          <a:blip r:embed="rId7"/>
          <a:stretch>
            <a:fillRect/>
          </a:stretch>
        </p:blipFill>
        <p:spPr>
          <a:xfrm>
            <a:off x="6629400" y="2024134"/>
            <a:ext cx="1143000" cy="540774"/>
          </a:xfrm>
          <a:prstGeom prst="rect">
            <a:avLst/>
          </a:prstGeom>
        </p:spPr>
      </p:pic>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AF6D8A4-A419-43F7-B1A3-8B4131E57023}"/>
              </a:ext>
            </a:extLst>
          </p:cNvPr>
          <p:cNvSpPr/>
          <p:nvPr/>
        </p:nvSpPr>
        <p:spPr>
          <a:xfrm>
            <a:off x="7239000" y="5885044"/>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14CE620-141C-46EF-BD10-6911D34A9AE9}"/>
              </a:ext>
            </a:extLst>
          </p:cNvPr>
          <p:cNvSpPr/>
          <p:nvPr/>
        </p:nvSpPr>
        <p:spPr>
          <a:xfrm>
            <a:off x="6430178" y="63246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66B9E7-1F21-4D2E-89C4-8B76E11E5247}"/>
              </a:ext>
            </a:extLst>
          </p:cNvPr>
          <p:cNvSpPr/>
          <p:nvPr/>
        </p:nvSpPr>
        <p:spPr>
          <a:xfrm>
            <a:off x="1398498" y="2992598"/>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194521"/>
            <a:ext cx="1155209" cy="29597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372689-B7E1-4B70-8DFE-420687E05608}"/>
              </a:ext>
            </a:extLst>
          </p:cNvPr>
          <p:cNvSpPr txBox="1"/>
          <p:nvPr/>
        </p:nvSpPr>
        <p:spPr>
          <a:xfrm>
            <a:off x="1905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2167460" y="399906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2533771" y="4200983"/>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505200" y="6196962"/>
            <a:ext cx="2924978"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505200" y="5815962"/>
            <a:ext cx="3733800" cy="48196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2919489" y="5535597"/>
            <a:ext cx="4319511" cy="4504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2886878" y="5534446"/>
            <a:ext cx="3543300" cy="87678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7BE8C56-673C-4B4C-912E-55DB5A4280DB}"/>
              </a:ext>
            </a:extLst>
          </p:cNvPr>
          <p:cNvPicPr>
            <a:picLocks noChangeAspect="1"/>
          </p:cNvPicPr>
          <p:nvPr/>
        </p:nvPicPr>
        <p:blipFill>
          <a:blip r:embed="rId8"/>
          <a:stretch>
            <a:fillRect/>
          </a:stretch>
        </p:blipFill>
        <p:spPr>
          <a:xfrm>
            <a:off x="6629400" y="2726773"/>
            <a:ext cx="2398648" cy="359420"/>
          </a:xfrm>
          <a:prstGeom prst="rect">
            <a:avLst/>
          </a:prstGeom>
        </p:spPr>
      </p:pic>
    </p:spTree>
    <p:extLst>
      <p:ext uri="{BB962C8B-B14F-4D97-AF65-F5344CB8AC3E}">
        <p14:creationId xmlns:p14="http://schemas.microsoft.com/office/powerpoint/2010/main" val="26830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3"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6"/>
                                        </p:tgtEl>
                                        <p:attrNameLst>
                                          <p:attrName>style.visibility</p:attrName>
                                        </p:attrNameLst>
                                      </p:cBhvr>
                                      <p:to>
                                        <p:strVal val="hidden"/>
                                      </p:to>
                                    </p:set>
                                  </p:childTnLst>
                                </p:cTn>
                              </p:par>
                              <p:par>
                                <p:cTn id="65" presetID="1" presetClass="exit" presetSubtype="0" fill="hold" grpId="3"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2"/>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p:bldP spid="12" grpId="1"/>
      <p:bldP spid="12" grpId="2"/>
      <p:bldP spid="12" grpId="3"/>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30" grpId="0"/>
      <p:bldP spid="30" grpId="1"/>
      <p:bldP spid="30" grpId="2"/>
      <p:bldP spid="30" grpId="3"/>
      <p:bldP spid="31" grpId="0" animBg="1"/>
      <p:bldP spid="3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Back to Movies!!!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466425" y="4717629"/>
            <a:ext cx="2368016" cy="1783820"/>
          </a:xfrm>
          <a:prstGeom prst="rect">
            <a:avLst/>
          </a:prstGeom>
        </p:spPr>
      </p:pic>
      <p:pic>
        <p:nvPicPr>
          <p:cNvPr id="6" name="Picture 5"/>
          <p:cNvPicPr>
            <a:picLocks noChangeAspect="1"/>
          </p:cNvPicPr>
          <p:nvPr/>
        </p:nvPicPr>
        <p:blipFill>
          <a:blip r:embed="rId4"/>
          <a:stretch>
            <a:fillRect/>
          </a:stretch>
        </p:blipFill>
        <p:spPr>
          <a:xfrm>
            <a:off x="4466425" y="3678055"/>
            <a:ext cx="4158127" cy="838614"/>
          </a:xfrm>
          <a:prstGeom prst="rect">
            <a:avLst/>
          </a:prstGeom>
        </p:spPr>
      </p:pic>
      <p:sp>
        <p:nvSpPr>
          <p:cNvPr id="7" name="TextBox 6">
            <a:extLst>
              <a:ext uri="{FF2B5EF4-FFF2-40B4-BE49-F238E27FC236}">
                <a16:creationId xmlns:a16="http://schemas.microsoft.com/office/drawing/2014/main" id="{23803F68-6FC5-48A3-A4CD-0C128BC0A2FE}"/>
              </a:ext>
            </a:extLst>
          </p:cNvPr>
          <p:cNvSpPr txBox="1"/>
          <p:nvPr/>
        </p:nvSpPr>
        <p:spPr>
          <a:xfrm>
            <a:off x="457200" y="3678055"/>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2" name="Picture 1">
            <a:extLst>
              <a:ext uri="{FF2B5EF4-FFF2-40B4-BE49-F238E27FC236}">
                <a16:creationId xmlns:a16="http://schemas.microsoft.com/office/drawing/2014/main" id="{CAA96FFD-C4CA-48E8-92B7-5CF053861BB4}"/>
              </a:ext>
            </a:extLst>
          </p:cNvPr>
          <p:cNvPicPr>
            <a:picLocks noChangeAspect="1"/>
          </p:cNvPicPr>
          <p:nvPr/>
        </p:nvPicPr>
        <p:blipFill>
          <a:blip r:embed="rId5"/>
          <a:stretch>
            <a:fillRect/>
          </a:stretch>
        </p:blipFill>
        <p:spPr>
          <a:xfrm>
            <a:off x="457200" y="4349603"/>
            <a:ext cx="3000375" cy="171450"/>
          </a:xfrm>
          <a:prstGeom prst="rect">
            <a:avLst/>
          </a:prstGeom>
        </p:spPr>
      </p:pic>
      <p:pic>
        <p:nvPicPr>
          <p:cNvPr id="3" name="Picture 2">
            <a:extLst>
              <a:ext uri="{FF2B5EF4-FFF2-40B4-BE49-F238E27FC236}">
                <a16:creationId xmlns:a16="http://schemas.microsoft.com/office/drawing/2014/main" id="{A8C96638-7A2C-49A6-BCFF-D9CA4F7E99A1}"/>
              </a:ext>
            </a:extLst>
          </p:cNvPr>
          <p:cNvPicPr>
            <a:picLocks noChangeAspect="1"/>
          </p:cNvPicPr>
          <p:nvPr/>
        </p:nvPicPr>
        <p:blipFill>
          <a:blip r:embed="rId6"/>
          <a:stretch>
            <a:fillRect/>
          </a:stretch>
        </p:blipFill>
        <p:spPr>
          <a:xfrm>
            <a:off x="457200" y="4590515"/>
            <a:ext cx="2045872" cy="1900201"/>
          </a:xfrm>
          <a:prstGeom prst="rect">
            <a:avLst/>
          </a:prstGeom>
        </p:spPr>
      </p:pic>
    </p:spTree>
    <p:extLst>
      <p:ext uri="{BB962C8B-B14F-4D97-AF65-F5344CB8AC3E}">
        <p14:creationId xmlns:p14="http://schemas.microsoft.com/office/powerpoint/2010/main" val="2192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FDC60F2-BF61-456F-B6C5-6ED72E7BF9EB}"/>
              </a:ext>
            </a:extLst>
          </p:cNvPr>
          <p:cNvPicPr>
            <a:picLocks noChangeAspect="1"/>
          </p:cNvPicPr>
          <p:nvPr/>
        </p:nvPicPr>
        <p:blipFill>
          <a:blip r:embed="rId3"/>
          <a:stretch>
            <a:fillRect/>
          </a:stretch>
        </p:blipFill>
        <p:spPr>
          <a:xfrm>
            <a:off x="4724400" y="3886200"/>
            <a:ext cx="4126174" cy="2743200"/>
          </a:xfrm>
          <a:prstGeom prst="rect">
            <a:avLst/>
          </a:prstGeom>
        </p:spPr>
      </p:pic>
      <p:pic>
        <p:nvPicPr>
          <p:cNvPr id="24" name="Picture 23">
            <a:extLst>
              <a:ext uri="{FF2B5EF4-FFF2-40B4-BE49-F238E27FC236}">
                <a16:creationId xmlns:a16="http://schemas.microsoft.com/office/drawing/2014/main" id="{73F35629-28D5-454C-8E7F-7165036A9922}"/>
              </a:ext>
            </a:extLst>
          </p:cNvPr>
          <p:cNvPicPr>
            <a:picLocks noChangeAspect="1"/>
          </p:cNvPicPr>
          <p:nvPr/>
        </p:nvPicPr>
        <p:blipFill>
          <a:blip r:embed="rId4"/>
          <a:stretch>
            <a:fillRect/>
          </a:stretch>
        </p:blipFill>
        <p:spPr>
          <a:xfrm>
            <a:off x="124402" y="2520472"/>
            <a:ext cx="4267274" cy="2544830"/>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Movie Data</a:t>
            </a:r>
          </a:p>
        </p:txBody>
      </p:sp>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AF6D8A4-A419-43F7-B1A3-8B4131E57023}"/>
              </a:ext>
            </a:extLst>
          </p:cNvPr>
          <p:cNvSpPr/>
          <p:nvPr/>
        </p:nvSpPr>
        <p:spPr>
          <a:xfrm>
            <a:off x="7239000" y="5885044"/>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14CE620-141C-46EF-BD10-6911D34A9AE9}"/>
              </a:ext>
            </a:extLst>
          </p:cNvPr>
          <p:cNvSpPr/>
          <p:nvPr/>
        </p:nvSpPr>
        <p:spPr>
          <a:xfrm>
            <a:off x="6430178" y="63246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66B9E7-1F21-4D2E-89C4-8B76E11E5247}"/>
              </a:ext>
            </a:extLst>
          </p:cNvPr>
          <p:cNvSpPr/>
          <p:nvPr/>
        </p:nvSpPr>
        <p:spPr>
          <a:xfrm>
            <a:off x="1398498" y="2992598"/>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194521"/>
            <a:ext cx="1155209" cy="29597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372689-B7E1-4B70-8DFE-420687E05608}"/>
              </a:ext>
            </a:extLst>
          </p:cNvPr>
          <p:cNvSpPr txBox="1"/>
          <p:nvPr/>
        </p:nvSpPr>
        <p:spPr>
          <a:xfrm>
            <a:off x="1905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2167460" y="399906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2533771" y="4200983"/>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399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399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2950870" y="5566379"/>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2900082" y="5535597"/>
            <a:ext cx="3530096" cy="875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6A7DBCF-4B4F-495C-9779-85BA69A7AC15}"/>
              </a:ext>
            </a:extLst>
          </p:cNvPr>
          <p:cNvPicPr>
            <a:picLocks noChangeAspect="1"/>
          </p:cNvPicPr>
          <p:nvPr/>
        </p:nvPicPr>
        <p:blipFill>
          <a:blip r:embed="rId5"/>
          <a:stretch>
            <a:fillRect/>
          </a:stretch>
        </p:blipFill>
        <p:spPr>
          <a:xfrm>
            <a:off x="4513729" y="999431"/>
            <a:ext cx="2074259" cy="2195089"/>
          </a:xfrm>
          <a:prstGeom prst="rect">
            <a:avLst/>
          </a:prstGeom>
        </p:spPr>
      </p:pic>
      <p:pic>
        <p:nvPicPr>
          <p:cNvPr id="26" name="Picture 25">
            <a:extLst>
              <a:ext uri="{FF2B5EF4-FFF2-40B4-BE49-F238E27FC236}">
                <a16:creationId xmlns:a16="http://schemas.microsoft.com/office/drawing/2014/main" id="{96DB0C94-82DA-4D63-A5F5-F1DABCF42265}"/>
              </a:ext>
            </a:extLst>
          </p:cNvPr>
          <p:cNvPicPr>
            <a:picLocks noChangeAspect="1"/>
          </p:cNvPicPr>
          <p:nvPr/>
        </p:nvPicPr>
        <p:blipFill>
          <a:blip r:embed="rId6"/>
          <a:stretch>
            <a:fillRect/>
          </a:stretch>
        </p:blipFill>
        <p:spPr>
          <a:xfrm>
            <a:off x="6699618" y="999431"/>
            <a:ext cx="2293410" cy="838733"/>
          </a:xfrm>
          <a:prstGeom prst="rect">
            <a:avLst/>
          </a:prstGeom>
        </p:spPr>
      </p:pic>
      <p:pic>
        <p:nvPicPr>
          <p:cNvPr id="27" name="Picture 26">
            <a:extLst>
              <a:ext uri="{FF2B5EF4-FFF2-40B4-BE49-F238E27FC236}">
                <a16:creationId xmlns:a16="http://schemas.microsoft.com/office/drawing/2014/main" id="{EA0A0C99-AA0B-4811-81D7-12032D6A5BB1}"/>
              </a:ext>
            </a:extLst>
          </p:cNvPr>
          <p:cNvPicPr>
            <a:picLocks noChangeAspect="1"/>
          </p:cNvPicPr>
          <p:nvPr/>
        </p:nvPicPr>
        <p:blipFill>
          <a:blip r:embed="rId7"/>
          <a:stretch>
            <a:fillRect/>
          </a:stretch>
        </p:blipFill>
        <p:spPr>
          <a:xfrm>
            <a:off x="6694197" y="2168074"/>
            <a:ext cx="1649048" cy="824524"/>
          </a:xfrm>
          <a:prstGeom prst="rect">
            <a:avLst/>
          </a:prstGeom>
        </p:spPr>
      </p:pic>
      <p:pic>
        <p:nvPicPr>
          <p:cNvPr id="3" name="Picture 2">
            <a:extLst>
              <a:ext uri="{FF2B5EF4-FFF2-40B4-BE49-F238E27FC236}">
                <a16:creationId xmlns:a16="http://schemas.microsoft.com/office/drawing/2014/main" id="{472DBAF9-7D4C-42E7-BA25-CBB11D1132EE}"/>
              </a:ext>
            </a:extLst>
          </p:cNvPr>
          <p:cNvPicPr>
            <a:picLocks noChangeAspect="1"/>
          </p:cNvPicPr>
          <p:nvPr/>
        </p:nvPicPr>
        <p:blipFill>
          <a:blip r:embed="rId8"/>
          <a:stretch>
            <a:fillRect/>
          </a:stretch>
        </p:blipFill>
        <p:spPr>
          <a:xfrm>
            <a:off x="4512972" y="3249389"/>
            <a:ext cx="2074259" cy="43815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901560" y="1307989"/>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901560" y="1307989"/>
                <a:ext cx="1726498" cy="726930"/>
              </a:xfrm>
              <a:prstGeom prst="rect">
                <a:avLst/>
              </a:prstGeom>
              <a:blipFill>
                <a:blip r:embed="rId9"/>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FE3CFC2-3901-45AE-9BEB-7F4BC8D8C420}"/>
              </a:ext>
            </a:extLst>
          </p:cNvPr>
          <p:cNvPicPr>
            <a:picLocks noChangeAspect="1"/>
          </p:cNvPicPr>
          <p:nvPr/>
        </p:nvPicPr>
        <p:blipFill>
          <a:blip r:embed="rId10"/>
          <a:stretch>
            <a:fillRect/>
          </a:stretch>
        </p:blipFill>
        <p:spPr>
          <a:xfrm>
            <a:off x="6694197" y="3106023"/>
            <a:ext cx="2074258" cy="345710"/>
          </a:xfrm>
          <a:prstGeom prst="rect">
            <a:avLst/>
          </a:prstGeom>
        </p:spPr>
      </p:pic>
    </p:spTree>
    <p:extLst>
      <p:ext uri="{BB962C8B-B14F-4D97-AF65-F5344CB8AC3E}">
        <p14:creationId xmlns:p14="http://schemas.microsoft.com/office/powerpoint/2010/main" val="415139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3"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2" nodeType="click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37"/>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6"/>
                                        </p:tgtEl>
                                        <p:attrNameLst>
                                          <p:attrName>style.visibility</p:attrName>
                                        </p:attrNameLst>
                                      </p:cBhvr>
                                      <p:to>
                                        <p:strVal val="hidden"/>
                                      </p:to>
                                    </p:set>
                                  </p:childTnLst>
                                </p:cTn>
                              </p:par>
                              <p:par>
                                <p:cTn id="68" presetID="1" presetClass="exit" presetSubtype="0" fill="hold" grpId="3" nodeType="withEffect">
                                  <p:stCondLst>
                                    <p:cond delay="0"/>
                                  </p:stCondLst>
                                  <p:childTnLst>
                                    <p:set>
                                      <p:cBhvr>
                                        <p:cTn id="69" dur="1" fill="hold">
                                          <p:stCondLst>
                                            <p:cond delay="0"/>
                                          </p:stCondLst>
                                        </p:cTn>
                                        <p:tgtEl>
                                          <p:spTgt spid="12"/>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3"/>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4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2"/>
                                        </p:tgtEl>
                                        <p:attrNameLst>
                                          <p:attrName>style.visibility</p:attrName>
                                        </p:attrNameLst>
                                      </p:cBhvr>
                                      <p:to>
                                        <p:strVal val="hidden"/>
                                      </p:to>
                                    </p:set>
                                  </p:childTnLst>
                                </p:cTn>
                              </p:par>
                              <p:par>
                                <p:cTn id="90" presetID="1" presetClass="exit" presetSubtype="0" fill="hold" grpId="2" nodeType="withEffect">
                                  <p:stCondLst>
                                    <p:cond delay="0"/>
                                  </p:stCondLst>
                                  <p:childTnLst>
                                    <p:set>
                                      <p:cBhvr>
                                        <p:cTn id="91" dur="1" fill="hold">
                                          <p:stCondLst>
                                            <p:cond delay="0"/>
                                          </p:stCondLst>
                                        </p:cTn>
                                        <p:tgtEl>
                                          <p:spTgt spid="30"/>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5"/>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6"/>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p:bldP spid="12" grpId="1"/>
      <p:bldP spid="12" grpId="2"/>
      <p:bldP spid="12" grpId="3"/>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30" grpId="0"/>
      <p:bldP spid="30" grpId="1"/>
      <p:bldP spid="30" grpId="2"/>
      <p:bldP spid="30" grpId="3"/>
      <p:bldP spid="31" grpId="0" animBg="1"/>
      <p:bldP spid="3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0609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Crickets!!!</a:t>
            </a:r>
          </a:p>
        </p:txBody>
      </p:sp>
      <p:sp>
        <p:nvSpPr>
          <p:cNvPr id="7" name="TextBox 6">
            <a:extLst>
              <a:ext uri="{FF2B5EF4-FFF2-40B4-BE49-F238E27FC236}">
                <a16:creationId xmlns:a16="http://schemas.microsoft.com/office/drawing/2014/main" id="{23803F68-6FC5-48A3-A4CD-0C128BC0A2FE}"/>
              </a:ext>
            </a:extLst>
          </p:cNvPr>
          <p:cNvSpPr txBox="1"/>
          <p:nvPr/>
        </p:nvSpPr>
        <p:spPr>
          <a:xfrm>
            <a:off x="339661" y="3257456"/>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8" name="Picture 4">
            <a:extLst>
              <a:ext uri="{FF2B5EF4-FFF2-40B4-BE49-F238E27FC236}">
                <a16:creationId xmlns:a16="http://schemas.microsoft.com/office/drawing/2014/main" id="{944F60A5-9FB0-4DED-AE2E-0FAB7847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36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4F37129F-4916-4FF1-B7E6-226F9CE99CEE}"/>
              </a:ext>
            </a:extLst>
          </p:cNvPr>
          <p:cNvPicPr>
            <a:picLocks noChangeAspect="1"/>
          </p:cNvPicPr>
          <p:nvPr/>
        </p:nvPicPr>
        <p:blipFill>
          <a:blip r:embed="rId3"/>
          <a:stretch>
            <a:fillRect/>
          </a:stretch>
        </p:blipFill>
        <p:spPr>
          <a:xfrm>
            <a:off x="4390236" y="4150231"/>
            <a:ext cx="3267075" cy="2482773"/>
          </a:xfrm>
          <a:prstGeom prst="rect">
            <a:avLst/>
          </a:prstGeom>
        </p:spPr>
      </p:pic>
      <p:pic>
        <p:nvPicPr>
          <p:cNvPr id="10" name="Picture 9">
            <a:extLst>
              <a:ext uri="{FF2B5EF4-FFF2-40B4-BE49-F238E27FC236}">
                <a16:creationId xmlns:a16="http://schemas.microsoft.com/office/drawing/2014/main" id="{A62764AA-3C05-441C-89D2-5AD2D443C5D8}"/>
              </a:ext>
            </a:extLst>
          </p:cNvPr>
          <p:cNvPicPr>
            <a:picLocks noChangeAspect="1"/>
          </p:cNvPicPr>
          <p:nvPr/>
        </p:nvPicPr>
        <p:blipFill>
          <a:blip r:embed="rId4"/>
          <a:stretch>
            <a:fillRect/>
          </a:stretch>
        </p:blipFill>
        <p:spPr>
          <a:xfrm>
            <a:off x="4397234" y="3324955"/>
            <a:ext cx="3962400" cy="727663"/>
          </a:xfrm>
          <a:prstGeom prst="rect">
            <a:avLst/>
          </a:prstGeom>
        </p:spPr>
      </p:pic>
      <p:pic>
        <p:nvPicPr>
          <p:cNvPr id="2" name="Picture 1">
            <a:extLst>
              <a:ext uri="{FF2B5EF4-FFF2-40B4-BE49-F238E27FC236}">
                <a16:creationId xmlns:a16="http://schemas.microsoft.com/office/drawing/2014/main" id="{F583CDEE-F43F-4667-AD10-95FBFE6B407A}"/>
              </a:ext>
            </a:extLst>
          </p:cNvPr>
          <p:cNvPicPr>
            <a:picLocks noChangeAspect="1"/>
          </p:cNvPicPr>
          <p:nvPr/>
        </p:nvPicPr>
        <p:blipFill>
          <a:blip r:embed="rId5"/>
          <a:stretch>
            <a:fillRect/>
          </a:stretch>
        </p:blipFill>
        <p:spPr>
          <a:xfrm>
            <a:off x="381000" y="4027305"/>
            <a:ext cx="3267075" cy="171450"/>
          </a:xfrm>
          <a:prstGeom prst="rect">
            <a:avLst/>
          </a:prstGeom>
        </p:spPr>
      </p:pic>
      <p:pic>
        <p:nvPicPr>
          <p:cNvPr id="3" name="Picture 2">
            <a:extLst>
              <a:ext uri="{FF2B5EF4-FFF2-40B4-BE49-F238E27FC236}">
                <a16:creationId xmlns:a16="http://schemas.microsoft.com/office/drawing/2014/main" id="{04503C1B-4A4D-42BA-BC1E-BF29040CACAF}"/>
              </a:ext>
            </a:extLst>
          </p:cNvPr>
          <p:cNvPicPr>
            <a:picLocks noChangeAspect="1"/>
          </p:cNvPicPr>
          <p:nvPr/>
        </p:nvPicPr>
        <p:blipFill>
          <a:blip r:embed="rId6"/>
          <a:stretch>
            <a:fillRect/>
          </a:stretch>
        </p:blipFill>
        <p:spPr>
          <a:xfrm>
            <a:off x="381000" y="4311541"/>
            <a:ext cx="2439433" cy="2262020"/>
          </a:xfrm>
          <a:prstGeom prst="rect">
            <a:avLst/>
          </a:prstGeom>
        </p:spPr>
      </p:pic>
      <p:sp>
        <p:nvSpPr>
          <p:cNvPr id="11" name="TextBox 10">
            <a:extLst>
              <a:ext uri="{FF2B5EF4-FFF2-40B4-BE49-F238E27FC236}">
                <a16:creationId xmlns:a16="http://schemas.microsoft.com/office/drawing/2014/main" id="{3A2D54F3-7C6D-4659-AFA3-01C4A1E30412}"/>
              </a:ext>
            </a:extLst>
          </p:cNvPr>
          <p:cNvSpPr txBox="1"/>
          <p:nvPr/>
        </p:nvSpPr>
        <p:spPr>
          <a:xfrm>
            <a:off x="0" y="53547"/>
            <a:ext cx="3352800" cy="769441"/>
          </a:xfrm>
          <a:prstGeom prst="rect">
            <a:avLst/>
          </a:prstGeom>
          <a:noFill/>
        </p:spPr>
        <p:txBody>
          <a:bodyPr wrap="square" rtlCol="0">
            <a:spAutoFit/>
          </a:bodyPr>
          <a:lstStyle/>
          <a:p>
            <a:r>
              <a:rPr lang="en-US" sz="1100" dirty="0">
                <a:solidFill>
                  <a:srgbClr val="FF0000"/>
                </a:solidFill>
              </a:rPr>
              <a:t>It might seem counterintuitive to predict temperature based on the number of chirps (versus the other way around), but that is the question of interest here!</a:t>
            </a:r>
          </a:p>
        </p:txBody>
      </p:sp>
    </p:spTree>
    <p:extLst>
      <p:ext uri="{BB962C8B-B14F-4D97-AF65-F5344CB8AC3E}">
        <p14:creationId xmlns:p14="http://schemas.microsoft.com/office/powerpoint/2010/main" val="333943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Crickets!!!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pic>
        <p:nvPicPr>
          <p:cNvPr id="19" name="Picture 4">
            <a:extLst>
              <a:ext uri="{FF2B5EF4-FFF2-40B4-BE49-F238E27FC236}">
                <a16:creationId xmlns:a16="http://schemas.microsoft.com/office/drawing/2014/main" id="{823B0A32-B74F-4B81-8654-F4B07D3E2C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8679"/>
          <a:stretch/>
        </p:blipFill>
        <p:spPr bwMode="auto">
          <a:xfrm>
            <a:off x="246401" y="1043579"/>
            <a:ext cx="83820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a:extLst>
              <a:ext uri="{FF2B5EF4-FFF2-40B4-BE49-F238E27FC236}">
                <a16:creationId xmlns:a16="http://schemas.microsoft.com/office/drawing/2014/main" id="{7CB80925-FCFB-448C-A1CB-19BAA907CC28}"/>
              </a:ext>
            </a:extLst>
          </p:cNvPr>
          <p:cNvPicPr>
            <a:picLocks noChangeAspect="1"/>
          </p:cNvPicPr>
          <p:nvPr/>
        </p:nvPicPr>
        <p:blipFill>
          <a:blip r:embed="rId6"/>
          <a:stretch>
            <a:fillRect/>
          </a:stretch>
        </p:blipFill>
        <p:spPr>
          <a:xfrm>
            <a:off x="2788147" y="2614958"/>
            <a:ext cx="4137103" cy="1395500"/>
          </a:xfrm>
          <a:prstGeom prst="rect">
            <a:avLst/>
          </a:prstGeom>
        </p:spPr>
      </p:pic>
      <p:pic>
        <p:nvPicPr>
          <p:cNvPr id="22" name="Picture 21">
            <a:extLst>
              <a:ext uri="{FF2B5EF4-FFF2-40B4-BE49-F238E27FC236}">
                <a16:creationId xmlns:a16="http://schemas.microsoft.com/office/drawing/2014/main" id="{798E448D-BBDE-4D88-B9BC-C2AD387FEF25}"/>
              </a:ext>
            </a:extLst>
          </p:cNvPr>
          <p:cNvPicPr>
            <a:picLocks noChangeAspect="1"/>
          </p:cNvPicPr>
          <p:nvPr/>
        </p:nvPicPr>
        <p:blipFill>
          <a:blip r:embed="rId7"/>
          <a:stretch>
            <a:fillRect/>
          </a:stretch>
        </p:blipFill>
        <p:spPr>
          <a:xfrm>
            <a:off x="2788147" y="4325213"/>
            <a:ext cx="1774904" cy="839740"/>
          </a:xfrm>
          <a:prstGeom prst="rect">
            <a:avLst/>
          </a:prstGeom>
        </p:spPr>
      </p:pic>
      <p:pic>
        <p:nvPicPr>
          <p:cNvPr id="23" name="Picture 22">
            <a:extLst>
              <a:ext uri="{FF2B5EF4-FFF2-40B4-BE49-F238E27FC236}">
                <a16:creationId xmlns:a16="http://schemas.microsoft.com/office/drawing/2014/main" id="{2564A772-00D3-4C49-B3C4-B57BE0AEBFC6}"/>
              </a:ext>
            </a:extLst>
          </p:cNvPr>
          <p:cNvPicPr>
            <a:picLocks noChangeAspect="1"/>
          </p:cNvPicPr>
          <p:nvPr/>
        </p:nvPicPr>
        <p:blipFill>
          <a:blip r:embed="rId8"/>
          <a:stretch>
            <a:fillRect/>
          </a:stretch>
        </p:blipFill>
        <p:spPr>
          <a:xfrm>
            <a:off x="2788147" y="5634711"/>
            <a:ext cx="2398648" cy="359420"/>
          </a:xfrm>
          <a:prstGeom prst="rect">
            <a:avLst/>
          </a:prstGeom>
        </p:spPr>
      </p:pic>
    </p:spTree>
    <p:extLst>
      <p:ext uri="{BB962C8B-B14F-4D97-AF65-F5344CB8AC3E}">
        <p14:creationId xmlns:p14="http://schemas.microsoft.com/office/powerpoint/2010/main" val="312417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1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8CE645-ECEA-4C5D-85D9-E850CC26CF04}"/>
              </a:ext>
            </a:extLst>
          </p:cNvPr>
          <p:cNvPicPr>
            <a:picLocks noChangeAspect="1"/>
          </p:cNvPicPr>
          <p:nvPr/>
        </p:nvPicPr>
        <p:blipFill>
          <a:blip r:embed="rId3"/>
          <a:stretch>
            <a:fillRect/>
          </a:stretch>
        </p:blipFill>
        <p:spPr>
          <a:xfrm>
            <a:off x="4477056" y="3687539"/>
            <a:ext cx="4590743" cy="2865661"/>
          </a:xfrm>
          <a:prstGeom prst="rect">
            <a:avLst/>
          </a:prstGeom>
        </p:spPr>
      </p:pic>
      <p:pic>
        <p:nvPicPr>
          <p:cNvPr id="6" name="Picture 5">
            <a:extLst>
              <a:ext uri="{FF2B5EF4-FFF2-40B4-BE49-F238E27FC236}">
                <a16:creationId xmlns:a16="http://schemas.microsoft.com/office/drawing/2014/main" id="{B06A4C0A-D545-4F81-BFE1-F72B75B6B312}"/>
              </a:ext>
            </a:extLst>
          </p:cNvPr>
          <p:cNvPicPr>
            <a:picLocks noChangeAspect="1"/>
          </p:cNvPicPr>
          <p:nvPr/>
        </p:nvPicPr>
        <p:blipFill>
          <a:blip r:embed="rId4"/>
          <a:stretch>
            <a:fillRect/>
          </a:stretch>
        </p:blipFill>
        <p:spPr>
          <a:xfrm>
            <a:off x="145719" y="1315416"/>
            <a:ext cx="4331338" cy="3713784"/>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Cricket Data</a:t>
            </a:r>
          </a:p>
        </p:txBody>
      </p:sp>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66B9E7-1F21-4D2E-89C4-8B76E11E5247}"/>
              </a:ext>
            </a:extLst>
          </p:cNvPr>
          <p:cNvSpPr/>
          <p:nvPr/>
        </p:nvSpPr>
        <p:spPr>
          <a:xfrm>
            <a:off x="1398498" y="3074677"/>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276600"/>
            <a:ext cx="1155209" cy="287767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399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399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562C65A-AA94-4B68-B3E6-55D3585A583F}"/>
              </a:ext>
            </a:extLst>
          </p:cNvPr>
          <p:cNvPicPr>
            <a:picLocks noChangeAspect="1"/>
          </p:cNvPicPr>
          <p:nvPr/>
        </p:nvPicPr>
        <p:blipFill>
          <a:blip r:embed="rId6"/>
          <a:stretch>
            <a:fillRect/>
          </a:stretch>
        </p:blipFill>
        <p:spPr>
          <a:xfrm>
            <a:off x="4670364" y="999430"/>
            <a:ext cx="1349436" cy="1970415"/>
          </a:xfrm>
          <a:prstGeom prst="rect">
            <a:avLst/>
          </a:prstGeom>
        </p:spPr>
      </p:pic>
      <p:pic>
        <p:nvPicPr>
          <p:cNvPr id="10" name="Picture 9">
            <a:extLst>
              <a:ext uri="{FF2B5EF4-FFF2-40B4-BE49-F238E27FC236}">
                <a16:creationId xmlns:a16="http://schemas.microsoft.com/office/drawing/2014/main" id="{96C98214-3E0D-4A32-B099-48C5CEAC6CC4}"/>
              </a:ext>
            </a:extLst>
          </p:cNvPr>
          <p:cNvPicPr>
            <a:picLocks noChangeAspect="1"/>
          </p:cNvPicPr>
          <p:nvPr/>
        </p:nvPicPr>
        <p:blipFill>
          <a:blip r:embed="rId7"/>
          <a:stretch>
            <a:fillRect/>
          </a:stretch>
        </p:blipFill>
        <p:spPr>
          <a:xfrm>
            <a:off x="4665129" y="3050474"/>
            <a:ext cx="2514913" cy="530926"/>
          </a:xfrm>
          <a:prstGeom prst="rect">
            <a:avLst/>
          </a:prstGeom>
        </p:spPr>
      </p:pic>
    </p:spTree>
    <p:extLst>
      <p:ext uri="{BB962C8B-B14F-4D97-AF65-F5344CB8AC3E}">
        <p14:creationId xmlns:p14="http://schemas.microsoft.com/office/powerpoint/2010/main" val="16978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Crickets!!!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pic>
        <p:nvPicPr>
          <p:cNvPr id="19" name="Picture 4">
            <a:extLst>
              <a:ext uri="{FF2B5EF4-FFF2-40B4-BE49-F238E27FC236}">
                <a16:creationId xmlns:a16="http://schemas.microsoft.com/office/drawing/2014/main" id="{823B0A32-B74F-4B81-8654-F4B07D3E2C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8679"/>
          <a:stretch/>
        </p:blipFill>
        <p:spPr bwMode="auto">
          <a:xfrm>
            <a:off x="246401" y="1043579"/>
            <a:ext cx="83820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04052F-AF4D-4737-9E7C-C4050BDF7B8F}"/>
                  </a:ext>
                </a:extLst>
              </p:cNvPr>
              <p:cNvSpPr txBox="1"/>
              <p:nvPr/>
            </p:nvSpPr>
            <p:spPr>
              <a:xfrm>
                <a:off x="116083" y="3755581"/>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.874</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1−.764</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=4.40</m:t>
                      </m:r>
                    </m:oMath>
                  </m:oMathPara>
                </a14:m>
                <a:endParaRPr lang="en-US" dirty="0"/>
              </a:p>
            </p:txBody>
          </p:sp>
        </mc:Choice>
        <mc:Fallback xmlns="">
          <p:sp>
            <p:nvSpPr>
              <p:cNvPr id="20" name="TextBox 19">
                <a:extLst>
                  <a:ext uri="{FF2B5EF4-FFF2-40B4-BE49-F238E27FC236}">
                    <a16:creationId xmlns:a16="http://schemas.microsoft.com/office/drawing/2014/main" id="{5B04052F-AF4D-4737-9E7C-C4050BDF7B8F}"/>
                  </a:ext>
                </a:extLst>
              </p:cNvPr>
              <p:cNvSpPr txBox="1">
                <a:spLocks noRot="1" noChangeAspect="1" noMove="1" noResize="1" noEditPoints="1" noAdjustHandles="1" noChangeArrowheads="1" noChangeShapeType="1" noTextEdit="1"/>
              </p:cNvSpPr>
              <p:nvPr/>
            </p:nvSpPr>
            <p:spPr>
              <a:xfrm>
                <a:off x="116083" y="3755581"/>
                <a:ext cx="1802225" cy="1638525"/>
              </a:xfrm>
              <a:prstGeom prst="rect">
                <a:avLst/>
              </a:prstGeom>
              <a:blipFill>
                <a:blip r:embed="rId6"/>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025F1A6-2D2E-4519-81E0-28C30DEF2C0B}"/>
              </a:ext>
            </a:extLst>
          </p:cNvPr>
          <p:cNvSpPr txBox="1"/>
          <p:nvPr/>
        </p:nvSpPr>
        <p:spPr>
          <a:xfrm>
            <a:off x="152400" y="5351354"/>
            <a:ext cx="4343213" cy="369332"/>
          </a:xfrm>
          <a:prstGeom prst="rect">
            <a:avLst/>
          </a:prstGeom>
          <a:noFill/>
        </p:spPr>
        <p:txBody>
          <a:bodyPr wrap="square" rtlCol="0">
            <a:spAutoFit/>
          </a:bodyPr>
          <a:lstStyle/>
          <a:p>
            <a:r>
              <a:rPr lang="en-US" dirty="0"/>
              <a:t>P-value =</a:t>
            </a:r>
          </a:p>
        </p:txBody>
      </p:sp>
    </p:spTree>
    <p:extLst>
      <p:ext uri="{BB962C8B-B14F-4D97-AF65-F5344CB8AC3E}">
        <p14:creationId xmlns:p14="http://schemas.microsoft.com/office/powerpoint/2010/main" val="121497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8CE645-ECEA-4C5D-85D9-E850CC26CF04}"/>
              </a:ext>
            </a:extLst>
          </p:cNvPr>
          <p:cNvPicPr>
            <a:picLocks noChangeAspect="1"/>
          </p:cNvPicPr>
          <p:nvPr/>
        </p:nvPicPr>
        <p:blipFill>
          <a:blip r:embed="rId3"/>
          <a:stretch>
            <a:fillRect/>
          </a:stretch>
        </p:blipFill>
        <p:spPr>
          <a:xfrm>
            <a:off x="4477056" y="3687539"/>
            <a:ext cx="4590743" cy="2865661"/>
          </a:xfrm>
          <a:prstGeom prst="rect">
            <a:avLst/>
          </a:prstGeom>
        </p:spPr>
      </p:pic>
      <p:pic>
        <p:nvPicPr>
          <p:cNvPr id="6" name="Picture 5">
            <a:extLst>
              <a:ext uri="{FF2B5EF4-FFF2-40B4-BE49-F238E27FC236}">
                <a16:creationId xmlns:a16="http://schemas.microsoft.com/office/drawing/2014/main" id="{B06A4C0A-D545-4F81-BFE1-F72B75B6B312}"/>
              </a:ext>
            </a:extLst>
          </p:cNvPr>
          <p:cNvPicPr>
            <a:picLocks noChangeAspect="1"/>
          </p:cNvPicPr>
          <p:nvPr/>
        </p:nvPicPr>
        <p:blipFill>
          <a:blip r:embed="rId4"/>
          <a:stretch>
            <a:fillRect/>
          </a:stretch>
        </p:blipFill>
        <p:spPr>
          <a:xfrm>
            <a:off x="145719" y="1315416"/>
            <a:ext cx="4331338" cy="3713784"/>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Cricket Data</a:t>
            </a:r>
          </a:p>
        </p:txBody>
      </p:sp>
      <p:sp>
        <p:nvSpPr>
          <p:cNvPr id="15" name="Rectangle 14">
            <a:extLst>
              <a:ext uri="{FF2B5EF4-FFF2-40B4-BE49-F238E27FC236}">
                <a16:creationId xmlns:a16="http://schemas.microsoft.com/office/drawing/2014/main" id="{CAF6D8A4-A419-43F7-B1A3-8B4131E57023}"/>
              </a:ext>
            </a:extLst>
          </p:cNvPr>
          <p:cNvSpPr/>
          <p:nvPr/>
        </p:nvSpPr>
        <p:spPr>
          <a:xfrm>
            <a:off x="7239000" y="5885044"/>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14CE620-141C-46EF-BD10-6911D34A9AE9}"/>
              </a:ext>
            </a:extLst>
          </p:cNvPr>
          <p:cNvSpPr/>
          <p:nvPr/>
        </p:nvSpPr>
        <p:spPr>
          <a:xfrm>
            <a:off x="6430178" y="63246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4372689-B7E1-4B70-8DFE-420687E05608}"/>
              </a:ext>
            </a:extLst>
          </p:cNvPr>
          <p:cNvSpPr txBox="1"/>
          <p:nvPr/>
        </p:nvSpPr>
        <p:spPr>
          <a:xfrm>
            <a:off x="1905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2167460" y="399906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2533771" y="4200983"/>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2950870" y="5566379"/>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2900082" y="5535597"/>
            <a:ext cx="3530096" cy="875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562C65A-AA94-4B68-B3E6-55D3585A583F}"/>
              </a:ext>
            </a:extLst>
          </p:cNvPr>
          <p:cNvPicPr>
            <a:picLocks noChangeAspect="1"/>
          </p:cNvPicPr>
          <p:nvPr/>
        </p:nvPicPr>
        <p:blipFill>
          <a:blip r:embed="rId6"/>
          <a:stretch>
            <a:fillRect/>
          </a:stretch>
        </p:blipFill>
        <p:spPr>
          <a:xfrm>
            <a:off x="4670364" y="999430"/>
            <a:ext cx="1349436" cy="1970415"/>
          </a:xfrm>
          <a:prstGeom prst="rect">
            <a:avLst/>
          </a:prstGeom>
        </p:spPr>
      </p:pic>
      <p:pic>
        <p:nvPicPr>
          <p:cNvPr id="10" name="Picture 9">
            <a:extLst>
              <a:ext uri="{FF2B5EF4-FFF2-40B4-BE49-F238E27FC236}">
                <a16:creationId xmlns:a16="http://schemas.microsoft.com/office/drawing/2014/main" id="{96C98214-3E0D-4A32-B099-48C5CEAC6CC4}"/>
              </a:ext>
            </a:extLst>
          </p:cNvPr>
          <p:cNvPicPr>
            <a:picLocks noChangeAspect="1"/>
          </p:cNvPicPr>
          <p:nvPr/>
        </p:nvPicPr>
        <p:blipFill>
          <a:blip r:embed="rId7"/>
          <a:stretch>
            <a:fillRect/>
          </a:stretch>
        </p:blipFill>
        <p:spPr>
          <a:xfrm>
            <a:off x="4665129" y="3050474"/>
            <a:ext cx="2514913" cy="530926"/>
          </a:xfrm>
          <a:prstGeom prst="rect">
            <a:avLst/>
          </a:prstGeom>
        </p:spPr>
      </p:pic>
    </p:spTree>
    <p:extLst>
      <p:ext uri="{BB962C8B-B14F-4D97-AF65-F5344CB8AC3E}">
        <p14:creationId xmlns:p14="http://schemas.microsoft.com/office/powerpoint/2010/main" val="291038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0" grpId="0"/>
      <p:bldP spid="30" grpId="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0400" y="214313"/>
            <a:ext cx="7772400" cy="684212"/>
          </a:xfrm>
          <a:noFill/>
        </p:spPr>
        <p:txBody>
          <a:bodyPr lIns="90488" tIns="44450" rIns="90488" bIns="44450"/>
          <a:lstStyle/>
          <a:p>
            <a:pPr eaLnBrk="1" hangingPunct="1"/>
            <a:r>
              <a:rPr lang="en-US" altLang="en-US" dirty="0">
                <a:ea typeface="ＭＳ Ｐゴシック" pitchFamily="34" charset="-128"/>
              </a:rPr>
              <a:t>Exploring the Data</a:t>
            </a:r>
          </a:p>
        </p:txBody>
      </p:sp>
      <p:sp>
        <p:nvSpPr>
          <p:cNvPr id="4099" name="Text Box 3"/>
          <p:cNvSpPr txBox="1">
            <a:spLocks noChangeArrowheads="1"/>
          </p:cNvSpPr>
          <p:nvPr/>
        </p:nvSpPr>
        <p:spPr bwMode="auto">
          <a:xfrm>
            <a:off x="649288" y="2401888"/>
            <a:ext cx="80248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dirty="0"/>
              <a:t>We can often see a relationship between two variables by constructing a SCATTERPLOT.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Crickets!!!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9" name="Text Box 7"/>
              <p:cNvSpPr txBox="1">
                <a:spLocks noChangeArrowheads="1"/>
              </p:cNvSpPr>
              <p:nvPr/>
            </p:nvSpPr>
            <p:spPr bwMode="auto">
              <a:xfrm>
                <a:off x="5188985" y="2362678"/>
                <a:ext cx="3726414"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There is sufficient evidence at the alpha = .05 level of significance to suggest that the data are linearly correlated (p-value = .0046).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28679" name="Text Box 7"/>
              <p:cNvSpPr txBox="1">
                <a:spLocks noRot="1" noChangeAspect="1" noMove="1" noResize="1" noEditPoints="1" noAdjustHandles="1" noChangeArrowheads="1" noChangeShapeType="1" noTextEdit="1"/>
              </p:cNvSpPr>
              <p:nvPr/>
            </p:nvSpPr>
            <p:spPr bwMode="auto">
              <a:xfrm>
                <a:off x="5188985" y="2362678"/>
                <a:ext cx="3726414" cy="923330"/>
              </a:xfrm>
              <a:prstGeom prst="rect">
                <a:avLst/>
              </a:prstGeom>
              <a:blipFill>
                <a:blip r:embed="rId3"/>
                <a:stretch>
                  <a:fillRect t="-1325" r="-1800" b="-66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4648297" y="3361444"/>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76.4% of the variation in the Temperature is explained by the Chirps per Minute!</a:t>
            </a:r>
          </a:p>
        </p:txBody>
      </p:sp>
      <p:sp>
        <p:nvSpPr>
          <p:cNvPr id="4" name="TextBox 3"/>
          <p:cNvSpPr txBox="1"/>
          <p:nvPr/>
        </p:nvSpPr>
        <p:spPr>
          <a:xfrm>
            <a:off x="152400" y="5351354"/>
            <a:ext cx="4343213" cy="369332"/>
          </a:xfrm>
          <a:prstGeom prst="rect">
            <a:avLst/>
          </a:prstGeom>
          <a:noFill/>
        </p:spPr>
        <p:txBody>
          <a:bodyPr wrap="square" rtlCol="0">
            <a:spAutoFit/>
          </a:bodyPr>
          <a:lstStyle/>
          <a:p>
            <a:r>
              <a:rPr lang="en-US" dirty="0"/>
              <a:t>P-value =.0046</a:t>
            </a:r>
          </a:p>
        </p:txBody>
      </p:sp>
      <p:sp>
        <p:nvSpPr>
          <p:cNvPr id="12" name="TextBox 11"/>
          <p:cNvSpPr txBox="1"/>
          <p:nvPr/>
        </p:nvSpPr>
        <p:spPr>
          <a:xfrm>
            <a:off x="142914" y="6051310"/>
            <a:ext cx="3743286" cy="369332"/>
          </a:xfrm>
          <a:prstGeom prst="rect">
            <a:avLst/>
          </a:prstGeom>
          <a:noFill/>
        </p:spPr>
        <p:txBody>
          <a:bodyPr wrap="square" rtlCol="0">
            <a:spAutoFit/>
          </a:bodyPr>
          <a:lstStyle/>
          <a:p>
            <a:r>
              <a:rPr lang="en-US" dirty="0"/>
              <a:t>Reject H</a:t>
            </a:r>
            <a:r>
              <a:rPr lang="en-US" baseline="-25000" dirty="0"/>
              <a:t>o</a:t>
            </a:r>
            <a:r>
              <a:rPr lang="en-US" dirty="0"/>
              <a:t> (at level alpha = 0.05)</a:t>
            </a:r>
          </a:p>
        </p:txBody>
      </p:sp>
      <p:pic>
        <p:nvPicPr>
          <p:cNvPr id="2" name="Picture 1"/>
          <p:cNvPicPr>
            <a:picLocks noChangeAspect="1"/>
          </p:cNvPicPr>
          <p:nvPr/>
        </p:nvPicPr>
        <p:blipFill>
          <a:blip r:embed="rId4"/>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4648296" y="3954304"/>
            <a:ext cx="4267103"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we do not know much about how the data was selected (at least within the scope of this PowerPoint), we cannot generalize the results beyond the data under study, though the results are interesting. Because the chirps per minute were not randomly assigned, causality cannot be established, only association. </a:t>
            </a:r>
          </a:p>
        </p:txBody>
      </p:sp>
      <p:pic>
        <p:nvPicPr>
          <p:cNvPr id="19" name="Picture 4">
            <a:extLst>
              <a:ext uri="{FF2B5EF4-FFF2-40B4-BE49-F238E27FC236}">
                <a16:creationId xmlns:a16="http://schemas.microsoft.com/office/drawing/2014/main" id="{823B0A32-B74F-4B81-8654-F4B07D3E2C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8679"/>
          <a:stretch/>
        </p:blipFill>
        <p:spPr bwMode="auto">
          <a:xfrm>
            <a:off x="246401" y="1043579"/>
            <a:ext cx="83820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04052F-AF4D-4737-9E7C-C4050BDF7B8F}"/>
                  </a:ext>
                </a:extLst>
              </p:cNvPr>
              <p:cNvSpPr txBox="1"/>
              <p:nvPr/>
            </p:nvSpPr>
            <p:spPr>
              <a:xfrm>
                <a:off x="116083" y="3755581"/>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.874</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1−.764</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=4.40</m:t>
                      </m:r>
                    </m:oMath>
                  </m:oMathPara>
                </a14:m>
                <a:endParaRPr lang="en-US" dirty="0"/>
              </a:p>
            </p:txBody>
          </p:sp>
        </mc:Choice>
        <mc:Fallback xmlns="">
          <p:sp>
            <p:nvSpPr>
              <p:cNvPr id="20" name="TextBox 19">
                <a:extLst>
                  <a:ext uri="{FF2B5EF4-FFF2-40B4-BE49-F238E27FC236}">
                    <a16:creationId xmlns:a16="http://schemas.microsoft.com/office/drawing/2014/main" id="{5B04052F-AF4D-4737-9E7C-C4050BDF7B8F}"/>
                  </a:ext>
                </a:extLst>
              </p:cNvPr>
              <p:cNvSpPr txBox="1">
                <a:spLocks noRot="1" noChangeAspect="1" noMove="1" noResize="1" noEditPoints="1" noAdjustHandles="1" noChangeArrowheads="1" noChangeShapeType="1" noTextEdit="1"/>
              </p:cNvSpPr>
              <p:nvPr/>
            </p:nvSpPr>
            <p:spPr>
              <a:xfrm>
                <a:off x="116083" y="3755581"/>
                <a:ext cx="1802225" cy="163852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99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P spid="28681" grpId="0"/>
      <p:bldP spid="12"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Marathons!!!</a:t>
            </a:r>
          </a:p>
        </p:txBody>
      </p:sp>
      <p:sp>
        <p:nvSpPr>
          <p:cNvPr id="7" name="TextBox 6">
            <a:extLst>
              <a:ext uri="{FF2B5EF4-FFF2-40B4-BE49-F238E27FC236}">
                <a16:creationId xmlns:a16="http://schemas.microsoft.com/office/drawing/2014/main" id="{23803F68-6FC5-48A3-A4CD-0C128BC0A2FE}"/>
              </a:ext>
            </a:extLst>
          </p:cNvPr>
          <p:cNvSpPr txBox="1"/>
          <p:nvPr/>
        </p:nvSpPr>
        <p:spPr>
          <a:xfrm>
            <a:off x="283335" y="3322052"/>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11" name="Picture 5">
            <a:extLst>
              <a:ext uri="{FF2B5EF4-FFF2-40B4-BE49-F238E27FC236}">
                <a16:creationId xmlns:a16="http://schemas.microsoft.com/office/drawing/2014/main" id="{FC5DE381-DB49-4533-88F8-5143862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33" y="717938"/>
            <a:ext cx="7772400" cy="249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CADC45DD-A694-4FD6-9829-5F128E107B64}"/>
              </a:ext>
            </a:extLst>
          </p:cNvPr>
          <p:cNvPicPr>
            <a:picLocks noChangeAspect="1"/>
          </p:cNvPicPr>
          <p:nvPr/>
        </p:nvPicPr>
        <p:blipFill>
          <a:blip r:embed="rId3"/>
          <a:stretch>
            <a:fillRect/>
          </a:stretch>
        </p:blipFill>
        <p:spPr>
          <a:xfrm>
            <a:off x="4876800" y="4515916"/>
            <a:ext cx="2895599" cy="2189684"/>
          </a:xfrm>
          <a:prstGeom prst="rect">
            <a:avLst/>
          </a:prstGeom>
        </p:spPr>
      </p:pic>
      <p:pic>
        <p:nvPicPr>
          <p:cNvPr id="13" name="Picture 12">
            <a:extLst>
              <a:ext uri="{FF2B5EF4-FFF2-40B4-BE49-F238E27FC236}">
                <a16:creationId xmlns:a16="http://schemas.microsoft.com/office/drawing/2014/main" id="{83884A21-2BF2-4054-BA85-AE5BEF3718CF}"/>
              </a:ext>
            </a:extLst>
          </p:cNvPr>
          <p:cNvPicPr>
            <a:picLocks noChangeAspect="1"/>
          </p:cNvPicPr>
          <p:nvPr/>
        </p:nvPicPr>
        <p:blipFill>
          <a:blip r:embed="rId4"/>
          <a:stretch>
            <a:fillRect/>
          </a:stretch>
        </p:blipFill>
        <p:spPr>
          <a:xfrm>
            <a:off x="4876800" y="3645218"/>
            <a:ext cx="4030467" cy="781480"/>
          </a:xfrm>
          <a:prstGeom prst="rect">
            <a:avLst/>
          </a:prstGeom>
        </p:spPr>
      </p:pic>
      <p:pic>
        <p:nvPicPr>
          <p:cNvPr id="2" name="Picture 1">
            <a:extLst>
              <a:ext uri="{FF2B5EF4-FFF2-40B4-BE49-F238E27FC236}">
                <a16:creationId xmlns:a16="http://schemas.microsoft.com/office/drawing/2014/main" id="{8BDDAEEC-7B97-4D07-B8B9-491E78755D3F}"/>
              </a:ext>
            </a:extLst>
          </p:cNvPr>
          <p:cNvPicPr>
            <a:picLocks noChangeAspect="1"/>
          </p:cNvPicPr>
          <p:nvPr/>
        </p:nvPicPr>
        <p:blipFill>
          <a:blip r:embed="rId5"/>
          <a:stretch>
            <a:fillRect/>
          </a:stretch>
        </p:blipFill>
        <p:spPr>
          <a:xfrm>
            <a:off x="283335" y="4765347"/>
            <a:ext cx="4138857" cy="1940254"/>
          </a:xfrm>
          <a:prstGeom prst="rect">
            <a:avLst/>
          </a:prstGeom>
        </p:spPr>
      </p:pic>
      <p:pic>
        <p:nvPicPr>
          <p:cNvPr id="3" name="Picture 2">
            <a:extLst>
              <a:ext uri="{FF2B5EF4-FFF2-40B4-BE49-F238E27FC236}">
                <a16:creationId xmlns:a16="http://schemas.microsoft.com/office/drawing/2014/main" id="{1A2663FF-2983-40C5-8F00-486187083F6E}"/>
              </a:ext>
            </a:extLst>
          </p:cNvPr>
          <p:cNvPicPr>
            <a:picLocks noChangeAspect="1"/>
          </p:cNvPicPr>
          <p:nvPr/>
        </p:nvPicPr>
        <p:blipFill>
          <a:blip r:embed="rId6"/>
          <a:stretch>
            <a:fillRect/>
          </a:stretch>
        </p:blipFill>
        <p:spPr>
          <a:xfrm>
            <a:off x="283335" y="4236955"/>
            <a:ext cx="3362325" cy="266700"/>
          </a:xfrm>
          <a:prstGeom prst="rect">
            <a:avLst/>
          </a:prstGeom>
        </p:spPr>
      </p:pic>
    </p:spTree>
    <p:extLst>
      <p:ext uri="{BB962C8B-B14F-4D97-AF65-F5344CB8AC3E}">
        <p14:creationId xmlns:p14="http://schemas.microsoft.com/office/powerpoint/2010/main" val="3285163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Marathons!!!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pic>
        <p:nvPicPr>
          <p:cNvPr id="21" name="Picture 20">
            <a:extLst>
              <a:ext uri="{FF2B5EF4-FFF2-40B4-BE49-F238E27FC236}">
                <a16:creationId xmlns:a16="http://schemas.microsoft.com/office/drawing/2014/main" id="{7CB80925-FCFB-448C-A1CB-19BAA907CC28}"/>
              </a:ext>
            </a:extLst>
          </p:cNvPr>
          <p:cNvPicPr>
            <a:picLocks noChangeAspect="1"/>
          </p:cNvPicPr>
          <p:nvPr/>
        </p:nvPicPr>
        <p:blipFill>
          <a:blip r:embed="rId5"/>
          <a:stretch>
            <a:fillRect/>
          </a:stretch>
        </p:blipFill>
        <p:spPr>
          <a:xfrm>
            <a:off x="2797096" y="2614958"/>
            <a:ext cx="4137103" cy="1395500"/>
          </a:xfrm>
          <a:prstGeom prst="rect">
            <a:avLst/>
          </a:prstGeom>
        </p:spPr>
      </p:pic>
      <p:pic>
        <p:nvPicPr>
          <p:cNvPr id="22" name="Picture 21">
            <a:extLst>
              <a:ext uri="{FF2B5EF4-FFF2-40B4-BE49-F238E27FC236}">
                <a16:creationId xmlns:a16="http://schemas.microsoft.com/office/drawing/2014/main" id="{798E448D-BBDE-4D88-B9BC-C2AD387FEF25}"/>
              </a:ext>
            </a:extLst>
          </p:cNvPr>
          <p:cNvPicPr>
            <a:picLocks noChangeAspect="1"/>
          </p:cNvPicPr>
          <p:nvPr/>
        </p:nvPicPr>
        <p:blipFill>
          <a:blip r:embed="rId6"/>
          <a:stretch>
            <a:fillRect/>
          </a:stretch>
        </p:blipFill>
        <p:spPr>
          <a:xfrm>
            <a:off x="2965242" y="4325213"/>
            <a:ext cx="1774904" cy="839740"/>
          </a:xfrm>
          <a:prstGeom prst="rect">
            <a:avLst/>
          </a:prstGeom>
        </p:spPr>
      </p:pic>
      <p:pic>
        <p:nvPicPr>
          <p:cNvPr id="10" name="Picture 5">
            <a:extLst>
              <a:ext uri="{FF2B5EF4-FFF2-40B4-BE49-F238E27FC236}">
                <a16:creationId xmlns:a16="http://schemas.microsoft.com/office/drawing/2014/main" id="{B0AF2673-0DE0-4483-996C-716BCED2A1F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2115"/>
          <a:stretch/>
        </p:blipFill>
        <p:spPr bwMode="auto">
          <a:xfrm>
            <a:off x="457105" y="987304"/>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5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1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E328A7-98C2-4BF6-B141-B9E997C2AB53}"/>
              </a:ext>
            </a:extLst>
          </p:cNvPr>
          <p:cNvPicPr>
            <a:picLocks noChangeAspect="1"/>
          </p:cNvPicPr>
          <p:nvPr/>
        </p:nvPicPr>
        <p:blipFill>
          <a:blip r:embed="rId3"/>
          <a:stretch>
            <a:fillRect/>
          </a:stretch>
        </p:blipFill>
        <p:spPr>
          <a:xfrm>
            <a:off x="4620599" y="3955569"/>
            <a:ext cx="4343194" cy="2540916"/>
          </a:xfrm>
          <a:prstGeom prst="rect">
            <a:avLst/>
          </a:prstGeom>
        </p:spPr>
      </p:pic>
      <p:pic>
        <p:nvPicPr>
          <p:cNvPr id="3" name="Picture 2">
            <a:extLst>
              <a:ext uri="{FF2B5EF4-FFF2-40B4-BE49-F238E27FC236}">
                <a16:creationId xmlns:a16="http://schemas.microsoft.com/office/drawing/2014/main" id="{0218FC83-5911-4332-B72B-A305E03E20DF}"/>
              </a:ext>
            </a:extLst>
          </p:cNvPr>
          <p:cNvPicPr>
            <a:picLocks noChangeAspect="1"/>
          </p:cNvPicPr>
          <p:nvPr/>
        </p:nvPicPr>
        <p:blipFill>
          <a:blip r:embed="rId4"/>
          <a:stretch>
            <a:fillRect/>
          </a:stretch>
        </p:blipFill>
        <p:spPr>
          <a:xfrm>
            <a:off x="228806" y="1315417"/>
            <a:ext cx="4343194" cy="3747408"/>
          </a:xfrm>
          <a:prstGeom prst="rect">
            <a:avLst/>
          </a:prstGeom>
        </p:spPr>
      </p:pic>
      <p:sp>
        <p:nvSpPr>
          <p:cNvPr id="2" name="Title 1"/>
          <p:cNvSpPr>
            <a:spLocks noGrp="1"/>
          </p:cNvSpPr>
          <p:nvPr>
            <p:ph type="title"/>
          </p:nvPr>
        </p:nvSpPr>
        <p:spPr>
          <a:xfrm>
            <a:off x="800086" y="230399"/>
            <a:ext cx="8229600" cy="715962"/>
          </a:xfrm>
        </p:spPr>
        <p:txBody>
          <a:bodyPr/>
          <a:lstStyle/>
          <a:p>
            <a:r>
              <a:rPr lang="en-US" dirty="0"/>
              <a:t>SAS and r: Marathon Data</a:t>
            </a:r>
          </a:p>
        </p:txBody>
      </p:sp>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66B9E7-1F21-4D2E-89C4-8B76E11E5247}"/>
              </a:ext>
            </a:extLst>
          </p:cNvPr>
          <p:cNvSpPr/>
          <p:nvPr/>
        </p:nvSpPr>
        <p:spPr>
          <a:xfrm>
            <a:off x="1398498" y="3074677"/>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276600"/>
            <a:ext cx="1155209" cy="287767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399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399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8893F4-B74D-49C0-BBC0-86AB7B5F3EC8}"/>
              </a:ext>
            </a:extLst>
          </p:cNvPr>
          <p:cNvPicPr>
            <a:picLocks noChangeAspect="1"/>
          </p:cNvPicPr>
          <p:nvPr/>
        </p:nvPicPr>
        <p:blipFill>
          <a:blip r:embed="rId6"/>
          <a:stretch>
            <a:fillRect/>
          </a:stretch>
        </p:blipFill>
        <p:spPr>
          <a:xfrm>
            <a:off x="4620599" y="1088126"/>
            <a:ext cx="1224378" cy="1814306"/>
          </a:xfrm>
          <a:prstGeom prst="rect">
            <a:avLst/>
          </a:prstGeom>
        </p:spPr>
      </p:pic>
      <p:pic>
        <p:nvPicPr>
          <p:cNvPr id="7" name="Picture 6">
            <a:extLst>
              <a:ext uri="{FF2B5EF4-FFF2-40B4-BE49-F238E27FC236}">
                <a16:creationId xmlns:a16="http://schemas.microsoft.com/office/drawing/2014/main" id="{1DBD9ABC-7249-4637-A67F-C888BE3562E4}"/>
              </a:ext>
            </a:extLst>
          </p:cNvPr>
          <p:cNvPicPr>
            <a:picLocks noChangeAspect="1"/>
          </p:cNvPicPr>
          <p:nvPr/>
        </p:nvPicPr>
        <p:blipFill>
          <a:blip r:embed="rId7"/>
          <a:stretch>
            <a:fillRect/>
          </a:stretch>
        </p:blipFill>
        <p:spPr>
          <a:xfrm>
            <a:off x="4620599" y="3087374"/>
            <a:ext cx="2214978" cy="467013"/>
          </a:xfrm>
          <a:prstGeom prst="rect">
            <a:avLst/>
          </a:prstGeom>
        </p:spPr>
      </p:pic>
    </p:spTree>
    <p:extLst>
      <p:ext uri="{BB962C8B-B14F-4D97-AF65-F5344CB8AC3E}">
        <p14:creationId xmlns:p14="http://schemas.microsoft.com/office/powerpoint/2010/main" val="138716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Marathons!!!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389449-EAC4-470B-AECF-0BB3FB7B85FC}"/>
                  </a:ext>
                </a:extLst>
              </p:cNvPr>
              <p:cNvSpPr txBox="1"/>
              <p:nvPr/>
            </p:nvSpPr>
            <p:spPr>
              <a:xfrm>
                <a:off x="152400" y="3843867"/>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.183</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1−.033</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=.4563</m:t>
                      </m:r>
                    </m:oMath>
                  </m:oMathPara>
                </a14:m>
                <a:endParaRPr lang="en-US" dirty="0"/>
              </a:p>
            </p:txBody>
          </p:sp>
        </mc:Choice>
        <mc:Fallback xmlns="">
          <p:sp>
            <p:nvSpPr>
              <p:cNvPr id="9" name="TextBox 8">
                <a:extLst>
                  <a:ext uri="{FF2B5EF4-FFF2-40B4-BE49-F238E27FC236}">
                    <a16:creationId xmlns:a16="http://schemas.microsoft.com/office/drawing/2014/main" id="{FC389449-EAC4-470B-AECF-0BB3FB7B85FC}"/>
                  </a:ext>
                </a:extLst>
              </p:cNvPr>
              <p:cNvSpPr txBox="1">
                <a:spLocks noRot="1" noChangeAspect="1" noMove="1" noResize="1" noEditPoints="1" noAdjustHandles="1" noChangeArrowheads="1" noChangeShapeType="1" noTextEdit="1"/>
              </p:cNvSpPr>
              <p:nvPr/>
            </p:nvSpPr>
            <p:spPr>
              <a:xfrm>
                <a:off x="152400" y="3843867"/>
                <a:ext cx="1802225" cy="1638525"/>
              </a:xfrm>
              <a:prstGeom prst="rect">
                <a:avLst/>
              </a:prstGeom>
              <a:blipFill>
                <a:blip r:embed="rId5"/>
                <a:stretch>
                  <a:fillRect/>
                </a:stretch>
              </a:blipFill>
            </p:spPr>
            <p:txBody>
              <a:bodyPr/>
              <a:lstStyle/>
              <a:p>
                <a:r>
                  <a:rPr lang="en-US">
                    <a:noFill/>
                  </a:rPr>
                  <a:t> </a:t>
                </a:r>
              </a:p>
            </p:txBody>
          </p:sp>
        </mc:Fallback>
      </mc:AlternateContent>
      <p:pic>
        <p:nvPicPr>
          <p:cNvPr id="10" name="Picture 5">
            <a:extLst>
              <a:ext uri="{FF2B5EF4-FFF2-40B4-BE49-F238E27FC236}">
                <a16:creationId xmlns:a16="http://schemas.microsoft.com/office/drawing/2014/main" id="{E0B70BA9-A8D1-4B57-8E60-2138EC19B24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115"/>
          <a:stretch/>
        </p:blipFill>
        <p:spPr bwMode="auto">
          <a:xfrm>
            <a:off x="457105" y="987304"/>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D3228CB-C8DF-443E-B08D-A85840D25CC2}"/>
              </a:ext>
            </a:extLst>
          </p:cNvPr>
          <p:cNvSpPr txBox="1"/>
          <p:nvPr/>
        </p:nvSpPr>
        <p:spPr>
          <a:xfrm>
            <a:off x="152400" y="5351354"/>
            <a:ext cx="4343213" cy="369332"/>
          </a:xfrm>
          <a:prstGeom prst="rect">
            <a:avLst/>
          </a:prstGeom>
          <a:noFill/>
        </p:spPr>
        <p:txBody>
          <a:bodyPr wrap="square" rtlCol="0">
            <a:spAutoFit/>
          </a:bodyPr>
          <a:lstStyle/>
          <a:p>
            <a:r>
              <a:rPr lang="en-US" dirty="0"/>
              <a:t>P-value =</a:t>
            </a:r>
          </a:p>
        </p:txBody>
      </p:sp>
    </p:spTree>
    <p:extLst>
      <p:ext uri="{BB962C8B-B14F-4D97-AF65-F5344CB8AC3E}">
        <p14:creationId xmlns:p14="http://schemas.microsoft.com/office/powerpoint/2010/main" val="35591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E328A7-98C2-4BF6-B141-B9E997C2AB53}"/>
              </a:ext>
            </a:extLst>
          </p:cNvPr>
          <p:cNvPicPr>
            <a:picLocks noChangeAspect="1"/>
          </p:cNvPicPr>
          <p:nvPr/>
        </p:nvPicPr>
        <p:blipFill>
          <a:blip r:embed="rId3"/>
          <a:stretch>
            <a:fillRect/>
          </a:stretch>
        </p:blipFill>
        <p:spPr>
          <a:xfrm>
            <a:off x="4724606" y="3962400"/>
            <a:ext cx="4343194" cy="2540916"/>
          </a:xfrm>
          <a:prstGeom prst="rect">
            <a:avLst/>
          </a:prstGeom>
        </p:spPr>
      </p:pic>
      <p:pic>
        <p:nvPicPr>
          <p:cNvPr id="3" name="Picture 2">
            <a:extLst>
              <a:ext uri="{FF2B5EF4-FFF2-40B4-BE49-F238E27FC236}">
                <a16:creationId xmlns:a16="http://schemas.microsoft.com/office/drawing/2014/main" id="{0218FC83-5911-4332-B72B-A305E03E20DF}"/>
              </a:ext>
            </a:extLst>
          </p:cNvPr>
          <p:cNvPicPr>
            <a:picLocks noChangeAspect="1"/>
          </p:cNvPicPr>
          <p:nvPr/>
        </p:nvPicPr>
        <p:blipFill>
          <a:blip r:embed="rId4"/>
          <a:stretch>
            <a:fillRect/>
          </a:stretch>
        </p:blipFill>
        <p:spPr>
          <a:xfrm>
            <a:off x="228806" y="1315417"/>
            <a:ext cx="4343194" cy="3747408"/>
          </a:xfrm>
          <a:prstGeom prst="rect">
            <a:avLst/>
          </a:prstGeom>
        </p:spPr>
      </p:pic>
      <p:sp>
        <p:nvSpPr>
          <p:cNvPr id="2" name="Title 1"/>
          <p:cNvSpPr>
            <a:spLocks noGrp="1"/>
          </p:cNvSpPr>
          <p:nvPr>
            <p:ph type="title"/>
          </p:nvPr>
        </p:nvSpPr>
        <p:spPr>
          <a:xfrm>
            <a:off x="800086" y="230399"/>
            <a:ext cx="8229600" cy="715962"/>
          </a:xfrm>
        </p:spPr>
        <p:txBody>
          <a:bodyPr/>
          <a:lstStyle/>
          <a:p>
            <a:r>
              <a:rPr lang="en-US" dirty="0"/>
              <a:t>SAS and r: Marathon Data</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8893F4-B74D-49C0-BBC0-86AB7B5F3EC8}"/>
              </a:ext>
            </a:extLst>
          </p:cNvPr>
          <p:cNvPicPr>
            <a:picLocks noChangeAspect="1"/>
          </p:cNvPicPr>
          <p:nvPr/>
        </p:nvPicPr>
        <p:blipFill>
          <a:blip r:embed="rId6"/>
          <a:stretch>
            <a:fillRect/>
          </a:stretch>
        </p:blipFill>
        <p:spPr>
          <a:xfrm>
            <a:off x="4620599" y="1088126"/>
            <a:ext cx="1224378" cy="1814306"/>
          </a:xfrm>
          <a:prstGeom prst="rect">
            <a:avLst/>
          </a:prstGeom>
        </p:spPr>
      </p:pic>
      <p:pic>
        <p:nvPicPr>
          <p:cNvPr id="7" name="Picture 6">
            <a:extLst>
              <a:ext uri="{FF2B5EF4-FFF2-40B4-BE49-F238E27FC236}">
                <a16:creationId xmlns:a16="http://schemas.microsoft.com/office/drawing/2014/main" id="{1DBD9ABC-7249-4637-A67F-C888BE3562E4}"/>
              </a:ext>
            </a:extLst>
          </p:cNvPr>
          <p:cNvPicPr>
            <a:picLocks noChangeAspect="1"/>
          </p:cNvPicPr>
          <p:nvPr/>
        </p:nvPicPr>
        <p:blipFill>
          <a:blip r:embed="rId7"/>
          <a:stretch>
            <a:fillRect/>
          </a:stretch>
        </p:blipFill>
        <p:spPr>
          <a:xfrm>
            <a:off x="4620599" y="3087374"/>
            <a:ext cx="2214978" cy="467013"/>
          </a:xfrm>
          <a:prstGeom prst="rect">
            <a:avLst/>
          </a:prstGeom>
        </p:spPr>
      </p:pic>
      <p:sp>
        <p:nvSpPr>
          <p:cNvPr id="18" name="Rectangle 17">
            <a:extLst>
              <a:ext uri="{FF2B5EF4-FFF2-40B4-BE49-F238E27FC236}">
                <a16:creationId xmlns:a16="http://schemas.microsoft.com/office/drawing/2014/main" id="{EEEE52E3-CA0A-4A19-982E-11310633E113}"/>
              </a:ext>
            </a:extLst>
          </p:cNvPr>
          <p:cNvSpPr/>
          <p:nvPr/>
        </p:nvSpPr>
        <p:spPr>
          <a:xfrm>
            <a:off x="7344578" y="591172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8D9448D-229F-4C6E-A316-F0EB112C263F}"/>
              </a:ext>
            </a:extLst>
          </p:cNvPr>
          <p:cNvSpPr/>
          <p:nvPr/>
        </p:nvSpPr>
        <p:spPr>
          <a:xfrm>
            <a:off x="6535756" y="628646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AC45DA0E-CC38-45DE-819A-8B38F281541D}"/>
              </a:ext>
            </a:extLst>
          </p:cNvPr>
          <p:cNvSpPr txBox="1"/>
          <p:nvPr/>
        </p:nvSpPr>
        <p:spPr>
          <a:xfrm>
            <a:off x="2010578" y="5376107"/>
            <a:ext cx="2286000" cy="369332"/>
          </a:xfrm>
          <a:prstGeom prst="rect">
            <a:avLst/>
          </a:prstGeom>
          <a:noFill/>
        </p:spPr>
        <p:txBody>
          <a:bodyPr wrap="square" rtlCol="0">
            <a:spAutoFit/>
          </a:bodyPr>
          <a:lstStyle/>
          <a:p>
            <a:r>
              <a:rPr lang="en-US" dirty="0"/>
              <a:t>P-value</a:t>
            </a:r>
          </a:p>
        </p:txBody>
      </p:sp>
      <p:sp>
        <p:nvSpPr>
          <p:cNvPr id="23" name="Rectangle 22">
            <a:extLst>
              <a:ext uri="{FF2B5EF4-FFF2-40B4-BE49-F238E27FC236}">
                <a16:creationId xmlns:a16="http://schemas.microsoft.com/office/drawing/2014/main" id="{06F26C63-9119-445B-B880-85CB39153E5D}"/>
              </a:ext>
            </a:extLst>
          </p:cNvPr>
          <p:cNvSpPr/>
          <p:nvPr/>
        </p:nvSpPr>
        <p:spPr>
          <a:xfrm>
            <a:off x="2273038" y="4025737"/>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4692C326-83E0-46EB-AE71-6E7DBD1E9842}"/>
              </a:ext>
            </a:extLst>
          </p:cNvPr>
          <p:cNvCxnSpPr>
            <a:cxnSpLocks/>
            <a:endCxn id="23" idx="2"/>
          </p:cNvCxnSpPr>
          <p:nvPr/>
        </p:nvCxnSpPr>
        <p:spPr>
          <a:xfrm flipV="1">
            <a:off x="2639349" y="4227660"/>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5C94DC-0E3B-45C8-8726-595C00DA72CC}"/>
              </a:ext>
            </a:extLst>
          </p:cNvPr>
          <p:cNvCxnSpPr>
            <a:cxnSpLocks/>
            <a:endCxn id="18" idx="1"/>
          </p:cNvCxnSpPr>
          <p:nvPr/>
        </p:nvCxnSpPr>
        <p:spPr>
          <a:xfrm>
            <a:off x="3056448" y="5593056"/>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C13D0A-3430-4A40-AF3E-1200778BC95B}"/>
              </a:ext>
            </a:extLst>
          </p:cNvPr>
          <p:cNvCxnSpPr>
            <a:cxnSpLocks/>
            <a:endCxn id="21" idx="1"/>
          </p:cNvCxnSpPr>
          <p:nvPr/>
        </p:nvCxnSpPr>
        <p:spPr>
          <a:xfrm>
            <a:off x="3005660" y="5562274"/>
            <a:ext cx="3530096" cy="82514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8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p:bldP spid="22" grpId="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Marathons!!!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389449-EAC4-470B-AECF-0BB3FB7B85FC}"/>
                  </a:ext>
                </a:extLst>
              </p:cNvPr>
              <p:cNvSpPr txBox="1"/>
              <p:nvPr/>
            </p:nvSpPr>
            <p:spPr>
              <a:xfrm>
                <a:off x="152400" y="3843867"/>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.183</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1−.033</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=.4563</m:t>
                      </m:r>
                    </m:oMath>
                  </m:oMathPara>
                </a14:m>
                <a:endParaRPr lang="en-US" dirty="0"/>
              </a:p>
            </p:txBody>
          </p:sp>
        </mc:Choice>
        <mc:Fallback xmlns="">
          <p:sp>
            <p:nvSpPr>
              <p:cNvPr id="9" name="TextBox 8">
                <a:extLst>
                  <a:ext uri="{FF2B5EF4-FFF2-40B4-BE49-F238E27FC236}">
                    <a16:creationId xmlns:a16="http://schemas.microsoft.com/office/drawing/2014/main" id="{FC389449-EAC4-470B-AECF-0BB3FB7B85FC}"/>
                  </a:ext>
                </a:extLst>
              </p:cNvPr>
              <p:cNvSpPr txBox="1">
                <a:spLocks noRot="1" noChangeAspect="1" noMove="1" noResize="1" noEditPoints="1" noAdjustHandles="1" noChangeArrowheads="1" noChangeShapeType="1" noTextEdit="1"/>
              </p:cNvSpPr>
              <p:nvPr/>
            </p:nvSpPr>
            <p:spPr>
              <a:xfrm>
                <a:off x="152400" y="3843867"/>
                <a:ext cx="1802225" cy="1638525"/>
              </a:xfrm>
              <a:prstGeom prst="rect">
                <a:avLst/>
              </a:prstGeom>
              <a:blipFill>
                <a:blip r:embed="rId5"/>
                <a:stretch>
                  <a:fillRect/>
                </a:stretch>
              </a:blipFill>
            </p:spPr>
            <p:txBody>
              <a:bodyPr/>
              <a:lstStyle/>
              <a:p>
                <a:r>
                  <a:rPr lang="en-US">
                    <a:noFill/>
                  </a:rPr>
                  <a:t> </a:t>
                </a:r>
              </a:p>
            </p:txBody>
          </p:sp>
        </mc:Fallback>
      </mc:AlternateContent>
      <p:pic>
        <p:nvPicPr>
          <p:cNvPr id="10" name="Picture 5">
            <a:extLst>
              <a:ext uri="{FF2B5EF4-FFF2-40B4-BE49-F238E27FC236}">
                <a16:creationId xmlns:a16="http://schemas.microsoft.com/office/drawing/2014/main" id="{E0B70BA9-A8D1-4B57-8E60-2138EC19B24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115"/>
          <a:stretch/>
        </p:blipFill>
        <p:spPr bwMode="auto">
          <a:xfrm>
            <a:off x="457105" y="987304"/>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D3228CB-C8DF-443E-B08D-A85840D25CC2}"/>
              </a:ext>
            </a:extLst>
          </p:cNvPr>
          <p:cNvSpPr txBox="1"/>
          <p:nvPr/>
        </p:nvSpPr>
        <p:spPr>
          <a:xfrm>
            <a:off x="152400" y="5542952"/>
            <a:ext cx="4343213" cy="369332"/>
          </a:xfrm>
          <a:prstGeom prst="rect">
            <a:avLst/>
          </a:prstGeom>
          <a:noFill/>
        </p:spPr>
        <p:txBody>
          <a:bodyPr wrap="square" rtlCol="0">
            <a:spAutoFit/>
          </a:bodyPr>
          <a:lstStyle/>
          <a:p>
            <a:r>
              <a:rPr lang="en-US" dirty="0"/>
              <a:t>P-value = 0.6642 </a:t>
            </a:r>
          </a:p>
        </p:txBody>
      </p:sp>
      <p:sp>
        <p:nvSpPr>
          <p:cNvPr id="13" name="Text Box 9">
            <a:extLst>
              <a:ext uri="{FF2B5EF4-FFF2-40B4-BE49-F238E27FC236}">
                <a16:creationId xmlns:a16="http://schemas.microsoft.com/office/drawing/2014/main" id="{14232DBA-56E8-47BD-90C8-57BABAA80BDD}"/>
              </a:ext>
            </a:extLst>
          </p:cNvPr>
          <p:cNvSpPr txBox="1">
            <a:spLocks noChangeArrowheads="1"/>
          </p:cNvSpPr>
          <p:nvPr/>
        </p:nvSpPr>
        <p:spPr bwMode="auto">
          <a:xfrm>
            <a:off x="4648296" y="3414609"/>
            <a:ext cx="4267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600" kern="800" dirty="0"/>
              <a:t>It is estimated that r</a:t>
            </a:r>
            <a:r>
              <a:rPr lang="en-US" altLang="en-US" sz="1600" kern="800" baseline="30000" dirty="0"/>
              <a:t>2</a:t>
            </a:r>
            <a:r>
              <a:rPr lang="en-US" altLang="en-US" sz="1600" kern="800" dirty="0"/>
              <a:t> = 3.3% of the variation in the Winning Female Marathon Time is explained by the Temperature!</a:t>
            </a:r>
          </a:p>
        </p:txBody>
      </p:sp>
      <p:sp>
        <p:nvSpPr>
          <p:cNvPr id="15" name="TextBox 14">
            <a:extLst>
              <a:ext uri="{FF2B5EF4-FFF2-40B4-BE49-F238E27FC236}">
                <a16:creationId xmlns:a16="http://schemas.microsoft.com/office/drawing/2014/main" id="{8CB23C3F-0FF0-4ACF-BFF9-6669C557AC4D}"/>
              </a:ext>
            </a:extLst>
          </p:cNvPr>
          <p:cNvSpPr txBox="1"/>
          <p:nvPr/>
        </p:nvSpPr>
        <p:spPr>
          <a:xfrm>
            <a:off x="142914" y="6051310"/>
            <a:ext cx="4505382" cy="369332"/>
          </a:xfrm>
          <a:prstGeom prst="rect">
            <a:avLst/>
          </a:prstGeom>
          <a:noFill/>
        </p:spPr>
        <p:txBody>
          <a:bodyPr wrap="square" rtlCol="0">
            <a:spAutoFit/>
          </a:bodyPr>
          <a:lstStyle/>
          <a:p>
            <a:r>
              <a:rPr lang="en-US" dirty="0"/>
              <a:t>Fail to Reject H</a:t>
            </a:r>
            <a:r>
              <a:rPr lang="en-US" baseline="-25000" dirty="0"/>
              <a:t>o</a:t>
            </a:r>
            <a:r>
              <a:rPr lang="en-US" dirty="0"/>
              <a:t> (at level alpha = 0.05)</a:t>
            </a:r>
          </a:p>
        </p:txBody>
      </p:sp>
      <p:sp>
        <p:nvSpPr>
          <p:cNvPr id="16" name="Text Box 9">
            <a:extLst>
              <a:ext uri="{FF2B5EF4-FFF2-40B4-BE49-F238E27FC236}">
                <a16:creationId xmlns:a16="http://schemas.microsoft.com/office/drawing/2014/main" id="{155C5362-8464-4BD0-994D-EB72B6A9556A}"/>
              </a:ext>
            </a:extLst>
          </p:cNvPr>
          <p:cNvSpPr txBox="1">
            <a:spLocks noChangeArrowheads="1"/>
          </p:cNvSpPr>
          <p:nvPr/>
        </p:nvSpPr>
        <p:spPr bwMode="auto">
          <a:xfrm>
            <a:off x="4648296" y="4591204"/>
            <a:ext cx="426710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600" kern="800" dirty="0"/>
              <a:t>Because we do not know much about how the data was selected (at least within the scope of this PowerPoint), we cannot generalize the results beyond the data under study. Because no significant linear relationship is found, we cannot infer association between the variables, let alone causality.</a:t>
            </a:r>
          </a:p>
        </p:txBody>
      </p:sp>
      <mc:AlternateContent xmlns:mc="http://schemas.openxmlformats.org/markup-compatibility/2006" xmlns:a14="http://schemas.microsoft.com/office/drawing/2010/main">
        <mc:Choice Requires="a14">
          <p:sp>
            <p:nvSpPr>
              <p:cNvPr id="17" name="Text Box 9">
                <a:extLst>
                  <a:ext uri="{FF2B5EF4-FFF2-40B4-BE49-F238E27FC236}">
                    <a16:creationId xmlns:a16="http://schemas.microsoft.com/office/drawing/2014/main" id="{7CDFD7E6-854F-4FBE-B0C3-3EE37CAE1A53}"/>
                  </a:ext>
                </a:extLst>
              </p:cNvPr>
              <p:cNvSpPr txBox="1">
                <a:spLocks noChangeArrowheads="1"/>
              </p:cNvSpPr>
              <p:nvPr/>
            </p:nvSpPr>
            <p:spPr bwMode="auto">
              <a:xfrm>
                <a:off x="4648296" y="1759500"/>
                <a:ext cx="4267103" cy="1323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600" dirty="0"/>
                  <a:t>There is not sufficient evidence at the alpha = .05 level of significance to suggest that the data are linearly correlated (p-value = .6642). We will skip the confidence interval for </a:t>
                </a:r>
                <a14:m>
                  <m:oMath xmlns:m="http://schemas.openxmlformats.org/officeDocument/2006/math">
                    <m:r>
                      <a:rPr lang="en-US" altLang="en-US" sz="1600" i="1">
                        <a:latin typeface="Cambria Math" panose="02040503050406030204" pitchFamily="18" charset="0"/>
                        <a:ea typeface="Cambria Math" panose="02040503050406030204" pitchFamily="18" charset="0"/>
                      </a:rPr>
                      <m:t>𝜌</m:t>
                    </m:r>
                  </m:oMath>
                </a14:m>
                <a:r>
                  <a:rPr lang="en-US" altLang="en-US" sz="1600" dirty="0"/>
                  <a:t> for now.</a:t>
                </a:r>
              </a:p>
            </p:txBody>
          </p:sp>
        </mc:Choice>
        <mc:Fallback xmlns="">
          <p:sp>
            <p:nvSpPr>
              <p:cNvPr id="17" name="Text Box 9">
                <a:extLst>
                  <a:ext uri="{FF2B5EF4-FFF2-40B4-BE49-F238E27FC236}">
                    <a16:creationId xmlns:a16="http://schemas.microsoft.com/office/drawing/2014/main" id="{7CDFD7E6-854F-4FBE-B0C3-3EE37CAE1A53}"/>
                  </a:ext>
                </a:extLst>
              </p:cNvPr>
              <p:cNvSpPr txBox="1">
                <a:spLocks noRot="1" noChangeAspect="1" noMove="1" noResize="1" noEditPoints="1" noAdjustHandles="1" noChangeArrowheads="1" noChangeShapeType="1" noTextEdit="1"/>
              </p:cNvSpPr>
              <p:nvPr/>
            </p:nvSpPr>
            <p:spPr bwMode="auto">
              <a:xfrm>
                <a:off x="4648296" y="1759500"/>
                <a:ext cx="4267103" cy="1323439"/>
              </a:xfrm>
              <a:prstGeom prst="rect">
                <a:avLst/>
              </a:prstGeom>
              <a:blipFill>
                <a:blip r:embed="rId7"/>
                <a:stretch>
                  <a:fillRect t="-1382" r="-2861" b="-50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9455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C98A-8339-4A92-9C51-B0BD42017310}"/>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494390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ea typeface="ＭＳ Ｐゴシック" pitchFamily="34" charset="-128"/>
              </a:rPr>
              <a:t>We can use our Calcs!!!</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39639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3505200" y="5867400"/>
            <a:ext cx="5715000" cy="708025"/>
            <a:chOff x="3733800" y="5867400"/>
            <a:chExt cx="4999704" cy="707886"/>
          </a:xfrm>
        </p:grpSpPr>
        <p:sp>
          <p:nvSpPr>
            <p:cNvPr id="12296" name="TextBox 4"/>
            <p:cNvSpPr txBox="1">
              <a:spLocks noChangeArrowheads="1"/>
            </p:cNvSpPr>
            <p:nvPr/>
          </p:nvSpPr>
          <p:spPr bwMode="auto">
            <a:xfrm>
              <a:off x="4694904" y="5867400"/>
              <a:ext cx="4038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2000" b="1" dirty="0"/>
                <a:t>There’s our correlation coefficient!!!</a:t>
              </a:r>
            </a:p>
          </p:txBody>
        </p:sp>
        <p:sp>
          <p:nvSpPr>
            <p:cNvPr id="6" name="Left Arrow 5"/>
            <p:cNvSpPr/>
            <p:nvPr/>
          </p:nvSpPr>
          <p:spPr>
            <a:xfrm>
              <a:off x="3733800" y="5913429"/>
              <a:ext cx="838839" cy="304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2293" name="TextBox 2"/>
          <p:cNvSpPr txBox="1">
            <a:spLocks noChangeArrowheads="1"/>
          </p:cNvSpPr>
          <p:nvPr/>
        </p:nvSpPr>
        <p:spPr bwMode="auto">
          <a:xfrm>
            <a:off x="5981700" y="19812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en-US" sz="2400" b="1" dirty="0"/>
              <a:t>STAT</a:t>
            </a:r>
          </a:p>
        </p:txBody>
      </p:sp>
      <p:sp>
        <p:nvSpPr>
          <p:cNvPr id="12294" name="TextBox 7"/>
          <p:cNvSpPr txBox="1">
            <a:spLocks noChangeArrowheads="1"/>
          </p:cNvSpPr>
          <p:nvPr/>
        </p:nvSpPr>
        <p:spPr bwMode="auto">
          <a:xfrm>
            <a:off x="5867400" y="25908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sz="2400" b="1" dirty="0"/>
              <a:t>TESTS</a:t>
            </a:r>
          </a:p>
        </p:txBody>
      </p:sp>
      <p:sp>
        <p:nvSpPr>
          <p:cNvPr id="12295" name="TextBox 8"/>
          <p:cNvSpPr txBox="1">
            <a:spLocks noChangeArrowheads="1"/>
          </p:cNvSpPr>
          <p:nvPr/>
        </p:nvSpPr>
        <p:spPr bwMode="auto">
          <a:xfrm>
            <a:off x="5105400" y="3195638"/>
            <a:ext cx="281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sz="2400" b="1" dirty="0"/>
              <a:t>LinRegTTest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3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solidFill>
                  <a:srgbClr val="008000"/>
                </a:solidFill>
              </a:rPr>
              <a:t>Scatterplots of Paired Data</a:t>
            </a:r>
          </a:p>
        </p:txBody>
      </p:sp>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958850" y="971550"/>
            <a:ext cx="7318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922338" y="3419475"/>
            <a:ext cx="73183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1+#ppt_w/2"/>
                                          </p:val>
                                        </p:tav>
                                        <p:tav tm="100000">
                                          <p:val>
                                            <p:strVal val="#ppt_x"/>
                                          </p:val>
                                        </p:tav>
                                      </p:tavLst>
                                    </p:anim>
                                    <p:anim calcmode="lin" valueType="num">
                                      <p:cBhvr additive="base">
                                        <p:cTn id="1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solidFill>
                  <a:srgbClr val="008000"/>
                </a:solidFill>
              </a:rPr>
              <a:t>Scatterplots of Paired Data</a:t>
            </a:r>
          </a:p>
        </p:txBody>
      </p:sp>
      <p:pic>
        <p:nvPicPr>
          <p:cNvPr id="10244" name="Picture 4" descr="10_02b"/>
          <p:cNvPicPr>
            <a:picLocks noChangeAspect="1" noChangeArrowheads="1"/>
          </p:cNvPicPr>
          <p:nvPr/>
        </p:nvPicPr>
        <p:blipFill>
          <a:blip r:embed="rId3">
            <a:extLst>
              <a:ext uri="{28A0092B-C50C-407E-A947-70E740481C1C}">
                <a14:useLocalDpi xmlns:a14="http://schemas.microsoft.com/office/drawing/2010/main" val="0"/>
              </a:ext>
            </a:extLst>
          </a:blip>
          <a:srcRect r="66463"/>
          <a:stretch>
            <a:fillRect/>
          </a:stretch>
        </p:blipFill>
        <p:spPr bwMode="auto">
          <a:xfrm>
            <a:off x="615950" y="1631950"/>
            <a:ext cx="26955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0_02b"/>
          <p:cNvPicPr>
            <a:picLocks noChangeAspect="1" noChangeArrowheads="1"/>
          </p:cNvPicPr>
          <p:nvPr/>
        </p:nvPicPr>
        <p:blipFill>
          <a:blip r:embed="rId3">
            <a:extLst>
              <a:ext uri="{28A0092B-C50C-407E-A947-70E740481C1C}">
                <a14:useLocalDpi xmlns:a14="http://schemas.microsoft.com/office/drawing/2010/main" val="0"/>
              </a:ext>
            </a:extLst>
          </a:blip>
          <a:srcRect l="33043"/>
          <a:stretch>
            <a:fillRect/>
          </a:stretch>
        </p:blipFill>
        <p:spPr bwMode="auto">
          <a:xfrm>
            <a:off x="3192463" y="1566863"/>
            <a:ext cx="538162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ppt_x"/>
                                          </p:val>
                                        </p:tav>
                                        <p:tav tm="100000">
                                          <p:val>
                                            <p:strVal val="#ppt_x"/>
                                          </p:val>
                                        </p:tav>
                                      </p:tavLst>
                                    </p:anim>
                                    <p:anim calcmode="lin" valueType="num">
                                      <p:cBhvr additive="base">
                                        <p:cTn id="14" dur="500" fill="hold"/>
                                        <p:tgtEl>
                                          <p:spTgt spid="1024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2"/>
            </p:custDataLst>
          </p:nvPr>
        </p:nvSpPr>
        <p:spPr/>
        <p:txBody>
          <a:bodyPr/>
          <a:lstStyle/>
          <a:p>
            <a:r>
              <a:rPr lang="en-US" altLang="en-US" dirty="0">
                <a:ea typeface="ＭＳ Ｐゴシック" pitchFamily="34" charset="-128"/>
              </a:rPr>
              <a:t>Which correlation coefficient best describes the scatter plot?</a:t>
            </a:r>
          </a:p>
        </p:txBody>
      </p:sp>
      <p:sp>
        <p:nvSpPr>
          <p:cNvPr id="7171"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0</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-.78</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.80</a:t>
            </a:r>
          </a:p>
          <a:p>
            <a:pPr marL="514350" indent="-514350">
              <a:buFontTx/>
              <a:buAutoNum type="alphaUcPeriod"/>
            </a:pPr>
            <a:endParaRPr lang="en-US" altLang="en-US" dirty="0">
              <a:ea typeface="ＭＳ Ｐゴシック" pitchFamily="34" charset="-128"/>
            </a:endParaRPr>
          </a:p>
        </p:txBody>
      </p:sp>
      <p:pic>
        <p:nvPicPr>
          <p:cNvPr id="7172" name="Picture 2" descr="http://www.statmethods.net/graphs/images/scatterplo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676400"/>
            <a:ext cx="48133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41910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dirty="0">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-.5</a:t>
            </a:r>
          </a:p>
          <a:p>
            <a:pPr marL="514350" indent="-514350">
              <a:buFontTx/>
              <a:buAutoNum type="alphaUcPeriod"/>
            </a:pPr>
            <a:endParaRPr lang="en-US" altLang="en-US" dirty="0">
              <a:ea typeface="ＭＳ Ｐゴシック" pitchFamily="34" charset="-128"/>
            </a:endParaRPr>
          </a:p>
        </p:txBody>
      </p:sp>
      <p:pic>
        <p:nvPicPr>
          <p:cNvPr id="8196" name="Picture 2" descr="http://cnx.org/content/m10950/latest/age_scatterplo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600200"/>
            <a:ext cx="5562600"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84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dirty="0"/>
          </a:p>
        </p:txBody>
      </p:sp>
      <p:pic>
        <p:nvPicPr>
          <p:cNvPr id="26637"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48006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ea typeface="ＭＳ Ｐゴシック" pitchFamily="34" charset="-128"/>
              </a:rPr>
              <a:t>How do we find r?</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2" y="1295400"/>
            <a:ext cx="80660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52400" y="5824911"/>
                <a:ext cx="8991600" cy="499689"/>
              </a:xfrm>
              <a:prstGeom prst="rect">
                <a:avLst/>
              </a:prstGeom>
              <a:noFill/>
            </p:spPr>
            <p:txBody>
              <a:bodyPr wrap="square" lIns="0" tIns="0" rIns="0" bIns="0"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𝑥𝑦</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𝑥𝑦</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𝑦</m:t>
                            </m:r>
                          </m:sub>
                        </m:sSub>
                      </m:den>
                    </m:f>
                  </m:oMath>
                </a14:m>
                <a:r>
                  <a:rPr lang="en-US" sz="2000" dirty="0"/>
                  <a:t>, where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𝑥𝑦</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d>
                              <m:dPr>
                                <m:begChr m:val="["/>
                                <m:endChr m:val="]"/>
                                <m:ctrlPr>
                                  <a:rPr lang="en-US" sz="2000" b="0" i="1" smtClean="0">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d>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e>
                                </m:d>
                              </m:e>
                            </m:d>
                          </m:e>
                        </m:nary>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oMath>
                </a14:m>
                <a:r>
                  <a:rPr lang="en-US" sz="2000" dirty="0"/>
                  <a:t> is the sample covariance of </a:t>
                </a:r>
                <a14:m>
                  <m:oMath xmlns:m="http://schemas.openxmlformats.org/officeDocument/2006/math">
                    <m:r>
                      <a:rPr lang="en-US" sz="2000" b="0" i="1" smtClean="0">
                        <a:latin typeface="Cambria Math" panose="02040503050406030204" pitchFamily="18" charset="0"/>
                      </a:rPr>
                      <m:t>𝑥</m:t>
                    </m:r>
                  </m:oMath>
                </a14:m>
                <a:r>
                  <a:rPr lang="en-US" sz="2000" dirty="0"/>
                  <a:t> and </a:t>
                </a:r>
                <a14:m>
                  <m:oMath xmlns:m="http://schemas.openxmlformats.org/officeDocument/2006/math">
                    <m:r>
                      <a:rPr lang="en-US" sz="2000" b="0" i="1" smtClean="0">
                        <a:latin typeface="Cambria Math" panose="02040503050406030204" pitchFamily="18" charset="0"/>
                      </a:rPr>
                      <m:t>𝑦</m:t>
                    </m:r>
                  </m:oMath>
                </a14:m>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52400" y="5824911"/>
                <a:ext cx="8991600" cy="499689"/>
              </a:xfrm>
              <a:prstGeom prst="rect">
                <a:avLst/>
              </a:prstGeom>
              <a:blipFill rotWithShape="0">
                <a:blip r:embed="rId3"/>
                <a:stretch>
                  <a:fillRect l="-678" t="-85366" b="-6341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28600"/>
            <a:ext cx="9144000" cy="1282700"/>
          </a:xfrm>
          <a:noFill/>
        </p:spPr>
        <p:txBody>
          <a:bodyPr lIns="90488" tIns="44450" rIns="90488" bIns="44450"/>
          <a:lstStyle/>
          <a:p>
            <a:pPr eaLnBrk="1" hangingPunct="1"/>
            <a:r>
              <a:rPr lang="en-US" altLang="en-US" sz="3600" dirty="0">
                <a:ea typeface="ＭＳ Ｐゴシック" pitchFamily="34" charset="-128"/>
              </a:rPr>
              <a:t>Properties of the </a:t>
            </a:r>
            <a:br>
              <a:rPr lang="en-US" altLang="en-US" sz="3600" dirty="0">
                <a:ea typeface="ＭＳ Ｐゴシック" pitchFamily="34" charset="-128"/>
              </a:rPr>
            </a:br>
            <a:r>
              <a:rPr lang="en-US" altLang="en-US" sz="3600" dirty="0">
                <a:ea typeface="ＭＳ Ｐゴシック" pitchFamily="34" charset="-128"/>
              </a:rPr>
              <a:t>Sample Linear Correlation Coefficient </a:t>
            </a:r>
            <a:r>
              <a:rPr lang="en-US" altLang="en-US" sz="3600" i="1" dirty="0">
                <a:latin typeface="Times New Roman" pitchFamily="18" charset="0"/>
                <a:ea typeface="ＭＳ Ｐゴシック" pitchFamily="34" charset="-128"/>
              </a:rPr>
              <a:t>r</a:t>
            </a:r>
          </a:p>
        </p:txBody>
      </p:sp>
      <p:sp>
        <p:nvSpPr>
          <p:cNvPr id="12291" name="Rectangle 3"/>
          <p:cNvSpPr>
            <a:spLocks noGrp="1" noChangeArrowheads="1"/>
          </p:cNvSpPr>
          <p:nvPr>
            <p:ph type="body" idx="1"/>
          </p:nvPr>
        </p:nvSpPr>
        <p:spPr>
          <a:xfrm>
            <a:off x="457200" y="2422570"/>
            <a:ext cx="10718443" cy="4114800"/>
          </a:xfrm>
          <a:noFill/>
        </p:spPr>
        <p:txBody>
          <a:bodyPr lIns="90488" tIns="44450" rIns="90488" bIns="44450"/>
          <a:lstStyle/>
          <a:p>
            <a:pPr eaLnBrk="1" hangingPunct="1">
              <a:spcBef>
                <a:spcPct val="13000"/>
              </a:spcBef>
              <a:spcAft>
                <a:spcPct val="25000"/>
              </a:spcAft>
              <a:buFontTx/>
              <a:buNone/>
              <a:tabLst>
                <a:tab pos="342900" algn="l"/>
              </a:tabLst>
            </a:pPr>
            <a:r>
              <a:rPr lang="en-US" altLang="en-US" sz="2800" b="1" dirty="0">
                <a:ea typeface="ＭＳ Ｐゴシック" pitchFamily="34" charset="-128"/>
              </a:rPr>
              <a:t>2. 	</a:t>
            </a:r>
            <a:r>
              <a:rPr lang="en-US" altLang="en-US" b="1" dirty="0">
                <a:ea typeface="ＭＳ Ｐゴシック" pitchFamily="34" charset="-128"/>
              </a:rPr>
              <a:t>–1 </a:t>
            </a:r>
            <a:r>
              <a:rPr lang="en-US" altLang="en-US" b="1" dirty="0">
                <a:ea typeface="ＭＳ Ｐゴシック" pitchFamily="34" charset="-128"/>
                <a:sym typeface="Symbol" pitchFamily="18" charset="2"/>
              </a:rPr>
              <a:t></a:t>
            </a:r>
            <a:r>
              <a:rPr lang="en-US" altLang="en-US" b="1" dirty="0">
                <a:ea typeface="ＭＳ Ｐゴシック" pitchFamily="34" charset="-128"/>
              </a:rPr>
              <a:t> </a:t>
            </a:r>
            <a:r>
              <a:rPr lang="en-US" altLang="en-US" b="1" i="1" dirty="0">
                <a:ea typeface="ＭＳ Ｐゴシック" pitchFamily="34" charset="-128"/>
              </a:rPr>
              <a:t>r</a:t>
            </a:r>
            <a:r>
              <a:rPr lang="en-US" altLang="en-US" b="1" dirty="0">
                <a:ea typeface="ＭＳ Ｐゴシック" pitchFamily="34" charset="-128"/>
              </a:rPr>
              <a:t> </a:t>
            </a:r>
            <a:r>
              <a:rPr lang="en-US" altLang="en-US" b="1" dirty="0">
                <a:ea typeface="ＭＳ Ｐゴシック" pitchFamily="34" charset="-128"/>
                <a:sym typeface="Symbol" pitchFamily="18" charset="2"/>
              </a:rPr>
              <a:t></a:t>
            </a:r>
            <a:r>
              <a:rPr lang="en-US" altLang="en-US" b="1" dirty="0">
                <a:ea typeface="ＭＳ Ｐゴシック" pitchFamily="34" charset="-128"/>
              </a:rPr>
              <a:t> 1</a:t>
            </a:r>
            <a:endParaRPr lang="en-US" altLang="en-US" sz="2800" b="1" dirty="0">
              <a:ea typeface="ＭＳ Ｐゴシック" pitchFamily="34" charset="-128"/>
            </a:endParaRPr>
          </a:p>
        </p:txBody>
      </p:sp>
      <p:sp>
        <p:nvSpPr>
          <p:cNvPr id="4" name="Rectangle 3">
            <a:extLst>
              <a:ext uri="{FF2B5EF4-FFF2-40B4-BE49-F238E27FC236}">
                <a16:creationId xmlns:a16="http://schemas.microsoft.com/office/drawing/2014/main" id="{D1E49806-DBB3-40F9-B8AE-E6C0197E7966}"/>
              </a:ext>
            </a:extLst>
          </p:cNvPr>
          <p:cNvSpPr txBox="1">
            <a:spLocks noChangeArrowheads="1"/>
          </p:cNvSpPr>
          <p:nvPr/>
        </p:nvSpPr>
        <p:spPr bwMode="auto">
          <a:xfrm>
            <a:off x="457200" y="1676400"/>
            <a:ext cx="8839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FontTx/>
              <a:buNone/>
              <a:tabLst>
                <a:tab pos="342900" algn="l"/>
              </a:tabLst>
            </a:pPr>
            <a:r>
              <a:rPr lang="en-US" altLang="en-US" sz="2800" b="1" kern="0" dirty="0">
                <a:ea typeface="ＭＳ Ｐゴシック" pitchFamily="34" charset="-128"/>
              </a:rPr>
              <a:t>1. 	</a:t>
            </a:r>
            <a:r>
              <a:rPr lang="en-US" altLang="en-US" b="1" i="1" kern="0" dirty="0">
                <a:ea typeface="ＭＳ Ｐゴシック" pitchFamily="34" charset="-128"/>
              </a:rPr>
              <a:t>r</a:t>
            </a:r>
            <a:r>
              <a:rPr lang="en-US" altLang="en-US" sz="2800" b="1" kern="0" dirty="0">
                <a:ea typeface="ＭＳ Ｐゴシック" pitchFamily="34" charset="-128"/>
              </a:rPr>
              <a:t> measures strength of a </a:t>
            </a:r>
            <a:r>
              <a:rPr lang="en-US" altLang="en-US" sz="2800" b="1" i="1" u="sng" kern="0" dirty="0">
                <a:ea typeface="ＭＳ Ｐゴシック" pitchFamily="34" charset="-128"/>
              </a:rPr>
              <a:t>linear</a:t>
            </a:r>
            <a:r>
              <a:rPr lang="en-US" altLang="en-US" sz="2800" b="1" kern="0" dirty="0">
                <a:ea typeface="ＭＳ Ｐゴシック" pitchFamily="34" charset="-128"/>
              </a:rPr>
              <a:t> relationship.</a:t>
            </a:r>
          </a:p>
        </p:txBody>
      </p:sp>
      <p:sp>
        <p:nvSpPr>
          <p:cNvPr id="5" name="Rectangle 3">
            <a:extLst>
              <a:ext uri="{FF2B5EF4-FFF2-40B4-BE49-F238E27FC236}">
                <a16:creationId xmlns:a16="http://schemas.microsoft.com/office/drawing/2014/main" id="{BDC3023B-3F1D-4779-A1A9-C23E3EE8EA7A}"/>
              </a:ext>
            </a:extLst>
          </p:cNvPr>
          <p:cNvSpPr txBox="1">
            <a:spLocks noChangeArrowheads="1"/>
          </p:cNvSpPr>
          <p:nvPr/>
        </p:nvSpPr>
        <p:spPr bwMode="auto">
          <a:xfrm>
            <a:off x="457200" y="441808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FontTx/>
              <a:buNone/>
              <a:tabLst>
                <a:tab pos="342900" algn="l"/>
              </a:tabLst>
            </a:pPr>
            <a:r>
              <a:rPr lang="en-US" altLang="en-US" sz="2800" b="1" kern="0" dirty="0">
                <a:ea typeface="ＭＳ Ｐゴシック" pitchFamily="34" charset="-128"/>
              </a:rPr>
              <a:t>4.		The value of </a:t>
            </a:r>
            <a:r>
              <a:rPr lang="en-US" altLang="en-US" b="1" i="1" kern="0" dirty="0">
                <a:ea typeface="ＭＳ Ｐゴシック" pitchFamily="34" charset="-128"/>
              </a:rPr>
              <a:t>r</a:t>
            </a:r>
            <a:r>
              <a:rPr lang="en-US" altLang="en-US" sz="2800" b="1" kern="0" dirty="0">
                <a:ea typeface="ＭＳ Ｐゴシック" pitchFamily="34" charset="-128"/>
              </a:rPr>
              <a:t> does not change if all values of either variable are converted linearly (new_x = a*old_x +b) to a different scale, i.e., not a nonlinear transformation like a log transformation. (Try it!)</a:t>
            </a:r>
          </a:p>
        </p:txBody>
      </p:sp>
      <p:sp>
        <p:nvSpPr>
          <p:cNvPr id="6" name="Rectangle 3">
            <a:extLst>
              <a:ext uri="{FF2B5EF4-FFF2-40B4-BE49-F238E27FC236}">
                <a16:creationId xmlns:a16="http://schemas.microsoft.com/office/drawing/2014/main" id="{9E681FC0-DB14-45AB-8A04-DFAD62DB58AC}"/>
              </a:ext>
            </a:extLst>
          </p:cNvPr>
          <p:cNvSpPr txBox="1">
            <a:spLocks noChangeArrowheads="1"/>
          </p:cNvSpPr>
          <p:nvPr/>
        </p:nvSpPr>
        <p:spPr bwMode="auto">
          <a:xfrm>
            <a:off x="457200" y="3124200"/>
            <a:ext cx="8361363" cy="129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FontTx/>
              <a:buNone/>
              <a:tabLst>
                <a:tab pos="342900" algn="l"/>
              </a:tabLst>
            </a:pPr>
            <a:r>
              <a:rPr lang="en-US" altLang="en-US" sz="2800" b="1" kern="0" dirty="0">
                <a:ea typeface="ＭＳ Ｐゴシック" pitchFamily="34" charset="-128"/>
              </a:rPr>
              <a:t>3. 	The value of r does not change if the x and y variables (axes) are switched. (Try it with an example and with the formula!)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4" grpId="0" build="p" autoUpdateAnimBg="0"/>
      <p:bldP spid="5" grpId="0" build="p" autoUpdateAnimBg="0"/>
      <p:bldP spid="6"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2.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3.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4.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5.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6.xml><?xml version="1.0" encoding="utf-8"?>
<p:tagLst xmlns:a="http://schemas.openxmlformats.org/drawingml/2006/main" xmlns:r="http://schemas.openxmlformats.org/officeDocument/2006/relationships" xmlns:p="http://schemas.openxmlformats.org/presentationml/2006/main">
  <p:tag name="CPSSHAPETYPE" val="AnswerStem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40350</TotalTime>
  <Words>1540</Words>
  <Application>Microsoft Office PowerPoint</Application>
  <PresentationFormat>On-screen Show (4:3)</PresentationFormat>
  <Paragraphs>200</Paragraphs>
  <Slides>38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Cambria Math</vt:lpstr>
      <vt:lpstr>Symbol</vt:lpstr>
      <vt:lpstr>Times New Roman</vt:lpstr>
      <vt:lpstr>Default Design</vt:lpstr>
      <vt:lpstr>UNIT 8: Correlation</vt:lpstr>
      <vt:lpstr>PowerPoint Presentation</vt:lpstr>
      <vt:lpstr>Exploring the Data</vt:lpstr>
      <vt:lpstr>PowerPoint Presentation</vt:lpstr>
      <vt:lpstr>PowerPoint Presentation</vt:lpstr>
      <vt:lpstr>Which correlation coefficient best describes the scatter plot?</vt:lpstr>
      <vt:lpstr>Which correlation coefficient best describes the scatter plot?</vt:lpstr>
      <vt:lpstr>How do we find r?</vt:lpstr>
      <vt:lpstr>Properties of the  Sample Linear Correlation Coefficient r</vt:lpstr>
      <vt:lpstr>Requirements</vt:lpstr>
      <vt:lpstr>Correlation: Not resistant to outliers</vt:lpstr>
      <vt:lpstr>Interpreting r2 :  Explained Variation</vt:lpstr>
      <vt:lpstr>R2: comparing SS(straight line model) to SS(equal means model)</vt:lpstr>
      <vt:lpstr>PowerPoint Presentation</vt:lpstr>
      <vt:lpstr>The Test Statistic!!!</vt:lpstr>
      <vt:lpstr>Movies!!!</vt:lpstr>
      <vt:lpstr>Movies!!!</vt:lpstr>
      <vt:lpstr>Breakout!</vt:lpstr>
      <vt:lpstr>Mother/Daughter Heights</vt:lpstr>
      <vt:lpstr>Mother/Daughter Heights</vt:lpstr>
      <vt:lpstr>SAS and r: Parent Child Heights</vt:lpstr>
      <vt:lpstr>Back to Movies!!!</vt:lpstr>
      <vt:lpstr>SAS and r: Movie Data</vt:lpstr>
      <vt:lpstr>Breakout</vt:lpstr>
      <vt:lpstr>Crickets!!!</vt:lpstr>
      <vt:lpstr>Crickets!!!</vt:lpstr>
      <vt:lpstr>SAS and r: Cricket Data</vt:lpstr>
      <vt:lpstr>Crickets!!!</vt:lpstr>
      <vt:lpstr>SAS and r: Cricket Data</vt:lpstr>
      <vt:lpstr>Crickets!!!</vt:lpstr>
      <vt:lpstr>Marathons!!!</vt:lpstr>
      <vt:lpstr>Marathons!!!</vt:lpstr>
      <vt:lpstr>SAS and r: Marathon Data</vt:lpstr>
      <vt:lpstr>Marathons!!!</vt:lpstr>
      <vt:lpstr>SAS and r: Marathon Data</vt:lpstr>
      <vt:lpstr>Marathons!!!</vt:lpstr>
      <vt:lpstr>Appendix</vt:lpstr>
      <vt:lpstr>We can use our Calcs!!!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User</cp:lastModifiedBy>
  <cp:revision>132</cp:revision>
  <dcterms:created xsi:type="dcterms:W3CDTF">2007-05-11T15:07:45Z</dcterms:created>
  <dcterms:modified xsi:type="dcterms:W3CDTF">2018-07-03T00:00:16Z</dcterms:modified>
</cp:coreProperties>
</file>