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21"/>
  </p:notesMasterIdLst>
  <p:sldIdLst>
    <p:sldId id="270" r:id="rId2"/>
    <p:sldId id="259" r:id="rId3"/>
    <p:sldId id="426" r:id="rId4"/>
    <p:sldId id="427" r:id="rId5"/>
    <p:sldId id="428" r:id="rId6"/>
    <p:sldId id="260" r:id="rId7"/>
    <p:sldId id="430" r:id="rId8"/>
    <p:sldId id="337" r:id="rId9"/>
    <p:sldId id="435" r:id="rId10"/>
    <p:sldId id="438" r:id="rId11"/>
    <p:sldId id="338" r:id="rId12"/>
    <p:sldId id="434" r:id="rId13"/>
    <p:sldId id="439" r:id="rId14"/>
    <p:sldId id="440" r:id="rId15"/>
    <p:sldId id="436" r:id="rId16"/>
    <p:sldId id="431" r:id="rId17"/>
    <p:sldId id="334" r:id="rId18"/>
    <p:sldId id="336" r:id="rId19"/>
    <p:sldId id="413" r:id="rId20"/>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39" autoAdjust="0"/>
    <p:restoredTop sz="88503" autoAdjust="0"/>
  </p:normalViewPr>
  <p:slideViewPr>
    <p:cSldViewPr>
      <p:cViewPr varScale="1">
        <p:scale>
          <a:sx n="112" d="100"/>
          <a:sy n="112" d="100"/>
        </p:scale>
        <p:origin x="808"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11/4/21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12</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ACD4-7B1B-4931-97E5-9F8B3139BD32}"/>
              </a:ext>
            </a:extLst>
          </p:cNvPr>
          <p:cNvSpPr>
            <a:spLocks noGrp="1"/>
          </p:cNvSpPr>
          <p:nvPr>
            <p:ph type="title"/>
          </p:nvPr>
        </p:nvSpPr>
        <p:spPr>
          <a:xfrm>
            <a:off x="609600" y="2514600"/>
            <a:ext cx="10972800" cy="1143000"/>
          </a:xfrm>
        </p:spPr>
        <p:txBody>
          <a:bodyPr/>
          <a:lstStyle/>
          <a:p>
            <a:r>
              <a:rPr lang="en-US" dirty="0"/>
              <a:t>End Question 1</a:t>
            </a:r>
          </a:p>
        </p:txBody>
      </p:sp>
    </p:spTree>
    <p:extLst>
      <p:ext uri="{BB962C8B-B14F-4D97-AF65-F5344CB8AC3E}">
        <p14:creationId xmlns:p14="http://schemas.microsoft.com/office/powerpoint/2010/main" val="1653647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ACD4-7B1B-4931-97E5-9F8B3139BD32}"/>
              </a:ext>
            </a:extLst>
          </p:cNvPr>
          <p:cNvSpPr>
            <a:spLocks noGrp="1"/>
          </p:cNvSpPr>
          <p:nvPr>
            <p:ph type="title"/>
          </p:nvPr>
        </p:nvSpPr>
        <p:spPr>
          <a:xfrm>
            <a:off x="609600" y="2514600"/>
            <a:ext cx="10972800" cy="1143000"/>
          </a:xfrm>
        </p:spPr>
        <p:txBody>
          <a:bodyPr/>
          <a:lstStyle/>
          <a:p>
            <a:r>
              <a:rPr lang="en-US" dirty="0"/>
              <a:t>Question 2</a:t>
            </a:r>
          </a:p>
        </p:txBody>
      </p:sp>
    </p:spTree>
    <p:extLst>
      <p:ext uri="{BB962C8B-B14F-4D97-AF65-F5344CB8AC3E}">
        <p14:creationId xmlns:p14="http://schemas.microsoft.com/office/powerpoint/2010/main" val="3316782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1888"/>
            <a:ext cx="8229600" cy="715962"/>
          </a:xfrm>
        </p:spPr>
        <p:txBody>
          <a:bodyPr>
            <a:normAutofit fontScale="90000"/>
          </a:bodyPr>
          <a:lstStyle/>
          <a:p>
            <a:r>
              <a:rPr lang="en-US" dirty="0"/>
              <a:t>HSB2 Example</a:t>
            </a:r>
          </a:p>
        </p:txBody>
      </p:sp>
      <p:sp>
        <p:nvSpPr>
          <p:cNvPr id="3" name="Content Placeholder 2"/>
          <p:cNvSpPr>
            <a:spLocks noGrp="1"/>
          </p:cNvSpPr>
          <p:nvPr>
            <p:ph idx="1"/>
          </p:nvPr>
        </p:nvSpPr>
        <p:spPr>
          <a:xfrm>
            <a:off x="228600" y="1493837"/>
            <a:ext cx="11734800" cy="4906963"/>
          </a:xfrm>
        </p:spPr>
        <p:txBody>
          <a:bodyPr>
            <a:normAutofit fontScale="85000" lnSpcReduction="10000"/>
          </a:bodyPr>
          <a:lstStyle/>
          <a:p>
            <a:pPr marL="514350" indent="-514350">
              <a:buAutoNum type="arabicParenR"/>
            </a:pPr>
            <a:r>
              <a:rPr lang="en-US" dirty="0">
                <a:solidFill>
                  <a:schemeClr val="accent4"/>
                </a:solidFill>
              </a:rPr>
              <a:t>We would like to create a model with a categorical variable for socioeconomic status (SES) in order to test if there is a difference in mean science score for changes between SES = 3 to SES = 1 and SES = 3 to SES =2, taking the math score into account. (Assume math is associated with the science score in the same way for each SES. ) Can we quantify these amounts? That is, by how much can we expect the science score to increase or decrease with respect to SES = 3 (make SES = 3 the reference level).  </a:t>
            </a:r>
            <a:r>
              <a:rPr lang="en-US" b="1" i="1" dirty="0">
                <a:solidFill>
                  <a:schemeClr val="accent4"/>
                </a:solidFill>
              </a:rPr>
              <a:t>Be sure and write out the model statement and check assumptions!</a:t>
            </a:r>
          </a:p>
          <a:p>
            <a:pPr marL="514350" indent="-514350">
              <a:buAutoNum type="arabicParenR"/>
            </a:pPr>
            <a:r>
              <a:rPr lang="en-US" b="1" i="1" dirty="0"/>
              <a:t>Now fit a model with flexible slopes and check the assumption above.  Is there reason / evidence to believe that the slopes are different between any two SES levels?</a:t>
            </a:r>
          </a:p>
          <a:p>
            <a:pPr marL="0" indent="0">
              <a:buNone/>
            </a:pPr>
            <a:endParaRPr lang="en-US" u="sng" dirty="0"/>
          </a:p>
        </p:txBody>
      </p:sp>
    </p:spTree>
    <p:extLst>
      <p:ext uri="{BB962C8B-B14F-4D97-AF65-F5344CB8AC3E}">
        <p14:creationId xmlns:p14="http://schemas.microsoft.com/office/powerpoint/2010/main" val="156704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ACD4-7B1B-4931-97E5-9F8B3139BD32}"/>
              </a:ext>
            </a:extLst>
          </p:cNvPr>
          <p:cNvSpPr>
            <a:spLocks noGrp="1"/>
          </p:cNvSpPr>
          <p:nvPr>
            <p:ph type="title"/>
          </p:nvPr>
        </p:nvSpPr>
        <p:spPr>
          <a:xfrm>
            <a:off x="609600" y="2514600"/>
            <a:ext cx="10972800" cy="1143000"/>
          </a:xfrm>
        </p:spPr>
        <p:txBody>
          <a:bodyPr/>
          <a:lstStyle/>
          <a:p>
            <a:r>
              <a:rPr lang="en-US" dirty="0"/>
              <a:t>End Question 2</a:t>
            </a:r>
          </a:p>
        </p:txBody>
      </p:sp>
    </p:spTree>
    <p:extLst>
      <p:ext uri="{BB962C8B-B14F-4D97-AF65-F5344CB8AC3E}">
        <p14:creationId xmlns:p14="http://schemas.microsoft.com/office/powerpoint/2010/main" val="3528329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ACD4-7B1B-4931-97E5-9F8B3139BD32}"/>
              </a:ext>
            </a:extLst>
          </p:cNvPr>
          <p:cNvSpPr>
            <a:spLocks noGrp="1"/>
          </p:cNvSpPr>
          <p:nvPr>
            <p:ph type="title"/>
          </p:nvPr>
        </p:nvSpPr>
        <p:spPr>
          <a:xfrm>
            <a:off x="609600" y="2514600"/>
            <a:ext cx="10972800" cy="1143000"/>
          </a:xfrm>
        </p:spPr>
        <p:txBody>
          <a:bodyPr/>
          <a:lstStyle/>
          <a:p>
            <a:r>
              <a:rPr lang="en-US" dirty="0"/>
              <a:t>Question 3</a:t>
            </a:r>
          </a:p>
        </p:txBody>
      </p:sp>
    </p:spTree>
    <p:extLst>
      <p:ext uri="{BB962C8B-B14F-4D97-AF65-F5344CB8AC3E}">
        <p14:creationId xmlns:p14="http://schemas.microsoft.com/office/powerpoint/2010/main" val="4164377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1888"/>
            <a:ext cx="8229600" cy="715962"/>
          </a:xfrm>
        </p:spPr>
        <p:txBody>
          <a:bodyPr>
            <a:normAutofit fontScale="90000"/>
          </a:bodyPr>
          <a:lstStyle/>
          <a:p>
            <a:r>
              <a:rPr lang="en-US" dirty="0"/>
              <a:t>HSB2 Example</a:t>
            </a:r>
          </a:p>
        </p:txBody>
      </p:sp>
      <p:sp>
        <p:nvSpPr>
          <p:cNvPr id="3" name="Content Placeholder 2"/>
          <p:cNvSpPr>
            <a:spLocks noGrp="1"/>
          </p:cNvSpPr>
          <p:nvPr>
            <p:ph idx="1"/>
          </p:nvPr>
        </p:nvSpPr>
        <p:spPr>
          <a:xfrm>
            <a:off x="228600" y="1493837"/>
            <a:ext cx="11734800" cy="4906963"/>
          </a:xfrm>
        </p:spPr>
        <p:txBody>
          <a:bodyPr>
            <a:normAutofit fontScale="77500" lnSpcReduction="20000"/>
          </a:bodyPr>
          <a:lstStyle/>
          <a:p>
            <a:pPr marL="514350" indent="-514350">
              <a:buAutoNum type="arabicParenR"/>
            </a:pPr>
            <a:r>
              <a:rPr lang="en-US" dirty="0">
                <a:solidFill>
                  <a:schemeClr val="accent4"/>
                </a:solidFill>
              </a:rPr>
              <a:t>We would like to create a model with a categorical variable for socioeconomic status (SES) in order to test if there is a difference in mean science score for changes between SES = 3 to SES = 1 and SES = 3 to SES =2, taking the math score into account. (Assume math is associated with the science score in the same way for each SES. ) Can we quantify these amounts? That is, by how much can we expect the science score to increase or decrease with respect to SES = 3 (make SES = 3 the reference level).  </a:t>
            </a:r>
            <a:r>
              <a:rPr lang="en-US" b="1" i="1" dirty="0">
                <a:solidFill>
                  <a:schemeClr val="accent4"/>
                </a:solidFill>
              </a:rPr>
              <a:t>Be sure and write out the model statement and check assumptions!</a:t>
            </a:r>
          </a:p>
          <a:p>
            <a:pPr marL="514350" indent="-514350">
              <a:buAutoNum type="arabicParenR"/>
            </a:pPr>
            <a:r>
              <a:rPr lang="en-US" b="1" i="1" dirty="0">
                <a:solidFill>
                  <a:schemeClr val="accent4"/>
                </a:solidFill>
              </a:rPr>
              <a:t>Now fit a model with flexible slopes and check the assumption above.  Is there reason / evidence to believe that the slopes are different between any two SES levels?</a:t>
            </a:r>
          </a:p>
          <a:p>
            <a:pPr marL="514350" indent="-514350">
              <a:buFont typeface="Arial" panose="020B0604020202020204" pitchFamily="34" charset="0"/>
              <a:buAutoNum type="arabicParenR"/>
            </a:pPr>
            <a:r>
              <a:rPr lang="en-US" dirty="0"/>
              <a:t>Finally, we want to know if and how much the math score is related to the science score </a:t>
            </a:r>
            <a:r>
              <a:rPr lang="en-US" u="sng" dirty="0"/>
              <a:t>after controlling for the reading score.</a:t>
            </a:r>
            <a:r>
              <a:rPr lang="en-US" dirty="0"/>
              <a:t> </a:t>
            </a:r>
            <a:r>
              <a:rPr lang="en-US" b="1" i="1" dirty="0"/>
              <a:t>Be sure and write out the model statement and check assumptions!</a:t>
            </a:r>
          </a:p>
          <a:p>
            <a:pPr marL="514350" indent="-514350">
              <a:buAutoNum type="arabicParenR"/>
            </a:pPr>
            <a:endParaRPr lang="en-US" u="sng" dirty="0"/>
          </a:p>
        </p:txBody>
      </p:sp>
    </p:spTree>
    <p:extLst>
      <p:ext uri="{BB962C8B-B14F-4D97-AF65-F5344CB8AC3E}">
        <p14:creationId xmlns:p14="http://schemas.microsoft.com/office/powerpoint/2010/main" val="1809375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E5CB-B188-714F-A73B-55196567D966}"/>
              </a:ext>
            </a:extLst>
          </p:cNvPr>
          <p:cNvSpPr>
            <a:spLocks noGrp="1"/>
          </p:cNvSpPr>
          <p:nvPr>
            <p:ph type="title"/>
          </p:nvPr>
        </p:nvSpPr>
        <p:spPr>
          <a:xfrm>
            <a:off x="609600" y="2590800"/>
            <a:ext cx="10972800" cy="1143000"/>
          </a:xfrm>
        </p:spPr>
        <p:txBody>
          <a:bodyPr/>
          <a:lstStyle/>
          <a:p>
            <a:r>
              <a:rPr lang="en-US" dirty="0"/>
              <a:t>End Question 3</a:t>
            </a:r>
          </a:p>
        </p:txBody>
      </p:sp>
    </p:spTree>
    <p:extLst>
      <p:ext uri="{BB962C8B-B14F-4D97-AF65-F5344CB8AC3E}">
        <p14:creationId xmlns:p14="http://schemas.microsoft.com/office/powerpoint/2010/main" val="4262975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4: Takeaways!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2751418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5: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1960039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C948-A4A3-5946-B047-076635D43652}"/>
              </a:ext>
            </a:extLst>
          </p:cNvPr>
          <p:cNvSpPr>
            <a:spLocks noGrp="1"/>
          </p:cNvSpPr>
          <p:nvPr>
            <p:ph type="title"/>
          </p:nvPr>
        </p:nvSpPr>
        <p:spPr>
          <a:xfrm>
            <a:off x="1695450" y="2819400"/>
            <a:ext cx="8801100" cy="1450757"/>
          </a:xfrm>
        </p:spPr>
        <p:txBody>
          <a:bodyPr/>
          <a:lstStyle/>
          <a:p>
            <a:pPr algn="ctr"/>
            <a:r>
              <a:rPr lang="en-US" dirty="0"/>
              <a:t>End For Live Session Assignment </a:t>
            </a:r>
            <a:r>
              <a:rPr lang="en-US"/>
              <a:t>Unit 12!</a:t>
            </a:r>
            <a:endParaRPr lang="en-US" dirty="0"/>
          </a:p>
        </p:txBody>
      </p:sp>
      <p:sp>
        <p:nvSpPr>
          <p:cNvPr id="4" name="Slide Number Placeholder 3">
            <a:extLst>
              <a:ext uri="{FF2B5EF4-FFF2-40B4-BE49-F238E27FC236}">
                <a16:creationId xmlns:a16="http://schemas.microsoft.com/office/drawing/2014/main" id="{C89C5DF8-9726-8A40-B8E3-D578C82B8DDF}"/>
              </a:ext>
            </a:extLst>
          </p:cNvPr>
          <p:cNvSpPr>
            <a:spLocks noGrp="1"/>
          </p:cNvSpPr>
          <p:nvPr>
            <p:ph type="sldNum" sz="quarter" idx="12"/>
          </p:nvPr>
        </p:nvSpPr>
        <p:spPr>
          <a:xfrm>
            <a:off x="7425345" y="6459789"/>
            <a:ext cx="984019" cy="365125"/>
          </a:xfrm>
          <a:prstGeom prst="rect">
            <a:avLst/>
          </a:prstGeom>
        </p:spPr>
        <p:txBody>
          <a:bodyPr vert="horz" lIns="91440" tIns="45720" rIns="91440" bIns="45720" rtlCol="0" anchor="ctr"/>
          <a:lstStyle>
            <a:defPPr>
              <a:defRPr lang="en-US"/>
            </a:defPPr>
            <a:lvl1pPr marL="0" algn="r" defTabSz="914400" rtl="0" eaLnBrk="1" latinLnBrk="0" hangingPunct="1">
              <a:defRPr sz="1050"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85BC5B7D-D6B0-4550-9BAF-D21F2647AC79}" type="slidenum">
              <a:rPr lang="en-US" altLang="en-US" smtClean="0"/>
              <a:pPr>
                <a:defRPr/>
              </a:pPr>
              <a:t>19</a:t>
            </a:fld>
            <a:endParaRPr lang="en-US" altLang="en-US" dirty="0"/>
          </a:p>
        </p:txBody>
      </p:sp>
    </p:spTree>
    <p:extLst>
      <p:ext uri="{BB962C8B-B14F-4D97-AF65-F5344CB8AC3E}">
        <p14:creationId xmlns:p14="http://schemas.microsoft.com/office/powerpoint/2010/main" val="2935390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680308"/>
            <a:ext cx="10515600" cy="1325563"/>
          </a:xfrm>
        </p:spPr>
        <p:txBody>
          <a:bodyPr/>
          <a:lstStyle/>
          <a:p>
            <a:pPr algn="ctr"/>
            <a:r>
              <a:rPr lang="en-US" dirty="0"/>
              <a:t>Quick Quiz Questions</a:t>
            </a:r>
          </a:p>
        </p:txBody>
      </p:sp>
    </p:spTree>
    <p:extLst>
      <p:ext uri="{BB962C8B-B14F-4D97-AF65-F5344CB8AC3E}">
        <p14:creationId xmlns:p14="http://schemas.microsoft.com/office/powerpoint/2010/main" val="968806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Quick Quiz Questions</a:t>
            </a:r>
          </a:p>
        </p:txBody>
      </p:sp>
      <p:pic>
        <p:nvPicPr>
          <p:cNvPr id="3" name="Picture 2">
            <a:extLst>
              <a:ext uri="{FF2B5EF4-FFF2-40B4-BE49-F238E27FC236}">
                <a16:creationId xmlns:a16="http://schemas.microsoft.com/office/drawing/2014/main" id="{F0A64938-2A6B-B844-8461-EA02F4E65218}"/>
              </a:ext>
            </a:extLst>
          </p:cNvPr>
          <p:cNvPicPr>
            <a:picLocks noChangeAspect="1"/>
          </p:cNvPicPr>
          <p:nvPr/>
        </p:nvPicPr>
        <p:blipFill>
          <a:blip r:embed="rId2"/>
          <a:stretch>
            <a:fillRect/>
          </a:stretch>
        </p:blipFill>
        <p:spPr>
          <a:xfrm>
            <a:off x="1708150" y="1760166"/>
            <a:ext cx="8775700" cy="4368800"/>
          </a:xfrm>
          <a:prstGeom prst="rect">
            <a:avLst/>
          </a:prstGeom>
        </p:spPr>
      </p:pic>
    </p:spTree>
    <p:extLst>
      <p:ext uri="{BB962C8B-B14F-4D97-AF65-F5344CB8AC3E}">
        <p14:creationId xmlns:p14="http://schemas.microsoft.com/office/powerpoint/2010/main" val="3165507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Quick Quiz Questions</a:t>
            </a:r>
          </a:p>
        </p:txBody>
      </p:sp>
      <p:pic>
        <p:nvPicPr>
          <p:cNvPr id="4" name="Picture 3">
            <a:extLst>
              <a:ext uri="{FF2B5EF4-FFF2-40B4-BE49-F238E27FC236}">
                <a16:creationId xmlns:a16="http://schemas.microsoft.com/office/drawing/2014/main" id="{4D777A80-D149-B64D-A7D7-911C780F43BA}"/>
              </a:ext>
            </a:extLst>
          </p:cNvPr>
          <p:cNvPicPr>
            <a:picLocks noChangeAspect="1"/>
          </p:cNvPicPr>
          <p:nvPr/>
        </p:nvPicPr>
        <p:blipFill>
          <a:blip r:embed="rId2"/>
          <a:stretch>
            <a:fillRect/>
          </a:stretch>
        </p:blipFill>
        <p:spPr>
          <a:xfrm>
            <a:off x="1602902" y="1519947"/>
            <a:ext cx="8636000" cy="5257800"/>
          </a:xfrm>
          <a:prstGeom prst="rect">
            <a:avLst/>
          </a:prstGeom>
        </p:spPr>
      </p:pic>
    </p:spTree>
    <p:extLst>
      <p:ext uri="{BB962C8B-B14F-4D97-AF65-F5344CB8AC3E}">
        <p14:creationId xmlns:p14="http://schemas.microsoft.com/office/powerpoint/2010/main" val="358276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75B77-F257-BA41-A6D6-0F0D331D8137}"/>
              </a:ext>
            </a:extLst>
          </p:cNvPr>
          <p:cNvSpPr>
            <a:spLocks noGrp="1"/>
          </p:cNvSpPr>
          <p:nvPr>
            <p:ph type="title"/>
          </p:nvPr>
        </p:nvSpPr>
        <p:spPr/>
        <p:txBody>
          <a:bodyPr/>
          <a:lstStyle/>
          <a:p>
            <a:r>
              <a:rPr lang="en-US" dirty="0"/>
              <a:t>Quick Quiz Questions</a:t>
            </a:r>
          </a:p>
        </p:txBody>
      </p:sp>
      <p:pic>
        <p:nvPicPr>
          <p:cNvPr id="3" name="Picture 2">
            <a:extLst>
              <a:ext uri="{FF2B5EF4-FFF2-40B4-BE49-F238E27FC236}">
                <a16:creationId xmlns:a16="http://schemas.microsoft.com/office/drawing/2014/main" id="{0A8BBCFB-D8E6-B649-BA89-91129F9BF448}"/>
              </a:ext>
            </a:extLst>
          </p:cNvPr>
          <p:cNvPicPr>
            <a:picLocks noChangeAspect="1"/>
          </p:cNvPicPr>
          <p:nvPr/>
        </p:nvPicPr>
        <p:blipFill>
          <a:blip r:embed="rId2"/>
          <a:stretch>
            <a:fillRect/>
          </a:stretch>
        </p:blipFill>
        <p:spPr>
          <a:xfrm>
            <a:off x="1835150" y="1965662"/>
            <a:ext cx="8521700" cy="3568700"/>
          </a:xfrm>
          <a:prstGeom prst="rect">
            <a:avLst/>
          </a:prstGeom>
        </p:spPr>
      </p:pic>
    </p:spTree>
    <p:extLst>
      <p:ext uri="{BB962C8B-B14F-4D97-AF65-F5344CB8AC3E}">
        <p14:creationId xmlns:p14="http://schemas.microsoft.com/office/powerpoint/2010/main" val="2474859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3CB44-D49E-8B46-A0E0-78F6306384A6}"/>
              </a:ext>
            </a:extLst>
          </p:cNvPr>
          <p:cNvSpPr>
            <a:spLocks noGrp="1"/>
          </p:cNvSpPr>
          <p:nvPr>
            <p:ph type="title"/>
          </p:nvPr>
        </p:nvSpPr>
        <p:spPr>
          <a:xfrm>
            <a:off x="838200" y="2466300"/>
            <a:ext cx="10515600" cy="1325563"/>
          </a:xfrm>
        </p:spPr>
        <p:txBody>
          <a:bodyPr/>
          <a:lstStyle/>
          <a:p>
            <a:pPr algn="ctr"/>
            <a:r>
              <a:rPr lang="en-US" dirty="0"/>
              <a:t>End Quick Quiz Questions</a:t>
            </a:r>
          </a:p>
        </p:txBody>
      </p:sp>
    </p:spTree>
    <p:extLst>
      <p:ext uri="{BB962C8B-B14F-4D97-AF65-F5344CB8AC3E}">
        <p14:creationId xmlns:p14="http://schemas.microsoft.com/office/powerpoint/2010/main" val="3555972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0E5CB-B188-714F-A73B-55196567D966}"/>
              </a:ext>
            </a:extLst>
          </p:cNvPr>
          <p:cNvSpPr>
            <a:spLocks noGrp="1"/>
          </p:cNvSpPr>
          <p:nvPr>
            <p:ph type="title"/>
          </p:nvPr>
        </p:nvSpPr>
        <p:spPr>
          <a:xfrm>
            <a:off x="609600" y="2590800"/>
            <a:ext cx="10972800" cy="1143000"/>
          </a:xfrm>
        </p:spPr>
        <p:txBody>
          <a:bodyPr/>
          <a:lstStyle/>
          <a:p>
            <a:r>
              <a:rPr lang="en-US" dirty="0"/>
              <a:t>Question 1</a:t>
            </a:r>
          </a:p>
        </p:txBody>
      </p:sp>
    </p:spTree>
    <p:extLst>
      <p:ext uri="{BB962C8B-B14F-4D97-AF65-F5344CB8AC3E}">
        <p14:creationId xmlns:p14="http://schemas.microsoft.com/office/powerpoint/2010/main" val="3093350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1888"/>
            <a:ext cx="8229600" cy="715962"/>
          </a:xfrm>
        </p:spPr>
        <p:txBody>
          <a:bodyPr>
            <a:normAutofit fontScale="90000"/>
          </a:bodyPr>
          <a:lstStyle/>
          <a:p>
            <a:r>
              <a:rPr lang="en-US" dirty="0"/>
              <a:t>HSB2 Example</a:t>
            </a:r>
          </a:p>
        </p:txBody>
      </p:sp>
      <p:sp>
        <p:nvSpPr>
          <p:cNvPr id="3" name="Content Placeholder 2"/>
          <p:cNvSpPr>
            <a:spLocks noGrp="1"/>
          </p:cNvSpPr>
          <p:nvPr>
            <p:ph idx="1"/>
          </p:nvPr>
        </p:nvSpPr>
        <p:spPr>
          <a:xfrm>
            <a:off x="228600" y="1493837"/>
            <a:ext cx="11734800" cy="4906963"/>
          </a:xfrm>
        </p:spPr>
        <p:txBody>
          <a:bodyPr>
            <a:normAutofit fontScale="77500" lnSpcReduction="20000"/>
          </a:bodyPr>
          <a:lstStyle/>
          <a:p>
            <a:pPr marL="514350" indent="-514350">
              <a:buAutoNum type="arabicParenR"/>
            </a:pPr>
            <a:r>
              <a:rPr lang="en-US" dirty="0"/>
              <a:t>We would like to create a model with a categorical variable for socioeconomic status (SES) in order to test if there is a difference in mean science score for changes between SES = 3 to SES = 1 and SES = 3 to SES =2, taking the math score into account. (Assume math is associated with the science score in the same way for each SES. ) Can we quantify these amounts? That is, by how much can we expect the science score to increase or decrease with respect to SES = 3 (</a:t>
            </a:r>
            <a:r>
              <a:rPr lang="en-US" dirty="0">
                <a:solidFill>
                  <a:srgbClr val="0070C0"/>
                </a:solidFill>
              </a:rPr>
              <a:t>make SES = 3 the reference level</a:t>
            </a:r>
            <a:r>
              <a:rPr lang="en-US" dirty="0"/>
              <a:t>).  </a:t>
            </a:r>
            <a:r>
              <a:rPr lang="en-US" b="1" i="1" dirty="0"/>
              <a:t>Be sure and write out the model statement and check assumptions!</a:t>
            </a:r>
          </a:p>
          <a:p>
            <a:pPr marL="514350" indent="-514350">
              <a:buAutoNum type="arabicParenR"/>
            </a:pPr>
            <a:r>
              <a:rPr lang="en-US" b="1" i="1" dirty="0"/>
              <a:t>Now fit a model with flexible slopes and check the assumption above.  Is there reason / evidence to believe that the slopes are different between any two SES levels?</a:t>
            </a:r>
          </a:p>
          <a:p>
            <a:pPr marL="514350" indent="-514350">
              <a:buFont typeface="Arial" panose="020B0604020202020204" pitchFamily="34" charset="0"/>
              <a:buAutoNum type="arabicParenR"/>
            </a:pPr>
            <a:r>
              <a:rPr lang="en-US" dirty="0"/>
              <a:t>Finally, we want to know if and how much the math score is related to the science score </a:t>
            </a:r>
            <a:r>
              <a:rPr lang="en-US" u="sng" dirty="0"/>
              <a:t>after controlling for the reading score.</a:t>
            </a:r>
            <a:r>
              <a:rPr lang="en-US" dirty="0"/>
              <a:t> </a:t>
            </a:r>
            <a:r>
              <a:rPr lang="en-US" b="1" i="1" dirty="0"/>
              <a:t>Be sure and write out the model statement and check assumptions!</a:t>
            </a:r>
          </a:p>
          <a:p>
            <a:pPr marL="514350" indent="-514350">
              <a:buAutoNum type="arabicParenR"/>
            </a:pPr>
            <a:endParaRPr lang="en-US" u="sng" dirty="0"/>
          </a:p>
        </p:txBody>
      </p:sp>
    </p:spTree>
    <p:extLst>
      <p:ext uri="{BB962C8B-B14F-4D97-AF65-F5344CB8AC3E}">
        <p14:creationId xmlns:p14="http://schemas.microsoft.com/office/powerpoint/2010/main" val="7557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421888"/>
            <a:ext cx="8229600" cy="715962"/>
          </a:xfrm>
        </p:spPr>
        <p:txBody>
          <a:bodyPr>
            <a:normAutofit fontScale="90000"/>
          </a:bodyPr>
          <a:lstStyle/>
          <a:p>
            <a:r>
              <a:rPr lang="en-US" dirty="0"/>
              <a:t>HSB2 Example</a:t>
            </a:r>
          </a:p>
        </p:txBody>
      </p:sp>
      <p:sp>
        <p:nvSpPr>
          <p:cNvPr id="3" name="Content Placeholder 2"/>
          <p:cNvSpPr>
            <a:spLocks noGrp="1"/>
          </p:cNvSpPr>
          <p:nvPr>
            <p:ph idx="1"/>
          </p:nvPr>
        </p:nvSpPr>
        <p:spPr>
          <a:xfrm>
            <a:off x="228600" y="1493837"/>
            <a:ext cx="11734800" cy="4906963"/>
          </a:xfrm>
        </p:spPr>
        <p:txBody>
          <a:bodyPr>
            <a:normAutofit fontScale="92500"/>
          </a:bodyPr>
          <a:lstStyle/>
          <a:p>
            <a:pPr marL="514350" indent="-514350">
              <a:buAutoNum type="arabicParenR"/>
            </a:pPr>
            <a:r>
              <a:rPr lang="en-US" dirty="0"/>
              <a:t>We would like to create a model with a categorical variable for socioeconomic status (SES) in order to test if there is a difference in mean science score for changes between SES = 3 to SES = 1 and SES = 3 to SES =2, taking the math score into account. (Assume math is associated with the science score in the same way for each SES. ) Can we quantify these amounts? That is, by how much can we expect the science score to increase or decrease with respect to SES = 3 (</a:t>
            </a:r>
            <a:r>
              <a:rPr lang="en-US" dirty="0">
                <a:solidFill>
                  <a:srgbClr val="0070C0"/>
                </a:solidFill>
              </a:rPr>
              <a:t>make SES = 3 the reference level</a:t>
            </a:r>
            <a:r>
              <a:rPr lang="en-US" dirty="0"/>
              <a:t>).  </a:t>
            </a:r>
            <a:r>
              <a:rPr lang="en-US" b="1" i="1" dirty="0"/>
              <a:t>Be sure and write out the model statement and check assumptions!</a:t>
            </a:r>
          </a:p>
          <a:p>
            <a:pPr marL="0" indent="0">
              <a:buNone/>
            </a:pPr>
            <a:endParaRPr lang="en-US" u="sng" dirty="0"/>
          </a:p>
        </p:txBody>
      </p:sp>
    </p:spTree>
    <p:extLst>
      <p:ext uri="{BB962C8B-B14F-4D97-AF65-F5344CB8AC3E}">
        <p14:creationId xmlns:p14="http://schemas.microsoft.com/office/powerpoint/2010/main" val="2041472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28097</TotalTime>
  <Words>1027</Words>
  <Application>Microsoft Macintosh PowerPoint</Application>
  <PresentationFormat>Widescreen</PresentationFormat>
  <Paragraphs>36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1_Body Slides</vt:lpstr>
      <vt:lpstr>For Live Session Assignment (FLS) </vt:lpstr>
      <vt:lpstr>Quick Quiz Questions</vt:lpstr>
      <vt:lpstr>Quick Quiz Questions</vt:lpstr>
      <vt:lpstr>Quick Quiz Questions</vt:lpstr>
      <vt:lpstr>Quick Quiz Questions</vt:lpstr>
      <vt:lpstr>End Quick Quiz Questions</vt:lpstr>
      <vt:lpstr>Question 1</vt:lpstr>
      <vt:lpstr>HSB2 Example</vt:lpstr>
      <vt:lpstr>HSB2 Example</vt:lpstr>
      <vt:lpstr>End Question 1</vt:lpstr>
      <vt:lpstr>Question 2</vt:lpstr>
      <vt:lpstr>HSB2 Example</vt:lpstr>
      <vt:lpstr>End Question 2</vt:lpstr>
      <vt:lpstr>Question 3</vt:lpstr>
      <vt:lpstr>HSB2 Example</vt:lpstr>
      <vt:lpstr>End Question 3</vt:lpstr>
      <vt:lpstr>Question 4: Takeaways!</vt:lpstr>
      <vt:lpstr>Question 5: Questions!</vt:lpstr>
      <vt:lpstr>End For Live Session Assignment Unit 12!</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Sadler, Bivin Philip</cp:lastModifiedBy>
  <cp:revision>313</cp:revision>
  <cp:lastPrinted>2020-09-21T07:53:02Z</cp:lastPrinted>
  <dcterms:created xsi:type="dcterms:W3CDTF">2016-03-21T14:12:59Z</dcterms:created>
  <dcterms:modified xsi:type="dcterms:W3CDTF">2021-11-04T20:29:05Z</dcterms:modified>
  <cp:category/>
</cp:coreProperties>
</file>