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4" r:id="rId8"/>
    <p:sldId id="303" r:id="rId9"/>
    <p:sldId id="304" r:id="rId10"/>
    <p:sldId id="305" r:id="rId11"/>
    <p:sldId id="306" r:id="rId12"/>
    <p:sldId id="307" r:id="rId13"/>
    <p:sldId id="308" r:id="rId14"/>
    <p:sldId id="263" r:id="rId15"/>
    <p:sldId id="328" r:id="rId16"/>
    <p:sldId id="285" r:id="rId17"/>
    <p:sldId id="265"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4T04:21:46.07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377 314,'0'31,"0"1,31-32,-31 62,31-62,-31 32,94 62,-94-63,63 0,-63 32,32-32,-1 1,-31-1,63 1,-63-1,62 0,-62 1,63-1,-32 32,1-32,-1 0,0 1,1-32,-1 31,32 0,-32 1,32 31,0-32,-32 0,32 1,-32-1,32 0,0-31,-32 32,32-32,-1 31,1-31,-32 0,1 0,31 0,-1 0,1 0,-32 0,32 0,0 0,-1 0,1-31,-31 31,30-32,32 32,-62-31,30 0,1 31,-32-63,1 63,31-31,-32-32,0 63,1-32,-1 32,0-31,32 31,-63-31,31 31,1-32,-32 1,0 0,31-1,0 1,-31 0,32-1,-32 1,31 0,-31-1,32 1,-32-1,0 1,31-32,-31 32,0 0,0-1,0 1,0 0,0-1,0 1,0 0,0-1,0 1,31 31,-31-32,0 1,0 62,0-62,0 31</inkml:trace>
  <inkml:trace contextRef="#ctx0" brushRef="#br1" timeOffset="1771.95">2634 377,'32'0,"-1"0,1 0,-1 0,0 0,1-32,-1 32,32-63,-1 32,1-32,0 32,31 0,31-32,-62 63,-32-31,63-1,-62 32,-32 32,0-1,0 0,0 1,0-1,0 0,0 1,0-1,0 0,0 1,0-1,31-31,-31 0</inkml:trace>
  <inkml:trace contextRef="#ctx0" brushRef="#br2" timeOffset="3584.57">0 596,'32'-31,"-32"-1,0 1,0 0,31-32,0 32,-31-32,32 63,-32-63,31 32,1-1,-1-30,-31-1,31 63,-31-31,0-1,32 32,-1 0,0 0,1 0,30 0,-30 32,-1-32,-31 31,63-31,-32 0,1 31,-1-31,32 0,-32 0,0 32,1-32,-1 31,0-31,-31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1BFC-FFAC-764C-AA89-098706458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7557F-F1A4-AD43-96E2-0A416A0BA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786F-32F4-CB4C-A48A-0F36ECAD2BAA}"/>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5" name="Footer Placeholder 4">
            <a:extLst>
              <a:ext uri="{FF2B5EF4-FFF2-40B4-BE49-F238E27FC236}">
                <a16:creationId xmlns:a16="http://schemas.microsoft.com/office/drawing/2014/main" id="{07CEFA57-ED36-4042-A0BB-62682CB3D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74D04-0BBC-7344-95A8-73061377A83B}"/>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42461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F6B-8E45-9341-B80D-D2561BEA9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E0E6C-2C2C-8744-96CB-FEF70C467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D598F-3007-D84F-B070-2E63C0F66358}"/>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5" name="Footer Placeholder 4">
            <a:extLst>
              <a:ext uri="{FF2B5EF4-FFF2-40B4-BE49-F238E27FC236}">
                <a16:creationId xmlns:a16="http://schemas.microsoft.com/office/drawing/2014/main" id="{4AFB7B6C-B2DF-9F40-871E-6EB98A666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2915C-0806-1948-8123-2ED4B08DF9BA}"/>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911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EBDD1-735B-5C44-9BC4-CB1430E40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FC3C1-AE04-F342-92FC-F79B82A64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44DDB-1833-EC48-8B4B-3D9249F95A79}"/>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5" name="Footer Placeholder 4">
            <a:extLst>
              <a:ext uri="{FF2B5EF4-FFF2-40B4-BE49-F238E27FC236}">
                <a16:creationId xmlns:a16="http://schemas.microsoft.com/office/drawing/2014/main" id="{3B82A005-3024-2940-9F77-C74748754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3EB6-97AC-DA45-AA14-F32AB15B8BF3}"/>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9080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B62-9C09-484E-9B94-6CF32D15F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AEC0-E8FB-944C-8096-ED201AE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FA5E-7B5B-254F-9276-AF7408ABF50D}"/>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5" name="Footer Placeholder 4">
            <a:extLst>
              <a:ext uri="{FF2B5EF4-FFF2-40B4-BE49-F238E27FC236}">
                <a16:creationId xmlns:a16="http://schemas.microsoft.com/office/drawing/2014/main" id="{7211EC86-E9ED-E94B-B419-90B3942AF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BE274-96D1-6143-A94D-1379571210D4}"/>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8987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5F3-6D3A-9F44-B065-488CDCD3A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393B5-FC07-7D45-AF9A-08404F23E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0D992-900E-0849-AA03-0BCA81BFCC07}"/>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5" name="Footer Placeholder 4">
            <a:extLst>
              <a:ext uri="{FF2B5EF4-FFF2-40B4-BE49-F238E27FC236}">
                <a16:creationId xmlns:a16="http://schemas.microsoft.com/office/drawing/2014/main" id="{C7845EC4-E7C8-894D-A9E2-4DF27A0C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FA256-B231-7E46-9DAD-C986AA8851B0}"/>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19964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6214-6F5E-3943-8F5B-82D14DFF6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10865-A7E2-8C4D-B951-19F651E6D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581C1-F4BA-9D4A-9AD5-2D24FC0E2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45304-C6A9-9348-894C-28AB63ABF897}"/>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6" name="Footer Placeholder 5">
            <a:extLst>
              <a:ext uri="{FF2B5EF4-FFF2-40B4-BE49-F238E27FC236}">
                <a16:creationId xmlns:a16="http://schemas.microsoft.com/office/drawing/2014/main" id="{2C2B607E-E2A7-DF41-ABBA-0B327E442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62EF-BD93-1D49-BFD0-CD89D7754719}"/>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30304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4425-207F-8C44-8610-73D513944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26DC1-2BA8-EF43-81D4-28B004EA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F249F-A604-CD4F-9232-8DD438725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D32495-9A4E-8C4A-A8DF-B714204F2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193C-FC90-0B44-A52C-89009BCE3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8768E-1EE7-E449-893A-F4CFF70E55EE}"/>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8" name="Footer Placeholder 7">
            <a:extLst>
              <a:ext uri="{FF2B5EF4-FFF2-40B4-BE49-F238E27FC236}">
                <a16:creationId xmlns:a16="http://schemas.microsoft.com/office/drawing/2014/main" id="{1EE9A5A7-FD63-3243-8DD0-A56807A2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60D8A-FACA-F04B-B5B0-0391DA60C94C}"/>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1578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C6F-538F-3C4B-8B18-5745FD9C9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1C006-2924-8C4D-89D3-5A26DA128963}"/>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4" name="Footer Placeholder 3">
            <a:extLst>
              <a:ext uri="{FF2B5EF4-FFF2-40B4-BE49-F238E27FC236}">
                <a16:creationId xmlns:a16="http://schemas.microsoft.com/office/drawing/2014/main" id="{ED66CD1A-F69E-9C42-A72A-5C810BEA0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1EEE0-7EE4-F948-A6B6-8BE69CE45061}"/>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2781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849CE-A277-0149-BDB3-BD646AADA28E}"/>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3" name="Footer Placeholder 2">
            <a:extLst>
              <a:ext uri="{FF2B5EF4-FFF2-40B4-BE49-F238E27FC236}">
                <a16:creationId xmlns:a16="http://schemas.microsoft.com/office/drawing/2014/main" id="{5F2E1DD5-5AC8-5942-86AB-BCF2F2A89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DB509-5E78-9E47-886E-F8DFA29E32A5}"/>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66708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4D57-26FA-A24D-AE21-39C015CEF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BF397-93DB-1B4E-96B8-0BE65A43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7F35C-289C-1F4F-AF5B-BFF28FF58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0F6BE-BD89-FE49-A59C-EC109D5F6C96}"/>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6" name="Footer Placeholder 5">
            <a:extLst>
              <a:ext uri="{FF2B5EF4-FFF2-40B4-BE49-F238E27FC236}">
                <a16:creationId xmlns:a16="http://schemas.microsoft.com/office/drawing/2014/main" id="{36EE33AC-0545-544C-82C8-9B2988A3E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3C141-151A-C54D-927E-713538C1BC26}"/>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415686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63D3-349A-2B49-97DB-F1752D1B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7166-E57A-7840-A584-45A41BD0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BDB9C2-2B8B-9142-BA92-12B109855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735BA-71BF-A248-9DDC-4EE651540AF3}"/>
              </a:ext>
            </a:extLst>
          </p:cNvPr>
          <p:cNvSpPr>
            <a:spLocks noGrp="1"/>
          </p:cNvSpPr>
          <p:nvPr>
            <p:ph type="dt" sz="half" idx="10"/>
          </p:nvPr>
        </p:nvSpPr>
        <p:spPr/>
        <p:txBody>
          <a:bodyPr/>
          <a:lstStyle/>
          <a:p>
            <a:fld id="{97D76BEF-B6B1-0B4C-AA99-A4B7AFC954EB}" type="datetimeFigureOut">
              <a:rPr lang="en-US" smtClean="0"/>
              <a:t>7/19/20</a:t>
            </a:fld>
            <a:endParaRPr lang="en-US"/>
          </a:p>
        </p:txBody>
      </p:sp>
      <p:sp>
        <p:nvSpPr>
          <p:cNvPr id="6" name="Footer Placeholder 5">
            <a:extLst>
              <a:ext uri="{FF2B5EF4-FFF2-40B4-BE49-F238E27FC236}">
                <a16:creationId xmlns:a16="http://schemas.microsoft.com/office/drawing/2014/main" id="{646EF8DA-84FD-8C4E-B89E-2D939934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8DC73-D61F-704D-BD04-5C98E74C8E4E}"/>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98049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9C225-B876-CF42-B563-24CDCFA71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8817C-01D3-0245-93DA-2B751FB41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E3D12-A97A-5E44-9288-9A2D07A48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6BEF-B6B1-0B4C-AA99-A4B7AFC954EB}" type="datetimeFigureOut">
              <a:rPr lang="en-US" smtClean="0"/>
              <a:t>7/19/20</a:t>
            </a:fld>
            <a:endParaRPr lang="en-US"/>
          </a:p>
        </p:txBody>
      </p:sp>
      <p:sp>
        <p:nvSpPr>
          <p:cNvPr id="5" name="Footer Placeholder 4">
            <a:extLst>
              <a:ext uri="{FF2B5EF4-FFF2-40B4-BE49-F238E27FC236}">
                <a16:creationId xmlns:a16="http://schemas.microsoft.com/office/drawing/2014/main" id="{B5B15098-D0DD-6443-9871-19D5CC6A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3CB02-BB58-8148-9F9F-9C5F8412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60A0-9268-384A-90BA-34F8B77D73CA}" type="slidenum">
              <a:rPr lang="en-US" smtClean="0"/>
              <a:t>‹#›</a:t>
            </a:fld>
            <a:endParaRPr lang="en-US"/>
          </a:p>
        </p:txBody>
      </p:sp>
    </p:spTree>
    <p:extLst>
      <p:ext uri="{BB962C8B-B14F-4D97-AF65-F5344CB8AC3E}">
        <p14:creationId xmlns:p14="http://schemas.microsoft.com/office/powerpoint/2010/main" val="102586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7AC8-D0E7-7047-91F6-E9DD523B9B58}"/>
              </a:ext>
            </a:extLst>
          </p:cNvPr>
          <p:cNvSpPr>
            <a:spLocks noGrp="1"/>
          </p:cNvSpPr>
          <p:nvPr>
            <p:ph type="ctrTitle"/>
          </p:nvPr>
        </p:nvSpPr>
        <p:spPr/>
        <p:txBody>
          <a:bodyPr/>
          <a:lstStyle/>
          <a:p>
            <a:r>
              <a:rPr lang="en-US" dirty="0"/>
              <a:t>Unit 12: </a:t>
            </a:r>
            <a:br>
              <a:rPr lang="en-US" dirty="0"/>
            </a:br>
            <a:r>
              <a:rPr lang="en-US" dirty="0"/>
              <a:t>For Live Session Assignment</a:t>
            </a:r>
          </a:p>
        </p:txBody>
      </p:sp>
      <p:sp>
        <p:nvSpPr>
          <p:cNvPr id="3" name="Subtitle 2">
            <a:extLst>
              <a:ext uri="{FF2B5EF4-FFF2-40B4-BE49-F238E27FC236}">
                <a16:creationId xmlns:a16="http://schemas.microsoft.com/office/drawing/2014/main" id="{79AB46FE-DD42-3A4A-BC63-128B3FC1E7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54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Lines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81201"/>
            <a:ext cx="8265328"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96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090" y="274638"/>
            <a:ext cx="8878711" cy="1143000"/>
          </a:xfrm>
        </p:spPr>
        <p:txBody>
          <a:bodyPr>
            <a:normAutofit/>
          </a:bodyPr>
          <a:lstStyle/>
          <a:p>
            <a:r>
              <a:rPr lang="en-US" sz="3600" dirty="0"/>
              <a:t>Parallel Lines: different intercepts, same slopes</a:t>
            </a:r>
          </a:p>
        </p:txBody>
      </p:sp>
      <p:grpSp>
        <p:nvGrpSpPr>
          <p:cNvPr id="14" name="Group 13">
            <a:extLst>
              <a:ext uri="{FF2B5EF4-FFF2-40B4-BE49-F238E27FC236}">
                <a16:creationId xmlns:a16="http://schemas.microsoft.com/office/drawing/2014/main" id="{DBC03E94-C802-4351-B4B2-601DDC97A389}"/>
              </a:ext>
            </a:extLst>
          </p:cNvPr>
          <p:cNvGrpSpPr/>
          <p:nvPr/>
        </p:nvGrpSpPr>
        <p:grpSpPr>
          <a:xfrm>
            <a:off x="1905001" y="1524001"/>
            <a:ext cx="8186669" cy="3133725"/>
            <a:chOff x="304800" y="1524000"/>
            <a:chExt cx="8186669" cy="3133725"/>
          </a:xfrm>
        </p:grpSpPr>
        <p:grpSp>
          <p:nvGrpSpPr>
            <p:cNvPr id="11" name="Group 10">
              <a:extLst>
                <a:ext uri="{FF2B5EF4-FFF2-40B4-BE49-F238E27FC236}">
                  <a16:creationId xmlns:a16="http://schemas.microsoft.com/office/drawing/2014/main" id="{2F7DC8DB-1FF9-4A61-B9A7-A922976B4929}"/>
                </a:ext>
              </a:extLst>
            </p:cNvPr>
            <p:cNvGrpSpPr/>
            <p:nvPr/>
          </p:nvGrpSpPr>
          <p:grpSpPr>
            <a:xfrm>
              <a:off x="304800" y="1524000"/>
              <a:ext cx="8186669" cy="3133725"/>
              <a:chOff x="304800" y="1981200"/>
              <a:chExt cx="8186669" cy="3133725"/>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186669"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362200" y="3810000"/>
                <a:ext cx="644664" cy="369332"/>
              </a:xfrm>
              <a:prstGeom prst="rect">
                <a:avLst/>
              </a:prstGeom>
              <a:solidFill>
                <a:schemeClr val="bg1"/>
              </a:solidFill>
            </p:spPr>
            <p:txBody>
              <a:bodyPr wrap="square">
                <a:spAutoFit/>
              </a:bodyPr>
              <a:lstStyle/>
              <a:p>
                <a:r>
                  <a:rPr lang="en-US" sz="1600" b="1" dirty="0">
                    <a:solidFill>
                      <a:srgbClr val="0070C0"/>
                    </a:solidFill>
                  </a:rPr>
                  <a:t>Early</a:t>
                </a:r>
                <a:r>
                  <a:rPr lang="en-US" dirty="0">
                    <a:solidFill>
                      <a:srgbClr val="0070C0"/>
                    </a:solidFill>
                  </a:rPr>
                  <a:t> </a:t>
                </a:r>
              </a:p>
            </p:txBody>
          </p:sp>
          <p:sp>
            <p:nvSpPr>
              <p:cNvPr id="8" name="Rectangle 7"/>
              <p:cNvSpPr/>
              <p:nvPr/>
            </p:nvSpPr>
            <p:spPr>
              <a:xfrm>
                <a:off x="6553200" y="2252246"/>
                <a:ext cx="1066800" cy="338554"/>
              </a:xfrm>
              <a:prstGeom prst="rect">
                <a:avLst/>
              </a:prstGeom>
              <a:solidFill>
                <a:schemeClr val="bg1"/>
              </a:solidFill>
            </p:spPr>
            <p:txBody>
              <a:bodyPr wrap="square">
                <a:spAutoFit/>
              </a:bodyPr>
              <a:lstStyle/>
              <a:p>
                <a:r>
                  <a:rPr lang="en-US" sz="1600" b="1">
                    <a:solidFill>
                      <a:srgbClr val="0070C0"/>
                    </a:solidFill>
                  </a:rPr>
                  <a:t>         Late</a:t>
                </a:r>
                <a:endParaRPr lang="en-US" dirty="0">
                  <a:solidFill>
                    <a:srgbClr val="0070C0"/>
                  </a:solidFill>
                </a:endParaRPr>
              </a:p>
            </p:txBody>
          </p:sp>
        </p:grpSp>
        <mc:AlternateContent xmlns:mc="http://schemas.openxmlformats.org/markup-compatibility/2006" xmlns:a14="http://schemas.microsoft.com/office/drawing/2010/main">
          <mc:Choice Requires="a14">
            <p:sp>
              <p:nvSpPr>
                <p:cNvPr id="3" name="TextBox 2"/>
                <p:cNvSpPr txBox="1"/>
                <p:nvPr/>
              </p:nvSpPr>
              <p:spPr>
                <a:xfrm>
                  <a:off x="3962400" y="1600355"/>
                  <a:ext cx="2383281"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rPr>
                              <m:t>0</m:t>
                            </m:r>
                          </m:sub>
                        </m:sSub>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1</m:t>
                            </m:r>
                          </m:sub>
                        </m:sSub>
                        <m:r>
                          <a:rPr lang="en-US" i="1">
                            <a:solidFill>
                              <a:srgbClr val="0070C0"/>
                            </a:solidFill>
                            <a:latin typeface="Cambria Math" charset="0"/>
                          </a:rPr>
                          <m:t>𝐿𝑖𝑔h𝑡</m:t>
                        </m:r>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2</m:t>
                            </m:r>
                          </m:sub>
                        </m:sSub>
                        <m:r>
                          <a:rPr lang="en-US" i="1">
                            <a:solidFill>
                              <a:srgbClr val="0070C0"/>
                            </a:solidFill>
                            <a:latin typeface="Cambria Math" charset="0"/>
                          </a:rPr>
                          <m:t>𝑇𝑖𝑚𝑒</m:t>
                        </m:r>
                      </m:oMath>
                    </m:oMathPara>
                  </a14:m>
                  <a:endParaRPr lang="en-US" dirty="0">
                    <a:solidFill>
                      <a:srgbClr val="0070C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962400" y="1600355"/>
                  <a:ext cx="2383281" cy="276999"/>
                </a:xfrm>
                <a:prstGeom prst="rect">
                  <a:avLst/>
                </a:prstGeom>
                <a:blipFill>
                  <a:blip r:embed="rId3"/>
                  <a:stretch>
                    <a:fillRect l="-3069" t="-4444" r="-2046" b="-35556"/>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11E3DC47-F228-4A69-A499-373D94748765}"/>
                  </a:ext>
                </a:extLst>
              </p:cNvPr>
              <p:cNvSpPr/>
              <p:nvPr/>
            </p:nvSpPr>
            <p:spPr>
              <a:xfrm>
                <a:off x="2010196" y="4800600"/>
                <a:ext cx="27142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early</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0</m:t>
                          </m:r>
                        </m:e>
                      </m:d>
                      <m:r>
                        <a:rPr lang="en-US" i="1">
                          <a:latin typeface="Cambria Math" panose="02040503050406030204" pitchFamily="18" charset="0"/>
                        </a:rPr>
                        <m:t>:</m:t>
                      </m:r>
                    </m:oMath>
                  </m:oMathPara>
                </a14:m>
                <a:endParaRPr lang="en-US" dirty="0"/>
              </a:p>
            </p:txBody>
          </p:sp>
        </mc:Choice>
        <mc:Fallback>
          <p:sp>
            <p:nvSpPr>
              <p:cNvPr id="7" name="Rectangle 6">
                <a:extLst>
                  <a:ext uri="{FF2B5EF4-FFF2-40B4-BE49-F238E27FC236}">
                    <a16:creationId xmlns:a16="http://schemas.microsoft.com/office/drawing/2014/main" id="{11E3DC47-F228-4A69-A499-373D94748765}"/>
                  </a:ext>
                </a:extLst>
              </p:cNvPr>
              <p:cNvSpPr>
                <a:spLocks noRot="1" noChangeAspect="1" noMove="1" noResize="1" noEditPoints="1" noAdjustHandles="1" noChangeArrowheads="1" noChangeShapeType="1" noTextEdit="1"/>
              </p:cNvSpPr>
              <p:nvPr/>
            </p:nvSpPr>
            <p:spPr>
              <a:xfrm>
                <a:off x="2010196" y="4800600"/>
                <a:ext cx="2714205"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EDC48AE7-E9C1-4E2A-B430-8AB38B532F40}"/>
                  </a:ext>
                </a:extLst>
              </p:cNvPr>
              <p:cNvSpPr/>
              <p:nvPr/>
            </p:nvSpPr>
            <p:spPr>
              <a:xfrm>
                <a:off x="2038695" y="5124271"/>
                <a:ext cx="2567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oMath>
                  </m:oMathPara>
                </a14:m>
                <a:endParaRPr lang="en-US" dirty="0"/>
              </a:p>
            </p:txBody>
          </p:sp>
        </mc:Choice>
        <mc:Fallback>
          <p:sp>
            <p:nvSpPr>
              <p:cNvPr id="10" name="Rectangle 9">
                <a:extLst>
                  <a:ext uri="{FF2B5EF4-FFF2-40B4-BE49-F238E27FC236}">
                    <a16:creationId xmlns:a16="http://schemas.microsoft.com/office/drawing/2014/main" id="{EDC48AE7-E9C1-4E2A-B430-8AB38B532F40}"/>
                  </a:ext>
                </a:extLst>
              </p:cNvPr>
              <p:cNvSpPr>
                <a:spLocks noRot="1" noChangeAspect="1" noMove="1" noResize="1" noEditPoints="1" noAdjustHandles="1" noChangeArrowheads="1" noChangeShapeType="1" noTextEdit="1"/>
              </p:cNvSpPr>
              <p:nvPr/>
            </p:nvSpPr>
            <p:spPr>
              <a:xfrm>
                <a:off x="2038695" y="5124271"/>
                <a:ext cx="2567947" cy="369332"/>
              </a:xfrm>
              <a:prstGeom prst="rect">
                <a:avLst/>
              </a:prstGeom>
              <a:blipFill>
                <a:blip r:embed="rId5"/>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01EA98AE-CB2D-4D54-90A5-9B97D6693DBC}"/>
                  </a:ext>
                </a:extLst>
              </p:cNvPr>
              <p:cNvSpPr/>
              <p:nvPr/>
            </p:nvSpPr>
            <p:spPr>
              <a:xfrm>
                <a:off x="2069463" y="5478462"/>
                <a:ext cx="2386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∗0</m:t>
                      </m:r>
                    </m:oMath>
                  </m:oMathPara>
                </a14:m>
                <a:endParaRPr lang="en-US" dirty="0"/>
              </a:p>
            </p:txBody>
          </p:sp>
        </mc:Choice>
        <mc:Fallback>
          <p:sp>
            <p:nvSpPr>
              <p:cNvPr id="12" name="Rectangle 11">
                <a:extLst>
                  <a:ext uri="{FF2B5EF4-FFF2-40B4-BE49-F238E27FC236}">
                    <a16:creationId xmlns:a16="http://schemas.microsoft.com/office/drawing/2014/main" id="{01EA98AE-CB2D-4D54-90A5-9B97D6693DBC}"/>
                  </a:ext>
                </a:extLst>
              </p:cNvPr>
              <p:cNvSpPr>
                <a:spLocks noRot="1" noChangeAspect="1" noMove="1" noResize="1" noEditPoints="1" noAdjustHandles="1" noChangeArrowheads="1" noChangeShapeType="1" noTextEdit="1"/>
              </p:cNvSpPr>
              <p:nvPr/>
            </p:nvSpPr>
            <p:spPr>
              <a:xfrm>
                <a:off x="2069463" y="5478462"/>
                <a:ext cx="2386551"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F22BEA31-AAAC-49E3-8329-AC9D4EE92468}"/>
                  </a:ext>
                </a:extLst>
              </p:cNvPr>
              <p:cNvSpPr/>
              <p:nvPr/>
            </p:nvSpPr>
            <p:spPr>
              <a:xfrm>
                <a:off x="2069462" y="5843579"/>
                <a:ext cx="1535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oMath>
                  </m:oMathPara>
                </a14:m>
                <a:endParaRPr lang="en-US" dirty="0"/>
              </a:p>
            </p:txBody>
          </p:sp>
        </mc:Choice>
        <mc:Fallback>
          <p:sp>
            <p:nvSpPr>
              <p:cNvPr id="13" name="Rectangle 12">
                <a:extLst>
                  <a:ext uri="{FF2B5EF4-FFF2-40B4-BE49-F238E27FC236}">
                    <a16:creationId xmlns:a16="http://schemas.microsoft.com/office/drawing/2014/main" id="{F22BEA31-AAAC-49E3-8329-AC9D4EE92468}"/>
                  </a:ext>
                </a:extLst>
              </p:cNvPr>
              <p:cNvSpPr>
                <a:spLocks noRot="1" noChangeAspect="1" noMove="1" noResize="1" noEditPoints="1" noAdjustHandles="1" noChangeArrowheads="1" noChangeShapeType="1" noTextEdit="1"/>
              </p:cNvSpPr>
              <p:nvPr/>
            </p:nvSpPr>
            <p:spPr>
              <a:xfrm>
                <a:off x="2069462" y="5843579"/>
                <a:ext cx="1535677" cy="369332"/>
              </a:xfrm>
              <a:prstGeom prst="rect">
                <a:avLst/>
              </a:prstGeom>
              <a:blipFill>
                <a:blip r:embed="rId7"/>
                <a:stretch>
                  <a:fillRect b="-13333"/>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2A05B59-2ABD-40FF-8E05-4FDBBC5436E2}"/>
              </a:ext>
            </a:extLst>
          </p:cNvPr>
          <p:cNvCxnSpPr>
            <a:cxnSpLocks/>
            <a:stCxn id="23" idx="1"/>
          </p:cNvCxnSpPr>
          <p:nvPr/>
        </p:nvCxnSpPr>
        <p:spPr>
          <a:xfrm flipH="1" flipV="1">
            <a:off x="2431422" y="6112914"/>
            <a:ext cx="2768524" cy="51029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8833D2-D156-435D-9F63-38D11ED7B041}"/>
              </a:ext>
            </a:extLst>
          </p:cNvPr>
          <p:cNvCxnSpPr>
            <a:cxnSpLocks/>
            <a:stCxn id="24" idx="1"/>
            <a:endCxn id="52" idx="3"/>
          </p:cNvCxnSpPr>
          <p:nvPr/>
        </p:nvCxnSpPr>
        <p:spPr>
          <a:xfrm flipH="1" flipV="1">
            <a:off x="2963442" y="6061455"/>
            <a:ext cx="2427411" cy="36176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CC17BB-FAD8-4845-9DDC-619ABF2D2467}"/>
              </a:ext>
            </a:extLst>
          </p:cNvPr>
          <p:cNvSpPr txBox="1"/>
          <p:nvPr/>
        </p:nvSpPr>
        <p:spPr>
          <a:xfrm>
            <a:off x="5199946" y="6438546"/>
            <a:ext cx="1201668" cy="369332"/>
          </a:xfrm>
          <a:prstGeom prst="rect">
            <a:avLst/>
          </a:prstGeom>
          <a:noFill/>
        </p:spPr>
        <p:txBody>
          <a:bodyPr wrap="square" rtlCol="0">
            <a:spAutoFit/>
          </a:bodyPr>
          <a:lstStyle/>
          <a:p>
            <a:r>
              <a:rPr lang="en-US" b="1" dirty="0">
                <a:solidFill>
                  <a:srgbClr val="00B050"/>
                </a:solidFill>
              </a:rPr>
              <a:t>intercept</a:t>
            </a:r>
          </a:p>
        </p:txBody>
      </p:sp>
      <p:sp>
        <p:nvSpPr>
          <p:cNvPr id="24" name="TextBox 23">
            <a:extLst>
              <a:ext uri="{FF2B5EF4-FFF2-40B4-BE49-F238E27FC236}">
                <a16:creationId xmlns:a16="http://schemas.microsoft.com/office/drawing/2014/main" id="{7B3F337B-4F85-444B-B5D2-4EC237BF6E78}"/>
              </a:ext>
            </a:extLst>
          </p:cNvPr>
          <p:cNvSpPr txBox="1"/>
          <p:nvPr/>
        </p:nvSpPr>
        <p:spPr>
          <a:xfrm>
            <a:off x="5390852" y="6238549"/>
            <a:ext cx="819856" cy="369332"/>
          </a:xfrm>
          <a:prstGeom prst="rect">
            <a:avLst/>
          </a:prstGeom>
          <a:noFill/>
        </p:spPr>
        <p:txBody>
          <a:bodyPr wrap="square" rtlCol="0">
            <a:spAutoFit/>
          </a:bodyPr>
          <a:lstStyle/>
          <a:p>
            <a:r>
              <a:rPr lang="en-US" b="1" dirty="0">
                <a:solidFill>
                  <a:srgbClr val="7030A0"/>
                </a:solidFill>
              </a:rPr>
              <a:t>slope</a:t>
            </a:r>
          </a:p>
        </p:txBody>
      </p:sp>
      <p:grpSp>
        <p:nvGrpSpPr>
          <p:cNvPr id="29" name="Group 28">
            <a:extLst>
              <a:ext uri="{FF2B5EF4-FFF2-40B4-BE49-F238E27FC236}">
                <a16:creationId xmlns:a16="http://schemas.microsoft.com/office/drawing/2014/main" id="{9AD6F0B9-D27D-455C-BB88-F618EEFDCFBA}"/>
              </a:ext>
            </a:extLst>
          </p:cNvPr>
          <p:cNvGrpSpPr/>
          <p:nvPr/>
        </p:nvGrpSpPr>
        <p:grpSpPr>
          <a:xfrm>
            <a:off x="3733801" y="5316743"/>
            <a:ext cx="682055" cy="526837"/>
            <a:chOff x="2209800" y="5316742"/>
            <a:chExt cx="682055" cy="526837"/>
          </a:xfrm>
        </p:grpSpPr>
        <p:cxnSp>
          <p:nvCxnSpPr>
            <p:cNvPr id="26" name="Straight Arrow Connector 25">
              <a:extLst>
                <a:ext uri="{FF2B5EF4-FFF2-40B4-BE49-F238E27FC236}">
                  <a16:creationId xmlns:a16="http://schemas.microsoft.com/office/drawing/2014/main" id="{72F1D930-CA1F-411E-93ED-35E2AA589ABF}"/>
                </a:ext>
              </a:extLst>
            </p:cNvPr>
            <p:cNvCxnSpPr>
              <a:cxnSpLocks/>
            </p:cNvCxnSpPr>
            <p:nvPr/>
          </p:nvCxnSpPr>
          <p:spPr>
            <a:xfrm flipV="1">
              <a:off x="2209800" y="5546147"/>
              <a:ext cx="474732" cy="2974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4D74FF-C707-42A3-834F-BA418E8D815C}"/>
                </a:ext>
              </a:extLst>
            </p:cNvPr>
            <p:cNvSpPr txBox="1"/>
            <p:nvPr/>
          </p:nvSpPr>
          <p:spPr>
            <a:xfrm>
              <a:off x="2623468" y="5316742"/>
              <a:ext cx="268387" cy="376215"/>
            </a:xfrm>
            <a:prstGeom prst="rect">
              <a:avLst/>
            </a:prstGeom>
            <a:noFill/>
          </p:spPr>
          <p:txBody>
            <a:bodyPr wrap="square" rtlCol="0">
              <a:spAutoFit/>
            </a:bodyPr>
            <a:lstStyle/>
            <a:p>
              <a:r>
                <a:rPr lang="en-US" b="1" dirty="0">
                  <a:solidFill>
                    <a:srgbClr val="FF0000"/>
                  </a:solidFill>
                </a:rPr>
                <a:t>0</a:t>
              </a:r>
            </a:p>
          </p:txBody>
        </p:sp>
      </p:grp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55C47A41-77DE-4898-924B-F2CAE8D0790E}"/>
                  </a:ext>
                </a:extLst>
              </p:cNvPr>
              <p:cNvSpPr/>
              <p:nvPr/>
            </p:nvSpPr>
            <p:spPr>
              <a:xfrm>
                <a:off x="6810795" y="4648200"/>
                <a:ext cx="25795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late</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1</m:t>
                          </m:r>
                        </m:e>
                      </m:d>
                      <m:r>
                        <a:rPr lang="en-US" i="1">
                          <a:latin typeface="Cambria Math" panose="02040503050406030204" pitchFamily="18" charset="0"/>
                        </a:rPr>
                        <m:t>:</m:t>
                      </m:r>
                    </m:oMath>
                  </m:oMathPara>
                </a14:m>
                <a:endParaRPr lang="en-US" dirty="0"/>
              </a:p>
            </p:txBody>
          </p:sp>
        </mc:Choice>
        <mc:Fallback>
          <p:sp>
            <p:nvSpPr>
              <p:cNvPr id="31" name="Rectangle 30">
                <a:extLst>
                  <a:ext uri="{FF2B5EF4-FFF2-40B4-BE49-F238E27FC236}">
                    <a16:creationId xmlns:a16="http://schemas.microsoft.com/office/drawing/2014/main" id="{55C47A41-77DE-4898-924B-F2CAE8D0790E}"/>
                  </a:ext>
                </a:extLst>
              </p:cNvPr>
              <p:cNvSpPr>
                <a:spLocks noRot="1" noChangeAspect="1" noMove="1" noResize="1" noEditPoints="1" noAdjustHandles="1" noChangeArrowheads="1" noChangeShapeType="1" noTextEdit="1"/>
              </p:cNvSpPr>
              <p:nvPr/>
            </p:nvSpPr>
            <p:spPr>
              <a:xfrm>
                <a:off x="6810795" y="4648200"/>
                <a:ext cx="2579552"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A00D827D-C61D-4AB1-8A06-E73A1F43E692}"/>
                  </a:ext>
                </a:extLst>
              </p:cNvPr>
              <p:cNvSpPr/>
              <p:nvPr/>
            </p:nvSpPr>
            <p:spPr>
              <a:xfrm>
                <a:off x="6839295" y="4971871"/>
                <a:ext cx="2567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oMath>
                  </m:oMathPara>
                </a14:m>
                <a:endParaRPr lang="en-US" dirty="0"/>
              </a:p>
            </p:txBody>
          </p:sp>
        </mc:Choice>
        <mc:Fallback>
          <p:sp>
            <p:nvSpPr>
              <p:cNvPr id="32" name="Rectangle 31">
                <a:extLst>
                  <a:ext uri="{FF2B5EF4-FFF2-40B4-BE49-F238E27FC236}">
                    <a16:creationId xmlns:a16="http://schemas.microsoft.com/office/drawing/2014/main" id="{A00D827D-C61D-4AB1-8A06-E73A1F43E692}"/>
                  </a:ext>
                </a:extLst>
              </p:cNvPr>
              <p:cNvSpPr>
                <a:spLocks noRot="1" noChangeAspect="1" noMove="1" noResize="1" noEditPoints="1" noAdjustHandles="1" noChangeArrowheads="1" noChangeShapeType="1" noTextEdit="1"/>
              </p:cNvSpPr>
              <p:nvPr/>
            </p:nvSpPr>
            <p:spPr>
              <a:xfrm>
                <a:off x="6839295" y="4971871"/>
                <a:ext cx="2567947" cy="369332"/>
              </a:xfrm>
              <a:prstGeom prst="rect">
                <a:avLst/>
              </a:prstGeom>
              <a:blipFill>
                <a:blip r:embed="rId5"/>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E99073BC-2D85-4F7D-A0B6-1101429373A0}"/>
                  </a:ext>
                </a:extLst>
              </p:cNvPr>
              <p:cNvSpPr/>
              <p:nvPr/>
            </p:nvSpPr>
            <p:spPr>
              <a:xfrm>
                <a:off x="6870063" y="5326062"/>
                <a:ext cx="2386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∗1</m:t>
                      </m:r>
                    </m:oMath>
                  </m:oMathPara>
                </a14:m>
                <a:endParaRPr lang="en-US" dirty="0"/>
              </a:p>
            </p:txBody>
          </p:sp>
        </mc:Choice>
        <mc:Fallback>
          <p:sp>
            <p:nvSpPr>
              <p:cNvPr id="33" name="Rectangle 32">
                <a:extLst>
                  <a:ext uri="{FF2B5EF4-FFF2-40B4-BE49-F238E27FC236}">
                    <a16:creationId xmlns:a16="http://schemas.microsoft.com/office/drawing/2014/main" id="{E99073BC-2D85-4F7D-A0B6-1101429373A0}"/>
                  </a:ext>
                </a:extLst>
              </p:cNvPr>
              <p:cNvSpPr>
                <a:spLocks noRot="1" noChangeAspect="1" noMove="1" noResize="1" noEditPoints="1" noAdjustHandles="1" noChangeArrowheads="1" noChangeShapeType="1" noTextEdit="1"/>
              </p:cNvSpPr>
              <p:nvPr/>
            </p:nvSpPr>
            <p:spPr>
              <a:xfrm>
                <a:off x="6870063" y="5326062"/>
                <a:ext cx="2386551"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1D4325D-E514-4DF5-9FA6-E1B7A4034D2E}"/>
                  </a:ext>
                </a:extLst>
              </p:cNvPr>
              <p:cNvSpPr/>
              <p:nvPr/>
            </p:nvSpPr>
            <p:spPr>
              <a:xfrm>
                <a:off x="6864419" y="6061630"/>
                <a:ext cx="22350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oMath>
                  </m:oMathPara>
                </a14:m>
                <a:endParaRPr lang="en-US" dirty="0"/>
              </a:p>
            </p:txBody>
          </p:sp>
        </mc:Choice>
        <mc:Fallback>
          <p:sp>
            <p:nvSpPr>
              <p:cNvPr id="34" name="Rectangle 33">
                <a:extLst>
                  <a:ext uri="{FF2B5EF4-FFF2-40B4-BE49-F238E27FC236}">
                    <a16:creationId xmlns:a16="http://schemas.microsoft.com/office/drawing/2014/main" id="{21D4325D-E514-4DF5-9FA6-E1B7A4034D2E}"/>
                  </a:ext>
                </a:extLst>
              </p:cNvPr>
              <p:cNvSpPr>
                <a:spLocks noRot="1" noChangeAspect="1" noMove="1" noResize="1" noEditPoints="1" noAdjustHandles="1" noChangeArrowheads="1" noChangeShapeType="1" noTextEdit="1"/>
              </p:cNvSpPr>
              <p:nvPr/>
            </p:nvSpPr>
            <p:spPr>
              <a:xfrm>
                <a:off x="6864419" y="6061630"/>
                <a:ext cx="2235099" cy="369332"/>
              </a:xfrm>
              <a:prstGeom prst="rect">
                <a:avLst/>
              </a:prstGeom>
              <a:blipFill>
                <a:blip r:embed="rId10"/>
                <a:stretch>
                  <a:fillRect b="-13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FC329F75-ABD0-438B-BE6E-67B9AC1401E1}"/>
              </a:ext>
            </a:extLst>
          </p:cNvPr>
          <p:cNvCxnSpPr>
            <a:cxnSpLocks/>
            <a:endCxn id="59" idx="1"/>
          </p:cNvCxnSpPr>
          <p:nvPr/>
        </p:nvCxnSpPr>
        <p:spPr>
          <a:xfrm flipV="1">
            <a:off x="6137717" y="6276886"/>
            <a:ext cx="796482" cy="40917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3C0901-40F7-495F-A466-53E5BE681A00}"/>
              </a:ext>
            </a:extLst>
          </p:cNvPr>
          <p:cNvCxnSpPr>
            <a:cxnSpLocks/>
            <a:endCxn id="55" idx="1"/>
          </p:cNvCxnSpPr>
          <p:nvPr/>
        </p:nvCxnSpPr>
        <p:spPr>
          <a:xfrm flipV="1">
            <a:off x="6096000" y="6269198"/>
            <a:ext cx="2003898" cy="17709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832CD93E-0602-4917-AE7A-71D1BBBC27A4}"/>
                  </a:ext>
                </a:extLst>
              </p:cNvPr>
              <p:cNvSpPr/>
              <p:nvPr/>
            </p:nvSpPr>
            <p:spPr>
              <a:xfrm>
                <a:off x="6864418" y="5706105"/>
                <a:ext cx="20435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oMath>
                  </m:oMathPara>
                </a14:m>
                <a:endParaRPr lang="en-US" dirty="0"/>
              </a:p>
            </p:txBody>
          </p:sp>
        </mc:Choice>
        <mc:Fallback>
          <p:sp>
            <p:nvSpPr>
              <p:cNvPr id="40" name="Rectangle 39">
                <a:extLst>
                  <a:ext uri="{FF2B5EF4-FFF2-40B4-BE49-F238E27FC236}">
                    <a16:creationId xmlns:a16="http://schemas.microsoft.com/office/drawing/2014/main" id="{832CD93E-0602-4917-AE7A-71D1BBBC27A4}"/>
                  </a:ext>
                </a:extLst>
              </p:cNvPr>
              <p:cNvSpPr>
                <a:spLocks noRot="1" noChangeAspect="1" noMove="1" noResize="1" noEditPoints="1" noAdjustHandles="1" noChangeArrowheads="1" noChangeShapeType="1" noTextEdit="1"/>
              </p:cNvSpPr>
              <p:nvPr/>
            </p:nvSpPr>
            <p:spPr>
              <a:xfrm>
                <a:off x="6864418" y="5706105"/>
                <a:ext cx="2043508" cy="369332"/>
              </a:xfrm>
              <a:prstGeom prst="rect">
                <a:avLst/>
              </a:prstGeom>
              <a:blipFill>
                <a:blip r:embed="rId11"/>
                <a:stretch>
                  <a:fillRect b="-13333"/>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C539B0C0-B478-4FB5-AAE9-5D94C7999755}"/>
              </a:ext>
            </a:extLst>
          </p:cNvPr>
          <p:cNvSpPr/>
          <p:nvPr/>
        </p:nvSpPr>
        <p:spPr>
          <a:xfrm>
            <a:off x="2601789" y="5884359"/>
            <a:ext cx="361652"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B21D9FA-B381-4657-A0C0-58AC353DB8F6}"/>
              </a:ext>
            </a:extLst>
          </p:cNvPr>
          <p:cNvSpPr/>
          <p:nvPr/>
        </p:nvSpPr>
        <p:spPr>
          <a:xfrm>
            <a:off x="8099898" y="6092103"/>
            <a:ext cx="361652"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5A459A8-5783-430E-B29B-35AAD59B24F1}"/>
              </a:ext>
            </a:extLst>
          </p:cNvPr>
          <p:cNvSpPr/>
          <p:nvPr/>
        </p:nvSpPr>
        <p:spPr>
          <a:xfrm>
            <a:off x="2111475" y="5898342"/>
            <a:ext cx="361652" cy="354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9" name="Rectangle 58">
            <a:extLst>
              <a:ext uri="{FF2B5EF4-FFF2-40B4-BE49-F238E27FC236}">
                <a16:creationId xmlns:a16="http://schemas.microsoft.com/office/drawing/2014/main" id="{40CE1F3A-F9C1-4A30-9CAA-D63EC9CDD625}"/>
              </a:ext>
            </a:extLst>
          </p:cNvPr>
          <p:cNvSpPr/>
          <p:nvPr/>
        </p:nvSpPr>
        <p:spPr>
          <a:xfrm>
            <a:off x="6934200" y="6122810"/>
            <a:ext cx="1013971" cy="3081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FC3A8F7F-CBA4-284E-805F-C07ED569B38F}"/>
                  </a:ext>
                </a:extLst>
              </p:cNvPr>
              <p:cNvSpPr txBox="1"/>
              <p:nvPr/>
            </p:nvSpPr>
            <p:spPr>
              <a:xfrm>
                <a:off x="1394474" y="1646194"/>
                <a:ext cx="2157306" cy="572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𝑇𝑖𝑚𝑒</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latin typeface="Cambria Math" panose="02040503050406030204" pitchFamily="18" charset="0"/>
                                </a:rPr>
                                <m:t>0 …</m:t>
                              </m:r>
                              <m:r>
                                <a:rPr lang="en-US" sz="1400" i="1">
                                  <a:latin typeface="Cambria Math" panose="02040503050406030204" pitchFamily="18" charset="0"/>
                                </a:rPr>
                                <m:t>𝐸𝑎𝑟𝑙𝑦</m:t>
                              </m:r>
                              <m:r>
                                <a:rPr lang="en-US" sz="1400" i="1">
                                  <a:latin typeface="Cambria Math" panose="02040503050406030204" pitchFamily="18" charset="0"/>
                                </a:rPr>
                                <m:t> </m:t>
                              </m:r>
                            </m:e>
                            <m:e>
                              <m:r>
                                <a:rPr lang="en-US" sz="1400" i="1">
                                  <a:latin typeface="Cambria Math" panose="02040503050406030204" pitchFamily="18" charset="0"/>
                                </a:rPr>
                                <m:t>1 …</m:t>
                              </m:r>
                              <m:r>
                                <a:rPr lang="en-US" sz="1400" i="1">
                                  <a:latin typeface="Cambria Math" panose="02040503050406030204" pitchFamily="18" charset="0"/>
                                </a:rPr>
                                <m:t>𝐿𝑎𝑡𝑒</m:t>
                              </m:r>
                            </m:e>
                          </m:eqArr>
                        </m:e>
                      </m:d>
                    </m:oMath>
                  </m:oMathPara>
                </a14:m>
                <a:endParaRPr lang="en-US" sz="1400" dirty="0"/>
              </a:p>
            </p:txBody>
          </p:sp>
        </mc:Choice>
        <mc:Fallback>
          <p:sp>
            <p:nvSpPr>
              <p:cNvPr id="37" name="TextBox 36">
                <a:extLst>
                  <a:ext uri="{FF2B5EF4-FFF2-40B4-BE49-F238E27FC236}">
                    <a16:creationId xmlns:a16="http://schemas.microsoft.com/office/drawing/2014/main" id="{FC3A8F7F-CBA4-284E-805F-C07ED569B38F}"/>
                  </a:ext>
                </a:extLst>
              </p:cNvPr>
              <p:cNvSpPr txBox="1">
                <a:spLocks noRot="1" noChangeAspect="1" noMove="1" noResize="1" noEditPoints="1" noAdjustHandles="1" noChangeArrowheads="1" noChangeShapeType="1" noTextEdit="1"/>
              </p:cNvSpPr>
              <p:nvPr/>
            </p:nvSpPr>
            <p:spPr>
              <a:xfrm>
                <a:off x="1394474" y="1646194"/>
                <a:ext cx="2157306" cy="572914"/>
              </a:xfrm>
              <a:prstGeom prst="rect">
                <a:avLst/>
              </a:prstGeom>
              <a:blipFill>
                <a:blip r:embed="rId12"/>
                <a:stretch>
                  <a:fillRect t="-176087" b="-256522"/>
                </a:stretch>
              </a:blipFill>
            </p:spPr>
            <p:txBody>
              <a:bodyPr/>
              <a:lstStyle/>
              <a:p>
                <a:r>
                  <a:rPr lang="en-US">
                    <a:noFill/>
                  </a:rPr>
                  <a:t> </a:t>
                </a:r>
              </a:p>
            </p:txBody>
          </p:sp>
        </mc:Fallback>
      </mc:AlternateContent>
    </p:spTree>
    <p:extLst>
      <p:ext uri="{BB962C8B-B14F-4D97-AF65-F5344CB8AC3E}">
        <p14:creationId xmlns:p14="http://schemas.microsoft.com/office/powerpoint/2010/main" val="202504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P spid="23" grpId="0"/>
      <p:bldP spid="24" grpId="0"/>
      <p:bldP spid="31" grpId="0"/>
      <p:bldP spid="32" grpId="0"/>
      <p:bldP spid="33" grpId="0"/>
      <p:bldP spid="34" grpId="0"/>
      <p:bldP spid="40" grpId="0"/>
      <p:bldP spid="52" grpId="0" animBg="1"/>
      <p:bldP spid="55" grpId="0" animBg="1"/>
      <p:bldP spid="57"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266" y="274638"/>
            <a:ext cx="9008534" cy="792162"/>
          </a:xfrm>
        </p:spPr>
        <p:txBody>
          <a:bodyPr>
            <a:noAutofit/>
          </a:bodyPr>
          <a:lstStyle/>
          <a:p>
            <a:r>
              <a:rPr lang="en-US" sz="3200" dirty="0"/>
              <a:t>Nonparallel lines: different slopes (and intercepts)</a:t>
            </a:r>
          </a:p>
        </p:txBody>
      </p:sp>
      <p:sp>
        <p:nvSpPr>
          <p:cNvPr id="9" name="TextBox 8">
            <a:extLst>
              <a:ext uri="{FF2B5EF4-FFF2-40B4-BE49-F238E27FC236}">
                <a16:creationId xmlns:a16="http://schemas.microsoft.com/office/drawing/2014/main" id="{BE2054B4-D5D6-4B3A-8354-21189153CEFB}"/>
              </a:ext>
            </a:extLst>
          </p:cNvPr>
          <p:cNvSpPr txBox="1"/>
          <p:nvPr/>
        </p:nvSpPr>
        <p:spPr>
          <a:xfrm>
            <a:off x="1713090" y="990600"/>
            <a:ext cx="6364111" cy="923330"/>
          </a:xfrm>
          <a:prstGeom prst="rect">
            <a:avLst/>
          </a:prstGeom>
          <a:noFill/>
        </p:spPr>
        <p:txBody>
          <a:bodyPr wrap="square" rtlCol="0">
            <a:spAutoFit/>
          </a:bodyPr>
          <a:lstStyle/>
          <a:p>
            <a:r>
              <a:rPr lang="en-US" dirty="0"/>
              <a:t>Time is called an indicator variable:</a:t>
            </a:r>
          </a:p>
          <a:p>
            <a:r>
              <a:rPr lang="en-US" dirty="0"/>
              <a:t>Early = 0</a:t>
            </a:r>
          </a:p>
          <a:p>
            <a:r>
              <a:rPr lang="en-US" dirty="0"/>
              <a:t>Late = 1</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6777E496-4359-4955-AD44-98C3CB75E445}"/>
                  </a:ext>
                </a:extLst>
              </p:cNvPr>
              <p:cNvSpPr/>
              <p:nvPr/>
            </p:nvSpPr>
            <p:spPr>
              <a:xfrm>
                <a:off x="1524001" y="4800600"/>
                <a:ext cx="27142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early</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0</m:t>
                          </m:r>
                        </m:e>
                      </m:d>
                      <m:r>
                        <a:rPr lang="en-US" i="1">
                          <a:latin typeface="Cambria Math" panose="02040503050406030204" pitchFamily="18" charset="0"/>
                        </a:rPr>
                        <m:t>:</m:t>
                      </m:r>
                    </m:oMath>
                  </m:oMathPara>
                </a14:m>
                <a:endParaRPr lang="en-US" dirty="0"/>
              </a:p>
            </p:txBody>
          </p:sp>
        </mc:Choice>
        <mc:Fallback>
          <p:sp>
            <p:nvSpPr>
              <p:cNvPr id="10" name="Rectangle 9">
                <a:extLst>
                  <a:ext uri="{FF2B5EF4-FFF2-40B4-BE49-F238E27FC236}">
                    <a16:creationId xmlns:a16="http://schemas.microsoft.com/office/drawing/2014/main" id="{6777E496-4359-4955-AD44-98C3CB75E445}"/>
                  </a:ext>
                </a:extLst>
              </p:cNvPr>
              <p:cNvSpPr>
                <a:spLocks noRot="1" noChangeAspect="1" noMove="1" noResize="1" noEditPoints="1" noAdjustHandles="1" noChangeArrowheads="1" noChangeShapeType="1" noTextEdit="1"/>
              </p:cNvSpPr>
              <p:nvPr/>
            </p:nvSpPr>
            <p:spPr>
              <a:xfrm>
                <a:off x="1524001" y="4800600"/>
                <a:ext cx="2714205" cy="369332"/>
              </a:xfrm>
              <a:prstGeom prst="rect">
                <a:avLst/>
              </a:prstGeom>
              <a:blipFill>
                <a:blip r:embed="rId2"/>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124B6BB-B117-4144-9386-69710DB6133E}"/>
                  </a:ext>
                </a:extLst>
              </p:cNvPr>
              <p:cNvSpPr/>
              <p:nvPr/>
            </p:nvSpPr>
            <p:spPr>
              <a:xfrm>
                <a:off x="1552500" y="5124271"/>
                <a:ext cx="4570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𝑇𝑖𝑚𝑒</m:t>
                          </m:r>
                          <m:r>
                            <a:rPr lang="en-US" i="1">
                              <a:latin typeface="Cambria Math" panose="02040503050406030204" pitchFamily="18" charset="0"/>
                            </a:rPr>
                            <m:t>∗</m:t>
                          </m:r>
                          <m:r>
                            <a:rPr lang="en-US" i="1">
                              <a:latin typeface="Cambria Math" panose="02040503050406030204" pitchFamily="18" charset="0"/>
                            </a:rPr>
                            <m:t>𝐿𝑖𝑔h𝑡</m:t>
                          </m:r>
                        </m:e>
                      </m:d>
                    </m:oMath>
                  </m:oMathPara>
                </a14:m>
                <a:endParaRPr lang="en-US" dirty="0"/>
              </a:p>
            </p:txBody>
          </p:sp>
        </mc:Choice>
        <mc:Fallback>
          <p:sp>
            <p:nvSpPr>
              <p:cNvPr id="11" name="Rectangle 10">
                <a:extLst>
                  <a:ext uri="{FF2B5EF4-FFF2-40B4-BE49-F238E27FC236}">
                    <a16:creationId xmlns:a16="http://schemas.microsoft.com/office/drawing/2014/main" id="{7124B6BB-B117-4144-9386-69710DB6133E}"/>
                  </a:ext>
                </a:extLst>
              </p:cNvPr>
              <p:cNvSpPr>
                <a:spLocks noRot="1" noChangeAspect="1" noMove="1" noResize="1" noEditPoints="1" noAdjustHandles="1" noChangeArrowheads="1" noChangeShapeType="1" noTextEdit="1"/>
              </p:cNvSpPr>
              <p:nvPr/>
            </p:nvSpPr>
            <p:spPr>
              <a:xfrm>
                <a:off x="1552500" y="5124271"/>
                <a:ext cx="4570097" cy="369332"/>
              </a:xfrm>
              <a:prstGeom prst="rect">
                <a:avLst/>
              </a:prstGeom>
              <a:blipFill>
                <a:blip r:embed="rId3"/>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9A950218-7390-49F9-972B-047FD01E9B91}"/>
                  </a:ext>
                </a:extLst>
              </p:cNvPr>
              <p:cNvSpPr/>
              <p:nvPr/>
            </p:nvSpPr>
            <p:spPr>
              <a:xfrm>
                <a:off x="1583268" y="5478462"/>
                <a:ext cx="3992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𝐿𝑖𝑔h𝑡</m:t>
                          </m:r>
                        </m:e>
                      </m:d>
                    </m:oMath>
                  </m:oMathPara>
                </a14:m>
                <a:endParaRPr lang="en-US" dirty="0"/>
              </a:p>
            </p:txBody>
          </p:sp>
        </mc:Choice>
        <mc:Fallback>
          <p:sp>
            <p:nvSpPr>
              <p:cNvPr id="12" name="Rectangle 11">
                <a:extLst>
                  <a:ext uri="{FF2B5EF4-FFF2-40B4-BE49-F238E27FC236}">
                    <a16:creationId xmlns:a16="http://schemas.microsoft.com/office/drawing/2014/main" id="{9A950218-7390-49F9-972B-047FD01E9B91}"/>
                  </a:ext>
                </a:extLst>
              </p:cNvPr>
              <p:cNvSpPr>
                <a:spLocks noRot="1" noChangeAspect="1" noMove="1" noResize="1" noEditPoints="1" noAdjustHandles="1" noChangeArrowheads="1" noChangeShapeType="1" noTextEdit="1"/>
              </p:cNvSpPr>
              <p:nvPr/>
            </p:nvSpPr>
            <p:spPr>
              <a:xfrm>
                <a:off x="1583268" y="5478462"/>
                <a:ext cx="3992503"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BDB8C7BD-D473-4897-95AE-92383DA51966}"/>
                  </a:ext>
                </a:extLst>
              </p:cNvPr>
              <p:cNvSpPr/>
              <p:nvPr/>
            </p:nvSpPr>
            <p:spPr>
              <a:xfrm>
                <a:off x="1583267" y="5843579"/>
                <a:ext cx="1535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oMath>
                  </m:oMathPara>
                </a14:m>
                <a:endParaRPr lang="en-US" dirty="0"/>
              </a:p>
            </p:txBody>
          </p:sp>
        </mc:Choice>
        <mc:Fallback>
          <p:sp>
            <p:nvSpPr>
              <p:cNvPr id="13" name="Rectangle 12">
                <a:extLst>
                  <a:ext uri="{FF2B5EF4-FFF2-40B4-BE49-F238E27FC236}">
                    <a16:creationId xmlns:a16="http://schemas.microsoft.com/office/drawing/2014/main" id="{BDB8C7BD-D473-4897-95AE-92383DA51966}"/>
                  </a:ext>
                </a:extLst>
              </p:cNvPr>
              <p:cNvSpPr>
                <a:spLocks noRot="1" noChangeAspect="1" noMove="1" noResize="1" noEditPoints="1" noAdjustHandles="1" noChangeArrowheads="1" noChangeShapeType="1" noTextEdit="1"/>
              </p:cNvSpPr>
              <p:nvPr/>
            </p:nvSpPr>
            <p:spPr>
              <a:xfrm>
                <a:off x="1583267" y="5843579"/>
                <a:ext cx="1535677" cy="369332"/>
              </a:xfrm>
              <a:prstGeom prst="rect">
                <a:avLst/>
              </a:prstGeom>
              <a:blipFill>
                <a:blip r:embed="rId5"/>
                <a:stretch>
                  <a:fillRect b="-1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8E72BC97-FD9D-49E2-BDD1-F4600B0B0F19}"/>
              </a:ext>
            </a:extLst>
          </p:cNvPr>
          <p:cNvCxnSpPr>
            <a:cxnSpLocks/>
            <a:stCxn id="16" idx="1"/>
          </p:cNvCxnSpPr>
          <p:nvPr/>
        </p:nvCxnSpPr>
        <p:spPr>
          <a:xfrm flipH="1" flipV="1">
            <a:off x="1945227" y="6112914"/>
            <a:ext cx="2768524" cy="51029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50595C-1A27-4E41-AB46-EF6CA3AE89EA}"/>
              </a:ext>
            </a:extLst>
          </p:cNvPr>
          <p:cNvCxnSpPr>
            <a:cxnSpLocks/>
            <a:stCxn id="17" idx="1"/>
            <a:endCxn id="28" idx="3"/>
          </p:cNvCxnSpPr>
          <p:nvPr/>
        </p:nvCxnSpPr>
        <p:spPr>
          <a:xfrm flipH="1" flipV="1">
            <a:off x="2477247" y="6061455"/>
            <a:ext cx="2427411" cy="36176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F9DDE5-3FB3-47C5-8CC5-C1FA661EEA98}"/>
              </a:ext>
            </a:extLst>
          </p:cNvPr>
          <p:cNvSpPr txBox="1"/>
          <p:nvPr/>
        </p:nvSpPr>
        <p:spPr>
          <a:xfrm>
            <a:off x="4713751" y="6438546"/>
            <a:ext cx="1201668" cy="369332"/>
          </a:xfrm>
          <a:prstGeom prst="rect">
            <a:avLst/>
          </a:prstGeom>
          <a:noFill/>
        </p:spPr>
        <p:txBody>
          <a:bodyPr wrap="square" rtlCol="0">
            <a:spAutoFit/>
          </a:bodyPr>
          <a:lstStyle/>
          <a:p>
            <a:r>
              <a:rPr lang="en-US" b="1" dirty="0">
                <a:solidFill>
                  <a:srgbClr val="00B050"/>
                </a:solidFill>
              </a:rPr>
              <a:t>intercept</a:t>
            </a:r>
          </a:p>
        </p:txBody>
      </p:sp>
      <p:sp>
        <p:nvSpPr>
          <p:cNvPr id="17" name="TextBox 16">
            <a:extLst>
              <a:ext uri="{FF2B5EF4-FFF2-40B4-BE49-F238E27FC236}">
                <a16:creationId xmlns:a16="http://schemas.microsoft.com/office/drawing/2014/main" id="{95F46575-6354-4E17-9287-200CF8A39087}"/>
              </a:ext>
            </a:extLst>
          </p:cNvPr>
          <p:cNvSpPr txBox="1"/>
          <p:nvPr/>
        </p:nvSpPr>
        <p:spPr>
          <a:xfrm>
            <a:off x="4904657" y="6238549"/>
            <a:ext cx="819856" cy="369332"/>
          </a:xfrm>
          <a:prstGeom prst="rect">
            <a:avLst/>
          </a:prstGeom>
          <a:noFill/>
        </p:spPr>
        <p:txBody>
          <a:bodyPr wrap="square" rtlCol="0">
            <a:spAutoFit/>
          </a:bodyPr>
          <a:lstStyle/>
          <a:p>
            <a:r>
              <a:rPr lang="en-US" b="1" dirty="0">
                <a:solidFill>
                  <a:srgbClr val="7030A0"/>
                </a:solidFill>
              </a:rPr>
              <a:t>slope</a:t>
            </a:r>
          </a:p>
        </p:txBody>
      </p:sp>
      <p:grpSp>
        <p:nvGrpSpPr>
          <p:cNvPr id="18" name="Group 17">
            <a:extLst>
              <a:ext uri="{FF2B5EF4-FFF2-40B4-BE49-F238E27FC236}">
                <a16:creationId xmlns:a16="http://schemas.microsoft.com/office/drawing/2014/main" id="{5E689436-327A-4A6C-9057-3C4386555922}"/>
              </a:ext>
            </a:extLst>
          </p:cNvPr>
          <p:cNvGrpSpPr/>
          <p:nvPr/>
        </p:nvGrpSpPr>
        <p:grpSpPr>
          <a:xfrm>
            <a:off x="3156244" y="5307013"/>
            <a:ext cx="682055" cy="526837"/>
            <a:chOff x="2209800" y="5316742"/>
            <a:chExt cx="682055" cy="526837"/>
          </a:xfrm>
        </p:grpSpPr>
        <p:cxnSp>
          <p:nvCxnSpPr>
            <p:cNvPr id="19" name="Straight Arrow Connector 18">
              <a:extLst>
                <a:ext uri="{FF2B5EF4-FFF2-40B4-BE49-F238E27FC236}">
                  <a16:creationId xmlns:a16="http://schemas.microsoft.com/office/drawing/2014/main" id="{FD654EB7-B95F-4FB0-871F-7DBF817A8A59}"/>
                </a:ext>
              </a:extLst>
            </p:cNvPr>
            <p:cNvCxnSpPr>
              <a:cxnSpLocks/>
            </p:cNvCxnSpPr>
            <p:nvPr/>
          </p:nvCxnSpPr>
          <p:spPr>
            <a:xfrm flipV="1">
              <a:off x="2209800" y="5546147"/>
              <a:ext cx="474732" cy="2974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17F50F-D9E6-4CD9-BB2B-77014EC4D6B9}"/>
                </a:ext>
              </a:extLst>
            </p:cNvPr>
            <p:cNvSpPr txBox="1"/>
            <p:nvPr/>
          </p:nvSpPr>
          <p:spPr>
            <a:xfrm>
              <a:off x="2623468" y="5316742"/>
              <a:ext cx="268387" cy="376215"/>
            </a:xfrm>
            <a:prstGeom prst="rect">
              <a:avLst/>
            </a:prstGeom>
            <a:noFill/>
          </p:spPr>
          <p:txBody>
            <a:bodyPr wrap="square" rtlCol="0">
              <a:spAutoFit/>
            </a:bodyPr>
            <a:lstStyle/>
            <a:p>
              <a:r>
                <a:rPr lang="en-US" b="1" dirty="0">
                  <a:solidFill>
                    <a:srgbClr val="FF0000"/>
                  </a:solidFill>
                </a:rPr>
                <a:t>0</a:t>
              </a:r>
            </a:p>
          </p:txBody>
        </p:sp>
      </p:grp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DB535EF1-03B4-45C3-B78C-6A04CAFBD239}"/>
                  </a:ext>
                </a:extLst>
              </p:cNvPr>
              <p:cNvSpPr/>
              <p:nvPr/>
            </p:nvSpPr>
            <p:spPr>
              <a:xfrm>
                <a:off x="6096000" y="4648200"/>
                <a:ext cx="25795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late</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1</m:t>
                          </m:r>
                        </m:e>
                      </m:d>
                      <m:r>
                        <a:rPr lang="en-US" i="1">
                          <a:latin typeface="Cambria Math" panose="02040503050406030204" pitchFamily="18" charset="0"/>
                        </a:rPr>
                        <m:t>:</m:t>
                      </m:r>
                    </m:oMath>
                  </m:oMathPara>
                </a14:m>
                <a:endParaRPr lang="en-US" dirty="0"/>
              </a:p>
            </p:txBody>
          </p:sp>
        </mc:Choice>
        <mc:Fallback>
          <p:sp>
            <p:nvSpPr>
              <p:cNvPr id="21" name="Rectangle 20">
                <a:extLst>
                  <a:ext uri="{FF2B5EF4-FFF2-40B4-BE49-F238E27FC236}">
                    <a16:creationId xmlns:a16="http://schemas.microsoft.com/office/drawing/2014/main" id="{DB535EF1-03B4-45C3-B78C-6A04CAFBD239}"/>
                  </a:ext>
                </a:extLst>
              </p:cNvPr>
              <p:cNvSpPr>
                <a:spLocks noRot="1" noChangeAspect="1" noMove="1" noResize="1" noEditPoints="1" noAdjustHandles="1" noChangeArrowheads="1" noChangeShapeType="1" noTextEdit="1"/>
              </p:cNvSpPr>
              <p:nvPr/>
            </p:nvSpPr>
            <p:spPr>
              <a:xfrm>
                <a:off x="6096000" y="4648200"/>
                <a:ext cx="2579552"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14F8F339-FAB2-4407-9C63-706AFC58E29A}"/>
                  </a:ext>
                </a:extLst>
              </p:cNvPr>
              <p:cNvSpPr/>
              <p:nvPr/>
            </p:nvSpPr>
            <p:spPr>
              <a:xfrm>
                <a:off x="6124500" y="4971871"/>
                <a:ext cx="4570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𝑇𝑖𝑚𝑒</m:t>
                          </m:r>
                          <m:r>
                            <a:rPr lang="en-US" i="1">
                              <a:latin typeface="Cambria Math" panose="02040503050406030204" pitchFamily="18" charset="0"/>
                            </a:rPr>
                            <m:t>∗</m:t>
                          </m:r>
                          <m:r>
                            <a:rPr lang="en-US" i="1">
                              <a:latin typeface="Cambria Math" panose="02040503050406030204" pitchFamily="18" charset="0"/>
                            </a:rPr>
                            <m:t>𝐿𝑖𝑔h𝑡</m:t>
                          </m:r>
                        </m:e>
                      </m:d>
                    </m:oMath>
                  </m:oMathPara>
                </a14:m>
                <a:endParaRPr lang="en-US" dirty="0"/>
              </a:p>
            </p:txBody>
          </p:sp>
        </mc:Choice>
        <mc:Fallback>
          <p:sp>
            <p:nvSpPr>
              <p:cNvPr id="22" name="Rectangle 21">
                <a:extLst>
                  <a:ext uri="{FF2B5EF4-FFF2-40B4-BE49-F238E27FC236}">
                    <a16:creationId xmlns:a16="http://schemas.microsoft.com/office/drawing/2014/main" id="{14F8F339-FAB2-4407-9C63-706AFC58E29A}"/>
                  </a:ext>
                </a:extLst>
              </p:cNvPr>
              <p:cNvSpPr>
                <a:spLocks noRot="1" noChangeAspect="1" noMove="1" noResize="1" noEditPoints="1" noAdjustHandles="1" noChangeArrowheads="1" noChangeShapeType="1" noTextEdit="1"/>
              </p:cNvSpPr>
              <p:nvPr/>
            </p:nvSpPr>
            <p:spPr>
              <a:xfrm>
                <a:off x="6124500" y="4971871"/>
                <a:ext cx="4570097" cy="369332"/>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A1EA859F-40DA-4F4E-8EEB-39268B2EF3B5}"/>
                  </a:ext>
                </a:extLst>
              </p:cNvPr>
              <p:cNvSpPr/>
              <p:nvPr/>
            </p:nvSpPr>
            <p:spPr>
              <a:xfrm>
                <a:off x="6155268" y="5326062"/>
                <a:ext cx="3992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𝐿𝑖𝑔h𝑡</m:t>
                          </m:r>
                        </m:e>
                      </m:d>
                    </m:oMath>
                  </m:oMathPara>
                </a14:m>
                <a:endParaRPr lang="en-US" dirty="0"/>
              </a:p>
            </p:txBody>
          </p:sp>
        </mc:Choice>
        <mc:Fallback>
          <p:sp>
            <p:nvSpPr>
              <p:cNvPr id="23" name="Rectangle 22">
                <a:extLst>
                  <a:ext uri="{FF2B5EF4-FFF2-40B4-BE49-F238E27FC236}">
                    <a16:creationId xmlns:a16="http://schemas.microsoft.com/office/drawing/2014/main" id="{A1EA859F-40DA-4F4E-8EEB-39268B2EF3B5}"/>
                  </a:ext>
                </a:extLst>
              </p:cNvPr>
              <p:cNvSpPr>
                <a:spLocks noRot="1" noChangeAspect="1" noMove="1" noResize="1" noEditPoints="1" noAdjustHandles="1" noChangeArrowheads="1" noChangeShapeType="1" noTextEdit="1"/>
              </p:cNvSpPr>
              <p:nvPr/>
            </p:nvSpPr>
            <p:spPr>
              <a:xfrm>
                <a:off x="6155268" y="5326062"/>
                <a:ext cx="3992503"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60903623-B262-4EA7-A169-5D7790AB871E}"/>
                  </a:ext>
                </a:extLst>
              </p:cNvPr>
              <p:cNvSpPr/>
              <p:nvPr/>
            </p:nvSpPr>
            <p:spPr>
              <a:xfrm>
                <a:off x="6149623" y="6061630"/>
                <a:ext cx="29975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e>
                      </m:d>
                      <m:r>
                        <a:rPr lang="en-US" i="1">
                          <a:latin typeface="Cambria Math" panose="02040503050406030204" pitchFamily="18" charset="0"/>
                        </a:rPr>
                        <m:t>𝐿𝑖𝑔h𝑡</m:t>
                      </m:r>
                    </m:oMath>
                  </m:oMathPara>
                </a14:m>
                <a:endParaRPr lang="en-US" dirty="0"/>
              </a:p>
            </p:txBody>
          </p:sp>
        </mc:Choice>
        <mc:Fallback>
          <p:sp>
            <p:nvSpPr>
              <p:cNvPr id="24" name="Rectangle 23">
                <a:extLst>
                  <a:ext uri="{FF2B5EF4-FFF2-40B4-BE49-F238E27FC236}">
                    <a16:creationId xmlns:a16="http://schemas.microsoft.com/office/drawing/2014/main" id="{60903623-B262-4EA7-A169-5D7790AB871E}"/>
                  </a:ext>
                </a:extLst>
              </p:cNvPr>
              <p:cNvSpPr>
                <a:spLocks noRot="1" noChangeAspect="1" noMove="1" noResize="1" noEditPoints="1" noAdjustHandles="1" noChangeArrowheads="1" noChangeShapeType="1" noTextEdit="1"/>
              </p:cNvSpPr>
              <p:nvPr/>
            </p:nvSpPr>
            <p:spPr>
              <a:xfrm>
                <a:off x="6149623" y="6061630"/>
                <a:ext cx="2997552" cy="369332"/>
              </a:xfrm>
              <a:prstGeom prst="rect">
                <a:avLst/>
              </a:prstGeom>
              <a:blipFill>
                <a:blip r:embed="rId9"/>
                <a:stretch>
                  <a:fillRect b="-13333"/>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5E2D108-67D7-409E-8EF9-1EAD5D56EEED}"/>
              </a:ext>
            </a:extLst>
          </p:cNvPr>
          <p:cNvCxnSpPr>
            <a:cxnSpLocks/>
            <a:endCxn id="31" idx="1"/>
          </p:cNvCxnSpPr>
          <p:nvPr/>
        </p:nvCxnSpPr>
        <p:spPr>
          <a:xfrm flipV="1">
            <a:off x="5724514" y="6276887"/>
            <a:ext cx="494891" cy="33099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B43B1E-AA58-4B29-8407-BBEE990BB175}"/>
              </a:ext>
            </a:extLst>
          </p:cNvPr>
          <p:cNvCxnSpPr>
            <a:cxnSpLocks/>
            <a:stCxn id="17" idx="3"/>
            <a:endCxn id="29" idx="1"/>
          </p:cNvCxnSpPr>
          <p:nvPr/>
        </p:nvCxnSpPr>
        <p:spPr>
          <a:xfrm flipV="1">
            <a:off x="5724513" y="6269199"/>
            <a:ext cx="1720068" cy="15401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691C6C3F-58D9-4D7B-87F8-749DCD0F5A42}"/>
                  </a:ext>
                </a:extLst>
              </p:cNvPr>
              <p:cNvSpPr/>
              <p:nvPr/>
            </p:nvSpPr>
            <p:spPr>
              <a:xfrm>
                <a:off x="6149623" y="5706105"/>
                <a:ext cx="31095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r>
                        <a:rPr lang="en-US" i="1">
                          <a:latin typeface="Cambria Math" panose="02040503050406030204" pitchFamily="18" charset="0"/>
                        </a:rPr>
                        <m:t>𝐿𝑖𝑔h𝑡</m:t>
                      </m:r>
                    </m:oMath>
                  </m:oMathPara>
                </a14:m>
                <a:endParaRPr lang="en-US" dirty="0"/>
              </a:p>
            </p:txBody>
          </p:sp>
        </mc:Choice>
        <mc:Fallback>
          <p:sp>
            <p:nvSpPr>
              <p:cNvPr id="27" name="Rectangle 26">
                <a:extLst>
                  <a:ext uri="{FF2B5EF4-FFF2-40B4-BE49-F238E27FC236}">
                    <a16:creationId xmlns:a16="http://schemas.microsoft.com/office/drawing/2014/main" id="{691C6C3F-58D9-4D7B-87F8-749DCD0F5A42}"/>
                  </a:ext>
                </a:extLst>
              </p:cNvPr>
              <p:cNvSpPr>
                <a:spLocks noRot="1" noChangeAspect="1" noMove="1" noResize="1" noEditPoints="1" noAdjustHandles="1" noChangeArrowheads="1" noChangeShapeType="1" noTextEdit="1"/>
              </p:cNvSpPr>
              <p:nvPr/>
            </p:nvSpPr>
            <p:spPr>
              <a:xfrm>
                <a:off x="6149623" y="5706105"/>
                <a:ext cx="3109506" cy="369332"/>
              </a:xfrm>
              <a:prstGeom prst="rect">
                <a:avLst/>
              </a:prstGeom>
              <a:blipFill>
                <a:blip r:embed="rId10"/>
                <a:stretch>
                  <a:fillRect b="-13333"/>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4CC0BCCC-1F13-47DA-A234-F7DE3E85B4F3}"/>
              </a:ext>
            </a:extLst>
          </p:cNvPr>
          <p:cNvSpPr/>
          <p:nvPr/>
        </p:nvSpPr>
        <p:spPr>
          <a:xfrm>
            <a:off x="2115594" y="5884359"/>
            <a:ext cx="361652"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738833E-070C-468D-9189-667C81D48939}"/>
              </a:ext>
            </a:extLst>
          </p:cNvPr>
          <p:cNvSpPr/>
          <p:nvPr/>
        </p:nvSpPr>
        <p:spPr>
          <a:xfrm>
            <a:off x="7444581" y="6092103"/>
            <a:ext cx="984624"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DDE7DC7-5F40-4A16-8380-66C2F64922B4}"/>
              </a:ext>
            </a:extLst>
          </p:cNvPr>
          <p:cNvSpPr/>
          <p:nvPr/>
        </p:nvSpPr>
        <p:spPr>
          <a:xfrm>
            <a:off x="1625280" y="5898342"/>
            <a:ext cx="361652" cy="354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1" name="Rectangle 30">
            <a:extLst>
              <a:ext uri="{FF2B5EF4-FFF2-40B4-BE49-F238E27FC236}">
                <a16:creationId xmlns:a16="http://schemas.microsoft.com/office/drawing/2014/main" id="{B0179C44-46A9-445F-936F-FBAA4A7C1E9E}"/>
              </a:ext>
            </a:extLst>
          </p:cNvPr>
          <p:cNvSpPr/>
          <p:nvPr/>
        </p:nvSpPr>
        <p:spPr>
          <a:xfrm>
            <a:off x="6219405" y="6122810"/>
            <a:ext cx="1013971" cy="3081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5" name="Group 4">
            <a:extLst>
              <a:ext uri="{FF2B5EF4-FFF2-40B4-BE49-F238E27FC236}">
                <a16:creationId xmlns:a16="http://schemas.microsoft.com/office/drawing/2014/main" id="{3EB88766-B9E2-42DC-A90E-51A711783CF1}"/>
              </a:ext>
            </a:extLst>
          </p:cNvPr>
          <p:cNvGrpSpPr/>
          <p:nvPr/>
        </p:nvGrpSpPr>
        <p:grpSpPr>
          <a:xfrm>
            <a:off x="1600201" y="1371600"/>
            <a:ext cx="8474279" cy="3352800"/>
            <a:chOff x="76200" y="1371600"/>
            <a:chExt cx="8474279" cy="3352800"/>
          </a:xfrm>
        </p:grpSpPr>
        <p:pic>
          <p:nvPicPr>
            <p:cNvPr id="4098"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371600"/>
              <a:ext cx="8474279"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09800" y="3364468"/>
              <a:ext cx="720864" cy="369332"/>
            </a:xfrm>
            <a:prstGeom prst="rect">
              <a:avLst/>
            </a:prstGeom>
            <a:solidFill>
              <a:schemeClr val="bg1"/>
            </a:solidFill>
          </p:spPr>
          <p:txBody>
            <a:bodyPr wrap="square">
              <a:spAutoFit/>
            </a:bodyPr>
            <a:lstStyle/>
            <a:p>
              <a:r>
                <a:rPr lang="en-US" sz="1600" b="1">
                  <a:solidFill>
                    <a:srgbClr val="0070C0"/>
                  </a:solidFill>
                </a:rPr>
                <a:t>Early</a:t>
              </a:r>
              <a:r>
                <a:rPr lang="en-US">
                  <a:solidFill>
                    <a:srgbClr val="0070C0"/>
                  </a:solidFill>
                </a:rPr>
                <a:t> </a:t>
              </a:r>
              <a:endParaRPr lang="en-US" dirty="0">
                <a:solidFill>
                  <a:srgbClr val="0070C0"/>
                </a:solidFill>
              </a:endParaRPr>
            </a:p>
          </p:txBody>
        </p:sp>
        <p:sp>
          <p:nvSpPr>
            <p:cNvPr id="7" name="Rectangle 6"/>
            <p:cNvSpPr/>
            <p:nvPr/>
          </p:nvSpPr>
          <p:spPr>
            <a:xfrm>
              <a:off x="6553200" y="1806714"/>
              <a:ext cx="1066800" cy="338554"/>
            </a:xfrm>
            <a:prstGeom prst="rect">
              <a:avLst/>
            </a:prstGeom>
            <a:solidFill>
              <a:schemeClr val="bg1"/>
            </a:solidFill>
          </p:spPr>
          <p:txBody>
            <a:bodyPr wrap="square">
              <a:spAutoFit/>
            </a:bodyPr>
            <a:lstStyle/>
            <a:p>
              <a:r>
                <a:rPr lang="en-US" sz="1600" b="1">
                  <a:solidFill>
                    <a:srgbClr val="0070C0"/>
                  </a:solidFill>
                </a:rPr>
                <a:t>         Late</a:t>
              </a:r>
              <a:endParaRPr lang="en-US" dirty="0">
                <a:solidFill>
                  <a:srgbClr val="0070C0"/>
                </a:solidFill>
              </a:endParaRPr>
            </a:p>
          </p:txBody>
        </p:sp>
        <mc:AlternateContent xmlns:mc="http://schemas.openxmlformats.org/markup-compatibility/2006" xmlns:a14="http://schemas.microsoft.com/office/drawing/2010/main">
          <mc:Choice Requires="a14">
            <p:sp>
              <p:nvSpPr>
                <p:cNvPr id="4" name="TextBox 3"/>
                <p:cNvSpPr txBox="1"/>
                <p:nvPr/>
              </p:nvSpPr>
              <p:spPr>
                <a:xfrm>
                  <a:off x="3048000" y="1628001"/>
                  <a:ext cx="4557530"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rPr>
                              <m:t>0</m:t>
                            </m:r>
                          </m:sub>
                        </m:sSub>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1</m:t>
                            </m:r>
                          </m:sub>
                        </m:sSub>
                        <m:r>
                          <a:rPr lang="en-US" i="1">
                            <a:solidFill>
                              <a:srgbClr val="0070C0"/>
                            </a:solidFill>
                            <a:latin typeface="Cambria Math" charset="0"/>
                          </a:rPr>
                          <m:t>𝐿𝑖𝑔h𝑡</m:t>
                        </m:r>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2</m:t>
                            </m:r>
                          </m:sub>
                        </m:sSub>
                        <m:r>
                          <a:rPr lang="en-US" i="1">
                            <a:solidFill>
                              <a:srgbClr val="0070C0"/>
                            </a:solidFill>
                            <a:latin typeface="Cambria Math" charset="0"/>
                          </a:rPr>
                          <m:t>𝑇𝑖𝑚𝑒</m:t>
                        </m:r>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3</m:t>
                            </m:r>
                          </m:sub>
                        </m:sSub>
                        <m:d>
                          <m:dPr>
                            <m:ctrlPr>
                              <a:rPr lang="en-US" i="1">
                                <a:solidFill>
                                  <a:srgbClr val="0070C0"/>
                                </a:solidFill>
                                <a:latin typeface="Cambria Math" panose="02040503050406030204" pitchFamily="18" charset="0"/>
                                <a:ea typeface="Cambria Math" charset="0"/>
                                <a:cs typeface="Cambria Math" charset="0"/>
                              </a:rPr>
                            </m:ctrlPr>
                          </m:dPr>
                          <m:e>
                            <m:r>
                              <a:rPr lang="en-US" i="1">
                                <a:solidFill>
                                  <a:srgbClr val="0070C0"/>
                                </a:solidFill>
                                <a:latin typeface="Cambria Math" charset="0"/>
                                <a:ea typeface="Cambria Math" charset="0"/>
                                <a:cs typeface="Cambria Math" charset="0"/>
                              </a:rPr>
                              <m:t>𝐿𝑖𝑔h𝑡</m:t>
                            </m:r>
                            <m:r>
                              <a:rPr lang="en-US" i="1">
                                <a:solidFill>
                                  <a:srgbClr val="0070C0"/>
                                </a:solidFill>
                                <a:latin typeface="Cambria Math" charset="0"/>
                                <a:ea typeface="Cambria Math" charset="0"/>
                                <a:cs typeface="Cambria Math" charset="0"/>
                              </a:rPr>
                              <m:t> </m:t>
                            </m:r>
                            <m:r>
                              <a:rPr lang="en-US" i="1">
                                <a:solidFill>
                                  <a:srgbClr val="0070C0"/>
                                </a:solidFill>
                                <a:latin typeface="Cambria Math" charset="0"/>
                                <a:ea typeface="Cambria Math" charset="0"/>
                                <a:cs typeface="Cambria Math" charset="0"/>
                              </a:rPr>
                              <m:t>𝑥</m:t>
                            </m:r>
                            <m:r>
                              <a:rPr lang="en-US" i="1">
                                <a:solidFill>
                                  <a:srgbClr val="0070C0"/>
                                </a:solidFill>
                                <a:latin typeface="Cambria Math" charset="0"/>
                                <a:ea typeface="Cambria Math" charset="0"/>
                                <a:cs typeface="Cambria Math" charset="0"/>
                              </a:rPr>
                              <m:t> </m:t>
                            </m:r>
                            <m:r>
                              <a:rPr lang="en-US" i="1">
                                <a:solidFill>
                                  <a:srgbClr val="0070C0"/>
                                </a:solidFill>
                                <a:latin typeface="Cambria Math" charset="0"/>
                                <a:ea typeface="Cambria Math" charset="0"/>
                                <a:cs typeface="Cambria Math" charset="0"/>
                              </a:rPr>
                              <m:t>𝑇𝑖𝑚𝑒</m:t>
                            </m:r>
                          </m:e>
                        </m:d>
                        <m:r>
                          <a:rPr lang="en-US" i="1">
                            <a:solidFill>
                              <a:srgbClr val="0070C0"/>
                            </a:solidFill>
                            <a:latin typeface="Cambria Math" charset="0"/>
                            <a:ea typeface="Cambria Math" charset="0"/>
                            <a:cs typeface="Cambria Math" charset="0"/>
                          </a:rPr>
                          <m:t>   </m:t>
                        </m:r>
                      </m:oMath>
                    </m:oMathPara>
                  </a14:m>
                  <a:endParaRPr lang="en-US" dirty="0">
                    <a:solidFill>
                      <a:srgbClr val="0070C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48000" y="1628001"/>
                  <a:ext cx="4557530" cy="276999"/>
                </a:xfrm>
                <a:prstGeom prst="rect">
                  <a:avLst/>
                </a:prstGeom>
                <a:blipFill>
                  <a:blip r:embed="rId12"/>
                  <a:stretch>
                    <a:fillRect l="-1337" t="-2174" b="-32609"/>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AEED809C-706B-4408-B942-8050E01C1281}"/>
              </a:ext>
            </a:extLst>
          </p:cNvPr>
          <p:cNvGrpSpPr/>
          <p:nvPr/>
        </p:nvGrpSpPr>
        <p:grpSpPr>
          <a:xfrm>
            <a:off x="4470551" y="5340564"/>
            <a:ext cx="682055" cy="526837"/>
            <a:chOff x="2209800" y="5316742"/>
            <a:chExt cx="682055" cy="526837"/>
          </a:xfrm>
        </p:grpSpPr>
        <p:cxnSp>
          <p:nvCxnSpPr>
            <p:cNvPr id="34" name="Straight Arrow Connector 33">
              <a:extLst>
                <a:ext uri="{FF2B5EF4-FFF2-40B4-BE49-F238E27FC236}">
                  <a16:creationId xmlns:a16="http://schemas.microsoft.com/office/drawing/2014/main" id="{4DD9E9F9-95EC-4AD8-ABA5-D6FAFFA1FAD8}"/>
                </a:ext>
              </a:extLst>
            </p:cNvPr>
            <p:cNvCxnSpPr>
              <a:cxnSpLocks/>
            </p:cNvCxnSpPr>
            <p:nvPr/>
          </p:nvCxnSpPr>
          <p:spPr>
            <a:xfrm flipV="1">
              <a:off x="2209800" y="5546147"/>
              <a:ext cx="474732" cy="2974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4EB40E2-6844-45E0-8DE0-2EF69A1EB13D}"/>
                </a:ext>
              </a:extLst>
            </p:cNvPr>
            <p:cNvSpPr txBox="1"/>
            <p:nvPr/>
          </p:nvSpPr>
          <p:spPr>
            <a:xfrm>
              <a:off x="2623468" y="5316742"/>
              <a:ext cx="268387" cy="376215"/>
            </a:xfrm>
            <a:prstGeom prst="rect">
              <a:avLst/>
            </a:prstGeom>
            <a:noFill/>
          </p:spPr>
          <p:txBody>
            <a:bodyPr wrap="square" rtlCol="0">
              <a:spAutoFit/>
            </a:bodyPr>
            <a:lstStyle/>
            <a:p>
              <a:r>
                <a:rPr lang="en-US" b="1" dirty="0">
                  <a:solidFill>
                    <a:srgbClr val="FF0000"/>
                  </a:solidFill>
                </a:rPr>
                <a:t>0</a:t>
              </a:r>
            </a:p>
          </p:txBody>
        </p:sp>
      </p:grpSp>
    </p:spTree>
    <p:extLst>
      <p:ext uri="{BB962C8B-B14F-4D97-AF65-F5344CB8AC3E}">
        <p14:creationId xmlns:p14="http://schemas.microsoft.com/office/powerpoint/2010/main" val="277924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6" grpId="0"/>
      <p:bldP spid="17" grpId="0"/>
      <p:bldP spid="21" grpId="0"/>
      <p:bldP spid="22" grpId="0"/>
      <p:bldP spid="23" grpId="0"/>
      <p:bldP spid="24" grpId="0"/>
      <p:bldP spid="27" grpId="0"/>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4724" y="1450145"/>
            <a:ext cx="2514600" cy="369332"/>
          </a:xfrm>
          <a:prstGeom prst="rect">
            <a:avLst/>
          </a:prstGeom>
          <a:noFill/>
        </p:spPr>
        <p:txBody>
          <a:bodyPr wrap="square" rtlCol="0">
            <a:spAutoFit/>
          </a:bodyPr>
          <a:lstStyle/>
          <a:p>
            <a:r>
              <a:rPr lang="en-US" dirty="0"/>
              <a:t>Simple Linear Regression</a:t>
            </a:r>
          </a:p>
        </p:txBody>
      </p:sp>
      <p:sp>
        <p:nvSpPr>
          <p:cNvPr id="6" name="TextBox 5"/>
          <p:cNvSpPr txBox="1"/>
          <p:nvPr/>
        </p:nvSpPr>
        <p:spPr>
          <a:xfrm>
            <a:off x="7467600" y="3745550"/>
            <a:ext cx="2514600" cy="369332"/>
          </a:xfrm>
          <a:prstGeom prst="rect">
            <a:avLst/>
          </a:prstGeom>
          <a:noFill/>
        </p:spPr>
        <p:txBody>
          <a:bodyPr wrap="square" rtlCol="0">
            <a:spAutoFit/>
          </a:bodyPr>
          <a:lstStyle/>
          <a:p>
            <a:r>
              <a:rPr lang="en-US" dirty="0"/>
              <a:t>Time with No Interaction</a:t>
            </a:r>
          </a:p>
        </p:txBody>
      </p:sp>
      <p:sp>
        <p:nvSpPr>
          <p:cNvPr id="7" name="TextBox 6"/>
          <p:cNvSpPr txBox="1"/>
          <p:nvPr/>
        </p:nvSpPr>
        <p:spPr>
          <a:xfrm>
            <a:off x="7543800" y="5479267"/>
            <a:ext cx="2514600" cy="369332"/>
          </a:xfrm>
          <a:prstGeom prst="rect">
            <a:avLst/>
          </a:prstGeom>
          <a:noFill/>
        </p:spPr>
        <p:txBody>
          <a:bodyPr wrap="square" rtlCol="0">
            <a:spAutoFit/>
          </a:bodyPr>
          <a:lstStyle/>
          <a:p>
            <a:r>
              <a:rPr lang="en-US" dirty="0"/>
              <a:t>Time with Interaction</a:t>
            </a:r>
          </a:p>
        </p:txBody>
      </p:sp>
      <p:sp>
        <p:nvSpPr>
          <p:cNvPr id="2" name="TextBox 1"/>
          <p:cNvSpPr txBox="1"/>
          <p:nvPr/>
        </p:nvSpPr>
        <p:spPr>
          <a:xfrm>
            <a:off x="7081732" y="5867401"/>
            <a:ext cx="2771775" cy="646331"/>
          </a:xfrm>
          <a:prstGeom prst="rect">
            <a:avLst/>
          </a:prstGeom>
          <a:noFill/>
        </p:spPr>
        <p:txBody>
          <a:bodyPr wrap="square" rtlCol="0">
            <a:spAutoFit/>
          </a:bodyPr>
          <a:lstStyle/>
          <a:p>
            <a:pPr algn="ctr"/>
            <a:r>
              <a:rPr lang="en-US" dirty="0">
                <a:solidFill>
                  <a:srgbClr val="FF0000"/>
                </a:solidFill>
              </a:rPr>
              <a:t>Interaction means we can adjust the slope!!!</a:t>
            </a:r>
          </a:p>
        </p:txBody>
      </p:sp>
      <p:pic>
        <p:nvPicPr>
          <p:cNvPr id="5" name="Picture 4"/>
          <p:cNvPicPr>
            <a:picLocks noChangeAspect="1"/>
          </p:cNvPicPr>
          <p:nvPr/>
        </p:nvPicPr>
        <p:blipFill>
          <a:blip r:embed="rId2"/>
          <a:stretch>
            <a:fillRect/>
          </a:stretch>
        </p:blipFill>
        <p:spPr>
          <a:xfrm>
            <a:off x="1954804" y="2338299"/>
            <a:ext cx="5376369" cy="2326471"/>
          </a:xfrm>
          <a:prstGeom prst="rect">
            <a:avLst/>
          </a:prstGeom>
        </p:spPr>
      </p:pic>
      <p:pic>
        <p:nvPicPr>
          <p:cNvPr id="3" name="Picture 2"/>
          <p:cNvPicPr>
            <a:picLocks noChangeAspect="1"/>
          </p:cNvPicPr>
          <p:nvPr/>
        </p:nvPicPr>
        <p:blipFill>
          <a:blip r:embed="rId3"/>
          <a:stretch>
            <a:fillRect/>
          </a:stretch>
        </p:blipFill>
        <p:spPr>
          <a:xfrm>
            <a:off x="1960286" y="4564868"/>
            <a:ext cx="5205814" cy="2293133"/>
          </a:xfrm>
          <a:prstGeom prst="rect">
            <a:avLst/>
          </a:prstGeom>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910" y="152401"/>
            <a:ext cx="5317191" cy="243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0" name="TextBox 9"/>
              <p:cNvSpPr txBox="1"/>
              <p:nvPr/>
            </p:nvSpPr>
            <p:spPr>
              <a:xfrm>
                <a:off x="7696200" y="274586"/>
                <a:ext cx="2157306" cy="572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𝑇𝑖𝑚𝑒</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latin typeface="Cambria Math" panose="02040503050406030204" pitchFamily="18" charset="0"/>
                                </a:rPr>
                                <m:t>0 …</m:t>
                              </m:r>
                              <m:r>
                                <a:rPr lang="en-US" sz="1400" i="1">
                                  <a:latin typeface="Cambria Math" panose="02040503050406030204" pitchFamily="18" charset="0"/>
                                </a:rPr>
                                <m:t>𝐸𝑎𝑟𝑙𝑦</m:t>
                              </m:r>
                              <m:r>
                                <a:rPr lang="en-US" sz="1400" i="1">
                                  <a:latin typeface="Cambria Math" panose="02040503050406030204" pitchFamily="18" charset="0"/>
                                </a:rPr>
                                <m:t> </m:t>
                              </m:r>
                            </m:e>
                            <m:e>
                              <m:r>
                                <a:rPr lang="en-US" sz="1400" i="1">
                                  <a:latin typeface="Cambria Math" panose="02040503050406030204" pitchFamily="18" charset="0"/>
                                </a:rPr>
                                <m:t>1 …</m:t>
                              </m:r>
                              <m:r>
                                <a:rPr lang="en-US" sz="1400" i="1">
                                  <a:latin typeface="Cambria Math" panose="02040503050406030204" pitchFamily="18" charset="0"/>
                                </a:rPr>
                                <m:t>𝐿𝑎𝑡𝑒</m:t>
                              </m:r>
                            </m:e>
                          </m:eqArr>
                        </m:e>
                      </m:d>
                    </m:oMath>
                  </m:oMathPara>
                </a14:m>
                <a:endParaRPr lang="en-US" sz="1400" dirty="0"/>
              </a:p>
            </p:txBody>
          </p:sp>
        </mc:Choice>
        <mc:Fallback>
          <p:sp>
            <p:nvSpPr>
              <p:cNvPr id="10" name="TextBox 9"/>
              <p:cNvSpPr txBox="1">
                <a:spLocks noRot="1" noChangeAspect="1" noMove="1" noResize="1" noEditPoints="1" noAdjustHandles="1" noChangeArrowheads="1" noChangeShapeType="1" noTextEdit="1"/>
              </p:cNvSpPr>
              <p:nvPr/>
            </p:nvSpPr>
            <p:spPr>
              <a:xfrm>
                <a:off x="7696200" y="274586"/>
                <a:ext cx="2157306" cy="572914"/>
              </a:xfrm>
              <a:prstGeom prst="rect">
                <a:avLst/>
              </a:prstGeom>
              <a:blipFill>
                <a:blip r:embed="rId5"/>
                <a:stretch>
                  <a:fillRect t="-176087" b="-256522"/>
                </a:stretch>
              </a:blipFill>
            </p:spPr>
            <p:txBody>
              <a:bodyPr/>
              <a:lstStyle/>
              <a:p>
                <a:r>
                  <a:rPr lang="en-US">
                    <a:noFill/>
                  </a:rPr>
                  <a:t> </a:t>
                </a:r>
              </a:p>
            </p:txBody>
          </p:sp>
        </mc:Fallback>
      </mc:AlternateContent>
    </p:spTree>
    <p:extLst>
      <p:ext uri="{BB962C8B-B14F-4D97-AF65-F5344CB8AC3E}">
        <p14:creationId xmlns:p14="http://schemas.microsoft.com/office/powerpoint/2010/main" val="127248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Interaction Terms!</a:t>
            </a:r>
            <a:br>
              <a:rPr lang="en-US" dirty="0"/>
            </a:br>
            <a:r>
              <a:rPr lang="en-US" dirty="0"/>
              <a:t>… (Flexible Slopes!)</a:t>
            </a:r>
          </a:p>
        </p:txBody>
      </p:sp>
      <p:sp>
        <p:nvSpPr>
          <p:cNvPr id="4" name="TextBox 3"/>
          <p:cNvSpPr txBox="1"/>
          <p:nvPr/>
        </p:nvSpPr>
        <p:spPr>
          <a:xfrm>
            <a:off x="3086945" y="5031409"/>
            <a:ext cx="5638800" cy="1077218"/>
          </a:xfrm>
          <a:prstGeom prst="rect">
            <a:avLst/>
          </a:prstGeom>
          <a:noFill/>
        </p:spPr>
        <p:txBody>
          <a:bodyPr wrap="square" rtlCol="0">
            <a:spAutoFit/>
          </a:bodyPr>
          <a:lstStyle/>
          <a:p>
            <a:pPr algn="ctr"/>
            <a:r>
              <a:rPr lang="en-US" sz="3200" dirty="0"/>
              <a:t>Now the intercept AND the slope depend on the time!</a:t>
            </a:r>
          </a:p>
        </p:txBody>
      </p:sp>
      <mc:AlternateContent xmlns:mc="http://schemas.openxmlformats.org/markup-compatibility/2006">
        <mc:Choice xmlns:a14="http://schemas.microsoft.com/office/drawing/2010/main" Requires="a14">
          <p:sp>
            <p:nvSpPr>
              <p:cNvPr id="6" name="TextBox 5"/>
              <p:cNvSpPr txBox="1"/>
              <p:nvPr/>
            </p:nvSpPr>
            <p:spPr>
              <a:xfrm>
                <a:off x="2390691" y="1621392"/>
                <a:ext cx="7410618"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𝑓𝑙𝑜𝑤𝑒𝑟𝑠</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𝑡𝑖𝑚𝑒</m:t>
                      </m:r>
                      <m:r>
                        <a:rPr lang="en-US" i="1">
                          <a:latin typeface="Cambria Math" charset="0"/>
                          <a:ea typeface="Cambria Math" charset="0"/>
                          <a:cs typeface="Cambria Math" charset="0"/>
                        </a:rPr>
                        <m:t>)= </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rPr>
                            <m:t>0</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rPr>
                        <m:t>𝐿𝑖𝑔h𝑡</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2</m:t>
                          </m:r>
                        </m:sub>
                      </m:sSub>
                      <m:r>
                        <a:rPr lang="en-US" i="1">
                          <a:latin typeface="Cambria Math" charset="0"/>
                        </a:rPr>
                        <m:t>𝑇𝑖𝑚𝑒</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3</m:t>
                          </m:r>
                        </m:sub>
                      </m:sSub>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𝐿𝑖𝑔h𝑡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𝑇𝑖𝑚𝑒</m:t>
                          </m:r>
                        </m:e>
                      </m:d>
                      <m:r>
                        <a:rPr lang="en-US" i="1">
                          <a:latin typeface="Cambria Math" charset="0"/>
                          <a:ea typeface="Cambria Math" charset="0"/>
                          <a:cs typeface="Cambria Math" charset="0"/>
                        </a:rPr>
                        <m:t>      </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390691" y="1621392"/>
                <a:ext cx="7410618" cy="276999"/>
              </a:xfrm>
              <a:prstGeom prst="rect">
                <a:avLst/>
              </a:prstGeom>
              <a:blipFill>
                <a:blip r:embed="rId2"/>
                <a:stretch>
                  <a:fillRect l="-171" t="-9091" r="-684" b="-36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590800" y="4218802"/>
                <a:ext cx="6447406"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𝑓𝑙𝑜𝑤𝑒𝑟𝑠</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𝑡𝑖𝑚𝑒</m:t>
                      </m:r>
                      <m:r>
                        <a:rPr lang="en-US" i="1">
                          <a:latin typeface="Cambria Math" charset="0"/>
                          <a:ea typeface="Cambria Math" charset="0"/>
                          <a:cs typeface="Cambria Math" charset="0"/>
                        </a:rPr>
                        <m:t>)=</m:t>
                      </m:r>
                      <m:d>
                        <m:dPr>
                          <m:ctrlPr>
                            <a:rPr lang="en-US" i="1">
                              <a:latin typeface="Cambria Math" panose="02040503050406030204" pitchFamily="18" charset="0"/>
                              <a:ea typeface="Cambria Math" charset="0"/>
                              <a:cs typeface="Cambria Math" charset="0"/>
                            </a:rPr>
                          </m:ctrlPr>
                        </m:dPr>
                        <m:e>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rPr>
                                <m:t>0</m:t>
                              </m:r>
                            </m:sub>
                          </m:sSub>
                          <m:r>
                            <a:rPr lang="en-US" i="1">
                              <a:latin typeface="Cambria Math"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2</m:t>
                                  </m:r>
                                </m:sub>
                              </m:sSub>
                              <m:r>
                                <a:rPr lang="en-US" i="1">
                                  <a:latin typeface="Cambria Math" charset="0"/>
                                </a:rPr>
                                <m:t>𝑇𝑖𝑚𝑒</m:t>
                              </m:r>
                              <m:r>
                                <a:rPr lang="en-US" i="1">
                                  <a:latin typeface="Cambria Math" charset="0"/>
                                </a:rPr>
                                <m:t>)+(</m:t>
                              </m:r>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3</m:t>
                              </m:r>
                            </m:sub>
                          </m:sSub>
                          <m:r>
                            <a:rPr lang="en-US" i="1">
                              <a:latin typeface="Cambria Math" charset="0"/>
                              <a:ea typeface="Cambria Math" charset="0"/>
                              <a:cs typeface="Cambria Math" charset="0"/>
                            </a:rPr>
                            <m:t>𝑇𝑖𝑚𝑒</m:t>
                          </m:r>
                        </m:e>
                      </m:d>
                      <m:r>
                        <a:rPr lang="en-US" i="1">
                          <a:latin typeface="Cambria Math" charset="0"/>
                          <a:ea typeface="Cambria Math" charset="0"/>
                          <a:cs typeface="Cambria Math" charset="0"/>
                        </a:rPr>
                        <m:t>𝐿𝑖𝑔h𝑡</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590800" y="4218802"/>
                <a:ext cx="6447406" cy="276999"/>
              </a:xfrm>
              <a:prstGeom prst="rect">
                <a:avLst/>
              </a:prstGeom>
              <a:blipFill>
                <a:blip r:embed="rId3"/>
                <a:stretch>
                  <a:fillRect l="-394" t="-4348" r="-591" b="-34783"/>
                </a:stretch>
              </a:blipFill>
            </p:spPr>
            <p:txBody>
              <a:bodyPr/>
              <a:lstStyle/>
              <a:p>
                <a:r>
                  <a:rPr lang="en-US">
                    <a:noFill/>
                  </a:rPr>
                  <a:t> </a:t>
                </a:r>
              </a:p>
            </p:txBody>
          </p:sp>
        </mc:Fallback>
      </mc:AlternateContent>
      <p:sp>
        <p:nvSpPr>
          <p:cNvPr id="3" name="Right Brace 2"/>
          <p:cNvSpPr/>
          <p:nvPr/>
        </p:nvSpPr>
        <p:spPr>
          <a:xfrm rot="16200000">
            <a:off x="5788025" y="3456801"/>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16200000">
            <a:off x="7543800" y="3526585"/>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69238" y="3635827"/>
            <a:ext cx="1298575" cy="369332"/>
          </a:xfrm>
          <a:prstGeom prst="rect">
            <a:avLst/>
          </a:prstGeom>
          <a:noFill/>
        </p:spPr>
        <p:txBody>
          <a:bodyPr wrap="square" rtlCol="0">
            <a:spAutoFit/>
          </a:bodyPr>
          <a:lstStyle/>
          <a:p>
            <a:r>
              <a:rPr lang="en-US" dirty="0"/>
              <a:t>intercept</a:t>
            </a:r>
          </a:p>
        </p:txBody>
      </p:sp>
      <p:sp>
        <p:nvSpPr>
          <p:cNvPr id="7" name="TextBox 6"/>
          <p:cNvSpPr txBox="1"/>
          <p:nvPr/>
        </p:nvSpPr>
        <p:spPr>
          <a:xfrm>
            <a:off x="7363531" y="3635827"/>
            <a:ext cx="1447800" cy="369332"/>
          </a:xfrm>
          <a:prstGeom prst="rect">
            <a:avLst/>
          </a:prstGeom>
          <a:noFill/>
        </p:spPr>
        <p:txBody>
          <a:bodyPr wrap="square" rtlCol="0">
            <a:spAutoFit/>
          </a:bodyPr>
          <a:lstStyle/>
          <a:p>
            <a:r>
              <a:rPr lang="en-US" dirty="0"/>
              <a:t>slope</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9355AD3-82D8-438C-9572-76B860A11EDC}"/>
                  </a:ext>
                </a:extLst>
              </p:cNvPr>
              <p:cNvSpPr txBox="1"/>
              <p:nvPr/>
            </p:nvSpPr>
            <p:spPr>
              <a:xfrm>
                <a:off x="2399158" y="2526333"/>
                <a:ext cx="7410618"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𝑓𝑙𝑜𝑤𝑒𝑟𝑠</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𝑡𝑖𝑚𝑒</m:t>
                      </m:r>
                      <m:r>
                        <a:rPr lang="en-US" i="1">
                          <a:latin typeface="Cambria Math" charset="0"/>
                          <a:ea typeface="Cambria Math" charset="0"/>
                          <a:cs typeface="Cambria Math" charset="0"/>
                        </a:rPr>
                        <m:t>)= </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rPr>
                            <m:t>0</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2</m:t>
                          </m:r>
                        </m:sub>
                      </m:sSub>
                      <m:r>
                        <a:rPr lang="en-US" i="1">
                          <a:latin typeface="Cambria Math" panose="02040503050406030204" pitchFamily="18" charset="0"/>
                        </a:rPr>
                        <m:t>𝑇𝑖𝑚𝑒</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1</m:t>
                          </m:r>
                        </m:sub>
                      </m:sSub>
                      <m:r>
                        <a:rPr lang="en-US" i="1">
                          <a:latin typeface="Cambria Math" panose="02040503050406030204" pitchFamily="18" charset="0"/>
                        </a:rPr>
                        <m:t>𝐿𝑖𝑔h𝑡</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3</m:t>
                          </m:r>
                        </m:sub>
                      </m:sSub>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𝐿𝑖𝑔h𝑡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𝑇𝑖𝑚𝑒</m:t>
                          </m:r>
                        </m:e>
                      </m:d>
                      <m:r>
                        <a:rPr lang="en-US" i="1">
                          <a:latin typeface="Cambria Math" charset="0"/>
                          <a:ea typeface="Cambria Math" charset="0"/>
                          <a:cs typeface="Cambria Math" charset="0"/>
                        </a:rPr>
                        <m:t>      </m:t>
                      </m:r>
                    </m:oMath>
                  </m:oMathPara>
                </a14:m>
                <a:endParaRPr lang="en-US" dirty="0"/>
              </a:p>
            </p:txBody>
          </p:sp>
        </mc:Choice>
        <mc:Fallback>
          <p:sp>
            <p:nvSpPr>
              <p:cNvPr id="14" name="TextBox 13">
                <a:extLst>
                  <a:ext uri="{FF2B5EF4-FFF2-40B4-BE49-F238E27FC236}">
                    <a16:creationId xmlns:a16="http://schemas.microsoft.com/office/drawing/2014/main" id="{29355AD3-82D8-438C-9572-76B860A11EDC}"/>
                  </a:ext>
                </a:extLst>
              </p:cNvPr>
              <p:cNvSpPr txBox="1">
                <a:spLocks noRot="1" noChangeAspect="1" noMove="1" noResize="1" noEditPoints="1" noAdjustHandles="1" noChangeArrowheads="1" noChangeShapeType="1" noTextEdit="1"/>
              </p:cNvSpPr>
              <p:nvPr/>
            </p:nvSpPr>
            <p:spPr>
              <a:xfrm>
                <a:off x="2399158" y="2526333"/>
                <a:ext cx="7410618" cy="276999"/>
              </a:xfrm>
              <a:prstGeom prst="rect">
                <a:avLst/>
              </a:prstGeom>
              <a:blipFill>
                <a:blip r:embed="rId4"/>
                <a:stretch>
                  <a:fillRect l="-171" t="-4348" r="-685" b="-3043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25" name="Ink 24">
                <a:extLst>
                  <a:ext uri="{FF2B5EF4-FFF2-40B4-BE49-F238E27FC236}">
                    <a16:creationId xmlns:a16="http://schemas.microsoft.com/office/drawing/2014/main" id="{2979D2F6-B510-4AB5-91A6-D922FF777827}"/>
                  </a:ext>
                </a:extLst>
              </p14:cNvPr>
              <p14:cNvContentPartPr/>
              <p14:nvPr/>
            </p14:nvContentPartPr>
            <p14:xfrm>
              <a:off x="5906345" y="1917072"/>
              <a:ext cx="1287360" cy="531000"/>
            </p14:xfrm>
          </p:contentPart>
        </mc:Choice>
        <mc:Fallback>
          <p:pic>
            <p:nvPicPr>
              <p:cNvPr id="25" name="Ink 24">
                <a:extLst>
                  <a:ext uri="{FF2B5EF4-FFF2-40B4-BE49-F238E27FC236}">
                    <a16:creationId xmlns:a16="http://schemas.microsoft.com/office/drawing/2014/main" id="{2979D2F6-B510-4AB5-91A6-D922FF777827}"/>
                  </a:ext>
                </a:extLst>
              </p:cNvPr>
              <p:cNvPicPr/>
              <p:nvPr/>
            </p:nvPicPr>
            <p:blipFill>
              <a:blip r:embed="rId6"/>
              <a:stretch>
                <a:fillRect/>
              </a:stretch>
            </p:blipFill>
            <p:spPr>
              <a:xfrm>
                <a:off x="5888345" y="1899072"/>
                <a:ext cx="1323000" cy="566640"/>
              </a:xfrm>
              <a:prstGeom prst="rect">
                <a:avLst/>
              </a:prstGeom>
            </p:spPr>
          </p:pic>
        </mc:Fallback>
      </mc:AlternateContent>
      <p:sp>
        <p:nvSpPr>
          <p:cNvPr id="26" name="TextBox 25">
            <a:extLst>
              <a:ext uri="{FF2B5EF4-FFF2-40B4-BE49-F238E27FC236}">
                <a16:creationId xmlns:a16="http://schemas.microsoft.com/office/drawing/2014/main" id="{9A804D4D-E3A3-4878-B7C3-65FDBA4DD6CD}"/>
              </a:ext>
            </a:extLst>
          </p:cNvPr>
          <p:cNvSpPr txBox="1"/>
          <p:nvPr/>
        </p:nvSpPr>
        <p:spPr>
          <a:xfrm>
            <a:off x="4828471" y="3313860"/>
            <a:ext cx="4936066" cy="369332"/>
          </a:xfrm>
          <a:prstGeom prst="rect">
            <a:avLst/>
          </a:prstGeom>
          <a:noFill/>
        </p:spPr>
        <p:txBody>
          <a:bodyPr wrap="square" rtlCol="0">
            <a:spAutoFit/>
          </a:bodyPr>
          <a:lstStyle/>
          <a:p>
            <a:r>
              <a:rPr lang="en-US" dirty="0">
                <a:solidFill>
                  <a:srgbClr val="0070C0"/>
                </a:solidFill>
              </a:rPr>
              <a:t>Factor out Light and combine last two terms.</a:t>
            </a:r>
          </a:p>
        </p:txBody>
      </p:sp>
      <p:sp>
        <p:nvSpPr>
          <p:cNvPr id="29" name="Right Brace 28">
            <a:extLst>
              <a:ext uri="{FF2B5EF4-FFF2-40B4-BE49-F238E27FC236}">
                <a16:creationId xmlns:a16="http://schemas.microsoft.com/office/drawing/2014/main" id="{99C41856-AF65-4E88-98C6-B64BD7BDA611}"/>
              </a:ext>
            </a:extLst>
          </p:cNvPr>
          <p:cNvSpPr/>
          <p:nvPr/>
        </p:nvSpPr>
        <p:spPr>
          <a:xfrm rot="5400000">
            <a:off x="7728864" y="1734951"/>
            <a:ext cx="572765" cy="26948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91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 grpId="0" animBg="1"/>
      <p:bldP spid="9" grpId="0" animBg="1"/>
      <p:bldP spid="5" grpId="0"/>
      <p:bldP spid="7" grpId="0"/>
      <p:bldP spid="14" grpId="0" animBg="1"/>
      <p:bldP spid="26"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8991600" cy="1143000"/>
          </a:xfrm>
        </p:spPr>
        <p:txBody>
          <a:bodyPr>
            <a:normAutofit fontScale="90000"/>
          </a:bodyPr>
          <a:lstStyle/>
          <a:p>
            <a:r>
              <a:rPr lang="en-US" dirty="0"/>
              <a:t>Is the separate slope model appropriate? </a:t>
            </a:r>
          </a:p>
        </p:txBody>
      </p:sp>
      <p:sp>
        <p:nvSpPr>
          <p:cNvPr id="3" name="TextBox 2"/>
          <p:cNvSpPr txBox="1"/>
          <p:nvPr/>
        </p:nvSpPr>
        <p:spPr>
          <a:xfrm>
            <a:off x="1588911" y="743634"/>
            <a:ext cx="8991600" cy="923330"/>
          </a:xfrm>
          <a:prstGeom prst="rect">
            <a:avLst/>
          </a:prstGeom>
          <a:noFill/>
        </p:spPr>
        <p:txBody>
          <a:bodyPr wrap="square" rtlCol="0">
            <a:spAutoFit/>
          </a:bodyPr>
          <a:lstStyle/>
          <a:p>
            <a:pPr algn="ctr"/>
            <a:r>
              <a:rPr lang="en-US" dirty="0"/>
              <a:t>Construct a model in which the mean flower production depends linearly on the light intensity and the time category.  Also allow for the </a:t>
            </a:r>
            <a:r>
              <a:rPr lang="en-US" b="1" dirty="0"/>
              <a:t>possibility </a:t>
            </a:r>
            <a:r>
              <a:rPr lang="en-US" dirty="0"/>
              <a:t>of </a:t>
            </a:r>
            <a:r>
              <a:rPr lang="en-US" b="1" dirty="0"/>
              <a:t>unequal slopes </a:t>
            </a:r>
            <a:r>
              <a:rPr lang="en-US" dirty="0"/>
              <a:t>and </a:t>
            </a:r>
            <a:r>
              <a:rPr lang="en-US" b="1" dirty="0"/>
              <a:t>intercepts</a:t>
            </a:r>
            <a:r>
              <a:rPr lang="en-US" dirty="0"/>
              <a:t>.</a:t>
            </a:r>
          </a:p>
          <a:p>
            <a:pPr algn="ctr"/>
            <a:r>
              <a:rPr lang="en-US" dirty="0"/>
              <a:t>Which model is correct?  </a:t>
            </a:r>
          </a:p>
        </p:txBody>
      </p:sp>
      <mc:AlternateContent xmlns:mc="http://schemas.openxmlformats.org/markup-compatibility/2006">
        <mc:Choice xmlns:a14="http://schemas.microsoft.com/office/drawing/2010/main" Requires="a14">
          <p:sp>
            <p:nvSpPr>
              <p:cNvPr id="7" name="TextBox 6"/>
              <p:cNvSpPr txBox="1"/>
              <p:nvPr/>
            </p:nvSpPr>
            <p:spPr>
              <a:xfrm>
                <a:off x="3404786" y="1953399"/>
                <a:ext cx="31799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404786" y="1953399"/>
                <a:ext cx="3179908" cy="369332"/>
              </a:xfrm>
              <a:prstGeom prst="rect">
                <a:avLst/>
              </a:prstGeom>
              <a:blipFill>
                <a:blip r:embed="rId2"/>
                <a:stretch>
                  <a:fillRect b="-1333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CE301ED-D93B-4795-BC1F-B1542B7222D9}"/>
              </a:ext>
            </a:extLst>
          </p:cNvPr>
          <p:cNvSpPr txBox="1"/>
          <p:nvPr/>
        </p:nvSpPr>
        <p:spPr>
          <a:xfrm>
            <a:off x="7467600" y="1676400"/>
            <a:ext cx="2971800" cy="923330"/>
          </a:xfrm>
          <a:prstGeom prst="rect">
            <a:avLst/>
          </a:prstGeom>
          <a:noFill/>
        </p:spPr>
        <p:txBody>
          <a:bodyPr wrap="square" rtlCol="0">
            <a:spAutoFit/>
          </a:bodyPr>
          <a:lstStyle/>
          <a:p>
            <a:r>
              <a:rPr lang="en-US" dirty="0">
                <a:solidFill>
                  <a:srgbClr val="FF0000"/>
                </a:solidFill>
              </a:rPr>
              <a:t>No possibility of unequal intercepts OR unequal slopes for different time categories.</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28A6224-4DC2-407C-9894-25F7CE8BDB93}"/>
                  </a:ext>
                </a:extLst>
              </p:cNvPr>
              <p:cNvSpPr txBox="1"/>
              <p:nvPr/>
            </p:nvSpPr>
            <p:spPr>
              <a:xfrm>
                <a:off x="2863004" y="3118667"/>
                <a:ext cx="42634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2</m:t>
                          </m:r>
                        </m:sub>
                      </m:sSub>
                      <m:r>
                        <a:rPr lang="en-US" i="1">
                          <a:latin typeface="Cambria Math"/>
                        </a:rPr>
                        <m:t>𝑇𝑖𝑚𝑒</m:t>
                      </m:r>
                    </m:oMath>
                  </m:oMathPara>
                </a14:m>
                <a:endParaRPr lang="en-US" dirty="0"/>
              </a:p>
            </p:txBody>
          </p:sp>
        </mc:Choice>
        <mc:Fallback>
          <p:sp>
            <p:nvSpPr>
              <p:cNvPr id="16" name="TextBox 15">
                <a:extLst>
                  <a:ext uri="{FF2B5EF4-FFF2-40B4-BE49-F238E27FC236}">
                    <a16:creationId xmlns:a16="http://schemas.microsoft.com/office/drawing/2014/main" id="{628A6224-4DC2-407C-9894-25F7CE8BDB93}"/>
                  </a:ext>
                </a:extLst>
              </p:cNvPr>
              <p:cNvSpPr txBox="1">
                <a:spLocks noRot="1" noChangeAspect="1" noMove="1" noResize="1" noEditPoints="1" noAdjustHandles="1" noChangeArrowheads="1" noChangeShapeType="1" noTextEdit="1"/>
              </p:cNvSpPr>
              <p:nvPr/>
            </p:nvSpPr>
            <p:spPr>
              <a:xfrm>
                <a:off x="2863004" y="3118667"/>
                <a:ext cx="4263475" cy="369332"/>
              </a:xfrm>
              <a:prstGeom prst="rect">
                <a:avLst/>
              </a:prstGeom>
              <a:blipFill>
                <a:blip r:embed="rId3"/>
                <a:stretch>
                  <a:fillRect b="-1333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FD43EB10-9213-4A91-9BEE-F34C210D8C92}"/>
              </a:ext>
            </a:extLst>
          </p:cNvPr>
          <p:cNvSpPr txBox="1"/>
          <p:nvPr/>
        </p:nvSpPr>
        <p:spPr>
          <a:xfrm>
            <a:off x="7446433" y="2703170"/>
            <a:ext cx="2971800" cy="1200329"/>
          </a:xfrm>
          <a:prstGeom prst="rect">
            <a:avLst/>
          </a:prstGeom>
          <a:noFill/>
        </p:spPr>
        <p:txBody>
          <a:bodyPr wrap="square" rtlCol="0">
            <a:spAutoFit/>
          </a:bodyPr>
          <a:lstStyle/>
          <a:p>
            <a:r>
              <a:rPr lang="en-US" dirty="0">
                <a:solidFill>
                  <a:srgbClr val="FF0000"/>
                </a:solidFill>
              </a:rPr>
              <a:t>Possibility of unequal intercepts BUT NO possibility of unequal slopes for different time categories.</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87BAE32-64C7-4341-A761-CBF24B97FD5D}"/>
                  </a:ext>
                </a:extLst>
              </p:cNvPr>
              <p:cNvSpPr txBox="1"/>
              <p:nvPr/>
            </p:nvSpPr>
            <p:spPr>
              <a:xfrm>
                <a:off x="2422562" y="4422435"/>
                <a:ext cx="50930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3</m:t>
                          </m:r>
                        </m:sub>
                      </m:sSub>
                      <m:r>
                        <a:rPr lang="en-US" i="1">
                          <a:latin typeface="Cambria Math" panose="02040503050406030204" pitchFamily="18" charset="0"/>
                        </a:rPr>
                        <m:t>𝐿𝑖𝑔h𝑡</m:t>
                      </m:r>
                      <m:r>
                        <a:rPr lang="en-US" i="1">
                          <a:latin typeface="Cambria Math"/>
                        </a:rPr>
                        <m:t> ∗ </m:t>
                      </m:r>
                      <m:r>
                        <a:rPr lang="en-US" i="1">
                          <a:latin typeface="Cambria Math"/>
                        </a:rPr>
                        <m:t>𝑇𝑖𝑚𝑒</m:t>
                      </m:r>
                    </m:oMath>
                  </m:oMathPara>
                </a14:m>
                <a:endParaRPr lang="en-US" dirty="0"/>
              </a:p>
            </p:txBody>
          </p:sp>
        </mc:Choice>
        <mc:Fallback>
          <p:sp>
            <p:nvSpPr>
              <p:cNvPr id="19" name="TextBox 18">
                <a:extLst>
                  <a:ext uri="{FF2B5EF4-FFF2-40B4-BE49-F238E27FC236}">
                    <a16:creationId xmlns:a16="http://schemas.microsoft.com/office/drawing/2014/main" id="{F87BAE32-64C7-4341-A761-CBF24B97FD5D}"/>
                  </a:ext>
                </a:extLst>
              </p:cNvPr>
              <p:cNvSpPr txBox="1">
                <a:spLocks noRot="1" noChangeAspect="1" noMove="1" noResize="1" noEditPoints="1" noAdjustHandles="1" noChangeArrowheads="1" noChangeShapeType="1" noTextEdit="1"/>
              </p:cNvSpPr>
              <p:nvPr/>
            </p:nvSpPr>
            <p:spPr>
              <a:xfrm>
                <a:off x="2422562" y="4422435"/>
                <a:ext cx="5093061" cy="369332"/>
              </a:xfrm>
              <a:prstGeom prst="rect">
                <a:avLst/>
              </a:prstGeom>
              <a:blipFill>
                <a:blip r:embed="rId4"/>
                <a:stretch>
                  <a:fillRect b="-1724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A3D21E8-517E-4CAA-93F6-EC1805F6DAA7}"/>
              </a:ext>
            </a:extLst>
          </p:cNvPr>
          <p:cNvSpPr txBox="1"/>
          <p:nvPr/>
        </p:nvSpPr>
        <p:spPr>
          <a:xfrm>
            <a:off x="7467600" y="4006938"/>
            <a:ext cx="2971800" cy="1200329"/>
          </a:xfrm>
          <a:prstGeom prst="rect">
            <a:avLst/>
          </a:prstGeom>
          <a:noFill/>
        </p:spPr>
        <p:txBody>
          <a:bodyPr wrap="square" rtlCol="0">
            <a:spAutoFit/>
          </a:bodyPr>
          <a:lstStyle/>
          <a:p>
            <a:r>
              <a:rPr lang="en-US" dirty="0">
                <a:solidFill>
                  <a:srgbClr val="FF0000"/>
                </a:solidFill>
              </a:rPr>
              <a:t>No possibility of unequal intercepts BUT has a possibility of unequal slopes for different time categories.</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32BF673-8753-4732-888B-FF189D20AF1D}"/>
                  </a:ext>
                </a:extLst>
              </p:cNvPr>
              <p:cNvSpPr txBox="1"/>
              <p:nvPr/>
            </p:nvSpPr>
            <p:spPr>
              <a:xfrm>
                <a:off x="1447800" y="5587705"/>
                <a:ext cx="6169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2</m:t>
                          </m:r>
                        </m:sub>
                      </m:sSub>
                      <m:r>
                        <a:rPr lang="en-US" i="1">
                          <a:latin typeface="Cambria Math"/>
                        </a:rPr>
                        <m:t>𝑇𝑖𝑚𝑒</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3</m:t>
                          </m:r>
                        </m:sub>
                      </m:sSub>
                      <m:r>
                        <a:rPr lang="en-US" i="1">
                          <a:latin typeface="Cambria Math" panose="02040503050406030204" pitchFamily="18" charset="0"/>
                        </a:rPr>
                        <m:t>𝐿𝑖𝑔h𝑡</m:t>
                      </m:r>
                      <m:r>
                        <a:rPr lang="en-US" i="1">
                          <a:latin typeface="Cambria Math"/>
                        </a:rPr>
                        <m:t> ∗ </m:t>
                      </m:r>
                      <m:r>
                        <a:rPr lang="en-US" i="1">
                          <a:latin typeface="Cambria Math"/>
                        </a:rPr>
                        <m:t>𝑇𝑖𝑚𝑒</m:t>
                      </m:r>
                    </m:oMath>
                  </m:oMathPara>
                </a14:m>
                <a:endParaRPr lang="en-US" dirty="0"/>
              </a:p>
            </p:txBody>
          </p:sp>
        </mc:Choice>
        <mc:Fallback>
          <p:sp>
            <p:nvSpPr>
              <p:cNvPr id="21" name="TextBox 20">
                <a:extLst>
                  <a:ext uri="{FF2B5EF4-FFF2-40B4-BE49-F238E27FC236}">
                    <a16:creationId xmlns:a16="http://schemas.microsoft.com/office/drawing/2014/main" id="{D32BF673-8753-4732-888B-FF189D20AF1D}"/>
                  </a:ext>
                </a:extLst>
              </p:cNvPr>
              <p:cNvSpPr txBox="1">
                <a:spLocks noRot="1" noChangeAspect="1" noMove="1" noResize="1" noEditPoints="1" noAdjustHandles="1" noChangeArrowheads="1" noChangeShapeType="1" noTextEdit="1"/>
              </p:cNvSpPr>
              <p:nvPr/>
            </p:nvSpPr>
            <p:spPr>
              <a:xfrm>
                <a:off x="1447800" y="5587705"/>
                <a:ext cx="6169318" cy="369332"/>
              </a:xfrm>
              <a:prstGeom prst="rect">
                <a:avLst/>
              </a:prstGeom>
              <a:blipFill>
                <a:blip r:embed="rId5"/>
                <a:stretch>
                  <a:fillRect b="-1333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CAA429D9-C27A-4252-9A96-3EB5652FE330}"/>
              </a:ext>
            </a:extLst>
          </p:cNvPr>
          <p:cNvSpPr txBox="1"/>
          <p:nvPr/>
        </p:nvSpPr>
        <p:spPr>
          <a:xfrm>
            <a:off x="7467600" y="5310706"/>
            <a:ext cx="2971800" cy="923330"/>
          </a:xfrm>
          <a:prstGeom prst="rect">
            <a:avLst/>
          </a:prstGeom>
          <a:noFill/>
        </p:spPr>
        <p:txBody>
          <a:bodyPr wrap="square" rtlCol="0">
            <a:spAutoFit/>
          </a:bodyPr>
          <a:lstStyle/>
          <a:p>
            <a:r>
              <a:rPr lang="en-US" dirty="0">
                <a:solidFill>
                  <a:srgbClr val="FF0000"/>
                </a:solidFill>
              </a:rPr>
              <a:t>Possibility of both unequal intercepts or unequal slopes for different time categories.</a:t>
            </a:r>
          </a:p>
        </p:txBody>
      </p:sp>
      <p:sp>
        <p:nvSpPr>
          <p:cNvPr id="5" name="TextBox 4">
            <a:extLst>
              <a:ext uri="{FF2B5EF4-FFF2-40B4-BE49-F238E27FC236}">
                <a16:creationId xmlns:a16="http://schemas.microsoft.com/office/drawing/2014/main" id="{7D123D5D-F56C-481C-9CC9-528036DA9D5C}"/>
              </a:ext>
            </a:extLst>
          </p:cNvPr>
          <p:cNvSpPr txBox="1"/>
          <p:nvPr/>
        </p:nvSpPr>
        <p:spPr>
          <a:xfrm>
            <a:off x="1934870" y="4755037"/>
            <a:ext cx="5562600" cy="646331"/>
          </a:xfrm>
          <a:prstGeom prst="rect">
            <a:avLst/>
          </a:prstGeom>
          <a:noFill/>
        </p:spPr>
        <p:txBody>
          <a:bodyPr wrap="square" rtlCol="0">
            <a:spAutoFit/>
          </a:bodyPr>
          <a:lstStyle/>
          <a:p>
            <a:r>
              <a:rPr lang="en-US" b="1" dirty="0">
                <a:solidFill>
                  <a:srgbClr val="0070C0"/>
                </a:solidFill>
              </a:rPr>
              <a:t>Typically, we do NOT include an interaction term with out relevant single terms!!!</a:t>
            </a:r>
          </a:p>
        </p:txBody>
      </p:sp>
    </p:spTree>
    <p:extLst>
      <p:ext uri="{BB962C8B-B14F-4D97-AF65-F5344CB8AC3E}">
        <p14:creationId xmlns:p14="http://schemas.microsoft.com/office/powerpoint/2010/main" val="280209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6" grpId="0"/>
      <p:bldP spid="16" grpId="1"/>
      <p:bldP spid="18" grpId="0"/>
      <p:bldP spid="18" grpId="1"/>
      <p:bldP spid="19" grpId="0"/>
      <p:bldP spid="19" grpId="1"/>
      <p:bldP spid="20" grpId="0"/>
      <p:bldP spid="20" grpId="1"/>
      <p:bldP spid="21" grpId="0"/>
      <p:bldP spid="21" grpId="1"/>
      <p:bldP spid="22" grpId="0"/>
      <p:bldP spid="22"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8991600" cy="1143000"/>
          </a:xfrm>
        </p:spPr>
        <p:txBody>
          <a:bodyPr>
            <a:normAutofit fontScale="90000"/>
          </a:bodyPr>
          <a:lstStyle/>
          <a:p>
            <a:r>
              <a:rPr lang="en-US" dirty="0"/>
              <a:t>Is the separate slope model appropriate? </a:t>
            </a:r>
          </a:p>
        </p:txBody>
      </p:sp>
      <mc:AlternateContent xmlns:mc="http://schemas.openxmlformats.org/markup-compatibility/2006">
        <mc:Choice xmlns:a14="http://schemas.microsoft.com/office/drawing/2010/main" Requires="a14">
          <p:sp>
            <p:nvSpPr>
              <p:cNvPr id="6" name="TextBox 5"/>
              <p:cNvSpPr txBox="1"/>
              <p:nvPr/>
            </p:nvSpPr>
            <p:spPr>
              <a:xfrm>
                <a:off x="1828800" y="5402317"/>
                <a:ext cx="8686800" cy="923330"/>
              </a:xfrm>
              <a:prstGeom prst="rect">
                <a:avLst/>
              </a:prstGeom>
              <a:noFill/>
            </p:spPr>
            <p:txBody>
              <a:bodyPr wrap="square" rtlCol="0">
                <a:spAutoFit/>
              </a:bodyPr>
              <a:lstStyle/>
              <a:p>
                <a:r>
                  <a:rPr lang="en-US" dirty="0"/>
                  <a:t>No, there is not a statistically significant difference between the two slopes. The separate slope model is not appropriate.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oMath>
                </a14:m>
                <a:r>
                  <a:rPr lang="en-US" dirty="0"/>
                  <a:t> is not significantly different from zero.)</a:t>
                </a:r>
              </a:p>
              <a:p>
                <a:r>
                  <a:rPr lang="en-US" dirty="0"/>
                  <a:t>Rerun regression without the possibility of different slopes (without interaction term).</a:t>
                </a:r>
              </a:p>
            </p:txBody>
          </p:sp>
        </mc:Choice>
        <mc:Fallback>
          <p:sp>
            <p:nvSpPr>
              <p:cNvPr id="6" name="TextBox 5"/>
              <p:cNvSpPr txBox="1">
                <a:spLocks noRot="1" noChangeAspect="1" noMove="1" noResize="1" noEditPoints="1" noAdjustHandles="1" noChangeArrowheads="1" noChangeShapeType="1" noTextEdit="1"/>
              </p:cNvSpPr>
              <p:nvPr/>
            </p:nvSpPr>
            <p:spPr>
              <a:xfrm>
                <a:off x="1828800" y="5402317"/>
                <a:ext cx="8686800" cy="923330"/>
              </a:xfrm>
              <a:prstGeom prst="rect">
                <a:avLst/>
              </a:prstGeom>
              <a:blipFill>
                <a:blip r:embed="rId2"/>
                <a:stretch>
                  <a:fillRect l="-585" t="-1351" b="-9459"/>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1828801" y="3058852"/>
            <a:ext cx="3874791" cy="2025670"/>
          </a:xfrm>
          <a:prstGeom prst="rect">
            <a:avLst/>
          </a:prstGeom>
        </p:spPr>
      </p:pic>
      <p:sp>
        <p:nvSpPr>
          <p:cNvPr id="3" name="TextBox 2"/>
          <p:cNvSpPr txBox="1"/>
          <p:nvPr/>
        </p:nvSpPr>
        <p:spPr>
          <a:xfrm>
            <a:off x="1600200" y="914401"/>
            <a:ext cx="8991600" cy="646331"/>
          </a:xfrm>
          <a:prstGeom prst="rect">
            <a:avLst/>
          </a:prstGeom>
          <a:noFill/>
        </p:spPr>
        <p:txBody>
          <a:bodyPr wrap="square" rtlCol="0">
            <a:spAutoFit/>
          </a:bodyPr>
          <a:lstStyle/>
          <a:p>
            <a:pPr algn="ctr"/>
            <a:r>
              <a:rPr lang="en-US" dirty="0"/>
              <a:t>Construct a model in which the mean flower production depends linearly on the light intensity and the time category.  Also allow for the possibility of unequal slopes and intercepts.  </a:t>
            </a:r>
          </a:p>
        </p:txBody>
      </p:sp>
      <mc:AlternateContent xmlns:mc="http://schemas.openxmlformats.org/markup-compatibility/2006">
        <mc:Choice xmlns:a14="http://schemas.microsoft.com/office/drawing/2010/main" Requires="a14">
          <p:sp>
            <p:nvSpPr>
              <p:cNvPr id="7" name="TextBox 6"/>
              <p:cNvSpPr txBox="1"/>
              <p:nvPr/>
            </p:nvSpPr>
            <p:spPr>
              <a:xfrm>
                <a:off x="2771161" y="1676400"/>
                <a:ext cx="6169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2</m:t>
                          </m:r>
                        </m:sub>
                      </m:sSub>
                      <m:r>
                        <a:rPr lang="en-US" i="1">
                          <a:latin typeface="Cambria Math"/>
                        </a:rPr>
                        <m:t>𝑇𝑖𝑚𝑒</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3</m:t>
                          </m:r>
                        </m:sub>
                      </m:sSub>
                      <m:r>
                        <a:rPr lang="en-US" i="1">
                          <a:latin typeface="Cambria Math" panose="02040503050406030204" pitchFamily="18" charset="0"/>
                        </a:rPr>
                        <m:t>𝐿𝑖𝑔h𝑡</m:t>
                      </m:r>
                      <m:r>
                        <a:rPr lang="en-US" i="1">
                          <a:latin typeface="Cambria Math"/>
                        </a:rPr>
                        <m:t> ∗ </m:t>
                      </m:r>
                      <m:r>
                        <a:rPr lang="en-US" i="1">
                          <a:latin typeface="Cambria Math"/>
                        </a:rPr>
                        <m:t>𝑇𝑖𝑚𝑒</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771161" y="1676400"/>
                <a:ext cx="6169318" cy="369332"/>
              </a:xfrm>
              <a:prstGeom prst="rect">
                <a:avLst/>
              </a:prstGeom>
              <a:blipFill>
                <a:blip r:embed="rId4"/>
                <a:stretch>
                  <a:fillRect b="-13793"/>
                </a:stretch>
              </a:blipFill>
            </p:spPr>
            <p:txBody>
              <a:bodyPr/>
              <a:lstStyle/>
              <a:p>
                <a:r>
                  <a:rPr lang="en-US">
                    <a:noFill/>
                  </a:rPr>
                  <a:t> </a:t>
                </a:r>
              </a:p>
            </p:txBody>
          </p:sp>
        </mc:Fallback>
      </mc:AlternateContent>
      <p:sp>
        <p:nvSpPr>
          <p:cNvPr id="11" name="Rectangle 10"/>
          <p:cNvSpPr/>
          <p:nvPr/>
        </p:nvSpPr>
        <p:spPr>
          <a:xfrm>
            <a:off x="5151195" y="4548700"/>
            <a:ext cx="474537" cy="251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1828801" y="2209801"/>
            <a:ext cx="3764277" cy="710241"/>
          </a:xfrm>
          <a:prstGeom prst="rect">
            <a:avLst/>
          </a:prstGeom>
        </p:spPr>
      </p:pic>
      <p:pic>
        <p:nvPicPr>
          <p:cNvPr id="13" name="Picture 12"/>
          <p:cNvPicPr>
            <a:picLocks noChangeAspect="1"/>
          </p:cNvPicPr>
          <p:nvPr/>
        </p:nvPicPr>
        <p:blipFill>
          <a:blip r:embed="rId6"/>
          <a:stretch>
            <a:fillRect/>
          </a:stretch>
        </p:blipFill>
        <p:spPr>
          <a:xfrm>
            <a:off x="6248400" y="3085508"/>
            <a:ext cx="3886200" cy="2036744"/>
          </a:xfrm>
          <a:prstGeom prst="rect">
            <a:avLst/>
          </a:prstGeom>
        </p:spPr>
      </p:pic>
      <p:sp>
        <p:nvSpPr>
          <p:cNvPr id="17" name="Rectangle 16"/>
          <p:cNvSpPr/>
          <p:nvPr/>
        </p:nvSpPr>
        <p:spPr>
          <a:xfrm>
            <a:off x="9633938" y="4538779"/>
            <a:ext cx="474537" cy="251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6019800" y="2133601"/>
            <a:ext cx="4229098" cy="813097"/>
          </a:xfrm>
          <a:prstGeom prst="rect">
            <a:avLst/>
          </a:prstGeom>
        </p:spPr>
      </p:pic>
      <p:pic>
        <p:nvPicPr>
          <p:cNvPr id="15" name="Picture 14"/>
          <p:cNvPicPr>
            <a:picLocks noChangeAspect="1"/>
          </p:cNvPicPr>
          <p:nvPr/>
        </p:nvPicPr>
        <p:blipFill>
          <a:blip r:embed="rId8"/>
          <a:stretch>
            <a:fillRect/>
          </a:stretch>
        </p:blipFill>
        <p:spPr>
          <a:xfrm>
            <a:off x="3392533" y="1057954"/>
            <a:ext cx="4840372" cy="3673430"/>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1A44BF6-9B49-FC4B-AA19-88B62410CC78}"/>
                  </a:ext>
                </a:extLst>
              </p:cNvPr>
              <p:cNvSpPr txBox="1"/>
              <p:nvPr/>
            </p:nvSpPr>
            <p:spPr>
              <a:xfrm>
                <a:off x="8518315" y="1878526"/>
                <a:ext cx="2157306" cy="572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𝑇𝑖𝑚𝑒</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solidFill>
                                    <a:srgbClr val="0070C0"/>
                                  </a:solidFill>
                                  <a:latin typeface="Cambria Math" panose="02040503050406030204" pitchFamily="18" charset="0"/>
                                </a:rPr>
                                <m:t>0 …</m:t>
                              </m:r>
                              <m:r>
                                <a:rPr lang="en-US" sz="1400" i="1">
                                  <a:solidFill>
                                    <a:srgbClr val="0070C0"/>
                                  </a:solidFill>
                                  <a:latin typeface="Cambria Math" panose="02040503050406030204" pitchFamily="18" charset="0"/>
                                </a:rPr>
                                <m:t>𝐸𝑎𝑟𝑙𝑦</m:t>
                              </m:r>
                              <m:r>
                                <a:rPr lang="en-US" sz="1400" i="1">
                                  <a:solidFill>
                                    <a:srgbClr val="0070C0"/>
                                  </a:solidFill>
                                  <a:latin typeface="Cambria Math" panose="02040503050406030204" pitchFamily="18" charset="0"/>
                                </a:rPr>
                                <m:t> </m:t>
                              </m:r>
                            </m:e>
                            <m:e>
                              <m:r>
                                <a:rPr lang="en-US" sz="1400" i="1">
                                  <a:solidFill>
                                    <a:srgbClr val="FF0000"/>
                                  </a:solidFill>
                                  <a:latin typeface="Cambria Math" panose="02040503050406030204" pitchFamily="18" charset="0"/>
                                </a:rPr>
                                <m:t>1 …</m:t>
                              </m:r>
                              <m:r>
                                <a:rPr lang="en-US" sz="1400" i="1">
                                  <a:solidFill>
                                    <a:srgbClr val="FF0000"/>
                                  </a:solidFill>
                                  <a:latin typeface="Cambria Math" panose="02040503050406030204" pitchFamily="18" charset="0"/>
                                </a:rPr>
                                <m:t>𝐿𝑎𝑡𝑒</m:t>
                              </m:r>
                            </m:e>
                          </m:eqArr>
                        </m:e>
                      </m:d>
                    </m:oMath>
                  </m:oMathPara>
                </a14:m>
                <a:endParaRPr lang="en-US" sz="1400" dirty="0"/>
              </a:p>
            </p:txBody>
          </p:sp>
        </mc:Choice>
        <mc:Fallback>
          <p:sp>
            <p:nvSpPr>
              <p:cNvPr id="19" name="TextBox 18">
                <a:extLst>
                  <a:ext uri="{FF2B5EF4-FFF2-40B4-BE49-F238E27FC236}">
                    <a16:creationId xmlns:a16="http://schemas.microsoft.com/office/drawing/2014/main" id="{31A44BF6-9B49-FC4B-AA19-88B62410CC78}"/>
                  </a:ext>
                </a:extLst>
              </p:cNvPr>
              <p:cNvSpPr txBox="1">
                <a:spLocks noRot="1" noChangeAspect="1" noMove="1" noResize="1" noEditPoints="1" noAdjustHandles="1" noChangeArrowheads="1" noChangeShapeType="1" noTextEdit="1"/>
              </p:cNvSpPr>
              <p:nvPr/>
            </p:nvSpPr>
            <p:spPr>
              <a:xfrm>
                <a:off x="8518315" y="1878526"/>
                <a:ext cx="2157306" cy="572914"/>
              </a:xfrm>
              <a:prstGeom prst="rect">
                <a:avLst/>
              </a:prstGeom>
              <a:blipFill>
                <a:blip r:embed="rId9"/>
                <a:stretch>
                  <a:fillRect t="-176087" b="-256522"/>
                </a:stretch>
              </a:blipFill>
            </p:spPr>
            <p:txBody>
              <a:bodyPr/>
              <a:lstStyle/>
              <a:p>
                <a:r>
                  <a:rPr lang="en-US">
                    <a:noFill/>
                  </a:rPr>
                  <a:t> </a:t>
                </a:r>
              </a:p>
            </p:txBody>
          </p:sp>
        </mc:Fallback>
      </mc:AlternateContent>
    </p:spTree>
    <p:extLst>
      <p:ext uri="{BB962C8B-B14F-4D97-AF65-F5344CB8AC3E}">
        <p14:creationId xmlns:p14="http://schemas.microsoft.com/office/powerpoint/2010/main" val="359721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3: Takeaways</a:t>
            </a:r>
          </a:p>
        </p:txBody>
      </p:sp>
    </p:spTree>
    <p:extLst>
      <p:ext uri="{BB962C8B-B14F-4D97-AF65-F5344CB8AC3E}">
        <p14:creationId xmlns:p14="http://schemas.microsoft.com/office/powerpoint/2010/main" val="268670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8E07-C9FE-034C-93C1-7C5B2F810FC6}"/>
              </a:ext>
            </a:extLst>
          </p:cNvPr>
          <p:cNvSpPr>
            <a:spLocks noGrp="1"/>
          </p:cNvSpPr>
          <p:nvPr>
            <p:ph type="title"/>
          </p:nvPr>
        </p:nvSpPr>
        <p:spPr>
          <a:xfrm>
            <a:off x="838200" y="2612214"/>
            <a:ext cx="10515600" cy="1325563"/>
          </a:xfrm>
        </p:spPr>
        <p:txBody>
          <a:bodyPr>
            <a:normAutofit fontScale="90000"/>
          </a:bodyPr>
          <a:lstStyle/>
          <a:p>
            <a:r>
              <a:rPr lang="en-US" dirty="0"/>
              <a:t>Please Provide a summary of at least 4, but as many any as you like, takeaways from this unit!</a:t>
            </a:r>
          </a:p>
        </p:txBody>
      </p:sp>
    </p:spTree>
    <p:extLst>
      <p:ext uri="{BB962C8B-B14F-4D97-AF65-F5344CB8AC3E}">
        <p14:creationId xmlns:p14="http://schemas.microsoft.com/office/powerpoint/2010/main" val="288979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4: Questions or Comments</a:t>
            </a:r>
          </a:p>
        </p:txBody>
      </p:sp>
    </p:spTree>
    <p:extLst>
      <p:ext uri="{BB962C8B-B14F-4D97-AF65-F5344CB8AC3E}">
        <p14:creationId xmlns:p14="http://schemas.microsoft.com/office/powerpoint/2010/main" val="13964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1: Quick Quiz Questions</a:t>
            </a:r>
          </a:p>
        </p:txBody>
      </p:sp>
    </p:spTree>
    <p:extLst>
      <p:ext uri="{BB962C8B-B14F-4D97-AF65-F5344CB8AC3E}">
        <p14:creationId xmlns:p14="http://schemas.microsoft.com/office/powerpoint/2010/main" val="1911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F0A64938-2A6B-B844-8461-EA02F4E65218}"/>
              </a:ext>
            </a:extLst>
          </p:cNvPr>
          <p:cNvPicPr>
            <a:picLocks noChangeAspect="1"/>
          </p:cNvPicPr>
          <p:nvPr/>
        </p:nvPicPr>
        <p:blipFill>
          <a:blip r:embed="rId2"/>
          <a:stretch>
            <a:fillRect/>
          </a:stretch>
        </p:blipFill>
        <p:spPr>
          <a:xfrm>
            <a:off x="1708150" y="1760166"/>
            <a:ext cx="8775700" cy="4368800"/>
          </a:xfrm>
          <a:prstGeom prst="rect">
            <a:avLst/>
          </a:prstGeom>
        </p:spPr>
      </p:pic>
    </p:spTree>
    <p:extLst>
      <p:ext uri="{BB962C8B-B14F-4D97-AF65-F5344CB8AC3E}">
        <p14:creationId xmlns:p14="http://schemas.microsoft.com/office/powerpoint/2010/main" val="28683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4D777A80-D149-B64D-A7D7-911C780F43BA}"/>
              </a:ext>
            </a:extLst>
          </p:cNvPr>
          <p:cNvPicPr>
            <a:picLocks noChangeAspect="1"/>
          </p:cNvPicPr>
          <p:nvPr/>
        </p:nvPicPr>
        <p:blipFill>
          <a:blip r:embed="rId2"/>
          <a:stretch>
            <a:fillRect/>
          </a:stretch>
        </p:blipFill>
        <p:spPr>
          <a:xfrm>
            <a:off x="1602902" y="1519947"/>
            <a:ext cx="8636000" cy="5257800"/>
          </a:xfrm>
          <a:prstGeom prst="rect">
            <a:avLst/>
          </a:prstGeom>
        </p:spPr>
      </p:pic>
    </p:spTree>
    <p:extLst>
      <p:ext uri="{BB962C8B-B14F-4D97-AF65-F5344CB8AC3E}">
        <p14:creationId xmlns:p14="http://schemas.microsoft.com/office/powerpoint/2010/main" val="33010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0A8BBCFB-D8E6-B649-BA89-91129F9BF448}"/>
              </a:ext>
            </a:extLst>
          </p:cNvPr>
          <p:cNvPicPr>
            <a:picLocks noChangeAspect="1"/>
          </p:cNvPicPr>
          <p:nvPr/>
        </p:nvPicPr>
        <p:blipFill>
          <a:blip r:embed="rId2"/>
          <a:stretch>
            <a:fillRect/>
          </a:stretch>
        </p:blipFill>
        <p:spPr>
          <a:xfrm>
            <a:off x="1835150" y="1965662"/>
            <a:ext cx="8521700" cy="3568700"/>
          </a:xfrm>
          <a:prstGeom prst="rect">
            <a:avLst/>
          </a:prstGeom>
        </p:spPr>
      </p:pic>
    </p:spTree>
    <p:extLst>
      <p:ext uri="{BB962C8B-B14F-4D97-AF65-F5344CB8AC3E}">
        <p14:creationId xmlns:p14="http://schemas.microsoft.com/office/powerpoint/2010/main" val="167522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2: Review the Meadowfoam Example</a:t>
            </a:r>
          </a:p>
        </p:txBody>
      </p:sp>
    </p:spTree>
    <p:extLst>
      <p:ext uri="{BB962C8B-B14F-4D97-AF65-F5344CB8AC3E}">
        <p14:creationId xmlns:p14="http://schemas.microsoft.com/office/powerpoint/2010/main" val="69582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Review Meadowfoam Example Thoroughly</a:t>
            </a:r>
          </a:p>
        </p:txBody>
      </p:sp>
      <p:sp>
        <p:nvSpPr>
          <p:cNvPr id="5" name="TextBox 4">
            <a:extLst>
              <a:ext uri="{FF2B5EF4-FFF2-40B4-BE49-F238E27FC236}">
                <a16:creationId xmlns:a16="http://schemas.microsoft.com/office/drawing/2014/main" id="{EE40FD40-7DFE-5144-AF54-9EC1E80B9322}"/>
              </a:ext>
            </a:extLst>
          </p:cNvPr>
          <p:cNvSpPr txBox="1"/>
          <p:nvPr/>
        </p:nvSpPr>
        <p:spPr>
          <a:xfrm>
            <a:off x="914400" y="1964987"/>
            <a:ext cx="10155677" cy="2031325"/>
          </a:xfrm>
          <a:prstGeom prst="rect">
            <a:avLst/>
          </a:prstGeom>
          <a:noFill/>
        </p:spPr>
        <p:txBody>
          <a:bodyPr wrap="square" rtlCol="0">
            <a:spAutoFit/>
          </a:bodyPr>
          <a:lstStyle/>
          <a:p>
            <a:r>
              <a:rPr lang="en-US" dirty="0"/>
              <a:t>It will be extremely helpful to have reviewed the following example completely and thoroughly before live session.  Try to be able to justify every step in every slide and record questions as they come up. Implementing and Interpreting categorical variables in regression models is a very powerful tool and while it is intuitive in the end, it is not trivial by any means.   Learning the ins and outs of categorical variables is fairly involved and challenging although reviewing this example will give us the head start we need to make the topic much more intuitive and accessible.   Please generate any questions or comments in the Questions Section!  These will help the individual student and the class immensely!  Let’s do it! </a:t>
            </a:r>
          </a:p>
        </p:txBody>
      </p:sp>
    </p:spTree>
    <p:extLst>
      <p:ext uri="{BB962C8B-B14F-4D97-AF65-F5344CB8AC3E}">
        <p14:creationId xmlns:p14="http://schemas.microsoft.com/office/powerpoint/2010/main" val="97219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a:t>Case 1 Experimental Design: </a:t>
            </a:r>
            <a:r>
              <a:rPr lang="en-US" dirty="0" err="1"/>
              <a:t>Meadowfoam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71601"/>
            <a:ext cx="6219612"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28800" y="6172200"/>
            <a:ext cx="8610600" cy="523220"/>
          </a:xfrm>
          <a:prstGeom prst="rect">
            <a:avLst/>
          </a:prstGeom>
        </p:spPr>
        <p:txBody>
          <a:bodyPr wrap="square">
            <a:spAutoFit/>
          </a:bodyPr>
          <a:lstStyle/>
          <a:p>
            <a:pPr algn="ctr"/>
            <a:r>
              <a:rPr lang="en-US" sz="1400" dirty="0"/>
              <a:t>Data from M. </a:t>
            </a:r>
            <a:r>
              <a:rPr lang="en-US" sz="1400" dirty="0" err="1"/>
              <a:t>Seddigh</a:t>
            </a:r>
            <a:r>
              <a:rPr lang="en-US" sz="1400" dirty="0"/>
              <a:t> and G. D. </a:t>
            </a:r>
            <a:r>
              <a:rPr lang="en-US" sz="1400" dirty="0" err="1"/>
              <a:t>Jolliﬀ</a:t>
            </a:r>
            <a:r>
              <a:rPr lang="en-US" sz="1400" dirty="0"/>
              <a:t>, “Light Intensity Eﬀects on</a:t>
            </a:r>
          </a:p>
          <a:p>
            <a:pPr algn="ctr"/>
            <a:r>
              <a:rPr lang="en-US" sz="1400" dirty="0" err="1"/>
              <a:t>Meadowfoam</a:t>
            </a:r>
            <a:r>
              <a:rPr lang="en-US" sz="1400" dirty="0"/>
              <a:t> Growth and Flowering,” Crop Science 34 (1994): 497–503.)</a:t>
            </a:r>
          </a:p>
        </p:txBody>
      </p:sp>
      <p:sp>
        <p:nvSpPr>
          <p:cNvPr id="5" name="Rectangle 4"/>
          <p:cNvSpPr/>
          <p:nvPr/>
        </p:nvSpPr>
        <p:spPr>
          <a:xfrm>
            <a:off x="5486401" y="3288268"/>
            <a:ext cx="840295" cy="369332"/>
          </a:xfrm>
          <a:prstGeom prst="rect">
            <a:avLst/>
          </a:prstGeom>
        </p:spPr>
        <p:txBody>
          <a:bodyPr wrap="none">
            <a:spAutoFit/>
          </a:bodyPr>
          <a:lstStyle/>
          <a:p>
            <a:r>
              <a:rPr lang="en-US"/>
              <a:t>“Early”</a:t>
            </a:r>
          </a:p>
        </p:txBody>
      </p:sp>
      <p:sp>
        <p:nvSpPr>
          <p:cNvPr id="7" name="Rectangle 6"/>
          <p:cNvSpPr/>
          <p:nvPr/>
        </p:nvSpPr>
        <p:spPr>
          <a:xfrm>
            <a:off x="7543801" y="4114800"/>
            <a:ext cx="773417" cy="369332"/>
          </a:xfrm>
          <a:prstGeom prst="rect">
            <a:avLst/>
          </a:prstGeom>
        </p:spPr>
        <p:txBody>
          <a:bodyPr wrap="none">
            <a:spAutoFit/>
          </a:bodyPr>
          <a:lstStyle/>
          <a:p>
            <a:r>
              <a:rPr lang="en-US" dirty="0"/>
              <a:t>“Late”</a:t>
            </a:r>
          </a:p>
        </p:txBody>
      </p:sp>
    </p:spTree>
    <p:extLst>
      <p:ext uri="{BB962C8B-B14F-4D97-AF65-F5344CB8AC3E}">
        <p14:creationId xmlns:p14="http://schemas.microsoft.com/office/powerpoint/2010/main" val="330606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92162"/>
          </a:xfrm>
        </p:spPr>
        <p:txBody>
          <a:bodyPr/>
          <a:lstStyle/>
          <a:p>
            <a:r>
              <a:rPr lang="en-US" dirty="0" err="1"/>
              <a:t>Meadowfoam</a:t>
            </a:r>
            <a:r>
              <a:rPr lang="en-US" dirty="0"/>
              <a:t>: Data</a:t>
            </a:r>
          </a:p>
        </p:txBody>
      </p:sp>
      <p:pic>
        <p:nvPicPr>
          <p:cNvPr id="7" name="Picture 6"/>
          <p:cNvPicPr>
            <a:picLocks noChangeAspect="1"/>
          </p:cNvPicPr>
          <p:nvPr/>
        </p:nvPicPr>
        <p:blipFill>
          <a:blip r:embed="rId2"/>
          <a:stretch>
            <a:fillRect/>
          </a:stretch>
        </p:blipFill>
        <p:spPr>
          <a:xfrm>
            <a:off x="4549998" y="1219200"/>
            <a:ext cx="3092004" cy="5440362"/>
          </a:xfrm>
          <a:prstGeom prst="rect">
            <a:avLst/>
          </a:prstGeom>
        </p:spPr>
      </p:pic>
    </p:spTree>
    <p:extLst>
      <p:ext uri="{BB962C8B-B14F-4D97-AF65-F5344CB8AC3E}">
        <p14:creationId xmlns:p14="http://schemas.microsoft.com/office/powerpoint/2010/main" val="2005233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856</Words>
  <Application>Microsoft Macintosh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Unit 12:  For Live Session Assignment</vt:lpstr>
      <vt:lpstr>Part 1: Quick Quiz Questions</vt:lpstr>
      <vt:lpstr>Part 1: Quick Quiz Questions</vt:lpstr>
      <vt:lpstr>Part 1: Quick Quiz Questions</vt:lpstr>
      <vt:lpstr>Part 1: Quick Quiz Questions</vt:lpstr>
      <vt:lpstr>Part 2: Review the Meadowfoam Example</vt:lpstr>
      <vt:lpstr>Review Meadowfoam Example Thoroughly</vt:lpstr>
      <vt:lpstr>Case 1 Experimental Design: Meadowfoam</vt:lpstr>
      <vt:lpstr>Meadowfoam: Data</vt:lpstr>
      <vt:lpstr>Equal Lines</vt:lpstr>
      <vt:lpstr>Parallel Lines: different intercepts, same slopes</vt:lpstr>
      <vt:lpstr>Nonparallel lines: different slopes (and intercepts)</vt:lpstr>
      <vt:lpstr>PowerPoint Presentation</vt:lpstr>
      <vt:lpstr>Interaction Terms! … (Flexible Slopes!)</vt:lpstr>
      <vt:lpstr>Is the separate slope model appropriate? </vt:lpstr>
      <vt:lpstr>Is the separate slope model appropriate? </vt:lpstr>
      <vt:lpstr>Part 3: Takeaways</vt:lpstr>
      <vt:lpstr>Please Provide a summary of at least 4, but as many any as you like, takeaways from this unit!</vt:lpstr>
      <vt:lpstr>Part 4: 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For Live Session Assignment</dc:title>
  <dc:creator>Microsoft Office User</dc:creator>
  <cp:lastModifiedBy>Microsoft Office User</cp:lastModifiedBy>
  <cp:revision>5</cp:revision>
  <dcterms:created xsi:type="dcterms:W3CDTF">2020-07-02T03:02:42Z</dcterms:created>
  <dcterms:modified xsi:type="dcterms:W3CDTF">2020-07-19T12:23:22Z</dcterms:modified>
</cp:coreProperties>
</file>