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2"/>
  </p:notesMasterIdLst>
  <p:sldIdLst>
    <p:sldId id="270" r:id="rId2"/>
    <p:sldId id="259" r:id="rId3"/>
    <p:sldId id="424" r:id="rId4"/>
    <p:sldId id="425" r:id="rId5"/>
    <p:sldId id="260" r:id="rId6"/>
    <p:sldId id="332" r:id="rId7"/>
    <p:sldId id="426" r:id="rId8"/>
    <p:sldId id="427" r:id="rId9"/>
    <p:sldId id="314" r:id="rId10"/>
    <p:sldId id="420" r:id="rId11"/>
    <p:sldId id="422" r:id="rId12"/>
    <p:sldId id="428" r:id="rId13"/>
    <p:sldId id="435" r:id="rId14"/>
    <p:sldId id="421" r:id="rId15"/>
    <p:sldId id="418" r:id="rId16"/>
    <p:sldId id="264" r:id="rId17"/>
    <p:sldId id="419" r:id="rId18"/>
    <p:sldId id="334" r:id="rId19"/>
    <p:sldId id="336" r:id="rId20"/>
    <p:sldId id="413"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 id="2" name="Premnath Nair" initials="PN" lastIdx="1" clrIdx="1">
    <p:extLst>
      <p:ext uri="{19B8F6BF-5375-455C-9EA6-DF929625EA0E}">
        <p15:presenceInfo xmlns:p15="http://schemas.microsoft.com/office/powerpoint/2012/main" userId="12e1bb14d75d18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3" autoAdjust="0"/>
    <p:restoredTop sz="88479" autoAdjust="0"/>
  </p:normalViewPr>
  <p:slideViewPr>
    <p:cSldViewPr>
      <p:cViewPr varScale="1">
        <p:scale>
          <a:sx n="101" d="100"/>
          <a:sy n="101" d="100"/>
        </p:scale>
        <p:origin x="720" y="184"/>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 Id="rId4"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9-02T01:19:18.382" idx="1">
    <p:pos x="10" y="10"/>
    <p:text>In the equations in the middle check and if needed adjust spacing on both sides of equals sign</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11/1/23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6</a:t>
            </a:fld>
            <a:endParaRPr lang="en-US" altLang="en-US" dirty="0"/>
          </a:p>
        </p:txBody>
      </p:sp>
    </p:spTree>
    <p:extLst>
      <p:ext uri="{BB962C8B-B14F-4D97-AF65-F5344CB8AC3E}">
        <p14:creationId xmlns:p14="http://schemas.microsoft.com/office/powerpoint/2010/main" val="47693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7</a:t>
            </a:fld>
            <a:endParaRPr lang="en-US" altLang="en-US" dirty="0"/>
          </a:p>
        </p:txBody>
      </p:sp>
    </p:spTree>
    <p:extLst>
      <p:ext uri="{BB962C8B-B14F-4D97-AF65-F5344CB8AC3E}">
        <p14:creationId xmlns:p14="http://schemas.microsoft.com/office/powerpoint/2010/main" val="1058132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21.png"/><Relationship Id="rId7" Type="http://schemas.openxmlformats.org/officeDocument/2006/relationships/image" Target="../media/image7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01.png"/></Relationships>
</file>

<file path=ppt/slides/_rels/slide7.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12.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6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11</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Question 1</a:t>
            </a:r>
          </a:p>
        </p:txBody>
      </p:sp>
    </p:spTree>
    <p:extLst>
      <p:ext uri="{BB962C8B-B14F-4D97-AF65-F5344CB8AC3E}">
        <p14:creationId xmlns:p14="http://schemas.microsoft.com/office/powerpoint/2010/main" val="122400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E5EA-0003-BE46-90D2-363AD1412DC1}"/>
              </a:ext>
            </a:extLst>
          </p:cNvPr>
          <p:cNvSpPr>
            <a:spLocks noGrp="1"/>
          </p:cNvSpPr>
          <p:nvPr>
            <p:ph type="title"/>
          </p:nvPr>
        </p:nvSpPr>
        <p:spPr/>
        <p:txBody>
          <a:bodyPr/>
          <a:lstStyle/>
          <a:p>
            <a:r>
              <a:rPr lang="en-US" dirty="0"/>
              <a:t>Infant Mortality versus GDP</a:t>
            </a:r>
          </a:p>
        </p:txBody>
      </p:sp>
      <p:sp>
        <p:nvSpPr>
          <p:cNvPr id="3" name="Content Placeholder 2">
            <a:extLst>
              <a:ext uri="{FF2B5EF4-FFF2-40B4-BE49-F238E27FC236}">
                <a16:creationId xmlns:a16="http://schemas.microsoft.com/office/drawing/2014/main" id="{B4F7D138-F0BB-6543-A66B-D7A8FA051F23}"/>
              </a:ext>
            </a:extLst>
          </p:cNvPr>
          <p:cNvSpPr>
            <a:spLocks noGrp="1"/>
          </p:cNvSpPr>
          <p:nvPr>
            <p:ph idx="1"/>
          </p:nvPr>
        </p:nvSpPr>
        <p:spPr>
          <a:xfrm>
            <a:off x="609600" y="1371603"/>
            <a:ext cx="10972800" cy="4876797"/>
          </a:xfrm>
        </p:spPr>
        <p:txBody>
          <a:bodyPr/>
          <a:lstStyle/>
          <a:p>
            <a:r>
              <a:rPr lang="en-US" sz="1600" dirty="0"/>
              <a:t>A hugely impactful issue around the world is that of the infant mortality rate.</a:t>
            </a:r>
          </a:p>
          <a:p>
            <a:r>
              <a:rPr lang="en-US" sz="1600" dirty="0"/>
              <a:t>We would like to conduct a study of infant mortality versus GDP.  </a:t>
            </a:r>
          </a:p>
          <a:p>
            <a:r>
              <a:rPr lang="en-US" sz="1600" dirty="0"/>
              <a:t>Turns out the World Bank keeps this data … and … as you know (or will know after DDS)… they have an API available through R!  (package WDI).</a:t>
            </a:r>
          </a:p>
          <a:p>
            <a:r>
              <a:rPr lang="en-US" sz="1600" dirty="0"/>
              <a:t>I have provided the code (on the next slide), but please dissect the code to pick up and/or polish a data ingestion and wrangling skill!</a:t>
            </a:r>
          </a:p>
          <a:p>
            <a:r>
              <a:rPr lang="en-US" sz="1600" dirty="0"/>
              <a:t>Use the resulting dataset to plot Infant mortality rate (Y) versus GDP (X).  </a:t>
            </a:r>
          </a:p>
          <a:p>
            <a:pPr lvl="1"/>
            <a:r>
              <a:rPr lang="en-US" sz="1200" dirty="0"/>
              <a:t>Does it look like there is a linear relationship?  </a:t>
            </a:r>
          </a:p>
          <a:p>
            <a:r>
              <a:rPr lang="en-US" sz="1600" dirty="0"/>
              <a:t>If there does not appear to be a linear relationship, research if a log transform of one or both variables will be helpful in conducting a linear regression.  </a:t>
            </a:r>
          </a:p>
          <a:p>
            <a:r>
              <a:rPr lang="en-US" sz="1600" dirty="0"/>
              <a:t>If you were able to find a reasonable transformation, fit a simple linear regression line to the data and show the plot.  </a:t>
            </a:r>
          </a:p>
          <a:p>
            <a:r>
              <a:rPr lang="en-US" sz="1600" dirty="0"/>
              <a:t>Find the GDP of the United States of America and report if the actual infant mortality rate is above or below the amount expected by the regression line.  This line can be interpreted as the average Infant mortality rate after adjusting for GDP (you might here it in the news reported in this fashion.)</a:t>
            </a:r>
          </a:p>
          <a:p>
            <a:r>
              <a:rPr lang="en-US" sz="1600" dirty="0"/>
              <a:t>Finally, we would like to try and quantify the relationship between Infant Mortality and GDP.  Interpret the slope of the regression line on the original scale (not on the log scale).</a:t>
            </a:r>
          </a:p>
          <a:p>
            <a:r>
              <a:rPr lang="en-US" sz="1600" dirty="0"/>
              <a:t>Be sure to quantify the uncertainty by including a confidence interval.  </a:t>
            </a:r>
          </a:p>
          <a:p>
            <a:r>
              <a:rPr lang="en-US" sz="1600" dirty="0"/>
              <a:t>The code is on the next </a:t>
            </a:r>
            <a:r>
              <a:rPr lang="en-US" sz="1600" dirty="0" err="1"/>
              <a:t>sllde</a:t>
            </a:r>
            <a:r>
              <a:rPr lang="en-US" sz="1600" dirty="0"/>
              <a:t>! Have fun!</a:t>
            </a:r>
          </a:p>
          <a:p>
            <a:endParaRPr lang="en-US" dirty="0"/>
          </a:p>
        </p:txBody>
      </p:sp>
    </p:spTree>
    <p:extLst>
      <p:ext uri="{BB962C8B-B14F-4D97-AF65-F5344CB8AC3E}">
        <p14:creationId xmlns:p14="http://schemas.microsoft.com/office/powerpoint/2010/main" val="127405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8CE7-BE94-104A-8CED-E54C7BB0563E}"/>
              </a:ext>
            </a:extLst>
          </p:cNvPr>
          <p:cNvSpPr>
            <a:spLocks noGrp="1"/>
          </p:cNvSpPr>
          <p:nvPr>
            <p:ph type="title"/>
          </p:nvPr>
        </p:nvSpPr>
        <p:spPr/>
        <p:txBody>
          <a:bodyPr/>
          <a:lstStyle/>
          <a:p>
            <a:r>
              <a:rPr lang="en-US" dirty="0"/>
              <a:t>OLD: Infant Mortality versus GDP: R Code</a:t>
            </a:r>
          </a:p>
        </p:txBody>
      </p:sp>
      <p:sp>
        <p:nvSpPr>
          <p:cNvPr id="4" name="Rectangle 3">
            <a:extLst>
              <a:ext uri="{FF2B5EF4-FFF2-40B4-BE49-F238E27FC236}">
                <a16:creationId xmlns:a16="http://schemas.microsoft.com/office/drawing/2014/main" id="{03044D5F-C60E-584C-956A-5C6B78A8B54A}"/>
              </a:ext>
            </a:extLst>
          </p:cNvPr>
          <p:cNvSpPr/>
          <p:nvPr/>
        </p:nvSpPr>
        <p:spPr>
          <a:xfrm>
            <a:off x="1752600" y="2286000"/>
            <a:ext cx="8686800" cy="3139321"/>
          </a:xfrm>
          <a:prstGeom prst="rect">
            <a:avLst/>
          </a:prstGeom>
        </p:spPr>
        <p:txBody>
          <a:bodyPr wrap="square">
            <a:spAutoFit/>
          </a:bodyPr>
          <a:lstStyle/>
          <a:p>
            <a:r>
              <a:rPr lang="en-US" dirty="0" err="1"/>
              <a:t>install.packages</a:t>
            </a:r>
            <a:r>
              <a:rPr lang="en-US" dirty="0"/>
              <a:t>(“WDI”)</a:t>
            </a:r>
          </a:p>
          <a:p>
            <a:r>
              <a:rPr lang="en-US" dirty="0"/>
              <a:t>library(</a:t>
            </a:r>
            <a:r>
              <a:rPr lang="en-US" dirty="0" err="1"/>
              <a:t>tidyverse</a:t>
            </a:r>
            <a:r>
              <a:rPr lang="en-US" dirty="0"/>
              <a:t>)</a:t>
            </a:r>
          </a:p>
          <a:p>
            <a:r>
              <a:rPr lang="en-US" dirty="0"/>
              <a:t>library(WDI)</a:t>
            </a:r>
          </a:p>
          <a:p>
            <a:r>
              <a:rPr lang="en-US" dirty="0" err="1"/>
              <a:t>WDIsearch</a:t>
            </a:r>
            <a:r>
              <a:rPr lang="en-US" dirty="0"/>
              <a:t>("infant") # yields the indicator: SP.DYN.IMRT.IN</a:t>
            </a:r>
          </a:p>
          <a:p>
            <a:r>
              <a:rPr lang="en-US" dirty="0" err="1"/>
              <a:t>WDIsearch</a:t>
            </a:r>
            <a:r>
              <a:rPr lang="en-US" dirty="0"/>
              <a:t>("GDP") # yields the indicator: NY.GDP.PCAP.CD</a:t>
            </a:r>
          </a:p>
          <a:p>
            <a:r>
              <a:rPr lang="en-US" dirty="0" err="1"/>
              <a:t>InfantMort</a:t>
            </a:r>
            <a:r>
              <a:rPr lang="en-US" dirty="0"/>
              <a:t> = WDI(,"</a:t>
            </a:r>
            <a:r>
              <a:rPr lang="en-US" dirty="0" err="1"/>
              <a:t>SP.DYN.IMRT.IN",start</a:t>
            </a:r>
            <a:r>
              <a:rPr lang="en-US" dirty="0"/>
              <a:t> = 2019, end = 2019)</a:t>
            </a:r>
          </a:p>
          <a:p>
            <a:r>
              <a:rPr lang="en-US" dirty="0"/>
              <a:t>GDPs = WDI(,"</a:t>
            </a:r>
            <a:r>
              <a:rPr lang="en-US" dirty="0" err="1"/>
              <a:t>NY.GDP.PCAP.CD",start</a:t>
            </a:r>
            <a:r>
              <a:rPr lang="en-US" dirty="0"/>
              <a:t> = 2019, end = 2019)</a:t>
            </a:r>
          </a:p>
          <a:p>
            <a:r>
              <a:rPr lang="en-US" dirty="0" err="1"/>
              <a:t>InfantVGDP</a:t>
            </a:r>
            <a:r>
              <a:rPr lang="en-US" dirty="0"/>
              <a:t> = </a:t>
            </a:r>
            <a:r>
              <a:rPr lang="en-US" dirty="0" err="1"/>
              <a:t>inner_join</a:t>
            </a:r>
            <a:r>
              <a:rPr lang="en-US" dirty="0"/>
              <a:t>(GDPs,</a:t>
            </a:r>
            <a:r>
              <a:rPr lang="en-US" dirty="0" err="1"/>
              <a:t>InfantMort</a:t>
            </a:r>
            <a:r>
              <a:rPr lang="en-US" dirty="0"/>
              <a:t>,"country")</a:t>
            </a:r>
          </a:p>
          <a:p>
            <a:r>
              <a:rPr lang="en-US" dirty="0" err="1"/>
              <a:t>InfantVGDP</a:t>
            </a:r>
            <a:r>
              <a:rPr lang="en-US" dirty="0"/>
              <a:t> = </a:t>
            </a:r>
            <a:r>
              <a:rPr lang="en-US" dirty="0" err="1"/>
              <a:t>InfantVGDP</a:t>
            </a:r>
            <a:r>
              <a:rPr lang="en-US" dirty="0"/>
              <a:t>[,c(1,2,3,4,6)]</a:t>
            </a:r>
          </a:p>
          <a:p>
            <a:r>
              <a:rPr lang="en-US" dirty="0" err="1"/>
              <a:t>colnames</a:t>
            </a:r>
            <a:r>
              <a:rPr lang="en-US" dirty="0"/>
              <a:t>(</a:t>
            </a:r>
            <a:r>
              <a:rPr lang="en-US" dirty="0" err="1"/>
              <a:t>InfantVGDP</a:t>
            </a:r>
            <a:r>
              <a:rPr lang="en-US" dirty="0"/>
              <a:t>) = c("iso2C","country","GDP","year","InfantMort")</a:t>
            </a:r>
          </a:p>
          <a:p>
            <a:r>
              <a:rPr lang="en-US" dirty="0" err="1"/>
              <a:t>InfantVGDP</a:t>
            </a:r>
            <a:endParaRPr lang="en-US" dirty="0"/>
          </a:p>
        </p:txBody>
      </p:sp>
      <p:sp>
        <p:nvSpPr>
          <p:cNvPr id="3" name="TextBox 2">
            <a:extLst>
              <a:ext uri="{FF2B5EF4-FFF2-40B4-BE49-F238E27FC236}">
                <a16:creationId xmlns:a16="http://schemas.microsoft.com/office/drawing/2014/main" id="{80AF3D4C-4238-577E-2B6A-6C79D2C0C4F0}"/>
              </a:ext>
            </a:extLst>
          </p:cNvPr>
          <p:cNvSpPr txBox="1"/>
          <p:nvPr/>
        </p:nvSpPr>
        <p:spPr>
          <a:xfrm>
            <a:off x="3619500" y="1452163"/>
            <a:ext cx="4953000" cy="584775"/>
          </a:xfrm>
          <a:prstGeom prst="rect">
            <a:avLst/>
          </a:prstGeom>
          <a:noFill/>
        </p:spPr>
        <p:txBody>
          <a:bodyPr wrap="square" rtlCol="0">
            <a:spAutoFit/>
          </a:bodyPr>
          <a:lstStyle/>
          <a:p>
            <a:pPr algn="ctr"/>
            <a:r>
              <a:rPr lang="en-US" sz="3200" dirty="0"/>
              <a:t>What is the problem?</a:t>
            </a:r>
          </a:p>
        </p:txBody>
      </p:sp>
    </p:spTree>
    <p:extLst>
      <p:ext uri="{BB962C8B-B14F-4D97-AF65-F5344CB8AC3E}">
        <p14:creationId xmlns:p14="http://schemas.microsoft.com/office/powerpoint/2010/main" val="363414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94F9-029A-7971-FE31-BB4A66B27393}"/>
              </a:ext>
            </a:extLst>
          </p:cNvPr>
          <p:cNvSpPr>
            <a:spLocks noGrp="1"/>
          </p:cNvSpPr>
          <p:nvPr>
            <p:ph type="title"/>
          </p:nvPr>
        </p:nvSpPr>
        <p:spPr/>
        <p:txBody>
          <a:bodyPr/>
          <a:lstStyle/>
          <a:p>
            <a:r>
              <a:rPr lang="en-US" dirty="0"/>
              <a:t>New: Infant Mortality versus GDP: R Code</a:t>
            </a:r>
          </a:p>
        </p:txBody>
      </p:sp>
      <p:sp>
        <p:nvSpPr>
          <p:cNvPr id="5" name="TextBox 4">
            <a:extLst>
              <a:ext uri="{FF2B5EF4-FFF2-40B4-BE49-F238E27FC236}">
                <a16:creationId xmlns:a16="http://schemas.microsoft.com/office/drawing/2014/main" id="{9D66352F-6351-D2B0-3B4D-4E81B7EDB49C}"/>
              </a:ext>
            </a:extLst>
          </p:cNvPr>
          <p:cNvSpPr txBox="1"/>
          <p:nvPr/>
        </p:nvSpPr>
        <p:spPr>
          <a:xfrm>
            <a:off x="1676400" y="2362200"/>
            <a:ext cx="9601200" cy="2862322"/>
          </a:xfrm>
          <a:prstGeom prst="rect">
            <a:avLst/>
          </a:prstGeom>
          <a:noFill/>
        </p:spPr>
        <p:txBody>
          <a:bodyPr wrap="square">
            <a:spAutoFit/>
          </a:bodyPr>
          <a:lstStyle/>
          <a:p>
            <a:r>
              <a:rPr lang="en-US" dirty="0" err="1"/>
              <a:t>install.packages</a:t>
            </a:r>
            <a:r>
              <a:rPr lang="en-US" dirty="0"/>
              <a:t>("WDI")</a:t>
            </a:r>
          </a:p>
          <a:p>
            <a:r>
              <a:rPr lang="en-US" dirty="0"/>
              <a:t>library(WDI)</a:t>
            </a:r>
          </a:p>
          <a:p>
            <a:r>
              <a:rPr lang="en-US" dirty="0" err="1"/>
              <a:t>WDIsearch</a:t>
            </a:r>
            <a:r>
              <a:rPr lang="en-US" dirty="0"/>
              <a:t>("infant") # yields the indicator: SP.DYN.IMRT.IN</a:t>
            </a:r>
          </a:p>
          <a:p>
            <a:r>
              <a:rPr lang="en-US" dirty="0" err="1"/>
              <a:t>WDIsearch</a:t>
            </a:r>
            <a:r>
              <a:rPr lang="en-US" dirty="0"/>
              <a:t>("GDP") # yields the indicator: NY.GDP.PCAP.CD</a:t>
            </a:r>
          </a:p>
          <a:p>
            <a:r>
              <a:rPr lang="en-US" dirty="0" err="1"/>
              <a:t>InfantMort</a:t>
            </a:r>
            <a:r>
              <a:rPr lang="en-US" dirty="0"/>
              <a:t> = WDI(,"</a:t>
            </a:r>
            <a:r>
              <a:rPr lang="en-US" dirty="0" err="1"/>
              <a:t>SP.DYN.IMRT.IN",start</a:t>
            </a:r>
            <a:r>
              <a:rPr lang="en-US" dirty="0"/>
              <a:t> = 2019, end = 2019)</a:t>
            </a:r>
          </a:p>
          <a:p>
            <a:r>
              <a:rPr lang="en-US" dirty="0"/>
              <a:t>GDPs = WDI(,"</a:t>
            </a:r>
            <a:r>
              <a:rPr lang="en-US" dirty="0" err="1"/>
              <a:t>NY.GDP.PCAP.CD",start</a:t>
            </a:r>
            <a:r>
              <a:rPr lang="en-US" dirty="0"/>
              <a:t> = 2019, end = 2019)</a:t>
            </a:r>
          </a:p>
          <a:p>
            <a:r>
              <a:rPr lang="en-US" dirty="0" err="1"/>
              <a:t>InfantVGDP</a:t>
            </a:r>
            <a:r>
              <a:rPr lang="en-US" dirty="0"/>
              <a:t> = </a:t>
            </a:r>
            <a:r>
              <a:rPr lang="en-US" dirty="0" err="1"/>
              <a:t>inner_join</a:t>
            </a:r>
            <a:r>
              <a:rPr lang="en-US" dirty="0"/>
              <a:t>(</a:t>
            </a:r>
            <a:r>
              <a:rPr lang="en-US" dirty="0" err="1"/>
              <a:t>GDPs,InfantMort</a:t>
            </a:r>
            <a:r>
              <a:rPr lang="en-US" dirty="0"/>
              <a:t>, "country")</a:t>
            </a:r>
          </a:p>
          <a:p>
            <a:r>
              <a:rPr lang="en-US" dirty="0" err="1"/>
              <a:t>InfantVGDP</a:t>
            </a:r>
            <a:r>
              <a:rPr lang="en-US" dirty="0"/>
              <a:t> = </a:t>
            </a:r>
            <a:r>
              <a:rPr lang="en-US" dirty="0" err="1"/>
              <a:t>InfantVGDP</a:t>
            </a:r>
            <a:r>
              <a:rPr lang="en-US" dirty="0"/>
              <a:t> %&gt;% select("</a:t>
            </a:r>
            <a:r>
              <a:rPr lang="en-US" dirty="0" err="1"/>
              <a:t>country","NY.GDP.PCAP.CD","SP.DYN.IMRT.IN</a:t>
            </a:r>
            <a:r>
              <a:rPr lang="en-US" dirty="0"/>
              <a:t>")</a:t>
            </a:r>
          </a:p>
          <a:p>
            <a:r>
              <a:rPr lang="en-US" dirty="0" err="1"/>
              <a:t>colnames</a:t>
            </a:r>
            <a:r>
              <a:rPr lang="en-US" dirty="0"/>
              <a:t>(</a:t>
            </a:r>
            <a:r>
              <a:rPr lang="en-US" dirty="0" err="1"/>
              <a:t>InfantVGDP</a:t>
            </a:r>
            <a:r>
              <a:rPr lang="en-US" dirty="0"/>
              <a:t>) = c("country","GDP","</a:t>
            </a:r>
            <a:r>
              <a:rPr lang="en-US" dirty="0" err="1"/>
              <a:t>InfantMort</a:t>
            </a:r>
            <a:r>
              <a:rPr lang="en-US" dirty="0"/>
              <a:t>")</a:t>
            </a:r>
          </a:p>
          <a:p>
            <a:r>
              <a:rPr lang="en-US" dirty="0" err="1"/>
              <a:t>InfantVGDP</a:t>
            </a:r>
            <a:endParaRPr lang="en-US" dirty="0"/>
          </a:p>
        </p:txBody>
      </p:sp>
      <p:sp>
        <p:nvSpPr>
          <p:cNvPr id="6" name="TextBox 5">
            <a:extLst>
              <a:ext uri="{FF2B5EF4-FFF2-40B4-BE49-F238E27FC236}">
                <a16:creationId xmlns:a16="http://schemas.microsoft.com/office/drawing/2014/main" id="{DB818B49-FADA-FB15-3922-978682A5897C}"/>
              </a:ext>
            </a:extLst>
          </p:cNvPr>
          <p:cNvSpPr txBox="1"/>
          <p:nvPr/>
        </p:nvSpPr>
        <p:spPr>
          <a:xfrm>
            <a:off x="3619500" y="1452163"/>
            <a:ext cx="4953000" cy="584775"/>
          </a:xfrm>
          <a:prstGeom prst="rect">
            <a:avLst/>
          </a:prstGeom>
          <a:noFill/>
        </p:spPr>
        <p:txBody>
          <a:bodyPr wrap="square" rtlCol="0">
            <a:spAutoFit/>
          </a:bodyPr>
          <a:lstStyle/>
          <a:p>
            <a:pPr algn="ctr"/>
            <a:r>
              <a:rPr lang="en-US" sz="3200" dirty="0"/>
              <a:t>What is the fix?</a:t>
            </a:r>
          </a:p>
        </p:txBody>
      </p:sp>
    </p:spTree>
    <p:extLst>
      <p:ext uri="{BB962C8B-B14F-4D97-AF65-F5344CB8AC3E}">
        <p14:creationId xmlns:p14="http://schemas.microsoft.com/office/powerpoint/2010/main" val="1641965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End Question 1</a:t>
            </a:r>
          </a:p>
        </p:txBody>
      </p:sp>
    </p:spTree>
    <p:extLst>
      <p:ext uri="{BB962C8B-B14F-4D97-AF65-F5344CB8AC3E}">
        <p14:creationId xmlns:p14="http://schemas.microsoft.com/office/powerpoint/2010/main" val="315924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Question 2</a:t>
            </a:r>
          </a:p>
        </p:txBody>
      </p:sp>
    </p:spTree>
    <p:extLst>
      <p:ext uri="{BB962C8B-B14F-4D97-AF65-F5344CB8AC3E}">
        <p14:creationId xmlns:p14="http://schemas.microsoft.com/office/powerpoint/2010/main" val="2175734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A9C8-4CF4-4CAD-B6D9-FC18E9F250AB}"/>
              </a:ext>
            </a:extLst>
          </p:cNvPr>
          <p:cNvSpPr>
            <a:spLocks noGrp="1"/>
          </p:cNvSpPr>
          <p:nvPr>
            <p:ph type="title"/>
          </p:nvPr>
        </p:nvSpPr>
        <p:spPr/>
        <p:txBody>
          <a:bodyPr/>
          <a:lstStyle/>
          <a:p>
            <a:r>
              <a:rPr lang="en-US" dirty="0"/>
              <a:t>Lack of Fit Test</a:t>
            </a:r>
          </a:p>
        </p:txBody>
      </p:sp>
      <p:graphicFrame>
        <p:nvGraphicFramePr>
          <p:cNvPr id="3" name="Table 2">
            <a:extLst>
              <a:ext uri="{FF2B5EF4-FFF2-40B4-BE49-F238E27FC236}">
                <a16:creationId xmlns:a16="http://schemas.microsoft.com/office/drawing/2014/main" id="{8DE12D40-A723-4766-AB7E-2CAF6083247D}"/>
              </a:ext>
            </a:extLst>
          </p:cNvPr>
          <p:cNvGraphicFramePr>
            <a:graphicFrameLocks noGrp="1"/>
          </p:cNvGraphicFramePr>
          <p:nvPr>
            <p:extLst>
              <p:ext uri="{D42A27DB-BD31-4B8C-83A1-F6EECF244321}">
                <p14:modId xmlns:p14="http://schemas.microsoft.com/office/powerpoint/2010/main" val="3645897975"/>
              </p:ext>
            </p:extLst>
          </p:nvPr>
        </p:nvGraphicFramePr>
        <p:xfrm>
          <a:off x="304800" y="2057400"/>
          <a:ext cx="1759470" cy="3040384"/>
        </p:xfrm>
        <a:graphic>
          <a:graphicData uri="http://schemas.openxmlformats.org/drawingml/2006/table">
            <a:tbl>
              <a:tblPr>
                <a:tableStyleId>{5C22544A-7EE6-4342-B048-85BDC9FD1C3A}</a:tableStyleId>
              </a:tblPr>
              <a:tblGrid>
                <a:gridCol w="879735">
                  <a:extLst>
                    <a:ext uri="{9D8B030D-6E8A-4147-A177-3AD203B41FA5}">
                      <a16:colId xmlns:a16="http://schemas.microsoft.com/office/drawing/2014/main" val="1237034389"/>
                    </a:ext>
                  </a:extLst>
                </a:gridCol>
                <a:gridCol w="879735">
                  <a:extLst>
                    <a:ext uri="{9D8B030D-6E8A-4147-A177-3AD203B41FA5}">
                      <a16:colId xmlns:a16="http://schemas.microsoft.com/office/drawing/2014/main" val="2470506882"/>
                    </a:ext>
                  </a:extLst>
                </a:gridCol>
              </a:tblGrid>
              <a:tr h="118952">
                <a:tc>
                  <a:txBody>
                    <a:bodyPr/>
                    <a:lstStyle/>
                    <a:p>
                      <a:pPr algn="l" fontAlgn="b"/>
                      <a:r>
                        <a:rPr lang="en-US" sz="1200" u="none" strike="noStrike" dirty="0">
                          <a:effectLst/>
                        </a:rPr>
                        <a:t>Month</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US" sz="1200" u="none" strike="noStrike">
                          <a:effectLst/>
                        </a:rPr>
                        <a:t>Sales</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634003359"/>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a:effectLst/>
                        </a:rPr>
                        <a:t>2.678969</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666373392"/>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a:effectLst/>
                        </a:rPr>
                        <a:t>6.452194</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031291152"/>
                  </a:ext>
                </a:extLst>
              </a:tr>
              <a:tr h="150019">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1.837394</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090633083"/>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a:effectLst/>
                        </a:rPr>
                        <a:t>6.108601</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95241088"/>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5.369281</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119397452"/>
                  </a:ext>
                </a:extLst>
              </a:tr>
              <a:tr h="142875">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1.766862</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731119660"/>
                  </a:ext>
                </a:extLst>
              </a:tr>
              <a:tr h="150019">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6.898837</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933609468"/>
                  </a:ext>
                </a:extLst>
              </a:tr>
              <a:tr h="142875">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1.579677</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883625990"/>
                  </a:ext>
                </a:extLst>
              </a:tr>
              <a:tr h="142875">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3.726494</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25761969"/>
                  </a:ext>
                </a:extLst>
              </a:tr>
              <a:tr h="150019">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8.953184</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641565993"/>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8.680436</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261936585"/>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9.931636</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027627879"/>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6.691443</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99572030"/>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11.39723</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129164729"/>
                  </a:ext>
                </a:extLst>
              </a:tr>
              <a:tr h="150019">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14.93447</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251068552"/>
                  </a:ext>
                </a:extLst>
              </a:tr>
            </a:tbl>
          </a:graphicData>
        </a:graphic>
      </p:graphicFrame>
      <p:sp>
        <p:nvSpPr>
          <p:cNvPr id="4" name="TextBox 3">
            <a:extLst>
              <a:ext uri="{FF2B5EF4-FFF2-40B4-BE49-F238E27FC236}">
                <a16:creationId xmlns:a16="http://schemas.microsoft.com/office/drawing/2014/main" id="{E91D2ED2-B2CC-4854-9E72-6D1CC31910CD}"/>
              </a:ext>
            </a:extLst>
          </p:cNvPr>
          <p:cNvSpPr txBox="1"/>
          <p:nvPr/>
        </p:nvSpPr>
        <p:spPr>
          <a:xfrm>
            <a:off x="2494145" y="1828800"/>
            <a:ext cx="2562379" cy="3762568"/>
          </a:xfrm>
          <a:prstGeom prst="rect">
            <a:avLst/>
          </a:prstGeom>
          <a:noFill/>
        </p:spPr>
        <p:txBody>
          <a:bodyPr wrap="square" rtlCol="0">
            <a:spAutoFit/>
          </a:bodyPr>
          <a:lstStyle/>
          <a:p>
            <a:r>
              <a:rPr lang="en-US" sz="1350" dirty="0"/>
              <a:t>A company wants to look at sales volume (in $M) for various stores for three different months. Perform a lack of fit test (at significance level 0.05) to determine if the separate means model (using three parameters) is significantly better than the linear regression model (using two parameters).</a:t>
            </a:r>
          </a:p>
          <a:p>
            <a:endParaRPr lang="en-US" sz="1350" dirty="0"/>
          </a:p>
          <a:p>
            <a:r>
              <a:rPr lang="en-US" sz="1350" dirty="0"/>
              <a:t>You may want to copy the blank ANOVA table on paper. </a:t>
            </a:r>
          </a:p>
          <a:p>
            <a:endParaRPr lang="en-US" sz="1350" dirty="0"/>
          </a:p>
          <a:p>
            <a:r>
              <a:rPr lang="en-US" dirty="0"/>
              <a:t>DO NOT plug the data into any software.  </a:t>
            </a:r>
            <a:r>
              <a:rPr lang="en-US" dirty="0">
                <a:sym typeface="Wingdings" pitchFamily="2" charset="2"/>
              </a:rPr>
              <a:t></a:t>
            </a:r>
            <a:endParaRPr lang="en-US" dirty="0"/>
          </a:p>
        </p:txBody>
      </p:sp>
      <p:pic>
        <p:nvPicPr>
          <p:cNvPr id="6" name="Picture 5">
            <a:extLst>
              <a:ext uri="{FF2B5EF4-FFF2-40B4-BE49-F238E27FC236}">
                <a16:creationId xmlns:a16="http://schemas.microsoft.com/office/drawing/2014/main" id="{2BB7A84A-F426-4CA1-80F0-6F3585A30DA6}"/>
              </a:ext>
            </a:extLst>
          </p:cNvPr>
          <p:cNvPicPr>
            <a:picLocks noChangeAspect="1"/>
          </p:cNvPicPr>
          <p:nvPr/>
        </p:nvPicPr>
        <p:blipFill>
          <a:blip r:embed="rId2"/>
          <a:stretch>
            <a:fillRect/>
          </a:stretch>
        </p:blipFill>
        <p:spPr>
          <a:xfrm>
            <a:off x="5486400" y="2050158"/>
            <a:ext cx="5630982" cy="1047968"/>
          </a:xfrm>
          <a:prstGeom prst="rect">
            <a:avLst/>
          </a:prstGeom>
        </p:spPr>
      </p:pic>
      <p:pic>
        <p:nvPicPr>
          <p:cNvPr id="7" name="Picture 6">
            <a:extLst>
              <a:ext uri="{FF2B5EF4-FFF2-40B4-BE49-F238E27FC236}">
                <a16:creationId xmlns:a16="http://schemas.microsoft.com/office/drawing/2014/main" id="{65AF5027-C9FF-42F2-8B7A-53A1CB983723}"/>
              </a:ext>
            </a:extLst>
          </p:cNvPr>
          <p:cNvPicPr>
            <a:picLocks noChangeAspect="1"/>
          </p:cNvPicPr>
          <p:nvPr/>
        </p:nvPicPr>
        <p:blipFill>
          <a:blip r:embed="rId3"/>
          <a:stretch>
            <a:fillRect/>
          </a:stretch>
        </p:blipFill>
        <p:spPr>
          <a:xfrm>
            <a:off x="5486400" y="3141537"/>
            <a:ext cx="5630982" cy="972229"/>
          </a:xfrm>
          <a:prstGeom prst="rect">
            <a:avLst/>
          </a:prstGeom>
        </p:spPr>
      </p:pic>
      <p:graphicFrame>
        <p:nvGraphicFramePr>
          <p:cNvPr id="8" name="Table 7">
            <a:extLst>
              <a:ext uri="{FF2B5EF4-FFF2-40B4-BE49-F238E27FC236}">
                <a16:creationId xmlns:a16="http://schemas.microsoft.com/office/drawing/2014/main" id="{17306419-3EF7-4688-842C-33912EE3B1DD}"/>
              </a:ext>
            </a:extLst>
          </p:cNvPr>
          <p:cNvGraphicFramePr>
            <a:graphicFrameLocks noGrp="1"/>
          </p:cNvGraphicFramePr>
          <p:nvPr>
            <p:extLst>
              <p:ext uri="{D42A27DB-BD31-4B8C-83A1-F6EECF244321}">
                <p14:modId xmlns:p14="http://schemas.microsoft.com/office/powerpoint/2010/main" val="1230800753"/>
              </p:ext>
            </p:extLst>
          </p:nvPr>
        </p:nvGraphicFramePr>
        <p:xfrm>
          <a:off x="5486402" y="4402648"/>
          <a:ext cx="5737402" cy="1127760"/>
        </p:xfrm>
        <a:graphic>
          <a:graphicData uri="http://schemas.openxmlformats.org/drawingml/2006/table">
            <a:tbl>
              <a:tblPr firstRow="1" bandRow="1">
                <a:tableStyleId>{5C22544A-7EE6-4342-B048-85BDC9FD1C3A}</a:tableStyleId>
              </a:tblPr>
              <a:tblGrid>
                <a:gridCol w="1967109">
                  <a:extLst>
                    <a:ext uri="{9D8B030D-6E8A-4147-A177-3AD203B41FA5}">
                      <a16:colId xmlns:a16="http://schemas.microsoft.com/office/drawing/2014/main" val="20000"/>
                    </a:ext>
                  </a:extLst>
                </a:gridCol>
                <a:gridCol w="710345">
                  <a:extLst>
                    <a:ext uri="{9D8B030D-6E8A-4147-A177-3AD203B41FA5}">
                      <a16:colId xmlns:a16="http://schemas.microsoft.com/office/drawing/2014/main" val="20001"/>
                    </a:ext>
                  </a:extLst>
                </a:gridCol>
                <a:gridCol w="601061">
                  <a:extLst>
                    <a:ext uri="{9D8B030D-6E8A-4147-A177-3AD203B41FA5}">
                      <a16:colId xmlns:a16="http://schemas.microsoft.com/office/drawing/2014/main" val="20002"/>
                    </a:ext>
                  </a:extLst>
                </a:gridCol>
                <a:gridCol w="874271">
                  <a:extLst>
                    <a:ext uri="{9D8B030D-6E8A-4147-A177-3AD203B41FA5}">
                      <a16:colId xmlns:a16="http://schemas.microsoft.com/office/drawing/2014/main" val="20003"/>
                    </a:ext>
                  </a:extLst>
                </a:gridCol>
                <a:gridCol w="819629">
                  <a:extLst>
                    <a:ext uri="{9D8B030D-6E8A-4147-A177-3AD203B41FA5}">
                      <a16:colId xmlns:a16="http://schemas.microsoft.com/office/drawing/2014/main" val="20004"/>
                    </a:ext>
                  </a:extLst>
                </a:gridCol>
                <a:gridCol w="764987">
                  <a:extLst>
                    <a:ext uri="{9D8B030D-6E8A-4147-A177-3AD203B41FA5}">
                      <a16:colId xmlns:a16="http://schemas.microsoft.com/office/drawing/2014/main" val="20005"/>
                    </a:ext>
                  </a:extLst>
                </a:gridCol>
              </a:tblGrid>
              <a:tr h="276408">
                <a:tc>
                  <a:txBody>
                    <a:bodyPr/>
                    <a:lstStyle/>
                    <a:p>
                      <a:r>
                        <a:rPr lang="en-US" sz="1400" dirty="0"/>
                        <a:t>Source</a:t>
                      </a:r>
                    </a:p>
                  </a:txBody>
                  <a:tcPr marL="68580" marR="68580" marT="34290" marB="34290"/>
                </a:tc>
                <a:tc>
                  <a:txBody>
                    <a:bodyPr/>
                    <a:lstStyle/>
                    <a:p>
                      <a:pPr algn="ctr"/>
                      <a:r>
                        <a:rPr lang="en-US" sz="1400" dirty="0" err="1"/>
                        <a:t>df</a:t>
                      </a:r>
                      <a:endParaRPr lang="en-US" sz="1400" dirty="0"/>
                    </a:p>
                  </a:txBody>
                  <a:tcPr marL="68580" marR="68580" marT="34290" marB="34290"/>
                </a:tc>
                <a:tc>
                  <a:txBody>
                    <a:bodyPr/>
                    <a:lstStyle/>
                    <a:p>
                      <a:pPr algn="ctr"/>
                      <a:r>
                        <a:rPr lang="en-US" sz="1400" dirty="0"/>
                        <a:t>SS</a:t>
                      </a:r>
                    </a:p>
                  </a:txBody>
                  <a:tcPr marL="68580" marR="68580" marT="34290" marB="34290"/>
                </a:tc>
                <a:tc>
                  <a:txBody>
                    <a:bodyPr/>
                    <a:lstStyle/>
                    <a:p>
                      <a:pPr algn="ctr"/>
                      <a:r>
                        <a:rPr lang="en-US" sz="1400" baseline="0" dirty="0"/>
                        <a:t>MS</a:t>
                      </a:r>
                      <a:endParaRPr lang="en-US" sz="1400" dirty="0"/>
                    </a:p>
                  </a:txBody>
                  <a:tcPr marL="68580" marR="68580" marT="34290" marB="34290"/>
                </a:tc>
                <a:tc>
                  <a:txBody>
                    <a:bodyPr/>
                    <a:lstStyle/>
                    <a:p>
                      <a:pPr algn="ctr"/>
                      <a:r>
                        <a:rPr lang="en-US" sz="1400" dirty="0"/>
                        <a:t>F</a:t>
                      </a:r>
                    </a:p>
                  </a:txBody>
                  <a:tcPr marL="68580" marR="68580" marT="34290" marB="34290"/>
                </a:tc>
                <a:tc>
                  <a:txBody>
                    <a:bodyPr/>
                    <a:lstStyle/>
                    <a:p>
                      <a:pPr algn="ctr"/>
                      <a:r>
                        <a:rPr lang="en-US" sz="1400" dirty="0" err="1"/>
                        <a:t>Pr</a:t>
                      </a:r>
                      <a:r>
                        <a:rPr lang="en-US" sz="1400" baseline="0" dirty="0"/>
                        <a:t> &gt; F</a:t>
                      </a:r>
                      <a:endParaRPr lang="en-US" sz="1400" dirty="0"/>
                    </a:p>
                  </a:txBody>
                  <a:tcPr marL="68580" marR="68580" marT="34290" marB="34290"/>
                </a:tc>
                <a:extLst>
                  <a:ext uri="{0D108BD9-81ED-4DB2-BD59-A6C34878D82A}">
                    <a16:rowId xmlns:a16="http://schemas.microsoft.com/office/drawing/2014/main" val="10000"/>
                  </a:ext>
                </a:extLst>
              </a:tr>
              <a:tr h="276408">
                <a:tc>
                  <a:txBody>
                    <a:bodyPr/>
                    <a:lstStyle/>
                    <a:p>
                      <a:pPr algn="ctr"/>
                      <a:endParaRPr lang="en-US" sz="1400" baseline="300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1"/>
                  </a:ext>
                </a:extLst>
              </a:tr>
              <a:tr h="276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250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2"/>
                  </a:ext>
                </a:extLst>
              </a:tr>
              <a:tr h="276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250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83310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End Question 2</a:t>
            </a:r>
          </a:p>
        </p:txBody>
      </p:sp>
    </p:spTree>
    <p:extLst>
      <p:ext uri="{BB962C8B-B14F-4D97-AF65-F5344CB8AC3E}">
        <p14:creationId xmlns:p14="http://schemas.microsoft.com/office/powerpoint/2010/main" val="308841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9!</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20</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C8286A70-A498-7542-8688-EDCBA6439C27}"/>
              </a:ext>
            </a:extLst>
          </p:cNvPr>
          <p:cNvPicPr>
            <a:picLocks noChangeAspect="1"/>
          </p:cNvPicPr>
          <p:nvPr/>
        </p:nvPicPr>
        <p:blipFill rotWithShape="1">
          <a:blip r:embed="rId2"/>
          <a:srcRect r="17662"/>
          <a:stretch/>
        </p:blipFill>
        <p:spPr>
          <a:xfrm>
            <a:off x="6188888" y="2438400"/>
            <a:ext cx="5266320" cy="2492259"/>
          </a:xfrm>
          <a:prstGeom prst="rect">
            <a:avLst/>
          </a:prstGeom>
        </p:spPr>
      </p:pic>
      <p:pic>
        <p:nvPicPr>
          <p:cNvPr id="1026" name="Picture 2" descr="Solved In Galileo&amp;#39;s data on the motion of falling bodies | Chegg.com">
            <a:extLst>
              <a:ext uri="{FF2B5EF4-FFF2-40B4-BE49-F238E27FC236}">
                <a16:creationId xmlns:a16="http://schemas.microsoft.com/office/drawing/2014/main" id="{FC6CE7A4-E8B7-8642-834F-3154546EB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30" y="1371600"/>
            <a:ext cx="5418967"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7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A56667AF-DE38-8C4F-BB2C-517132496D22}"/>
              </a:ext>
            </a:extLst>
          </p:cNvPr>
          <p:cNvPicPr>
            <a:picLocks noChangeAspect="1"/>
          </p:cNvPicPr>
          <p:nvPr/>
        </p:nvPicPr>
        <p:blipFill>
          <a:blip r:embed="rId2"/>
          <a:stretch>
            <a:fillRect/>
          </a:stretch>
        </p:blipFill>
        <p:spPr>
          <a:xfrm>
            <a:off x="1521365" y="1545574"/>
            <a:ext cx="9149269" cy="4591768"/>
          </a:xfrm>
          <a:prstGeom prst="rect">
            <a:avLst/>
          </a:prstGeom>
        </p:spPr>
      </p:pic>
      <p:sp>
        <p:nvSpPr>
          <p:cNvPr id="4" name="TextBox 3">
            <a:extLst>
              <a:ext uri="{FF2B5EF4-FFF2-40B4-BE49-F238E27FC236}">
                <a16:creationId xmlns:a16="http://schemas.microsoft.com/office/drawing/2014/main" id="{75FA6574-F85F-6D4F-BE5A-4B5DD3C170B7}"/>
              </a:ext>
            </a:extLst>
          </p:cNvPr>
          <p:cNvSpPr txBox="1"/>
          <p:nvPr/>
        </p:nvSpPr>
        <p:spPr>
          <a:xfrm>
            <a:off x="2438400" y="1905000"/>
            <a:ext cx="5105400" cy="369332"/>
          </a:xfrm>
          <a:prstGeom prst="rect">
            <a:avLst/>
          </a:prstGeom>
          <a:noFill/>
        </p:spPr>
        <p:txBody>
          <a:bodyPr wrap="square" rtlCol="0">
            <a:spAutoFit/>
          </a:bodyPr>
          <a:lstStyle/>
          <a:p>
            <a:r>
              <a:rPr lang="en-US" dirty="0"/>
              <a:t>Review: Blast from the past!</a:t>
            </a:r>
          </a:p>
        </p:txBody>
      </p:sp>
    </p:spTree>
    <p:extLst>
      <p:ext uri="{BB962C8B-B14F-4D97-AF65-F5344CB8AC3E}">
        <p14:creationId xmlns:p14="http://schemas.microsoft.com/office/powerpoint/2010/main" val="416633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Transforms: Log-Linear</a:t>
            </a:r>
          </a:p>
        </p:txBody>
      </p:sp>
      <mc:AlternateContent xmlns:mc="http://schemas.openxmlformats.org/markup-compatibility/2006" xmlns:a14="http://schemas.microsoft.com/office/drawing/2010/main">
        <mc:Choice Requires="a14">
          <p:sp>
            <p:nvSpPr>
              <p:cNvPr id="20" name="Rectangle 19"/>
              <p:cNvSpPr/>
              <p:nvPr/>
            </p:nvSpPr>
            <p:spPr>
              <a:xfrm>
                <a:off x="609600" y="3514614"/>
                <a:ext cx="10972800" cy="844783"/>
              </a:xfrm>
              <a:prstGeom prst="rect">
                <a:avLst/>
              </a:prstGeom>
            </p:spPr>
            <p:txBody>
              <a:bodyPr wrap="square">
                <a:noAutofit/>
              </a:bodyPr>
              <a:lstStyle/>
              <a:p>
                <a:pPr algn="ctr"/>
                <a:r>
                  <a:rPr lang="en-US" sz="3200" b="1" dirty="0"/>
                  <a:t>Interpretation: A one unit increase in X is associated with a multiplicative change of </a:t>
                </a:r>
                <a14:m>
                  <m:oMath xmlns:m="http://schemas.openxmlformats.org/officeDocument/2006/math">
                    <m:sSup>
                      <m:sSupPr>
                        <m:ctrlPr>
                          <a:rPr lang="en-US" sz="3200" b="1" i="1">
                            <a:latin typeface="Cambria Math" panose="02040503050406030204" pitchFamily="18" charset="0"/>
                            <a:ea typeface="Cambria Math"/>
                          </a:rPr>
                        </m:ctrlPr>
                      </m:sSupPr>
                      <m:e>
                        <m:r>
                          <a:rPr lang="en-US" sz="3200" b="1" i="1">
                            <a:latin typeface="Cambria Math"/>
                            <a:ea typeface="Cambria Math"/>
                          </a:rPr>
                          <m:t>𝒆</m:t>
                        </m:r>
                      </m:e>
                      <m:sup>
                        <m:sSub>
                          <m:sSubPr>
                            <m:ctrlPr>
                              <a:rPr lang="en-US" sz="3200" b="1" i="1">
                                <a:latin typeface="Cambria Math" panose="02040503050406030204" pitchFamily="18" charset="0"/>
                                <a:ea typeface="Cambria Math"/>
                              </a:rPr>
                            </m:ctrlPr>
                          </m:sSubPr>
                          <m:e>
                            <m:r>
                              <a:rPr lang="en-US" sz="3200" b="1" i="1">
                                <a:latin typeface="Cambria Math"/>
                                <a:ea typeface="Cambria Math"/>
                              </a:rPr>
                              <m:t>𝜷</m:t>
                            </m:r>
                          </m:e>
                          <m:sub>
                            <m:r>
                              <a:rPr lang="en-US" sz="3200" b="1" i="1">
                                <a:latin typeface="Cambria Math"/>
                                <a:ea typeface="Cambria Math"/>
                              </a:rPr>
                              <m:t>𝟏</m:t>
                            </m:r>
                          </m:sub>
                        </m:sSub>
                      </m:sup>
                    </m:sSup>
                  </m:oMath>
                </a14:m>
                <a:r>
                  <a:rPr lang="en-US" sz="3200" b="1" dirty="0"/>
                  <a:t> in Median(Y|X). </a:t>
                </a:r>
              </a:p>
            </p:txBody>
          </p:sp>
        </mc:Choice>
        <mc:Fallback xmlns="">
          <p:sp>
            <p:nvSpPr>
              <p:cNvPr id="20" name="Rectangle 19"/>
              <p:cNvSpPr>
                <a:spLocks noRot="1" noChangeAspect="1" noMove="1" noResize="1" noEditPoints="1" noAdjustHandles="1" noChangeArrowheads="1" noChangeShapeType="1" noTextEdit="1"/>
              </p:cNvSpPr>
              <p:nvPr/>
            </p:nvSpPr>
            <p:spPr>
              <a:xfrm>
                <a:off x="609600" y="3514614"/>
                <a:ext cx="10972800" cy="844783"/>
              </a:xfrm>
              <a:prstGeom prst="rect">
                <a:avLst/>
              </a:prstGeom>
              <a:blipFill>
                <a:blip r:embed="rId3"/>
                <a:stretch>
                  <a:fillRect t="-882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609600" y="6435356"/>
                <a:ext cx="9067800" cy="295873"/>
              </a:xfrm>
              <a:prstGeom prst="rect">
                <a:avLst/>
              </a:prstGeom>
            </p:spPr>
            <p:txBody>
              <a:bodyPr wrap="square" anchor="b">
                <a:noAutofit/>
              </a:bodyPr>
              <a:lstStyle/>
              <a:p>
                <a:r>
                  <a:rPr lang="en-US" sz="1200" dirty="0">
                    <a:solidFill>
                      <a:srgbClr val="6C6C6C"/>
                    </a:solidFill>
                    <a:ea typeface="Cambria Math"/>
                  </a:rPr>
                  <a:t>** Note: We use a base of e for </a:t>
                </a:r>
                <a14:m>
                  <m:oMath xmlns:m="http://schemas.openxmlformats.org/officeDocument/2006/math">
                    <m:sSup>
                      <m:sSupPr>
                        <m:ctrlPr>
                          <a:rPr lang="en-US" sz="1200" i="1">
                            <a:solidFill>
                              <a:srgbClr val="6C6C6C"/>
                            </a:solidFill>
                            <a:latin typeface="Cambria Math" panose="02040503050406030204" pitchFamily="18" charset="0"/>
                            <a:ea typeface="Cambria Math"/>
                          </a:rPr>
                        </m:ctrlPr>
                      </m:sSupPr>
                      <m:e>
                        <m:r>
                          <a:rPr lang="en-US" sz="1200" i="1">
                            <a:solidFill>
                              <a:srgbClr val="6C6C6C"/>
                            </a:solidFill>
                            <a:latin typeface="Cambria Math"/>
                            <a:ea typeface="Cambria Math"/>
                          </a:rPr>
                          <m:t>𝑒</m:t>
                        </m:r>
                      </m:e>
                      <m:sup>
                        <m:sSub>
                          <m:sSubPr>
                            <m:ctrlPr>
                              <a:rPr lang="en-US" sz="1200" i="1">
                                <a:solidFill>
                                  <a:srgbClr val="6C6C6C"/>
                                </a:solidFill>
                                <a:latin typeface="Cambria Math" panose="02040503050406030204" pitchFamily="18" charset="0"/>
                                <a:ea typeface="Cambria Math"/>
                              </a:rPr>
                            </m:ctrlPr>
                          </m:sSubPr>
                          <m:e>
                            <m:r>
                              <a:rPr lang="en-US" sz="1200" i="1">
                                <a:solidFill>
                                  <a:srgbClr val="6C6C6C"/>
                                </a:solidFill>
                                <a:latin typeface="Cambria Math"/>
                                <a:ea typeface="Cambria Math"/>
                              </a:rPr>
                              <m:t>𝛽</m:t>
                            </m:r>
                          </m:e>
                          <m:sub>
                            <m:r>
                              <a:rPr lang="en-US" sz="1200" i="1">
                                <a:solidFill>
                                  <a:srgbClr val="6C6C6C"/>
                                </a:solidFill>
                                <a:latin typeface="Cambria Math"/>
                                <a:ea typeface="Cambria Math"/>
                              </a:rPr>
                              <m:t>1</m:t>
                            </m:r>
                          </m:sub>
                        </m:sSub>
                      </m:sup>
                    </m:sSup>
                  </m:oMath>
                </a14:m>
                <a:r>
                  <a:rPr lang="en-US" sz="1200" dirty="0">
                    <a:solidFill>
                      <a:srgbClr val="6C6C6C"/>
                    </a:solidFill>
                  </a:rPr>
                  <a:t> because the base on the log function was implied to be e. (Other bases could be interchanged.)</a:t>
                </a:r>
              </a:p>
            </p:txBody>
          </p:sp>
        </mc:Choice>
        <mc:Fallback xmlns="">
          <p:sp>
            <p:nvSpPr>
              <p:cNvPr id="34" name="Rectangle 33"/>
              <p:cNvSpPr>
                <a:spLocks noRot="1" noChangeAspect="1" noMove="1" noResize="1" noEditPoints="1" noAdjustHandles="1" noChangeArrowheads="1" noChangeShapeType="1" noTextEdit="1"/>
              </p:cNvSpPr>
              <p:nvPr/>
            </p:nvSpPr>
            <p:spPr>
              <a:xfrm>
                <a:off x="609600" y="6435356"/>
                <a:ext cx="9067800" cy="295873"/>
              </a:xfrm>
              <a:prstGeom prst="rect">
                <a:avLst/>
              </a:prstGeom>
              <a:blipFill>
                <a:blip r:embed="rId6"/>
                <a:stretch>
                  <a:fillRect b="-1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2590800" y="2590800"/>
                <a:ext cx="3811979" cy="422693"/>
              </a:xfrm>
              <a:prstGeom prst="rect">
                <a:avLst/>
              </a:prstGeom>
              <a:noFill/>
            </p:spPr>
            <p:txBody>
              <a:bodyPr wrap="none" rtlCol="0">
                <a:noAutofit/>
              </a:bodyPr>
              <a:lstStyle/>
              <a:p>
                <a:pPr/>
                <a14:m>
                  <m:oMathPara xmlns:m="http://schemas.openxmlformats.org/officeDocument/2006/math">
                    <m:oMathParaPr>
                      <m:jc m:val="left"/>
                    </m:oMathParaPr>
                    <m:oMath xmlns:m="http://schemas.openxmlformats.org/officeDocument/2006/math">
                      <m:r>
                        <a:rPr lang="en-US" sz="2800" i="1">
                          <a:latin typeface="Cambria Math"/>
                          <a:ea typeface="Cambria Math"/>
                        </a:rPr>
                        <m:t>𝑀𝑒𝑑𝑖𝑎𝑛</m:t>
                      </m:r>
                      <m:d>
                        <m:dPr>
                          <m:ctrlPr>
                            <a:rPr lang="en-US" sz="2800" i="1">
                              <a:latin typeface="Cambria Math" panose="02040503050406030204" pitchFamily="18" charset="0"/>
                              <a:ea typeface="Cambria Math"/>
                            </a:rPr>
                          </m:ctrlPr>
                        </m:dPr>
                        <m:e>
                          <m:r>
                            <a:rPr lang="en-US" sz="2800" i="1">
                              <a:latin typeface="Cambria Math"/>
                              <a:ea typeface="Cambria Math"/>
                            </a:rPr>
                            <m:t>𝑌</m:t>
                          </m:r>
                        </m:e>
                        <m:e>
                          <m:r>
                            <a:rPr lang="en-US" sz="2800" i="1">
                              <a:latin typeface="Cambria Math"/>
                              <a:ea typeface="Cambria Math"/>
                            </a:rPr>
                            <m:t>𝑋</m:t>
                          </m:r>
                          <m:r>
                            <a:rPr lang="en-US" sz="2800" i="1">
                              <a:latin typeface="Cambria Math"/>
                              <a:ea typeface="Cambria Math"/>
                            </a:rPr>
                            <m:t>+1</m:t>
                          </m:r>
                        </m:e>
                      </m:d>
                      <m:r>
                        <a:rPr lang="en-US" sz="2800" i="1">
                          <a:latin typeface="Cambria Math"/>
                          <a:ea typeface="Cambria Math"/>
                        </a:rPr>
                        <m:t>/ </m:t>
                      </m:r>
                      <m:r>
                        <a:rPr lang="en-US" sz="2800" i="1">
                          <a:latin typeface="Cambria Math"/>
                          <a:ea typeface="Cambria Math"/>
                        </a:rPr>
                        <m:t>𝑀𝑒𝑑𝑖𝑎𝑛</m:t>
                      </m:r>
                      <m:d>
                        <m:dPr>
                          <m:ctrlPr>
                            <a:rPr lang="en-US" sz="2800" i="1">
                              <a:latin typeface="Cambria Math" panose="02040503050406030204" pitchFamily="18" charset="0"/>
                              <a:ea typeface="Cambria Math"/>
                            </a:rPr>
                          </m:ctrlPr>
                        </m:dPr>
                        <m:e>
                          <m:r>
                            <a:rPr lang="en-US" sz="2800" i="1">
                              <a:latin typeface="Cambria Math"/>
                              <a:ea typeface="Cambria Math"/>
                            </a:rPr>
                            <m:t>𝑌</m:t>
                          </m:r>
                        </m:e>
                        <m:e>
                          <m:r>
                            <a:rPr lang="en-US" sz="2800" i="1">
                              <a:latin typeface="Cambria Math"/>
                              <a:ea typeface="Cambria Math"/>
                            </a:rPr>
                            <m:t>𝑋</m:t>
                          </m:r>
                        </m:e>
                      </m:d>
                    </m:oMath>
                  </m:oMathPara>
                </a14:m>
                <a:endParaRPr lang="en-US"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590800" y="2590800"/>
                <a:ext cx="3811979" cy="422693"/>
              </a:xfrm>
              <a:prstGeom prst="rect">
                <a:avLst/>
              </a:prstGeom>
              <a:blipFill>
                <a:blip r:embed="rId7"/>
                <a:stretch>
                  <a:fillRect l="-997" r="-3322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FB2DAE5-3B31-9D4D-A5EF-BC9B49EBACBD}"/>
                  </a:ext>
                </a:extLst>
              </p:cNvPr>
              <p:cNvSpPr/>
              <p:nvPr/>
            </p:nvSpPr>
            <p:spPr>
              <a:xfrm>
                <a:off x="7647864" y="2551176"/>
                <a:ext cx="1170000" cy="5434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ea typeface="Cambria Math"/>
                            </a:rPr>
                          </m:ctrlPr>
                        </m:sSupPr>
                        <m:e>
                          <m:r>
                            <a:rPr lang="en-US" sz="2800" i="1">
                              <a:latin typeface="Cambria Math"/>
                              <a:ea typeface="Cambria Math"/>
                            </a:rPr>
                            <m:t>=</m:t>
                          </m:r>
                          <m:r>
                            <a:rPr lang="en-US" sz="2800" i="1">
                              <a:latin typeface="Cambria Math"/>
                              <a:ea typeface="Cambria Math"/>
                            </a:rPr>
                            <m:t>𝑒</m:t>
                          </m:r>
                        </m:e>
                        <m:sup>
                          <m:sSub>
                            <m:sSubPr>
                              <m:ctrlPr>
                                <a:rPr lang="en-US" sz="2800" i="1">
                                  <a:latin typeface="Cambria Math" panose="02040503050406030204" pitchFamily="18" charset="0"/>
                                  <a:ea typeface="Cambria Math"/>
                                </a:rPr>
                              </m:ctrlPr>
                            </m:sSubPr>
                            <m:e>
                              <m:r>
                                <a:rPr lang="en-US" sz="2800" i="1">
                                  <a:latin typeface="Cambria Math"/>
                                  <a:ea typeface="Cambria Math"/>
                                </a:rPr>
                                <m:t>𝛽</m:t>
                              </m:r>
                            </m:e>
                            <m:sub>
                              <m:r>
                                <a:rPr lang="en-US" sz="2800" i="1">
                                  <a:latin typeface="Cambria Math"/>
                                  <a:ea typeface="Cambria Math"/>
                                </a:rPr>
                                <m:t>1</m:t>
                              </m:r>
                            </m:sub>
                          </m:sSub>
                        </m:sup>
                      </m:sSup>
                    </m:oMath>
                  </m:oMathPara>
                </a14:m>
                <a:endParaRPr lang="en-US" sz="2800" dirty="0"/>
              </a:p>
            </p:txBody>
          </p:sp>
        </mc:Choice>
        <mc:Fallback xmlns="">
          <p:sp>
            <p:nvSpPr>
              <p:cNvPr id="4" name="Rectangle 3">
                <a:extLst>
                  <a:ext uri="{FF2B5EF4-FFF2-40B4-BE49-F238E27FC236}">
                    <a16:creationId xmlns:a16="http://schemas.microsoft.com/office/drawing/2014/main" id="{BFB2DAE5-3B31-9D4D-A5EF-BC9B49EBACBD}"/>
                  </a:ext>
                </a:extLst>
              </p:cNvPr>
              <p:cNvSpPr>
                <a:spLocks noRot="1" noChangeAspect="1" noMove="1" noResize="1" noEditPoints="1" noAdjustHandles="1" noChangeArrowheads="1" noChangeShapeType="1" noTextEdit="1"/>
              </p:cNvSpPr>
              <p:nvPr/>
            </p:nvSpPr>
            <p:spPr>
              <a:xfrm>
                <a:off x="7647864" y="2551176"/>
                <a:ext cx="1170000" cy="54341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268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Transforms: Linear-Log (cont.)</a:t>
            </a:r>
          </a:p>
        </p:txBody>
      </p:sp>
      <mc:AlternateContent xmlns:mc="http://schemas.openxmlformats.org/markup-compatibility/2006" xmlns:a14="http://schemas.microsoft.com/office/drawing/2010/main">
        <mc:Choice Requires="a14">
          <p:sp>
            <p:nvSpPr>
              <p:cNvPr id="6" name="TextBox 5"/>
              <p:cNvSpPr txBox="1"/>
              <p:nvPr/>
            </p:nvSpPr>
            <p:spPr>
              <a:xfrm>
                <a:off x="2895600" y="2398426"/>
                <a:ext cx="4417491" cy="3693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lang="en-US" sz="2800" i="1">
                          <a:latin typeface="Cambria Math"/>
                          <a:ea typeface="Cambria Math"/>
                        </a:rPr>
                        <m:t>𝜇</m:t>
                      </m:r>
                      <m:d>
                        <m:dPr>
                          <m:begChr m:val="{"/>
                          <m:endChr m:val="}"/>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𝑌</m:t>
                          </m:r>
                        </m:e>
                        <m:e>
                          <m:func>
                            <m:funcPr>
                              <m:ctrlPr>
                                <a:rPr lang="en-US" sz="2800" i="1">
                                  <a:latin typeface="Cambria Math" panose="02040503050406030204" pitchFamily="18" charset="0"/>
                                  <a:ea typeface="Cambria Math"/>
                                </a:rPr>
                              </m:ctrlPr>
                            </m:funcPr>
                            <m:fName>
                              <m:r>
                                <m:rPr>
                                  <m:sty m:val="p"/>
                                </m:rPr>
                                <a:rPr lang="en-US" sz="2800">
                                  <a:latin typeface="Cambria Math" panose="02040503050406030204" pitchFamily="18" charset="0"/>
                                  <a:ea typeface="Cambria Math"/>
                                </a:rPr>
                                <m:t>log</m:t>
                              </m:r>
                            </m:fName>
                            <m:e>
                              <m:d>
                                <m:dPr>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2</m:t>
                                  </m:r>
                                  <m:r>
                                    <a:rPr lang="en-US" sz="2800" i="1">
                                      <a:latin typeface="Cambria Math" panose="02040503050406030204" pitchFamily="18" charset="0"/>
                                      <a:ea typeface="Cambria Math"/>
                                    </a:rPr>
                                    <m:t>𝑋</m:t>
                                  </m:r>
                                </m:e>
                              </m:d>
                            </m:e>
                          </m:func>
                        </m:e>
                      </m:d>
                      <m:r>
                        <a:rPr lang="en-US" sz="2800" i="1">
                          <a:latin typeface="Cambria Math" panose="02040503050406030204" pitchFamily="18" charset="0"/>
                        </a:rPr>
                        <m:t>−</m:t>
                      </m:r>
                      <m:r>
                        <a:rPr lang="en-US" sz="2800" i="1">
                          <a:latin typeface="Cambria Math"/>
                          <a:ea typeface="Cambria Math"/>
                        </a:rPr>
                        <m:t>𝜇</m:t>
                      </m:r>
                      <m:d>
                        <m:dPr>
                          <m:begChr m:val="{"/>
                          <m:endChr m:val="}"/>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𝑌</m:t>
                          </m:r>
                        </m:e>
                        <m:e>
                          <m:func>
                            <m:funcPr>
                              <m:ctrlPr>
                                <a:rPr lang="en-US" sz="2800" i="1">
                                  <a:latin typeface="Cambria Math" panose="02040503050406030204" pitchFamily="18" charset="0"/>
                                  <a:ea typeface="Cambria Math"/>
                                </a:rPr>
                              </m:ctrlPr>
                            </m:funcPr>
                            <m:fName>
                              <m:r>
                                <m:rPr>
                                  <m:sty m:val="p"/>
                                </m:rPr>
                                <a:rPr lang="en-US" sz="2800">
                                  <a:latin typeface="Cambria Math" panose="02040503050406030204" pitchFamily="18" charset="0"/>
                                  <a:ea typeface="Cambria Math"/>
                                </a:rPr>
                                <m:t>log</m:t>
                              </m:r>
                            </m:fName>
                            <m:e>
                              <m:d>
                                <m:dPr>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𝑋</m:t>
                                  </m:r>
                                </m:e>
                              </m:d>
                            </m:e>
                          </m:func>
                        </m:e>
                      </m:d>
                      <m:r>
                        <a:rPr lang="en-US" sz="2800" i="1">
                          <a:latin typeface="Cambria Math"/>
                          <a:ea typeface="Cambria Math"/>
                        </a:rPr>
                        <m:t>=</m:t>
                      </m:r>
                      <m:sSub>
                        <m:sSubPr>
                          <m:ctrlPr>
                            <a:rPr lang="en-US" sz="2800" i="1">
                              <a:latin typeface="Cambria Math" panose="02040503050406030204" pitchFamily="18" charset="0"/>
                              <a:ea typeface="Cambria Math"/>
                            </a:rPr>
                          </m:ctrlPr>
                        </m:sSubPr>
                        <m:e>
                          <m:r>
                            <a:rPr lang="en-US" sz="2800" i="1">
                              <a:latin typeface="Cambria Math"/>
                              <a:ea typeface="Cambria Math"/>
                            </a:rPr>
                            <m:t>𝛽</m:t>
                          </m:r>
                        </m:e>
                        <m:sub>
                          <m:r>
                            <a:rPr lang="en-US" sz="2800" i="1">
                              <a:latin typeface="Cambria Math"/>
                              <a:ea typeface="Cambria Math"/>
                            </a:rPr>
                            <m:t>1</m:t>
                          </m:r>
                        </m:sub>
                      </m:sSub>
                      <m:func>
                        <m:funcPr>
                          <m:ctrlPr>
                            <a:rPr lang="en-US" sz="2800" i="1">
                              <a:latin typeface="Cambria Math" panose="02040503050406030204" pitchFamily="18" charset="0"/>
                              <a:ea typeface="Cambria Math"/>
                            </a:rPr>
                          </m:ctrlPr>
                        </m:funcPr>
                        <m:fName>
                          <m:r>
                            <m:rPr>
                              <m:sty m:val="p"/>
                            </m:rPr>
                            <a:rPr lang="en-US" sz="2800">
                              <a:latin typeface="Cambria Math" panose="02040503050406030204" pitchFamily="18" charset="0"/>
                              <a:ea typeface="Cambria Math"/>
                            </a:rPr>
                            <m:t>log</m:t>
                          </m:r>
                        </m:fName>
                        <m:e>
                          <m:d>
                            <m:dPr>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2</m:t>
                              </m:r>
                            </m:e>
                          </m:d>
                        </m:e>
                      </m:func>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2895600" y="2398426"/>
                <a:ext cx="4417491" cy="369332"/>
              </a:xfrm>
              <a:prstGeom prst="rect">
                <a:avLst/>
              </a:prstGeom>
              <a:blipFill>
                <a:blip r:embed="rId3"/>
                <a:stretch>
                  <a:fillRect l="-575" r="-41667" b="-7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19100" y="3281599"/>
                <a:ext cx="11353800" cy="707886"/>
              </a:xfrm>
              <a:prstGeom prst="rect">
                <a:avLst/>
              </a:prstGeom>
              <a:noFill/>
            </p:spPr>
            <p:txBody>
              <a:bodyPr wrap="square" rtlCol="0">
                <a:noAutofit/>
              </a:bodyPr>
              <a:lstStyle/>
              <a:p>
                <a:pPr algn="ctr"/>
                <a:r>
                  <a:rPr lang="en-US" sz="3200" b="1" dirty="0"/>
                  <a:t>Interpretation: A doubling of X is associated with a </a:t>
                </a:r>
                <a14:m>
                  <m:oMath xmlns:m="http://schemas.openxmlformats.org/officeDocument/2006/math">
                    <m:sSub>
                      <m:sSubPr>
                        <m:ctrlPr>
                          <a:rPr lang="en-US" sz="3200" b="1" i="1">
                            <a:latin typeface="Cambria Math" panose="02040503050406030204" pitchFamily="18" charset="0"/>
                            <a:ea typeface="Cambria Math"/>
                          </a:rPr>
                        </m:ctrlPr>
                      </m:sSubPr>
                      <m:e>
                        <m:r>
                          <a:rPr lang="en-US" sz="3200" b="1" i="1">
                            <a:latin typeface="Cambria Math"/>
                            <a:ea typeface="Cambria Math"/>
                          </a:rPr>
                          <m:t>𝜷</m:t>
                        </m:r>
                      </m:e>
                      <m:sub>
                        <m:r>
                          <a:rPr lang="en-US" sz="3200" b="1" i="1">
                            <a:latin typeface="Cambria Math"/>
                            <a:ea typeface="Cambria Math"/>
                          </a:rPr>
                          <m:t>𝟏</m:t>
                        </m:r>
                      </m:sub>
                    </m:sSub>
                    <m:r>
                      <a:rPr lang="en-US" sz="3200" b="1">
                        <a:latin typeface="Cambria Math" panose="02040503050406030204" pitchFamily="18" charset="0"/>
                        <a:ea typeface="Cambria Math"/>
                      </a:rPr>
                      <m:t>𝐥</m:t>
                    </m:r>
                  </m:oMath>
                </a14:m>
                <a:r>
                  <a:rPr lang="en-US" sz="3200" b="1" dirty="0"/>
                  <a:t>og(2) unit change in the </a:t>
                </a:r>
                <a:r>
                  <a:rPr lang="en-US" sz="3200" b="1" i="1" dirty="0"/>
                  <a:t>mean</a:t>
                </a:r>
                <a:r>
                  <a:rPr lang="en-US" sz="3200" b="1" dirty="0"/>
                  <a:t> of Y. </a:t>
                </a:r>
              </a:p>
            </p:txBody>
          </p:sp>
        </mc:Choice>
        <mc:Fallback xmlns="">
          <p:sp>
            <p:nvSpPr>
              <p:cNvPr id="12" name="TextBox 11"/>
              <p:cNvSpPr txBox="1">
                <a:spLocks noRot="1" noChangeAspect="1" noMove="1" noResize="1" noEditPoints="1" noAdjustHandles="1" noChangeArrowheads="1" noChangeShapeType="1" noTextEdit="1"/>
              </p:cNvSpPr>
              <p:nvPr/>
            </p:nvSpPr>
            <p:spPr>
              <a:xfrm>
                <a:off x="419100" y="3281599"/>
                <a:ext cx="11353800" cy="707886"/>
              </a:xfrm>
              <a:prstGeom prst="rect">
                <a:avLst/>
              </a:prstGeom>
              <a:blipFill>
                <a:blip r:embed="rId4"/>
                <a:stretch>
                  <a:fillRect t="-10714" b="-80357"/>
                </a:stretch>
              </a:blipFill>
            </p:spPr>
            <p:txBody>
              <a:bodyPr/>
              <a:lstStyle/>
              <a:p>
                <a:r>
                  <a:rPr lang="en-US">
                    <a:noFill/>
                  </a:rPr>
                  <a:t> </a:t>
                </a:r>
              </a:p>
            </p:txBody>
          </p:sp>
        </mc:Fallback>
      </mc:AlternateContent>
    </p:spTree>
    <p:extLst>
      <p:ext uri="{BB962C8B-B14F-4D97-AF65-F5344CB8AC3E}">
        <p14:creationId xmlns:p14="http://schemas.microsoft.com/office/powerpoint/2010/main" val="225896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Content Placeholder 3"/>
              <p:cNvSpPr txBox="1">
                <a:spLocks/>
              </p:cNvSpPr>
              <p:nvPr/>
            </p:nvSpPr>
            <p:spPr>
              <a:xfrm>
                <a:off x="576072" y="2272230"/>
                <a:ext cx="10972800" cy="3330137"/>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14:m>
                  <m:oMathPara xmlns:m="http://schemas.openxmlformats.org/officeDocument/2006/math">
                    <m:oMathParaPr>
                      <m:jc m:val="center"/>
                    </m:oMathParaPr>
                    <m:oMath xmlns:m="http://schemas.openxmlformats.org/officeDocument/2006/math">
                      <m:f>
                        <m:fPr>
                          <m:ctrlPr>
                            <a:rPr lang="en-US" sz="2400" i="1">
                              <a:latin typeface="Cambria Math" panose="02040503050406030204" pitchFamily="18" charset="0"/>
                            </a:rPr>
                          </m:ctrlPr>
                        </m:fPr>
                        <m:num>
                          <m:r>
                            <a:rPr lang="en-US" sz="2400">
                              <a:latin typeface="Cambria Math" panose="02040503050406030204" pitchFamily="18" charset="0"/>
                            </a:rPr>
                            <m:t>𝑀𝑒𝑑𝑖𝑎𝑛</m:t>
                          </m:r>
                          <m:d>
                            <m:dPr>
                              <m:ctrlPr>
                                <a:rPr lang="en-US" sz="2400" i="1">
                                  <a:latin typeface="Cambria Math" panose="02040503050406030204" pitchFamily="18" charset="0"/>
                                </a:rPr>
                              </m:ctrlPr>
                            </m:dPr>
                            <m:e>
                              <m:r>
                                <a:rPr lang="en-US" sz="2400">
                                  <a:latin typeface="Cambria Math" panose="02040503050406030204" pitchFamily="18" charset="0"/>
                                </a:rPr>
                                <m:t>𝑌</m:t>
                              </m:r>
                            </m:e>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r>
                                        <a:rPr lang="en-US" sz="2400">
                                          <a:latin typeface="Cambria Math" panose="02040503050406030204" pitchFamily="18" charset="0"/>
                                        </a:rPr>
                                        <m:t>2</m:t>
                                      </m:r>
                                      <m:r>
                                        <a:rPr lang="en-US" sz="2400">
                                          <a:latin typeface="Cambria Math" panose="02040503050406030204" pitchFamily="18" charset="0"/>
                                        </a:rPr>
                                        <m:t>𝑋</m:t>
                                      </m:r>
                                    </m:e>
                                  </m:d>
                                </m:e>
                              </m:func>
                            </m:e>
                          </m:d>
                        </m:num>
                        <m:den>
                          <m:r>
                            <a:rPr lang="en-US" sz="2400">
                              <a:latin typeface="Cambria Math" panose="02040503050406030204" pitchFamily="18" charset="0"/>
                            </a:rPr>
                            <m:t>𝑀𝑒𝑑𝑖𝑎𝑛</m:t>
                          </m:r>
                          <m:d>
                            <m:dPr>
                              <m:ctrlPr>
                                <a:rPr lang="en-US" sz="2400" i="1">
                                  <a:latin typeface="Cambria Math" panose="02040503050406030204" pitchFamily="18" charset="0"/>
                                </a:rPr>
                              </m:ctrlPr>
                            </m:dPr>
                            <m:e>
                              <m:r>
                                <a:rPr lang="en-US" sz="2400">
                                  <a:latin typeface="Cambria Math" panose="02040503050406030204" pitchFamily="18" charset="0"/>
                                </a:rPr>
                                <m:t>𝑌</m:t>
                              </m:r>
                            </m:e>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r>
                                        <a:rPr lang="en-US" sz="2400">
                                          <a:latin typeface="Cambria Math" panose="02040503050406030204" pitchFamily="18" charset="0"/>
                                        </a:rPr>
                                        <m:t>𝑋</m:t>
                                      </m:r>
                                    </m:e>
                                  </m:d>
                                </m:e>
                              </m:func>
                            </m:e>
                          </m:d>
                        </m:den>
                      </m:f>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a:latin typeface="Cambria Math" panose="02040503050406030204" pitchFamily="18" charset="0"/>
                            </a:rPr>
                            <m:t>2</m:t>
                          </m:r>
                        </m:e>
                        <m:sup>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a:latin typeface="Cambria Math" panose="02040503050406030204" pitchFamily="18" charset="0"/>
                                </a:rPr>
                                <m:t>1</m:t>
                              </m:r>
                            </m:sub>
                          </m:sSub>
                        </m:sup>
                      </m:sSup>
                    </m:oMath>
                  </m:oMathPara>
                </a14:m>
                <a:endParaRPr lang="en-US" sz="2400" dirty="0"/>
              </a:p>
              <a:p>
                <a:pPr marL="0" indent="0" algn="ctr">
                  <a:buFont typeface="Arial" charset="0"/>
                  <a:buNone/>
                </a:pPr>
                <a:endParaRPr lang="en-US" sz="2400" dirty="0"/>
              </a:p>
              <a:p>
                <a:pPr marL="0" indent="0" algn="ctr">
                  <a:buNone/>
                </a:pPr>
                <a:r>
                  <a:rPr lang="en-US" b="1" dirty="0"/>
                  <a:t>I</a:t>
                </a:r>
                <a:r>
                  <a:rPr lang="en-US" sz="2800" b="1" dirty="0"/>
                  <a:t>nterpretation: A doubling of X is associated with a </a:t>
                </a:r>
                <a14:m>
                  <m:oMath xmlns:m="http://schemas.openxmlformats.org/officeDocument/2006/math">
                    <m:sSup>
                      <m:sSupPr>
                        <m:ctrlPr>
                          <a:rPr lang="en-US" sz="2800" b="1" i="1">
                            <a:latin typeface="Cambria Math" panose="02040503050406030204" pitchFamily="18" charset="0"/>
                            <a:ea typeface="Cambria Math"/>
                          </a:rPr>
                        </m:ctrlPr>
                      </m:sSupPr>
                      <m:e>
                        <m:r>
                          <a:rPr lang="en-US" sz="2800" b="1" i="1">
                            <a:latin typeface="Cambria Math" charset="0"/>
                            <a:ea typeface="Cambria Math"/>
                          </a:rPr>
                          <m:t>𝟐</m:t>
                        </m:r>
                      </m:e>
                      <m:sup>
                        <m:sSub>
                          <m:sSubPr>
                            <m:ctrlPr>
                              <a:rPr lang="en-US" sz="2800" b="1" i="1">
                                <a:latin typeface="Cambria Math" panose="02040503050406030204" pitchFamily="18" charset="0"/>
                                <a:ea typeface="Cambria Math"/>
                              </a:rPr>
                            </m:ctrlPr>
                          </m:sSubPr>
                          <m:e>
                            <m:r>
                              <a:rPr lang="en-US" sz="2800" b="1" i="1">
                                <a:latin typeface="Cambria Math"/>
                                <a:ea typeface="Cambria Math"/>
                              </a:rPr>
                              <m:t>𝜷</m:t>
                            </m:r>
                          </m:e>
                          <m:sub>
                            <m:r>
                              <a:rPr lang="en-US" sz="2800" b="1" i="1">
                                <a:latin typeface="Cambria Math"/>
                                <a:ea typeface="Cambria Math"/>
                              </a:rPr>
                              <m:t>𝟏</m:t>
                            </m:r>
                          </m:sub>
                        </m:sSub>
                      </m:sup>
                    </m:sSup>
                  </m:oMath>
                </a14:m>
                <a:r>
                  <a:rPr lang="en-US" sz="2800" b="1" dirty="0"/>
                  <a:t> multiplicative increase in the median of Y. (This will be the case regardless of the base on the log function.)</a:t>
                </a:r>
                <a:endParaRPr lang="en-US" sz="2400" b="1" dirty="0"/>
              </a:p>
            </p:txBody>
          </p:sp>
        </mc:Choice>
        <mc:Fallback xmlns="">
          <p:sp>
            <p:nvSpPr>
              <p:cNvPr id="26" name="Content Placeholder 3"/>
              <p:cNvSpPr txBox="1">
                <a:spLocks noRot="1" noChangeAspect="1" noMove="1" noResize="1" noEditPoints="1" noAdjustHandles="1" noChangeArrowheads="1" noChangeShapeType="1" noTextEdit="1"/>
              </p:cNvSpPr>
              <p:nvPr/>
            </p:nvSpPr>
            <p:spPr>
              <a:xfrm>
                <a:off x="576072" y="2272230"/>
                <a:ext cx="10972800" cy="3330137"/>
              </a:xfrm>
              <a:prstGeom prst="rect">
                <a:avLst/>
              </a:prstGeom>
              <a:blipFill>
                <a:blip r:embed="rId2"/>
                <a:stretch>
                  <a:fillRect l="-809" r="-1618"/>
                </a:stretch>
              </a:blipFill>
            </p:spPr>
            <p:txBody>
              <a:bodyPr/>
              <a:lstStyle/>
              <a:p>
                <a:r>
                  <a:rPr lang="en-US">
                    <a:noFill/>
                  </a:rPr>
                  <a:t> </a:t>
                </a:r>
              </a:p>
            </p:txBody>
          </p:sp>
        </mc:Fallback>
      </mc:AlternateContent>
      <p:sp>
        <p:nvSpPr>
          <p:cNvPr id="28674" name="Title 1"/>
          <p:cNvSpPr>
            <a:spLocks noGrp="1"/>
          </p:cNvSpPr>
          <p:nvPr>
            <p:ph type="title"/>
          </p:nvPr>
        </p:nvSpPr>
        <p:spPr/>
        <p:txBody>
          <a:bodyPr/>
          <a:lstStyle/>
          <a:p>
            <a:r>
              <a:rPr lang="en-US" altLang="en-US" dirty="0"/>
              <a:t>Interpretation Log-Log Model</a:t>
            </a:r>
          </a:p>
        </p:txBody>
      </p:sp>
    </p:spTree>
    <p:extLst>
      <p:ext uri="{BB962C8B-B14F-4D97-AF65-F5344CB8AC3E}">
        <p14:creationId xmlns:p14="http://schemas.microsoft.com/office/powerpoint/2010/main" val="154488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Log-linear model</a:t>
                </a:r>
              </a:p>
              <a:p>
                <a:pPr lvl="1"/>
                <a:r>
                  <a:rPr lang="en-US" dirty="0"/>
                  <a:t>Interpretation: A one unit increase in X is associated with a multiplicative change of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𝒆</m:t>
                        </m:r>
                      </m:e>
                      <m:sup>
                        <m:sSub>
                          <m:sSubPr>
                            <m:ctrlPr>
                              <a:rPr lang="en-US" i="1">
                                <a:latin typeface="Cambria Math" panose="02040503050406030204" pitchFamily="18" charset="0"/>
                              </a:rPr>
                            </m:ctrlPr>
                          </m:sSubPr>
                          <m:e>
                            <m:r>
                              <a:rPr lang="en-US">
                                <a:latin typeface="Cambria Math" panose="02040503050406030204" pitchFamily="18" charset="0"/>
                              </a:rPr>
                              <m:t>𝜷</m:t>
                            </m:r>
                          </m:e>
                          <m:sub>
                            <m:r>
                              <a:rPr lang="en-US">
                                <a:latin typeface="Cambria Math" panose="02040503050406030204" pitchFamily="18" charset="0"/>
                              </a:rPr>
                              <m:t>𝟏</m:t>
                            </m:r>
                          </m:sub>
                        </m:sSub>
                      </m:sup>
                    </m:sSup>
                  </m:oMath>
                </a14:m>
                <a:r>
                  <a:rPr lang="en-US" dirty="0"/>
                  <a:t> in median of Y|X.</a:t>
                </a:r>
              </a:p>
              <a:p>
                <a:r>
                  <a:rPr lang="en-US" dirty="0"/>
                  <a:t>Linear-log model</a:t>
                </a:r>
              </a:p>
              <a:p>
                <a:pPr lvl="1"/>
                <a:r>
                  <a:rPr lang="en-US" dirty="0"/>
                  <a:t>Interpretation: A doubling of X is associated with a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𝜷</m:t>
                        </m:r>
                      </m:e>
                      <m:sub>
                        <m:r>
                          <a:rPr lang="en-US">
                            <a:latin typeface="Cambria Math" panose="02040503050406030204" pitchFamily="18" charset="0"/>
                          </a:rPr>
                          <m:t>𝟏</m:t>
                        </m:r>
                      </m:sub>
                    </m:sSub>
                  </m:oMath>
                </a14:m>
                <a:r>
                  <a:rPr lang="en-US" dirty="0"/>
                  <a:t>Log(2) unit change in the mean of Y|X.</a:t>
                </a:r>
              </a:p>
              <a:p>
                <a:r>
                  <a:rPr lang="en-US" dirty="0"/>
                  <a:t>Log-log model</a:t>
                </a:r>
              </a:p>
              <a:p>
                <a:pPr lvl="1"/>
                <a:r>
                  <a:rPr lang="en-US" dirty="0"/>
                  <a:t>Interpretation: A doubling of X is associated with a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𝟐</m:t>
                        </m:r>
                      </m:e>
                      <m:sup>
                        <m:sSub>
                          <m:sSubPr>
                            <m:ctrlPr>
                              <a:rPr lang="en-US" i="1">
                                <a:latin typeface="Cambria Math" panose="02040503050406030204" pitchFamily="18" charset="0"/>
                              </a:rPr>
                            </m:ctrlPr>
                          </m:sSubPr>
                          <m:e>
                            <m:r>
                              <a:rPr lang="en-US">
                                <a:latin typeface="Cambria Math" panose="02040503050406030204" pitchFamily="18" charset="0"/>
                              </a:rPr>
                              <m:t>𝜷</m:t>
                            </m:r>
                          </m:e>
                          <m:sub>
                            <m:r>
                              <a:rPr lang="en-US">
                                <a:latin typeface="Cambria Math" panose="02040503050406030204" pitchFamily="18" charset="0"/>
                              </a:rPr>
                              <m:t>𝟏</m:t>
                            </m:r>
                          </m:sub>
                        </m:sSub>
                      </m:sup>
                    </m:sSup>
                  </m:oMath>
                </a14:m>
                <a:r>
                  <a:rPr lang="en-US" dirty="0"/>
                  <a:t> multiplicative change in the median of Y|X.</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1389" t="-1685" b="-3652"/>
                </a:stretch>
              </a:blipFill>
            </p:spPr>
            <p:txBody>
              <a:bodyPr/>
              <a:lstStyle/>
              <a:p>
                <a:r>
                  <a:rPr lang="en-US">
                    <a:noFill/>
                  </a:rPr>
                  <a:t> </a:t>
                </a:r>
              </a:p>
            </p:txBody>
          </p:sp>
        </mc:Fallback>
      </mc:AlternateContent>
    </p:spTree>
    <p:extLst>
      <p:ext uri="{BB962C8B-B14F-4D97-AF65-F5344CB8AC3E}">
        <p14:creationId xmlns:p14="http://schemas.microsoft.com/office/powerpoint/2010/main" val="146800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27162</TotalTime>
  <Words>1284</Words>
  <Application>Microsoft Macintosh PowerPoint</Application>
  <PresentationFormat>Widescreen</PresentationFormat>
  <Paragraphs>124</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 Math</vt:lpstr>
      <vt:lpstr>1_Body Slides</vt:lpstr>
      <vt:lpstr>For Live Session Assignment (FLS) </vt:lpstr>
      <vt:lpstr>Quick Quiz Questions</vt:lpstr>
      <vt:lpstr>Part 1: Quick Quiz Questions</vt:lpstr>
      <vt:lpstr>Part 1: Quick Quiz Questions</vt:lpstr>
      <vt:lpstr>End Quick Quiz Questions</vt:lpstr>
      <vt:lpstr>Log Transforms: Log-Linear</vt:lpstr>
      <vt:lpstr>Log Transforms: Linear-Log (cont.)</vt:lpstr>
      <vt:lpstr>Interpretation Log-Log Model</vt:lpstr>
      <vt:lpstr>Summary</vt:lpstr>
      <vt:lpstr>Question 1</vt:lpstr>
      <vt:lpstr>Infant Mortality versus GDP</vt:lpstr>
      <vt:lpstr>OLD: Infant Mortality versus GDP: R Code</vt:lpstr>
      <vt:lpstr>New: Infant Mortality versus GDP: R Code</vt:lpstr>
      <vt:lpstr>End Question 1</vt:lpstr>
      <vt:lpstr>Question 2</vt:lpstr>
      <vt:lpstr>Lack of Fit Test</vt:lpstr>
      <vt:lpstr>End Question 2</vt:lpstr>
      <vt:lpstr>Question 2: Takeaways!</vt:lpstr>
      <vt:lpstr>Question 3: Questions!</vt:lpstr>
      <vt:lpstr>End For Live Session Assignment Unit 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302</cp:revision>
  <cp:lastPrinted>2020-09-21T07:53:02Z</cp:lastPrinted>
  <dcterms:created xsi:type="dcterms:W3CDTF">2016-03-21T14:12:59Z</dcterms:created>
  <dcterms:modified xsi:type="dcterms:W3CDTF">2023-11-02T04:39:37Z</dcterms:modified>
  <cp:category/>
</cp:coreProperties>
</file>