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9" r:id="rId3"/>
    <p:sldId id="380" r:id="rId4"/>
    <p:sldId id="257" r:id="rId5"/>
    <p:sldId id="258" r:id="rId6"/>
    <p:sldId id="260" r:id="rId7"/>
    <p:sldId id="259" r:id="rId8"/>
    <p:sldId id="263" r:id="rId9"/>
    <p:sldId id="264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218-4C95-41B5-B12D-D5448D850C5D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218-4C95-41B5-B12D-D5448D850C5D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0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218-4C95-41B5-B12D-D5448D850C5D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218-4C95-41B5-B12D-D5448D850C5D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7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218-4C95-41B5-B12D-D5448D850C5D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3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218-4C95-41B5-B12D-D5448D850C5D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3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218-4C95-41B5-B12D-D5448D850C5D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218-4C95-41B5-B12D-D5448D850C5D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9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218-4C95-41B5-B12D-D5448D850C5D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218-4C95-41B5-B12D-D5448D850C5D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8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218-4C95-41B5-B12D-D5448D850C5D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3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9218-4C95-41B5-B12D-D5448D850C5D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76FF-6BDE-4520-8AA6-1FD8ECB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7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Out Unit 12</a:t>
            </a:r>
          </a:p>
        </p:txBody>
      </p:sp>
    </p:spTree>
    <p:extLst>
      <p:ext uri="{BB962C8B-B14F-4D97-AF65-F5344CB8AC3E}">
        <p14:creationId xmlns:p14="http://schemas.microsoft.com/office/powerpoint/2010/main" val="325595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 </a:t>
            </a:r>
            <a:br>
              <a:rPr lang="en-US" dirty="0"/>
            </a:br>
            <a:r>
              <a:rPr lang="en-US" dirty="0"/>
              <a:t>Influential Points and Assumptions!!!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1078468"/>
                <a:ext cx="4442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</m:acc>
                      <m:r>
                        <m:rPr>
                          <m:nor/>
                        </m:rPr>
                        <a:rPr lang="en-US" dirty="0" smtClean="0"/>
                        <m:t>{</m:t>
                      </m:r>
                      <m:r>
                        <m:rPr>
                          <m:nor/>
                        </m:rPr>
                        <a:rPr lang="en-US" b="0" i="0" dirty="0" smtClean="0"/>
                        <m:t>Science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dirty="0" smtClean="0"/>
                        <m:t>Score</m:t>
                      </m:r>
                      <m:r>
                        <m:rPr>
                          <m:nor/>
                        </m:rPr>
                        <a:rPr lang="en-US" dirty="0" smtClean="0"/>
                        <m:t>} 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𝑀𝑎𝑡h</m:t>
                      </m:r>
                      <m:r>
                        <a:rPr lang="en-US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𝑅𝑒𝑎𝑑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078468"/>
                <a:ext cx="4442242" cy="369332"/>
              </a:xfrm>
              <a:prstGeom prst="rect">
                <a:avLst/>
              </a:prstGeom>
              <a:blipFill>
                <a:blip r:embed="rId2"/>
                <a:stretch>
                  <a:fillRect t="-655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58687"/>
            <a:ext cx="4471178" cy="448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39" y="5994848"/>
            <a:ext cx="39243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291F64-25CC-4A0E-AC9D-9039BF54AA1E}"/>
              </a:ext>
            </a:extLst>
          </p:cNvPr>
          <p:cNvSpPr txBox="1"/>
          <p:nvPr/>
        </p:nvSpPr>
        <p:spPr>
          <a:xfrm>
            <a:off x="5688419" y="1743740"/>
            <a:ext cx="2785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Address all model assumptions:</a:t>
            </a:r>
          </a:p>
        </p:txBody>
      </p:sp>
    </p:spTree>
    <p:extLst>
      <p:ext uri="{BB962C8B-B14F-4D97-AF65-F5344CB8AC3E}">
        <p14:creationId xmlns:p14="http://schemas.microsoft.com/office/powerpoint/2010/main" val="85083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Question 2: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170" y="2048850"/>
            <a:ext cx="3429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34" y="2177438"/>
            <a:ext cx="34385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8BD2DF-2852-40E2-93B3-2D4243157D28}"/>
              </a:ext>
            </a:extLst>
          </p:cNvPr>
          <p:cNvSpPr txBox="1"/>
          <p:nvPr/>
        </p:nvSpPr>
        <p:spPr>
          <a:xfrm>
            <a:off x="276447" y="1275907"/>
            <a:ext cx="2679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models for each parameter estimate table: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DC966-6A71-4C3A-AFEB-6CE3C439CC14}"/>
              </a:ext>
            </a:extLst>
          </p:cNvPr>
          <p:cNvSpPr txBox="1"/>
          <p:nvPr/>
        </p:nvSpPr>
        <p:spPr>
          <a:xfrm>
            <a:off x="209107" y="3637392"/>
            <a:ext cx="281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one is more appropriate: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0D7D5-25AD-4315-91DF-0A9D332AFCDF}"/>
              </a:ext>
            </a:extLst>
          </p:cNvPr>
          <p:cNvSpPr txBox="1"/>
          <p:nvPr/>
        </p:nvSpPr>
        <p:spPr>
          <a:xfrm>
            <a:off x="209107" y="5161089"/>
            <a:ext cx="2913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 any significant findings:</a:t>
            </a:r>
          </a:p>
        </p:txBody>
      </p:sp>
    </p:spTree>
    <p:extLst>
      <p:ext uri="{BB962C8B-B14F-4D97-AF65-F5344CB8AC3E}">
        <p14:creationId xmlns:p14="http://schemas.microsoft.com/office/powerpoint/2010/main" val="29659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5EE3-50F3-1F41-8499-48F32EDF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6299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Breakout 1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A27EA71-72F3-E840-A25D-EDB6373D8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960" y="2482985"/>
            <a:ext cx="514408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3F0EB1-1A66-414D-A1FB-B8593B6E7678}"/>
              </a:ext>
            </a:extLst>
          </p:cNvPr>
          <p:cNvSpPr txBox="1"/>
          <p:nvPr/>
        </p:nvSpPr>
        <p:spPr>
          <a:xfrm>
            <a:off x="700391" y="1561862"/>
            <a:ext cx="711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two equations for the regression of Charity on Importance … one for each value of Cash</a:t>
            </a:r>
            <a:r>
              <a:rPr lang="en-US"/>
              <a:t>_C. 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F9F81-0CED-294B-BD6B-BDBF39D5516F}"/>
              </a:ext>
            </a:extLst>
          </p:cNvPr>
          <p:cNvSpPr txBox="1"/>
          <p:nvPr/>
        </p:nvSpPr>
        <p:spPr>
          <a:xfrm>
            <a:off x="3200399" y="5392020"/>
            <a:ext cx="2743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Cash_C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0: &lt;= $45,000</a:t>
            </a:r>
          </a:p>
          <a:p>
            <a:pPr algn="ctr"/>
            <a:r>
              <a:rPr lang="en-US" dirty="0"/>
              <a:t>1:  &gt; $45,000 </a:t>
            </a:r>
          </a:p>
        </p:txBody>
      </p:sp>
    </p:spTree>
    <p:extLst>
      <p:ext uri="{BB962C8B-B14F-4D97-AF65-F5344CB8AC3E}">
        <p14:creationId xmlns:p14="http://schemas.microsoft.com/office/powerpoint/2010/main" val="319390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5EE3-50F3-1F41-8499-48F32EDF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41398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Breakout 2</a:t>
            </a:r>
          </a:p>
        </p:txBody>
      </p:sp>
    </p:spTree>
    <p:extLst>
      <p:ext uri="{BB962C8B-B14F-4D97-AF65-F5344CB8AC3E}">
        <p14:creationId xmlns:p14="http://schemas.microsoft.com/office/powerpoint/2010/main" val="86347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HSB2!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17" y="1219200"/>
            <a:ext cx="8482519" cy="490696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We would like to create a model with a categorical variable for socioeconomic status (SES) in order to test if there is a difference in mean science score for changes between SES = 3 to SES = 1 and SES = 3 to SES =2, taking the math score into account. (Assume math is associated with the science score </a:t>
            </a:r>
            <a:r>
              <a:rPr lang="en-US" b="1" dirty="0"/>
              <a:t>in the same way for each SES</a:t>
            </a:r>
            <a:r>
              <a:rPr lang="en-US" dirty="0"/>
              <a:t>.)  Can we quantify these amounts? That is, by how much can we expect the science score to increase or decrease with respect to SES = 3 (</a:t>
            </a:r>
            <a:r>
              <a:rPr lang="en-US" dirty="0">
                <a:solidFill>
                  <a:srgbClr val="0070C0"/>
                </a:solidFill>
              </a:rPr>
              <a:t>make SES = 3 the reference level</a:t>
            </a:r>
            <a:r>
              <a:rPr lang="en-US" dirty="0"/>
              <a:t>).  </a:t>
            </a:r>
            <a:r>
              <a:rPr lang="en-US" b="1" i="1" dirty="0"/>
              <a:t>Be sure and write out the model statement and check assumptions!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7663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Influential Points and Assumptions!!!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1"/>
            <a:ext cx="439932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75" y="6019800"/>
            <a:ext cx="3762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9A7DD2-2636-418F-A09E-1AA86BA4A502}"/>
              </a:ext>
            </a:extLst>
          </p:cNvPr>
          <p:cNvSpPr txBox="1"/>
          <p:nvPr/>
        </p:nvSpPr>
        <p:spPr>
          <a:xfrm>
            <a:off x="5847907" y="1254642"/>
            <a:ext cx="3009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Address model assumptions:</a:t>
            </a:r>
          </a:p>
        </p:txBody>
      </p:sp>
    </p:spTree>
    <p:extLst>
      <p:ext uri="{BB962C8B-B14F-4D97-AF65-F5344CB8AC3E}">
        <p14:creationId xmlns:p14="http://schemas.microsoft.com/office/powerpoint/2010/main" val="358703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Question 1: That is, by how much can we expect the science score to increase or decrease with respect to SES = 3 (make SES = 3 the reference level). This page is for informational purposes, no questions.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391021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52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Question 1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314" y="1668743"/>
            <a:ext cx="4497371" cy="2023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1B3010-14CE-43BB-889C-8E919099353F}"/>
              </a:ext>
            </a:extLst>
          </p:cNvPr>
          <p:cNvSpPr txBox="1"/>
          <p:nvPr/>
        </p:nvSpPr>
        <p:spPr>
          <a:xfrm>
            <a:off x="457200" y="385961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regression model:</a:t>
            </a:r>
          </a:p>
          <a:p>
            <a:r>
              <a:rPr lang="en-US" dirty="0"/>
              <a:t>Individual models with different intercepts based on SES value (If applicable):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F282D-06A0-4627-A54E-5BD59A3E9FEB}"/>
              </a:ext>
            </a:extLst>
          </p:cNvPr>
          <p:cNvSpPr txBox="1"/>
          <p:nvPr/>
        </p:nvSpPr>
        <p:spPr>
          <a:xfrm>
            <a:off x="457200" y="5189257"/>
            <a:ext cx="843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 significant findings: </a:t>
            </a:r>
          </a:p>
        </p:txBody>
      </p:sp>
    </p:spTree>
    <p:extLst>
      <p:ext uri="{BB962C8B-B14F-4D97-AF65-F5344CB8AC3E}">
        <p14:creationId xmlns:p14="http://schemas.microsoft.com/office/powerpoint/2010/main" val="65035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1 One Stop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7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we want to know if and how much the math score is related to the science score </a:t>
            </a:r>
            <a:r>
              <a:rPr lang="en-US" u="sng" dirty="0"/>
              <a:t>after controlling for the reading score.</a:t>
            </a:r>
            <a:r>
              <a:rPr lang="en-US" dirty="0"/>
              <a:t> </a:t>
            </a:r>
            <a:r>
              <a:rPr lang="en-US" b="1" i="1" dirty="0"/>
              <a:t>Be sure and write out the model statement and check assumptions!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2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336</Words>
  <Application>Microsoft Macintosh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Break Out Unit 12</vt:lpstr>
      <vt:lpstr>Breakout 1</vt:lpstr>
      <vt:lpstr>Breakout 2</vt:lpstr>
      <vt:lpstr>HSB2!</vt:lpstr>
      <vt:lpstr>Influential Points and Assumptions!!!</vt:lpstr>
      <vt:lpstr>Question 1: That is, by how much can we expect the science score to increase or decrease with respect to SES = 3 (make SES = 3 the reference level). This page is for informational purposes, no questions.</vt:lpstr>
      <vt:lpstr>Question 1 </vt:lpstr>
      <vt:lpstr>Breakout 1 One Stop Here</vt:lpstr>
      <vt:lpstr>Question 2</vt:lpstr>
      <vt:lpstr>Question 2  Influential Points and Assumptions!!!</vt:lpstr>
      <vt:lpstr>Question 2:</vt:lpstr>
    </vt:vector>
  </TitlesOfParts>
  <Company>Southern Methodist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Out Unit 12</dc:title>
  <dc:creator>OIT</dc:creator>
  <cp:lastModifiedBy>Microsoft Office User</cp:lastModifiedBy>
  <cp:revision>13</cp:revision>
  <dcterms:created xsi:type="dcterms:W3CDTF">2016-11-18T00:17:48Z</dcterms:created>
  <dcterms:modified xsi:type="dcterms:W3CDTF">2020-03-27T01:16:46Z</dcterms:modified>
</cp:coreProperties>
</file>