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90" r:id="rId2"/>
    <p:sldId id="323" r:id="rId3"/>
    <p:sldId id="324" r:id="rId4"/>
    <p:sldId id="326" r:id="rId5"/>
    <p:sldId id="287" r:id="rId6"/>
    <p:sldId id="337" r:id="rId7"/>
    <p:sldId id="336" r:id="rId8"/>
    <p:sldId id="289" r:id="rId9"/>
    <p:sldId id="257" r:id="rId10"/>
    <p:sldId id="265" r:id="rId11"/>
    <p:sldId id="267" r:id="rId12"/>
    <p:sldId id="266" r:id="rId13"/>
    <p:sldId id="293" r:id="rId14"/>
    <p:sldId id="292" r:id="rId15"/>
    <p:sldId id="259" r:id="rId16"/>
    <p:sldId id="269" r:id="rId17"/>
    <p:sldId id="294" r:id="rId18"/>
    <p:sldId id="295" r:id="rId19"/>
    <p:sldId id="296" r:id="rId20"/>
    <p:sldId id="297" r:id="rId21"/>
    <p:sldId id="322" r:id="rId22"/>
    <p:sldId id="298" r:id="rId23"/>
    <p:sldId id="273" r:id="rId24"/>
    <p:sldId id="268" r:id="rId25"/>
    <p:sldId id="275" r:id="rId26"/>
    <p:sldId id="334" r:id="rId27"/>
    <p:sldId id="301" r:id="rId28"/>
    <p:sldId id="302" r:id="rId29"/>
    <p:sldId id="306" r:id="rId30"/>
    <p:sldId id="309" r:id="rId31"/>
    <p:sldId id="310" r:id="rId32"/>
    <p:sldId id="327" r:id="rId33"/>
    <p:sldId id="328" r:id="rId34"/>
    <p:sldId id="316" r:id="rId35"/>
    <p:sldId id="320" r:id="rId36"/>
    <p:sldId id="321" r:id="rId37"/>
    <p:sldId id="325" r:id="rId38"/>
    <p:sldId id="312"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07" autoAdjust="0"/>
  </p:normalViewPr>
  <p:slideViewPr>
    <p:cSldViewPr>
      <p:cViewPr varScale="1">
        <p:scale>
          <a:sx n="124" d="100"/>
          <a:sy n="124" d="100"/>
        </p:scale>
        <p:origin x="1840" y="168"/>
      </p:cViewPr>
      <p:guideLst>
        <p:guide orient="horz" pos="2160"/>
        <p:guide pos="2880"/>
      </p:guideLst>
    </p:cSldViewPr>
  </p:slideViewPr>
  <p:outlineViewPr>
    <p:cViewPr>
      <p:scale>
        <a:sx n="33" d="100"/>
        <a:sy n="33" d="100"/>
      </p:scale>
      <p:origin x="258" y="3834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1-20T20:49:38.314"/>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0"/>
      <inkml:brushProperty name="anchorY" value="0"/>
      <inkml:brushProperty name="scaleFactor" value="0.5"/>
    </inkml:brush>
    <inkml:brush xml:id="br1">
      <inkml:brushProperty name="width" value="0.1" units="cm"/>
      <inkml:brushProperty name="height" value="0.1" units="cm"/>
      <inkml:brushProperty name="color" value="#AE198D"/>
      <inkml:brushProperty name="ignorePressure" value="1"/>
      <inkml:brushProperty name="inkEffects" value="galaxy"/>
      <inkml:brushProperty name="anchorX" value="-4123.58057"/>
      <inkml:brushProperty name="anchorY" value="-1207.28406"/>
      <inkml:brushProperty name="scaleFactor" value="0.5"/>
    </inkml:brush>
    <inkml:brush xml:id="br2">
      <inkml:brushProperty name="width" value="0.1" units="cm"/>
      <inkml:brushProperty name="height" value="0.1" units="cm"/>
      <inkml:brushProperty name="color" value="#AE198D"/>
      <inkml:brushProperty name="ignorePressure" value="1"/>
      <inkml:brushProperty name="inkEffects" value="galaxy"/>
      <inkml:brushProperty name="anchorX" value="-6334.32129"/>
      <inkml:brushProperty name="anchorY" value="-2445.92603"/>
      <inkml:brushProperty name="scaleFactor" value="0.5"/>
    </inkml:brush>
  </inkml:definitions>
  <inkml:trace contextRef="#ctx0" brushRef="#br0">216 132,'0'13,"0"0,18-13,-18 26,18-26,-18 13,54 27,-54-28,36 1,-36 14,18-14,0 0,-18 0,36 0,-36 0,35 0,-35 1,36-1,-18 13,0-13,0 0,0 0,0-13,0 13,18 0,-18 0,18 14,0-14,-18 0,18 0,-19 0,19 0,1-13,-20 13,19-13,0 13,0-13,-18 0,0 0,18 0,-1 0,2 0,-20 0,19 0,0 0,0 0,0-13,-18 13,18-13,18 13,-36-13,17 0,1 13,-18-26,1 26,17-13,-19-14,1 27,0-13,0 13,0-13,18 13,-36-13,18 13,0-13,-18 0,0 0,18 0,-1 0,-17 0,19-1,-19 1,18 0,-18 0,18 0,-18 0,0 0,18-14,-18 14,0 1,0-2,0 1,0 0,0 0,0 0,0 0,0 0,0 0,17 13,-17-14,0 1,0 26,0-26,0 13</inkml:trace>
  <inkml:trace contextRef="#ctx0" brushRef="#br1" timeOffset="1">1508 158,'19'0,"-2"0,2 0,-2 0,1 0,0-13,0 13,18-27,0 14,0-13,0 13,18 0,17-13,-35 26,-18-13,36 0,-36 13,-18 13,0 0,0 0,0 0,0 0,0 0,0 0,0 0,0 0,0 1,0-1,18-13,-18 0</inkml:trace>
  <inkml:trace contextRef="#ctx0" brushRef="#br2" timeOffset="2">0 249,'19'-12,"-19"-2,0 1,0 0,17-13,1 13,-18-13,19 26,-19-27,17 14,2 0,-2-13,-17 0,18 26,-18-13,0 0,18 13,0 0,0 0,0 0,18 0,-18 13,0-13,-18 13,36-13,-18 0,0 13,0-13,18 0,-19 0,1 13,1-13,-2 13,1-13,-18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1-21T00:32:09.948"/>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0"/>
      <inkml:brushProperty name="anchorY" value="0"/>
      <inkml:brushProperty name="scaleFactor" value="0.5"/>
    </inkml:brush>
    <inkml:brush xml:id="br1">
      <inkml:brushProperty name="width" value="0.1" units="cm"/>
      <inkml:brushProperty name="height" value="0.1" units="cm"/>
      <inkml:brushProperty name="color" value="#AE198D"/>
      <inkml:brushProperty name="ignorePressure" value="1"/>
      <inkml:brushProperty name="inkEffects" value="galaxy"/>
      <inkml:brushProperty name="anchorX" value="-4123.58057"/>
      <inkml:brushProperty name="anchorY" value="-1207.28406"/>
      <inkml:brushProperty name="scaleFactor" value="0.5"/>
    </inkml:brush>
    <inkml:brush xml:id="br2">
      <inkml:brushProperty name="width" value="0.1" units="cm"/>
      <inkml:brushProperty name="height" value="0.1" units="cm"/>
      <inkml:brushProperty name="color" value="#AE198D"/>
      <inkml:brushProperty name="ignorePressure" value="1"/>
      <inkml:brushProperty name="inkEffects" value="galaxy"/>
      <inkml:brushProperty name="anchorX" value="-6334.32129"/>
      <inkml:brushProperty name="anchorY" value="-2445.92603"/>
      <inkml:brushProperty name="scaleFactor" value="0.5"/>
    </inkml:brush>
  </inkml:definitions>
  <inkml:trace contextRef="#ctx0" brushRef="#br0">216 132,'0'13,"0"0,18-13,-18 26,18-26,-18 13,54 27,-54-28,36 1,-36 14,18-14,0 0,-18 0,36 0,-36 0,35 0,-35 1,36-1,-18 13,0-13,0 0,0 0,0-13,0 13,18 0,-18 0,18 14,0-14,-18 0,18 0,-19 0,19 0,1-13,-20 13,19-13,0 13,0-13,-18 0,0 0,18 0,-1 0,2 0,-20 0,19 0,0 0,0 0,0-13,-18 13,18-13,18 13,-36-13,17 0,1 13,-18-26,1 26,17-13,-19-14,1 27,0-13,0 13,0-13,18 13,-36-13,18 13,0-13,-18 0,0 0,18 0,-1 0,-17 0,19-1,-19 1,18 0,-18 0,18 0,-18 0,0 0,18-14,-18 14,0 1,0-2,0 1,0 0,0 0,0 0,0 0,0 0,0 0,17 13,-17-14,0 1,0 26,0-26,0 13</inkml:trace>
  <inkml:trace contextRef="#ctx0" brushRef="#br1" timeOffset="1">1508 158,'19'0,"-2"0,2 0,-2 0,1 0,0-13,0 13,18-27,0 14,0-13,0 13,18 0,17-13,-35 26,-18-13,36 0,-36 13,-18 13,0 0,0 0,0 0,0 0,0 0,0 0,0 0,0 0,0 1,0-1,18-13,-18 0</inkml:trace>
  <inkml:trace contextRef="#ctx0" brushRef="#br2" timeOffset="2">0 249,'19'-12,"-19"-2,0 1,0 0,17-13,1 13,-18-13,19 26,-19-27,17 14,2 0,-2-13,-17 0,18 26,-18-13,0 0,18 13,0 0,0 0,0 0,18 0,-18 13,0-13,-18 13,36-13,-18 0,0 13,0-13,18 0,-19 0,1 13,1-13,-2 13,1-13,-18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F6D17-9304-4F83-ABF9-00C42855D19D}" type="datetimeFigureOut">
              <a:rPr lang="en-US" smtClean="0"/>
              <a:t>4/2/20</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904663-59B0-4C26-9629-1E034548E980}" type="slidenum">
              <a:rPr lang="en-US" smtClean="0"/>
              <a:t>‹#›</a:t>
            </a:fld>
            <a:endParaRPr lang="en-US" dirty="0"/>
          </a:p>
        </p:txBody>
      </p:sp>
    </p:spTree>
    <p:extLst>
      <p:ext uri="{BB962C8B-B14F-4D97-AF65-F5344CB8AC3E}">
        <p14:creationId xmlns:p14="http://schemas.microsoft.com/office/powerpoint/2010/main" val="349684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10</a:t>
            </a:fld>
            <a:endParaRPr lang="en-US" dirty="0"/>
          </a:p>
        </p:txBody>
      </p:sp>
    </p:spTree>
    <p:extLst>
      <p:ext uri="{BB962C8B-B14F-4D97-AF65-F5344CB8AC3E}">
        <p14:creationId xmlns:p14="http://schemas.microsoft.com/office/powerpoint/2010/main" val="3770418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19</a:t>
            </a:fld>
            <a:endParaRPr lang="en-US" dirty="0"/>
          </a:p>
        </p:txBody>
      </p:sp>
    </p:spTree>
    <p:extLst>
      <p:ext uri="{BB962C8B-B14F-4D97-AF65-F5344CB8AC3E}">
        <p14:creationId xmlns:p14="http://schemas.microsoft.com/office/powerpoint/2010/main" val="1920983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20</a:t>
            </a:fld>
            <a:endParaRPr lang="en-US" dirty="0"/>
          </a:p>
        </p:txBody>
      </p:sp>
    </p:spTree>
    <p:extLst>
      <p:ext uri="{BB962C8B-B14F-4D97-AF65-F5344CB8AC3E}">
        <p14:creationId xmlns:p14="http://schemas.microsoft.com/office/powerpoint/2010/main" val="2585382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22</a:t>
            </a:fld>
            <a:endParaRPr lang="en-US" dirty="0"/>
          </a:p>
        </p:txBody>
      </p:sp>
    </p:spTree>
    <p:extLst>
      <p:ext uri="{BB962C8B-B14F-4D97-AF65-F5344CB8AC3E}">
        <p14:creationId xmlns:p14="http://schemas.microsoft.com/office/powerpoint/2010/main" val="1363716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23</a:t>
            </a:fld>
            <a:endParaRPr lang="en-US" dirty="0"/>
          </a:p>
        </p:txBody>
      </p:sp>
    </p:spTree>
    <p:extLst>
      <p:ext uri="{BB962C8B-B14F-4D97-AF65-F5344CB8AC3E}">
        <p14:creationId xmlns:p14="http://schemas.microsoft.com/office/powerpoint/2010/main" val="165755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24</a:t>
            </a:fld>
            <a:endParaRPr lang="en-US" dirty="0"/>
          </a:p>
        </p:txBody>
      </p:sp>
    </p:spTree>
    <p:extLst>
      <p:ext uri="{BB962C8B-B14F-4D97-AF65-F5344CB8AC3E}">
        <p14:creationId xmlns:p14="http://schemas.microsoft.com/office/powerpoint/2010/main" val="3986272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25</a:t>
            </a:fld>
            <a:endParaRPr lang="en-US" dirty="0"/>
          </a:p>
        </p:txBody>
      </p:sp>
    </p:spTree>
    <p:extLst>
      <p:ext uri="{BB962C8B-B14F-4D97-AF65-F5344CB8AC3E}">
        <p14:creationId xmlns:p14="http://schemas.microsoft.com/office/powerpoint/2010/main" val="40355510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27</a:t>
            </a:fld>
            <a:endParaRPr lang="en-US" dirty="0"/>
          </a:p>
        </p:txBody>
      </p:sp>
    </p:spTree>
    <p:extLst>
      <p:ext uri="{BB962C8B-B14F-4D97-AF65-F5344CB8AC3E}">
        <p14:creationId xmlns:p14="http://schemas.microsoft.com/office/powerpoint/2010/main" val="1379150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28</a:t>
            </a:fld>
            <a:endParaRPr lang="en-US" dirty="0"/>
          </a:p>
        </p:txBody>
      </p:sp>
    </p:spTree>
    <p:extLst>
      <p:ext uri="{BB962C8B-B14F-4D97-AF65-F5344CB8AC3E}">
        <p14:creationId xmlns:p14="http://schemas.microsoft.com/office/powerpoint/2010/main" val="3836482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29</a:t>
            </a:fld>
            <a:endParaRPr lang="en-US" dirty="0"/>
          </a:p>
        </p:txBody>
      </p:sp>
    </p:spTree>
    <p:extLst>
      <p:ext uri="{BB962C8B-B14F-4D97-AF65-F5344CB8AC3E}">
        <p14:creationId xmlns:p14="http://schemas.microsoft.com/office/powerpoint/2010/main" val="5514710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30</a:t>
            </a:fld>
            <a:endParaRPr lang="en-US" dirty="0"/>
          </a:p>
        </p:txBody>
      </p:sp>
    </p:spTree>
    <p:extLst>
      <p:ext uri="{BB962C8B-B14F-4D97-AF65-F5344CB8AC3E}">
        <p14:creationId xmlns:p14="http://schemas.microsoft.com/office/powerpoint/2010/main" val="1219365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11</a:t>
            </a:fld>
            <a:endParaRPr lang="en-US" dirty="0"/>
          </a:p>
        </p:txBody>
      </p:sp>
    </p:spTree>
    <p:extLst>
      <p:ext uri="{BB962C8B-B14F-4D97-AF65-F5344CB8AC3E}">
        <p14:creationId xmlns:p14="http://schemas.microsoft.com/office/powerpoint/2010/main" val="3619295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31</a:t>
            </a:fld>
            <a:endParaRPr lang="en-US" dirty="0"/>
          </a:p>
        </p:txBody>
      </p:sp>
    </p:spTree>
    <p:extLst>
      <p:ext uri="{BB962C8B-B14F-4D97-AF65-F5344CB8AC3E}">
        <p14:creationId xmlns:p14="http://schemas.microsoft.com/office/powerpoint/2010/main" val="885986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32</a:t>
            </a:fld>
            <a:endParaRPr lang="en-US" dirty="0"/>
          </a:p>
        </p:txBody>
      </p:sp>
    </p:spTree>
    <p:extLst>
      <p:ext uri="{BB962C8B-B14F-4D97-AF65-F5344CB8AC3E}">
        <p14:creationId xmlns:p14="http://schemas.microsoft.com/office/powerpoint/2010/main" val="3207368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35</a:t>
            </a:fld>
            <a:endParaRPr lang="en-US" dirty="0"/>
          </a:p>
        </p:txBody>
      </p:sp>
    </p:spTree>
    <p:extLst>
      <p:ext uri="{BB962C8B-B14F-4D97-AF65-F5344CB8AC3E}">
        <p14:creationId xmlns:p14="http://schemas.microsoft.com/office/powerpoint/2010/main" val="1513338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12</a:t>
            </a:fld>
            <a:endParaRPr lang="en-US" dirty="0"/>
          </a:p>
        </p:txBody>
      </p:sp>
    </p:spTree>
    <p:extLst>
      <p:ext uri="{BB962C8B-B14F-4D97-AF65-F5344CB8AC3E}">
        <p14:creationId xmlns:p14="http://schemas.microsoft.com/office/powerpoint/2010/main" val="2701412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13</a:t>
            </a:fld>
            <a:endParaRPr lang="en-US" dirty="0"/>
          </a:p>
        </p:txBody>
      </p:sp>
    </p:spTree>
    <p:extLst>
      <p:ext uri="{BB962C8B-B14F-4D97-AF65-F5344CB8AC3E}">
        <p14:creationId xmlns:p14="http://schemas.microsoft.com/office/powerpoint/2010/main" val="2607782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14</a:t>
            </a:fld>
            <a:endParaRPr lang="en-US" dirty="0"/>
          </a:p>
        </p:txBody>
      </p:sp>
    </p:spTree>
    <p:extLst>
      <p:ext uri="{BB962C8B-B14F-4D97-AF65-F5344CB8AC3E}">
        <p14:creationId xmlns:p14="http://schemas.microsoft.com/office/powerpoint/2010/main" val="88071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15</a:t>
            </a:fld>
            <a:endParaRPr lang="en-US" dirty="0"/>
          </a:p>
        </p:txBody>
      </p:sp>
    </p:spTree>
    <p:extLst>
      <p:ext uri="{BB962C8B-B14F-4D97-AF65-F5344CB8AC3E}">
        <p14:creationId xmlns:p14="http://schemas.microsoft.com/office/powerpoint/2010/main" val="1549735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16</a:t>
            </a:fld>
            <a:endParaRPr lang="en-US" dirty="0"/>
          </a:p>
        </p:txBody>
      </p:sp>
    </p:spTree>
    <p:extLst>
      <p:ext uri="{BB962C8B-B14F-4D97-AF65-F5344CB8AC3E}">
        <p14:creationId xmlns:p14="http://schemas.microsoft.com/office/powerpoint/2010/main" val="14896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17</a:t>
            </a:fld>
            <a:endParaRPr lang="en-US" dirty="0"/>
          </a:p>
        </p:txBody>
      </p:sp>
    </p:spTree>
    <p:extLst>
      <p:ext uri="{BB962C8B-B14F-4D97-AF65-F5344CB8AC3E}">
        <p14:creationId xmlns:p14="http://schemas.microsoft.com/office/powerpoint/2010/main" val="4198435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04663-59B0-4C26-9629-1E034548E980}" type="slidenum">
              <a:rPr lang="en-US" smtClean="0"/>
              <a:t>18</a:t>
            </a:fld>
            <a:endParaRPr lang="en-US" dirty="0"/>
          </a:p>
        </p:txBody>
      </p:sp>
    </p:spTree>
    <p:extLst>
      <p:ext uri="{BB962C8B-B14F-4D97-AF65-F5344CB8AC3E}">
        <p14:creationId xmlns:p14="http://schemas.microsoft.com/office/powerpoint/2010/main" val="3513596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4BD6CEF-0087-41C5-9F66-40C08D95A595}" type="datetimeFigureOut">
              <a:rPr lang="en-US" smtClean="0"/>
              <a:t>4/2/20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2FE410-BAAA-4F47-A6EF-E7655009A422}" type="slidenum">
              <a:rPr lang="en-US" smtClean="0"/>
              <a:t>‹#›</a:t>
            </a:fld>
            <a:endParaRPr lang="en-US" dirty="0"/>
          </a:p>
        </p:txBody>
      </p:sp>
    </p:spTree>
    <p:extLst>
      <p:ext uri="{BB962C8B-B14F-4D97-AF65-F5344CB8AC3E}">
        <p14:creationId xmlns:p14="http://schemas.microsoft.com/office/powerpoint/2010/main" val="3884520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BD6CEF-0087-41C5-9F66-40C08D95A595}" type="datetimeFigureOut">
              <a:rPr lang="en-US" smtClean="0"/>
              <a:t>4/2/20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2FE410-BAAA-4F47-A6EF-E7655009A422}" type="slidenum">
              <a:rPr lang="en-US" smtClean="0"/>
              <a:t>‹#›</a:t>
            </a:fld>
            <a:endParaRPr lang="en-US" dirty="0"/>
          </a:p>
        </p:txBody>
      </p:sp>
    </p:spTree>
    <p:extLst>
      <p:ext uri="{BB962C8B-B14F-4D97-AF65-F5344CB8AC3E}">
        <p14:creationId xmlns:p14="http://schemas.microsoft.com/office/powerpoint/2010/main" val="593553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BD6CEF-0087-41C5-9F66-40C08D95A595}" type="datetimeFigureOut">
              <a:rPr lang="en-US" smtClean="0"/>
              <a:t>4/2/20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2FE410-BAAA-4F47-A6EF-E7655009A422}" type="slidenum">
              <a:rPr lang="en-US" smtClean="0"/>
              <a:t>‹#›</a:t>
            </a:fld>
            <a:endParaRPr lang="en-US" dirty="0"/>
          </a:p>
        </p:txBody>
      </p:sp>
    </p:spTree>
    <p:extLst>
      <p:ext uri="{BB962C8B-B14F-4D97-AF65-F5344CB8AC3E}">
        <p14:creationId xmlns:p14="http://schemas.microsoft.com/office/powerpoint/2010/main" val="3259520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BD6CEF-0087-41C5-9F66-40C08D95A595}" type="datetimeFigureOut">
              <a:rPr lang="en-US" smtClean="0"/>
              <a:t>4/2/20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2FE410-BAAA-4F47-A6EF-E7655009A422}" type="slidenum">
              <a:rPr lang="en-US" smtClean="0"/>
              <a:t>‹#›</a:t>
            </a:fld>
            <a:endParaRPr lang="en-US" dirty="0"/>
          </a:p>
        </p:txBody>
      </p:sp>
    </p:spTree>
    <p:extLst>
      <p:ext uri="{BB962C8B-B14F-4D97-AF65-F5344CB8AC3E}">
        <p14:creationId xmlns:p14="http://schemas.microsoft.com/office/powerpoint/2010/main" val="2962415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BD6CEF-0087-41C5-9F66-40C08D95A595}" type="datetimeFigureOut">
              <a:rPr lang="en-US" smtClean="0"/>
              <a:t>4/2/20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92FE410-BAAA-4F47-A6EF-E7655009A422}" type="slidenum">
              <a:rPr lang="en-US" smtClean="0"/>
              <a:t>‹#›</a:t>
            </a:fld>
            <a:endParaRPr lang="en-US" dirty="0"/>
          </a:p>
        </p:txBody>
      </p:sp>
    </p:spTree>
    <p:extLst>
      <p:ext uri="{BB962C8B-B14F-4D97-AF65-F5344CB8AC3E}">
        <p14:creationId xmlns:p14="http://schemas.microsoft.com/office/powerpoint/2010/main" val="1320363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4BD6CEF-0087-41C5-9F66-40C08D95A595}" type="datetimeFigureOut">
              <a:rPr lang="en-US" smtClean="0"/>
              <a:t>4/2/20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2FE410-BAAA-4F47-A6EF-E7655009A422}" type="slidenum">
              <a:rPr lang="en-US" smtClean="0"/>
              <a:t>‹#›</a:t>
            </a:fld>
            <a:endParaRPr lang="en-US" dirty="0"/>
          </a:p>
        </p:txBody>
      </p:sp>
    </p:spTree>
    <p:extLst>
      <p:ext uri="{BB962C8B-B14F-4D97-AF65-F5344CB8AC3E}">
        <p14:creationId xmlns:p14="http://schemas.microsoft.com/office/powerpoint/2010/main" val="4096058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4BD6CEF-0087-41C5-9F66-40C08D95A595}" type="datetimeFigureOut">
              <a:rPr lang="en-US" smtClean="0"/>
              <a:t>4/2/20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92FE410-BAAA-4F47-A6EF-E7655009A422}" type="slidenum">
              <a:rPr lang="en-US" smtClean="0"/>
              <a:t>‹#›</a:t>
            </a:fld>
            <a:endParaRPr lang="en-US" dirty="0"/>
          </a:p>
        </p:txBody>
      </p:sp>
    </p:spTree>
    <p:extLst>
      <p:ext uri="{BB962C8B-B14F-4D97-AF65-F5344CB8AC3E}">
        <p14:creationId xmlns:p14="http://schemas.microsoft.com/office/powerpoint/2010/main" val="2752023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BD6CEF-0087-41C5-9F66-40C08D95A595}" type="datetimeFigureOut">
              <a:rPr lang="en-US" smtClean="0"/>
              <a:t>4/2/20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92FE410-BAAA-4F47-A6EF-E7655009A422}" type="slidenum">
              <a:rPr lang="en-US" smtClean="0"/>
              <a:t>‹#›</a:t>
            </a:fld>
            <a:endParaRPr lang="en-US" dirty="0"/>
          </a:p>
        </p:txBody>
      </p:sp>
    </p:spTree>
    <p:extLst>
      <p:ext uri="{BB962C8B-B14F-4D97-AF65-F5344CB8AC3E}">
        <p14:creationId xmlns:p14="http://schemas.microsoft.com/office/powerpoint/2010/main" val="3106851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BD6CEF-0087-41C5-9F66-40C08D95A595}" type="datetimeFigureOut">
              <a:rPr lang="en-US" smtClean="0"/>
              <a:t>4/2/20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92FE410-BAAA-4F47-A6EF-E7655009A422}" type="slidenum">
              <a:rPr lang="en-US" smtClean="0"/>
              <a:t>‹#›</a:t>
            </a:fld>
            <a:endParaRPr lang="en-US" dirty="0"/>
          </a:p>
        </p:txBody>
      </p:sp>
    </p:spTree>
    <p:extLst>
      <p:ext uri="{BB962C8B-B14F-4D97-AF65-F5344CB8AC3E}">
        <p14:creationId xmlns:p14="http://schemas.microsoft.com/office/powerpoint/2010/main" val="3433576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BD6CEF-0087-41C5-9F66-40C08D95A595}" type="datetimeFigureOut">
              <a:rPr lang="en-US" smtClean="0"/>
              <a:t>4/2/20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2FE410-BAAA-4F47-A6EF-E7655009A422}" type="slidenum">
              <a:rPr lang="en-US" smtClean="0"/>
              <a:t>‹#›</a:t>
            </a:fld>
            <a:endParaRPr lang="en-US" dirty="0"/>
          </a:p>
        </p:txBody>
      </p:sp>
    </p:spTree>
    <p:extLst>
      <p:ext uri="{BB962C8B-B14F-4D97-AF65-F5344CB8AC3E}">
        <p14:creationId xmlns:p14="http://schemas.microsoft.com/office/powerpoint/2010/main" val="3073953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BD6CEF-0087-41C5-9F66-40C08D95A595}" type="datetimeFigureOut">
              <a:rPr lang="en-US" smtClean="0"/>
              <a:t>4/2/20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92FE410-BAAA-4F47-A6EF-E7655009A422}" type="slidenum">
              <a:rPr lang="en-US" smtClean="0"/>
              <a:t>‹#›</a:t>
            </a:fld>
            <a:endParaRPr lang="en-US" dirty="0"/>
          </a:p>
        </p:txBody>
      </p:sp>
    </p:spTree>
    <p:extLst>
      <p:ext uri="{BB962C8B-B14F-4D97-AF65-F5344CB8AC3E}">
        <p14:creationId xmlns:p14="http://schemas.microsoft.com/office/powerpoint/2010/main" val="3653491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BD6CEF-0087-41C5-9F66-40C08D95A595}" type="datetimeFigureOut">
              <a:rPr lang="en-US" smtClean="0"/>
              <a:t>4/2/20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2FE410-BAAA-4F47-A6EF-E7655009A422}" type="slidenum">
              <a:rPr lang="en-US" smtClean="0"/>
              <a:t>‹#›</a:t>
            </a:fld>
            <a:endParaRPr lang="en-US" dirty="0"/>
          </a:p>
        </p:txBody>
      </p:sp>
    </p:spTree>
    <p:extLst>
      <p:ext uri="{BB962C8B-B14F-4D97-AF65-F5344CB8AC3E}">
        <p14:creationId xmlns:p14="http://schemas.microsoft.com/office/powerpoint/2010/main" val="2220148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2.png"/><Relationship Id="rId7" Type="http://schemas.openxmlformats.org/officeDocument/2006/relationships/image" Target="../media/image34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30.png"/><Relationship Id="rId4" Type="http://schemas.openxmlformats.org/officeDocument/2006/relationships/image" Target="../media/image34.png"/><Relationship Id="rId9" Type="http://schemas.openxmlformats.org/officeDocument/2006/relationships/image" Target="../media/image36.png"/></Relationships>
</file>

<file path=ppt/slides/_rels/slide12.xml.rels><?xml version="1.0" encoding="UTF-8" standalone="yes"?>
<Relationships xmlns="http://schemas.openxmlformats.org/package/2006/relationships"><Relationship Id="rId8" Type="http://schemas.openxmlformats.org/officeDocument/2006/relationships/image" Target="../media/image410.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3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300.png"/><Relationship Id="rId5" Type="http://schemas.openxmlformats.org/officeDocument/2006/relationships/image" Target="../media/image39.png"/><Relationship Id="rId10" Type="http://schemas.openxmlformats.org/officeDocument/2006/relationships/image" Target="../media/image43.png"/><Relationship Id="rId4" Type="http://schemas.openxmlformats.org/officeDocument/2006/relationships/image" Target="../media/image38.png"/><Relationship Id="rId9" Type="http://schemas.openxmlformats.org/officeDocument/2006/relationships/image" Target="../media/image420.png"/></Relationships>
</file>

<file path=ppt/slides/_rels/slide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332.png"/><Relationship Id="rId7" Type="http://schemas.openxmlformats.org/officeDocument/2006/relationships/image" Target="../media/image35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41.png"/><Relationship Id="rId5" Type="http://schemas.openxmlformats.org/officeDocument/2006/relationships/image" Target="../media/image26.png"/><Relationship Id="rId4" Type="http://schemas.openxmlformats.org/officeDocument/2006/relationships/image" Target="../media/image22.png"/><Relationship Id="rId9" Type="http://schemas.openxmlformats.org/officeDocument/2006/relationships/image" Target="../media/image46.png"/></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340.png"/><Relationship Id="rId4" Type="http://schemas.openxmlformats.org/officeDocument/2006/relationships/image" Target="../media/image49.png"/></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2.png"/></Relationships>
</file>

<file path=ppt/slides/_rels/slide17.xml.rels><?xml version="1.0" encoding="UTF-8" standalone="yes"?>
<Relationships xmlns="http://schemas.openxmlformats.org/package/2006/relationships"><Relationship Id="rId3" Type="http://schemas.openxmlformats.org/officeDocument/2006/relationships/hyperlink" Target="http://www.google.com/url?sa=i&amp;rct=j&amp;q=&amp;esrc=s&amp;frm=1&amp;source=images&amp;cd=&amp;cad=rja&amp;uact=8&amp;ved=0CAcQjRw&amp;url=http://www.montereybayaquarium.org/animal-guide/fishes/pacific-bluefin-tuna&amp;ei=LHTPVPD4PMe-ggSPpYSoCA&amp;bvm=bv.85076809,d.eXY&amp;psig=AFQjCNFygV1PEz4adw9nEhZBe4ZTPhLJDA&amp;ust=1422968228327309"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2.jpeg"/></Relationships>
</file>

<file path=ppt/slides/_rels/slide1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57.png"/><Relationship Id="rId4" Type="http://schemas.openxmlformats.org/officeDocument/2006/relationships/image" Target="../media/image5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10.png"/><Relationship Id="rId7" Type="http://schemas.openxmlformats.org/officeDocument/2006/relationships/image" Target="../media/image6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7.png"/></Relationships>
</file>

<file path=ppt/slides/_rels/slide2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70.png"/></Relationships>
</file>

<file path=ppt/slides/_rels/slide2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68.png"/></Relationships>
</file>

<file path=ppt/slides/_rels/slide24.xml.rels><?xml version="1.0" encoding="UTF-8" standalone="yes"?>
<Relationships xmlns="http://schemas.openxmlformats.org/package/2006/relationships"><Relationship Id="rId3" Type="http://schemas.openxmlformats.org/officeDocument/2006/relationships/hyperlink" Target="http://www.google.com/url?sa=i&amp;rct=j&amp;q=&amp;esrc=s&amp;frm=1&amp;source=images&amp;cd=&amp;cad=rja&amp;uact=8&amp;ved=0CAcQjRw&amp;url=http://cnx.org/content/m21926/latest/&amp;ei=FY_YVJ7NFoGngwTUtILADg&amp;bvm=bv.85464276,d.eXY&amp;psig=AFQjCNGohRXYY2dC4dC7MDycmyXZ72B1-A&amp;ust=1423564453048971"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430.png"/><Relationship Id="rId4" Type="http://schemas.openxmlformats.org/officeDocument/2006/relationships/image" Target="../media/image69.jpeg"/></Relationships>
</file>

<file path=ppt/slides/_rels/slide2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540.png"/><Relationship Id="rId4" Type="http://schemas.openxmlformats.org/officeDocument/2006/relationships/image" Target="../media/image68.png"/></Relationships>
</file>

<file path=ppt/slides/_rels/slide2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6.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8.png"/></Relationships>
</file>

<file path=ppt/slides/_rels/slide27.xml.rels><?xml version="1.0" encoding="UTF-8" standalone="yes"?>
<Relationships xmlns="http://schemas.openxmlformats.org/package/2006/relationships"><Relationship Id="rId8" Type="http://schemas.openxmlformats.org/officeDocument/2006/relationships/image" Target="../media/image800.png"/><Relationship Id="rId3" Type="http://schemas.openxmlformats.org/officeDocument/2006/relationships/image" Target="../media/image77.png"/><Relationship Id="rId7" Type="http://schemas.openxmlformats.org/officeDocument/2006/relationships/image" Target="../media/image66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790.png"/><Relationship Id="rId5" Type="http://schemas.openxmlformats.org/officeDocument/2006/relationships/image" Target="../media/image650.png"/><Relationship Id="rId4" Type="http://schemas.openxmlformats.org/officeDocument/2006/relationships/image" Target="../media/image79.png"/></Relationships>
</file>

<file path=ppt/slides/_rels/slide28.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670.png"/><Relationship Id="rId7" Type="http://schemas.openxmlformats.org/officeDocument/2006/relationships/image" Target="../media/image8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690.png"/><Relationship Id="rId10" Type="http://schemas.openxmlformats.org/officeDocument/2006/relationships/image" Target="../media/image87.png"/><Relationship Id="rId4" Type="http://schemas.openxmlformats.org/officeDocument/2006/relationships/image" Target="../media/image82.png"/><Relationship Id="rId9" Type="http://schemas.openxmlformats.org/officeDocument/2006/relationships/image" Target="../media/image86.png"/></Relationships>
</file>

<file path=ppt/slides/_rels/slide29.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80.png"/><Relationship Id="rId7" Type="http://schemas.openxmlformats.org/officeDocument/2006/relationships/image" Target="../media/image9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88.png"/><Relationship Id="rId10" Type="http://schemas.openxmlformats.org/officeDocument/2006/relationships/image" Target="../media/image95.png"/><Relationship Id="rId4" Type="http://schemas.openxmlformats.org/officeDocument/2006/relationships/image" Target="../media/image81.png"/><Relationship Id="rId9" Type="http://schemas.openxmlformats.org/officeDocument/2006/relationships/image" Target="../media/image94.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customXml" Target="../ink/ink2.xml"/><Relationship Id="rId3" Type="http://schemas.openxmlformats.org/officeDocument/2006/relationships/image" Target="../media/image4.png"/><Relationship Id="rId7" Type="http://schemas.openxmlformats.org/officeDocument/2006/relationships/customXml" Target="../ink/ink1.xml"/><Relationship Id="rId12" Type="http://schemas.openxmlformats.org/officeDocument/2006/relationships/image" Target="../media/image12.png"/><Relationship Id="rId2" Type="http://schemas.openxmlformats.org/officeDocument/2006/relationships/image" Target="../media/image3.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image" Target="../media/image6.png"/><Relationship Id="rId15" Type="http://schemas.openxmlformats.org/officeDocument/2006/relationships/image" Target="../media/image14.png"/><Relationship Id="rId10"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9.png"/><Relationship Id="rId14" Type="http://schemas.openxmlformats.org/officeDocument/2006/relationships/image" Target="../media/image13.png"/></Relationships>
</file>

<file path=ppt/slides/_rels/slide3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96.png"/><Relationship Id="rId4" Type="http://schemas.openxmlformats.org/officeDocument/2006/relationships/image" Target="../media/image90.png"/></Relationships>
</file>

<file path=ppt/slides/_rels/slide31.xml.rels><?xml version="1.0" encoding="UTF-8" standalone="yes"?>
<Relationships xmlns="http://schemas.openxmlformats.org/package/2006/relationships"><Relationship Id="rId3" Type="http://schemas.openxmlformats.org/officeDocument/2006/relationships/image" Target="../media/image77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00.png"/><Relationship Id="rId4" Type="http://schemas.openxmlformats.org/officeDocument/2006/relationships/image" Target="../media/image97.png"/></Relationships>
</file>

<file path=ppt/slides/_rels/slide32.xml.rels><?xml version="1.0" encoding="UTF-8" standalone="yes"?>
<Relationships xmlns="http://schemas.openxmlformats.org/package/2006/relationships"><Relationship Id="rId8" Type="http://schemas.openxmlformats.org/officeDocument/2006/relationships/image" Target="../media/image870.png"/><Relationship Id="rId3" Type="http://schemas.openxmlformats.org/officeDocument/2006/relationships/image" Target="../media/image89.png"/><Relationship Id="rId7" Type="http://schemas.openxmlformats.org/officeDocument/2006/relationships/image" Target="../media/image22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10.png"/><Relationship Id="rId11" Type="http://schemas.openxmlformats.org/officeDocument/2006/relationships/image" Target="../media/image101.png"/><Relationship Id="rId5" Type="http://schemas.openxmlformats.org/officeDocument/2006/relationships/image" Target="../media/image190.png"/><Relationship Id="rId10" Type="http://schemas.openxmlformats.org/officeDocument/2006/relationships/image" Target="../media/image250.png"/><Relationship Id="rId4" Type="http://schemas.openxmlformats.org/officeDocument/2006/relationships/image" Target="../media/image96.png"/><Relationship Id="rId9" Type="http://schemas.openxmlformats.org/officeDocument/2006/relationships/image" Target="../media/image90.png"/></Relationships>
</file>

<file path=ppt/slides/_rels/slide33.xml.rels><?xml version="1.0" encoding="UTF-8" standalone="yes"?>
<Relationships xmlns="http://schemas.openxmlformats.org/package/2006/relationships"><Relationship Id="rId8" Type="http://schemas.openxmlformats.org/officeDocument/2006/relationships/image" Target="../media/image108.png"/><Relationship Id="rId3" Type="http://schemas.openxmlformats.org/officeDocument/2006/relationships/image" Target="../media/image99.png"/><Relationship Id="rId7" Type="http://schemas.openxmlformats.org/officeDocument/2006/relationships/image" Target="../media/image106.png"/><Relationship Id="rId2" Type="http://schemas.openxmlformats.org/officeDocument/2006/relationships/image" Target="../media/image98.png"/><Relationship Id="rId1" Type="http://schemas.openxmlformats.org/officeDocument/2006/relationships/slideLayout" Target="../slideLayouts/slideLayout2.xml"/><Relationship Id="rId6" Type="http://schemas.openxmlformats.org/officeDocument/2006/relationships/image" Target="../media/image105.png"/><Relationship Id="rId5" Type="http://schemas.openxmlformats.org/officeDocument/2006/relationships/image" Target="../media/image103.png"/><Relationship Id="rId4" Type="http://schemas.openxmlformats.org/officeDocument/2006/relationships/image" Target="../media/image104.png"/></Relationships>
</file>

<file path=ppt/slides/_rels/slide34.xml.rels><?xml version="1.0" encoding="UTF-8" standalone="yes"?>
<Relationships xmlns="http://schemas.openxmlformats.org/package/2006/relationships"><Relationship Id="rId8" Type="http://schemas.openxmlformats.org/officeDocument/2006/relationships/image" Target="../media/image102.png"/><Relationship Id="rId3" Type="http://schemas.openxmlformats.org/officeDocument/2006/relationships/image" Target="../media/image109.png"/><Relationship Id="rId7" Type="http://schemas.openxmlformats.org/officeDocument/2006/relationships/image" Target="../media/image1130.png"/><Relationship Id="rId2" Type="http://schemas.openxmlformats.org/officeDocument/2006/relationships/image" Target="../media/image107.png"/><Relationship Id="rId1" Type="http://schemas.openxmlformats.org/officeDocument/2006/relationships/slideLayout" Target="../slideLayouts/slideLayout2.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 Id="rId9" Type="http://schemas.openxmlformats.org/officeDocument/2006/relationships/image" Target="../media/image115.png"/></Relationships>
</file>

<file path=ppt/slides/_rels/slide35.xml.rels><?xml version="1.0" encoding="UTF-8" standalone="yes"?>
<Relationships xmlns="http://schemas.openxmlformats.org/package/2006/relationships"><Relationship Id="rId8" Type="http://schemas.openxmlformats.org/officeDocument/2006/relationships/image" Target="../media/image121.png"/><Relationship Id="rId3" Type="http://schemas.openxmlformats.org/officeDocument/2006/relationships/image" Target="../media/image114.png"/><Relationship Id="rId7" Type="http://schemas.openxmlformats.org/officeDocument/2006/relationships/image" Target="../media/image12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19.png"/><Relationship Id="rId5" Type="http://schemas.openxmlformats.org/officeDocument/2006/relationships/image" Target="../media/image118.png"/><Relationship Id="rId4" Type="http://schemas.openxmlformats.org/officeDocument/2006/relationships/image" Target="../media/image116.png"/><Relationship Id="rId9" Type="http://schemas.openxmlformats.org/officeDocument/2006/relationships/image" Target="../media/image122.png"/></Relationships>
</file>

<file path=ppt/slides/_rels/slide36.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0.png"/><Relationship Id="rId7" Type="http://schemas.openxmlformats.org/officeDocument/2006/relationships/image" Target="../media/image19.png"/><Relationship Id="rId2" Type="http://schemas.openxmlformats.org/officeDocument/2006/relationships/image" Target="../media/image311.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110.png"/><Relationship Id="rId2" Type="http://schemas.openxmlformats.org/officeDocument/2006/relationships/image" Target="../media/image1.tiff"/><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7.png"/><Relationship Id="rId5" Type="http://schemas.openxmlformats.org/officeDocument/2006/relationships/image" Target="../media/image22.png"/><Relationship Id="rId10" Type="http://schemas.openxmlformats.org/officeDocument/2006/relationships/image" Target="../media/image26.png"/><Relationship Id="rId4" Type="http://schemas.openxmlformats.org/officeDocument/2006/relationships/image" Target="../media/image21.png"/><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tiff"/><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151.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tiff"/><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151.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201.png"/><Relationship Id="rId3" Type="http://schemas.openxmlformats.org/officeDocument/2006/relationships/image" Target="../media/image1.tiff"/><Relationship Id="rId7"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80.png"/><Relationship Id="rId5" Type="http://schemas.openxmlformats.org/officeDocument/2006/relationships/image" Target="../media/image170.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143000"/>
          </a:xfrm>
        </p:spPr>
        <p:txBody>
          <a:bodyPr>
            <a:normAutofit fontScale="90000"/>
          </a:bodyPr>
          <a:lstStyle/>
          <a:p>
            <a:r>
              <a:rPr lang="en-US" dirty="0"/>
              <a:t>UNIT 13</a:t>
            </a:r>
            <a:br>
              <a:rPr lang="en-US" dirty="0"/>
            </a:br>
            <a:r>
              <a:rPr lang="en-US" dirty="0"/>
              <a:t>More inferences for MLR</a:t>
            </a:r>
          </a:p>
        </p:txBody>
      </p:sp>
    </p:spTree>
    <p:extLst>
      <p:ext uri="{BB962C8B-B14F-4D97-AF65-F5344CB8AC3E}">
        <p14:creationId xmlns:p14="http://schemas.microsoft.com/office/powerpoint/2010/main" val="1579862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baseline="30000" dirty="0"/>
              <a:t>2</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066800"/>
            <a:ext cx="5724525" cy="492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FBF5058-1DA7-4F77-9053-ED3B25DFFC87}"/>
                  </a:ext>
                </a:extLst>
              </p:cNvPr>
              <p:cNvSpPr txBox="1"/>
              <p:nvPr/>
            </p:nvSpPr>
            <p:spPr>
              <a:xfrm>
                <a:off x="6781800" y="4191000"/>
                <a:ext cx="1952265" cy="5670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𝑹</m:t>
                          </m:r>
                        </m:e>
                        <m:sup>
                          <m:r>
                            <a:rPr lang="en-US" b="1" i="1" smtClean="0">
                              <a:latin typeface="Cambria Math" panose="02040503050406030204" pitchFamily="18" charset="0"/>
                            </a:rPr>
                            <m:t>𝟐</m:t>
                          </m:r>
                        </m:sup>
                      </m:sSup>
                      <m:r>
                        <a:rPr lang="en-US" b="1" i="1" smtClean="0">
                          <a:latin typeface="Cambria Math" panose="02040503050406030204" pitchFamily="18" charset="0"/>
                        </a:rPr>
                        <m:t>=</m:t>
                      </m:r>
                      <m:f>
                        <m:fPr>
                          <m:ctrlPr>
                            <a:rPr lang="en-US" b="1" i="1" smtClean="0">
                              <a:latin typeface="Cambria Math" panose="02040503050406030204" pitchFamily="18" charset="0"/>
                            </a:rPr>
                          </m:ctrlPr>
                        </m:fPr>
                        <m:num>
                          <m:sSub>
                            <m:sSubPr>
                              <m:ctrlPr>
                                <a:rPr lang="en-US" b="1" i="1" smtClean="0">
                                  <a:latin typeface="Cambria Math" panose="02040503050406030204" pitchFamily="18" charset="0"/>
                                </a:rPr>
                              </m:ctrlPr>
                            </m:sSubPr>
                            <m:e>
                              <m:r>
                                <a:rPr lang="en-US" b="1" i="1" smtClean="0">
                                  <a:latin typeface="Cambria Math" panose="02040503050406030204" pitchFamily="18" charset="0"/>
                                </a:rPr>
                                <m:t>𝑺𝑺</m:t>
                              </m:r>
                            </m:e>
                            <m:sub>
                              <m:r>
                                <a:rPr lang="en-US" b="1" i="1" smtClean="0">
                                  <a:latin typeface="Cambria Math" panose="02040503050406030204" pitchFamily="18" charset="0"/>
                                </a:rPr>
                                <m:t>𝒕𝒐𝒕</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𝑺𝑺</m:t>
                              </m:r>
                            </m:e>
                            <m:sub>
                              <m:r>
                                <a:rPr lang="en-US" b="1" i="1" smtClean="0">
                                  <a:latin typeface="Cambria Math" panose="02040503050406030204" pitchFamily="18" charset="0"/>
                                </a:rPr>
                                <m:t>𝒓𝒆𝒔</m:t>
                              </m:r>
                            </m:sub>
                          </m:sSub>
                        </m:num>
                        <m:den>
                          <m:sSub>
                            <m:sSubPr>
                              <m:ctrlPr>
                                <a:rPr lang="en-US" b="1" i="1" smtClean="0">
                                  <a:latin typeface="Cambria Math" panose="02040503050406030204" pitchFamily="18" charset="0"/>
                                </a:rPr>
                              </m:ctrlPr>
                            </m:sSubPr>
                            <m:e>
                              <m:r>
                                <a:rPr lang="en-US" b="1" i="1" smtClean="0">
                                  <a:latin typeface="Cambria Math" panose="02040503050406030204" pitchFamily="18" charset="0"/>
                                </a:rPr>
                                <m:t>𝑺𝑺</m:t>
                              </m:r>
                            </m:e>
                            <m:sub>
                              <m:r>
                                <a:rPr lang="en-US" b="1" i="1" smtClean="0">
                                  <a:latin typeface="Cambria Math" panose="02040503050406030204" pitchFamily="18" charset="0"/>
                                </a:rPr>
                                <m:t>𝒕𝒐𝒕</m:t>
                              </m:r>
                            </m:sub>
                          </m:sSub>
                        </m:den>
                      </m:f>
                    </m:oMath>
                  </m:oMathPara>
                </a14:m>
                <a:endParaRPr lang="en-US" b="1" dirty="0"/>
              </a:p>
            </p:txBody>
          </p:sp>
        </mc:Choice>
        <mc:Fallback xmlns="">
          <p:sp>
            <p:nvSpPr>
              <p:cNvPr id="3" name="TextBox 2">
                <a:extLst>
                  <a:ext uri="{FF2B5EF4-FFF2-40B4-BE49-F238E27FC236}">
                    <a16:creationId xmlns:a16="http://schemas.microsoft.com/office/drawing/2014/main" id="{EFBF5058-1DA7-4F77-9053-ED3B25DFFC87}"/>
                  </a:ext>
                </a:extLst>
              </p:cNvPr>
              <p:cNvSpPr txBox="1">
                <a:spLocks noRot="1" noChangeAspect="1" noMove="1" noResize="1" noEditPoints="1" noAdjustHandles="1" noChangeArrowheads="1" noChangeShapeType="1" noTextEdit="1"/>
              </p:cNvSpPr>
              <p:nvPr/>
            </p:nvSpPr>
            <p:spPr>
              <a:xfrm>
                <a:off x="6781800" y="4191000"/>
                <a:ext cx="1952265" cy="56707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6997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a:t>R</a:t>
            </a:r>
            <a:r>
              <a:rPr lang="en-US" baseline="30000" dirty="0"/>
              <a:t>2</a:t>
            </a:r>
            <a:r>
              <a:rPr lang="en-US" dirty="0"/>
              <a:t> can always be made to be 100% by adding explanatory variables</a:t>
            </a:r>
          </a:p>
        </p:txBody>
      </p:sp>
      <p:sp>
        <p:nvSpPr>
          <p:cNvPr id="4" name="TextBox 3"/>
          <p:cNvSpPr txBox="1"/>
          <p:nvPr/>
        </p:nvSpPr>
        <p:spPr>
          <a:xfrm>
            <a:off x="533400" y="1371600"/>
            <a:ext cx="7924800" cy="738664"/>
          </a:xfrm>
          <a:prstGeom prst="rect">
            <a:avLst/>
          </a:prstGeom>
          <a:noFill/>
        </p:spPr>
        <p:txBody>
          <a:bodyPr wrap="square" rtlCol="0">
            <a:spAutoFit/>
          </a:bodyPr>
          <a:lstStyle/>
          <a:p>
            <a:r>
              <a:rPr lang="en-US" dirty="0"/>
              <a:t>R</a:t>
            </a:r>
            <a:r>
              <a:rPr lang="en-US" baseline="30000" dirty="0"/>
              <a:t>2</a:t>
            </a:r>
            <a:r>
              <a:rPr lang="en-US" dirty="0"/>
              <a:t> is a statistic that indicates how well a model fits the </a:t>
            </a:r>
            <a:r>
              <a:rPr lang="en-US" sz="2400" b="1" i="1" dirty="0"/>
              <a:t>sample data.</a:t>
            </a:r>
            <a:r>
              <a:rPr lang="en-US" dirty="0"/>
              <a:t> It is not an indicator of how well the model will fit a new sample from the same population.  </a:t>
            </a:r>
            <a:endParaRPr lang="en-US" b="1" i="1"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3462" y="2716072"/>
            <a:ext cx="2908482" cy="1779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667" y="2674775"/>
            <a:ext cx="3048000" cy="1862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6" name="TextBox 5"/>
              <p:cNvSpPr txBox="1"/>
              <p:nvPr/>
            </p:nvSpPr>
            <p:spPr>
              <a:xfrm>
                <a:off x="783045" y="2217575"/>
                <a:ext cx="15890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i="1">
                              <a:latin typeface="Cambria Math"/>
                            </a:rPr>
                            <m:t>𝑦</m:t>
                          </m:r>
                        </m:e>
                      </m:acc>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1</m:t>
                          </m:r>
                        </m:sub>
                      </m:sSub>
                      <m:r>
                        <a:rPr lang="en-US" b="0" i="1" smtClean="0">
                          <a:latin typeface="Cambria Math"/>
                        </a:rPr>
                        <m:t>𝑥</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783045" y="2217575"/>
                <a:ext cx="1589089" cy="369332"/>
              </a:xfrm>
              <a:prstGeom prst="rect">
                <a:avLst/>
              </a:prstGeom>
              <a:blipFill>
                <a:blip r:embed="rId6"/>
                <a:stretch>
                  <a:fillRect t="-6667"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104353" y="2214497"/>
                <a:ext cx="4586127" cy="3724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i="1">
                              <a:latin typeface="Cambria Math"/>
                            </a:rPr>
                            <m:t>𝑦</m:t>
                          </m:r>
                        </m:e>
                      </m:acc>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1</m:t>
                          </m:r>
                        </m:sub>
                      </m:sSub>
                      <m:r>
                        <a:rPr lang="en-US" b="0" i="1" smtClean="0">
                          <a:latin typeface="Cambria Math"/>
                        </a:rPr>
                        <m:t>𝑥</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2</m:t>
                          </m:r>
                        </m:sub>
                      </m:sSub>
                      <m:sSup>
                        <m:sSupPr>
                          <m:ctrlPr>
                            <a:rPr lang="en-US" b="0" i="1" smtClean="0">
                              <a:latin typeface="Cambria Math" panose="02040503050406030204" pitchFamily="18" charset="0"/>
                            </a:rPr>
                          </m:ctrlPr>
                        </m:sSupPr>
                        <m:e>
                          <m:r>
                            <a:rPr lang="en-US" b="0" i="1" smtClean="0">
                              <a:latin typeface="Cambria Math"/>
                            </a:rPr>
                            <m:t>𝑥</m:t>
                          </m:r>
                        </m:e>
                        <m:sup>
                          <m:r>
                            <a:rPr lang="en-US" b="0" i="1" smtClean="0">
                              <a:latin typeface="Cambria Math"/>
                            </a:rPr>
                            <m:t>2</m:t>
                          </m:r>
                        </m:sup>
                      </m:sSup>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3</m:t>
                          </m:r>
                        </m:sub>
                      </m:sSub>
                      <m:sSup>
                        <m:sSupPr>
                          <m:ctrlPr>
                            <a:rPr lang="en-US" b="0" i="1" smtClean="0">
                              <a:latin typeface="Cambria Math" panose="02040503050406030204" pitchFamily="18" charset="0"/>
                            </a:rPr>
                          </m:ctrlPr>
                        </m:sSupPr>
                        <m:e>
                          <m:r>
                            <a:rPr lang="en-US" b="0" i="1" smtClean="0">
                              <a:latin typeface="Cambria Math"/>
                            </a:rPr>
                            <m:t>𝑥</m:t>
                          </m:r>
                        </m:e>
                        <m:sup>
                          <m:r>
                            <a:rPr lang="en-US" b="0" i="1" smtClean="0">
                              <a:latin typeface="Cambria Math"/>
                            </a:rPr>
                            <m:t>3</m:t>
                          </m:r>
                        </m:sup>
                      </m:sSup>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4</m:t>
                          </m:r>
                        </m:sub>
                      </m:sSub>
                      <m:sSup>
                        <m:sSupPr>
                          <m:ctrlPr>
                            <a:rPr lang="en-US" b="0" i="1" smtClean="0">
                              <a:latin typeface="Cambria Math" panose="02040503050406030204" pitchFamily="18" charset="0"/>
                            </a:rPr>
                          </m:ctrlPr>
                        </m:sSupPr>
                        <m:e>
                          <m:r>
                            <a:rPr lang="en-US" b="0" i="1" smtClean="0">
                              <a:latin typeface="Cambria Math"/>
                            </a:rPr>
                            <m:t>𝑥</m:t>
                          </m:r>
                        </m:e>
                        <m:sup>
                          <m:r>
                            <a:rPr lang="en-US" b="0" i="1" smtClean="0">
                              <a:latin typeface="Cambria Math"/>
                            </a:rPr>
                            <m:t>4</m:t>
                          </m:r>
                        </m:sup>
                      </m:sSup>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5</m:t>
                          </m:r>
                        </m:sub>
                      </m:sSub>
                      <m:sSup>
                        <m:sSupPr>
                          <m:ctrlPr>
                            <a:rPr lang="en-US" b="0" i="1" smtClean="0">
                              <a:latin typeface="Cambria Math" panose="02040503050406030204" pitchFamily="18" charset="0"/>
                            </a:rPr>
                          </m:ctrlPr>
                        </m:sSupPr>
                        <m:e>
                          <m:r>
                            <a:rPr lang="en-US" b="0" i="1" smtClean="0">
                              <a:latin typeface="Cambria Math"/>
                            </a:rPr>
                            <m:t>𝑥</m:t>
                          </m:r>
                        </m:e>
                        <m:sup>
                          <m:r>
                            <a:rPr lang="en-US" b="0" i="1" smtClean="0">
                              <a:latin typeface="Cambria Math"/>
                            </a:rPr>
                            <m:t>5</m:t>
                          </m:r>
                        </m:sup>
                      </m:sSup>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4104353" y="2214497"/>
                <a:ext cx="4586127" cy="372410"/>
              </a:xfrm>
              <a:prstGeom prst="rect">
                <a:avLst/>
              </a:prstGeom>
              <a:blipFill>
                <a:blip r:embed="rId7"/>
                <a:stretch>
                  <a:fillRect t="-4918" b="-14754"/>
                </a:stretch>
              </a:blipFill>
            </p:spPr>
            <p:txBody>
              <a:bodyPr/>
              <a:lstStyle/>
              <a:p>
                <a:r>
                  <a:rPr lang="en-US">
                    <a:noFill/>
                  </a:rPr>
                  <a:t> </a:t>
                </a:r>
              </a:p>
            </p:txBody>
          </p:sp>
        </mc:Fallback>
      </mc:AlternateContent>
      <p:sp>
        <p:nvSpPr>
          <p:cNvPr id="3" name="TextBox 2"/>
          <p:cNvSpPr txBox="1"/>
          <p:nvPr/>
        </p:nvSpPr>
        <p:spPr>
          <a:xfrm>
            <a:off x="3494752" y="3276600"/>
            <a:ext cx="1348709" cy="369332"/>
          </a:xfrm>
          <a:prstGeom prst="rect">
            <a:avLst/>
          </a:prstGeom>
          <a:noFill/>
        </p:spPr>
        <p:txBody>
          <a:bodyPr wrap="square" rtlCol="0">
            <a:spAutoFit/>
          </a:bodyPr>
          <a:lstStyle/>
          <a:p>
            <a:r>
              <a:rPr lang="en-US" dirty="0"/>
              <a:t>R</a:t>
            </a:r>
            <a:r>
              <a:rPr lang="en-US" baseline="30000" dirty="0"/>
              <a:t>2</a:t>
            </a:r>
            <a:r>
              <a:rPr lang="en-US" dirty="0"/>
              <a:t> = .4461 </a:t>
            </a:r>
          </a:p>
        </p:txBody>
      </p:sp>
      <p:sp>
        <p:nvSpPr>
          <p:cNvPr id="13" name="TextBox 12"/>
          <p:cNvSpPr txBox="1"/>
          <p:nvPr/>
        </p:nvSpPr>
        <p:spPr>
          <a:xfrm>
            <a:off x="3494753" y="5256659"/>
            <a:ext cx="1348708" cy="369332"/>
          </a:xfrm>
          <a:prstGeom prst="rect">
            <a:avLst/>
          </a:prstGeom>
          <a:noFill/>
        </p:spPr>
        <p:txBody>
          <a:bodyPr wrap="square" rtlCol="0">
            <a:spAutoFit/>
          </a:bodyPr>
          <a:lstStyle/>
          <a:p>
            <a:r>
              <a:rPr lang="en-US" dirty="0"/>
              <a:t>SS</a:t>
            </a:r>
            <a:r>
              <a:rPr lang="en-US" baseline="-25000" dirty="0"/>
              <a:t>res</a:t>
            </a:r>
            <a:r>
              <a:rPr lang="en-US" dirty="0"/>
              <a:t>=54.5</a:t>
            </a:r>
          </a:p>
        </p:txBody>
      </p:sp>
      <p:sp>
        <p:nvSpPr>
          <p:cNvPr id="14" name="TextBox 13"/>
          <p:cNvSpPr txBox="1"/>
          <p:nvPr/>
        </p:nvSpPr>
        <p:spPr>
          <a:xfrm>
            <a:off x="7990553" y="3201104"/>
            <a:ext cx="1066800" cy="369332"/>
          </a:xfrm>
          <a:prstGeom prst="rect">
            <a:avLst/>
          </a:prstGeom>
          <a:noFill/>
        </p:spPr>
        <p:txBody>
          <a:bodyPr wrap="square" rtlCol="0">
            <a:spAutoFit/>
          </a:bodyPr>
          <a:lstStyle/>
          <a:p>
            <a:r>
              <a:rPr lang="en-US" dirty="0"/>
              <a:t>R</a:t>
            </a:r>
            <a:r>
              <a:rPr lang="en-US" baseline="30000" dirty="0"/>
              <a:t>2</a:t>
            </a:r>
            <a:r>
              <a:rPr lang="en-US" dirty="0"/>
              <a:t> = 1 </a:t>
            </a:r>
          </a:p>
        </p:txBody>
      </p:sp>
      <p:sp>
        <p:nvSpPr>
          <p:cNvPr id="15" name="TextBox 14"/>
          <p:cNvSpPr txBox="1"/>
          <p:nvPr/>
        </p:nvSpPr>
        <p:spPr>
          <a:xfrm>
            <a:off x="8001000" y="5289987"/>
            <a:ext cx="1066800" cy="369332"/>
          </a:xfrm>
          <a:prstGeom prst="rect">
            <a:avLst/>
          </a:prstGeom>
          <a:noFill/>
        </p:spPr>
        <p:txBody>
          <a:bodyPr wrap="square" rtlCol="0">
            <a:spAutoFit/>
          </a:bodyPr>
          <a:lstStyle/>
          <a:p>
            <a:r>
              <a:rPr lang="en-US" dirty="0"/>
              <a:t>SS</a:t>
            </a:r>
            <a:r>
              <a:rPr lang="en-US" baseline="-25000" dirty="0"/>
              <a:t>res</a:t>
            </a:r>
            <a:r>
              <a:rPr lang="en-US" dirty="0"/>
              <a:t>=140  </a:t>
            </a:r>
          </a:p>
        </p:txBody>
      </p:sp>
      <p:pic>
        <p:nvPicPr>
          <p:cNvPr id="5" name="Picture 4">
            <a:extLst>
              <a:ext uri="{FF2B5EF4-FFF2-40B4-BE49-F238E27FC236}">
                <a16:creationId xmlns:a16="http://schemas.microsoft.com/office/drawing/2014/main" id="{93C42D99-C801-49A7-8A9F-C7DDC8F6B833}"/>
              </a:ext>
            </a:extLst>
          </p:cNvPr>
          <p:cNvPicPr>
            <a:picLocks noChangeAspect="1"/>
          </p:cNvPicPr>
          <p:nvPr/>
        </p:nvPicPr>
        <p:blipFill>
          <a:blip r:embed="rId8"/>
          <a:stretch>
            <a:fillRect/>
          </a:stretch>
        </p:blipFill>
        <p:spPr>
          <a:xfrm>
            <a:off x="359668" y="4624964"/>
            <a:ext cx="3087498" cy="2090103"/>
          </a:xfrm>
          <a:prstGeom prst="rect">
            <a:avLst/>
          </a:prstGeom>
        </p:spPr>
      </p:pic>
      <p:sp>
        <p:nvSpPr>
          <p:cNvPr id="17" name="TextBox 16">
            <a:extLst>
              <a:ext uri="{FF2B5EF4-FFF2-40B4-BE49-F238E27FC236}">
                <a16:creationId xmlns:a16="http://schemas.microsoft.com/office/drawing/2014/main" id="{10777174-70D6-43C8-BF23-769DA855FD1C}"/>
              </a:ext>
            </a:extLst>
          </p:cNvPr>
          <p:cNvSpPr txBox="1"/>
          <p:nvPr/>
        </p:nvSpPr>
        <p:spPr>
          <a:xfrm>
            <a:off x="3494752" y="3828302"/>
            <a:ext cx="1348709" cy="369332"/>
          </a:xfrm>
          <a:prstGeom prst="rect">
            <a:avLst/>
          </a:prstGeom>
          <a:noFill/>
        </p:spPr>
        <p:txBody>
          <a:bodyPr wrap="square" rtlCol="0">
            <a:spAutoFit/>
          </a:bodyPr>
          <a:lstStyle/>
          <a:p>
            <a:r>
              <a:rPr lang="en-US" dirty="0"/>
              <a:t>SS</a:t>
            </a:r>
            <a:r>
              <a:rPr lang="en-US" baseline="-25000" dirty="0"/>
              <a:t>res</a:t>
            </a:r>
            <a:r>
              <a:rPr lang="en-US" dirty="0"/>
              <a:t> = 34.3 </a:t>
            </a:r>
          </a:p>
        </p:txBody>
      </p:sp>
      <p:sp>
        <p:nvSpPr>
          <p:cNvPr id="18" name="TextBox 17">
            <a:extLst>
              <a:ext uri="{FF2B5EF4-FFF2-40B4-BE49-F238E27FC236}">
                <a16:creationId xmlns:a16="http://schemas.microsoft.com/office/drawing/2014/main" id="{E57E16DA-544B-41E1-AFED-6A9A78765216}"/>
              </a:ext>
            </a:extLst>
          </p:cNvPr>
          <p:cNvSpPr txBox="1"/>
          <p:nvPr/>
        </p:nvSpPr>
        <p:spPr>
          <a:xfrm>
            <a:off x="7990553" y="3600447"/>
            <a:ext cx="1077247" cy="369332"/>
          </a:xfrm>
          <a:prstGeom prst="rect">
            <a:avLst/>
          </a:prstGeom>
          <a:noFill/>
        </p:spPr>
        <p:txBody>
          <a:bodyPr wrap="square" rtlCol="0">
            <a:spAutoFit/>
          </a:bodyPr>
          <a:lstStyle/>
          <a:p>
            <a:r>
              <a:rPr lang="en-US" dirty="0"/>
              <a:t>SS</a:t>
            </a:r>
            <a:r>
              <a:rPr lang="en-US" baseline="-25000" dirty="0"/>
              <a:t>res</a:t>
            </a:r>
            <a:r>
              <a:rPr lang="en-US" dirty="0"/>
              <a:t> = 0 </a:t>
            </a:r>
          </a:p>
        </p:txBody>
      </p:sp>
      <p:pic>
        <p:nvPicPr>
          <p:cNvPr id="7" name="Picture 6">
            <a:extLst>
              <a:ext uri="{FF2B5EF4-FFF2-40B4-BE49-F238E27FC236}">
                <a16:creationId xmlns:a16="http://schemas.microsoft.com/office/drawing/2014/main" id="{69DA7625-4965-4542-8489-ACAA387B6AED}"/>
              </a:ext>
            </a:extLst>
          </p:cNvPr>
          <p:cNvPicPr>
            <a:picLocks noChangeAspect="1"/>
          </p:cNvPicPr>
          <p:nvPr/>
        </p:nvPicPr>
        <p:blipFill>
          <a:blip r:embed="rId9"/>
          <a:stretch>
            <a:fillRect/>
          </a:stretch>
        </p:blipFill>
        <p:spPr>
          <a:xfrm>
            <a:off x="4876800" y="4594821"/>
            <a:ext cx="2951344" cy="1993115"/>
          </a:xfrm>
          <a:prstGeom prst="rect">
            <a:avLst/>
          </a:prstGeom>
        </p:spPr>
      </p:pic>
    </p:spTree>
    <p:extLst>
      <p:ext uri="{BB962C8B-B14F-4D97-AF65-F5344CB8AC3E}">
        <p14:creationId xmlns:p14="http://schemas.microsoft.com/office/powerpoint/2010/main" val="388687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3076"/>
                                        </p:tgtEl>
                                        <p:attrNameLst>
                                          <p:attrName>style.visibility</p:attrName>
                                        </p:attrNameLst>
                                      </p:cBhvr>
                                      <p:to>
                                        <p:strVal val="visible"/>
                                      </p:to>
                                    </p:set>
                                    <p:animEffect transition="in" filter="fade">
                                      <p:cBhvr>
                                        <p:cTn id="10" dur="500"/>
                                        <p:tgtEl>
                                          <p:spTgt spid="307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3075"/>
                                        </p:tgtEl>
                                        <p:attrNameLst>
                                          <p:attrName>style.visibility</p:attrName>
                                        </p:attrNameLst>
                                      </p:cBhvr>
                                      <p:to>
                                        <p:strVal val="visible"/>
                                      </p:to>
                                    </p:set>
                                    <p:animEffect transition="in" filter="fade">
                                      <p:cBhvr>
                                        <p:cTn id="25" dur="500"/>
                                        <p:tgtEl>
                                          <p:spTgt spid="307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3" grpId="0"/>
      <p:bldP spid="13" grpId="0"/>
      <p:bldP spid="14" grpId="0"/>
      <p:bldP spid="15" grpId="0"/>
      <p:bldP spid="17"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p:spPr>
        <p:txBody>
          <a:bodyPr>
            <a:normAutofit fontScale="90000"/>
          </a:bodyPr>
          <a:lstStyle/>
          <a:p>
            <a:r>
              <a:rPr lang="en-US" dirty="0"/>
              <a:t>Adjusted R</a:t>
            </a:r>
            <a:r>
              <a:rPr lang="en-US" baseline="30000" dirty="0"/>
              <a:t>2</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662" y="697425"/>
            <a:ext cx="6924675"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374" y="2514600"/>
            <a:ext cx="4330984"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657408"/>
            <a:ext cx="8841921" cy="399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7428" y="4419600"/>
            <a:ext cx="3686175" cy="1156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80440" y="2727398"/>
            <a:ext cx="3740150"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9" name="TextBox 8"/>
              <p:cNvSpPr txBox="1"/>
              <p:nvPr/>
            </p:nvSpPr>
            <p:spPr>
              <a:xfrm>
                <a:off x="1447800" y="2133600"/>
                <a:ext cx="15890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i="1">
                              <a:latin typeface="Cambria Math"/>
                            </a:rPr>
                            <m:t>𝑦</m:t>
                          </m:r>
                        </m:e>
                      </m:acc>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1</m:t>
                          </m:r>
                        </m:sub>
                      </m:sSub>
                      <m:r>
                        <a:rPr lang="en-US" b="0" i="1" smtClean="0">
                          <a:latin typeface="Cambria Math"/>
                        </a:rPr>
                        <m:t>𝑥</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447800" y="2133600"/>
                <a:ext cx="1589089" cy="369332"/>
              </a:xfrm>
              <a:prstGeom prst="rect">
                <a:avLst/>
              </a:prstGeom>
              <a:blipFill>
                <a:blip r:embed="rId8"/>
                <a:stretch>
                  <a:fillRect t="-6557"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497358" y="2219774"/>
                <a:ext cx="4586127" cy="3724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i="1">
                              <a:latin typeface="Cambria Math"/>
                            </a:rPr>
                            <m:t>𝑦</m:t>
                          </m:r>
                        </m:e>
                      </m:acc>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1</m:t>
                          </m:r>
                        </m:sub>
                      </m:sSub>
                      <m:r>
                        <a:rPr lang="en-US" b="0" i="1" smtClean="0">
                          <a:latin typeface="Cambria Math"/>
                        </a:rPr>
                        <m:t>𝑥</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2</m:t>
                          </m:r>
                        </m:sub>
                      </m:sSub>
                      <m:sSup>
                        <m:sSupPr>
                          <m:ctrlPr>
                            <a:rPr lang="en-US" b="0" i="1" smtClean="0">
                              <a:latin typeface="Cambria Math" panose="02040503050406030204" pitchFamily="18" charset="0"/>
                            </a:rPr>
                          </m:ctrlPr>
                        </m:sSupPr>
                        <m:e>
                          <m:r>
                            <a:rPr lang="en-US" b="0" i="1" smtClean="0">
                              <a:latin typeface="Cambria Math"/>
                            </a:rPr>
                            <m:t>𝑥</m:t>
                          </m:r>
                        </m:e>
                        <m:sup>
                          <m:r>
                            <a:rPr lang="en-US" b="0" i="1" smtClean="0">
                              <a:latin typeface="Cambria Math"/>
                            </a:rPr>
                            <m:t>2</m:t>
                          </m:r>
                        </m:sup>
                      </m:sSup>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3</m:t>
                          </m:r>
                        </m:sub>
                      </m:sSub>
                      <m:sSup>
                        <m:sSupPr>
                          <m:ctrlPr>
                            <a:rPr lang="en-US" b="0" i="1" smtClean="0">
                              <a:latin typeface="Cambria Math" panose="02040503050406030204" pitchFamily="18" charset="0"/>
                            </a:rPr>
                          </m:ctrlPr>
                        </m:sSupPr>
                        <m:e>
                          <m:r>
                            <a:rPr lang="en-US" b="0" i="1" smtClean="0">
                              <a:latin typeface="Cambria Math"/>
                            </a:rPr>
                            <m:t>𝑥</m:t>
                          </m:r>
                        </m:e>
                        <m:sup>
                          <m:r>
                            <a:rPr lang="en-US" b="0" i="1" smtClean="0">
                              <a:latin typeface="Cambria Math"/>
                            </a:rPr>
                            <m:t>3</m:t>
                          </m:r>
                        </m:sup>
                      </m:sSup>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4</m:t>
                          </m:r>
                        </m:sub>
                      </m:sSub>
                      <m:sSup>
                        <m:sSupPr>
                          <m:ctrlPr>
                            <a:rPr lang="en-US" b="0" i="1" smtClean="0">
                              <a:latin typeface="Cambria Math" panose="02040503050406030204" pitchFamily="18" charset="0"/>
                            </a:rPr>
                          </m:ctrlPr>
                        </m:sSupPr>
                        <m:e>
                          <m:r>
                            <a:rPr lang="en-US" b="0" i="1" smtClean="0">
                              <a:latin typeface="Cambria Math"/>
                            </a:rPr>
                            <m:t>𝑥</m:t>
                          </m:r>
                        </m:e>
                        <m:sup>
                          <m:r>
                            <a:rPr lang="en-US" b="0" i="1" smtClean="0">
                              <a:latin typeface="Cambria Math"/>
                            </a:rPr>
                            <m:t>4</m:t>
                          </m:r>
                        </m:sup>
                      </m:sSup>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5</m:t>
                          </m:r>
                        </m:sub>
                      </m:sSub>
                      <m:sSup>
                        <m:sSupPr>
                          <m:ctrlPr>
                            <a:rPr lang="en-US" b="0" i="1" smtClean="0">
                              <a:latin typeface="Cambria Math" panose="02040503050406030204" pitchFamily="18" charset="0"/>
                            </a:rPr>
                          </m:ctrlPr>
                        </m:sSupPr>
                        <m:e>
                          <m:r>
                            <a:rPr lang="en-US" b="0" i="1" smtClean="0">
                              <a:latin typeface="Cambria Math"/>
                            </a:rPr>
                            <m:t>𝑥</m:t>
                          </m:r>
                        </m:e>
                        <m:sup>
                          <m:r>
                            <a:rPr lang="en-US" b="0" i="1" smtClean="0">
                              <a:latin typeface="Cambria Math"/>
                            </a:rPr>
                            <m:t>5</m:t>
                          </m:r>
                        </m:sup>
                      </m:sSup>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4497358" y="2219774"/>
                <a:ext cx="4586127" cy="372410"/>
              </a:xfrm>
              <a:prstGeom prst="rect">
                <a:avLst/>
              </a:prstGeom>
              <a:blipFill>
                <a:blip r:embed="rId9"/>
                <a:stretch>
                  <a:fillRect t="-4918"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851904" y="3974068"/>
                <a:ext cx="383489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i="1">
                              <a:latin typeface="Cambria Math"/>
                            </a:rPr>
                            <m:t>𝑦</m:t>
                          </m:r>
                        </m:e>
                      </m:acc>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1</m:t>
                          </m:r>
                        </m:sub>
                      </m:sSub>
                      <m:r>
                        <a:rPr lang="en-US" b="0" i="1" smtClean="0">
                          <a:latin typeface="Cambria Math"/>
                        </a:rPr>
                        <m:t>𝑥</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2</m:t>
                          </m:r>
                        </m:sub>
                      </m:sSub>
                      <m:sSup>
                        <m:sSupPr>
                          <m:ctrlPr>
                            <a:rPr lang="en-US" b="0" i="1" smtClean="0">
                              <a:latin typeface="Cambria Math" panose="02040503050406030204" pitchFamily="18" charset="0"/>
                            </a:rPr>
                          </m:ctrlPr>
                        </m:sSupPr>
                        <m:e>
                          <m:r>
                            <a:rPr lang="en-US" b="0" i="1" smtClean="0">
                              <a:latin typeface="Cambria Math"/>
                            </a:rPr>
                            <m:t>𝑥</m:t>
                          </m:r>
                        </m:e>
                        <m:sup>
                          <m:r>
                            <a:rPr lang="en-US" b="0" i="1" smtClean="0">
                              <a:latin typeface="Cambria Math"/>
                            </a:rPr>
                            <m:t>2</m:t>
                          </m:r>
                        </m:sup>
                      </m:sSup>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3</m:t>
                          </m:r>
                        </m:sub>
                      </m:sSub>
                      <m:sSup>
                        <m:sSupPr>
                          <m:ctrlPr>
                            <a:rPr lang="en-US" b="0" i="1" smtClean="0">
                              <a:latin typeface="Cambria Math" panose="02040503050406030204" pitchFamily="18" charset="0"/>
                            </a:rPr>
                          </m:ctrlPr>
                        </m:sSupPr>
                        <m:e>
                          <m:r>
                            <a:rPr lang="en-US" b="0" i="1" smtClean="0">
                              <a:latin typeface="Cambria Math"/>
                            </a:rPr>
                            <m:t>𝑥</m:t>
                          </m:r>
                        </m:e>
                        <m:sup>
                          <m:r>
                            <a:rPr lang="en-US" b="0" i="1" smtClean="0">
                              <a:latin typeface="Cambria Math"/>
                            </a:rPr>
                            <m:t>3</m:t>
                          </m:r>
                        </m:sup>
                      </m:sSup>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4</m:t>
                          </m:r>
                        </m:sub>
                      </m:sSub>
                      <m:sSup>
                        <m:sSupPr>
                          <m:ctrlPr>
                            <a:rPr lang="en-US" b="0" i="1" smtClean="0">
                              <a:latin typeface="Cambria Math" panose="02040503050406030204" pitchFamily="18" charset="0"/>
                            </a:rPr>
                          </m:ctrlPr>
                        </m:sSupPr>
                        <m:e>
                          <m:r>
                            <a:rPr lang="en-US" b="0" i="1" smtClean="0">
                              <a:latin typeface="Cambria Math"/>
                            </a:rPr>
                            <m:t>𝑥</m:t>
                          </m:r>
                        </m:e>
                        <m:sup>
                          <m:r>
                            <a:rPr lang="en-US" b="0" i="1" smtClean="0">
                              <a:latin typeface="Cambria Math"/>
                            </a:rPr>
                            <m:t>4</m:t>
                          </m:r>
                        </m:sup>
                      </m:sSup>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851904" y="3974068"/>
                <a:ext cx="3834896" cy="369332"/>
              </a:xfrm>
              <a:prstGeom prst="rect">
                <a:avLst/>
              </a:prstGeom>
              <a:blipFill>
                <a:blip r:embed="rId10"/>
                <a:stretch>
                  <a:fillRect t="-6557"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608055" y="5715000"/>
                <a:ext cx="4369209" cy="8887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𝐴𝑑𝑗</m:t>
                      </m:r>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2</m:t>
                          </m:r>
                        </m:sup>
                      </m:sSup>
                      <m:r>
                        <a:rPr lang="en-US" b="0" i="1" smtClean="0">
                          <a:latin typeface="Cambria Math"/>
                        </a:rPr>
                        <m:t>=.8924 −</m:t>
                      </m:r>
                      <m:d>
                        <m:dPr>
                          <m:ctrlPr>
                            <a:rPr lang="en-US" b="0" i="1" smtClean="0">
                              <a:latin typeface="Cambria Math" panose="02040503050406030204" pitchFamily="18" charset="0"/>
                            </a:rPr>
                          </m:ctrlPr>
                        </m:dPr>
                        <m:e>
                          <m:r>
                            <a:rPr lang="en-US" b="0" i="1" smtClean="0">
                              <a:latin typeface="Cambria Math"/>
                            </a:rPr>
                            <m:t>1−.8924</m:t>
                          </m:r>
                        </m:e>
                      </m:d>
                      <m:f>
                        <m:fPr>
                          <m:ctrlPr>
                            <a:rPr lang="en-US" b="0" i="1" smtClean="0">
                              <a:latin typeface="Cambria Math" panose="02040503050406030204" pitchFamily="18" charset="0"/>
                            </a:rPr>
                          </m:ctrlPr>
                        </m:fPr>
                        <m:num>
                          <m:r>
                            <a:rPr lang="en-US" b="0" i="1" smtClean="0">
                              <a:latin typeface="Cambria Math"/>
                            </a:rPr>
                            <m:t>4</m:t>
                          </m:r>
                        </m:num>
                        <m:den>
                          <m:r>
                            <a:rPr lang="en-US" b="0" i="1" smtClean="0">
                              <a:latin typeface="Cambria Math"/>
                            </a:rPr>
                            <m:t>6−4−1</m:t>
                          </m:r>
                        </m:den>
                      </m:f>
                    </m:oMath>
                  </m:oMathPara>
                </a14:m>
                <a:endParaRPr lang="en-US" b="0" dirty="0"/>
              </a:p>
              <a:p>
                <a:r>
                  <a:rPr lang="en-US" dirty="0"/>
                  <a:t>	= .4620</a:t>
                </a:r>
              </a:p>
            </p:txBody>
          </p:sp>
        </mc:Choice>
        <mc:Fallback xmlns="">
          <p:sp>
            <p:nvSpPr>
              <p:cNvPr id="12" name="TextBox 11"/>
              <p:cNvSpPr txBox="1">
                <a:spLocks noRot="1" noChangeAspect="1" noMove="1" noResize="1" noEditPoints="1" noAdjustHandles="1" noChangeArrowheads="1" noChangeShapeType="1" noTextEdit="1"/>
              </p:cNvSpPr>
              <p:nvPr/>
            </p:nvSpPr>
            <p:spPr>
              <a:xfrm>
                <a:off x="4608055" y="5715000"/>
                <a:ext cx="4369209" cy="888705"/>
              </a:xfrm>
              <a:prstGeom prst="rect">
                <a:avLst/>
              </a:prstGeom>
              <a:blipFill>
                <a:blip r:embed="rId11"/>
                <a:stretch>
                  <a:fillRect b="-9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64015" y="5740695"/>
                <a:ext cx="4517712" cy="8897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𝐴𝑑𝑗</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a:rPr>
                        <m:t>=.4461 −</m:t>
                      </m:r>
                      <m:d>
                        <m:dPr>
                          <m:ctrlPr>
                            <a:rPr lang="en-US" b="0" i="1" smtClean="0">
                              <a:latin typeface="Cambria Math" panose="02040503050406030204" pitchFamily="18" charset="0"/>
                            </a:rPr>
                          </m:ctrlPr>
                        </m:dPr>
                        <m:e>
                          <m:r>
                            <a:rPr lang="en-US" b="0" i="1" smtClean="0">
                              <a:latin typeface="Cambria Math"/>
                            </a:rPr>
                            <m:t>1−.4461</m:t>
                          </m:r>
                        </m:e>
                      </m:d>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6−1−1</m:t>
                          </m:r>
                        </m:den>
                      </m:f>
                    </m:oMath>
                  </m:oMathPara>
                </a14:m>
                <a:endParaRPr lang="en-US" b="0" dirty="0"/>
              </a:p>
              <a:p>
                <a:r>
                  <a:rPr lang="en-US" dirty="0"/>
                  <a:t>	= .3076</a:t>
                </a:r>
              </a:p>
            </p:txBody>
          </p:sp>
        </mc:Choice>
        <mc:Fallback xmlns="">
          <p:sp>
            <p:nvSpPr>
              <p:cNvPr id="13" name="TextBox 12"/>
              <p:cNvSpPr txBox="1">
                <a:spLocks noRot="1" noChangeAspect="1" noMove="1" noResize="1" noEditPoints="1" noAdjustHandles="1" noChangeArrowheads="1" noChangeShapeType="1" noTextEdit="1"/>
              </p:cNvSpPr>
              <p:nvPr/>
            </p:nvSpPr>
            <p:spPr>
              <a:xfrm>
                <a:off x="264015" y="5740695"/>
                <a:ext cx="4517712" cy="889731"/>
              </a:xfrm>
              <a:prstGeom prst="rect">
                <a:avLst/>
              </a:prstGeom>
              <a:blipFill>
                <a:blip r:embed="rId12"/>
                <a:stretch>
                  <a:fillRect b="-10274"/>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EECAA19E-C76A-4FC5-9E64-C9FBB68F640C}"/>
              </a:ext>
            </a:extLst>
          </p:cNvPr>
          <p:cNvSpPr txBox="1"/>
          <p:nvPr/>
        </p:nvSpPr>
        <p:spPr>
          <a:xfrm>
            <a:off x="264015" y="1284803"/>
            <a:ext cx="5367436" cy="369332"/>
          </a:xfrm>
          <a:prstGeom prst="rect">
            <a:avLst/>
          </a:prstGeom>
          <a:noFill/>
        </p:spPr>
        <p:txBody>
          <a:bodyPr wrap="square" rtlCol="0">
            <a:spAutoFit/>
          </a:bodyPr>
          <a:lstStyle/>
          <a:p>
            <a:r>
              <a:rPr lang="en-US" dirty="0"/>
              <a:t>P = # predictor variables.</a:t>
            </a:r>
          </a:p>
        </p:txBody>
      </p:sp>
    </p:spTree>
    <p:extLst>
      <p:ext uri="{BB962C8B-B14F-4D97-AF65-F5344CB8AC3E}">
        <p14:creationId xmlns:p14="http://schemas.microsoft.com/office/powerpoint/2010/main" val="1814523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2051"/>
                                        </p:tgtEl>
                                        <p:attrNameLst>
                                          <p:attrName>style.visibility</p:attrName>
                                        </p:attrNameLst>
                                      </p:cBhvr>
                                      <p:to>
                                        <p:strVal val="visible"/>
                                      </p:to>
                                    </p:set>
                                    <p:animEffect transition="in" filter="fade">
                                      <p:cBhvr>
                                        <p:cTn id="10" dur="500"/>
                                        <p:tgtEl>
                                          <p:spTgt spid="205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2054"/>
                                        </p:tgtEl>
                                        <p:attrNameLst>
                                          <p:attrName>style.visibility</p:attrName>
                                        </p:attrNameLst>
                                      </p:cBhvr>
                                      <p:to>
                                        <p:strVal val="visible"/>
                                      </p:to>
                                    </p:set>
                                    <p:animEffect transition="in" filter="fade">
                                      <p:cBhvr>
                                        <p:cTn id="23" dur="500"/>
                                        <p:tgtEl>
                                          <p:spTgt spid="205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2053"/>
                                        </p:tgtEl>
                                        <p:attrNameLst>
                                          <p:attrName>style.visibility</p:attrName>
                                        </p:attrNameLst>
                                      </p:cBhvr>
                                      <p:to>
                                        <p:strVal val="visible"/>
                                      </p:to>
                                    </p:set>
                                    <p:animEffect transition="in" filter="fade">
                                      <p:cBhvr>
                                        <p:cTn id="31" dur="500"/>
                                        <p:tgtEl>
                                          <p:spTgt spid="205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63000" cy="1143000"/>
          </a:xfrm>
        </p:spPr>
        <p:txBody>
          <a:bodyPr>
            <a:normAutofit fontScale="90000"/>
          </a:bodyPr>
          <a:lstStyle/>
          <a:p>
            <a:r>
              <a:rPr lang="en-US" dirty="0"/>
              <a:t>Where to find adjusted R</a:t>
            </a:r>
            <a:r>
              <a:rPr lang="en-US" baseline="30000" dirty="0"/>
              <a:t>2</a:t>
            </a:r>
            <a:r>
              <a:rPr lang="en-US" dirty="0"/>
              <a:t> in </a:t>
            </a:r>
            <a:br>
              <a:rPr lang="en-US" dirty="0"/>
            </a:br>
            <a:r>
              <a:rPr lang="en-US" dirty="0"/>
              <a:t>proc GLM:</a:t>
            </a:r>
          </a:p>
        </p:txBody>
      </p:sp>
      <p:pic>
        <p:nvPicPr>
          <p:cNvPr id="4" name="Picture 3"/>
          <p:cNvPicPr>
            <a:picLocks noChangeAspect="1"/>
          </p:cNvPicPr>
          <p:nvPr/>
        </p:nvPicPr>
        <p:blipFill>
          <a:blip r:embed="rId3"/>
          <a:stretch>
            <a:fillRect/>
          </a:stretch>
        </p:blipFill>
        <p:spPr>
          <a:xfrm>
            <a:off x="3657600" y="1673431"/>
            <a:ext cx="5021415" cy="5029200"/>
          </a:xfrm>
          <a:prstGeom prst="rect">
            <a:avLst/>
          </a:prstGeom>
        </p:spPr>
      </p:pic>
      <p:sp>
        <p:nvSpPr>
          <p:cNvPr id="5" name="Rectangle 4"/>
          <p:cNvSpPr/>
          <p:nvPr/>
        </p:nvSpPr>
        <p:spPr>
          <a:xfrm>
            <a:off x="7315200" y="6016831"/>
            <a:ext cx="9144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4"/>
          <a:stretch>
            <a:fillRect/>
          </a:stretch>
        </p:blipFill>
        <p:spPr>
          <a:xfrm>
            <a:off x="152587" y="3426031"/>
            <a:ext cx="3525795" cy="762000"/>
          </a:xfrm>
          <a:prstGeom prst="rect">
            <a:avLst/>
          </a:prstGeom>
        </p:spPr>
      </p:pic>
      <p:sp>
        <p:nvSpPr>
          <p:cNvPr id="7" name="Rectangle 6"/>
          <p:cNvSpPr/>
          <p:nvPr/>
        </p:nvSpPr>
        <p:spPr>
          <a:xfrm>
            <a:off x="1981200" y="3403245"/>
            <a:ext cx="969818" cy="2543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43410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Back to Bat Echolocation Problem</a:t>
            </a:r>
          </a:p>
        </p:txBody>
      </p:sp>
      <mc:AlternateContent xmlns:mc="http://schemas.openxmlformats.org/markup-compatibility/2006" xmlns:a14="http://schemas.microsoft.com/office/drawing/2010/main">
        <mc:Choice Requires="a14">
          <p:sp>
            <p:nvSpPr>
              <p:cNvPr id="4" name="TextBox 3"/>
              <p:cNvSpPr txBox="1"/>
              <p:nvPr/>
            </p:nvSpPr>
            <p:spPr>
              <a:xfrm>
                <a:off x="3309251" y="838324"/>
                <a:ext cx="297825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𝐻𝑜</m:t>
                      </m:r>
                      <m:r>
                        <a:rPr lang="en-US" b="0" i="1" smtClean="0">
                          <a:latin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b="0" i="1" smtClean="0">
                              <a:latin typeface="Cambria Math" charset="0"/>
                              <a:ea typeface="Cambria Math" charset="0"/>
                              <a:cs typeface="Cambria Math" charset="0"/>
                            </a:rPr>
                            <m:t>4</m:t>
                          </m:r>
                        </m:sub>
                      </m:sSub>
                      <m:r>
                        <a:rPr lang="en-US" b="0" i="1" smtClean="0">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5</m:t>
                          </m:r>
                        </m:sub>
                      </m:sSub>
                      <m:r>
                        <a:rPr lang="en-US" b="0" i="1" smtClean="0">
                          <a:latin typeface="Cambria Math" charset="0"/>
                          <a:ea typeface="Cambria Math" charset="0"/>
                          <a:cs typeface="Cambria Math" charset="0"/>
                        </a:rPr>
                        <m:t>=0 </m:t>
                      </m:r>
                    </m:oMath>
                  </m:oMathPara>
                </a14:m>
                <a:endParaRPr lang="en-US" b="0" i="1" dirty="0">
                  <a:latin typeface="Cambria Math" charset="0"/>
                  <a:ea typeface="Cambria Math" charset="0"/>
                  <a:cs typeface="Cambria Math" charset="0"/>
                </a:endParaRPr>
              </a:p>
              <a:p>
                <a:pPr/>
                <a14:m>
                  <m:oMathPara xmlns:m="http://schemas.openxmlformats.org/officeDocument/2006/math">
                    <m:oMathParaPr>
                      <m:jc m:val="centerGroup"/>
                    </m:oMathParaPr>
                    <m:oMath xmlns:m="http://schemas.openxmlformats.org/officeDocument/2006/math">
                      <m:r>
                        <a:rPr lang="en-US" b="0" i="1" smtClean="0">
                          <a:latin typeface="Cambria Math" charset="0"/>
                          <a:ea typeface="Cambria Math" charset="0"/>
                          <a:cs typeface="Cambria Math" charset="0"/>
                        </a:rPr>
                        <m:t>𝐻𝑎</m:t>
                      </m:r>
                      <m:r>
                        <a:rPr lang="en-US" b="0" i="1" smtClean="0">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4</m:t>
                          </m:r>
                        </m:sub>
                      </m:sSub>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𝑎𝑛𝑑</m:t>
                      </m:r>
                      <m:r>
                        <a:rPr lang="en-US" b="0" i="1" smtClean="0">
                          <a:latin typeface="Cambria Math" charset="0"/>
                          <a:ea typeface="Cambria Math" charset="0"/>
                          <a:cs typeface="Cambria Math" charset="0"/>
                        </a:rPr>
                        <m:t> </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5</m:t>
                          </m:r>
                        </m:sub>
                      </m:sSub>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𝑎𝑟𝑒</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𝑛𝑜𝑡</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𝑏𝑜𝑡h</m:t>
                      </m:r>
                      <m:r>
                        <a:rPr lang="en-US" b="0" i="1" smtClean="0">
                          <a:latin typeface="Cambria Math" charset="0"/>
                          <a:ea typeface="Cambria Math" charset="0"/>
                          <a:cs typeface="Cambria Math" charset="0"/>
                        </a:rPr>
                        <m:t> 0.</m:t>
                      </m:r>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3309251" y="838324"/>
                <a:ext cx="2978251" cy="553998"/>
              </a:xfrm>
              <a:prstGeom prst="rect">
                <a:avLst/>
              </a:prstGeom>
              <a:blipFill rotWithShape="0">
                <a:blip r:embed="rId3"/>
                <a:stretch>
                  <a:fillRect l="-1230" t="-73333" b="-90000"/>
                </a:stretch>
              </a:blipFill>
            </p:spPr>
            <p:txBody>
              <a:bodyPr/>
              <a:lstStyle/>
              <a:p>
                <a:r>
                  <a:rPr lang="en-US">
                    <a:noFill/>
                  </a:rPr>
                  <a:t> </a:t>
                </a:r>
              </a:p>
            </p:txBody>
          </p:sp>
        </mc:Fallback>
      </mc:AlternateContent>
      <p:pic>
        <p:nvPicPr>
          <p:cNvPr id="5" name="Picture 4"/>
          <p:cNvPicPr>
            <a:picLocks noChangeAspect="1"/>
          </p:cNvPicPr>
          <p:nvPr/>
        </p:nvPicPr>
        <p:blipFill>
          <a:blip r:embed="rId4"/>
          <a:stretch>
            <a:fillRect/>
          </a:stretch>
        </p:blipFill>
        <p:spPr>
          <a:xfrm>
            <a:off x="1066800" y="2246815"/>
            <a:ext cx="4094044" cy="1059947"/>
          </a:xfrm>
          <a:prstGeom prst="rect">
            <a:avLst/>
          </a:prstGeom>
        </p:spPr>
      </p:pic>
      <p:sp>
        <p:nvSpPr>
          <p:cNvPr id="8" name="TextBox 7"/>
          <p:cNvSpPr txBox="1"/>
          <p:nvPr/>
        </p:nvSpPr>
        <p:spPr>
          <a:xfrm>
            <a:off x="2067790" y="4177723"/>
            <a:ext cx="2199410" cy="369332"/>
          </a:xfrm>
          <a:prstGeom prst="rect">
            <a:avLst/>
          </a:prstGeom>
          <a:noFill/>
        </p:spPr>
        <p:txBody>
          <a:bodyPr wrap="square" rtlCol="0">
            <a:spAutoFit/>
          </a:bodyPr>
          <a:lstStyle/>
          <a:p>
            <a:pPr algn="ctr"/>
            <a:r>
              <a:rPr lang="en-US" dirty="0"/>
              <a:t>Reduced Model</a:t>
            </a:r>
          </a:p>
        </p:txBody>
      </p:sp>
      <p:sp>
        <p:nvSpPr>
          <p:cNvPr id="6" name="TextBox 5"/>
          <p:cNvSpPr txBox="1"/>
          <p:nvPr/>
        </p:nvSpPr>
        <p:spPr>
          <a:xfrm>
            <a:off x="2563583" y="1810443"/>
            <a:ext cx="1475017" cy="369332"/>
          </a:xfrm>
          <a:prstGeom prst="rect">
            <a:avLst/>
          </a:prstGeom>
          <a:noFill/>
        </p:spPr>
        <p:txBody>
          <a:bodyPr wrap="square" rtlCol="0">
            <a:spAutoFit/>
          </a:bodyPr>
          <a:lstStyle/>
          <a:p>
            <a:pPr algn="ctr"/>
            <a:r>
              <a:rPr lang="en-US" dirty="0"/>
              <a:t>Full Model</a:t>
            </a:r>
          </a:p>
        </p:txBody>
      </p:sp>
      <p:pic>
        <p:nvPicPr>
          <p:cNvPr id="7" name="Picture 6"/>
          <p:cNvPicPr>
            <a:picLocks noChangeAspect="1"/>
          </p:cNvPicPr>
          <p:nvPr/>
        </p:nvPicPr>
        <p:blipFill>
          <a:blip r:embed="rId5"/>
          <a:stretch>
            <a:fillRect/>
          </a:stretch>
        </p:blipFill>
        <p:spPr>
          <a:xfrm>
            <a:off x="1106107" y="4617612"/>
            <a:ext cx="4149959" cy="1059947"/>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291881" y="1492607"/>
                <a:ext cx="8924896"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charset="0"/>
                          <a:ea typeface="Cambria Math" charset="0"/>
                          <a:cs typeface="Cambria Math" charset="0"/>
                        </a:rPr>
                        <m:t>𝜇</m:t>
                      </m:r>
                      <m:d>
                        <m:dPr>
                          <m:begChr m:val="{"/>
                          <m:endChr m:val="|"/>
                          <m:ctrlPr>
                            <a:rPr lang="en-US" sz="1600" i="1" smtClean="0">
                              <a:latin typeface="Cambria Math" panose="02040503050406030204" pitchFamily="18" charset="0"/>
                              <a:ea typeface="Cambria Math" charset="0"/>
                              <a:cs typeface="Cambria Math" charset="0"/>
                            </a:rPr>
                          </m:ctrlPr>
                        </m:dPr>
                        <m:e>
                          <m:r>
                            <a:rPr lang="en-US" sz="1600" b="0" i="1" smtClean="0">
                              <a:latin typeface="Cambria Math" charset="0"/>
                              <a:ea typeface="Cambria Math" charset="0"/>
                              <a:cs typeface="Cambria Math" charset="0"/>
                            </a:rPr>
                            <m:t>𝑙𝑒𝑛𝑒𝑟</m:t>
                          </m:r>
                          <m:r>
                            <a:rPr lang="en-US" sz="1600" b="0" i="1" smtClean="0">
                              <a:latin typeface="Cambria Math" panose="02040503050406030204" pitchFamily="18" charset="0"/>
                              <a:ea typeface="Cambria Math" charset="0"/>
                              <a:cs typeface="Cambria Math" charset="0"/>
                            </a:rPr>
                            <m:t>𝑔</m:t>
                          </m:r>
                          <m:r>
                            <a:rPr lang="en-US" sz="1600" b="0" i="1" smtClean="0">
                              <a:latin typeface="Cambria Math" charset="0"/>
                              <a:ea typeface="Cambria Math" charset="0"/>
                              <a:cs typeface="Cambria Math" charset="0"/>
                            </a:rPr>
                            <m:t>𝑦</m:t>
                          </m:r>
                          <m:r>
                            <a:rPr lang="en-US" sz="1600" b="0" i="1" smtClean="0">
                              <a:latin typeface="Cambria Math" charset="0"/>
                              <a:ea typeface="Cambria Math" charset="0"/>
                              <a:cs typeface="Cambria Math" charset="0"/>
                            </a:rPr>
                            <m:t> </m:t>
                          </m:r>
                        </m:e>
                      </m:d>
                      <m:r>
                        <a:rPr lang="en-US" sz="1600" b="0" i="1" smtClean="0">
                          <a:latin typeface="Cambria Math" charset="0"/>
                          <a:ea typeface="Cambria Math" charset="0"/>
                          <a:cs typeface="Cambria Math" charset="0"/>
                        </a:rPr>
                        <m:t>𝑙𝑚𝑎𝑠𝑠</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𝑇𝑌𝑃𝐸</m:t>
                      </m:r>
                      <m:r>
                        <a:rPr lang="en-US" sz="1600" b="0" i="1" smtClean="0">
                          <a:latin typeface="Cambria Math" charset="0"/>
                          <a:ea typeface="Cambria Math" charset="0"/>
                          <a:cs typeface="Cambria Math" charset="0"/>
                        </a:rPr>
                        <m:t>}= </m:t>
                      </m:r>
                      <m:sSub>
                        <m:sSubPr>
                          <m:ctrlPr>
                            <a:rPr lang="en-US" sz="1600" i="1" smtClean="0">
                              <a:latin typeface="Cambria Math" panose="02040503050406030204" pitchFamily="18" charset="0"/>
                              <a:ea typeface="Cambria Math" charset="0"/>
                              <a:cs typeface="Cambria Math" charset="0"/>
                            </a:rPr>
                          </m:ctrlPr>
                        </m:sSubPr>
                        <m:e>
                          <m:r>
                            <a:rPr lang="en-US" sz="1600" b="0" i="1" smtClean="0">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0</m:t>
                          </m:r>
                        </m:sub>
                      </m:sSub>
                      <m:sSub>
                        <m:sSubPr>
                          <m:ctrlPr>
                            <a:rPr lang="en-US" sz="1600" i="1">
                              <a:latin typeface="Cambria Math" panose="02040503050406030204" pitchFamily="18" charset="0"/>
                              <a:ea typeface="Cambria Math" charset="0"/>
                              <a:cs typeface="Cambria Math" charset="0"/>
                            </a:rPr>
                          </m:ctrlPr>
                        </m:sSubPr>
                        <m:e>
                          <m:r>
                            <a:rPr lang="en-US" sz="1600" b="0" i="1" smtClean="0">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1</m:t>
                          </m:r>
                        </m:sub>
                      </m:sSub>
                      <m:r>
                        <a:rPr lang="en-US" sz="1600" b="0" i="1" smtClean="0">
                          <a:latin typeface="Cambria Math" charset="0"/>
                          <a:ea typeface="Cambria Math" charset="0"/>
                          <a:cs typeface="Cambria Math" charset="0"/>
                        </a:rPr>
                        <m:t>𝑙𝑚𝑎𝑠𝑠</m:t>
                      </m:r>
                      <m:sSub>
                        <m:sSubPr>
                          <m:ctrlPr>
                            <a:rPr lang="en-US" sz="1600" i="1">
                              <a:latin typeface="Cambria Math" panose="02040503050406030204" pitchFamily="18" charset="0"/>
                              <a:ea typeface="Cambria Math" charset="0"/>
                              <a:cs typeface="Cambria Math" charset="0"/>
                            </a:rPr>
                          </m:ctrlPr>
                        </m:sSubPr>
                        <m:e>
                          <m:r>
                            <a:rPr lang="en-US" sz="1600" b="0" i="1">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2</m:t>
                          </m:r>
                        </m:sub>
                      </m:sSub>
                      <m:r>
                        <a:rPr lang="en-US" sz="1600" b="0" i="1" smtClean="0">
                          <a:latin typeface="Cambria Math" charset="0"/>
                          <a:ea typeface="Cambria Math" charset="0"/>
                          <a:cs typeface="Cambria Math" charset="0"/>
                        </a:rPr>
                        <m:t>𝑏𝑖𝑟𝑑</m:t>
                      </m:r>
                      <m:sSub>
                        <m:sSubPr>
                          <m:ctrlPr>
                            <a:rPr lang="en-US" sz="1600" i="1">
                              <a:latin typeface="Cambria Math" panose="02040503050406030204" pitchFamily="18" charset="0"/>
                              <a:ea typeface="Cambria Math" charset="0"/>
                              <a:cs typeface="Cambria Math" charset="0"/>
                            </a:rPr>
                          </m:ctrlPr>
                        </m:sSubPr>
                        <m:e>
                          <m:r>
                            <a:rPr lang="en-US" sz="1600" b="0" i="1">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3</m:t>
                          </m:r>
                        </m:sub>
                      </m:sSub>
                      <m:r>
                        <a:rPr lang="en-US" sz="1600" b="0" i="1" smtClean="0">
                          <a:latin typeface="Cambria Math" charset="0"/>
                          <a:ea typeface="Cambria Math" charset="0"/>
                          <a:cs typeface="Cambria Math" charset="0"/>
                        </a:rPr>
                        <m:t>𝑒𝑏𝑎𝑡</m:t>
                      </m:r>
                      <m:sSub>
                        <m:sSubPr>
                          <m:ctrlPr>
                            <a:rPr lang="en-US" sz="1600" i="1">
                              <a:latin typeface="Cambria Math" panose="02040503050406030204" pitchFamily="18" charset="0"/>
                              <a:ea typeface="Cambria Math" charset="0"/>
                              <a:cs typeface="Cambria Math" charset="0"/>
                            </a:rPr>
                          </m:ctrlPr>
                        </m:sSubPr>
                        <m:e>
                          <m:r>
                            <a:rPr lang="en-US" sz="1600" b="0" i="1">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4</m:t>
                          </m:r>
                        </m:sub>
                      </m:sSub>
                      <m:r>
                        <a:rPr lang="en-US" sz="1600" b="0" i="1" smtClean="0">
                          <a:latin typeface="Cambria Math" charset="0"/>
                          <a:ea typeface="Cambria Math" charset="0"/>
                          <a:cs typeface="Cambria Math" charset="0"/>
                        </a:rPr>
                        <m:t>𝑙𝑚𝑎𝑠𝑠</m:t>
                      </m:r>
                      <m:r>
                        <a:rPr lang="en-US" sz="1600" b="0" i="1" smtClean="0">
                          <a:latin typeface="Cambria Math" charset="0"/>
                          <a:ea typeface="Cambria Math" charset="0"/>
                          <a:cs typeface="Cambria Math" charset="0"/>
                        </a:rPr>
                        <m:t>∗</m:t>
                      </m:r>
                      <m:r>
                        <a:rPr lang="en-US" sz="1600" b="0" i="1" smtClean="0">
                          <a:latin typeface="Cambria Math" charset="0"/>
                          <a:ea typeface="Cambria Math" charset="0"/>
                          <a:cs typeface="Cambria Math" charset="0"/>
                        </a:rPr>
                        <m:t>𝑏𝑖𝑟𝑑</m:t>
                      </m:r>
                      <m:sSub>
                        <m:sSubPr>
                          <m:ctrlPr>
                            <a:rPr lang="en-US" sz="1600" i="1">
                              <a:latin typeface="Cambria Math" panose="02040503050406030204" pitchFamily="18" charset="0"/>
                              <a:ea typeface="Cambria Math" charset="0"/>
                              <a:cs typeface="Cambria Math" charset="0"/>
                            </a:rPr>
                          </m:ctrlPr>
                        </m:sSubPr>
                        <m:e>
                          <m:r>
                            <a:rPr lang="en-US" sz="1600" b="0" i="1">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5</m:t>
                          </m:r>
                        </m:sub>
                      </m:sSub>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𝑙𝑚𝑎𝑠𝑠</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𝑒𝑏𝑎𝑡</m:t>
                      </m:r>
                    </m:oMath>
                  </m:oMathPara>
                </a14:m>
                <a:endParaRPr lang="en-US" sz="1600" i="1" dirty="0"/>
              </a:p>
            </p:txBody>
          </p:sp>
        </mc:Choice>
        <mc:Fallback xmlns="">
          <p:sp>
            <p:nvSpPr>
              <p:cNvPr id="9" name="TextBox 8"/>
              <p:cNvSpPr txBox="1">
                <a:spLocks noRot="1" noChangeAspect="1" noMove="1" noResize="1" noEditPoints="1" noAdjustHandles="1" noChangeArrowheads="1" noChangeShapeType="1" noTextEdit="1"/>
              </p:cNvSpPr>
              <p:nvPr/>
            </p:nvSpPr>
            <p:spPr>
              <a:xfrm>
                <a:off x="291881" y="1492607"/>
                <a:ext cx="8924896" cy="246221"/>
              </a:xfrm>
              <a:prstGeom prst="rect">
                <a:avLst/>
              </a:prstGeom>
              <a:blipFill>
                <a:blip r:embed="rId6"/>
                <a:stretch>
                  <a:fillRect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371600" y="3810000"/>
                <a:ext cx="8924896"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charset="0"/>
                          <a:ea typeface="Cambria Math" charset="0"/>
                          <a:cs typeface="Cambria Math" charset="0"/>
                        </a:rPr>
                        <m:t>𝜇</m:t>
                      </m:r>
                      <m:d>
                        <m:dPr>
                          <m:begChr m:val="{"/>
                          <m:endChr m:val="|"/>
                          <m:ctrlPr>
                            <a:rPr lang="en-US" sz="1600" i="1" smtClean="0">
                              <a:latin typeface="Cambria Math" panose="02040503050406030204" pitchFamily="18" charset="0"/>
                              <a:ea typeface="Cambria Math" charset="0"/>
                              <a:cs typeface="Cambria Math" charset="0"/>
                            </a:rPr>
                          </m:ctrlPr>
                        </m:dPr>
                        <m:e>
                          <m:r>
                            <a:rPr lang="en-US" sz="1600" b="0" i="1" smtClean="0">
                              <a:latin typeface="Cambria Math" charset="0"/>
                              <a:ea typeface="Cambria Math" charset="0"/>
                              <a:cs typeface="Cambria Math" charset="0"/>
                            </a:rPr>
                            <m:t>𝑙𝑒𝑛𝑒𝑟</m:t>
                          </m:r>
                          <m:r>
                            <a:rPr lang="en-US" sz="1600" b="0" i="1" smtClean="0">
                              <a:latin typeface="Cambria Math" panose="02040503050406030204" pitchFamily="18" charset="0"/>
                              <a:ea typeface="Cambria Math" charset="0"/>
                              <a:cs typeface="Cambria Math" charset="0"/>
                            </a:rPr>
                            <m:t>𝑔</m:t>
                          </m:r>
                          <m:r>
                            <a:rPr lang="en-US" sz="1600" b="0" i="1" smtClean="0">
                              <a:latin typeface="Cambria Math" charset="0"/>
                              <a:ea typeface="Cambria Math" charset="0"/>
                              <a:cs typeface="Cambria Math" charset="0"/>
                            </a:rPr>
                            <m:t>𝑦</m:t>
                          </m:r>
                          <m:r>
                            <a:rPr lang="en-US" sz="1600" b="0" i="1" smtClean="0">
                              <a:latin typeface="Cambria Math" charset="0"/>
                              <a:ea typeface="Cambria Math" charset="0"/>
                              <a:cs typeface="Cambria Math" charset="0"/>
                            </a:rPr>
                            <m:t> </m:t>
                          </m:r>
                        </m:e>
                      </m:d>
                      <m:r>
                        <a:rPr lang="en-US" sz="1600" b="0" i="1" smtClean="0">
                          <a:latin typeface="Cambria Math" charset="0"/>
                          <a:ea typeface="Cambria Math" charset="0"/>
                          <a:cs typeface="Cambria Math" charset="0"/>
                        </a:rPr>
                        <m:t>𝑙𝑚𝑎𝑠𝑠</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𝑇𝑌𝑃𝐸</m:t>
                      </m:r>
                      <m:r>
                        <a:rPr lang="en-US" sz="1600" b="0" i="1" smtClean="0">
                          <a:latin typeface="Cambria Math" charset="0"/>
                          <a:ea typeface="Cambria Math" charset="0"/>
                          <a:cs typeface="Cambria Math" charset="0"/>
                        </a:rPr>
                        <m:t>}= </m:t>
                      </m:r>
                      <m:sSub>
                        <m:sSubPr>
                          <m:ctrlPr>
                            <a:rPr lang="en-US" sz="1600" i="1" smtClean="0">
                              <a:latin typeface="Cambria Math" panose="02040503050406030204" pitchFamily="18" charset="0"/>
                              <a:ea typeface="Cambria Math" charset="0"/>
                              <a:cs typeface="Cambria Math" charset="0"/>
                            </a:rPr>
                          </m:ctrlPr>
                        </m:sSubPr>
                        <m:e>
                          <m:r>
                            <a:rPr lang="en-US" sz="1600" b="0" i="1" smtClean="0">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0</m:t>
                          </m:r>
                        </m:sub>
                      </m:sSub>
                      <m:sSub>
                        <m:sSubPr>
                          <m:ctrlPr>
                            <a:rPr lang="en-US" sz="1600" i="1">
                              <a:latin typeface="Cambria Math" panose="02040503050406030204" pitchFamily="18" charset="0"/>
                              <a:ea typeface="Cambria Math" charset="0"/>
                              <a:cs typeface="Cambria Math" charset="0"/>
                            </a:rPr>
                          </m:ctrlPr>
                        </m:sSubPr>
                        <m:e>
                          <m:r>
                            <a:rPr lang="en-US" sz="1600" b="0" i="1" smtClean="0">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1</m:t>
                          </m:r>
                        </m:sub>
                      </m:sSub>
                      <m:r>
                        <a:rPr lang="en-US" sz="1600" b="0" i="1" smtClean="0">
                          <a:latin typeface="Cambria Math" charset="0"/>
                          <a:ea typeface="Cambria Math" charset="0"/>
                          <a:cs typeface="Cambria Math" charset="0"/>
                        </a:rPr>
                        <m:t>𝑙𝑚𝑎𝑠𝑠</m:t>
                      </m:r>
                      <m:sSub>
                        <m:sSubPr>
                          <m:ctrlPr>
                            <a:rPr lang="en-US" sz="1600" i="1">
                              <a:latin typeface="Cambria Math" panose="02040503050406030204" pitchFamily="18" charset="0"/>
                              <a:ea typeface="Cambria Math" charset="0"/>
                              <a:cs typeface="Cambria Math" charset="0"/>
                            </a:rPr>
                          </m:ctrlPr>
                        </m:sSubPr>
                        <m:e>
                          <m:r>
                            <a:rPr lang="en-US" sz="1600" b="0" i="1">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2</m:t>
                          </m:r>
                        </m:sub>
                      </m:sSub>
                      <m:r>
                        <a:rPr lang="en-US" sz="1600" b="0" i="1" smtClean="0">
                          <a:latin typeface="Cambria Math" charset="0"/>
                          <a:ea typeface="Cambria Math" charset="0"/>
                          <a:cs typeface="Cambria Math" charset="0"/>
                        </a:rPr>
                        <m:t>𝑏𝑖𝑟𝑑</m:t>
                      </m:r>
                      <m:sSub>
                        <m:sSubPr>
                          <m:ctrlPr>
                            <a:rPr lang="en-US" sz="1600" i="1">
                              <a:latin typeface="Cambria Math" panose="02040503050406030204" pitchFamily="18" charset="0"/>
                              <a:ea typeface="Cambria Math" charset="0"/>
                              <a:cs typeface="Cambria Math" charset="0"/>
                            </a:rPr>
                          </m:ctrlPr>
                        </m:sSubPr>
                        <m:e>
                          <m:r>
                            <a:rPr lang="en-US" sz="1600" b="0" i="1">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3</m:t>
                          </m:r>
                        </m:sub>
                      </m:sSub>
                      <m:r>
                        <a:rPr lang="en-US" sz="1600" b="0" i="1" smtClean="0">
                          <a:latin typeface="Cambria Math" charset="0"/>
                          <a:ea typeface="Cambria Math" charset="0"/>
                          <a:cs typeface="Cambria Math" charset="0"/>
                        </a:rPr>
                        <m:t>𝑒𝑏𝑎𝑡</m:t>
                      </m:r>
                    </m:oMath>
                  </m:oMathPara>
                </a14:m>
                <a:endParaRPr lang="en-US" sz="1600" i="1" dirty="0"/>
              </a:p>
            </p:txBody>
          </p:sp>
        </mc:Choice>
        <mc:Fallback xmlns="">
          <p:sp>
            <p:nvSpPr>
              <p:cNvPr id="10" name="TextBox 9"/>
              <p:cNvSpPr txBox="1">
                <a:spLocks noRot="1" noChangeAspect="1" noMove="1" noResize="1" noEditPoints="1" noAdjustHandles="1" noChangeArrowheads="1" noChangeShapeType="1" noTextEdit="1"/>
              </p:cNvSpPr>
              <p:nvPr/>
            </p:nvSpPr>
            <p:spPr>
              <a:xfrm>
                <a:off x="-1371600" y="3810000"/>
                <a:ext cx="8924896" cy="246221"/>
              </a:xfrm>
              <a:prstGeom prst="rect">
                <a:avLst/>
              </a:prstGeom>
              <a:blipFill>
                <a:blip r:embed="rId7"/>
                <a:stretch>
                  <a:fillRect b="-32500"/>
                </a:stretch>
              </a:blipFill>
            </p:spPr>
            <p:txBody>
              <a:bodyPr/>
              <a:lstStyle/>
              <a:p>
                <a:r>
                  <a:rPr lang="en-US">
                    <a:noFill/>
                  </a:rPr>
                  <a:t> </a:t>
                </a:r>
              </a:p>
            </p:txBody>
          </p:sp>
        </mc:Fallback>
      </mc:AlternateContent>
      <p:pic>
        <p:nvPicPr>
          <p:cNvPr id="11" name="Picture 10"/>
          <p:cNvPicPr>
            <a:picLocks noChangeAspect="1"/>
          </p:cNvPicPr>
          <p:nvPr/>
        </p:nvPicPr>
        <p:blipFill>
          <a:blip r:embed="rId8"/>
          <a:stretch>
            <a:fillRect/>
          </a:stretch>
        </p:blipFill>
        <p:spPr>
          <a:xfrm>
            <a:off x="5638800" y="4114800"/>
            <a:ext cx="2057400" cy="1834515"/>
          </a:xfrm>
          <a:prstGeom prst="rect">
            <a:avLst/>
          </a:prstGeom>
        </p:spPr>
      </p:pic>
      <p:pic>
        <p:nvPicPr>
          <p:cNvPr id="12" name="Picture 11"/>
          <p:cNvPicPr>
            <a:picLocks noChangeAspect="1"/>
          </p:cNvPicPr>
          <p:nvPr/>
        </p:nvPicPr>
        <p:blipFill>
          <a:blip r:embed="rId9"/>
          <a:stretch>
            <a:fillRect/>
          </a:stretch>
        </p:blipFill>
        <p:spPr>
          <a:xfrm>
            <a:off x="5638800" y="1894329"/>
            <a:ext cx="2057400" cy="1823997"/>
          </a:xfrm>
          <a:prstGeom prst="rect">
            <a:avLst/>
          </a:prstGeom>
        </p:spPr>
      </p:pic>
      <p:sp>
        <p:nvSpPr>
          <p:cNvPr id="13" name="TextBox 12"/>
          <p:cNvSpPr txBox="1"/>
          <p:nvPr/>
        </p:nvSpPr>
        <p:spPr>
          <a:xfrm>
            <a:off x="609600" y="5855984"/>
            <a:ext cx="8001000" cy="923330"/>
          </a:xfrm>
          <a:prstGeom prst="rect">
            <a:avLst/>
          </a:prstGeom>
          <a:noFill/>
        </p:spPr>
        <p:txBody>
          <a:bodyPr wrap="square" rtlCol="0">
            <a:spAutoFit/>
          </a:bodyPr>
          <a:lstStyle/>
          <a:p>
            <a:r>
              <a:rPr lang="en-US" dirty="0"/>
              <a:t>The adjusted R</a:t>
            </a:r>
            <a:r>
              <a:rPr lang="en-US" baseline="30000" dirty="0"/>
              <a:t>2</a:t>
            </a:r>
            <a:r>
              <a:rPr lang="en-US" dirty="0"/>
              <a:t> favors the model without the interaction parameters.  Instead of an Extra Sums of Squares test, we could make the decision based on the adjusted R</a:t>
            </a:r>
            <a:r>
              <a:rPr lang="en-US" baseline="30000" dirty="0"/>
              <a:t>2</a:t>
            </a:r>
            <a:r>
              <a:rPr lang="en-US" dirty="0"/>
              <a:t>.  A stronger analysis would show both the Extra SS test and the adjusted R</a:t>
            </a:r>
            <a:r>
              <a:rPr lang="en-US" baseline="30000" dirty="0"/>
              <a:t>2</a:t>
            </a:r>
            <a:r>
              <a:rPr lang="en-US" dirty="0"/>
              <a:t>.  </a:t>
            </a:r>
          </a:p>
        </p:txBody>
      </p:sp>
      <p:sp>
        <p:nvSpPr>
          <p:cNvPr id="3" name="TextBox 2">
            <a:extLst>
              <a:ext uri="{FF2B5EF4-FFF2-40B4-BE49-F238E27FC236}">
                <a16:creationId xmlns:a16="http://schemas.microsoft.com/office/drawing/2014/main" id="{D79E694C-075C-444C-A605-9E061D1A6A28}"/>
              </a:ext>
            </a:extLst>
          </p:cNvPr>
          <p:cNvSpPr txBox="1"/>
          <p:nvPr/>
        </p:nvSpPr>
        <p:spPr>
          <a:xfrm>
            <a:off x="6888480" y="3284801"/>
            <a:ext cx="731520" cy="369332"/>
          </a:xfrm>
          <a:prstGeom prst="rect">
            <a:avLst/>
          </a:prstGeom>
          <a:noFill/>
          <a:ln w="6350">
            <a:solidFill>
              <a:srgbClr val="FF0000"/>
            </a:solidFill>
          </a:ln>
        </p:spPr>
        <p:txBody>
          <a:bodyPr wrap="square" rtlCol="0">
            <a:spAutoFit/>
          </a:bodyPr>
          <a:lstStyle/>
          <a:p>
            <a:endParaRPr lang="en-US" dirty="0"/>
          </a:p>
        </p:txBody>
      </p:sp>
      <p:sp>
        <p:nvSpPr>
          <p:cNvPr id="14" name="TextBox 13">
            <a:extLst>
              <a:ext uri="{FF2B5EF4-FFF2-40B4-BE49-F238E27FC236}">
                <a16:creationId xmlns:a16="http://schemas.microsoft.com/office/drawing/2014/main" id="{C8AC5BDD-CB15-4272-AAF3-3DA5A87B26D3}"/>
              </a:ext>
            </a:extLst>
          </p:cNvPr>
          <p:cNvSpPr txBox="1"/>
          <p:nvPr/>
        </p:nvSpPr>
        <p:spPr>
          <a:xfrm>
            <a:off x="6888480" y="5518089"/>
            <a:ext cx="731520" cy="369332"/>
          </a:xfrm>
          <a:prstGeom prst="rect">
            <a:avLst/>
          </a:prstGeom>
          <a:noFill/>
          <a:ln w="635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47749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1"/>
      <p:bldP spid="13" grpId="0"/>
      <p:bldP spid="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a:t>
            </a:r>
          </a:p>
        </p:txBody>
      </p:sp>
      <p:sp>
        <p:nvSpPr>
          <p:cNvPr id="3" name="Content Placeholder 2"/>
          <p:cNvSpPr>
            <a:spLocks noGrp="1"/>
          </p:cNvSpPr>
          <p:nvPr>
            <p:ph idx="1"/>
          </p:nvPr>
        </p:nvSpPr>
        <p:spPr>
          <a:xfrm>
            <a:off x="417820" y="1043903"/>
            <a:ext cx="8229600" cy="609600"/>
          </a:xfrm>
        </p:spPr>
        <p:txBody>
          <a:bodyPr>
            <a:normAutofit fontScale="92500"/>
          </a:bodyPr>
          <a:lstStyle/>
          <a:p>
            <a:pPr marL="0" indent="0">
              <a:buNone/>
            </a:pPr>
            <a:r>
              <a:rPr lang="en-US" dirty="0"/>
              <a:t>Calculate the Adjusted R</a:t>
            </a:r>
            <a:r>
              <a:rPr lang="en-US" baseline="30000" dirty="0"/>
              <a:t>2</a:t>
            </a:r>
            <a:r>
              <a:rPr lang="en-US" dirty="0"/>
              <a:t> for the following model.</a:t>
            </a:r>
            <a:endParaRPr lang="en-US" baseline="300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6575" y="4407693"/>
            <a:ext cx="4667416" cy="1395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855227" y="4942112"/>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805616" y="2395730"/>
                <a:ext cx="32023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𝑃𝑟𝑒𝑑</m:t>
                      </m:r>
                      <m:r>
                        <a:rPr lang="en-US" b="0" i="1" smtClean="0">
                          <a:latin typeface="Cambria Math" panose="02040503050406030204" pitchFamily="18" charset="0"/>
                        </a:rPr>
                        <m:t> </m:t>
                      </m:r>
                      <m:r>
                        <a:rPr lang="en-US" b="0" i="1" smtClean="0">
                          <a:latin typeface="Cambria Math"/>
                        </a:rPr>
                        <m:t>𝐹𝑜𝑟𝑐𝑒</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1</m:t>
                          </m:r>
                        </m:sub>
                      </m:sSub>
                      <m:r>
                        <a:rPr lang="en-US" b="0" i="1" smtClean="0">
                          <a:latin typeface="Cambria Math"/>
                        </a:rPr>
                        <m:t>𝐻𝑒𝑖𝑔h𝑡</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805616" y="2395730"/>
                <a:ext cx="3202351" cy="369332"/>
              </a:xfrm>
              <a:prstGeom prst="rect">
                <a:avLst/>
              </a:prstGeom>
              <a:blipFill>
                <a:blip r:embed="rId4"/>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341253" y="5739669"/>
                <a:ext cx="4518288" cy="8879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𝐴𝑑𝑗𝑅𝑆𝑞</m:t>
                      </m:r>
                      <m:r>
                        <a:rPr lang="en-US" b="0" i="1" smtClean="0">
                          <a:latin typeface="Cambria Math"/>
                        </a:rPr>
                        <m:t>=.6397 −</m:t>
                      </m:r>
                      <m:d>
                        <m:dPr>
                          <m:ctrlPr>
                            <a:rPr lang="en-US" b="0" i="1" smtClean="0">
                              <a:latin typeface="Cambria Math" panose="02040503050406030204" pitchFamily="18" charset="0"/>
                            </a:rPr>
                          </m:ctrlPr>
                        </m:dPr>
                        <m:e>
                          <m:r>
                            <a:rPr lang="en-US" b="0" i="1" smtClean="0">
                              <a:latin typeface="Cambria Math"/>
                            </a:rPr>
                            <m:t>1−.6397</m:t>
                          </m:r>
                        </m:e>
                      </m:d>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12−1−1</m:t>
                          </m:r>
                        </m:den>
                      </m:f>
                    </m:oMath>
                  </m:oMathPara>
                </a14:m>
                <a:endParaRPr lang="en-US" b="0" dirty="0"/>
              </a:p>
              <a:p>
                <a:r>
                  <a:rPr lang="en-US" dirty="0"/>
                  <a:t>	= .6037</a:t>
                </a:r>
              </a:p>
            </p:txBody>
          </p:sp>
        </mc:Choice>
        <mc:Fallback xmlns="">
          <p:sp>
            <p:nvSpPr>
              <p:cNvPr id="8" name="TextBox 7"/>
              <p:cNvSpPr txBox="1">
                <a:spLocks noRot="1" noChangeAspect="1" noMove="1" noResize="1" noEditPoints="1" noAdjustHandles="1" noChangeArrowheads="1" noChangeShapeType="1" noTextEdit="1"/>
              </p:cNvSpPr>
              <p:nvPr/>
            </p:nvSpPr>
            <p:spPr>
              <a:xfrm>
                <a:off x="2341253" y="5739669"/>
                <a:ext cx="4518288" cy="887935"/>
              </a:xfrm>
              <a:prstGeom prst="rect">
                <a:avLst/>
              </a:prstGeom>
              <a:blipFill rotWithShape="1">
                <a:blip r:embed="rId5"/>
                <a:stretch>
                  <a:fillRect b="-10345"/>
                </a:stretch>
              </a:blipFill>
            </p:spPr>
            <p:txBody>
              <a:bodyPr/>
              <a:lstStyle/>
              <a:p>
                <a:r>
                  <a:rPr lang="en-US">
                    <a:noFill/>
                  </a:rPr>
                  <a:t> </a:t>
                </a:r>
              </a:p>
            </p:txBody>
          </p:sp>
        </mc:Fallback>
      </mc:AlternateContent>
      <p:pic>
        <p:nvPicPr>
          <p:cNvPr id="512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0583" y="2647950"/>
            <a:ext cx="2124075"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a:extLst>
              <a:ext uri="{FF2B5EF4-FFF2-40B4-BE49-F238E27FC236}">
                <a16:creationId xmlns:a16="http://schemas.microsoft.com/office/drawing/2014/main" id="{E537792A-43D7-47AF-9A30-CADC1AE096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7945" y="1552575"/>
            <a:ext cx="6924675"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a:extLst>
              <a:ext uri="{FF2B5EF4-FFF2-40B4-BE49-F238E27FC236}">
                <a16:creationId xmlns:a16="http://schemas.microsoft.com/office/drawing/2014/main" id="{F2421ED7-67A7-422C-8387-5C84057EA4C8}"/>
              </a:ext>
            </a:extLst>
          </p:cNvPr>
          <p:cNvSpPr txBox="1"/>
          <p:nvPr/>
        </p:nvSpPr>
        <p:spPr>
          <a:xfrm>
            <a:off x="5486400" y="2285761"/>
            <a:ext cx="2743200" cy="369332"/>
          </a:xfrm>
          <a:prstGeom prst="rect">
            <a:avLst/>
          </a:prstGeom>
          <a:noFill/>
        </p:spPr>
        <p:txBody>
          <a:bodyPr wrap="square" rtlCol="0">
            <a:spAutoFit/>
          </a:bodyPr>
          <a:lstStyle/>
          <a:p>
            <a:r>
              <a:rPr lang="en-US" dirty="0"/>
              <a:t>P = # predictor variables.</a:t>
            </a:r>
          </a:p>
        </p:txBody>
      </p:sp>
    </p:spTree>
    <p:extLst>
      <p:ext uri="{BB962C8B-B14F-4D97-AF65-F5344CB8AC3E}">
        <p14:creationId xmlns:p14="http://schemas.microsoft.com/office/powerpoint/2010/main" val="293954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fade">
                                      <p:cBhvr>
                                        <p:cTn id="12" dur="500"/>
                                        <p:tgtEl>
                                          <p:spTgt spid="51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5122"/>
                                        </p:tgtEl>
                                        <p:attrNameLst>
                                          <p:attrName>style.visibility</p:attrName>
                                        </p:attrNameLst>
                                      </p:cBhvr>
                                      <p:to>
                                        <p:strVal val="visible"/>
                                      </p:to>
                                    </p:set>
                                    <p:animEffect transition="in" filter="fade">
                                      <p:cBhvr>
                                        <p:cTn id="20" dur="500"/>
                                        <p:tgtEl>
                                          <p:spTgt spid="512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5"/>
                                        </p:tgtEl>
                                      </p:cBhvr>
                                    </p:animEffect>
                                    <p:set>
                                      <p:cBhvr>
                                        <p:cTn id="3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7255BE8-D30A-461C-B7AE-5863FA30BCEA}"/>
              </a:ext>
            </a:extLst>
          </p:cNvPr>
          <p:cNvPicPr>
            <a:picLocks noChangeAspect="1"/>
          </p:cNvPicPr>
          <p:nvPr/>
        </p:nvPicPr>
        <p:blipFill>
          <a:blip r:embed="rId3"/>
          <a:stretch>
            <a:fillRect/>
          </a:stretch>
        </p:blipFill>
        <p:spPr>
          <a:xfrm>
            <a:off x="240077" y="3840084"/>
            <a:ext cx="5920645" cy="2814452"/>
          </a:xfrm>
          <a:prstGeom prst="rect">
            <a:avLst/>
          </a:prstGeom>
        </p:spPr>
      </p:pic>
      <p:sp>
        <p:nvSpPr>
          <p:cNvPr id="2" name="Title 1"/>
          <p:cNvSpPr>
            <a:spLocks noGrp="1"/>
          </p:cNvSpPr>
          <p:nvPr>
            <p:ph type="title"/>
          </p:nvPr>
        </p:nvSpPr>
        <p:spPr/>
        <p:txBody>
          <a:bodyPr/>
          <a:lstStyle/>
          <a:p>
            <a:r>
              <a:rPr lang="en-US" dirty="0"/>
              <a:t>Practice 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9155" y="1617974"/>
                <a:ext cx="8610600" cy="3429000"/>
              </a:xfrm>
            </p:spPr>
            <p:txBody>
              <a:bodyPr/>
              <a:lstStyle/>
              <a:p>
                <a:pPr marL="0" indent="0">
                  <a:buNone/>
                </a:pPr>
                <a:r>
                  <a:rPr lang="en-US" dirty="0"/>
                  <a:t>Data found in Crab17.</a:t>
                </a:r>
              </a:p>
              <a:p>
                <a:pPr marL="0" indent="0">
                  <a:buNone/>
                </a:pPr>
                <a:r>
                  <a:rPr lang="en-US" dirty="0"/>
                  <a:t>Use it to fit the following model for the Lophopanopeus bellus crabs only:</a:t>
                </a:r>
              </a:p>
              <a:p>
                <a:pPr marL="0" indent="0">
                  <a:buNone/>
                </a:pPr>
                <a:endParaRPr lang="en-US" sz="1050" dirty="0"/>
              </a:p>
              <a:p>
                <a:pPr marL="0" indent="0">
                  <a:buNone/>
                </a:pPr>
                <a14:m>
                  <m:oMath xmlns:m="http://schemas.openxmlformats.org/officeDocument/2006/math">
                    <m:r>
                      <a:rPr lang="en-US" sz="1600" b="0" i="1" smtClean="0">
                        <a:latin typeface="Cambria Math" panose="02040503050406030204" pitchFamily="18" charset="0"/>
                      </a:rPr>
                      <m:t>𝑃𝑟𝑒𝑑</m:t>
                    </m:r>
                    <m:r>
                      <a:rPr lang="en-US" sz="1600" b="0" i="1" smtClean="0">
                        <a:latin typeface="Cambria Math" panose="02040503050406030204" pitchFamily="18" charset="0"/>
                      </a:rPr>
                      <m:t> </m:t>
                    </m:r>
                    <m:r>
                      <a:rPr lang="en-US" sz="1600" b="0" i="1" smtClean="0">
                        <a:latin typeface="Cambria Math"/>
                      </a:rPr>
                      <m:t>𝐹𝑜𝑟𝑐𝑒</m:t>
                    </m:r>
                    <m:r>
                      <a:rPr lang="en-US" sz="1600" b="0" i="1" smtClean="0">
                        <a:latin typeface="Cambria Math"/>
                      </a:rPr>
                      <m:t>=</m:t>
                    </m:r>
                    <m:sSub>
                      <m:sSubPr>
                        <m:ctrlPr>
                          <a:rPr lang="en-US" sz="1600" b="0" i="1" smtClean="0">
                            <a:latin typeface="Cambria Math" panose="02040503050406030204" pitchFamily="18" charset="0"/>
                          </a:rPr>
                        </m:ctrlPr>
                      </m:sSubPr>
                      <m:e>
                        <m:r>
                          <a:rPr lang="en-US" sz="1600" b="0" i="1" smtClean="0">
                            <a:latin typeface="Cambria Math"/>
                            <a:ea typeface="Cambria Math"/>
                          </a:rPr>
                          <m:t>𝛽</m:t>
                        </m:r>
                      </m:e>
                      <m:sub>
                        <m:r>
                          <a:rPr lang="en-US" sz="1600" b="0" i="1" smtClean="0">
                            <a:latin typeface="Cambria Math"/>
                          </a:rPr>
                          <m:t>0</m:t>
                        </m:r>
                      </m:sub>
                    </m:sSub>
                    <m:r>
                      <a:rPr lang="en-US" sz="1600" b="0" i="1" smtClean="0">
                        <a:latin typeface="Cambria Math"/>
                      </a:rPr>
                      <m:t>+</m:t>
                    </m:r>
                    <m:sSub>
                      <m:sSubPr>
                        <m:ctrlPr>
                          <a:rPr lang="en-US" sz="1600" b="0" i="1" smtClean="0">
                            <a:latin typeface="Cambria Math" panose="02040503050406030204" pitchFamily="18" charset="0"/>
                          </a:rPr>
                        </m:ctrlPr>
                      </m:sSubPr>
                      <m:e>
                        <m:r>
                          <a:rPr lang="en-US" sz="1600" b="0" i="1" smtClean="0">
                            <a:latin typeface="Cambria Math"/>
                            <a:ea typeface="Cambria Math"/>
                          </a:rPr>
                          <m:t>𝛽</m:t>
                        </m:r>
                      </m:e>
                      <m:sub>
                        <m:r>
                          <a:rPr lang="en-US" sz="1600" b="0" i="1" smtClean="0">
                            <a:latin typeface="Cambria Math"/>
                          </a:rPr>
                          <m:t>1</m:t>
                        </m:r>
                      </m:sub>
                    </m:sSub>
                    <m:r>
                      <a:rPr lang="en-US" sz="1600" b="0" i="1" smtClean="0">
                        <a:latin typeface="Cambria Math"/>
                      </a:rPr>
                      <m:t>h𝑒𝑖𝑔h𝑡</m:t>
                    </m:r>
                    <m:r>
                      <a:rPr lang="en-US" sz="1600" b="0" i="1" smtClean="0">
                        <a:latin typeface="Cambria Math"/>
                      </a:rPr>
                      <m:t>+</m:t>
                    </m:r>
                    <m:sSub>
                      <m:sSubPr>
                        <m:ctrlPr>
                          <a:rPr lang="en-US" sz="1600" b="0" i="1" smtClean="0">
                            <a:latin typeface="Cambria Math" panose="02040503050406030204" pitchFamily="18" charset="0"/>
                          </a:rPr>
                        </m:ctrlPr>
                      </m:sSubPr>
                      <m:e>
                        <m:r>
                          <a:rPr lang="en-US" sz="1600" b="0" i="1" smtClean="0">
                            <a:latin typeface="Cambria Math"/>
                            <a:ea typeface="Cambria Math"/>
                          </a:rPr>
                          <m:t>𝛽</m:t>
                        </m:r>
                      </m:e>
                      <m:sub>
                        <m:r>
                          <a:rPr lang="en-US" sz="1600" b="0" i="1" smtClean="0">
                            <a:latin typeface="Cambria Math"/>
                            <a:ea typeface="Cambria Math"/>
                          </a:rPr>
                          <m:t>2</m:t>
                        </m:r>
                      </m:sub>
                    </m:sSub>
                    <m:sSup>
                      <m:sSupPr>
                        <m:ctrlPr>
                          <a:rPr lang="en-US" sz="1600" b="0" i="1" smtClean="0">
                            <a:latin typeface="Cambria Math" panose="02040503050406030204" pitchFamily="18" charset="0"/>
                          </a:rPr>
                        </m:ctrlPr>
                      </m:sSupPr>
                      <m:e>
                        <m:r>
                          <a:rPr lang="en-US" sz="1600" b="0" i="1" smtClean="0">
                            <a:latin typeface="Cambria Math"/>
                          </a:rPr>
                          <m:t>h𝑒𝑖𝑔h𝑡</m:t>
                        </m:r>
                      </m:e>
                      <m:sup>
                        <m:r>
                          <a:rPr lang="en-US" sz="1600" b="0" i="1" smtClean="0">
                            <a:latin typeface="Cambria Math"/>
                          </a:rPr>
                          <m:t>2</m:t>
                        </m:r>
                      </m:sup>
                    </m:sSup>
                    <m:r>
                      <a:rPr lang="en-US" sz="1600" b="0" i="1" smtClean="0">
                        <a:latin typeface="Cambria Math"/>
                      </a:rPr>
                      <m:t>+</m:t>
                    </m:r>
                    <m:sSub>
                      <m:sSubPr>
                        <m:ctrlPr>
                          <a:rPr lang="en-US" sz="1600" b="0" i="1" smtClean="0">
                            <a:latin typeface="Cambria Math" panose="02040503050406030204" pitchFamily="18" charset="0"/>
                          </a:rPr>
                        </m:ctrlPr>
                      </m:sSubPr>
                      <m:e>
                        <m:r>
                          <a:rPr lang="en-US" sz="1600" b="0" i="1" smtClean="0">
                            <a:latin typeface="Cambria Math"/>
                            <a:ea typeface="Cambria Math"/>
                          </a:rPr>
                          <m:t>𝛽</m:t>
                        </m:r>
                      </m:e>
                      <m:sub>
                        <m:r>
                          <a:rPr lang="en-US" sz="1600" b="0" i="1" smtClean="0">
                            <a:latin typeface="Cambria Math"/>
                            <a:ea typeface="Cambria Math"/>
                          </a:rPr>
                          <m:t>3</m:t>
                        </m:r>
                      </m:sub>
                    </m:sSub>
                    <m:sSup>
                      <m:sSupPr>
                        <m:ctrlPr>
                          <a:rPr lang="en-US" sz="1600" b="0" i="1" smtClean="0">
                            <a:latin typeface="Cambria Math" panose="02040503050406030204" pitchFamily="18" charset="0"/>
                          </a:rPr>
                        </m:ctrlPr>
                      </m:sSupPr>
                      <m:e>
                        <m:r>
                          <a:rPr lang="en-US" sz="1600" b="0" i="1" smtClean="0">
                            <a:latin typeface="Cambria Math"/>
                          </a:rPr>
                          <m:t>h𝑒𝑖𝑔h𝑡</m:t>
                        </m:r>
                      </m:e>
                      <m:sup>
                        <m:r>
                          <a:rPr lang="en-US" sz="1600" b="0" i="1" smtClean="0">
                            <a:latin typeface="Cambria Math"/>
                          </a:rPr>
                          <m:t>3</m:t>
                        </m:r>
                      </m:sup>
                    </m:sSup>
                  </m:oMath>
                </a14:m>
                <a:r>
                  <a:rPr lang="en-US" sz="1600" b="0" dirty="0"/>
                  <a:t> </a:t>
                </a:r>
                <a14:m>
                  <m:oMath xmlns:m="http://schemas.openxmlformats.org/officeDocument/2006/math">
                    <m:r>
                      <a:rPr lang="en-US" sz="1600" b="0" i="1" smtClean="0">
                        <a:latin typeface="Cambria Math"/>
                      </a:rPr>
                      <m:t>+</m:t>
                    </m:r>
                    <m:sSub>
                      <m:sSubPr>
                        <m:ctrlPr>
                          <a:rPr lang="en-US" sz="1600" b="0" i="1" smtClean="0">
                            <a:latin typeface="Cambria Math" panose="02040503050406030204" pitchFamily="18" charset="0"/>
                          </a:rPr>
                        </m:ctrlPr>
                      </m:sSubPr>
                      <m:e>
                        <m:r>
                          <a:rPr lang="en-US" sz="1600" b="0" i="1" smtClean="0">
                            <a:latin typeface="Cambria Math"/>
                            <a:ea typeface="Cambria Math"/>
                          </a:rPr>
                          <m:t>𝛽</m:t>
                        </m:r>
                      </m:e>
                      <m:sub>
                        <m:r>
                          <a:rPr lang="en-US" sz="1600" b="0" i="1" smtClean="0">
                            <a:latin typeface="Cambria Math"/>
                            <a:ea typeface="Cambria Math"/>
                          </a:rPr>
                          <m:t>4</m:t>
                        </m:r>
                      </m:sub>
                    </m:sSub>
                    <m:sSup>
                      <m:sSupPr>
                        <m:ctrlPr>
                          <a:rPr lang="en-US" sz="1600" b="0" i="1" smtClean="0">
                            <a:latin typeface="Cambria Math" panose="02040503050406030204" pitchFamily="18" charset="0"/>
                          </a:rPr>
                        </m:ctrlPr>
                      </m:sSupPr>
                      <m:e>
                        <m:r>
                          <a:rPr lang="en-US" sz="1600" b="0" i="1" smtClean="0">
                            <a:latin typeface="Cambria Math"/>
                          </a:rPr>
                          <m:t>h𝑒𝑖𝑔h𝑡</m:t>
                        </m:r>
                      </m:e>
                      <m:sup>
                        <m:r>
                          <a:rPr lang="en-US" sz="1600" b="0" i="1" smtClean="0">
                            <a:latin typeface="Cambria Math"/>
                          </a:rPr>
                          <m:t>4</m:t>
                        </m:r>
                      </m:sup>
                    </m:sSup>
                  </m:oMath>
                </a14:m>
                <a:r>
                  <a:rPr lang="en-US" sz="1600" b="0" dirty="0"/>
                  <a:t> </a:t>
                </a:r>
                <a14:m>
                  <m:oMath xmlns:m="http://schemas.openxmlformats.org/officeDocument/2006/math">
                    <m:r>
                      <a:rPr lang="en-US" sz="1600" b="0" i="1" smtClean="0">
                        <a:latin typeface="Cambria Math"/>
                      </a:rPr>
                      <m:t>+</m:t>
                    </m:r>
                    <m:sSub>
                      <m:sSubPr>
                        <m:ctrlPr>
                          <a:rPr lang="en-US" sz="1600" b="0" i="1" smtClean="0">
                            <a:latin typeface="Cambria Math" panose="02040503050406030204" pitchFamily="18" charset="0"/>
                          </a:rPr>
                        </m:ctrlPr>
                      </m:sSubPr>
                      <m:e>
                        <m:r>
                          <a:rPr lang="en-US" sz="1600" b="0" i="1" smtClean="0">
                            <a:latin typeface="Cambria Math"/>
                            <a:ea typeface="Cambria Math"/>
                          </a:rPr>
                          <m:t>𝛽</m:t>
                        </m:r>
                      </m:e>
                      <m:sub>
                        <m:r>
                          <a:rPr lang="en-US" sz="1600" b="0" i="1" smtClean="0">
                            <a:latin typeface="Cambria Math"/>
                            <a:ea typeface="Cambria Math"/>
                          </a:rPr>
                          <m:t>5</m:t>
                        </m:r>
                      </m:sub>
                    </m:sSub>
                    <m:sSup>
                      <m:sSupPr>
                        <m:ctrlPr>
                          <a:rPr lang="en-US" sz="1600" b="0" i="1" smtClean="0">
                            <a:latin typeface="Cambria Math" panose="02040503050406030204" pitchFamily="18" charset="0"/>
                          </a:rPr>
                        </m:ctrlPr>
                      </m:sSupPr>
                      <m:e>
                        <m:r>
                          <a:rPr lang="en-US" sz="1600" b="0" i="1" smtClean="0">
                            <a:latin typeface="Cambria Math"/>
                          </a:rPr>
                          <m:t>h𝑒𝑖𝑔h𝑡</m:t>
                        </m:r>
                      </m:e>
                      <m:sup>
                        <m:r>
                          <a:rPr lang="en-US" sz="1600" b="0" i="1" smtClean="0">
                            <a:latin typeface="Cambria Math"/>
                          </a:rPr>
                          <m:t>5</m:t>
                        </m:r>
                      </m:sup>
                    </m:sSup>
                  </m:oMath>
                </a14:m>
                <a:r>
                  <a:rPr lang="en-US" sz="1600" b="0" dirty="0"/>
                  <a:t> </a:t>
                </a:r>
                <a14:m>
                  <m:oMath xmlns:m="http://schemas.openxmlformats.org/officeDocument/2006/math">
                    <m:r>
                      <a:rPr lang="en-US" sz="1600" b="0" i="1" smtClean="0">
                        <a:latin typeface="Cambria Math"/>
                      </a:rPr>
                      <m:t>+</m:t>
                    </m:r>
                    <m:sSub>
                      <m:sSubPr>
                        <m:ctrlPr>
                          <a:rPr lang="en-US" sz="1600" b="0" i="1" smtClean="0">
                            <a:latin typeface="Cambria Math" panose="02040503050406030204" pitchFamily="18" charset="0"/>
                          </a:rPr>
                        </m:ctrlPr>
                      </m:sSubPr>
                      <m:e>
                        <m:r>
                          <a:rPr lang="en-US" sz="1600" b="0" i="1" smtClean="0">
                            <a:latin typeface="Cambria Math"/>
                            <a:ea typeface="Cambria Math"/>
                          </a:rPr>
                          <m:t>𝛽</m:t>
                        </m:r>
                      </m:e>
                      <m:sub>
                        <m:r>
                          <a:rPr lang="en-US" sz="1600" b="0" i="1" smtClean="0">
                            <a:latin typeface="Cambria Math"/>
                            <a:ea typeface="Cambria Math"/>
                          </a:rPr>
                          <m:t>6</m:t>
                        </m:r>
                      </m:sub>
                    </m:sSub>
                    <m:sSup>
                      <m:sSupPr>
                        <m:ctrlPr>
                          <a:rPr lang="en-US" sz="1600" b="0" i="1" smtClean="0">
                            <a:latin typeface="Cambria Math" panose="02040503050406030204" pitchFamily="18" charset="0"/>
                          </a:rPr>
                        </m:ctrlPr>
                      </m:sSupPr>
                      <m:e>
                        <m:r>
                          <a:rPr lang="en-US" sz="1600" b="0" i="1" smtClean="0">
                            <a:latin typeface="Cambria Math"/>
                          </a:rPr>
                          <m:t>h𝑒𝑖𝑔h𝑡</m:t>
                        </m:r>
                      </m:e>
                      <m:sup>
                        <m:r>
                          <a:rPr lang="en-US" sz="1600" b="0" i="1" smtClean="0">
                            <a:latin typeface="Cambria Math"/>
                          </a:rPr>
                          <m:t>6</m:t>
                        </m:r>
                      </m:sup>
                    </m:sSup>
                  </m:oMath>
                </a14:m>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9155" y="1617974"/>
                <a:ext cx="8610600" cy="3429000"/>
              </a:xfrm>
              <a:blipFill>
                <a:blip r:embed="rId4"/>
                <a:stretch>
                  <a:fillRect l="-1769" t="-2309"/>
                </a:stretch>
              </a:blipFill>
            </p:spPr>
            <p:txBody>
              <a:bodyPr/>
              <a:lstStyle/>
              <a:p>
                <a:r>
                  <a:rPr lang="en-US">
                    <a:noFill/>
                  </a:rPr>
                  <a:t> </a:t>
                </a:r>
              </a:p>
            </p:txBody>
          </p:sp>
        </mc:Fallback>
      </mc:AlternateContent>
      <p:sp>
        <p:nvSpPr>
          <p:cNvPr id="6" name="TextBox 5"/>
          <p:cNvSpPr txBox="1"/>
          <p:nvPr/>
        </p:nvSpPr>
        <p:spPr>
          <a:xfrm>
            <a:off x="7010400" y="443930"/>
            <a:ext cx="1828800" cy="1815882"/>
          </a:xfrm>
          <a:prstGeom prst="rect">
            <a:avLst/>
          </a:prstGeom>
          <a:noFill/>
        </p:spPr>
        <p:txBody>
          <a:bodyPr wrap="square" rtlCol="0">
            <a:spAutoFit/>
          </a:bodyPr>
          <a:lstStyle/>
          <a:p>
            <a:pPr algn="ctr"/>
            <a:r>
              <a:rPr lang="en-US" sz="2800" dirty="0">
                <a:solidFill>
                  <a:srgbClr val="00B050"/>
                </a:solidFill>
              </a:rPr>
              <a:t>SAS hint:</a:t>
            </a:r>
          </a:p>
          <a:p>
            <a:pPr algn="ctr"/>
            <a:r>
              <a:rPr lang="en-US" sz="2800" dirty="0">
                <a:solidFill>
                  <a:srgbClr val="00B050"/>
                </a:solidFill>
              </a:rPr>
              <a:t>X</a:t>
            </a:r>
            <a:r>
              <a:rPr lang="en-US" sz="2800" baseline="30000" dirty="0">
                <a:solidFill>
                  <a:srgbClr val="00B050"/>
                </a:solidFill>
              </a:rPr>
              <a:t>2</a:t>
            </a:r>
            <a:r>
              <a:rPr lang="en-US" sz="2800" dirty="0">
                <a:solidFill>
                  <a:srgbClr val="00B050"/>
                </a:solidFill>
              </a:rPr>
              <a:t> = x**2</a:t>
            </a:r>
            <a:endParaRPr lang="en-US" sz="2800" baseline="30000" dirty="0">
              <a:solidFill>
                <a:srgbClr val="00B050"/>
              </a:solidFill>
            </a:endParaRPr>
          </a:p>
          <a:p>
            <a:pPr algn="ctr"/>
            <a:r>
              <a:rPr lang="en-US" sz="2800" dirty="0">
                <a:solidFill>
                  <a:srgbClr val="00B050"/>
                </a:solidFill>
              </a:rPr>
              <a:t>X</a:t>
            </a:r>
            <a:r>
              <a:rPr lang="en-US" sz="2800" baseline="30000" dirty="0">
                <a:solidFill>
                  <a:srgbClr val="00B050"/>
                </a:solidFill>
              </a:rPr>
              <a:t>3</a:t>
            </a:r>
            <a:r>
              <a:rPr lang="en-US" sz="2800" dirty="0">
                <a:solidFill>
                  <a:srgbClr val="00B050"/>
                </a:solidFill>
              </a:rPr>
              <a:t> = X**3 </a:t>
            </a:r>
          </a:p>
          <a:p>
            <a:pPr algn="ctr"/>
            <a:r>
              <a:rPr lang="en-US" sz="2800" dirty="0">
                <a:solidFill>
                  <a:srgbClr val="00B050"/>
                </a:solidFill>
              </a:rPr>
              <a:t>Etc. </a:t>
            </a:r>
          </a:p>
        </p:txBody>
      </p:sp>
      <p:sp>
        <p:nvSpPr>
          <p:cNvPr id="4" name="TextBox 3"/>
          <p:cNvSpPr txBox="1"/>
          <p:nvPr/>
        </p:nvSpPr>
        <p:spPr>
          <a:xfrm>
            <a:off x="1903639" y="4259138"/>
            <a:ext cx="5638800" cy="369332"/>
          </a:xfrm>
          <a:prstGeom prst="rect">
            <a:avLst/>
          </a:prstGeom>
          <a:noFill/>
        </p:spPr>
        <p:txBody>
          <a:bodyPr wrap="square" rtlCol="0">
            <a:spAutoFit/>
          </a:bodyPr>
          <a:lstStyle/>
          <a:p>
            <a:pPr algn="ctr"/>
            <a:r>
              <a:rPr lang="en-US" dirty="0"/>
              <a:t>Report the R</a:t>
            </a:r>
            <a:r>
              <a:rPr lang="en-US" baseline="30000" dirty="0"/>
              <a:t>2</a:t>
            </a:r>
            <a:r>
              <a:rPr lang="en-US" dirty="0"/>
              <a:t> and the Adjusted R</a:t>
            </a:r>
            <a:r>
              <a:rPr lang="en-US" baseline="30000" dirty="0"/>
              <a:t>2</a:t>
            </a:r>
          </a:p>
        </p:txBody>
      </p:sp>
      <p:pic>
        <p:nvPicPr>
          <p:cNvPr id="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4876800"/>
            <a:ext cx="3045277" cy="949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9755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montereybayaquarium.org/-/m/images/animal-guide/fishes/pacific-bluefin-tuna.jpg?bc=white&amp;h=1350&amp;mh=738&amp;mw=1312&amp;w=2393&amp;usecustomfunctions=1&amp;cropx=0&amp;cropy=222">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15301"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530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8229600" cy="1143000"/>
          </a:xfrm>
        </p:spPr>
        <p:txBody>
          <a:bodyPr/>
          <a:lstStyle/>
          <a:p>
            <a:r>
              <a:rPr lang="en-US" dirty="0"/>
              <a:t>Quadratic Regression</a:t>
            </a:r>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260765"/>
            <a:ext cx="5537200"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17667"/>
            <a:ext cx="1879135" cy="6082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676400" y="5562600"/>
            <a:ext cx="7086600" cy="369332"/>
          </a:xfrm>
          <a:prstGeom prst="rect">
            <a:avLst/>
          </a:prstGeom>
          <a:noFill/>
        </p:spPr>
        <p:txBody>
          <a:bodyPr wrap="square" rtlCol="0">
            <a:spAutoFit/>
          </a:bodyPr>
          <a:lstStyle/>
          <a:p>
            <a:r>
              <a:rPr lang="en-US" dirty="0"/>
              <a:t>Beautiful look at no evidence against normally distributed data per age.</a:t>
            </a:r>
          </a:p>
        </p:txBody>
      </p:sp>
      <p:sp>
        <p:nvSpPr>
          <p:cNvPr id="6" name="TextBox 5"/>
          <p:cNvSpPr txBox="1"/>
          <p:nvPr/>
        </p:nvSpPr>
        <p:spPr>
          <a:xfrm>
            <a:off x="1739900" y="6084332"/>
            <a:ext cx="7086600" cy="369332"/>
          </a:xfrm>
          <a:prstGeom prst="rect">
            <a:avLst/>
          </a:prstGeom>
          <a:noFill/>
        </p:spPr>
        <p:txBody>
          <a:bodyPr wrap="square" rtlCol="0">
            <a:spAutoFit/>
          </a:bodyPr>
          <a:lstStyle/>
          <a:p>
            <a:pPr algn="ctr"/>
            <a:r>
              <a:rPr lang="en-US" dirty="0"/>
              <a:t>Also great look at constant standard deviation per age.</a:t>
            </a:r>
          </a:p>
        </p:txBody>
      </p:sp>
    </p:spTree>
    <p:extLst>
      <p:ext uri="{BB962C8B-B14F-4D97-AF65-F5344CB8AC3E}">
        <p14:creationId xmlns:p14="http://schemas.microsoft.com/office/powerpoint/2010/main" val="726159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Simple Linear Fit</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182" y="2667000"/>
            <a:ext cx="4121150"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1729552"/>
            <a:ext cx="344805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5132" y="2709862"/>
            <a:ext cx="3985692"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8" name="TextBox 7"/>
              <p:cNvSpPr txBox="1"/>
              <p:nvPr/>
            </p:nvSpPr>
            <p:spPr>
              <a:xfrm>
                <a:off x="3345084" y="1295400"/>
                <a:ext cx="29393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𝑝𝑟𝑒𝑑</m:t>
                      </m:r>
                      <m:r>
                        <a:rPr lang="en-US" b="0" i="1" smtClean="0">
                          <a:latin typeface="Cambria Math" panose="02040503050406030204" pitchFamily="18" charset="0"/>
                        </a:rPr>
                        <m:t> </m:t>
                      </m:r>
                      <m:r>
                        <a:rPr lang="en-US" b="0" i="1" smtClean="0">
                          <a:latin typeface="Cambria Math"/>
                        </a:rPr>
                        <m:t>𝑙𝑒𝑛𝑔𝑡h</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1</m:t>
                          </m:r>
                        </m:sub>
                      </m:sSub>
                      <m:r>
                        <a:rPr lang="en-US" b="0" i="1" smtClean="0">
                          <a:latin typeface="Cambria Math"/>
                        </a:rPr>
                        <m:t>𝑎𝑔𝑒</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3345084" y="1295400"/>
                <a:ext cx="2939394" cy="369332"/>
              </a:xfrm>
              <a:prstGeom prst="rect">
                <a:avLst/>
              </a:prstGeom>
              <a:blipFill>
                <a:blip r:embed="rId6"/>
                <a:stretch>
                  <a:fillRect b="-13333"/>
                </a:stretch>
              </a:blipFill>
            </p:spPr>
            <p:txBody>
              <a:bodyPr/>
              <a:lstStyle/>
              <a:p>
                <a:r>
                  <a:rPr lang="en-US">
                    <a:noFill/>
                  </a:rPr>
                  <a:t> </a:t>
                </a:r>
              </a:p>
            </p:txBody>
          </p:sp>
        </mc:Fallback>
      </mc:AlternateContent>
      <p:sp>
        <p:nvSpPr>
          <p:cNvPr id="4" name="TextBox 3"/>
          <p:cNvSpPr txBox="1"/>
          <p:nvPr/>
        </p:nvSpPr>
        <p:spPr>
          <a:xfrm>
            <a:off x="152400" y="5867400"/>
            <a:ext cx="8991600" cy="923330"/>
          </a:xfrm>
          <a:prstGeom prst="rect">
            <a:avLst/>
          </a:prstGeom>
          <a:noFill/>
        </p:spPr>
        <p:txBody>
          <a:bodyPr wrap="square" rtlCol="0">
            <a:spAutoFit/>
          </a:bodyPr>
          <a:lstStyle/>
          <a:p>
            <a:r>
              <a:rPr lang="en-US" dirty="0"/>
              <a:t>The assumptions are not fully met (linear trend between age and the mean of length). There appears to be some evidence of a curved trend in both the scatter plot of the data and in the residuals.  We can still use “linear” regression however ... We just need to transform age.  </a:t>
            </a:r>
          </a:p>
        </p:txBody>
      </p:sp>
    </p:spTree>
    <p:extLst>
      <p:ext uri="{BB962C8B-B14F-4D97-AF65-F5344CB8AC3E}">
        <p14:creationId xmlns:p14="http://schemas.microsoft.com/office/powerpoint/2010/main" val="41815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500"/>
                                        <p:tgtEl>
                                          <p:spTgt spid="205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2052"/>
                                        </p:tgtEl>
                                        <p:attrNameLst>
                                          <p:attrName>style.visibility</p:attrName>
                                        </p:attrNameLst>
                                      </p:cBhvr>
                                      <p:to>
                                        <p:strVal val="visible"/>
                                      </p:to>
                                    </p:set>
                                    <p:animEffect transition="in" filter="fade">
                                      <p:cBhvr>
                                        <p:cTn id="13" dur="500"/>
                                        <p:tgtEl>
                                          <p:spTgt spid="205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053"/>
                                        </p:tgtEl>
                                        <p:attrNameLst>
                                          <p:attrName>style.visibility</p:attrName>
                                        </p:attrNameLst>
                                      </p:cBhvr>
                                      <p:to>
                                        <p:strVal val="visible"/>
                                      </p:to>
                                    </p:set>
                                    <p:animEffect transition="in" filter="fade">
                                      <p:cBhvr>
                                        <p:cTn id="18" dur="500"/>
                                        <p:tgtEl>
                                          <p:spTgt spid="205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343400" cy="1143000"/>
          </a:xfrm>
        </p:spPr>
        <p:txBody>
          <a:bodyPr/>
          <a:lstStyle/>
          <a:p>
            <a:r>
              <a:rPr lang="en-US" dirty="0"/>
              <a:t>Echolocation!!!</a:t>
            </a:r>
          </a:p>
        </p:txBody>
      </p:sp>
      <p:pic>
        <p:nvPicPr>
          <p:cNvPr id="4" name="Picture 3"/>
          <p:cNvPicPr>
            <a:picLocks noChangeAspect="1"/>
          </p:cNvPicPr>
          <p:nvPr/>
        </p:nvPicPr>
        <p:blipFill>
          <a:blip r:embed="rId2"/>
          <a:stretch>
            <a:fillRect/>
          </a:stretch>
        </p:blipFill>
        <p:spPr>
          <a:xfrm>
            <a:off x="5029200" y="274638"/>
            <a:ext cx="2781877" cy="1504950"/>
          </a:xfrm>
          <a:prstGeom prst="rect">
            <a:avLst/>
          </a:prstGeom>
        </p:spPr>
      </p:pic>
      <p:sp>
        <p:nvSpPr>
          <p:cNvPr id="5" name="TextBox 4"/>
          <p:cNvSpPr txBox="1"/>
          <p:nvPr/>
        </p:nvSpPr>
        <p:spPr>
          <a:xfrm>
            <a:off x="666044" y="1858375"/>
            <a:ext cx="8325556" cy="646331"/>
          </a:xfrm>
          <a:prstGeom prst="rect">
            <a:avLst/>
          </a:prstGeom>
          <a:noFill/>
        </p:spPr>
        <p:txBody>
          <a:bodyPr wrap="square" rtlCol="0">
            <a:spAutoFit/>
          </a:bodyPr>
          <a:lstStyle/>
          <a:p>
            <a:r>
              <a:rPr lang="en-US" dirty="0"/>
              <a:t>QOI: Is there a difference in the in-flight energy expenditures among all three animals after body size is accounted for? Explore the possibility of unequal slopes. </a:t>
            </a:r>
          </a:p>
        </p:txBody>
      </p:sp>
      <mc:AlternateContent xmlns:mc="http://schemas.openxmlformats.org/markup-compatibility/2006" xmlns:a14="http://schemas.microsoft.com/office/drawing/2010/main">
        <mc:Choice Requires="a14">
          <p:sp>
            <p:nvSpPr>
              <p:cNvPr id="6" name="TextBox 5"/>
              <p:cNvSpPr txBox="1"/>
              <p:nvPr/>
            </p:nvSpPr>
            <p:spPr>
              <a:xfrm>
                <a:off x="152400" y="3399424"/>
                <a:ext cx="8915400"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charset="0"/>
                          <a:ea typeface="Cambria Math" charset="0"/>
                          <a:cs typeface="Cambria Math" charset="0"/>
                        </a:rPr>
                        <m:t>𝜇</m:t>
                      </m:r>
                      <m:d>
                        <m:dPr>
                          <m:begChr m:val="{"/>
                          <m:endChr m:val="|"/>
                          <m:ctrlPr>
                            <a:rPr lang="en-US" sz="1600" i="1" smtClean="0">
                              <a:latin typeface="Cambria Math" panose="02040503050406030204" pitchFamily="18" charset="0"/>
                              <a:ea typeface="Cambria Math" charset="0"/>
                              <a:cs typeface="Cambria Math" charset="0"/>
                            </a:rPr>
                          </m:ctrlPr>
                        </m:dPr>
                        <m:e>
                          <m:r>
                            <a:rPr lang="en-US" sz="1600" b="0" i="1" smtClean="0">
                              <a:latin typeface="Cambria Math" charset="0"/>
                              <a:ea typeface="Cambria Math" charset="0"/>
                              <a:cs typeface="Cambria Math" charset="0"/>
                            </a:rPr>
                            <m:t>𝑙𝑒𝑛𝑒𝑟</m:t>
                          </m:r>
                          <m:r>
                            <a:rPr lang="en-US" sz="1600" b="0" i="1" smtClean="0">
                              <a:latin typeface="Cambria Math" panose="02040503050406030204" pitchFamily="18" charset="0"/>
                              <a:ea typeface="Cambria Math" charset="0"/>
                              <a:cs typeface="Cambria Math" charset="0"/>
                            </a:rPr>
                            <m:t>𝑔</m:t>
                          </m:r>
                          <m:r>
                            <a:rPr lang="en-US" sz="1600" b="0" i="1" smtClean="0">
                              <a:latin typeface="Cambria Math" charset="0"/>
                              <a:ea typeface="Cambria Math" charset="0"/>
                              <a:cs typeface="Cambria Math" charset="0"/>
                            </a:rPr>
                            <m:t>𝑦</m:t>
                          </m:r>
                          <m:r>
                            <a:rPr lang="en-US" sz="1600" b="0" i="1" smtClean="0">
                              <a:latin typeface="Cambria Math" charset="0"/>
                              <a:ea typeface="Cambria Math" charset="0"/>
                              <a:cs typeface="Cambria Math" charset="0"/>
                            </a:rPr>
                            <m:t> </m:t>
                          </m:r>
                        </m:e>
                      </m:d>
                      <m:r>
                        <a:rPr lang="en-US" sz="1600" b="0" i="1" smtClean="0">
                          <a:latin typeface="Cambria Math" charset="0"/>
                          <a:ea typeface="Cambria Math" charset="0"/>
                          <a:cs typeface="Cambria Math" charset="0"/>
                        </a:rPr>
                        <m:t>𝑙𝑚𝑎𝑠𝑠</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𝑇𝑌𝑃𝐸</m:t>
                      </m:r>
                      <m:r>
                        <a:rPr lang="en-US" sz="1600" b="0" i="1" smtClean="0">
                          <a:latin typeface="Cambria Math" charset="0"/>
                          <a:ea typeface="Cambria Math" charset="0"/>
                          <a:cs typeface="Cambria Math" charset="0"/>
                        </a:rPr>
                        <m:t>}= </m:t>
                      </m:r>
                      <m:sSub>
                        <m:sSubPr>
                          <m:ctrlPr>
                            <a:rPr lang="en-US" sz="1600" i="1" smtClean="0">
                              <a:latin typeface="Cambria Math" panose="02040503050406030204" pitchFamily="18" charset="0"/>
                              <a:ea typeface="Cambria Math" charset="0"/>
                              <a:cs typeface="Cambria Math" charset="0"/>
                            </a:rPr>
                          </m:ctrlPr>
                        </m:sSubPr>
                        <m:e>
                          <m:r>
                            <a:rPr lang="en-US" sz="1600" b="0" i="1" smtClean="0">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0</m:t>
                          </m:r>
                        </m:sub>
                      </m:sSub>
                      <m:sSub>
                        <m:sSubPr>
                          <m:ctrlPr>
                            <a:rPr lang="en-US" sz="1600" i="1">
                              <a:latin typeface="Cambria Math" panose="02040503050406030204" pitchFamily="18" charset="0"/>
                              <a:ea typeface="Cambria Math" charset="0"/>
                              <a:cs typeface="Cambria Math" charset="0"/>
                            </a:rPr>
                          </m:ctrlPr>
                        </m:sSubPr>
                        <m:e>
                          <m:r>
                            <a:rPr lang="en-US" sz="1600" b="0" i="1" smtClean="0">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1</m:t>
                          </m:r>
                        </m:sub>
                      </m:sSub>
                      <m:r>
                        <a:rPr lang="en-US" sz="1600" b="0" i="1" smtClean="0">
                          <a:latin typeface="Cambria Math" charset="0"/>
                          <a:ea typeface="Cambria Math" charset="0"/>
                          <a:cs typeface="Cambria Math" charset="0"/>
                        </a:rPr>
                        <m:t>𝑙𝑚𝑎𝑠𝑠</m:t>
                      </m:r>
                      <m:sSub>
                        <m:sSubPr>
                          <m:ctrlPr>
                            <a:rPr lang="en-US" sz="1600" i="1">
                              <a:latin typeface="Cambria Math" panose="02040503050406030204" pitchFamily="18" charset="0"/>
                              <a:ea typeface="Cambria Math" charset="0"/>
                              <a:cs typeface="Cambria Math" charset="0"/>
                            </a:rPr>
                          </m:ctrlPr>
                        </m:sSubPr>
                        <m:e>
                          <m:r>
                            <a:rPr lang="en-US" sz="1600" b="0" i="1">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2</m:t>
                          </m:r>
                        </m:sub>
                      </m:sSub>
                      <m:r>
                        <a:rPr lang="en-US" sz="1600" b="0" i="1" smtClean="0">
                          <a:latin typeface="Cambria Math" charset="0"/>
                          <a:ea typeface="Cambria Math" charset="0"/>
                          <a:cs typeface="Cambria Math" charset="0"/>
                        </a:rPr>
                        <m:t>𝑏𝑖𝑟𝑑</m:t>
                      </m:r>
                      <m:sSub>
                        <m:sSubPr>
                          <m:ctrlPr>
                            <a:rPr lang="en-US" sz="1600" i="1">
                              <a:latin typeface="Cambria Math" panose="02040503050406030204" pitchFamily="18" charset="0"/>
                              <a:ea typeface="Cambria Math" charset="0"/>
                              <a:cs typeface="Cambria Math" charset="0"/>
                            </a:rPr>
                          </m:ctrlPr>
                        </m:sSubPr>
                        <m:e>
                          <m:r>
                            <a:rPr lang="en-US" sz="1600" b="0" i="1">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3</m:t>
                          </m:r>
                        </m:sub>
                      </m:sSub>
                      <m:r>
                        <a:rPr lang="en-US" sz="1600" b="0" i="1" smtClean="0">
                          <a:latin typeface="Cambria Math" charset="0"/>
                          <a:ea typeface="Cambria Math" charset="0"/>
                          <a:cs typeface="Cambria Math" charset="0"/>
                        </a:rPr>
                        <m:t>𝑒𝑏𝑎𝑡</m:t>
                      </m:r>
                      <m:sSub>
                        <m:sSubPr>
                          <m:ctrlPr>
                            <a:rPr lang="en-US" sz="1600" i="1">
                              <a:latin typeface="Cambria Math" panose="02040503050406030204" pitchFamily="18" charset="0"/>
                              <a:ea typeface="Cambria Math" charset="0"/>
                              <a:cs typeface="Cambria Math" charset="0"/>
                            </a:rPr>
                          </m:ctrlPr>
                        </m:sSubPr>
                        <m:e>
                          <m:r>
                            <a:rPr lang="en-US" sz="1600" b="0" i="1">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4</m:t>
                          </m:r>
                        </m:sub>
                      </m:sSub>
                      <m:r>
                        <a:rPr lang="en-US" sz="1600" b="0" i="1" smtClean="0">
                          <a:latin typeface="Cambria Math" charset="0"/>
                          <a:ea typeface="Cambria Math" charset="0"/>
                          <a:cs typeface="Cambria Math" charset="0"/>
                        </a:rPr>
                        <m:t>𝑙𝑚𝑎𝑠𝑠</m:t>
                      </m:r>
                      <m:r>
                        <a:rPr lang="en-US" sz="1600" b="0" i="1" smtClean="0">
                          <a:latin typeface="Cambria Math" charset="0"/>
                          <a:ea typeface="Cambria Math" charset="0"/>
                          <a:cs typeface="Cambria Math" charset="0"/>
                        </a:rPr>
                        <m:t>∗</m:t>
                      </m:r>
                      <m:r>
                        <a:rPr lang="en-US" sz="1600" b="0" i="1" smtClean="0">
                          <a:latin typeface="Cambria Math" charset="0"/>
                          <a:ea typeface="Cambria Math" charset="0"/>
                          <a:cs typeface="Cambria Math" charset="0"/>
                        </a:rPr>
                        <m:t>𝑏𝑖𝑟𝑑</m:t>
                      </m:r>
                      <m:sSub>
                        <m:sSubPr>
                          <m:ctrlPr>
                            <a:rPr lang="en-US" sz="1600" i="1">
                              <a:latin typeface="Cambria Math" panose="02040503050406030204" pitchFamily="18" charset="0"/>
                              <a:ea typeface="Cambria Math" charset="0"/>
                              <a:cs typeface="Cambria Math" charset="0"/>
                            </a:rPr>
                          </m:ctrlPr>
                        </m:sSubPr>
                        <m:e>
                          <m:r>
                            <a:rPr lang="en-US" sz="1600" b="0" i="1">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5</m:t>
                          </m:r>
                        </m:sub>
                      </m:sSub>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𝑙𝑚𝑎𝑠𝑠</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𝑒𝑏𝑎𝑡</m:t>
                      </m:r>
                    </m:oMath>
                  </m:oMathPara>
                </a14:m>
                <a:endParaRPr lang="en-US" sz="1600" i="1" dirty="0"/>
              </a:p>
            </p:txBody>
          </p:sp>
        </mc:Choice>
        <mc:Fallback xmlns="">
          <p:sp>
            <p:nvSpPr>
              <p:cNvPr id="6" name="TextBox 5"/>
              <p:cNvSpPr txBox="1">
                <a:spLocks noRot="1" noChangeAspect="1" noMove="1" noResize="1" noEditPoints="1" noAdjustHandles="1" noChangeArrowheads="1" noChangeShapeType="1" noTextEdit="1"/>
              </p:cNvSpPr>
              <p:nvPr/>
            </p:nvSpPr>
            <p:spPr>
              <a:xfrm>
                <a:off x="152400" y="3399424"/>
                <a:ext cx="8915400" cy="246221"/>
              </a:xfrm>
              <a:prstGeom prst="rect">
                <a:avLst/>
              </a:prstGeom>
              <a:blipFill>
                <a:blip r:embed="rId3"/>
                <a:stretch>
                  <a:fillRect b="-32500"/>
                </a:stretch>
              </a:blipFill>
            </p:spPr>
            <p:txBody>
              <a:bodyPr/>
              <a:lstStyle/>
              <a:p>
                <a:r>
                  <a:rPr lang="en-US">
                    <a:noFill/>
                  </a:rPr>
                  <a:t> </a:t>
                </a:r>
              </a:p>
            </p:txBody>
          </p:sp>
        </mc:Fallback>
      </mc:AlternateContent>
      <p:sp>
        <p:nvSpPr>
          <p:cNvPr id="7" name="TextBox 6"/>
          <p:cNvSpPr txBox="1"/>
          <p:nvPr/>
        </p:nvSpPr>
        <p:spPr>
          <a:xfrm>
            <a:off x="419100" y="2436302"/>
            <a:ext cx="8382000" cy="923330"/>
          </a:xfrm>
          <a:prstGeom prst="rect">
            <a:avLst/>
          </a:prstGeom>
          <a:noFill/>
        </p:spPr>
        <p:txBody>
          <a:bodyPr wrap="square" rtlCol="0">
            <a:spAutoFit/>
          </a:bodyPr>
          <a:lstStyle/>
          <a:p>
            <a:r>
              <a:rPr lang="en-US" dirty="0"/>
              <a:t>In order to answer this question, it will help first to test if all the regression lines are parallel (if the slopes are equal). If they are, then we can check for a difference in energy expenditure across all body sizes simultaneously.  See Display 10.5 on page 276.</a:t>
            </a:r>
          </a:p>
        </p:txBody>
      </p:sp>
      <p:sp>
        <p:nvSpPr>
          <p:cNvPr id="8" name="Rectangle 7">
            <a:extLst>
              <a:ext uri="{FF2B5EF4-FFF2-40B4-BE49-F238E27FC236}">
                <a16:creationId xmlns:a16="http://schemas.microsoft.com/office/drawing/2014/main" id="{5EE7BF99-17DA-4DE2-9E9A-D2B21216B7F5}"/>
              </a:ext>
            </a:extLst>
          </p:cNvPr>
          <p:cNvSpPr/>
          <p:nvPr/>
        </p:nvSpPr>
        <p:spPr>
          <a:xfrm>
            <a:off x="4419600" y="3359633"/>
            <a:ext cx="457200" cy="283314"/>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97F4379-143C-48F5-8DB3-C75B3410D38E}"/>
              </a:ext>
            </a:extLst>
          </p:cNvPr>
          <p:cNvSpPr/>
          <p:nvPr/>
        </p:nvSpPr>
        <p:spPr>
          <a:xfrm>
            <a:off x="5257800" y="3359633"/>
            <a:ext cx="457200" cy="283314"/>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91FDEFB9-6F6B-48F6-B283-07A96214B7EB}"/>
              </a:ext>
            </a:extLst>
          </p:cNvPr>
          <p:cNvSpPr/>
          <p:nvPr/>
        </p:nvSpPr>
        <p:spPr>
          <a:xfrm>
            <a:off x="8534400" y="3359633"/>
            <a:ext cx="457200" cy="283314"/>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D9A3D62-6450-40B6-99EB-879E64B8CA79}"/>
              </a:ext>
            </a:extLst>
          </p:cNvPr>
          <p:cNvSpPr/>
          <p:nvPr/>
        </p:nvSpPr>
        <p:spPr>
          <a:xfrm>
            <a:off x="6869866" y="3359633"/>
            <a:ext cx="457200" cy="283314"/>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44A96B8-1471-4352-B1EF-8F2C008E8375}"/>
              </a:ext>
            </a:extLst>
          </p:cNvPr>
          <p:cNvSpPr txBox="1"/>
          <p:nvPr/>
        </p:nvSpPr>
        <p:spPr>
          <a:xfrm>
            <a:off x="666044" y="4410717"/>
            <a:ext cx="4343400" cy="369332"/>
          </a:xfrm>
          <a:prstGeom prst="rect">
            <a:avLst/>
          </a:prstGeom>
          <a:noFill/>
          <a:ln w="19050">
            <a:solidFill>
              <a:srgbClr val="00B050"/>
            </a:solidFill>
          </a:ln>
        </p:spPr>
        <p:txBody>
          <a:bodyPr wrap="square" rtlCol="0">
            <a:spAutoFit/>
          </a:bodyPr>
          <a:lstStyle/>
          <a:p>
            <a:r>
              <a:rPr lang="en-US" dirty="0"/>
              <a:t>Indicator variables for the variable TYPE. </a:t>
            </a:r>
          </a:p>
        </p:txBody>
      </p:sp>
      <p:cxnSp>
        <p:nvCxnSpPr>
          <p:cNvPr id="19" name="Straight Arrow Connector 18">
            <a:extLst>
              <a:ext uri="{FF2B5EF4-FFF2-40B4-BE49-F238E27FC236}">
                <a16:creationId xmlns:a16="http://schemas.microsoft.com/office/drawing/2014/main" id="{D63559D9-A9E0-4E1F-926E-A2D2B548776A}"/>
              </a:ext>
            </a:extLst>
          </p:cNvPr>
          <p:cNvCxnSpPr>
            <a:cxnSpLocks/>
            <a:stCxn id="17" idx="0"/>
            <a:endCxn id="8" idx="2"/>
          </p:cNvCxnSpPr>
          <p:nvPr/>
        </p:nvCxnSpPr>
        <p:spPr>
          <a:xfrm flipV="1">
            <a:off x="2837744" y="3642947"/>
            <a:ext cx="1810456" cy="767770"/>
          </a:xfrm>
          <a:prstGeom prst="straightConnector1">
            <a:avLst/>
          </a:prstGeom>
          <a:ln w="158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780D842-CEF2-417D-BC53-C1ED4627EE77}"/>
              </a:ext>
            </a:extLst>
          </p:cNvPr>
          <p:cNvCxnSpPr>
            <a:cxnSpLocks/>
            <a:stCxn id="17" idx="0"/>
            <a:endCxn id="16" idx="1"/>
          </p:cNvCxnSpPr>
          <p:nvPr/>
        </p:nvCxnSpPr>
        <p:spPr>
          <a:xfrm flipV="1">
            <a:off x="2837744" y="3501290"/>
            <a:ext cx="4032122" cy="909427"/>
          </a:xfrm>
          <a:prstGeom prst="straightConnector1">
            <a:avLst/>
          </a:prstGeom>
          <a:ln w="158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FD64064-E6E3-4BAE-800A-AE425D7C3C40}"/>
              </a:ext>
            </a:extLst>
          </p:cNvPr>
          <p:cNvCxnSpPr>
            <a:cxnSpLocks/>
            <a:stCxn id="17" idx="0"/>
            <a:endCxn id="15" idx="1"/>
          </p:cNvCxnSpPr>
          <p:nvPr/>
        </p:nvCxnSpPr>
        <p:spPr>
          <a:xfrm flipV="1">
            <a:off x="2837744" y="3501290"/>
            <a:ext cx="5696656" cy="909427"/>
          </a:xfrm>
          <a:prstGeom prst="straightConnector1">
            <a:avLst/>
          </a:prstGeom>
          <a:ln w="158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AC25C52-19F5-4565-810F-2A428850C2E2}"/>
              </a:ext>
            </a:extLst>
          </p:cNvPr>
          <p:cNvCxnSpPr>
            <a:cxnSpLocks/>
            <a:stCxn id="17" idx="0"/>
            <a:endCxn id="14" idx="2"/>
          </p:cNvCxnSpPr>
          <p:nvPr/>
        </p:nvCxnSpPr>
        <p:spPr>
          <a:xfrm flipV="1">
            <a:off x="2837744" y="3642947"/>
            <a:ext cx="2648656" cy="767770"/>
          </a:xfrm>
          <a:prstGeom prst="straightConnector1">
            <a:avLst/>
          </a:prstGeom>
          <a:ln w="158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0398B7A-9958-408F-882E-FCC0A84B500B}"/>
              </a:ext>
            </a:extLst>
          </p:cNvPr>
          <p:cNvSpPr txBox="1"/>
          <p:nvPr/>
        </p:nvSpPr>
        <p:spPr>
          <a:xfrm>
            <a:off x="666044" y="5105400"/>
            <a:ext cx="7030156" cy="646331"/>
          </a:xfrm>
          <a:prstGeom prst="rect">
            <a:avLst/>
          </a:prstGeom>
          <a:noFill/>
        </p:spPr>
        <p:txBody>
          <a:bodyPr wrap="square" rtlCol="0">
            <a:spAutoFit/>
          </a:bodyPr>
          <a:lstStyle/>
          <a:p>
            <a:r>
              <a:rPr lang="en-US" dirty="0"/>
              <a:t>Which of the three types of animals (bird, ebat, or nebat) is the reference type in this model?</a:t>
            </a:r>
          </a:p>
        </p:txBody>
      </p:sp>
      <p:sp>
        <p:nvSpPr>
          <p:cNvPr id="39" name="TextBox 38">
            <a:extLst>
              <a:ext uri="{FF2B5EF4-FFF2-40B4-BE49-F238E27FC236}">
                <a16:creationId xmlns:a16="http://schemas.microsoft.com/office/drawing/2014/main" id="{6BBAECF6-BE49-412B-A686-D5EAE049E3B0}"/>
              </a:ext>
            </a:extLst>
          </p:cNvPr>
          <p:cNvSpPr txBox="1"/>
          <p:nvPr/>
        </p:nvSpPr>
        <p:spPr>
          <a:xfrm>
            <a:off x="2733322" y="5430751"/>
            <a:ext cx="5506156" cy="646331"/>
          </a:xfrm>
          <a:prstGeom prst="rect">
            <a:avLst/>
          </a:prstGeom>
          <a:noFill/>
        </p:spPr>
        <p:txBody>
          <a:bodyPr wrap="square" rtlCol="0">
            <a:spAutoFit/>
          </a:bodyPr>
          <a:lstStyle/>
          <a:p>
            <a:r>
              <a:rPr lang="en-US" dirty="0"/>
              <a:t>Nebat</a:t>
            </a:r>
          </a:p>
          <a:p>
            <a:r>
              <a:rPr lang="en-US" dirty="0"/>
              <a:t>It occurs when ebat = 0 and bird = 0.</a:t>
            </a:r>
          </a:p>
        </p:txBody>
      </p:sp>
    </p:spTree>
    <p:extLst>
      <p:ext uri="{BB962C8B-B14F-4D97-AF65-F5344CB8AC3E}">
        <p14:creationId xmlns:p14="http://schemas.microsoft.com/office/powerpoint/2010/main" val="87185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animBg="1"/>
      <p:bldP spid="14" grpId="0" animBg="1"/>
      <p:bldP spid="15" grpId="0" animBg="1"/>
      <p:bldP spid="16" grpId="0" animBg="1"/>
      <p:bldP spid="17" grpId="0" animBg="1"/>
      <p:bldP spid="38" grpId="0"/>
      <p:bldP spid="3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Quadratic Regression</a:t>
            </a:r>
          </a:p>
        </p:txBody>
      </p:sp>
      <mc:AlternateContent xmlns:mc="http://schemas.openxmlformats.org/markup-compatibility/2006" xmlns:a14="http://schemas.microsoft.com/office/drawing/2010/main">
        <mc:Choice Requires="a14">
          <p:sp>
            <p:nvSpPr>
              <p:cNvPr id="5" name="TextBox 4"/>
              <p:cNvSpPr txBox="1"/>
              <p:nvPr/>
            </p:nvSpPr>
            <p:spPr>
              <a:xfrm>
                <a:off x="2895600" y="990600"/>
                <a:ext cx="3894849" cy="369332"/>
              </a:xfrm>
              <a:prstGeom prst="rect">
                <a:avLst/>
              </a:prstGeom>
              <a:noFill/>
            </p:spPr>
            <p:txBody>
              <a:bodyPr wrap="none" rtlCol="0">
                <a:spAutoFit/>
              </a:bodyPr>
              <a:lstStyle/>
              <a:p>
                <a:r>
                  <a:rPr lang="en-US" b="0" dirty="0"/>
                  <a:t>Pred </a:t>
                </a:r>
                <a14:m>
                  <m:oMath xmlns:m="http://schemas.openxmlformats.org/officeDocument/2006/math">
                    <m:r>
                      <a:rPr lang="en-US" b="0" i="1" smtClean="0">
                        <a:latin typeface="Cambria Math"/>
                      </a:rPr>
                      <m:t>𝑙𝑒𝑛𝑔𝑡h</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1</m:t>
                        </m:r>
                      </m:sub>
                    </m:sSub>
                    <m:r>
                      <a:rPr lang="en-US" b="0" i="1" smtClean="0">
                        <a:latin typeface="Cambria Math"/>
                      </a:rPr>
                      <m:t>𝑎𝑔𝑒</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2</m:t>
                        </m:r>
                      </m:sub>
                    </m:sSub>
                    <m:sSup>
                      <m:sSupPr>
                        <m:ctrlPr>
                          <a:rPr lang="en-US" b="0" i="1" smtClean="0">
                            <a:latin typeface="Cambria Math" panose="02040503050406030204" pitchFamily="18" charset="0"/>
                          </a:rPr>
                        </m:ctrlPr>
                      </m:sSupPr>
                      <m:e>
                        <m:r>
                          <a:rPr lang="en-US" b="0" i="1" smtClean="0">
                            <a:latin typeface="Cambria Math"/>
                          </a:rPr>
                          <m:t>𝑎𝑔𝑒</m:t>
                        </m:r>
                      </m:e>
                      <m:sup>
                        <m:r>
                          <a:rPr lang="en-US" b="0" i="1" smtClean="0">
                            <a:latin typeface="Cambria Math"/>
                          </a:rPr>
                          <m:t>2</m:t>
                        </m:r>
                      </m:sup>
                    </m:sSup>
                  </m:oMath>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895600" y="990600"/>
                <a:ext cx="3894849" cy="369332"/>
              </a:xfrm>
              <a:prstGeom prst="rect">
                <a:avLst/>
              </a:prstGeom>
              <a:blipFill>
                <a:blip r:embed="rId3"/>
                <a:stretch>
                  <a:fillRect l="-1252" t="-10000" b="-25000"/>
                </a:stretch>
              </a:blipFill>
            </p:spPr>
            <p:txBody>
              <a:bodyPr/>
              <a:lstStyle/>
              <a:p>
                <a:r>
                  <a:rPr lang="en-US">
                    <a:noFill/>
                  </a:rPr>
                  <a:t> </a:t>
                </a:r>
              </a:p>
            </p:txBody>
          </p:sp>
        </mc:Fallback>
      </mc:AlternateContent>
      <p:pic>
        <p:nvPicPr>
          <p:cNvPr id="174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9162" y="1550823"/>
            <a:ext cx="3951514"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0790" y="3047998"/>
            <a:ext cx="4108258" cy="3103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0614" y="2846223"/>
            <a:ext cx="3836867" cy="3730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p:cNvPicPr>
          <p:nvPr/>
        </p:nvPicPr>
        <p:blipFill>
          <a:blip r:embed="rId7"/>
          <a:stretch>
            <a:fillRect/>
          </a:stretch>
        </p:blipFill>
        <p:spPr>
          <a:xfrm>
            <a:off x="76200" y="1447800"/>
            <a:ext cx="2209800" cy="1331251"/>
          </a:xfrm>
          <a:prstGeom prst="rect">
            <a:avLst/>
          </a:prstGeom>
        </p:spPr>
      </p:pic>
    </p:spTree>
    <p:extLst>
      <p:ext uri="{BB962C8B-B14F-4D97-AF65-F5344CB8AC3E}">
        <p14:creationId xmlns:p14="http://schemas.microsoft.com/office/powerpoint/2010/main" val="143324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411"/>
                                        </p:tgtEl>
                                        <p:attrNameLst>
                                          <p:attrName>style.visibility</p:attrName>
                                        </p:attrNameLst>
                                      </p:cBhvr>
                                      <p:to>
                                        <p:strVal val="visible"/>
                                      </p:to>
                                    </p:set>
                                    <p:animEffect transition="in" filter="fade">
                                      <p:cBhvr>
                                        <p:cTn id="12" dur="500"/>
                                        <p:tgtEl>
                                          <p:spTgt spid="174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410"/>
                                        </p:tgtEl>
                                        <p:attrNameLst>
                                          <p:attrName>style.visibility</p:attrName>
                                        </p:attrNameLst>
                                      </p:cBhvr>
                                      <p:to>
                                        <p:strVal val="visible"/>
                                      </p:to>
                                    </p:set>
                                    <p:animEffect transition="in" filter="fade">
                                      <p:cBhvr>
                                        <p:cTn id="17" dur="500"/>
                                        <p:tgtEl>
                                          <p:spTgt spid="17410"/>
                                        </p:tgtEl>
                                      </p:cBhvr>
                                    </p:animEffect>
                                  </p:childTnLst>
                                </p:cTn>
                              </p:par>
                            </p:childTnLst>
                          </p:cTn>
                        </p:par>
                      </p:childTnLst>
                    </p:cTn>
                  </p:par>
                  <p:par>
                    <p:cTn id="18" fill="hold">
                      <p:stCondLst>
                        <p:cond delay="indefinite"/>
                      </p:stCondLst>
                      <p:childTnLst>
                        <p:par>
                          <p:cTn id="19" fill="hold">
                            <p:stCondLst>
                              <p:cond delay="0"/>
                            </p:stCondLst>
                            <p:childTnLst>
                              <p:par>
                                <p:cTn id="20" presetID="35" presetClass="path" presetSubtype="0" accel="50000" decel="50000" fill="hold" nodeType="clickEffect">
                                  <p:stCondLst>
                                    <p:cond delay="0"/>
                                  </p:stCondLst>
                                  <p:childTnLst>
                                    <p:animMotion origin="layout" path="M 0 0 L -0.25 0 E" pathEditMode="relative" ptsTypes="">
                                      <p:cBhvr>
                                        <p:cTn id="21" dur="2000" fill="hold"/>
                                        <p:tgtEl>
                                          <p:spTgt spid="17411"/>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27"/>
                                        </p:tgtEl>
                                        <p:attrNameLst>
                                          <p:attrName>style.visibility</p:attrName>
                                        </p:attrNameLst>
                                      </p:cBhvr>
                                      <p:to>
                                        <p:strVal val="visible"/>
                                      </p:to>
                                    </p:set>
                                    <p:animEffect transition="in" filter="fade">
                                      <p:cBhvr>
                                        <p:cTn id="26" dur="500"/>
                                        <p:tgtEl>
                                          <p:spTgt spid="102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97644F4-E698-4913-BB6B-AD0E89DCA0A0}"/>
              </a:ext>
            </a:extLst>
          </p:cNvPr>
          <p:cNvGrpSpPr/>
          <p:nvPr/>
        </p:nvGrpSpPr>
        <p:grpSpPr>
          <a:xfrm>
            <a:off x="1093781" y="2405886"/>
            <a:ext cx="2445901" cy="2257755"/>
            <a:chOff x="1093781" y="2405886"/>
            <a:chExt cx="2445901" cy="2257755"/>
          </a:xfrm>
        </p:grpSpPr>
        <p:pic>
          <p:nvPicPr>
            <p:cNvPr id="7" name="Picture 6"/>
            <p:cNvPicPr>
              <a:picLocks noChangeAspect="1"/>
            </p:cNvPicPr>
            <p:nvPr/>
          </p:nvPicPr>
          <p:blipFill>
            <a:blip r:embed="rId2"/>
            <a:stretch>
              <a:fillRect/>
            </a:stretch>
          </p:blipFill>
          <p:spPr>
            <a:xfrm>
              <a:off x="1093781" y="2405886"/>
              <a:ext cx="2445901" cy="2257755"/>
            </a:xfrm>
            <a:prstGeom prst="rect">
              <a:avLst/>
            </a:prstGeom>
          </p:spPr>
        </p:pic>
        <p:sp>
          <p:nvSpPr>
            <p:cNvPr id="3" name="Rectangle 2">
              <a:extLst>
                <a:ext uri="{FF2B5EF4-FFF2-40B4-BE49-F238E27FC236}">
                  <a16:creationId xmlns:a16="http://schemas.microsoft.com/office/drawing/2014/main" id="{6E53EA1E-71BF-44C0-B7BE-B03ABE3D22DC}"/>
                </a:ext>
              </a:extLst>
            </p:cNvPr>
            <p:cNvSpPr/>
            <p:nvPr/>
          </p:nvSpPr>
          <p:spPr>
            <a:xfrm>
              <a:off x="2590800" y="4191000"/>
              <a:ext cx="838200" cy="3048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p:nvPr>
        </p:nvSpPr>
        <p:spPr/>
        <p:txBody>
          <a:bodyPr/>
          <a:lstStyle/>
          <a:p>
            <a:r>
              <a:rPr lang="en-US" dirty="0"/>
              <a:t>Comparing with adjusted R</a:t>
            </a:r>
            <a:r>
              <a:rPr lang="en-US" baseline="30000" dirty="0"/>
              <a:t>2</a:t>
            </a:r>
          </a:p>
        </p:txBody>
      </p:sp>
      <mc:AlternateContent xmlns:mc="http://schemas.openxmlformats.org/markup-compatibility/2006" xmlns:a14="http://schemas.microsoft.com/office/drawing/2010/main">
        <mc:Choice Requires="a14">
          <p:sp>
            <p:nvSpPr>
              <p:cNvPr id="5" name="TextBox 4"/>
              <p:cNvSpPr txBox="1"/>
              <p:nvPr/>
            </p:nvSpPr>
            <p:spPr>
              <a:xfrm>
                <a:off x="5074561" y="1828800"/>
                <a:ext cx="3894849" cy="369332"/>
              </a:xfrm>
              <a:prstGeom prst="rect">
                <a:avLst/>
              </a:prstGeom>
              <a:noFill/>
            </p:spPr>
            <p:txBody>
              <a:bodyPr wrap="none" rtlCol="0">
                <a:spAutoFit/>
              </a:bodyPr>
              <a:lstStyle/>
              <a:p>
                <a:r>
                  <a:rPr lang="en-US" b="0" dirty="0"/>
                  <a:t>Pred </a:t>
                </a:r>
                <a14:m>
                  <m:oMath xmlns:m="http://schemas.openxmlformats.org/officeDocument/2006/math">
                    <m:r>
                      <a:rPr lang="en-US" b="0" i="1" smtClean="0">
                        <a:latin typeface="Cambria Math"/>
                      </a:rPr>
                      <m:t>𝑙𝑒𝑛𝑔𝑡h</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1</m:t>
                        </m:r>
                      </m:sub>
                    </m:sSub>
                    <m:r>
                      <a:rPr lang="en-US" b="0" i="1" smtClean="0">
                        <a:latin typeface="Cambria Math"/>
                      </a:rPr>
                      <m:t>𝑎𝑔𝑒</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2</m:t>
                        </m:r>
                      </m:sub>
                    </m:sSub>
                    <m:sSup>
                      <m:sSupPr>
                        <m:ctrlPr>
                          <a:rPr lang="en-US" b="0" i="1" smtClean="0">
                            <a:latin typeface="Cambria Math" panose="02040503050406030204" pitchFamily="18" charset="0"/>
                          </a:rPr>
                        </m:ctrlPr>
                      </m:sSupPr>
                      <m:e>
                        <m:r>
                          <a:rPr lang="en-US" b="0" i="1" smtClean="0">
                            <a:latin typeface="Cambria Math"/>
                          </a:rPr>
                          <m:t>𝑎𝑔𝑒</m:t>
                        </m:r>
                      </m:e>
                      <m:sup>
                        <m:r>
                          <a:rPr lang="en-US" b="0" i="1" smtClean="0">
                            <a:latin typeface="Cambria Math"/>
                          </a:rPr>
                          <m:t>2</m:t>
                        </m:r>
                      </m:sup>
                    </m:sSup>
                  </m:oMath>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074561" y="1828800"/>
                <a:ext cx="3894849" cy="369332"/>
              </a:xfrm>
              <a:prstGeom prst="rect">
                <a:avLst/>
              </a:prstGeom>
              <a:blipFill>
                <a:blip r:embed="rId3"/>
                <a:stretch>
                  <a:fillRect l="-1252"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143000" y="1823357"/>
                <a:ext cx="29393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𝑝𝑟𝑒𝑑</m:t>
                      </m:r>
                      <m:r>
                        <a:rPr lang="en-US" b="0" i="1" smtClean="0">
                          <a:latin typeface="Cambria Math" panose="02040503050406030204" pitchFamily="18" charset="0"/>
                        </a:rPr>
                        <m:t> </m:t>
                      </m:r>
                      <m:r>
                        <a:rPr lang="en-US" b="0" i="1" smtClean="0">
                          <a:latin typeface="Cambria Math"/>
                        </a:rPr>
                        <m:t>𝑙𝑒𝑛𝑔𝑡h</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1</m:t>
                          </m:r>
                        </m:sub>
                      </m:sSub>
                      <m:r>
                        <a:rPr lang="en-US" b="0" i="1" smtClean="0">
                          <a:latin typeface="Cambria Math"/>
                        </a:rPr>
                        <m:t>𝑎𝑔𝑒</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143000" y="1823357"/>
                <a:ext cx="2939394" cy="369332"/>
              </a:xfrm>
              <a:prstGeom prst="rect">
                <a:avLst/>
              </a:prstGeom>
              <a:blipFill>
                <a:blip r:embed="rId4"/>
                <a:stretch>
                  <a:fillRect b="-13115"/>
                </a:stretch>
              </a:blipFill>
            </p:spPr>
            <p:txBody>
              <a:bodyPr/>
              <a:lstStyle/>
              <a:p>
                <a:r>
                  <a:rPr lang="en-US">
                    <a:noFill/>
                  </a:rPr>
                  <a:t> </a:t>
                </a:r>
              </a:p>
            </p:txBody>
          </p:sp>
        </mc:Fallback>
      </mc:AlternateContent>
      <p:sp>
        <p:nvSpPr>
          <p:cNvPr id="8" name="TextBox 7"/>
          <p:cNvSpPr txBox="1"/>
          <p:nvPr/>
        </p:nvSpPr>
        <p:spPr>
          <a:xfrm>
            <a:off x="2057400" y="5029200"/>
            <a:ext cx="5029200" cy="646331"/>
          </a:xfrm>
          <a:prstGeom prst="rect">
            <a:avLst/>
          </a:prstGeom>
          <a:noFill/>
        </p:spPr>
        <p:txBody>
          <a:bodyPr wrap="square" rtlCol="0">
            <a:spAutoFit/>
          </a:bodyPr>
          <a:lstStyle/>
          <a:p>
            <a:r>
              <a:rPr lang="en-US" dirty="0"/>
              <a:t>The adjusted R</a:t>
            </a:r>
            <a:r>
              <a:rPr lang="en-US" baseline="30000" dirty="0"/>
              <a:t>2</a:t>
            </a:r>
            <a:r>
              <a:rPr lang="en-US" dirty="0"/>
              <a:t> statistic favors the quadratic model despite the penalty for more predictors. </a:t>
            </a:r>
          </a:p>
        </p:txBody>
      </p:sp>
      <p:grpSp>
        <p:nvGrpSpPr>
          <p:cNvPr id="11" name="Group 10">
            <a:extLst>
              <a:ext uri="{FF2B5EF4-FFF2-40B4-BE49-F238E27FC236}">
                <a16:creationId xmlns:a16="http://schemas.microsoft.com/office/drawing/2014/main" id="{B250D8A0-2ED7-4370-B721-4B5473D1CF88}"/>
              </a:ext>
            </a:extLst>
          </p:cNvPr>
          <p:cNvGrpSpPr/>
          <p:nvPr/>
        </p:nvGrpSpPr>
        <p:grpSpPr>
          <a:xfrm>
            <a:off x="5410200" y="2362200"/>
            <a:ext cx="2594515" cy="2290555"/>
            <a:chOff x="5410200" y="2362200"/>
            <a:chExt cx="2594515" cy="2290555"/>
          </a:xfrm>
        </p:grpSpPr>
        <p:pic>
          <p:nvPicPr>
            <p:cNvPr id="4" name="Picture 3"/>
            <p:cNvPicPr>
              <a:picLocks noChangeAspect="1"/>
            </p:cNvPicPr>
            <p:nvPr/>
          </p:nvPicPr>
          <p:blipFill>
            <a:blip r:embed="rId5"/>
            <a:stretch>
              <a:fillRect/>
            </a:stretch>
          </p:blipFill>
          <p:spPr>
            <a:xfrm>
              <a:off x="5410200" y="2362200"/>
              <a:ext cx="2594515" cy="2290555"/>
            </a:xfrm>
            <a:prstGeom prst="rect">
              <a:avLst/>
            </a:prstGeom>
          </p:spPr>
        </p:pic>
        <p:sp>
          <p:nvSpPr>
            <p:cNvPr id="9" name="Rectangle 8">
              <a:extLst>
                <a:ext uri="{FF2B5EF4-FFF2-40B4-BE49-F238E27FC236}">
                  <a16:creationId xmlns:a16="http://schemas.microsoft.com/office/drawing/2014/main" id="{31F0C3FE-4BC8-4C6C-8A1E-A6BDAA760216}"/>
                </a:ext>
              </a:extLst>
            </p:cNvPr>
            <p:cNvSpPr/>
            <p:nvPr/>
          </p:nvSpPr>
          <p:spPr>
            <a:xfrm>
              <a:off x="7010400" y="4191000"/>
              <a:ext cx="838200" cy="3048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593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9162" y="1550823"/>
            <a:ext cx="3951514"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274638"/>
            <a:ext cx="8229600" cy="563562"/>
          </a:xfrm>
        </p:spPr>
        <p:txBody>
          <a:bodyPr>
            <a:normAutofit fontScale="90000"/>
          </a:bodyPr>
          <a:lstStyle/>
          <a:p>
            <a:r>
              <a:rPr lang="en-US" dirty="0"/>
              <a:t>Quadratic Regression</a:t>
            </a:r>
          </a:p>
        </p:txBody>
      </p:sp>
      <mc:AlternateContent xmlns:mc="http://schemas.openxmlformats.org/markup-compatibility/2006" xmlns:a14="http://schemas.microsoft.com/office/drawing/2010/main">
        <mc:Choice Requires="a14">
          <p:sp>
            <p:nvSpPr>
              <p:cNvPr id="5" name="TextBox 4"/>
              <p:cNvSpPr txBox="1"/>
              <p:nvPr/>
            </p:nvSpPr>
            <p:spPr>
              <a:xfrm>
                <a:off x="4598200" y="3374180"/>
                <a:ext cx="42015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𝑝𝑟𝑒𝑑</m:t>
                      </m:r>
                      <m:r>
                        <a:rPr lang="en-US" b="0" i="1" smtClean="0">
                          <a:latin typeface="Cambria Math" panose="02040503050406030204" pitchFamily="18" charset="0"/>
                        </a:rPr>
                        <m:t> </m:t>
                      </m:r>
                      <m:r>
                        <a:rPr lang="en-US" b="0" i="1" smtClean="0">
                          <a:latin typeface="Cambria Math"/>
                        </a:rPr>
                        <m:t>𝑙𝑒𝑛𝑔𝑡h</m:t>
                      </m:r>
                      <m:r>
                        <a:rPr lang="en-US" b="0" i="1" smtClean="0">
                          <a:latin typeface="Cambria Math"/>
                        </a:rPr>
                        <m:t>=13.6+54</m:t>
                      </m:r>
                      <m:r>
                        <a:rPr lang="en-US" b="0" i="1" smtClean="0">
                          <a:latin typeface="Cambria Math"/>
                        </a:rPr>
                        <m:t>𝑎𝑔𝑒</m:t>
                      </m:r>
                      <m:r>
                        <a:rPr lang="en-US" b="0" i="1" smtClean="0">
                          <a:latin typeface="Cambria Math"/>
                        </a:rPr>
                        <m:t>−4.7</m:t>
                      </m:r>
                      <m:sSup>
                        <m:sSupPr>
                          <m:ctrlPr>
                            <a:rPr lang="en-US" b="0" i="1" smtClean="0">
                              <a:latin typeface="Cambria Math" panose="02040503050406030204" pitchFamily="18" charset="0"/>
                            </a:rPr>
                          </m:ctrlPr>
                        </m:sSupPr>
                        <m:e>
                          <m:r>
                            <a:rPr lang="en-US" b="0" i="1" smtClean="0">
                              <a:latin typeface="Cambria Math"/>
                            </a:rPr>
                            <m:t>𝑎𝑔𝑒</m:t>
                          </m:r>
                        </m:e>
                        <m:sup>
                          <m:r>
                            <a:rPr lang="en-US" b="0" i="1" smtClean="0">
                              <a:latin typeface="Cambria Math"/>
                            </a:rPr>
                            <m:t>2</m:t>
                          </m:r>
                        </m:sup>
                      </m:sSup>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4598200" y="3374180"/>
                <a:ext cx="4201599" cy="369332"/>
              </a:xfrm>
              <a:prstGeom prst="rect">
                <a:avLst/>
              </a:prstGeom>
              <a:blipFill>
                <a:blip r:embed="rId4"/>
                <a:stretch>
                  <a:fillRect b="-13333"/>
                </a:stretch>
              </a:blipFill>
            </p:spPr>
            <p:txBody>
              <a:bodyPr/>
              <a:lstStyle/>
              <a:p>
                <a:r>
                  <a:rPr lang="en-US">
                    <a:noFill/>
                  </a:rPr>
                  <a:t> </a:t>
                </a:r>
              </a:p>
            </p:txBody>
          </p:sp>
        </mc:Fallback>
      </mc:AlternateContent>
      <p:pic>
        <p:nvPicPr>
          <p:cNvPr id="1741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143" y="3087106"/>
            <a:ext cx="4108258" cy="3103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800600" y="4038600"/>
            <a:ext cx="3733800" cy="1200329"/>
          </a:xfrm>
          <a:prstGeom prst="rect">
            <a:avLst/>
          </a:prstGeom>
          <a:noFill/>
        </p:spPr>
        <p:txBody>
          <a:bodyPr wrap="square" rtlCol="0">
            <a:spAutoFit/>
          </a:bodyPr>
          <a:lstStyle/>
          <a:p>
            <a:pPr algn="ctr"/>
            <a:r>
              <a:rPr lang="en-US" dirty="0"/>
              <a:t>Interpretation of coefficients is difficult... Quadratic terms are used mostly when the QOI is focused on prediction.</a:t>
            </a:r>
          </a:p>
        </p:txBody>
      </p:sp>
      <p:sp>
        <p:nvSpPr>
          <p:cNvPr id="7" name="Rectangle 6">
            <a:extLst>
              <a:ext uri="{FF2B5EF4-FFF2-40B4-BE49-F238E27FC236}">
                <a16:creationId xmlns:a16="http://schemas.microsoft.com/office/drawing/2014/main" id="{6C2A2219-4468-4963-898E-7944A42B55DB}"/>
              </a:ext>
            </a:extLst>
          </p:cNvPr>
          <p:cNvSpPr/>
          <p:nvPr/>
        </p:nvSpPr>
        <p:spPr>
          <a:xfrm>
            <a:off x="3505200" y="1945786"/>
            <a:ext cx="914400" cy="25431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Arrow Connector 7">
            <a:extLst>
              <a:ext uri="{FF2B5EF4-FFF2-40B4-BE49-F238E27FC236}">
                <a16:creationId xmlns:a16="http://schemas.microsoft.com/office/drawing/2014/main" id="{CE41016E-D36D-4CF9-83BA-9C12F877F105}"/>
              </a:ext>
            </a:extLst>
          </p:cNvPr>
          <p:cNvCxnSpPr>
            <a:cxnSpLocks/>
            <a:stCxn id="7" idx="3"/>
          </p:cNvCxnSpPr>
          <p:nvPr/>
        </p:nvCxnSpPr>
        <p:spPr>
          <a:xfrm>
            <a:off x="4419600" y="2072943"/>
            <a:ext cx="2030539" cy="135605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2A4FC08-57BE-45F2-9EC9-B314C7EC48BF}"/>
              </a:ext>
            </a:extLst>
          </p:cNvPr>
          <p:cNvSpPr/>
          <p:nvPr/>
        </p:nvSpPr>
        <p:spPr>
          <a:xfrm>
            <a:off x="3498574" y="2200099"/>
            <a:ext cx="921026" cy="25431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Arrow Connector 11">
            <a:extLst>
              <a:ext uri="{FF2B5EF4-FFF2-40B4-BE49-F238E27FC236}">
                <a16:creationId xmlns:a16="http://schemas.microsoft.com/office/drawing/2014/main" id="{51F28008-7D42-46E8-AE8E-539F03BF84CC}"/>
              </a:ext>
            </a:extLst>
          </p:cNvPr>
          <p:cNvCxnSpPr>
            <a:cxnSpLocks/>
            <a:stCxn id="11" idx="3"/>
          </p:cNvCxnSpPr>
          <p:nvPr/>
        </p:nvCxnSpPr>
        <p:spPr>
          <a:xfrm>
            <a:off x="4419600" y="2327256"/>
            <a:ext cx="2657120" cy="116824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DDDDD07-F794-46C2-A8B7-7CFC872AE031}"/>
              </a:ext>
            </a:extLst>
          </p:cNvPr>
          <p:cNvSpPr/>
          <p:nvPr/>
        </p:nvSpPr>
        <p:spPr>
          <a:xfrm>
            <a:off x="3505200" y="2479186"/>
            <a:ext cx="921026" cy="25431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7C56A71D-6FDD-4DDC-866A-5944260E7844}"/>
              </a:ext>
            </a:extLst>
          </p:cNvPr>
          <p:cNvCxnSpPr>
            <a:cxnSpLocks/>
            <a:stCxn id="13" idx="3"/>
          </p:cNvCxnSpPr>
          <p:nvPr/>
        </p:nvCxnSpPr>
        <p:spPr>
          <a:xfrm>
            <a:off x="4426226" y="2606343"/>
            <a:ext cx="3498574" cy="82265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33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par>
                                <p:cTn id="20" presetID="1" presetClass="exit" presetSubtype="0" fill="hold" grpId="1" nodeType="withEffect">
                                  <p:stCondLst>
                                    <p:cond delay="0"/>
                                  </p:stCondLst>
                                  <p:childTnLst>
                                    <p:set>
                                      <p:cBhvr>
                                        <p:cTn id="21" dur="1" fill="hold">
                                          <p:stCondLst>
                                            <p:cond delay="0"/>
                                          </p:stCondLst>
                                        </p:cTn>
                                        <p:tgtEl>
                                          <p:spTgt spid="7"/>
                                        </p:tgtEl>
                                        <p:attrNameLst>
                                          <p:attrName>style.visibility</p:attrName>
                                        </p:attrNameLst>
                                      </p:cBhvr>
                                      <p:to>
                                        <p:strVal val="hidden"/>
                                      </p:to>
                                    </p:set>
                                  </p:childTnLst>
                                </p:cTn>
                              </p:par>
                              <p:par>
                                <p:cTn id="22" presetID="1" presetClass="exit" presetSubtype="0" fill="hold" nodeType="withEffect">
                                  <p:stCondLst>
                                    <p:cond delay="0"/>
                                  </p:stCondLst>
                                  <p:childTnLst>
                                    <p:set>
                                      <p:cBhvr>
                                        <p:cTn id="23" dur="1" fill="hold">
                                          <p:stCondLst>
                                            <p:cond delay="0"/>
                                          </p:stCondLst>
                                        </p:cTn>
                                        <p:tgtEl>
                                          <p:spTgt spid="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par>
                                <p:cTn id="30" presetID="1" presetClass="exit" presetSubtype="0" fill="hold" grpId="1" nodeType="withEffect">
                                  <p:stCondLst>
                                    <p:cond delay="0"/>
                                  </p:stCondLst>
                                  <p:childTnLst>
                                    <p:set>
                                      <p:cBhvr>
                                        <p:cTn id="31" dur="1" fill="hold">
                                          <p:stCondLst>
                                            <p:cond delay="0"/>
                                          </p:stCondLst>
                                        </p:cTn>
                                        <p:tgtEl>
                                          <p:spTgt spid="11"/>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12"/>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13"/>
                                        </p:tgtEl>
                                        <p:attrNameLst>
                                          <p:attrName>style.visibility</p:attrName>
                                        </p:attrNameLst>
                                      </p:cBhvr>
                                      <p:to>
                                        <p:strVal val="hidden"/>
                                      </p:to>
                                    </p:set>
                                  </p:childTnLst>
                                </p:cTn>
                              </p:par>
                              <p:par>
                                <p:cTn id="38" presetID="1" presetClass="exit" presetSubtype="0" fill="hold" nodeType="withEffect">
                                  <p:stCondLst>
                                    <p:cond delay="0"/>
                                  </p:stCondLst>
                                  <p:childTnLst>
                                    <p:set>
                                      <p:cBhvr>
                                        <p:cTn id="39" dur="1" fill="hold">
                                          <p:stCondLst>
                                            <p:cond delay="0"/>
                                          </p:stCondLst>
                                        </p:cTn>
                                        <p:tgtEl>
                                          <p:spTgt spid="14"/>
                                        </p:tgtEl>
                                        <p:attrNameLst>
                                          <p:attrName>style.visibility</p:attrName>
                                        </p:attrNameLst>
                                      </p:cBhvr>
                                      <p:to>
                                        <p:strVal val="hidden"/>
                                      </p:to>
                                    </p:set>
                                  </p:childTnLst>
                                </p:cTn>
                              </p:par>
                              <p:par>
                                <p:cTn id="40" presetID="10" presetClass="entr" presetSubtype="0"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7" grpId="1" animBg="1"/>
      <p:bldP spid="11" grpId="0" animBg="1"/>
      <p:bldP spid="11" grpId="1" animBg="1"/>
      <p:bldP spid="13" grpId="0" animBg="1"/>
      <p:bldP spid="13"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Quadratic Regression: Maximums</a:t>
            </a:r>
          </a:p>
        </p:txBody>
      </p:sp>
      <p:sp>
        <p:nvSpPr>
          <p:cNvPr id="3" name="Content Placeholder 2"/>
          <p:cNvSpPr>
            <a:spLocks noGrp="1"/>
          </p:cNvSpPr>
          <p:nvPr>
            <p:ph idx="1"/>
          </p:nvPr>
        </p:nvSpPr>
        <p:spPr>
          <a:xfrm>
            <a:off x="457200" y="990600"/>
            <a:ext cx="8229600" cy="1676400"/>
          </a:xfrm>
        </p:spPr>
        <p:txBody>
          <a:bodyPr>
            <a:normAutofit/>
          </a:bodyPr>
          <a:lstStyle/>
          <a:p>
            <a:pPr marL="0" indent="0">
              <a:buNone/>
            </a:pPr>
            <a:r>
              <a:rPr lang="en-US" dirty="0"/>
              <a:t> Can you find the estimated age at which the tuna’s tail is at its maximum? </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1340" y="3200400"/>
            <a:ext cx="3873387"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660" y="2826883"/>
            <a:ext cx="4760340" cy="35739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9" name="TextBox 8"/>
              <p:cNvSpPr txBox="1"/>
              <p:nvPr/>
            </p:nvSpPr>
            <p:spPr>
              <a:xfrm>
                <a:off x="5374359" y="2667000"/>
                <a:ext cx="3407343" cy="3841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𝑙𝑒𝑛𝑔𝑡h</m:t>
                          </m:r>
                        </m:e>
                      </m:acc>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1</m:t>
                          </m:r>
                        </m:sub>
                      </m:sSub>
                      <m:r>
                        <a:rPr lang="en-US" b="0" i="1" smtClean="0">
                          <a:latin typeface="Cambria Math"/>
                        </a:rPr>
                        <m:t>𝑎𝑔𝑒</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2</m:t>
                          </m:r>
                        </m:sub>
                      </m:sSub>
                      <m:sSup>
                        <m:sSupPr>
                          <m:ctrlPr>
                            <a:rPr lang="en-US" b="0" i="1" smtClean="0">
                              <a:latin typeface="Cambria Math" panose="02040503050406030204" pitchFamily="18" charset="0"/>
                            </a:rPr>
                          </m:ctrlPr>
                        </m:sSupPr>
                        <m:e>
                          <m:r>
                            <a:rPr lang="en-US" b="0" i="1" smtClean="0">
                              <a:latin typeface="Cambria Math"/>
                            </a:rPr>
                            <m:t>𝑎𝑔𝑒</m:t>
                          </m:r>
                        </m:e>
                        <m:sup>
                          <m:r>
                            <a:rPr lang="en-US" b="0" i="1" smtClean="0">
                              <a:latin typeface="Cambria Math"/>
                            </a:rPr>
                            <m:t>2</m:t>
                          </m:r>
                        </m:sup>
                      </m:sSup>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5374359" y="2667000"/>
                <a:ext cx="3407343" cy="384144"/>
              </a:xfrm>
              <a:prstGeom prst="rect">
                <a:avLst/>
              </a:prstGeom>
              <a:blipFill>
                <a:blip r:embed="rId5"/>
                <a:stretch>
                  <a:fillRect t="-1587" b="-12698"/>
                </a:stretch>
              </a:blipFill>
            </p:spPr>
            <p:txBody>
              <a:bodyPr/>
              <a:lstStyle/>
              <a:p>
                <a:r>
                  <a:rPr lang="en-US">
                    <a:noFill/>
                  </a:rPr>
                  <a:t> </a:t>
                </a:r>
              </a:p>
            </p:txBody>
          </p:sp>
        </mc:Fallback>
      </mc:AlternateContent>
      <p:sp>
        <p:nvSpPr>
          <p:cNvPr id="7" name="Rectangle 6"/>
          <p:cNvSpPr/>
          <p:nvPr/>
        </p:nvSpPr>
        <p:spPr>
          <a:xfrm>
            <a:off x="5086396" y="4559413"/>
            <a:ext cx="3983271"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Parabola!!!</a:t>
            </a:r>
          </a:p>
        </p:txBody>
      </p:sp>
    </p:spTree>
    <p:extLst>
      <p:ext uri="{BB962C8B-B14F-4D97-AF65-F5344CB8AC3E}">
        <p14:creationId xmlns:p14="http://schemas.microsoft.com/office/powerpoint/2010/main" val="2076354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fade">
                                      <p:cBhvr>
                                        <p:cTn id="7" dur="500"/>
                                        <p:tgtEl>
                                          <p:spTgt spid="61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46"/>
                                        </p:tgtEl>
                                        <p:attrNameLst>
                                          <p:attrName>style.visibility</p:attrName>
                                        </p:attrNameLst>
                                      </p:cBhvr>
                                      <p:to>
                                        <p:strVal val="visible"/>
                                      </p:to>
                                    </p:set>
                                    <p:animEffect transition="in" filter="fade">
                                      <p:cBhvr>
                                        <p:cTn id="17" dur="500"/>
                                        <p:tgtEl>
                                          <p:spTgt spid="614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8229600" cy="1143000"/>
          </a:xfrm>
        </p:spPr>
        <p:txBody>
          <a:bodyPr/>
          <a:lstStyle/>
          <a:p>
            <a:r>
              <a:rPr lang="en-US" dirty="0"/>
              <a:t>Dream Sequence … </a:t>
            </a:r>
          </a:p>
        </p:txBody>
      </p:sp>
      <p:sp>
        <p:nvSpPr>
          <p:cNvPr id="4" name="Cloud Callout 3"/>
          <p:cNvSpPr/>
          <p:nvPr/>
        </p:nvSpPr>
        <p:spPr>
          <a:xfrm>
            <a:off x="5105400" y="76200"/>
            <a:ext cx="3962400" cy="14478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i="1" dirty="0"/>
              <a:t>Algebra II</a:t>
            </a:r>
            <a:endParaRPr lang="en-US" b="1" i="1" dirty="0"/>
          </a:p>
        </p:txBody>
      </p:sp>
      <p:pic>
        <p:nvPicPr>
          <p:cNvPr id="4100" name="Picture 4" descr="http://cnx.org/resources/4d0eeb997ce198cab37b641a538d50c1/C09_S9-7_P46_001.jpg">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000"/>
          <a:stretch/>
        </p:blipFill>
        <p:spPr bwMode="auto">
          <a:xfrm>
            <a:off x="2971800" y="2623457"/>
            <a:ext cx="2943225" cy="344447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Rectangle 5"/>
              <p:cNvSpPr/>
              <p:nvPr/>
            </p:nvSpPr>
            <p:spPr>
              <a:xfrm>
                <a:off x="3583119" y="1828800"/>
                <a:ext cx="1895519" cy="7452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1</m:t>
                                  </m:r>
                                </m:sub>
                              </m:sSub>
                            </m:num>
                            <m:den>
                              <m:r>
                                <a:rPr lang="en-US" b="0" i="1" smtClean="0">
                                  <a:latin typeface="Cambria Math"/>
                                </a:rPr>
                                <m:t>2</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2</m:t>
                                  </m:r>
                                </m:sub>
                              </m:sSub>
                            </m:den>
                          </m:f>
                          <m:r>
                            <a:rPr lang="en-US" b="0" i="1" smtClean="0">
                              <a:latin typeface="Cambria Math"/>
                              <a:ea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0</m:t>
                              </m:r>
                            </m:sub>
                          </m:sSub>
                          <m:r>
                            <a:rPr lang="en-US" b="0" i="1" smtClean="0">
                              <a:latin typeface="Cambria Math"/>
                            </a:rPr>
                            <m:t>−</m:t>
                          </m:r>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sSub>
                                    <m:sSubPr>
                                      <m:ctrlPr>
                                        <a:rPr lang="en-US" i="1" smtClean="0">
                                          <a:latin typeface="Cambria Math" panose="02040503050406030204" pitchFamily="18" charset="0"/>
                                        </a:rPr>
                                      </m:ctrlPr>
                                    </m:sSubPr>
                                    <m:e>
                                      <m:r>
                                        <a:rPr lang="en-US" i="1" smtClean="0">
                                          <a:latin typeface="Cambria Math"/>
                                          <a:ea typeface="Cambria Math"/>
                                        </a:rPr>
                                        <m:t>𝛽</m:t>
                                      </m:r>
                                    </m:e>
                                    <m:sub>
                                      <m:r>
                                        <a:rPr lang="en-US" b="0" i="1" smtClean="0">
                                          <a:latin typeface="Cambria Math"/>
                                        </a:rPr>
                                        <m:t>1</m:t>
                                      </m:r>
                                    </m:sub>
                                  </m:sSub>
                                </m:e>
                                <m:sup>
                                  <m:r>
                                    <a:rPr lang="en-US" b="0" i="1" smtClean="0">
                                      <a:latin typeface="Cambria Math"/>
                                    </a:rPr>
                                    <m:t>2</m:t>
                                  </m:r>
                                </m:sup>
                              </m:sSup>
                            </m:num>
                            <m:den>
                              <m:r>
                                <a:rPr lang="en-US" b="0" i="1" smtClean="0">
                                  <a:latin typeface="Cambria Math"/>
                                </a:rPr>
                                <m:t>4</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2</m:t>
                                  </m:r>
                                </m:sub>
                              </m:sSub>
                            </m:den>
                          </m:f>
                        </m:e>
                      </m:d>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3583119" y="1828800"/>
                <a:ext cx="1895519" cy="745204"/>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990600" y="1154668"/>
                <a:ext cx="3407343" cy="3841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𝑙𝑒𝑛𝑔𝑡h</m:t>
                          </m:r>
                        </m:e>
                      </m:acc>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1</m:t>
                          </m:r>
                        </m:sub>
                      </m:sSub>
                      <m:r>
                        <a:rPr lang="en-US" b="0" i="1" smtClean="0">
                          <a:latin typeface="Cambria Math"/>
                        </a:rPr>
                        <m:t>𝑎𝑔𝑒</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2</m:t>
                          </m:r>
                        </m:sub>
                      </m:sSub>
                      <m:sSup>
                        <m:sSupPr>
                          <m:ctrlPr>
                            <a:rPr lang="en-US" b="0" i="1" smtClean="0">
                              <a:latin typeface="Cambria Math" panose="02040503050406030204" pitchFamily="18" charset="0"/>
                            </a:rPr>
                          </m:ctrlPr>
                        </m:sSupPr>
                        <m:e>
                          <m:r>
                            <a:rPr lang="en-US" b="0" i="1" smtClean="0">
                              <a:latin typeface="Cambria Math"/>
                            </a:rPr>
                            <m:t>𝑎𝑔𝑒</m:t>
                          </m:r>
                        </m:e>
                        <m:sup>
                          <m:r>
                            <a:rPr lang="en-US" b="0" i="1" smtClean="0">
                              <a:latin typeface="Cambria Math"/>
                            </a:rPr>
                            <m:t>2</m:t>
                          </m:r>
                        </m:sup>
                      </m:sSup>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990600" y="1154668"/>
                <a:ext cx="3407343" cy="384144"/>
              </a:xfrm>
              <a:prstGeom prst="rect">
                <a:avLst/>
              </a:prstGeom>
              <a:blipFill>
                <a:blip r:embed="rId6"/>
                <a:stretch>
                  <a:fillRect t="-1587" b="-14286"/>
                </a:stretch>
              </a:blipFill>
            </p:spPr>
            <p:txBody>
              <a:bodyPr/>
              <a:lstStyle/>
              <a:p>
                <a:r>
                  <a:rPr lang="en-US">
                    <a:noFill/>
                  </a:rPr>
                  <a:t> </a:t>
                </a:r>
              </a:p>
            </p:txBody>
          </p:sp>
        </mc:Fallback>
      </mc:AlternateContent>
    </p:spTree>
    <p:extLst>
      <p:ext uri="{BB962C8B-B14F-4D97-AF65-F5344CB8AC3E}">
        <p14:creationId xmlns:p14="http://schemas.microsoft.com/office/powerpoint/2010/main" val="265039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00"/>
                                        </p:tgtEl>
                                        <p:attrNameLst>
                                          <p:attrName>style.visibility</p:attrName>
                                        </p:attrNameLst>
                                      </p:cBhvr>
                                      <p:to>
                                        <p:strVal val="visible"/>
                                      </p:to>
                                    </p:set>
                                    <p:animEffect transition="in" filter="fade">
                                      <p:cBhvr>
                                        <p:cTn id="12" dur="500"/>
                                        <p:tgtEl>
                                          <p:spTgt spid="410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Quadratic Regression: Maximums </a:t>
            </a:r>
          </a:p>
        </p:txBody>
      </p:sp>
      <p:sp>
        <p:nvSpPr>
          <p:cNvPr id="3" name="Content Placeholder 2"/>
          <p:cNvSpPr>
            <a:spLocks noGrp="1"/>
          </p:cNvSpPr>
          <p:nvPr>
            <p:ph idx="1"/>
          </p:nvPr>
        </p:nvSpPr>
        <p:spPr>
          <a:xfrm>
            <a:off x="457200" y="990600"/>
            <a:ext cx="8229600" cy="1404278"/>
          </a:xfrm>
        </p:spPr>
        <p:txBody>
          <a:bodyPr>
            <a:normAutofit/>
          </a:bodyPr>
          <a:lstStyle/>
          <a:p>
            <a:pPr marL="0" indent="0">
              <a:buNone/>
            </a:pPr>
            <a:r>
              <a:rPr lang="en-US" sz="2800" dirty="0"/>
              <a:t>Can you find the estimated age at which the tuna’s tail is at its maximum? </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1340" y="3886200"/>
            <a:ext cx="3873387"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763" y="2099241"/>
            <a:ext cx="4760340" cy="35739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TextBox 3"/>
              <p:cNvSpPr txBox="1"/>
              <p:nvPr/>
            </p:nvSpPr>
            <p:spPr>
              <a:xfrm>
                <a:off x="5242466" y="5312990"/>
                <a:ext cx="3671133" cy="859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ea typeface="Cambria Math"/>
                                </a:rPr>
                                <m:t>𝛽</m:t>
                              </m:r>
                            </m:e>
                            <m:sub>
                              <m:r>
                                <a:rPr lang="en-US" sz="2400" b="0" i="1" smtClean="0">
                                  <a:latin typeface="Cambria Math"/>
                                </a:rPr>
                                <m:t>1</m:t>
                              </m:r>
                            </m:sub>
                          </m:sSub>
                        </m:num>
                        <m:den>
                          <m:r>
                            <a:rPr lang="en-US" sz="2400" b="0" i="1" smtClean="0">
                              <a:latin typeface="Cambria Math"/>
                            </a:rPr>
                            <m:t>2</m:t>
                          </m:r>
                          <m:sSub>
                            <m:sSubPr>
                              <m:ctrlPr>
                                <a:rPr lang="en-US" sz="2400" b="0" i="1" smtClean="0">
                                  <a:latin typeface="Cambria Math" panose="02040503050406030204" pitchFamily="18" charset="0"/>
                                </a:rPr>
                              </m:ctrlPr>
                            </m:sSubPr>
                            <m:e>
                              <m:r>
                                <a:rPr lang="en-US" sz="2400" b="0" i="1" smtClean="0">
                                  <a:latin typeface="Cambria Math"/>
                                  <a:ea typeface="Cambria Math"/>
                                </a:rPr>
                                <m:t>𝛽</m:t>
                              </m:r>
                            </m:e>
                            <m:sub>
                              <m:r>
                                <a:rPr lang="en-US" sz="2400" b="0" i="1" smtClean="0">
                                  <a:latin typeface="Cambria Math"/>
                                  <a:ea typeface="Cambria Math"/>
                                </a:rPr>
                                <m:t>2</m:t>
                              </m:r>
                            </m:sub>
                          </m:sSub>
                        </m:den>
                      </m:f>
                      <m:r>
                        <a:rPr lang="en-US" sz="2400" b="0" i="1" smtClean="0">
                          <a:latin typeface="Cambria Math"/>
                        </a:rPr>
                        <m:t>=</m:t>
                      </m:r>
                      <m:f>
                        <m:fPr>
                          <m:ctrlPr>
                            <a:rPr lang="en-US" sz="2400" b="0" i="1" smtClean="0">
                              <a:latin typeface="Cambria Math" panose="02040503050406030204" pitchFamily="18" charset="0"/>
                            </a:rPr>
                          </m:ctrlPr>
                        </m:fPr>
                        <m:num>
                          <m:r>
                            <a:rPr lang="en-US" sz="2400" b="0" i="1" smtClean="0">
                              <a:latin typeface="Cambria Math"/>
                            </a:rPr>
                            <m:t>−54.05</m:t>
                          </m:r>
                        </m:num>
                        <m:den>
                          <m:r>
                            <a:rPr lang="en-US" sz="2400" b="0" i="1" smtClean="0">
                              <a:latin typeface="Cambria Math"/>
                            </a:rPr>
                            <m:t>2∗(−4.72)</m:t>
                          </m:r>
                        </m:den>
                      </m:f>
                      <m:r>
                        <a:rPr lang="en-US" sz="2400" i="1">
                          <a:latin typeface="Cambria Math"/>
                          <a:ea typeface="Cambria Math"/>
                        </a:rPr>
                        <m:t>≅</m:t>
                      </m:r>
                      <m:r>
                        <a:rPr lang="en-US" sz="2400" b="0" i="1" smtClean="0">
                          <a:latin typeface="Cambria Math"/>
                        </a:rPr>
                        <m:t>5.74</m:t>
                      </m:r>
                    </m:oMath>
                  </m:oMathPara>
                </a14:m>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5242466" y="5312990"/>
                <a:ext cx="3671133" cy="859210"/>
              </a:xfrm>
              <a:prstGeom prst="rect">
                <a:avLst/>
              </a:prstGeom>
              <a:blipFill rotWithShape="0">
                <a:blip r:embed="rId5"/>
                <a:stretch>
                  <a:fillRect/>
                </a:stretch>
              </a:blipFill>
            </p:spPr>
            <p:txBody>
              <a:bodyPr/>
              <a:lstStyle/>
              <a:p>
                <a:r>
                  <a:rPr lang="en-US">
                    <a:noFill/>
                  </a:rPr>
                  <a:t> </a:t>
                </a:r>
              </a:p>
            </p:txBody>
          </p:sp>
        </mc:Fallback>
      </mc:AlternateContent>
      <p:cxnSp>
        <p:nvCxnSpPr>
          <p:cNvPr id="6" name="Straight Arrow Connector 5"/>
          <p:cNvCxnSpPr/>
          <p:nvPr/>
        </p:nvCxnSpPr>
        <p:spPr>
          <a:xfrm flipV="1">
            <a:off x="4539342" y="2950790"/>
            <a:ext cx="0" cy="23622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5660160" y="2297668"/>
                <a:ext cx="3407343" cy="3841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𝑙𝑒𝑛𝑔𝑡h</m:t>
                          </m:r>
                        </m:e>
                      </m:acc>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1</m:t>
                          </m:r>
                        </m:sub>
                      </m:sSub>
                      <m:r>
                        <a:rPr lang="en-US" b="0" i="1" smtClean="0">
                          <a:latin typeface="Cambria Math"/>
                        </a:rPr>
                        <m:t>𝑎𝑔𝑒</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2</m:t>
                          </m:r>
                        </m:sub>
                      </m:sSub>
                      <m:sSup>
                        <m:sSupPr>
                          <m:ctrlPr>
                            <a:rPr lang="en-US" b="0" i="1" smtClean="0">
                              <a:latin typeface="Cambria Math" panose="02040503050406030204" pitchFamily="18" charset="0"/>
                            </a:rPr>
                          </m:ctrlPr>
                        </m:sSupPr>
                        <m:e>
                          <m:r>
                            <a:rPr lang="en-US" b="0" i="1" smtClean="0">
                              <a:latin typeface="Cambria Math"/>
                            </a:rPr>
                            <m:t>𝑎𝑔𝑒</m:t>
                          </m:r>
                        </m:e>
                        <m:sup>
                          <m:r>
                            <a:rPr lang="en-US" b="0" i="1" smtClean="0">
                              <a:latin typeface="Cambria Math"/>
                            </a:rPr>
                            <m:t>2</m:t>
                          </m:r>
                        </m:sup>
                      </m:sSup>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5660160" y="2297668"/>
                <a:ext cx="3407343" cy="384144"/>
              </a:xfrm>
              <a:prstGeom prst="rect">
                <a:avLst/>
              </a:prstGeom>
              <a:blipFill>
                <a:blip r:embed="rId6"/>
                <a:stretch>
                  <a:fillRect t="-1587" b="-12698"/>
                </a:stretch>
              </a:blipFill>
            </p:spPr>
            <p:txBody>
              <a:bodyPr/>
              <a:lstStyle/>
              <a:p>
                <a:r>
                  <a:rPr lang="en-US">
                    <a:noFill/>
                  </a:rPr>
                  <a:t> </a:t>
                </a:r>
              </a:p>
            </p:txBody>
          </p:sp>
        </mc:Fallback>
      </mc:AlternateContent>
      <p:sp>
        <p:nvSpPr>
          <p:cNvPr id="7" name="Rectangle 6"/>
          <p:cNvSpPr/>
          <p:nvPr/>
        </p:nvSpPr>
        <p:spPr>
          <a:xfrm>
            <a:off x="5097282" y="2667000"/>
            <a:ext cx="3983271"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Parabola!!!</a:t>
            </a:r>
          </a:p>
        </p:txBody>
      </p:sp>
      <p:sp>
        <p:nvSpPr>
          <p:cNvPr id="5" name="TextBox 4"/>
          <p:cNvSpPr txBox="1"/>
          <p:nvPr/>
        </p:nvSpPr>
        <p:spPr>
          <a:xfrm>
            <a:off x="272142" y="6135469"/>
            <a:ext cx="8534400" cy="646331"/>
          </a:xfrm>
          <a:prstGeom prst="rect">
            <a:avLst/>
          </a:prstGeom>
          <a:noFill/>
        </p:spPr>
        <p:txBody>
          <a:bodyPr wrap="square" rtlCol="0">
            <a:spAutoFit/>
          </a:bodyPr>
          <a:lstStyle/>
          <a:p>
            <a:r>
              <a:rPr lang="en-US" dirty="0"/>
              <a:t>The evidence suggests that the mean age at which a Tuna’s tail stops growing is approximately 5.74 years based on a quadratic regression model (p-value &lt; .0001).</a:t>
            </a:r>
          </a:p>
        </p:txBody>
      </p:sp>
    </p:spTree>
    <p:extLst>
      <p:ext uri="{BB962C8B-B14F-4D97-AF65-F5344CB8AC3E}">
        <p14:creationId xmlns:p14="http://schemas.microsoft.com/office/powerpoint/2010/main" val="146653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Example: Bluefin Tuna</a:t>
            </a:r>
            <a:br>
              <a:rPr lang="en-US" dirty="0"/>
            </a:br>
            <a:r>
              <a:rPr lang="en-US" dirty="0"/>
              <a:t>Re-centering method</a:t>
            </a:r>
          </a:p>
        </p:txBody>
      </p:sp>
      <mc:AlternateContent xmlns:mc="http://schemas.openxmlformats.org/markup-compatibility/2006" xmlns:a14="http://schemas.microsoft.com/office/drawing/2010/main">
        <mc:Choice Requires="a14">
          <p:sp>
            <p:nvSpPr>
              <p:cNvPr id="7" name="TextBox 6"/>
              <p:cNvSpPr txBox="1"/>
              <p:nvPr/>
            </p:nvSpPr>
            <p:spPr>
              <a:xfrm>
                <a:off x="2149384" y="1307068"/>
                <a:ext cx="389876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𝑝𝑟𝑒𝑑</m:t>
                      </m:r>
                      <m:r>
                        <a:rPr lang="en-US" b="0" i="1" smtClean="0">
                          <a:latin typeface="Cambria Math" panose="02040503050406030204" pitchFamily="18" charset="0"/>
                        </a:rPr>
                        <m:t> </m:t>
                      </m:r>
                      <m:r>
                        <a:rPr lang="en-US" b="0" i="1" smtClean="0">
                          <a:latin typeface="Cambria Math" panose="02040503050406030204" pitchFamily="18" charset="0"/>
                        </a:rPr>
                        <m:t>𝑙𝑒𝑛𝑔𝑡h</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𝑎𝑔𝑒</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sSup>
                        <m:sSupPr>
                          <m:ctrlPr>
                            <a:rPr lang="en-US" i="1" smtClean="0">
                              <a:latin typeface="Cambria Math" panose="02040503050406030204" pitchFamily="18" charset="0"/>
                            </a:rPr>
                          </m:ctrlPr>
                        </m:sSupPr>
                        <m:e>
                          <m:r>
                            <a:rPr lang="en-US" b="0" i="1" smtClean="0">
                              <a:latin typeface="Cambria Math" panose="02040503050406030204" pitchFamily="18" charset="0"/>
                            </a:rPr>
                            <m:t>𝑎𝑔𝑒</m:t>
                          </m:r>
                        </m:e>
                        <m:sup>
                          <m:r>
                            <a:rPr lang="en-US" b="0" i="1" smtClean="0">
                              <a:latin typeface="Cambria Math" panose="02040503050406030204" pitchFamily="18" charset="0"/>
                            </a:rPr>
                            <m:t>2</m:t>
                          </m:r>
                        </m:sup>
                      </m:sSup>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2149384" y="1307068"/>
                <a:ext cx="3898760" cy="369332"/>
              </a:xfrm>
              <a:prstGeom prst="rect">
                <a:avLst/>
              </a:prstGeom>
              <a:blipFill>
                <a:blip r:embed="rId2"/>
                <a:stretch>
                  <a:fillRect b="-13115"/>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32601946-3F84-4B8F-B816-CD7D68E96E3A}"/>
              </a:ext>
            </a:extLst>
          </p:cNvPr>
          <p:cNvPicPr>
            <a:picLocks noChangeAspect="1"/>
          </p:cNvPicPr>
          <p:nvPr/>
        </p:nvPicPr>
        <p:blipFill>
          <a:blip r:embed="rId3"/>
          <a:stretch>
            <a:fillRect/>
          </a:stretch>
        </p:blipFill>
        <p:spPr>
          <a:xfrm>
            <a:off x="457200" y="1905000"/>
            <a:ext cx="2647950" cy="1441487"/>
          </a:xfrm>
          <a:prstGeom prst="rect">
            <a:avLst/>
          </a:prstGeom>
        </p:spPr>
      </p:pic>
      <p:sp>
        <p:nvSpPr>
          <p:cNvPr id="10" name="TextBox 9">
            <a:extLst>
              <a:ext uri="{FF2B5EF4-FFF2-40B4-BE49-F238E27FC236}">
                <a16:creationId xmlns:a16="http://schemas.microsoft.com/office/drawing/2014/main" id="{BD0EABB7-69E7-44F2-A88A-66DA2D143176}"/>
              </a:ext>
            </a:extLst>
          </p:cNvPr>
          <p:cNvSpPr txBox="1"/>
          <p:nvPr/>
        </p:nvSpPr>
        <p:spPr>
          <a:xfrm>
            <a:off x="4572000" y="1905000"/>
            <a:ext cx="3657600" cy="1477328"/>
          </a:xfrm>
          <a:prstGeom prst="rect">
            <a:avLst/>
          </a:prstGeom>
          <a:noFill/>
        </p:spPr>
        <p:txBody>
          <a:bodyPr wrap="square" rtlCol="0">
            <a:spAutoFit/>
          </a:bodyPr>
          <a:lstStyle/>
          <a:p>
            <a:r>
              <a:rPr lang="en-US" dirty="0"/>
              <a:t>Age and Age</a:t>
            </a:r>
            <a:r>
              <a:rPr lang="en-US" baseline="30000" dirty="0"/>
              <a:t>2</a:t>
            </a:r>
            <a:r>
              <a:rPr lang="en-US" dirty="0"/>
              <a:t> are highly correlated (to be expected!), which is not good for two independent variables in the same regression model (for many reasons!).</a:t>
            </a:r>
          </a:p>
        </p:txBody>
      </p:sp>
      <p:sp>
        <p:nvSpPr>
          <p:cNvPr id="11" name="TextBox 10">
            <a:extLst>
              <a:ext uri="{FF2B5EF4-FFF2-40B4-BE49-F238E27FC236}">
                <a16:creationId xmlns:a16="http://schemas.microsoft.com/office/drawing/2014/main" id="{65390026-ADFB-4412-9212-BF207AA5F227}"/>
              </a:ext>
            </a:extLst>
          </p:cNvPr>
          <p:cNvSpPr txBox="1"/>
          <p:nvPr/>
        </p:nvSpPr>
        <p:spPr>
          <a:xfrm>
            <a:off x="3200400" y="3352800"/>
            <a:ext cx="5638800" cy="646331"/>
          </a:xfrm>
          <a:prstGeom prst="rect">
            <a:avLst/>
          </a:prstGeom>
          <a:noFill/>
        </p:spPr>
        <p:txBody>
          <a:bodyPr wrap="square" rtlCol="0">
            <a:spAutoFit/>
          </a:bodyPr>
          <a:lstStyle/>
          <a:p>
            <a:r>
              <a:rPr lang="en-US" dirty="0"/>
              <a:t>Create a new variable, say centerage, that is age minus the mean of all the ages. Then, find centerage</a:t>
            </a:r>
            <a:r>
              <a:rPr lang="en-US" baseline="30000" dirty="0"/>
              <a:t>2</a:t>
            </a:r>
            <a:r>
              <a:rPr lang="en-US" dirty="0"/>
              <a:t>.</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6BE7F8A-55CD-4FA4-A410-870E122AC7C3}"/>
                  </a:ext>
                </a:extLst>
              </p:cNvPr>
              <p:cNvSpPr txBox="1"/>
              <p:nvPr/>
            </p:nvSpPr>
            <p:spPr>
              <a:xfrm>
                <a:off x="2149384" y="4191337"/>
                <a:ext cx="52324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𝑝𝑟𝑒𝑑</m:t>
                      </m:r>
                      <m:r>
                        <a:rPr lang="en-US" b="0" i="1" smtClean="0">
                          <a:latin typeface="Cambria Math" panose="02040503050406030204" pitchFamily="18" charset="0"/>
                        </a:rPr>
                        <m:t> </m:t>
                      </m:r>
                      <m:r>
                        <a:rPr lang="en-US" b="0" i="1" smtClean="0">
                          <a:latin typeface="Cambria Math" panose="02040503050406030204" pitchFamily="18" charset="0"/>
                        </a:rPr>
                        <m:t>𝑙𝑒𝑛𝑔𝑡h</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𝑐𝑒𝑛𝑡𝑒𝑟𝑎𝑔𝑒</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sSup>
                        <m:sSupPr>
                          <m:ctrlPr>
                            <a:rPr lang="en-US" i="1" smtClean="0">
                              <a:latin typeface="Cambria Math" panose="02040503050406030204" pitchFamily="18" charset="0"/>
                            </a:rPr>
                          </m:ctrlPr>
                        </m:sSupPr>
                        <m:e>
                          <m:r>
                            <a:rPr lang="en-US" b="0" i="1" smtClean="0">
                              <a:latin typeface="Cambria Math" panose="02040503050406030204" pitchFamily="18" charset="0"/>
                            </a:rPr>
                            <m:t>𝑐𝑒𝑛𝑡𝑒𝑟𝑎𝑔𝑒</m:t>
                          </m:r>
                        </m:e>
                        <m:sup>
                          <m:r>
                            <a:rPr lang="en-US" b="0" i="1" smtClean="0">
                              <a:latin typeface="Cambria Math" panose="02040503050406030204" pitchFamily="18" charset="0"/>
                            </a:rPr>
                            <m:t>2</m:t>
                          </m:r>
                        </m:sup>
                      </m:sSup>
                    </m:oMath>
                  </m:oMathPara>
                </a14:m>
                <a:endParaRPr lang="en-US" dirty="0"/>
              </a:p>
            </p:txBody>
          </p:sp>
        </mc:Choice>
        <mc:Fallback xmlns="">
          <p:sp>
            <p:nvSpPr>
              <p:cNvPr id="12" name="TextBox 11">
                <a:extLst>
                  <a:ext uri="{FF2B5EF4-FFF2-40B4-BE49-F238E27FC236}">
                    <a16:creationId xmlns:a16="http://schemas.microsoft.com/office/drawing/2014/main" id="{26BE7F8A-55CD-4FA4-A410-870E122AC7C3}"/>
                  </a:ext>
                </a:extLst>
              </p:cNvPr>
              <p:cNvSpPr txBox="1">
                <a:spLocks noRot="1" noChangeAspect="1" noMove="1" noResize="1" noEditPoints="1" noAdjustHandles="1" noChangeArrowheads="1" noChangeShapeType="1" noTextEdit="1"/>
              </p:cNvSpPr>
              <p:nvPr/>
            </p:nvSpPr>
            <p:spPr>
              <a:xfrm>
                <a:off x="2149384" y="4191337"/>
                <a:ext cx="5232458" cy="369332"/>
              </a:xfrm>
              <a:prstGeom prst="rect">
                <a:avLst/>
              </a:prstGeom>
              <a:blipFill>
                <a:blip r:embed="rId4"/>
                <a:stretch>
                  <a:fillRect b="-13333"/>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D16F6D6B-C0AA-469A-8AB6-A46B8FF8F440}"/>
              </a:ext>
            </a:extLst>
          </p:cNvPr>
          <p:cNvPicPr>
            <a:picLocks noChangeAspect="1"/>
          </p:cNvPicPr>
          <p:nvPr/>
        </p:nvPicPr>
        <p:blipFill>
          <a:blip r:embed="rId5"/>
          <a:stretch>
            <a:fillRect/>
          </a:stretch>
        </p:blipFill>
        <p:spPr>
          <a:xfrm>
            <a:off x="457200" y="4747256"/>
            <a:ext cx="2647950" cy="1438275"/>
          </a:xfrm>
          <a:prstGeom prst="rect">
            <a:avLst/>
          </a:prstGeom>
        </p:spPr>
      </p:pic>
      <p:sp>
        <p:nvSpPr>
          <p:cNvPr id="14" name="Rectangle 13">
            <a:extLst>
              <a:ext uri="{FF2B5EF4-FFF2-40B4-BE49-F238E27FC236}">
                <a16:creationId xmlns:a16="http://schemas.microsoft.com/office/drawing/2014/main" id="{1B155402-2077-498A-A54A-3BDEE7909CBD}"/>
              </a:ext>
            </a:extLst>
          </p:cNvPr>
          <p:cNvSpPr/>
          <p:nvPr/>
        </p:nvSpPr>
        <p:spPr>
          <a:xfrm>
            <a:off x="2438400" y="2590800"/>
            <a:ext cx="666750" cy="1524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47FDEF4-7BA4-4EEF-9D07-C340E58E39D5}"/>
              </a:ext>
            </a:extLst>
          </p:cNvPr>
          <p:cNvSpPr/>
          <p:nvPr/>
        </p:nvSpPr>
        <p:spPr>
          <a:xfrm>
            <a:off x="2438400" y="5405519"/>
            <a:ext cx="666750" cy="1524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13F4CA99-312D-4FF2-817F-375327582A9A}"/>
              </a:ext>
            </a:extLst>
          </p:cNvPr>
          <p:cNvSpPr txBox="1"/>
          <p:nvPr/>
        </p:nvSpPr>
        <p:spPr>
          <a:xfrm>
            <a:off x="3505200" y="4747256"/>
            <a:ext cx="5334000" cy="923330"/>
          </a:xfrm>
          <a:prstGeom prst="rect">
            <a:avLst/>
          </a:prstGeom>
          <a:noFill/>
        </p:spPr>
        <p:txBody>
          <a:bodyPr wrap="square" rtlCol="0">
            <a:spAutoFit/>
          </a:bodyPr>
          <a:lstStyle/>
          <a:p>
            <a:r>
              <a:rPr lang="en-US" dirty="0"/>
              <a:t>If you suspect some of the independent variables are dependent upon each other, centering (or standardizing) improves our ability to make inferences.</a:t>
            </a:r>
          </a:p>
        </p:txBody>
      </p:sp>
    </p:spTree>
    <p:extLst>
      <p:ext uri="{BB962C8B-B14F-4D97-AF65-F5344CB8AC3E}">
        <p14:creationId xmlns:p14="http://schemas.microsoft.com/office/powerpoint/2010/main" val="153780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12" grpId="0"/>
      <p:bldP spid="14" grpId="0" animBg="1"/>
      <p:bldP spid="15" grpId="0" animBg="1"/>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Energy Cost of Echolocation</a:t>
            </a:r>
          </a:p>
        </p:txBody>
      </p:sp>
      <p:sp>
        <p:nvSpPr>
          <p:cNvPr id="3" name="Content Placeholder 2"/>
          <p:cNvSpPr>
            <a:spLocks noGrp="1"/>
          </p:cNvSpPr>
          <p:nvPr>
            <p:ph idx="1"/>
          </p:nvPr>
        </p:nvSpPr>
        <p:spPr>
          <a:xfrm>
            <a:off x="443089" y="1063978"/>
            <a:ext cx="8229600" cy="1676400"/>
          </a:xfrm>
        </p:spPr>
        <p:txBody>
          <a:bodyPr>
            <a:normAutofit/>
          </a:bodyPr>
          <a:lstStyle/>
          <a:p>
            <a:pPr marL="0" indent="0">
              <a:buNone/>
            </a:pPr>
            <a:r>
              <a:rPr lang="en-US" sz="2400" dirty="0"/>
              <a:t>Find a 95% confidence interval for the difference in the </a:t>
            </a:r>
            <a:r>
              <a:rPr lang="en-US" sz="2400" dirty="0">
                <a:solidFill>
                  <a:srgbClr val="0070C0"/>
                </a:solidFill>
              </a:rPr>
              <a:t>intercepts</a:t>
            </a:r>
            <a:r>
              <a:rPr lang="en-US" sz="2400" dirty="0"/>
              <a:t> between </a:t>
            </a:r>
            <a:r>
              <a:rPr lang="en-US" sz="2400" b="1" dirty="0">
                <a:solidFill>
                  <a:srgbClr val="00B050"/>
                </a:solidFill>
              </a:rPr>
              <a:t>non-echolocating birds and echolocating bats</a:t>
            </a:r>
            <a:r>
              <a:rPr lang="en-US" sz="2400" dirty="0"/>
              <a:t>.</a:t>
            </a:r>
          </a:p>
        </p:txBody>
      </p:sp>
      <p:sp>
        <p:nvSpPr>
          <p:cNvPr id="4" name="TextBox 3"/>
          <p:cNvSpPr txBox="1"/>
          <p:nvPr/>
        </p:nvSpPr>
        <p:spPr>
          <a:xfrm>
            <a:off x="259253" y="4990088"/>
            <a:ext cx="4035540" cy="1754326"/>
          </a:xfrm>
          <a:prstGeom prst="rect">
            <a:avLst/>
          </a:prstGeom>
          <a:noFill/>
        </p:spPr>
        <p:txBody>
          <a:bodyPr wrap="square" rtlCol="0">
            <a:spAutoFit/>
          </a:bodyPr>
          <a:lstStyle/>
          <a:p>
            <a:r>
              <a:rPr lang="en-US" b="1" dirty="0">
                <a:solidFill>
                  <a:srgbClr val="FF0000"/>
                </a:solidFill>
              </a:rPr>
              <a:t>df = 16 (n=20)</a:t>
            </a:r>
          </a:p>
          <a:p>
            <a:r>
              <a:rPr lang="en-US" b="1" dirty="0">
                <a:solidFill>
                  <a:srgbClr val="FF0000"/>
                </a:solidFill>
              </a:rPr>
              <a:t>MOE = t</a:t>
            </a:r>
            <a:r>
              <a:rPr lang="en-US" b="1" baseline="-25000" dirty="0">
                <a:solidFill>
                  <a:srgbClr val="FF0000"/>
                </a:solidFill>
              </a:rPr>
              <a:t>16,.975</a:t>
            </a:r>
            <a:r>
              <a:rPr lang="en-US" b="1" dirty="0">
                <a:solidFill>
                  <a:srgbClr val="FF0000"/>
                </a:solidFill>
              </a:rPr>
              <a:t>*SE </a:t>
            </a:r>
          </a:p>
          <a:p>
            <a:r>
              <a:rPr lang="en-US" b="1" dirty="0">
                <a:solidFill>
                  <a:srgbClr val="FF0000"/>
                </a:solidFill>
              </a:rPr>
              <a:t>MOE = 2.12* .1576</a:t>
            </a:r>
          </a:p>
          <a:p>
            <a:r>
              <a:rPr lang="en-US" b="1" dirty="0">
                <a:solidFill>
                  <a:srgbClr val="FF0000"/>
                </a:solidFill>
              </a:rPr>
              <a:t>MOE = .3341</a:t>
            </a:r>
          </a:p>
          <a:p>
            <a:r>
              <a:rPr lang="en-US" b="1" dirty="0">
                <a:solidFill>
                  <a:srgbClr val="FF0000"/>
                </a:solidFill>
              </a:rPr>
              <a:t>95% CI:  (.0236 ± .3341) </a:t>
            </a:r>
          </a:p>
          <a:p>
            <a:r>
              <a:rPr lang="en-US" b="1" dirty="0">
                <a:solidFill>
                  <a:srgbClr val="FF0000"/>
                </a:solidFill>
              </a:rPr>
              <a:t>95% CI:  (-.3105, .3577)</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3360" y="3924615"/>
            <a:ext cx="3886200"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5703729"/>
            <a:ext cx="4784866" cy="9476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6635560" y="2133622"/>
            <a:ext cx="3048000" cy="335756"/>
          </a:xfrm>
          <a:prstGeom prst="rect">
            <a:avLst/>
          </a:prstGeom>
          <a:noFill/>
        </p:spPr>
        <p:txBody>
          <a:bodyPr wrap="square" rtlCol="0">
            <a:spAutoFit/>
          </a:bodyPr>
          <a:lstStyle/>
          <a:p>
            <a:r>
              <a:rPr lang="en-US" dirty="0"/>
              <a:t>Ref = echolocating bat</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5A67900-4630-47F1-925F-42F3444A8BC8}"/>
                  </a:ext>
                </a:extLst>
              </p:cNvPr>
              <p:cNvSpPr txBox="1"/>
              <p:nvPr/>
            </p:nvSpPr>
            <p:spPr>
              <a:xfrm>
                <a:off x="-1219200" y="2189582"/>
                <a:ext cx="8924896" cy="2238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charset="0"/>
                          <a:ea typeface="Cambria Math" charset="0"/>
                          <a:cs typeface="Cambria Math" charset="0"/>
                        </a:rPr>
                        <m:t>𝜇</m:t>
                      </m:r>
                      <m:d>
                        <m:dPr>
                          <m:begChr m:val="{"/>
                          <m:endChr m:val="|"/>
                          <m:ctrlPr>
                            <a:rPr lang="en-US" sz="1600" i="1" smtClean="0">
                              <a:latin typeface="Cambria Math" panose="02040503050406030204" pitchFamily="18" charset="0"/>
                              <a:ea typeface="Cambria Math" charset="0"/>
                              <a:cs typeface="Cambria Math" charset="0"/>
                            </a:rPr>
                          </m:ctrlPr>
                        </m:dPr>
                        <m:e>
                          <m:r>
                            <a:rPr lang="en-US" sz="1600" b="0" i="1" smtClean="0">
                              <a:latin typeface="Cambria Math" charset="0"/>
                              <a:ea typeface="Cambria Math" charset="0"/>
                              <a:cs typeface="Cambria Math" charset="0"/>
                            </a:rPr>
                            <m:t>𝑙𝑒𝑛𝑒𝑟</m:t>
                          </m:r>
                          <m:r>
                            <a:rPr lang="en-US" sz="1600" b="0" i="1" smtClean="0">
                              <a:latin typeface="Cambria Math" panose="02040503050406030204" pitchFamily="18" charset="0"/>
                              <a:ea typeface="Cambria Math" charset="0"/>
                              <a:cs typeface="Cambria Math" charset="0"/>
                            </a:rPr>
                            <m:t>𝑔</m:t>
                          </m:r>
                          <m:r>
                            <a:rPr lang="en-US" sz="1600" b="0" i="1" smtClean="0">
                              <a:latin typeface="Cambria Math" charset="0"/>
                              <a:ea typeface="Cambria Math" charset="0"/>
                              <a:cs typeface="Cambria Math" charset="0"/>
                            </a:rPr>
                            <m:t>𝑦</m:t>
                          </m:r>
                          <m:r>
                            <a:rPr lang="en-US" sz="1600" b="0" i="1" smtClean="0">
                              <a:latin typeface="Cambria Math" charset="0"/>
                              <a:ea typeface="Cambria Math" charset="0"/>
                              <a:cs typeface="Cambria Math" charset="0"/>
                            </a:rPr>
                            <m:t> </m:t>
                          </m:r>
                        </m:e>
                      </m:d>
                      <m:r>
                        <a:rPr lang="en-US" sz="1600" b="0" i="1" smtClean="0">
                          <a:latin typeface="Cambria Math" charset="0"/>
                          <a:ea typeface="Cambria Math" charset="0"/>
                          <a:cs typeface="Cambria Math" charset="0"/>
                        </a:rPr>
                        <m:t>𝑙𝑚𝑎𝑠𝑠</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𝑇𝑌𝑃𝐸</m:t>
                      </m:r>
                      <m:r>
                        <a:rPr lang="en-US" sz="1600" b="0" i="1" smtClean="0">
                          <a:latin typeface="Cambria Math" charset="0"/>
                          <a:ea typeface="Cambria Math" charset="0"/>
                          <a:cs typeface="Cambria Math" charset="0"/>
                        </a:rPr>
                        <m:t>}= </m:t>
                      </m:r>
                      <m:sSub>
                        <m:sSubPr>
                          <m:ctrlPr>
                            <a:rPr lang="en-US" sz="1600" i="1" smtClean="0">
                              <a:latin typeface="Cambria Math" panose="02040503050406030204" pitchFamily="18" charset="0"/>
                              <a:ea typeface="Cambria Math" charset="0"/>
                              <a:cs typeface="Cambria Math" charset="0"/>
                            </a:rPr>
                          </m:ctrlPr>
                        </m:sSubPr>
                        <m:e>
                          <m:r>
                            <a:rPr lang="en-US" sz="1600" b="0" i="1" smtClean="0">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0</m:t>
                          </m:r>
                        </m:sub>
                      </m:sSub>
                      <m:sSub>
                        <m:sSubPr>
                          <m:ctrlPr>
                            <a:rPr lang="en-US" sz="1600" i="1">
                              <a:latin typeface="Cambria Math" panose="02040503050406030204" pitchFamily="18" charset="0"/>
                              <a:ea typeface="Cambria Math" charset="0"/>
                              <a:cs typeface="Cambria Math" charset="0"/>
                            </a:rPr>
                          </m:ctrlPr>
                        </m:sSubPr>
                        <m:e>
                          <m:r>
                            <a:rPr lang="en-US" sz="1600" b="0" i="1" smtClean="0">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1</m:t>
                          </m:r>
                        </m:sub>
                      </m:sSub>
                      <m:r>
                        <a:rPr lang="en-US" sz="1600" b="0" i="1" smtClean="0">
                          <a:latin typeface="Cambria Math" charset="0"/>
                          <a:ea typeface="Cambria Math" charset="0"/>
                          <a:cs typeface="Cambria Math" charset="0"/>
                        </a:rPr>
                        <m:t>𝑙𝑚𝑎𝑠𝑠</m:t>
                      </m:r>
                      <m:sSub>
                        <m:sSubPr>
                          <m:ctrlPr>
                            <a:rPr lang="en-US" sz="1600" i="1">
                              <a:latin typeface="Cambria Math" panose="02040503050406030204" pitchFamily="18" charset="0"/>
                              <a:ea typeface="Cambria Math" charset="0"/>
                              <a:cs typeface="Cambria Math" charset="0"/>
                            </a:rPr>
                          </m:ctrlPr>
                        </m:sSubPr>
                        <m:e>
                          <m:r>
                            <a:rPr lang="en-US" sz="1600" b="0" i="1">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2</m:t>
                          </m:r>
                        </m:sub>
                      </m:sSub>
                      <m:r>
                        <a:rPr lang="en-US" sz="1600" i="1">
                          <a:latin typeface="Cambria Math" panose="02040503050406030204" pitchFamily="18" charset="0"/>
                          <a:ea typeface="Cambria Math" charset="0"/>
                          <a:cs typeface="Cambria Math" charset="0"/>
                        </a:rPr>
                        <m:t>𝑛</m:t>
                      </m:r>
                      <m:r>
                        <a:rPr lang="en-US" sz="1600" i="1">
                          <a:latin typeface="Cambria Math" charset="0"/>
                          <a:ea typeface="Cambria Math" charset="0"/>
                          <a:cs typeface="Cambria Math" charset="0"/>
                        </a:rPr>
                        <m:t>𝑒𝑏𝑎𝑡</m:t>
                      </m:r>
                      <m:sSub>
                        <m:sSubPr>
                          <m:ctrlPr>
                            <a:rPr lang="en-US" sz="1600" i="1">
                              <a:latin typeface="Cambria Math" panose="02040503050406030204" pitchFamily="18" charset="0"/>
                              <a:ea typeface="Cambria Math" charset="0"/>
                              <a:cs typeface="Cambria Math" charset="0"/>
                            </a:rPr>
                          </m:ctrlPr>
                        </m:sSubPr>
                        <m:e>
                          <m:r>
                            <a:rPr lang="en-US" sz="1600" b="0" i="1">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3</m:t>
                          </m:r>
                        </m:sub>
                      </m:sSub>
                      <m:r>
                        <a:rPr lang="en-US" sz="1600" i="1">
                          <a:latin typeface="Cambria Math" charset="0"/>
                          <a:ea typeface="Cambria Math" charset="0"/>
                          <a:cs typeface="Cambria Math" charset="0"/>
                        </a:rPr>
                        <m:t>𝑏𝑖𝑟𝑑</m:t>
                      </m:r>
                    </m:oMath>
                  </m:oMathPara>
                </a14:m>
                <a:endParaRPr lang="en-US" sz="1600" i="1" dirty="0"/>
              </a:p>
            </p:txBody>
          </p:sp>
        </mc:Choice>
        <mc:Fallback xmlns="">
          <p:sp>
            <p:nvSpPr>
              <p:cNvPr id="8" name="TextBox 7">
                <a:extLst>
                  <a:ext uri="{FF2B5EF4-FFF2-40B4-BE49-F238E27FC236}">
                    <a16:creationId xmlns:a16="http://schemas.microsoft.com/office/drawing/2014/main" id="{35A67900-4630-47F1-925F-42F3444A8BC8}"/>
                  </a:ext>
                </a:extLst>
              </p:cNvPr>
              <p:cNvSpPr txBox="1">
                <a:spLocks noRot="1" noChangeAspect="1" noMove="1" noResize="1" noEditPoints="1" noAdjustHandles="1" noChangeArrowheads="1" noChangeShapeType="1" noTextEdit="1"/>
              </p:cNvSpPr>
              <p:nvPr/>
            </p:nvSpPr>
            <p:spPr>
              <a:xfrm>
                <a:off x="-1219200" y="2189582"/>
                <a:ext cx="8924896" cy="223837"/>
              </a:xfrm>
              <a:prstGeom prst="rect">
                <a:avLst/>
              </a:prstGeom>
              <a:blipFill>
                <a:blip r:embed="rId5"/>
                <a:stretch>
                  <a:fillRect b="-459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491B7B47-B2D4-4D59-B9D2-D3990F00DC29}"/>
                  </a:ext>
                </a:extLst>
              </p:cNvPr>
              <p:cNvSpPr/>
              <p:nvPr/>
            </p:nvSpPr>
            <p:spPr>
              <a:xfrm>
                <a:off x="1045633" y="2782669"/>
                <a:ext cx="8345311" cy="646331"/>
              </a:xfrm>
              <a:prstGeom prst="rect">
                <a:avLst/>
              </a:prstGeom>
            </p:spPr>
            <p:txBody>
              <a:bodyPr wrap="square">
                <a:spAutoFit/>
              </a:bodyPr>
              <a:lstStyle/>
              <a:p>
                <a14:m>
                  <m:oMath xmlns:m="http://schemas.openxmlformats.org/officeDocument/2006/math">
                    <m:r>
                      <a:rPr lang="en-US" i="1" smtClean="0">
                        <a:latin typeface="Cambria Math" charset="0"/>
                        <a:ea typeface="Cambria Math" charset="0"/>
                        <a:cs typeface="Cambria Math" charset="0"/>
                      </a:rPr>
                      <m:t>𝜇</m:t>
                    </m:r>
                    <m:d>
                      <m:dPr>
                        <m:begChr m:val="{"/>
                        <m:endChr m:val="|"/>
                        <m:ctrlPr>
                          <a:rPr lang="en-US" i="1">
                            <a:latin typeface="Cambria Math" panose="02040503050406030204" pitchFamily="18" charset="0"/>
                            <a:ea typeface="Cambria Math" charset="0"/>
                            <a:cs typeface="Cambria Math" charset="0"/>
                          </a:rPr>
                        </m:ctrlPr>
                      </m:dPr>
                      <m:e>
                        <m:r>
                          <a:rPr lang="en-US" i="1">
                            <a:latin typeface="Cambria Math" charset="0"/>
                            <a:ea typeface="Cambria Math" charset="0"/>
                            <a:cs typeface="Cambria Math" charset="0"/>
                          </a:rPr>
                          <m:t>𝑙𝑒𝑛𝑒𝑟</m:t>
                        </m:r>
                        <m:r>
                          <a:rPr lang="en-US" i="1">
                            <a:latin typeface="Cambria Math" panose="02040503050406030204" pitchFamily="18" charset="0"/>
                            <a:ea typeface="Cambria Math" charset="0"/>
                            <a:cs typeface="Cambria Math" charset="0"/>
                          </a:rPr>
                          <m:t>𝑔</m:t>
                        </m:r>
                        <m:r>
                          <a:rPr lang="en-US" i="1">
                            <a:latin typeface="Cambria Math" charset="0"/>
                            <a:ea typeface="Cambria Math" charset="0"/>
                            <a:cs typeface="Cambria Math" charset="0"/>
                          </a:rPr>
                          <m:t>𝑦</m:t>
                        </m:r>
                        <m:r>
                          <a:rPr lang="en-US" i="1">
                            <a:latin typeface="Cambria Math" charset="0"/>
                            <a:ea typeface="Cambria Math" charset="0"/>
                            <a:cs typeface="Cambria Math" charset="0"/>
                          </a:rPr>
                          <m:t> </m:t>
                        </m:r>
                      </m:e>
                    </m:d>
                    <m:r>
                      <a:rPr lang="en-US" i="1">
                        <a:latin typeface="Cambria Math" charset="0"/>
                        <a:ea typeface="Cambria Math" charset="0"/>
                        <a:cs typeface="Cambria Math" charset="0"/>
                      </a:rPr>
                      <m:t>𝑙𝑚𝑎𝑠𝑠</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𝑇𝑌𝑃𝐸</m:t>
                    </m:r>
                    <m:r>
                      <a:rPr lang="en-US" i="1">
                        <a:latin typeface="Cambria Math" panose="02040503050406030204" pitchFamily="18" charset="0"/>
                        <a:ea typeface="Cambria Math" charset="0"/>
                        <a:cs typeface="Cambria Math" charset="0"/>
                      </a:rPr>
                      <m:t>=</m:t>
                    </m:r>
                    <m:r>
                      <a:rPr lang="en-US" b="1" i="1" smtClean="0">
                        <a:latin typeface="Cambria Math" panose="02040503050406030204" pitchFamily="18" charset="0"/>
                        <a:ea typeface="Cambria Math" charset="0"/>
                        <a:cs typeface="Cambria Math" charset="0"/>
                      </a:rPr>
                      <m:t>𝒃𝒊𝒓𝒅𝒔</m:t>
                    </m:r>
                    <m:r>
                      <a:rPr lang="en-US" i="1">
                        <a:latin typeface="Cambria Math" charset="0"/>
                        <a:ea typeface="Cambria Math" charset="0"/>
                        <a:cs typeface="Cambria Math" charset="0"/>
                      </a:rPr>
                      <m:t>}=</m:t>
                    </m:r>
                    <m:r>
                      <a:rPr lang="en-US" i="1">
                        <a:latin typeface="Cambria Math" panose="02040503050406030204" pitchFamily="18" charset="0"/>
                        <a:ea typeface="Cambria Math" charset="0"/>
                        <a:cs typeface="Cambria Math" charset="0"/>
                      </a:rPr>
                      <m:t>(</m:t>
                    </m:r>
                    <m:sSub>
                      <m:sSubPr>
                        <m:ctrlPr>
                          <a:rPr lang="en-US" b="1" i="1">
                            <a:latin typeface="Cambria Math" panose="02040503050406030204" pitchFamily="18" charset="0"/>
                            <a:ea typeface="Cambria Math" charset="0"/>
                            <a:cs typeface="Cambria Math" charset="0"/>
                          </a:rPr>
                        </m:ctrlPr>
                      </m:sSubPr>
                      <m:e>
                        <m:r>
                          <a:rPr lang="en-US" b="1" i="1">
                            <a:latin typeface="Cambria Math" charset="0"/>
                            <a:ea typeface="Cambria Math" charset="0"/>
                            <a:cs typeface="Cambria Math" charset="0"/>
                          </a:rPr>
                          <m:t>𝜷</m:t>
                        </m:r>
                      </m:e>
                      <m:sub>
                        <m:r>
                          <a:rPr lang="en-US" b="1" i="1">
                            <a:latin typeface="Cambria Math" charset="0"/>
                            <a:ea typeface="Cambria Math" charset="0"/>
                            <a:cs typeface="Cambria Math" charset="0"/>
                          </a:rPr>
                          <m:t>𝟎</m:t>
                        </m:r>
                      </m:sub>
                    </m:sSub>
                    <m:r>
                      <a:rPr lang="en-US" b="1" i="1">
                        <a:latin typeface="Cambria Math" panose="02040503050406030204" pitchFamily="18" charset="0"/>
                        <a:ea typeface="Cambria Math" charset="0"/>
                        <a:cs typeface="Cambria Math" charset="0"/>
                      </a:rPr>
                      <m:t>+</m:t>
                    </m:r>
                    <m:sSub>
                      <m:sSubPr>
                        <m:ctrlPr>
                          <a:rPr lang="en-US" b="1" i="1">
                            <a:latin typeface="Cambria Math" panose="02040503050406030204" pitchFamily="18" charset="0"/>
                            <a:ea typeface="Cambria Math" charset="0"/>
                            <a:cs typeface="Cambria Math" charset="0"/>
                          </a:rPr>
                        </m:ctrlPr>
                      </m:sSubPr>
                      <m:e>
                        <m:r>
                          <a:rPr lang="en-US" b="1" i="1">
                            <a:latin typeface="Cambria Math" charset="0"/>
                            <a:ea typeface="Cambria Math" charset="0"/>
                            <a:cs typeface="Cambria Math" charset="0"/>
                          </a:rPr>
                          <m:t>𝜷</m:t>
                        </m:r>
                      </m:e>
                      <m:sub>
                        <m:r>
                          <a:rPr lang="en-US" b="1" i="1" smtClean="0">
                            <a:latin typeface="Cambria Math" panose="02040503050406030204" pitchFamily="18" charset="0"/>
                            <a:ea typeface="Cambria Math" charset="0"/>
                            <a:cs typeface="Cambria Math" charset="0"/>
                          </a:rPr>
                          <m:t>𝟑</m:t>
                        </m:r>
                      </m:sub>
                    </m:sSub>
                    <m:r>
                      <a:rPr lang="en-US" i="1">
                        <a:latin typeface="Cambria Math" panose="02040503050406030204" pitchFamily="18"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b="0" i="1">
                            <a:latin typeface="Cambria Math" charset="0"/>
                            <a:ea typeface="Cambria Math" charset="0"/>
                            <a:cs typeface="Cambria Math" charset="0"/>
                          </a:rPr>
                          <m:t>𝛽</m:t>
                        </m:r>
                      </m:e>
                      <m:sub>
                        <m:r>
                          <a:rPr lang="en-US" b="0" i="1">
                            <a:latin typeface="Cambria Math" charset="0"/>
                            <a:ea typeface="Cambria Math" charset="0"/>
                            <a:cs typeface="Cambria Math" charset="0"/>
                          </a:rPr>
                          <m:t>1</m:t>
                        </m:r>
                      </m:sub>
                    </m:sSub>
                    <m:r>
                      <a:rPr lang="en-US" i="1">
                        <a:latin typeface="Cambria Math" charset="0"/>
                        <a:ea typeface="Cambria Math" charset="0"/>
                        <a:cs typeface="Cambria Math" charset="0"/>
                      </a:rPr>
                      <m:t>𝑙𝑚𝑎𝑠𝑠</m:t>
                    </m:r>
                  </m:oMath>
                </a14:m>
                <a:r>
                  <a:rPr lang="en-US" i="1" dirty="0"/>
                  <a:t>: </a:t>
                </a:r>
                <a:r>
                  <a:rPr lang="en-US" i="1" dirty="0">
                    <a:solidFill>
                      <a:srgbClr val="0070C0"/>
                    </a:solidFill>
                  </a:rPr>
                  <a:t>intercept</a:t>
                </a:r>
                <a:r>
                  <a:rPr lang="en-US" i="1" dirty="0"/>
                  <a:t> =</a:t>
                </a:r>
                <a14:m>
                  <m:oMath xmlns:m="http://schemas.openxmlformats.org/officeDocument/2006/math">
                    <m:sSub>
                      <m:sSubPr>
                        <m:ctrlPr>
                          <a:rPr lang="en-US" b="1" i="1">
                            <a:latin typeface="Cambria Math" panose="02040503050406030204" pitchFamily="18" charset="0"/>
                            <a:ea typeface="Cambria Math" charset="0"/>
                            <a:cs typeface="Cambria Math" charset="0"/>
                          </a:rPr>
                        </m:ctrlPr>
                      </m:sSubPr>
                      <m:e>
                        <m:r>
                          <a:rPr lang="en-US" b="1" i="1">
                            <a:latin typeface="Cambria Math" charset="0"/>
                            <a:ea typeface="Cambria Math" charset="0"/>
                            <a:cs typeface="Cambria Math" charset="0"/>
                          </a:rPr>
                          <m:t>𝜷</m:t>
                        </m:r>
                      </m:e>
                      <m:sub>
                        <m:r>
                          <a:rPr lang="en-US" b="1" i="1">
                            <a:latin typeface="Cambria Math" panose="02040503050406030204" pitchFamily="18" charset="0"/>
                            <a:ea typeface="Cambria Math" charset="0"/>
                            <a:cs typeface="Cambria Math" charset="0"/>
                          </a:rPr>
                          <m:t>𝟎</m:t>
                        </m:r>
                      </m:sub>
                    </m:sSub>
                    <m:r>
                      <a:rPr lang="en-US" b="1" i="1">
                        <a:latin typeface="Cambria Math" panose="02040503050406030204" pitchFamily="18" charset="0"/>
                        <a:ea typeface="Cambria Math" charset="0"/>
                        <a:cs typeface="Cambria Math" charset="0"/>
                      </a:rPr>
                      <m:t>+</m:t>
                    </m:r>
                    <m:sSub>
                      <m:sSubPr>
                        <m:ctrlPr>
                          <a:rPr lang="en-US" b="1" i="1">
                            <a:latin typeface="Cambria Math" panose="02040503050406030204" pitchFamily="18" charset="0"/>
                            <a:ea typeface="Cambria Math" charset="0"/>
                            <a:cs typeface="Cambria Math" charset="0"/>
                          </a:rPr>
                        </m:ctrlPr>
                      </m:sSubPr>
                      <m:e>
                        <m:r>
                          <a:rPr lang="en-US" b="1" i="1">
                            <a:latin typeface="Cambria Math" charset="0"/>
                            <a:ea typeface="Cambria Math" charset="0"/>
                            <a:cs typeface="Cambria Math" charset="0"/>
                          </a:rPr>
                          <m:t>𝜷</m:t>
                        </m:r>
                      </m:e>
                      <m:sub>
                        <m:r>
                          <a:rPr lang="en-US" b="1" i="1">
                            <a:latin typeface="Cambria Math" panose="02040503050406030204" pitchFamily="18" charset="0"/>
                            <a:ea typeface="Cambria Math" charset="0"/>
                            <a:cs typeface="Cambria Math" charset="0"/>
                          </a:rPr>
                          <m:t>𝟑</m:t>
                        </m:r>
                      </m:sub>
                    </m:sSub>
                  </m:oMath>
                </a14:m>
                <a:endParaRPr lang="en-US" i="1" dirty="0"/>
              </a:p>
              <a:p>
                <a14:m>
                  <m:oMath xmlns:m="http://schemas.openxmlformats.org/officeDocument/2006/math">
                    <m:r>
                      <a:rPr lang="en-US" i="1">
                        <a:latin typeface="Cambria Math" charset="0"/>
                        <a:ea typeface="Cambria Math" charset="0"/>
                        <a:cs typeface="Cambria Math" charset="0"/>
                      </a:rPr>
                      <m:t>𝜇</m:t>
                    </m:r>
                    <m:d>
                      <m:dPr>
                        <m:begChr m:val="{"/>
                        <m:endChr m:val="|"/>
                        <m:ctrlPr>
                          <a:rPr lang="en-US" i="1">
                            <a:latin typeface="Cambria Math" panose="02040503050406030204" pitchFamily="18" charset="0"/>
                            <a:ea typeface="Cambria Math" charset="0"/>
                            <a:cs typeface="Cambria Math" charset="0"/>
                          </a:rPr>
                        </m:ctrlPr>
                      </m:dPr>
                      <m:e>
                        <m:r>
                          <a:rPr lang="en-US" i="1">
                            <a:latin typeface="Cambria Math" charset="0"/>
                            <a:ea typeface="Cambria Math" charset="0"/>
                            <a:cs typeface="Cambria Math" charset="0"/>
                          </a:rPr>
                          <m:t>𝑙𝑒𝑛𝑒𝑟</m:t>
                        </m:r>
                        <m:r>
                          <a:rPr lang="en-US" i="1">
                            <a:latin typeface="Cambria Math" panose="02040503050406030204" pitchFamily="18" charset="0"/>
                            <a:ea typeface="Cambria Math" charset="0"/>
                            <a:cs typeface="Cambria Math" charset="0"/>
                          </a:rPr>
                          <m:t>𝑔</m:t>
                        </m:r>
                        <m:r>
                          <a:rPr lang="en-US" i="1">
                            <a:latin typeface="Cambria Math" charset="0"/>
                            <a:ea typeface="Cambria Math" charset="0"/>
                            <a:cs typeface="Cambria Math" charset="0"/>
                          </a:rPr>
                          <m:t>𝑦</m:t>
                        </m:r>
                        <m:r>
                          <a:rPr lang="en-US" i="1">
                            <a:latin typeface="Cambria Math" charset="0"/>
                            <a:ea typeface="Cambria Math" charset="0"/>
                            <a:cs typeface="Cambria Math" charset="0"/>
                          </a:rPr>
                          <m:t> </m:t>
                        </m:r>
                      </m:e>
                    </m:d>
                    <m:r>
                      <a:rPr lang="en-US" i="1">
                        <a:latin typeface="Cambria Math" charset="0"/>
                        <a:ea typeface="Cambria Math" charset="0"/>
                        <a:cs typeface="Cambria Math" charset="0"/>
                      </a:rPr>
                      <m:t>𝑙𝑚𝑎𝑠𝑠</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𝑇𝑌𝑃𝐸</m:t>
                    </m:r>
                    <m:r>
                      <a:rPr lang="en-US" i="1">
                        <a:latin typeface="Cambria Math" panose="02040503050406030204" pitchFamily="18" charset="0"/>
                        <a:ea typeface="Cambria Math" charset="0"/>
                        <a:cs typeface="Cambria Math" charset="0"/>
                      </a:rPr>
                      <m:t>=</m:t>
                    </m:r>
                    <m:r>
                      <a:rPr lang="en-US" b="1" i="1" smtClean="0">
                        <a:latin typeface="Cambria Math" panose="02040503050406030204" pitchFamily="18" charset="0"/>
                        <a:ea typeface="Cambria Math" charset="0"/>
                        <a:cs typeface="Cambria Math" charset="0"/>
                      </a:rPr>
                      <m:t>𝒆𝒃𝒂𝒕</m:t>
                    </m:r>
                    <m:r>
                      <a:rPr lang="en-US" i="1">
                        <a:latin typeface="Cambria Math" charset="0"/>
                        <a:ea typeface="Cambria Math" charset="0"/>
                        <a:cs typeface="Cambria Math" charset="0"/>
                      </a:rPr>
                      <m:t>}=</m:t>
                    </m:r>
                    <m:sSub>
                      <m:sSubPr>
                        <m:ctrlPr>
                          <a:rPr lang="en-US" b="1" i="1">
                            <a:latin typeface="Cambria Math" panose="02040503050406030204" pitchFamily="18" charset="0"/>
                            <a:ea typeface="Cambria Math" charset="0"/>
                            <a:cs typeface="Cambria Math" charset="0"/>
                          </a:rPr>
                        </m:ctrlPr>
                      </m:sSubPr>
                      <m:e>
                        <m:r>
                          <a:rPr lang="en-US" b="1" i="1">
                            <a:latin typeface="Cambria Math" charset="0"/>
                            <a:ea typeface="Cambria Math" charset="0"/>
                            <a:cs typeface="Cambria Math" charset="0"/>
                          </a:rPr>
                          <m:t>𝜷</m:t>
                        </m:r>
                      </m:e>
                      <m:sub>
                        <m:r>
                          <a:rPr lang="en-US" b="1" i="1">
                            <a:latin typeface="Cambria Math" charset="0"/>
                            <a:ea typeface="Cambria Math" charset="0"/>
                            <a:cs typeface="Cambria Math" charset="0"/>
                          </a:rPr>
                          <m:t>𝟎</m:t>
                        </m:r>
                      </m:sub>
                    </m:sSub>
                    <m:r>
                      <a:rPr lang="en-US" b="1" i="1">
                        <a:latin typeface="Cambria Math" panose="02040503050406030204" pitchFamily="18"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b="0" i="1">
                            <a:latin typeface="Cambria Math" charset="0"/>
                            <a:ea typeface="Cambria Math" charset="0"/>
                            <a:cs typeface="Cambria Math" charset="0"/>
                          </a:rPr>
                          <m:t>𝛽</m:t>
                        </m:r>
                      </m:e>
                      <m:sub>
                        <m:r>
                          <a:rPr lang="en-US" b="0" i="1">
                            <a:latin typeface="Cambria Math" charset="0"/>
                            <a:ea typeface="Cambria Math" charset="0"/>
                            <a:cs typeface="Cambria Math" charset="0"/>
                          </a:rPr>
                          <m:t>1</m:t>
                        </m:r>
                      </m:sub>
                    </m:sSub>
                    <m:r>
                      <a:rPr lang="en-US" i="1">
                        <a:latin typeface="Cambria Math" charset="0"/>
                        <a:ea typeface="Cambria Math" charset="0"/>
                        <a:cs typeface="Cambria Math" charset="0"/>
                      </a:rPr>
                      <m:t>𝑙𝑚𝑎𝑠𝑠</m:t>
                    </m:r>
                  </m:oMath>
                </a14:m>
                <a:r>
                  <a:rPr lang="en-US" i="1" dirty="0"/>
                  <a:t> : </a:t>
                </a:r>
                <a:r>
                  <a:rPr lang="en-US" i="1" dirty="0">
                    <a:solidFill>
                      <a:srgbClr val="0070C0"/>
                    </a:solidFill>
                  </a:rPr>
                  <a:t>intercept</a:t>
                </a:r>
                <a:r>
                  <a:rPr lang="en-US" i="1" dirty="0"/>
                  <a:t> =</a:t>
                </a:r>
                <a:r>
                  <a:rPr lang="en-US" b="1" dirty="0">
                    <a:ea typeface="Cambria Math" charset="0"/>
                    <a:cs typeface="Cambria Math" charset="0"/>
                  </a:rPr>
                  <a:t> </a:t>
                </a:r>
                <a14:m>
                  <m:oMath xmlns:m="http://schemas.openxmlformats.org/officeDocument/2006/math">
                    <m:sSub>
                      <m:sSubPr>
                        <m:ctrlPr>
                          <a:rPr lang="en-US" b="1" i="1">
                            <a:latin typeface="Cambria Math" panose="02040503050406030204" pitchFamily="18" charset="0"/>
                            <a:ea typeface="Cambria Math" charset="0"/>
                            <a:cs typeface="Cambria Math" charset="0"/>
                          </a:rPr>
                        </m:ctrlPr>
                      </m:sSubPr>
                      <m:e>
                        <m:r>
                          <a:rPr lang="en-US" b="1" i="1">
                            <a:latin typeface="Cambria Math" charset="0"/>
                            <a:ea typeface="Cambria Math" charset="0"/>
                            <a:cs typeface="Cambria Math" charset="0"/>
                          </a:rPr>
                          <m:t>𝜷</m:t>
                        </m:r>
                      </m:e>
                      <m:sub>
                        <m:r>
                          <a:rPr lang="en-US" b="1" i="1">
                            <a:latin typeface="Cambria Math" panose="02040503050406030204" pitchFamily="18" charset="0"/>
                            <a:ea typeface="Cambria Math" charset="0"/>
                            <a:cs typeface="Cambria Math" charset="0"/>
                          </a:rPr>
                          <m:t>𝟎</m:t>
                        </m:r>
                      </m:sub>
                    </m:sSub>
                  </m:oMath>
                </a14:m>
                <a:endParaRPr lang="en-US" i="1" dirty="0">
                  <a:ea typeface="Cambria Math" charset="0"/>
                  <a:cs typeface="Cambria Math" charset="0"/>
                </a:endParaRPr>
              </a:p>
            </p:txBody>
          </p:sp>
        </mc:Choice>
        <mc:Fallback xmlns="">
          <p:sp>
            <p:nvSpPr>
              <p:cNvPr id="9" name="Rectangle 8">
                <a:extLst>
                  <a:ext uri="{FF2B5EF4-FFF2-40B4-BE49-F238E27FC236}">
                    <a16:creationId xmlns:a16="http://schemas.microsoft.com/office/drawing/2014/main" id="{491B7B47-B2D4-4D59-B9D2-D3990F00DC29}"/>
                  </a:ext>
                </a:extLst>
              </p:cNvPr>
              <p:cNvSpPr>
                <a:spLocks noRot="1" noChangeAspect="1" noMove="1" noResize="1" noEditPoints="1" noAdjustHandles="1" noChangeArrowheads="1" noChangeShapeType="1" noTextEdit="1"/>
              </p:cNvSpPr>
              <p:nvPr/>
            </p:nvSpPr>
            <p:spPr>
              <a:xfrm>
                <a:off x="1045633" y="2782669"/>
                <a:ext cx="8345311" cy="646331"/>
              </a:xfrm>
              <a:prstGeom prst="rect">
                <a:avLst/>
              </a:prstGeom>
              <a:blipFill>
                <a:blip r:embed="rId6"/>
                <a:stretch>
                  <a:fillRect t="-4673" b="-13084"/>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E0D17D31-4DD4-46EB-9E4E-6DC82077045C}"/>
              </a:ext>
            </a:extLst>
          </p:cNvPr>
          <p:cNvSpPr txBox="1"/>
          <p:nvPr/>
        </p:nvSpPr>
        <p:spPr>
          <a:xfrm>
            <a:off x="726722" y="2446247"/>
            <a:ext cx="6699956" cy="369332"/>
          </a:xfrm>
          <a:prstGeom prst="rect">
            <a:avLst/>
          </a:prstGeom>
          <a:noFill/>
        </p:spPr>
        <p:txBody>
          <a:bodyPr wrap="square" rtlCol="0">
            <a:spAutoFit/>
          </a:bodyPr>
          <a:lstStyle/>
          <a:p>
            <a:r>
              <a:rPr lang="en-US" dirty="0"/>
              <a:t>Individual regression equations for each relevant value of TYPE:</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74D0FF3-416D-49F6-A973-8EF912DA1463}"/>
                  </a:ext>
                </a:extLst>
              </p:cNvPr>
              <p:cNvSpPr txBox="1"/>
              <p:nvPr/>
            </p:nvSpPr>
            <p:spPr>
              <a:xfrm>
                <a:off x="516467" y="3492478"/>
                <a:ext cx="7653866" cy="369332"/>
              </a:xfrm>
              <a:prstGeom prst="rect">
                <a:avLst/>
              </a:prstGeom>
              <a:noFill/>
            </p:spPr>
            <p:txBody>
              <a:bodyPr wrap="square" rtlCol="0">
                <a:spAutoFit/>
              </a:bodyPr>
              <a:lstStyle/>
              <a:p>
                <a:r>
                  <a:rPr lang="en-US" dirty="0"/>
                  <a:t>The difference in intercepts is </a:t>
                </a:r>
                <a14:m>
                  <m:oMath xmlns:m="http://schemas.openxmlformats.org/officeDocument/2006/math">
                    <m:d>
                      <m:dPr>
                        <m:ctrlPr>
                          <a:rPr lang="en-US" b="0" i="1" smtClean="0">
                            <a:latin typeface="Cambria Math" panose="02040503050406030204" pitchFamily="18" charset="0"/>
                            <a:ea typeface="Cambria Math" charset="0"/>
                            <a:cs typeface="Cambria Math" charset="0"/>
                          </a:rPr>
                        </m:ctrlPr>
                      </m:dPr>
                      <m:e>
                        <m:sSub>
                          <m:sSubPr>
                            <m:ctrlPr>
                              <a:rPr lang="en-US" i="1">
                                <a:latin typeface="Cambria Math" panose="02040503050406030204" pitchFamily="18" charset="0"/>
                                <a:ea typeface="Cambria Math" charset="0"/>
                                <a:cs typeface="Cambria Math" charset="0"/>
                              </a:rPr>
                            </m:ctrlPr>
                          </m:sSubPr>
                          <m:e>
                            <m:r>
                              <a:rPr lang="en-US" b="0" i="1">
                                <a:latin typeface="Cambria Math" charset="0"/>
                                <a:ea typeface="Cambria Math" charset="0"/>
                                <a:cs typeface="Cambria Math" charset="0"/>
                              </a:rPr>
                              <m:t>𝛽</m:t>
                            </m:r>
                          </m:e>
                          <m:sub>
                            <m:r>
                              <a:rPr lang="en-US" b="0" i="1" smtClean="0">
                                <a:latin typeface="Cambria Math" panose="02040503050406030204" pitchFamily="18" charset="0"/>
                                <a:ea typeface="Cambria Math" charset="0"/>
                                <a:cs typeface="Cambria Math" charset="0"/>
                              </a:rPr>
                              <m:t>0</m:t>
                            </m:r>
                          </m:sub>
                        </m:sSub>
                        <m:sSub>
                          <m:sSubPr>
                            <m:ctrlPr>
                              <a:rPr lang="en-US" i="1">
                                <a:latin typeface="Cambria Math" panose="02040503050406030204" pitchFamily="18" charset="0"/>
                                <a:ea typeface="Cambria Math" charset="0"/>
                                <a:cs typeface="Cambria Math" charset="0"/>
                              </a:rPr>
                            </m:ctrlPr>
                          </m:sSubPr>
                          <m:e>
                            <m:r>
                              <a:rPr lang="en-US" b="0" i="1">
                                <a:latin typeface="Cambria Math" charset="0"/>
                                <a:ea typeface="Cambria Math" charset="0"/>
                                <a:cs typeface="Cambria Math" charset="0"/>
                              </a:rPr>
                              <m:t>+</m:t>
                            </m:r>
                            <m:r>
                              <a:rPr lang="en-US" b="0" i="1">
                                <a:latin typeface="Cambria Math" charset="0"/>
                                <a:ea typeface="Cambria Math" charset="0"/>
                                <a:cs typeface="Cambria Math" charset="0"/>
                              </a:rPr>
                              <m:t>𝛽</m:t>
                            </m:r>
                          </m:e>
                          <m:sub>
                            <m:r>
                              <a:rPr lang="en-US" b="0" i="1" smtClean="0">
                                <a:latin typeface="Cambria Math" panose="02040503050406030204" pitchFamily="18" charset="0"/>
                                <a:ea typeface="Cambria Math" charset="0"/>
                                <a:cs typeface="Cambria Math" charset="0"/>
                              </a:rPr>
                              <m:t>3</m:t>
                            </m:r>
                          </m:sub>
                        </m:sSub>
                      </m:e>
                    </m:d>
                    <m:r>
                      <a:rPr lang="en-US" b="0" i="1" smtClean="0">
                        <a:latin typeface="Cambria Math" panose="02040503050406030204" pitchFamily="18"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b="0" i="1">
                            <a:latin typeface="Cambria Math" charset="0"/>
                            <a:ea typeface="Cambria Math" charset="0"/>
                            <a:cs typeface="Cambria Math" charset="0"/>
                          </a:rPr>
                          <m:t>𝛽</m:t>
                        </m:r>
                      </m:e>
                      <m:sub>
                        <m:r>
                          <a:rPr lang="en-US" b="0" i="1" smtClean="0">
                            <a:latin typeface="Cambria Math" panose="02040503050406030204" pitchFamily="18" charset="0"/>
                            <a:ea typeface="Cambria Math" charset="0"/>
                            <a:cs typeface="Cambria Math" charset="0"/>
                          </a:rPr>
                          <m:t>0</m:t>
                        </m:r>
                      </m:sub>
                    </m:sSub>
                    <m:r>
                      <a:rPr lang="en-US" b="0" i="1" smtClean="0">
                        <a:latin typeface="Cambria Math" panose="02040503050406030204" pitchFamily="18"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b="0" i="1" smtClean="0">
                            <a:latin typeface="Cambria Math" panose="02040503050406030204" pitchFamily="18" charset="0"/>
                            <a:ea typeface="Cambria Math" charset="0"/>
                            <a:cs typeface="Cambria Math" charset="0"/>
                          </a:rPr>
                          <m:t>3</m:t>
                        </m:r>
                      </m:sub>
                    </m:sSub>
                  </m:oMath>
                </a14:m>
                <a:r>
                  <a:rPr lang="en-US" dirty="0"/>
                  <a:t>. </a:t>
                </a:r>
              </a:p>
            </p:txBody>
          </p:sp>
        </mc:Choice>
        <mc:Fallback xmlns="">
          <p:sp>
            <p:nvSpPr>
              <p:cNvPr id="11" name="TextBox 10">
                <a:extLst>
                  <a:ext uri="{FF2B5EF4-FFF2-40B4-BE49-F238E27FC236}">
                    <a16:creationId xmlns:a16="http://schemas.microsoft.com/office/drawing/2014/main" id="{374D0FF3-416D-49F6-A973-8EF912DA1463}"/>
                  </a:ext>
                </a:extLst>
              </p:cNvPr>
              <p:cNvSpPr txBox="1">
                <a:spLocks noRot="1" noChangeAspect="1" noMove="1" noResize="1" noEditPoints="1" noAdjustHandles="1" noChangeArrowheads="1" noChangeShapeType="1" noTextEdit="1"/>
              </p:cNvSpPr>
              <p:nvPr/>
            </p:nvSpPr>
            <p:spPr>
              <a:xfrm>
                <a:off x="516467" y="3492478"/>
                <a:ext cx="7653866" cy="369332"/>
              </a:xfrm>
              <a:prstGeom prst="rect">
                <a:avLst/>
              </a:prstGeom>
              <a:blipFill>
                <a:blip r:embed="rId7"/>
                <a:stretch>
                  <a:fillRect l="-717"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E8A8293-2979-4035-8E37-27DA83BBBB14}"/>
                  </a:ext>
                </a:extLst>
              </p:cNvPr>
              <p:cNvSpPr txBox="1"/>
              <p:nvPr/>
            </p:nvSpPr>
            <p:spPr>
              <a:xfrm>
                <a:off x="280686" y="3868656"/>
                <a:ext cx="4343400" cy="1200329"/>
              </a:xfrm>
              <a:prstGeom prst="rect">
                <a:avLst/>
              </a:prstGeom>
              <a:noFill/>
            </p:spPr>
            <p:txBody>
              <a:bodyPr wrap="square" rtlCol="0">
                <a:spAutoFit/>
              </a:bodyPr>
              <a:lstStyle/>
              <a:p>
                <a:r>
                  <a:rPr lang="en-US" dirty="0"/>
                  <a:t>To find a confidence interval for the difference in intercepts for these two categories, we just need a confidence interval for </a:t>
                </a:r>
                <a14:m>
                  <m:oMath xmlns:m="http://schemas.openxmlformats.org/officeDocument/2006/math">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panose="02040503050406030204" pitchFamily="18" charset="0"/>
                            <a:ea typeface="Cambria Math" charset="0"/>
                            <a:cs typeface="Cambria Math" charset="0"/>
                          </a:rPr>
                          <m:t>3</m:t>
                        </m:r>
                      </m:sub>
                    </m:sSub>
                  </m:oMath>
                </a14:m>
                <a:r>
                  <a:rPr lang="en-US" dirty="0"/>
                  <a:t>.</a:t>
                </a:r>
              </a:p>
            </p:txBody>
          </p:sp>
        </mc:Choice>
        <mc:Fallback xmlns="">
          <p:sp>
            <p:nvSpPr>
              <p:cNvPr id="6" name="TextBox 5">
                <a:extLst>
                  <a:ext uri="{FF2B5EF4-FFF2-40B4-BE49-F238E27FC236}">
                    <a16:creationId xmlns:a16="http://schemas.microsoft.com/office/drawing/2014/main" id="{4E8A8293-2979-4035-8E37-27DA83BBBB14}"/>
                  </a:ext>
                </a:extLst>
              </p:cNvPr>
              <p:cNvSpPr txBox="1">
                <a:spLocks noRot="1" noChangeAspect="1" noMove="1" noResize="1" noEditPoints="1" noAdjustHandles="1" noChangeArrowheads="1" noChangeShapeType="1" noTextEdit="1"/>
              </p:cNvSpPr>
              <p:nvPr/>
            </p:nvSpPr>
            <p:spPr>
              <a:xfrm>
                <a:off x="280686" y="3868656"/>
                <a:ext cx="4343400" cy="1200329"/>
              </a:xfrm>
              <a:prstGeom prst="rect">
                <a:avLst/>
              </a:prstGeom>
              <a:blipFill>
                <a:blip r:embed="rId8"/>
                <a:stretch>
                  <a:fillRect l="-1122" t="-3046" b="-7107"/>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DE6C72E9-EBFC-4E61-9261-52DA5B515FF6}"/>
              </a:ext>
            </a:extLst>
          </p:cNvPr>
          <p:cNvCxnSpPr>
            <a:cxnSpLocks/>
          </p:cNvCxnSpPr>
          <p:nvPr/>
        </p:nvCxnSpPr>
        <p:spPr>
          <a:xfrm flipH="1">
            <a:off x="2188023" y="5222262"/>
            <a:ext cx="4531158" cy="52359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61507FC-3633-420B-A27D-5332FDED3887}"/>
              </a:ext>
            </a:extLst>
          </p:cNvPr>
          <p:cNvSpPr/>
          <p:nvPr/>
        </p:nvSpPr>
        <p:spPr>
          <a:xfrm>
            <a:off x="5218288" y="5012554"/>
            <a:ext cx="908240" cy="20970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B626D29-5764-4593-9ADA-AC19844EB8BA}"/>
              </a:ext>
            </a:extLst>
          </p:cNvPr>
          <p:cNvSpPr/>
          <p:nvPr/>
        </p:nvSpPr>
        <p:spPr>
          <a:xfrm>
            <a:off x="6265061" y="5012554"/>
            <a:ext cx="908240" cy="192333"/>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Arrow Connector 18">
            <a:extLst>
              <a:ext uri="{FF2B5EF4-FFF2-40B4-BE49-F238E27FC236}">
                <a16:creationId xmlns:a16="http://schemas.microsoft.com/office/drawing/2014/main" id="{279E15B6-8748-4DE7-BBC0-06E9E658D112}"/>
              </a:ext>
            </a:extLst>
          </p:cNvPr>
          <p:cNvCxnSpPr>
            <a:cxnSpLocks/>
            <a:stCxn id="16" idx="1"/>
          </p:cNvCxnSpPr>
          <p:nvPr/>
        </p:nvCxnSpPr>
        <p:spPr>
          <a:xfrm flipH="1">
            <a:off x="1524000" y="5117408"/>
            <a:ext cx="3694288" cy="1073009"/>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894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242"/>
                                        </p:tgtEl>
                                        <p:attrNameLst>
                                          <p:attrName>style.visibility</p:attrName>
                                        </p:attrNameLst>
                                      </p:cBhvr>
                                      <p:to>
                                        <p:strVal val="visible"/>
                                      </p:to>
                                    </p:set>
                                    <p:animEffect transition="in" filter="fade">
                                      <p:cBhvr>
                                        <p:cTn id="31" dur="500"/>
                                        <p:tgtEl>
                                          <p:spTgt spid="1024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19"/>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6"/>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3"/>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7"/>
                                        </p:tgtEl>
                                        <p:attrNameLst>
                                          <p:attrName>style.visibility</p:attrName>
                                        </p:attrNameLst>
                                      </p:cBhvr>
                                      <p:to>
                                        <p:strVal val="hidden"/>
                                      </p:to>
                                    </p:set>
                                  </p:childTnLst>
                                </p:cTn>
                              </p:par>
                              <p:par>
                                <p:cTn id="59" presetID="10" presetClass="entr" presetSubtype="0" fill="hold" nodeType="withEffect">
                                  <p:stCondLst>
                                    <p:cond delay="0"/>
                                  </p:stCondLst>
                                  <p:childTnLst>
                                    <p:set>
                                      <p:cBhvr>
                                        <p:cTn id="60" dur="1" fill="hold">
                                          <p:stCondLst>
                                            <p:cond delay="0"/>
                                          </p:stCondLst>
                                        </p:cTn>
                                        <p:tgtEl>
                                          <p:spTgt spid="10243"/>
                                        </p:tgtEl>
                                        <p:attrNameLst>
                                          <p:attrName>style.visibility</p:attrName>
                                        </p:attrNameLst>
                                      </p:cBhvr>
                                      <p:to>
                                        <p:strVal val="visible"/>
                                      </p:to>
                                    </p:set>
                                    <p:animEffect transition="in" filter="fade">
                                      <p:cBhvr>
                                        <p:cTn id="61"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0" grpId="0"/>
      <p:bldP spid="11" grpId="0"/>
      <p:bldP spid="6" grpId="0"/>
      <p:bldP spid="16" grpId="0" animBg="1"/>
      <p:bldP spid="16" grpId="1" animBg="1"/>
      <p:bldP spid="17" grpId="0" animBg="1"/>
      <p:bldP spid="17"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639762"/>
          </a:xfrm>
        </p:spPr>
        <p:txBody>
          <a:bodyPr>
            <a:noAutofit/>
          </a:bodyPr>
          <a:lstStyle/>
          <a:p>
            <a:r>
              <a:rPr lang="en-US" sz="3600" dirty="0"/>
              <a:t>Directly Calculating Variance, SD and Confidence Intervals</a:t>
            </a:r>
          </a:p>
        </p:txBody>
      </p:sp>
      <mc:AlternateContent xmlns:mc="http://schemas.openxmlformats.org/markup-compatibility/2006" xmlns:a14="http://schemas.microsoft.com/office/drawing/2010/main">
        <mc:Choice Requires="a14">
          <p:sp>
            <p:nvSpPr>
              <p:cNvPr id="5" name="TextBox 4"/>
              <p:cNvSpPr txBox="1"/>
              <p:nvPr/>
            </p:nvSpPr>
            <p:spPr>
              <a:xfrm>
                <a:off x="186266" y="1642027"/>
                <a:ext cx="888627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𝑉𝑎𝑟</m:t>
                      </m:r>
                      <m:r>
                        <a:rPr lang="en-US" sz="2800" b="0" i="1" smtClean="0">
                          <a:latin typeface="Cambria Math"/>
                        </a:rPr>
                        <m:t> </m:t>
                      </m:r>
                      <m:d>
                        <m:dPr>
                          <m:ctrlPr>
                            <a:rPr lang="en-US" sz="2800" b="0" i="1" smtClean="0">
                              <a:latin typeface="Cambria Math" panose="02040503050406030204" pitchFamily="18" charset="0"/>
                            </a:rPr>
                          </m:ctrlPr>
                        </m:dPr>
                        <m:e>
                          <m:r>
                            <a:rPr lang="en-US" sz="2800" b="0" i="1" smtClean="0">
                              <a:latin typeface="Cambria Math" charset="0"/>
                            </a:rPr>
                            <m:t>𝑎𝑋</m:t>
                          </m:r>
                          <m:r>
                            <a:rPr lang="en-US" sz="2800" b="0" i="1" smtClean="0">
                              <a:latin typeface="Cambria Math" charset="0"/>
                            </a:rPr>
                            <m:t>+</m:t>
                          </m:r>
                          <m:r>
                            <a:rPr lang="en-US" sz="2800" b="0" i="1" smtClean="0">
                              <a:latin typeface="Cambria Math" charset="0"/>
                            </a:rPr>
                            <m:t>𝑏𝑌</m:t>
                          </m:r>
                        </m:e>
                      </m:d>
                      <m:r>
                        <a:rPr lang="en-US" sz="2800" b="0" i="1" smtClean="0">
                          <a:latin typeface="Cambria Math"/>
                        </a:rPr>
                        <m:t>=</m:t>
                      </m:r>
                      <m:r>
                        <a:rPr lang="en-US" sz="2800" b="0" i="1" smtClean="0">
                          <a:latin typeface="Cambria Math" charset="0"/>
                        </a:rPr>
                        <m:t>𝑎</m:t>
                      </m:r>
                      <m:r>
                        <a:rPr lang="en-US" sz="2800" b="0" i="1" baseline="30000" smtClean="0">
                          <a:latin typeface="Cambria Math" charset="0"/>
                        </a:rPr>
                        <m:t>2</m:t>
                      </m:r>
                      <m:r>
                        <a:rPr lang="en-US" sz="2800" b="0" i="1" smtClean="0">
                          <a:latin typeface="Cambria Math"/>
                        </a:rPr>
                        <m:t>𝑉𝑎𝑟</m:t>
                      </m:r>
                      <m:d>
                        <m:dPr>
                          <m:ctrlPr>
                            <a:rPr lang="en-US" sz="2800" b="0" i="1" smtClean="0">
                              <a:latin typeface="Cambria Math" panose="02040503050406030204" pitchFamily="18" charset="0"/>
                            </a:rPr>
                          </m:ctrlPr>
                        </m:dPr>
                        <m:e>
                          <m:r>
                            <a:rPr lang="en-US" sz="2800" b="0" i="1" smtClean="0">
                              <a:latin typeface="Cambria Math" charset="0"/>
                            </a:rPr>
                            <m:t>𝑋</m:t>
                          </m:r>
                        </m:e>
                      </m:d>
                      <m:r>
                        <a:rPr lang="en-US" sz="2800" b="0" i="1" smtClean="0">
                          <a:latin typeface="Cambria Math"/>
                        </a:rPr>
                        <m:t>+</m:t>
                      </m:r>
                      <m:r>
                        <a:rPr lang="en-US" sz="2800" b="0" i="1" smtClean="0">
                          <a:latin typeface="Cambria Math" charset="0"/>
                        </a:rPr>
                        <m:t>𝑏</m:t>
                      </m:r>
                      <m:r>
                        <a:rPr lang="en-US" sz="2800" b="0" i="1" baseline="30000" smtClean="0">
                          <a:latin typeface="Cambria Math" charset="0"/>
                        </a:rPr>
                        <m:t>2</m:t>
                      </m:r>
                      <m:r>
                        <a:rPr lang="en-US" sz="2800" i="1">
                          <a:latin typeface="Cambria Math"/>
                        </a:rPr>
                        <m:t>𝑉𝑎𝑟</m:t>
                      </m:r>
                      <m:d>
                        <m:dPr>
                          <m:ctrlPr>
                            <a:rPr lang="en-US" sz="2800" i="1">
                              <a:latin typeface="Cambria Math" panose="02040503050406030204" pitchFamily="18" charset="0"/>
                            </a:rPr>
                          </m:ctrlPr>
                        </m:dPr>
                        <m:e>
                          <m:r>
                            <a:rPr lang="en-US" sz="2800" i="1" smtClean="0">
                              <a:latin typeface="Cambria Math" charset="0"/>
                            </a:rPr>
                            <m:t>𝑌</m:t>
                          </m:r>
                        </m:e>
                      </m:d>
                      <m:r>
                        <a:rPr lang="en-US" sz="2800" b="0" i="1" smtClean="0">
                          <a:latin typeface="Cambria Math" charset="0"/>
                          <a:ea typeface="Cambria Math"/>
                        </a:rPr>
                        <m:t>+</m:t>
                      </m:r>
                      <m:r>
                        <a:rPr lang="en-US" sz="2800" b="0" i="1" smtClean="0">
                          <a:latin typeface="Cambria Math"/>
                        </a:rPr>
                        <m:t>2</m:t>
                      </m:r>
                      <m:r>
                        <a:rPr lang="en-US" sz="2800" b="0" i="1" smtClean="0">
                          <a:latin typeface="Cambria Math" charset="0"/>
                        </a:rPr>
                        <m:t>𝑎𝑏</m:t>
                      </m:r>
                      <m:r>
                        <a:rPr lang="en-US" sz="2800" b="0" i="1" smtClean="0">
                          <a:latin typeface="Cambria Math"/>
                        </a:rPr>
                        <m:t>𝐶𝑜𝑣</m:t>
                      </m:r>
                      <m:r>
                        <a:rPr lang="en-US" sz="2800" b="0" i="1" smtClean="0">
                          <a:latin typeface="Cambria Math"/>
                        </a:rPr>
                        <m:t>(</m:t>
                      </m:r>
                      <m:r>
                        <a:rPr lang="en-US" sz="2800" b="0" i="1" smtClean="0">
                          <a:latin typeface="Cambria Math" charset="0"/>
                        </a:rPr>
                        <m:t>𝑋</m:t>
                      </m:r>
                      <m:r>
                        <a:rPr lang="en-US" sz="2800" b="0" i="1" smtClean="0">
                          <a:latin typeface="Cambria Math"/>
                        </a:rPr>
                        <m:t>,</m:t>
                      </m:r>
                      <m:r>
                        <a:rPr lang="en-US" sz="2800" b="0" i="1" smtClean="0">
                          <a:latin typeface="Cambria Math" charset="0"/>
                        </a:rPr>
                        <m:t>𝑌</m:t>
                      </m:r>
                      <m:r>
                        <a:rPr lang="en-US" sz="2800" b="0" i="1" smtClean="0">
                          <a:latin typeface="Cambria Math"/>
                        </a:rPr>
                        <m:t>)</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86266" y="1642027"/>
                <a:ext cx="8886279" cy="523220"/>
              </a:xfrm>
              <a:prstGeom prst="rect">
                <a:avLst/>
              </a:prstGeom>
              <a:blipFill>
                <a:blip r:embed="rId3"/>
                <a:stretch>
                  <a:fillRect/>
                </a:stretch>
              </a:blipFill>
            </p:spPr>
            <p:txBody>
              <a:bodyPr/>
              <a:lstStyle/>
              <a:p>
                <a:r>
                  <a:rPr lang="en-US">
                    <a:noFill/>
                  </a:rPr>
                  <a:t> </a:t>
                </a:r>
              </a:p>
            </p:txBody>
          </p:sp>
        </mc:Fallback>
      </mc:AlternateContent>
      <p:sp>
        <p:nvSpPr>
          <p:cNvPr id="6" name="TextBox 5"/>
          <p:cNvSpPr txBox="1"/>
          <p:nvPr/>
        </p:nvSpPr>
        <p:spPr>
          <a:xfrm>
            <a:off x="925090" y="2131609"/>
            <a:ext cx="7467600" cy="646331"/>
          </a:xfrm>
          <a:prstGeom prst="rect">
            <a:avLst/>
          </a:prstGeom>
          <a:noFill/>
        </p:spPr>
        <p:txBody>
          <a:bodyPr wrap="square" rtlCol="0">
            <a:spAutoFit/>
          </a:bodyPr>
          <a:lstStyle/>
          <a:p>
            <a:pPr algn="ctr"/>
            <a:r>
              <a:rPr lang="en-US" dirty="0"/>
              <a:t>Where X and Y are random variables (not necessarily independent) and the Cov(X,Y) is simply a measure of how X and Y move together linearly.   </a:t>
            </a:r>
          </a:p>
        </p:txBody>
      </p:sp>
      <mc:AlternateContent xmlns:mc="http://schemas.openxmlformats.org/markup-compatibility/2006" xmlns:a14="http://schemas.microsoft.com/office/drawing/2010/main">
        <mc:Choice Requires="a14">
          <p:sp>
            <p:nvSpPr>
              <p:cNvPr id="7" name="TextBox 6"/>
              <p:cNvSpPr txBox="1"/>
              <p:nvPr/>
            </p:nvSpPr>
            <p:spPr>
              <a:xfrm>
                <a:off x="152399" y="4776666"/>
                <a:ext cx="8886279" cy="938334"/>
              </a:xfrm>
              <a:prstGeom prst="rect">
                <a:avLst/>
              </a:prstGeom>
              <a:noFill/>
            </p:spPr>
            <p:txBody>
              <a:bodyPr wrap="square" rtlCol="0">
                <a:spAutoFit/>
              </a:bodyPr>
              <a:lstStyle/>
              <a:p>
                <a:pPr algn="ctr"/>
                <a:r>
                  <a:rPr lang="en-US" dirty="0"/>
                  <a:t>In a regression equation, the </a:t>
                </a:r>
                <a14:m>
                  <m:oMath xmlns:m="http://schemas.openxmlformats.org/officeDocument/2006/math">
                    <m:acc>
                      <m:accPr>
                        <m:chr m:val="̂"/>
                        <m:ctrlPr>
                          <a:rPr lang="en-US" i="1" smtClean="0">
                            <a:latin typeface="Cambria Math" panose="02040503050406030204" pitchFamily="18" charset="0"/>
                            <a:ea typeface="Cambria Math"/>
                          </a:rPr>
                        </m:ctrlPr>
                      </m:accPr>
                      <m:e>
                        <m:r>
                          <a:rPr lang="en-US" i="1">
                            <a:latin typeface="Cambria Math"/>
                            <a:ea typeface="Cambria Math"/>
                          </a:rPr>
                          <m:t>𝛽</m:t>
                        </m:r>
                      </m:e>
                    </m:acc>
                    <m:r>
                      <a:rPr lang="en-US" b="0" i="1" smtClean="0">
                        <a:latin typeface="Cambria Math" charset="0"/>
                        <a:ea typeface="Cambria Math"/>
                      </a:rPr>
                      <m:t>𝑠</m:t>
                    </m:r>
                  </m:oMath>
                </a14:m>
                <a:r>
                  <a:rPr lang="en-US" dirty="0"/>
                  <a:t> are the random variables and the “explanatory variables” are actually constant. This is because we know the values of the EVs and have to estimate the values of the </a:t>
                </a:r>
                <a14:m>
                  <m:oMath xmlns:m="http://schemas.openxmlformats.org/officeDocument/2006/math">
                    <m:r>
                      <a:rPr lang="en-US" i="1">
                        <a:latin typeface="Cambria Math"/>
                        <a:ea typeface="Cambria Math"/>
                      </a:rPr>
                      <m:t>𝛽</m:t>
                    </m:r>
                    <m:r>
                      <a:rPr lang="en-US" i="1">
                        <a:latin typeface="Cambria Math" charset="0"/>
                        <a:ea typeface="Cambria Math"/>
                      </a:rPr>
                      <m:t>𝑠</m:t>
                    </m:r>
                    <m:r>
                      <a:rPr lang="en-US" b="0" i="1" smtClean="0">
                        <a:latin typeface="Cambria Math" charset="0"/>
                        <a:ea typeface="Cambria Math"/>
                      </a:rPr>
                      <m:t>.  </m:t>
                    </m:r>
                  </m:oMath>
                </a14:m>
                <a:endParaRPr lang="en-US" b="0" dirty="0">
                  <a:ea typeface="Cambria Math"/>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52399" y="4776666"/>
                <a:ext cx="8886279" cy="938334"/>
              </a:xfrm>
              <a:prstGeom prst="rect">
                <a:avLst/>
              </a:prstGeom>
              <a:blipFill>
                <a:blip r:embed="rId4"/>
                <a:stretch>
                  <a:fillRect l="-412" t="-3247" r="-1029" b="-97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2306475" y="3081368"/>
                <a:ext cx="4531049" cy="384336"/>
              </a:xfrm>
              <a:prstGeom prst="rect">
                <a:avLst/>
              </a:prstGeom>
            </p:spPr>
            <p:txBody>
              <a:bodyPr wrap="none">
                <a:spAutoFit/>
              </a:bodyPr>
              <a:lstStyle/>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charset="0"/>
                          </a:rPr>
                          <m:t>𝑙𝑒𝑛𝑒𝑟𝑔𝑦</m:t>
                        </m:r>
                      </m:e>
                    </m:acc>
                    <m:r>
                      <a:rPr lang="en-US" b="0" i="1" smtClean="0">
                        <a:latin typeface="Cambria Math" charset="0"/>
                      </a:rPr>
                      <m:t>= </m:t>
                    </m:r>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ea typeface="Cambria Math"/>
                              </a:rPr>
                              <m:t>𝛽</m:t>
                            </m:r>
                          </m:e>
                        </m:acc>
                      </m:e>
                      <m:sub>
                        <m:r>
                          <a:rPr lang="en-US" b="0" i="1" smtClean="0">
                            <a:latin typeface="Cambria Math" charset="0"/>
                          </a:rPr>
                          <m:t>0</m:t>
                        </m:r>
                      </m:sub>
                    </m:sSub>
                    <m:r>
                      <a:rPr lang="en-US" b="0" i="1" smtClean="0">
                        <a:latin typeface="Cambria Math"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ea typeface="Cambria Math"/>
                              </a:rPr>
                              <m:t>𝛽</m:t>
                            </m:r>
                          </m:e>
                        </m:acc>
                      </m:e>
                      <m:sub>
                        <m:r>
                          <a:rPr lang="en-US" b="0" i="1" smtClean="0">
                            <a:latin typeface="Cambria Math" charset="0"/>
                            <a:ea typeface="Cambria Math"/>
                          </a:rPr>
                          <m:t>1</m:t>
                        </m:r>
                      </m:sub>
                    </m:sSub>
                    <m:r>
                      <a:rPr lang="en-US" b="0" i="1" smtClean="0">
                        <a:latin typeface="Cambria Math" charset="0"/>
                      </a:rPr>
                      <m:t>𝑙𝑚𝑎𝑠𝑠</m:t>
                    </m:r>
                  </m:oMath>
                </a14:m>
                <a:r>
                  <a:rPr lang="en-US" dirty="0"/>
                  <a:t> </a:t>
                </a:r>
                <a14:m>
                  <m:oMath xmlns:m="http://schemas.openxmlformats.org/officeDocument/2006/math">
                    <m:r>
                      <a:rPr lang="en-US" i="1">
                        <a:latin typeface="Cambria Math"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ea typeface="Cambria Math"/>
                              </a:rPr>
                              <m:t>𝛽</m:t>
                            </m:r>
                          </m:e>
                        </m:acc>
                      </m:e>
                      <m:sub>
                        <m:r>
                          <a:rPr lang="en-US" b="0" i="1" smtClean="0">
                            <a:latin typeface="Cambria Math" charset="0"/>
                            <a:ea typeface="Cambria Math"/>
                          </a:rPr>
                          <m:t>2</m:t>
                        </m:r>
                      </m:sub>
                    </m:sSub>
                    <m:r>
                      <a:rPr lang="en-US" b="0" i="1" smtClean="0">
                        <a:latin typeface="Cambria Math" charset="0"/>
                        <a:ea typeface="Cambria Math"/>
                      </a:rPr>
                      <m:t>𝑏𝑖𝑟𝑑</m:t>
                    </m:r>
                  </m:oMath>
                </a14:m>
                <a:r>
                  <a:rPr lang="en-US" dirty="0"/>
                  <a:t> </a:t>
                </a:r>
                <a14:m>
                  <m:oMath xmlns:m="http://schemas.openxmlformats.org/officeDocument/2006/math">
                    <m:r>
                      <a:rPr lang="en-US" i="1">
                        <a:latin typeface="Cambria Math"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ea typeface="Cambria Math"/>
                              </a:rPr>
                              <m:t>𝛽</m:t>
                            </m:r>
                          </m:e>
                        </m:acc>
                      </m:e>
                      <m:sub>
                        <m:r>
                          <a:rPr lang="en-US" b="0" i="1" smtClean="0">
                            <a:latin typeface="Cambria Math" charset="0"/>
                            <a:ea typeface="Cambria Math"/>
                          </a:rPr>
                          <m:t>3</m:t>
                        </m:r>
                      </m:sub>
                    </m:sSub>
                    <m:r>
                      <a:rPr lang="en-US" b="0" i="1" smtClean="0">
                        <a:latin typeface="Cambria Math" charset="0"/>
                        <a:ea typeface="Cambria Math"/>
                      </a:rPr>
                      <m:t>𝑒𝑏𝑎𝑡</m:t>
                    </m:r>
                  </m:oMath>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2306475" y="3081368"/>
                <a:ext cx="4531049" cy="384336"/>
              </a:xfrm>
              <a:prstGeom prst="rect">
                <a:avLst/>
              </a:prstGeom>
              <a:blipFill>
                <a:blip r:embed="rId5"/>
                <a:stretch>
                  <a:fillRect l="-403" t="-7813" b="-12500"/>
                </a:stretch>
              </a:blipFill>
            </p:spPr>
            <p:txBody>
              <a:bodyPr/>
              <a:lstStyle/>
              <a:p>
                <a:r>
                  <a:rPr lang="en-US">
                    <a:noFill/>
                  </a:rPr>
                  <a:t> </a:t>
                </a:r>
              </a:p>
            </p:txBody>
          </p:sp>
        </mc:Fallback>
      </mc:AlternateContent>
      <p:sp>
        <p:nvSpPr>
          <p:cNvPr id="9" name="TextBox 8"/>
          <p:cNvSpPr txBox="1"/>
          <p:nvPr/>
        </p:nvSpPr>
        <p:spPr>
          <a:xfrm>
            <a:off x="1190859" y="2722083"/>
            <a:ext cx="6705600" cy="369332"/>
          </a:xfrm>
          <a:prstGeom prst="rect">
            <a:avLst/>
          </a:prstGeom>
          <a:noFill/>
        </p:spPr>
        <p:txBody>
          <a:bodyPr wrap="square" rtlCol="0">
            <a:spAutoFit/>
          </a:bodyPr>
          <a:lstStyle/>
          <a:p>
            <a:pPr algn="ctr"/>
            <a:r>
              <a:rPr lang="en-US" dirty="0"/>
              <a:t>Consider the regression equation:</a:t>
            </a:r>
          </a:p>
        </p:txBody>
      </p:sp>
      <mc:AlternateContent xmlns:mc="http://schemas.openxmlformats.org/markup-compatibility/2006" xmlns:a14="http://schemas.microsoft.com/office/drawing/2010/main">
        <mc:Choice Requires="a14">
          <p:sp>
            <p:nvSpPr>
              <p:cNvPr id="10" name="TextBox 9"/>
              <p:cNvSpPr txBox="1"/>
              <p:nvPr/>
            </p:nvSpPr>
            <p:spPr>
              <a:xfrm>
                <a:off x="5644" y="5874572"/>
                <a:ext cx="1622752" cy="406586"/>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a:rPr>
                        <m:t>𝑉𝑎𝑟</m:t>
                      </m:r>
                      <m:r>
                        <a:rPr lang="en-US" b="0" i="1" smtClean="0">
                          <a:latin typeface="Cambria Math"/>
                        </a:rPr>
                        <m:t> </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charset="0"/>
                                      <a:ea typeface="Cambria Math" charset="0"/>
                                      <a:cs typeface="Cambria Math" charset="0"/>
                                    </a:rPr>
                                    <m:t>𝛽</m:t>
                                  </m:r>
                                </m:e>
                              </m:acc>
                            </m:e>
                            <m:sub>
                              <m:r>
                                <a:rPr lang="en-US" i="1">
                                  <a:latin typeface="Cambria Math" charset="0"/>
                                  <a:ea typeface="Cambria Math"/>
                                </a:rPr>
                                <m:t>2</m:t>
                              </m:r>
                            </m:sub>
                          </m:sSub>
                          <m:r>
                            <a:rPr lang="en-US" i="1">
                              <a:latin typeface="Cambria Math"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i="1">
                                  <a:latin typeface="Cambria Math" charset="0"/>
                                  <a:ea typeface="Cambria Math" charset="0"/>
                                  <a:cs typeface="Cambria Math" charset="0"/>
                                </a:rPr>
                                <m:t>3</m:t>
                              </m:r>
                            </m:sub>
                          </m:sSub>
                        </m:e>
                      </m:d>
                    </m:oMath>
                  </m:oMathPara>
                </a14:m>
                <a:endParaRPr lang="en-US" b="0" dirty="0"/>
              </a:p>
            </p:txBody>
          </p:sp>
        </mc:Choice>
        <mc:Fallback xmlns="">
          <p:sp>
            <p:nvSpPr>
              <p:cNvPr id="10" name="TextBox 9"/>
              <p:cNvSpPr txBox="1">
                <a:spLocks noRot="1" noChangeAspect="1" noMove="1" noResize="1" noEditPoints="1" noAdjustHandles="1" noChangeArrowheads="1" noChangeShapeType="1" noTextEdit="1"/>
              </p:cNvSpPr>
              <p:nvPr/>
            </p:nvSpPr>
            <p:spPr>
              <a:xfrm>
                <a:off x="5644" y="5874572"/>
                <a:ext cx="1622752" cy="406586"/>
              </a:xfrm>
              <a:prstGeom prst="rect">
                <a:avLst/>
              </a:prstGeom>
              <a:blipFill>
                <a:blip r:embed="rId6"/>
                <a:stretch>
                  <a:fillRect t="-6061" b="-9091"/>
                </a:stretch>
              </a:blipFill>
            </p:spPr>
            <p:txBody>
              <a:bodyPr/>
              <a:lstStyle/>
              <a:p>
                <a:r>
                  <a:rPr lang="en-US">
                    <a:noFill/>
                  </a:rPr>
                  <a:t> </a:t>
                </a:r>
              </a:p>
            </p:txBody>
          </p:sp>
        </mc:Fallback>
      </mc:AlternateContent>
      <p:sp>
        <p:nvSpPr>
          <p:cNvPr id="11" name="TextBox 10"/>
          <p:cNvSpPr txBox="1"/>
          <p:nvPr/>
        </p:nvSpPr>
        <p:spPr>
          <a:xfrm>
            <a:off x="6637929" y="3049505"/>
            <a:ext cx="2438400" cy="523220"/>
          </a:xfrm>
          <a:prstGeom prst="rect">
            <a:avLst/>
          </a:prstGeom>
          <a:noFill/>
        </p:spPr>
        <p:txBody>
          <a:bodyPr wrap="square" rtlCol="0">
            <a:spAutoFit/>
          </a:bodyPr>
          <a:lstStyle/>
          <a:p>
            <a:pPr algn="ctr"/>
            <a:r>
              <a:rPr lang="en-US" sz="1400" dirty="0">
                <a:solidFill>
                  <a:srgbClr val="FF0000"/>
                </a:solidFill>
              </a:rPr>
              <a:t>Note: non-echolocating bat now the reference</a:t>
            </a:r>
          </a:p>
        </p:txBody>
      </p:sp>
      <p:sp>
        <p:nvSpPr>
          <p:cNvPr id="12" name="Content Placeholder 2"/>
          <p:cNvSpPr>
            <a:spLocks noGrp="1"/>
          </p:cNvSpPr>
          <p:nvPr>
            <p:ph idx="1"/>
          </p:nvPr>
        </p:nvSpPr>
        <p:spPr>
          <a:xfrm>
            <a:off x="544090" y="1132058"/>
            <a:ext cx="8229600" cy="698498"/>
          </a:xfrm>
          <a:ln>
            <a:noFill/>
          </a:ln>
        </p:spPr>
        <p:txBody>
          <a:bodyPr>
            <a:normAutofit fontScale="77500" lnSpcReduction="20000"/>
          </a:bodyPr>
          <a:lstStyle/>
          <a:p>
            <a:pPr marL="0" indent="0" algn="ctr">
              <a:buNone/>
            </a:pPr>
            <a:r>
              <a:rPr lang="en-US" sz="2000" dirty="0"/>
              <a:t>Find a 95% confidence interval for the difference in the intercept between </a:t>
            </a:r>
            <a:r>
              <a:rPr lang="en-US" sz="2000" b="1" dirty="0"/>
              <a:t>non-echolocating birds </a:t>
            </a:r>
            <a:r>
              <a:rPr lang="en-US" sz="2000" dirty="0"/>
              <a:t>and </a:t>
            </a:r>
            <a:r>
              <a:rPr lang="en-US" sz="2000" b="1" dirty="0"/>
              <a:t>echolocating bats</a:t>
            </a:r>
            <a:r>
              <a:rPr lang="en-US" sz="2000" dirty="0"/>
              <a:t> (</a:t>
            </a:r>
            <a:r>
              <a:rPr lang="en-US" sz="2000" b="1" dirty="0">
                <a:solidFill>
                  <a:srgbClr val="0070C0"/>
                </a:solidFill>
              </a:rPr>
              <a:t>a new way</a:t>
            </a:r>
            <a:r>
              <a:rPr lang="en-US" sz="2000" dirty="0"/>
              <a:t>!).  To do this, we must first find the SE:</a:t>
            </a:r>
          </a:p>
        </p:txBody>
      </p:sp>
      <p:sp>
        <p:nvSpPr>
          <p:cNvPr id="13" name="TextBox 12">
            <a:extLst>
              <a:ext uri="{FF2B5EF4-FFF2-40B4-BE49-F238E27FC236}">
                <a16:creationId xmlns:a16="http://schemas.microsoft.com/office/drawing/2014/main" id="{B2EC2BF2-0F06-40C5-A216-78D352B90B72}"/>
              </a:ext>
            </a:extLst>
          </p:cNvPr>
          <p:cNvSpPr txBox="1"/>
          <p:nvPr/>
        </p:nvSpPr>
        <p:spPr>
          <a:xfrm>
            <a:off x="561594" y="3419922"/>
            <a:ext cx="6699956" cy="369332"/>
          </a:xfrm>
          <a:prstGeom prst="rect">
            <a:avLst/>
          </a:prstGeom>
          <a:noFill/>
        </p:spPr>
        <p:txBody>
          <a:bodyPr wrap="square" rtlCol="0">
            <a:spAutoFit/>
          </a:bodyPr>
          <a:lstStyle/>
          <a:p>
            <a:r>
              <a:rPr lang="en-US" dirty="0"/>
              <a:t>Individual regression equations for each relevant value of TYPE:</a:t>
            </a: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8815D8DF-AE45-4DBD-8356-0E9E3A54945B}"/>
                  </a:ext>
                </a:extLst>
              </p:cNvPr>
              <p:cNvSpPr/>
              <p:nvPr/>
            </p:nvSpPr>
            <p:spPr>
              <a:xfrm>
                <a:off x="561594" y="3647184"/>
                <a:ext cx="8345311" cy="646331"/>
              </a:xfrm>
              <a:prstGeom prst="rect">
                <a:avLst/>
              </a:prstGeom>
            </p:spPr>
            <p:txBody>
              <a:bodyPr wrap="square">
                <a:spAutoFit/>
              </a:bodyPr>
              <a:lstStyle/>
              <a:p>
                <a14:m>
                  <m:oMath xmlns:m="http://schemas.openxmlformats.org/officeDocument/2006/math">
                    <m:r>
                      <a:rPr lang="en-US" i="1" smtClean="0">
                        <a:latin typeface="Cambria Math" charset="0"/>
                        <a:ea typeface="Cambria Math" charset="0"/>
                        <a:cs typeface="Cambria Math" charset="0"/>
                      </a:rPr>
                      <m:t>𝜇</m:t>
                    </m:r>
                    <m:d>
                      <m:dPr>
                        <m:begChr m:val="{"/>
                        <m:endChr m:val="|"/>
                        <m:ctrlPr>
                          <a:rPr lang="en-US" i="1">
                            <a:latin typeface="Cambria Math" panose="02040503050406030204" pitchFamily="18" charset="0"/>
                            <a:ea typeface="Cambria Math" charset="0"/>
                            <a:cs typeface="Cambria Math" charset="0"/>
                          </a:rPr>
                        </m:ctrlPr>
                      </m:dPr>
                      <m:e>
                        <m:r>
                          <a:rPr lang="en-US" i="1">
                            <a:latin typeface="Cambria Math" charset="0"/>
                            <a:ea typeface="Cambria Math" charset="0"/>
                            <a:cs typeface="Cambria Math" charset="0"/>
                          </a:rPr>
                          <m:t>𝑙𝑒𝑛𝑒𝑟</m:t>
                        </m:r>
                        <m:r>
                          <a:rPr lang="en-US" i="1">
                            <a:latin typeface="Cambria Math" panose="02040503050406030204" pitchFamily="18" charset="0"/>
                            <a:ea typeface="Cambria Math" charset="0"/>
                            <a:cs typeface="Cambria Math" charset="0"/>
                          </a:rPr>
                          <m:t>𝑔</m:t>
                        </m:r>
                        <m:r>
                          <a:rPr lang="en-US" i="1">
                            <a:latin typeface="Cambria Math" charset="0"/>
                            <a:ea typeface="Cambria Math" charset="0"/>
                            <a:cs typeface="Cambria Math" charset="0"/>
                          </a:rPr>
                          <m:t>𝑦</m:t>
                        </m:r>
                        <m:r>
                          <a:rPr lang="en-US" i="1">
                            <a:latin typeface="Cambria Math" charset="0"/>
                            <a:ea typeface="Cambria Math" charset="0"/>
                            <a:cs typeface="Cambria Math" charset="0"/>
                          </a:rPr>
                          <m:t> </m:t>
                        </m:r>
                      </m:e>
                    </m:d>
                    <m:r>
                      <a:rPr lang="en-US" i="1">
                        <a:latin typeface="Cambria Math" charset="0"/>
                        <a:ea typeface="Cambria Math" charset="0"/>
                        <a:cs typeface="Cambria Math" charset="0"/>
                      </a:rPr>
                      <m:t>𝑙𝑚𝑎𝑠𝑠</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𝑇𝑌𝑃𝐸</m:t>
                    </m:r>
                    <m:r>
                      <a:rPr lang="en-US" i="1">
                        <a:latin typeface="Cambria Math" panose="02040503050406030204" pitchFamily="18" charset="0"/>
                        <a:ea typeface="Cambria Math" charset="0"/>
                        <a:cs typeface="Cambria Math" charset="0"/>
                      </a:rPr>
                      <m:t>=</m:t>
                    </m:r>
                    <m:r>
                      <a:rPr lang="en-US" b="1" i="1" smtClean="0">
                        <a:latin typeface="Cambria Math" panose="02040503050406030204" pitchFamily="18" charset="0"/>
                        <a:ea typeface="Cambria Math" charset="0"/>
                        <a:cs typeface="Cambria Math" charset="0"/>
                      </a:rPr>
                      <m:t>𝒃𝒊𝒓𝒅𝒔</m:t>
                    </m:r>
                    <m:r>
                      <a:rPr lang="en-US" i="1">
                        <a:latin typeface="Cambria Math" charset="0"/>
                        <a:ea typeface="Cambria Math" charset="0"/>
                        <a:cs typeface="Cambria Math" charset="0"/>
                      </a:rPr>
                      <m:t>}=</m:t>
                    </m:r>
                    <m:r>
                      <a:rPr lang="en-US" i="1">
                        <a:latin typeface="Cambria Math" panose="02040503050406030204" pitchFamily="18" charset="0"/>
                        <a:ea typeface="Cambria Math" charset="0"/>
                        <a:cs typeface="Cambria Math" charset="0"/>
                      </a:rPr>
                      <m:t>(</m:t>
                    </m:r>
                    <m:sSub>
                      <m:sSubPr>
                        <m:ctrlPr>
                          <a:rPr lang="en-US" b="1" i="1">
                            <a:latin typeface="Cambria Math" panose="02040503050406030204" pitchFamily="18" charset="0"/>
                            <a:ea typeface="Cambria Math" charset="0"/>
                            <a:cs typeface="Cambria Math" charset="0"/>
                          </a:rPr>
                        </m:ctrlPr>
                      </m:sSubPr>
                      <m:e>
                        <m:r>
                          <a:rPr lang="en-US" b="1" i="1">
                            <a:latin typeface="Cambria Math" charset="0"/>
                            <a:ea typeface="Cambria Math" charset="0"/>
                            <a:cs typeface="Cambria Math" charset="0"/>
                          </a:rPr>
                          <m:t>𝜷</m:t>
                        </m:r>
                      </m:e>
                      <m:sub>
                        <m:r>
                          <a:rPr lang="en-US" b="1" i="1">
                            <a:latin typeface="Cambria Math" charset="0"/>
                            <a:ea typeface="Cambria Math" charset="0"/>
                            <a:cs typeface="Cambria Math" charset="0"/>
                          </a:rPr>
                          <m:t>𝟎</m:t>
                        </m:r>
                      </m:sub>
                    </m:sSub>
                    <m:r>
                      <a:rPr lang="en-US" b="1" i="1">
                        <a:latin typeface="Cambria Math" panose="02040503050406030204" pitchFamily="18" charset="0"/>
                        <a:ea typeface="Cambria Math" charset="0"/>
                        <a:cs typeface="Cambria Math" charset="0"/>
                      </a:rPr>
                      <m:t>+</m:t>
                    </m:r>
                    <m:sSub>
                      <m:sSubPr>
                        <m:ctrlPr>
                          <a:rPr lang="en-US" b="1" i="1">
                            <a:latin typeface="Cambria Math" panose="02040503050406030204" pitchFamily="18" charset="0"/>
                            <a:ea typeface="Cambria Math" charset="0"/>
                            <a:cs typeface="Cambria Math" charset="0"/>
                          </a:rPr>
                        </m:ctrlPr>
                      </m:sSubPr>
                      <m:e>
                        <m:r>
                          <a:rPr lang="en-US" b="1" i="1">
                            <a:latin typeface="Cambria Math" charset="0"/>
                            <a:ea typeface="Cambria Math" charset="0"/>
                            <a:cs typeface="Cambria Math" charset="0"/>
                          </a:rPr>
                          <m:t>𝜷</m:t>
                        </m:r>
                      </m:e>
                      <m:sub>
                        <m:r>
                          <a:rPr lang="en-US" b="1" i="1" smtClean="0">
                            <a:latin typeface="Cambria Math" panose="02040503050406030204" pitchFamily="18" charset="0"/>
                            <a:ea typeface="Cambria Math" charset="0"/>
                            <a:cs typeface="Cambria Math" charset="0"/>
                          </a:rPr>
                          <m:t>𝟐</m:t>
                        </m:r>
                      </m:sub>
                    </m:sSub>
                    <m:r>
                      <a:rPr lang="en-US" i="1">
                        <a:latin typeface="Cambria Math" panose="02040503050406030204" pitchFamily="18"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b="0" i="1">
                            <a:latin typeface="Cambria Math" charset="0"/>
                            <a:ea typeface="Cambria Math" charset="0"/>
                            <a:cs typeface="Cambria Math" charset="0"/>
                          </a:rPr>
                          <m:t>𝛽</m:t>
                        </m:r>
                      </m:e>
                      <m:sub>
                        <m:r>
                          <a:rPr lang="en-US" b="0" i="1">
                            <a:latin typeface="Cambria Math" charset="0"/>
                            <a:ea typeface="Cambria Math" charset="0"/>
                            <a:cs typeface="Cambria Math" charset="0"/>
                          </a:rPr>
                          <m:t>1</m:t>
                        </m:r>
                      </m:sub>
                    </m:sSub>
                    <m:r>
                      <a:rPr lang="en-US" i="1">
                        <a:latin typeface="Cambria Math" charset="0"/>
                        <a:ea typeface="Cambria Math" charset="0"/>
                        <a:cs typeface="Cambria Math" charset="0"/>
                      </a:rPr>
                      <m:t>𝑙𝑚𝑎𝑠𝑠</m:t>
                    </m:r>
                  </m:oMath>
                </a14:m>
                <a:r>
                  <a:rPr lang="en-US" i="1" dirty="0"/>
                  <a:t>: intercept = </a:t>
                </a:r>
                <a14:m>
                  <m:oMath xmlns:m="http://schemas.openxmlformats.org/officeDocument/2006/math">
                    <m:sSub>
                      <m:sSubPr>
                        <m:ctrlPr>
                          <a:rPr lang="en-US" b="1" i="1">
                            <a:latin typeface="Cambria Math" panose="02040503050406030204" pitchFamily="18" charset="0"/>
                            <a:ea typeface="Cambria Math" charset="0"/>
                            <a:cs typeface="Cambria Math" charset="0"/>
                          </a:rPr>
                        </m:ctrlPr>
                      </m:sSubPr>
                      <m:e>
                        <m:r>
                          <a:rPr lang="en-US" b="1" i="1">
                            <a:latin typeface="Cambria Math" charset="0"/>
                            <a:ea typeface="Cambria Math" charset="0"/>
                            <a:cs typeface="Cambria Math" charset="0"/>
                          </a:rPr>
                          <m:t>𝜷</m:t>
                        </m:r>
                      </m:e>
                      <m:sub>
                        <m:r>
                          <a:rPr lang="en-US" b="1" i="1">
                            <a:latin typeface="Cambria Math" panose="02040503050406030204" pitchFamily="18" charset="0"/>
                            <a:ea typeface="Cambria Math" charset="0"/>
                            <a:cs typeface="Cambria Math" charset="0"/>
                          </a:rPr>
                          <m:t>𝟎</m:t>
                        </m:r>
                      </m:sub>
                    </m:sSub>
                    <m:r>
                      <a:rPr lang="en-US" b="1" i="1">
                        <a:latin typeface="Cambria Math" panose="02040503050406030204" pitchFamily="18" charset="0"/>
                        <a:ea typeface="Cambria Math" charset="0"/>
                        <a:cs typeface="Cambria Math" charset="0"/>
                      </a:rPr>
                      <m:t>+</m:t>
                    </m:r>
                    <m:sSub>
                      <m:sSubPr>
                        <m:ctrlPr>
                          <a:rPr lang="en-US" b="1" i="1">
                            <a:latin typeface="Cambria Math" panose="02040503050406030204" pitchFamily="18" charset="0"/>
                            <a:ea typeface="Cambria Math" charset="0"/>
                            <a:cs typeface="Cambria Math" charset="0"/>
                          </a:rPr>
                        </m:ctrlPr>
                      </m:sSubPr>
                      <m:e>
                        <m:r>
                          <a:rPr lang="en-US" b="1" i="1">
                            <a:latin typeface="Cambria Math" charset="0"/>
                            <a:ea typeface="Cambria Math" charset="0"/>
                            <a:cs typeface="Cambria Math" charset="0"/>
                          </a:rPr>
                          <m:t>𝜷</m:t>
                        </m:r>
                      </m:e>
                      <m:sub>
                        <m:r>
                          <a:rPr lang="en-US" b="1" i="1" smtClean="0">
                            <a:latin typeface="Cambria Math" panose="02040503050406030204" pitchFamily="18" charset="0"/>
                            <a:ea typeface="Cambria Math" charset="0"/>
                            <a:cs typeface="Cambria Math" charset="0"/>
                          </a:rPr>
                          <m:t>𝟐</m:t>
                        </m:r>
                      </m:sub>
                    </m:sSub>
                  </m:oMath>
                </a14:m>
                <a:endParaRPr lang="en-US" i="1" dirty="0"/>
              </a:p>
              <a:p>
                <a14:m>
                  <m:oMath xmlns:m="http://schemas.openxmlformats.org/officeDocument/2006/math">
                    <m:r>
                      <a:rPr lang="en-US" i="1">
                        <a:latin typeface="Cambria Math" charset="0"/>
                        <a:ea typeface="Cambria Math" charset="0"/>
                        <a:cs typeface="Cambria Math" charset="0"/>
                      </a:rPr>
                      <m:t>𝜇</m:t>
                    </m:r>
                    <m:d>
                      <m:dPr>
                        <m:begChr m:val="{"/>
                        <m:endChr m:val="|"/>
                        <m:ctrlPr>
                          <a:rPr lang="en-US" i="1">
                            <a:latin typeface="Cambria Math" panose="02040503050406030204" pitchFamily="18" charset="0"/>
                            <a:ea typeface="Cambria Math" charset="0"/>
                            <a:cs typeface="Cambria Math" charset="0"/>
                          </a:rPr>
                        </m:ctrlPr>
                      </m:dPr>
                      <m:e>
                        <m:r>
                          <a:rPr lang="en-US" i="1">
                            <a:latin typeface="Cambria Math" charset="0"/>
                            <a:ea typeface="Cambria Math" charset="0"/>
                            <a:cs typeface="Cambria Math" charset="0"/>
                          </a:rPr>
                          <m:t>𝑙𝑒𝑛𝑒𝑟</m:t>
                        </m:r>
                        <m:r>
                          <a:rPr lang="en-US" i="1">
                            <a:latin typeface="Cambria Math" panose="02040503050406030204" pitchFamily="18" charset="0"/>
                            <a:ea typeface="Cambria Math" charset="0"/>
                            <a:cs typeface="Cambria Math" charset="0"/>
                          </a:rPr>
                          <m:t>𝑔</m:t>
                        </m:r>
                        <m:r>
                          <a:rPr lang="en-US" i="1">
                            <a:latin typeface="Cambria Math" charset="0"/>
                            <a:ea typeface="Cambria Math" charset="0"/>
                            <a:cs typeface="Cambria Math" charset="0"/>
                          </a:rPr>
                          <m:t>𝑦</m:t>
                        </m:r>
                        <m:r>
                          <a:rPr lang="en-US" i="1">
                            <a:latin typeface="Cambria Math" charset="0"/>
                            <a:ea typeface="Cambria Math" charset="0"/>
                            <a:cs typeface="Cambria Math" charset="0"/>
                          </a:rPr>
                          <m:t> </m:t>
                        </m:r>
                      </m:e>
                    </m:d>
                    <m:r>
                      <a:rPr lang="en-US" i="1">
                        <a:latin typeface="Cambria Math" charset="0"/>
                        <a:ea typeface="Cambria Math" charset="0"/>
                        <a:cs typeface="Cambria Math" charset="0"/>
                      </a:rPr>
                      <m:t>𝑙𝑚𝑎𝑠𝑠</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𝑇𝑌𝑃𝐸</m:t>
                    </m:r>
                    <m:r>
                      <a:rPr lang="en-US" i="1">
                        <a:latin typeface="Cambria Math" panose="02040503050406030204" pitchFamily="18" charset="0"/>
                        <a:ea typeface="Cambria Math" charset="0"/>
                        <a:cs typeface="Cambria Math" charset="0"/>
                      </a:rPr>
                      <m:t>=</m:t>
                    </m:r>
                    <m:r>
                      <a:rPr lang="en-US" b="1" i="1" smtClean="0">
                        <a:latin typeface="Cambria Math" panose="02040503050406030204" pitchFamily="18" charset="0"/>
                        <a:ea typeface="Cambria Math" charset="0"/>
                        <a:cs typeface="Cambria Math" charset="0"/>
                      </a:rPr>
                      <m:t>𝒆𝒃𝒂𝒕</m:t>
                    </m:r>
                    <m:r>
                      <a:rPr lang="en-US" i="1">
                        <a:latin typeface="Cambria Math" charset="0"/>
                        <a:ea typeface="Cambria Math" charset="0"/>
                        <a:cs typeface="Cambria Math" charset="0"/>
                      </a:rPr>
                      <m:t>}=</m:t>
                    </m:r>
                    <m:r>
                      <a:rPr lang="en-US" i="1">
                        <a:latin typeface="Cambria Math" panose="02040503050406030204" pitchFamily="18" charset="0"/>
                        <a:ea typeface="Cambria Math" charset="0"/>
                        <a:cs typeface="Cambria Math" charset="0"/>
                      </a:rPr>
                      <m:t>(</m:t>
                    </m:r>
                    <m:sSub>
                      <m:sSubPr>
                        <m:ctrlPr>
                          <a:rPr lang="en-US" b="1" i="1">
                            <a:latin typeface="Cambria Math" panose="02040503050406030204" pitchFamily="18" charset="0"/>
                            <a:ea typeface="Cambria Math" charset="0"/>
                            <a:cs typeface="Cambria Math" charset="0"/>
                          </a:rPr>
                        </m:ctrlPr>
                      </m:sSubPr>
                      <m:e>
                        <m:r>
                          <a:rPr lang="en-US" b="1" i="1">
                            <a:latin typeface="Cambria Math" charset="0"/>
                            <a:ea typeface="Cambria Math" charset="0"/>
                            <a:cs typeface="Cambria Math" charset="0"/>
                          </a:rPr>
                          <m:t>𝜷</m:t>
                        </m:r>
                      </m:e>
                      <m:sub>
                        <m:r>
                          <a:rPr lang="en-US" b="1" i="1">
                            <a:latin typeface="Cambria Math" charset="0"/>
                            <a:ea typeface="Cambria Math" charset="0"/>
                            <a:cs typeface="Cambria Math" charset="0"/>
                          </a:rPr>
                          <m:t>𝟎</m:t>
                        </m:r>
                      </m:sub>
                    </m:sSub>
                    <m:r>
                      <a:rPr lang="en-US" b="1" i="1">
                        <a:latin typeface="Cambria Math" panose="02040503050406030204" pitchFamily="18" charset="0"/>
                        <a:ea typeface="Cambria Math" charset="0"/>
                        <a:cs typeface="Cambria Math" charset="0"/>
                      </a:rPr>
                      <m:t>+</m:t>
                    </m:r>
                    <m:sSub>
                      <m:sSubPr>
                        <m:ctrlPr>
                          <a:rPr lang="en-US" b="1" i="1">
                            <a:latin typeface="Cambria Math" panose="02040503050406030204" pitchFamily="18" charset="0"/>
                            <a:ea typeface="Cambria Math" charset="0"/>
                            <a:cs typeface="Cambria Math" charset="0"/>
                          </a:rPr>
                        </m:ctrlPr>
                      </m:sSubPr>
                      <m:e>
                        <m:r>
                          <a:rPr lang="en-US" b="1" i="1">
                            <a:latin typeface="Cambria Math" charset="0"/>
                            <a:ea typeface="Cambria Math" charset="0"/>
                            <a:cs typeface="Cambria Math" charset="0"/>
                          </a:rPr>
                          <m:t>𝜷</m:t>
                        </m:r>
                      </m:e>
                      <m:sub>
                        <m:r>
                          <a:rPr lang="en-US" b="1" i="1">
                            <a:latin typeface="Cambria Math" panose="02040503050406030204" pitchFamily="18" charset="0"/>
                            <a:ea typeface="Cambria Math" charset="0"/>
                            <a:cs typeface="Cambria Math" charset="0"/>
                          </a:rPr>
                          <m:t>𝟑</m:t>
                        </m:r>
                      </m:sub>
                    </m:sSub>
                    <m:r>
                      <a:rPr lang="en-US" i="1">
                        <a:latin typeface="Cambria Math" panose="02040503050406030204" pitchFamily="18" charset="0"/>
                        <a:ea typeface="Cambria Math" charset="0"/>
                        <a:cs typeface="Cambria Math" charset="0"/>
                      </a:rPr>
                      <m:t>)</m:t>
                    </m:r>
                    <m:r>
                      <a:rPr lang="en-US" b="1" i="1">
                        <a:latin typeface="Cambria Math" panose="02040503050406030204" pitchFamily="18"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b="0" i="1">
                            <a:latin typeface="Cambria Math" charset="0"/>
                            <a:ea typeface="Cambria Math" charset="0"/>
                            <a:cs typeface="Cambria Math" charset="0"/>
                          </a:rPr>
                          <m:t>𝛽</m:t>
                        </m:r>
                      </m:e>
                      <m:sub>
                        <m:r>
                          <a:rPr lang="en-US" b="0" i="1">
                            <a:latin typeface="Cambria Math" charset="0"/>
                            <a:ea typeface="Cambria Math" charset="0"/>
                            <a:cs typeface="Cambria Math" charset="0"/>
                          </a:rPr>
                          <m:t>1</m:t>
                        </m:r>
                      </m:sub>
                    </m:sSub>
                    <m:r>
                      <a:rPr lang="en-US" i="1">
                        <a:latin typeface="Cambria Math" charset="0"/>
                        <a:ea typeface="Cambria Math" charset="0"/>
                        <a:cs typeface="Cambria Math" charset="0"/>
                      </a:rPr>
                      <m:t>𝑙𝑚𝑎𝑠𝑠</m:t>
                    </m:r>
                  </m:oMath>
                </a14:m>
                <a:r>
                  <a:rPr lang="en-US" i="1" dirty="0"/>
                  <a:t> : intercept =</a:t>
                </a:r>
                <a:r>
                  <a:rPr lang="en-US" b="1" dirty="0">
                    <a:ea typeface="Cambria Math" charset="0"/>
                    <a:cs typeface="Cambria Math" charset="0"/>
                  </a:rPr>
                  <a:t> </a:t>
                </a:r>
                <a14:m>
                  <m:oMath xmlns:m="http://schemas.openxmlformats.org/officeDocument/2006/math">
                    <m:sSub>
                      <m:sSubPr>
                        <m:ctrlPr>
                          <a:rPr lang="en-US" b="1" i="1">
                            <a:latin typeface="Cambria Math" panose="02040503050406030204" pitchFamily="18" charset="0"/>
                            <a:ea typeface="Cambria Math" charset="0"/>
                            <a:cs typeface="Cambria Math" charset="0"/>
                          </a:rPr>
                        </m:ctrlPr>
                      </m:sSubPr>
                      <m:e>
                        <m:r>
                          <a:rPr lang="en-US" b="1" i="1">
                            <a:latin typeface="Cambria Math" charset="0"/>
                            <a:ea typeface="Cambria Math" charset="0"/>
                            <a:cs typeface="Cambria Math" charset="0"/>
                          </a:rPr>
                          <m:t>𝜷</m:t>
                        </m:r>
                      </m:e>
                      <m:sub>
                        <m:r>
                          <a:rPr lang="en-US" b="1" i="1">
                            <a:latin typeface="Cambria Math" panose="02040503050406030204" pitchFamily="18" charset="0"/>
                            <a:ea typeface="Cambria Math" charset="0"/>
                            <a:cs typeface="Cambria Math" charset="0"/>
                          </a:rPr>
                          <m:t>𝟎</m:t>
                        </m:r>
                      </m:sub>
                    </m:sSub>
                    <m:r>
                      <a:rPr lang="en-US" b="0" i="1" smtClean="0">
                        <a:latin typeface="Cambria Math" panose="02040503050406030204" pitchFamily="18" charset="0"/>
                        <a:ea typeface="Cambria Math" charset="0"/>
                        <a:cs typeface="Cambria Math" charset="0"/>
                      </a:rPr>
                      <m:t>+</m:t>
                    </m:r>
                    <m:sSub>
                      <m:sSubPr>
                        <m:ctrlPr>
                          <a:rPr lang="en-US" b="1" i="1">
                            <a:latin typeface="Cambria Math" panose="02040503050406030204" pitchFamily="18" charset="0"/>
                            <a:ea typeface="Cambria Math" charset="0"/>
                            <a:cs typeface="Cambria Math" charset="0"/>
                          </a:rPr>
                        </m:ctrlPr>
                      </m:sSubPr>
                      <m:e>
                        <m:r>
                          <a:rPr lang="en-US" b="1" i="1">
                            <a:latin typeface="Cambria Math" charset="0"/>
                            <a:ea typeface="Cambria Math" charset="0"/>
                            <a:cs typeface="Cambria Math" charset="0"/>
                          </a:rPr>
                          <m:t>𝜷</m:t>
                        </m:r>
                      </m:e>
                      <m:sub>
                        <m:r>
                          <a:rPr lang="en-US" b="1" i="1" smtClean="0">
                            <a:latin typeface="Cambria Math" panose="02040503050406030204" pitchFamily="18" charset="0"/>
                            <a:ea typeface="Cambria Math" charset="0"/>
                            <a:cs typeface="Cambria Math" charset="0"/>
                          </a:rPr>
                          <m:t>𝟑</m:t>
                        </m:r>
                      </m:sub>
                    </m:sSub>
                  </m:oMath>
                </a14:m>
                <a:endParaRPr lang="en-US" i="1" dirty="0">
                  <a:ea typeface="Cambria Math" charset="0"/>
                  <a:cs typeface="Cambria Math" charset="0"/>
                </a:endParaRPr>
              </a:p>
            </p:txBody>
          </p:sp>
        </mc:Choice>
        <mc:Fallback xmlns="">
          <p:sp>
            <p:nvSpPr>
              <p:cNvPr id="14" name="Rectangle 13">
                <a:extLst>
                  <a:ext uri="{FF2B5EF4-FFF2-40B4-BE49-F238E27FC236}">
                    <a16:creationId xmlns:a16="http://schemas.microsoft.com/office/drawing/2014/main" id="{8815D8DF-AE45-4DBD-8356-0E9E3A54945B}"/>
                  </a:ext>
                </a:extLst>
              </p:cNvPr>
              <p:cNvSpPr>
                <a:spLocks noRot="1" noChangeAspect="1" noMove="1" noResize="1" noEditPoints="1" noAdjustHandles="1" noChangeArrowheads="1" noChangeShapeType="1" noTextEdit="1"/>
              </p:cNvSpPr>
              <p:nvPr/>
            </p:nvSpPr>
            <p:spPr>
              <a:xfrm>
                <a:off x="561594" y="3647184"/>
                <a:ext cx="8345311" cy="646331"/>
              </a:xfrm>
              <a:prstGeom prst="rect">
                <a:avLst/>
              </a:prstGeom>
              <a:blipFill>
                <a:blip r:embed="rId7"/>
                <a:stretch>
                  <a:fillRect t="-4717" b="-14151"/>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936C9DA5-082A-418D-A386-796F6D8E99BC}"/>
              </a:ext>
            </a:extLst>
          </p:cNvPr>
          <p:cNvSpPr txBox="1"/>
          <p:nvPr/>
        </p:nvSpPr>
        <p:spPr>
          <a:xfrm>
            <a:off x="-34229" y="5558096"/>
            <a:ext cx="9178229" cy="338554"/>
          </a:xfrm>
          <a:prstGeom prst="rect">
            <a:avLst/>
          </a:prstGeom>
          <a:noFill/>
        </p:spPr>
        <p:txBody>
          <a:bodyPr wrap="square" rtlCol="0">
            <a:spAutoFit/>
          </a:bodyPr>
          <a:lstStyle/>
          <a:p>
            <a:pPr algn="ctr"/>
            <a:r>
              <a:rPr lang="en-US" sz="1600" dirty="0"/>
              <a:t>T</a:t>
            </a:r>
            <a:r>
              <a:rPr lang="is-IS" sz="1600" dirty="0"/>
              <a:t>o find the variance of the difference in estimated intercepts between the birds and the echolating bats:</a:t>
            </a:r>
            <a:endParaRPr lang="en-US" sz="1600"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31C9D47-737F-44E6-A6A2-976130B71C3F}"/>
                  </a:ext>
                </a:extLst>
              </p:cNvPr>
              <p:cNvSpPr txBox="1"/>
              <p:nvPr/>
            </p:nvSpPr>
            <p:spPr>
              <a:xfrm>
                <a:off x="1447800" y="5852929"/>
                <a:ext cx="6161238" cy="406586"/>
              </a:xfrm>
              <a:prstGeom prst="rect">
                <a:avLst/>
              </a:prstGeom>
              <a:noFill/>
            </p:spPr>
            <p:txBody>
              <a:bodyPr wrap="none" rtlCol="0">
                <a:spAutoFit/>
              </a:bodyPr>
              <a:lstStyle/>
              <a:p>
                <a:r>
                  <a:rPr lang="en-US" dirty="0"/>
                  <a:t>=(1)</a:t>
                </a:r>
                <a14:m>
                  <m:oMath xmlns:m="http://schemas.openxmlformats.org/officeDocument/2006/math">
                    <m:r>
                      <a:rPr lang="en-US" baseline="30000">
                        <a:latin typeface="Cambria Math" charset="0"/>
                      </a:rPr>
                      <m:t>2</m:t>
                    </m:r>
                    <m:r>
                      <a:rPr lang="en-US" i="1">
                        <a:latin typeface="Cambria Math"/>
                      </a:rPr>
                      <m:t>𝑉𝑎𝑟</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i="1">
                                <a:latin typeface="Cambria Math" charset="0"/>
                                <a:ea typeface="Cambria Math"/>
                              </a:rPr>
                              <m:t>2</m:t>
                            </m:r>
                          </m:sub>
                        </m:sSub>
                      </m:e>
                    </m:d>
                    <m:r>
                      <a:rPr lang="en-US" i="1">
                        <a:latin typeface="Cambria Math" charset="0"/>
                      </a:rPr>
                      <m:t>+</m:t>
                    </m:r>
                    <m:d>
                      <m:dPr>
                        <m:ctrlPr>
                          <a:rPr lang="en-US" b="0" i="1" smtClean="0">
                            <a:latin typeface="Cambria Math" panose="02040503050406030204" pitchFamily="18" charset="0"/>
                          </a:rPr>
                        </m:ctrlPr>
                      </m:dPr>
                      <m:e>
                        <m:r>
                          <a:rPr lang="en-US" b="0" i="1" smtClean="0">
                            <a:latin typeface="Cambria Math" charset="0"/>
                          </a:rPr>
                          <m:t>−1</m:t>
                        </m:r>
                      </m:e>
                    </m:d>
                    <m:r>
                      <a:rPr lang="en-US" b="0" i="1" baseline="30000" smtClean="0">
                        <a:latin typeface="Cambria Math" charset="0"/>
                      </a:rPr>
                      <m:t>2</m:t>
                    </m:r>
                    <m:r>
                      <a:rPr lang="en-US" i="1">
                        <a:latin typeface="Cambria Math"/>
                      </a:rPr>
                      <m:t>𝑉𝑎𝑟</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b="0" i="1" smtClean="0">
                                <a:latin typeface="Cambria Math" charset="0"/>
                                <a:ea typeface="Cambria Math" charset="0"/>
                                <a:cs typeface="Cambria Math" charset="0"/>
                              </a:rPr>
                              <m:t>3</m:t>
                            </m:r>
                          </m:sub>
                        </m:sSub>
                      </m:e>
                    </m:d>
                    <m:r>
                      <a:rPr lang="en-US" b="0" i="1" smtClean="0">
                        <a:latin typeface="Cambria Math" charset="0"/>
                        <a:ea typeface="Cambria Math"/>
                      </a:rPr>
                      <m:t>+</m:t>
                    </m:r>
                    <m:r>
                      <a:rPr lang="en-US" i="1">
                        <a:latin typeface="Cambria Math"/>
                      </a:rPr>
                      <m:t>2</m:t>
                    </m:r>
                    <m:r>
                      <a:rPr lang="en-US" b="0" i="1" smtClean="0">
                        <a:latin typeface="Cambria Math" charset="0"/>
                      </a:rPr>
                      <m:t>∗</m:t>
                    </m:r>
                    <m:d>
                      <m:dPr>
                        <m:ctrlPr>
                          <a:rPr lang="en-US" b="0" i="1" smtClean="0">
                            <a:latin typeface="Cambria Math" panose="02040503050406030204" pitchFamily="18" charset="0"/>
                          </a:rPr>
                        </m:ctrlPr>
                      </m:dPr>
                      <m:e>
                        <m:r>
                          <a:rPr lang="en-US" b="0" i="1" smtClean="0">
                            <a:latin typeface="Cambria Math" charset="0"/>
                          </a:rPr>
                          <m:t>1</m:t>
                        </m:r>
                      </m:e>
                    </m:d>
                    <m:r>
                      <a:rPr lang="en-US" b="0" i="1" smtClean="0">
                        <a:latin typeface="Cambria Math" charset="0"/>
                      </a:rPr>
                      <m:t>∗</m:t>
                    </m:r>
                    <m:d>
                      <m:dPr>
                        <m:ctrlPr>
                          <a:rPr lang="en-US" b="0" i="1" smtClean="0">
                            <a:latin typeface="Cambria Math" panose="02040503050406030204" pitchFamily="18" charset="0"/>
                          </a:rPr>
                        </m:ctrlPr>
                      </m:dPr>
                      <m:e>
                        <m:r>
                          <a:rPr lang="en-US" b="0" i="1" smtClean="0">
                            <a:latin typeface="Cambria Math" charset="0"/>
                          </a:rPr>
                          <m:t>−1</m:t>
                        </m:r>
                      </m:e>
                    </m:d>
                    <m:r>
                      <a:rPr lang="en-US" b="0" i="1" smtClean="0">
                        <a:latin typeface="Cambria Math" charset="0"/>
                      </a:rPr>
                      <m:t>∗</m:t>
                    </m:r>
                    <m:r>
                      <a:rPr lang="en-US" i="1">
                        <a:latin typeface="Cambria Math"/>
                      </a:rPr>
                      <m:t>𝐶𝑜𝑣</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i="1">
                                <a:latin typeface="Cambria Math" charset="0"/>
                                <a:ea typeface="Cambria Math"/>
                              </a:rPr>
                              <m:t>2</m:t>
                            </m:r>
                          </m:sub>
                        </m:sSub>
                        <m:r>
                          <a:rPr lang="en-US" i="1">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b="0" i="1" smtClean="0">
                                <a:latin typeface="Cambria Math" charset="0"/>
                                <a:ea typeface="Cambria Math" charset="0"/>
                                <a:cs typeface="Cambria Math" charset="0"/>
                              </a:rPr>
                              <m:t>3</m:t>
                            </m:r>
                          </m:sub>
                        </m:sSub>
                      </m:e>
                    </m:d>
                  </m:oMath>
                </a14:m>
                <a:endParaRPr lang="en-US" dirty="0"/>
              </a:p>
            </p:txBody>
          </p:sp>
        </mc:Choice>
        <mc:Fallback xmlns="">
          <p:sp>
            <p:nvSpPr>
              <p:cNvPr id="16" name="TextBox 15">
                <a:extLst>
                  <a:ext uri="{FF2B5EF4-FFF2-40B4-BE49-F238E27FC236}">
                    <a16:creationId xmlns:a16="http://schemas.microsoft.com/office/drawing/2014/main" id="{C31C9D47-737F-44E6-A6A2-976130B71C3F}"/>
                  </a:ext>
                </a:extLst>
              </p:cNvPr>
              <p:cNvSpPr txBox="1">
                <a:spLocks noRot="1" noChangeAspect="1" noMove="1" noResize="1" noEditPoints="1" noAdjustHandles="1" noChangeArrowheads="1" noChangeShapeType="1" noTextEdit="1"/>
              </p:cNvSpPr>
              <p:nvPr/>
            </p:nvSpPr>
            <p:spPr>
              <a:xfrm>
                <a:off x="1447800" y="5852929"/>
                <a:ext cx="6161238" cy="406586"/>
              </a:xfrm>
              <a:prstGeom prst="rect">
                <a:avLst/>
              </a:prstGeom>
              <a:blipFill>
                <a:blip r:embed="rId8"/>
                <a:stretch>
                  <a:fillRect l="-891" t="-5970" b="-194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12ACB54-0728-42AF-99DB-B1C9FE4C1FBF}"/>
                  </a:ext>
                </a:extLst>
              </p:cNvPr>
              <p:cNvSpPr txBox="1"/>
              <p:nvPr/>
            </p:nvSpPr>
            <p:spPr>
              <a:xfrm>
                <a:off x="1447800" y="6239339"/>
                <a:ext cx="3997889" cy="406586"/>
              </a:xfrm>
              <a:prstGeom prst="rect">
                <a:avLst/>
              </a:prstGeom>
              <a:noFill/>
            </p:spPr>
            <p:txBody>
              <a:bodyPr wrap="none" rtlCol="0">
                <a:spAutoFit/>
              </a:bodyPr>
              <a:lstStyle/>
              <a:p>
                <a:r>
                  <a:rPr lang="en-US" dirty="0"/>
                  <a:t>=</a:t>
                </a:r>
                <a14:m>
                  <m:oMath xmlns:m="http://schemas.openxmlformats.org/officeDocument/2006/math">
                    <m:r>
                      <a:rPr lang="en-US" i="1">
                        <a:latin typeface="Cambria Math"/>
                      </a:rPr>
                      <m:t>𝑉𝑎𝑟</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i="1">
                                <a:latin typeface="Cambria Math" charset="0"/>
                                <a:ea typeface="Cambria Math"/>
                              </a:rPr>
                              <m:t>2</m:t>
                            </m:r>
                          </m:sub>
                        </m:sSub>
                      </m:e>
                    </m:d>
                    <m:r>
                      <a:rPr lang="en-US" i="1">
                        <a:latin typeface="Cambria Math" charset="0"/>
                      </a:rPr>
                      <m:t>+</m:t>
                    </m:r>
                    <m:r>
                      <a:rPr lang="en-US" i="1">
                        <a:latin typeface="Cambria Math"/>
                      </a:rPr>
                      <m:t>𝑉𝑎𝑟</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b="0" i="1" smtClean="0">
                                <a:latin typeface="Cambria Math" charset="0"/>
                                <a:ea typeface="Cambria Math" charset="0"/>
                                <a:cs typeface="Cambria Math" charset="0"/>
                              </a:rPr>
                              <m:t>3</m:t>
                            </m:r>
                          </m:sub>
                        </m:sSub>
                      </m:e>
                    </m:d>
                    <m:r>
                      <a:rPr lang="en-US" b="0" i="1" smtClean="0">
                        <a:latin typeface="Cambria Math" charset="0"/>
                        <a:ea typeface="Cambria Math"/>
                      </a:rPr>
                      <m:t>−2∗</m:t>
                    </m:r>
                    <m:r>
                      <a:rPr lang="en-US" i="1">
                        <a:latin typeface="Cambria Math"/>
                      </a:rPr>
                      <m:t>𝐶𝑜𝑣</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i="1">
                                <a:latin typeface="Cambria Math" charset="0"/>
                                <a:ea typeface="Cambria Math"/>
                              </a:rPr>
                              <m:t>2</m:t>
                            </m:r>
                          </m:sub>
                        </m:sSub>
                        <m:r>
                          <a:rPr lang="en-US" i="1">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b="0" i="1" smtClean="0">
                                <a:latin typeface="Cambria Math" charset="0"/>
                                <a:ea typeface="Cambria Math" charset="0"/>
                                <a:cs typeface="Cambria Math" charset="0"/>
                              </a:rPr>
                              <m:t>3</m:t>
                            </m:r>
                          </m:sub>
                        </m:sSub>
                      </m:e>
                    </m:d>
                  </m:oMath>
                </a14:m>
                <a:endParaRPr lang="en-US" sz="1400" dirty="0"/>
              </a:p>
            </p:txBody>
          </p:sp>
        </mc:Choice>
        <mc:Fallback xmlns="">
          <p:sp>
            <p:nvSpPr>
              <p:cNvPr id="17" name="TextBox 16">
                <a:extLst>
                  <a:ext uri="{FF2B5EF4-FFF2-40B4-BE49-F238E27FC236}">
                    <a16:creationId xmlns:a16="http://schemas.microsoft.com/office/drawing/2014/main" id="{312ACB54-0728-42AF-99DB-B1C9FE4C1FBF}"/>
                  </a:ext>
                </a:extLst>
              </p:cNvPr>
              <p:cNvSpPr txBox="1">
                <a:spLocks noRot="1" noChangeAspect="1" noMove="1" noResize="1" noEditPoints="1" noAdjustHandles="1" noChangeArrowheads="1" noChangeShapeType="1" noTextEdit="1"/>
              </p:cNvSpPr>
              <p:nvPr/>
            </p:nvSpPr>
            <p:spPr>
              <a:xfrm>
                <a:off x="1447800" y="6239339"/>
                <a:ext cx="3997889" cy="406586"/>
              </a:xfrm>
              <a:prstGeom prst="rect">
                <a:avLst/>
              </a:prstGeom>
              <a:blipFill>
                <a:blip r:embed="rId9"/>
                <a:stretch>
                  <a:fillRect l="-1374" t="-6061" b="-212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630F6CD-0AA0-4386-906A-48963906BBFE}"/>
                  </a:ext>
                </a:extLst>
              </p:cNvPr>
              <p:cNvSpPr txBox="1"/>
              <p:nvPr/>
            </p:nvSpPr>
            <p:spPr>
              <a:xfrm>
                <a:off x="198247" y="4173762"/>
                <a:ext cx="8886279" cy="676339"/>
              </a:xfrm>
              <a:prstGeom prst="rect">
                <a:avLst/>
              </a:prstGeom>
              <a:noFill/>
            </p:spPr>
            <p:txBody>
              <a:bodyPr wrap="square" rtlCol="0">
                <a:spAutoFit/>
              </a:bodyPr>
              <a:lstStyle/>
              <a:p>
                <a:pPr algn="ctr"/>
                <a:r>
                  <a:rPr lang="en-US" dirty="0"/>
                  <a:t>T</a:t>
                </a:r>
                <a:r>
                  <a:rPr lang="is-IS" dirty="0"/>
                  <a:t>he difference in estimate intercepts between the birds and the echolating bats:</a:t>
                </a:r>
              </a:p>
              <a:p>
                <a:pPr algn="ctr"/>
                <a:r>
                  <a:rPr lang="is-IS" dirty="0"/>
                  <a:t> [</a:t>
                </a:r>
                <a14:m>
                  <m:oMath xmlns:m="http://schemas.openxmlformats.org/officeDocument/2006/math">
                    <m:r>
                      <a:rPr lang="en-US" b="0" i="0"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i="1">
                            <a:latin typeface="Cambria Math" charset="0"/>
                            <a:ea typeface="Cambria Math"/>
                          </a:rPr>
                          <m:t>2</m:t>
                        </m:r>
                      </m:sub>
                    </m:sSub>
                    <m:r>
                      <a:rPr lang="en-US" b="0" i="1" smtClean="0">
                        <a:latin typeface="Cambria Math" panose="02040503050406030204" pitchFamily="18" charset="0"/>
                        <a:ea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b="0" i="1" smtClean="0">
                            <a:latin typeface="Cambria Math" panose="02040503050406030204" pitchFamily="18" charset="0"/>
                            <a:ea typeface="Cambria Math"/>
                          </a:rPr>
                          <m:t>0</m:t>
                        </m:r>
                      </m:sub>
                    </m:sSub>
                    <m:r>
                      <a:rPr lang="en-US" b="0" i="1" smtClean="0">
                        <a:latin typeface="Cambria Math" panose="02040503050406030204" pitchFamily="18" charset="0"/>
                        <a:ea typeface="Cambria Math"/>
                      </a:rPr>
                      <m:t>)</m:t>
                    </m:r>
                    <m:r>
                      <a:rPr lang="en-US" i="1">
                        <a:latin typeface="Cambria Math" charset="0"/>
                      </a:rPr>
                      <m:t>−</m:t>
                    </m:r>
                    <m:r>
                      <a:rPr lang="en-US">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b="0" i="1" smtClean="0">
                            <a:latin typeface="Cambria Math" panose="02040503050406030204" pitchFamily="18" charset="0"/>
                            <a:ea typeface="Cambria Math" charset="0"/>
                            <a:cs typeface="Cambria Math" charset="0"/>
                          </a:rPr>
                          <m:t>0</m:t>
                        </m:r>
                      </m:sub>
                    </m:sSub>
                    <m:r>
                      <a:rPr lang="en-US" i="1">
                        <a:latin typeface="Cambria Math" panose="02040503050406030204" pitchFamily="18" charset="0"/>
                        <a:ea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b="0" i="1" smtClean="0">
                            <a:latin typeface="Cambria Math" panose="02040503050406030204" pitchFamily="18" charset="0"/>
                            <a:ea typeface="Cambria Math" charset="0"/>
                            <a:cs typeface="Cambria Math" charset="0"/>
                          </a:rPr>
                          <m:t>3</m:t>
                        </m:r>
                      </m:sub>
                    </m:sSub>
                    <m:r>
                      <a:rPr lang="en-US" i="1">
                        <a:latin typeface="Cambria Math" panose="02040503050406030204" pitchFamily="18" charset="0"/>
                        <a:ea typeface="Cambria Math"/>
                      </a:rPr>
                      <m:t>)</m:t>
                    </m:r>
                  </m:oMath>
                </a14:m>
                <a:r>
                  <a:rPr lang="en-US" dirty="0"/>
                  <a:t>]=</a:t>
                </a:r>
                <a14:m>
                  <m:oMath xmlns:m="http://schemas.openxmlformats.org/officeDocument/2006/math">
                    <m:r>
                      <a:rPr lang="en-US">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b="0" i="1" smtClean="0">
                            <a:latin typeface="Cambria Math" panose="02040503050406030204" pitchFamily="18" charset="0"/>
                            <a:ea typeface="Cambria Math" charset="0"/>
                            <a:cs typeface="Cambria Math" charset="0"/>
                          </a:rPr>
                          <m:t>2</m:t>
                        </m:r>
                      </m:sub>
                    </m:sSub>
                    <m:r>
                      <a:rPr lang="en-US" b="0" i="1" smtClean="0">
                        <a:latin typeface="Cambria Math" panose="02040503050406030204" pitchFamily="18" charset="0"/>
                        <a:ea typeface="Cambria Math" charset="0"/>
                        <a:cs typeface="Cambria Math"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i="1">
                            <a:latin typeface="Cambria Math" panose="02040503050406030204" pitchFamily="18" charset="0"/>
                            <a:ea typeface="Cambria Math" charset="0"/>
                            <a:cs typeface="Cambria Math" charset="0"/>
                          </a:rPr>
                          <m:t>3</m:t>
                        </m:r>
                      </m:sub>
                    </m:sSub>
                    <m:r>
                      <a:rPr lang="en-US" i="1">
                        <a:latin typeface="Cambria Math" panose="02040503050406030204" pitchFamily="18" charset="0"/>
                        <a:ea typeface="Cambria Math"/>
                      </a:rPr>
                      <m:t>)</m:t>
                    </m:r>
                  </m:oMath>
                </a14:m>
                <a:r>
                  <a:rPr lang="en-US" dirty="0"/>
                  <a:t>:</a:t>
                </a:r>
              </a:p>
            </p:txBody>
          </p:sp>
        </mc:Choice>
        <mc:Fallback xmlns="">
          <p:sp>
            <p:nvSpPr>
              <p:cNvPr id="18" name="TextBox 17">
                <a:extLst>
                  <a:ext uri="{FF2B5EF4-FFF2-40B4-BE49-F238E27FC236}">
                    <a16:creationId xmlns:a16="http://schemas.microsoft.com/office/drawing/2014/main" id="{3630F6CD-0AA0-4386-906A-48963906BBFE}"/>
                  </a:ext>
                </a:extLst>
              </p:cNvPr>
              <p:cNvSpPr txBox="1">
                <a:spLocks noRot="1" noChangeAspect="1" noMove="1" noResize="1" noEditPoints="1" noAdjustHandles="1" noChangeArrowheads="1" noChangeShapeType="1" noTextEdit="1"/>
              </p:cNvSpPr>
              <p:nvPr/>
            </p:nvSpPr>
            <p:spPr>
              <a:xfrm>
                <a:off x="198247" y="4173762"/>
                <a:ext cx="8886279" cy="676339"/>
              </a:xfrm>
              <a:prstGeom prst="rect">
                <a:avLst/>
              </a:prstGeom>
              <a:blipFill>
                <a:blip r:embed="rId10"/>
                <a:stretch>
                  <a:fillRect t="-5405" b="-11712"/>
                </a:stretch>
              </a:blipFill>
            </p:spPr>
            <p:txBody>
              <a:bodyPr/>
              <a:lstStyle/>
              <a:p>
                <a:r>
                  <a:rPr lang="en-US">
                    <a:noFill/>
                  </a:rPr>
                  <a:t> </a:t>
                </a:r>
              </a:p>
            </p:txBody>
          </p:sp>
        </mc:Fallback>
      </mc:AlternateContent>
    </p:spTree>
    <p:extLst>
      <p:ext uri="{BB962C8B-B14F-4D97-AF65-F5344CB8AC3E}">
        <p14:creationId xmlns:p14="http://schemas.microsoft.com/office/powerpoint/2010/main" val="131471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3" grpId="0"/>
      <p:bldP spid="14" grpId="0"/>
      <p:bldP spid="15" grpId="0"/>
      <p:bldP spid="16" grpId="0"/>
      <p:bldP spid="17" grpId="0"/>
      <p:bldP spid="1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find the var/cov matrix in SAS?</a:t>
            </a:r>
          </a:p>
        </p:txBody>
      </p:sp>
      <p:sp>
        <p:nvSpPr>
          <p:cNvPr id="3" name="Content Placeholder 2"/>
          <p:cNvSpPr>
            <a:spLocks noGrp="1"/>
          </p:cNvSpPr>
          <p:nvPr>
            <p:ph idx="1"/>
          </p:nvPr>
        </p:nvSpPr>
        <p:spPr>
          <a:xfrm>
            <a:off x="190500" y="1166018"/>
            <a:ext cx="8763000" cy="4525963"/>
          </a:xfrm>
        </p:spPr>
        <p:txBody>
          <a:bodyPr>
            <a:normAutofit/>
          </a:bodyPr>
          <a:lstStyle/>
          <a:p>
            <a:pPr marL="0" indent="0">
              <a:buNone/>
            </a:pPr>
            <a:r>
              <a:rPr lang="en-US" sz="2000" dirty="0"/>
              <a:t>1. Download the bat data.</a:t>
            </a:r>
          </a:p>
          <a:p>
            <a:pPr marL="0" indent="0">
              <a:buNone/>
            </a:pPr>
            <a:r>
              <a:rPr lang="en-US" sz="2000" dirty="0"/>
              <a:t>2. Manipulate the data in Excel (create and code indicator variables).</a:t>
            </a:r>
          </a:p>
          <a:p>
            <a:pPr marL="0" indent="0">
              <a:buNone/>
            </a:pPr>
            <a:r>
              <a:rPr lang="en-US" sz="2000" dirty="0"/>
              <a:t>	(You can do this in SAS as well</a:t>
            </a:r>
            <a:r>
              <a:rPr lang="is-IS" sz="2000" dirty="0"/>
              <a:t>… instead of Excel.)</a:t>
            </a:r>
            <a:endParaRPr lang="en-US" sz="2000" dirty="0"/>
          </a:p>
          <a:p>
            <a:pPr marL="0" indent="0">
              <a:buNone/>
            </a:pPr>
            <a:r>
              <a:rPr lang="en-US" sz="2000" dirty="0"/>
              <a:t>3. Make a data statement for the manipulated data in SAS.</a:t>
            </a:r>
          </a:p>
          <a:p>
            <a:pPr marL="0" indent="0">
              <a:buNone/>
            </a:pPr>
            <a:r>
              <a:rPr lang="en-US" sz="2000" dirty="0"/>
              <a:t>4. Make the proc reg statement.  </a:t>
            </a:r>
          </a:p>
          <a:p>
            <a:pPr marL="0" indent="0">
              <a:buNone/>
            </a:pPr>
            <a:endParaRPr lang="en-US" sz="2000" dirty="0"/>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048000"/>
            <a:ext cx="3276600" cy="2221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a:extLst>
              <a:ext uri="{FF2B5EF4-FFF2-40B4-BE49-F238E27FC236}">
                <a16:creationId xmlns:a16="http://schemas.microsoft.com/office/drawing/2014/main" id="{BE9BD20A-7C6F-47E1-AA4E-87565B686882}"/>
              </a:ext>
            </a:extLst>
          </p:cNvPr>
          <p:cNvPicPr>
            <a:picLocks noChangeAspect="1"/>
          </p:cNvPicPr>
          <p:nvPr/>
        </p:nvPicPr>
        <p:blipFill>
          <a:blip r:embed="rId4"/>
          <a:stretch>
            <a:fillRect/>
          </a:stretch>
        </p:blipFill>
        <p:spPr>
          <a:xfrm>
            <a:off x="4876800" y="3810000"/>
            <a:ext cx="3978623" cy="1259169"/>
          </a:xfrm>
          <a:prstGeom prst="rect">
            <a:avLst/>
          </a:prstGeom>
        </p:spPr>
      </p:pic>
      <p:pic>
        <p:nvPicPr>
          <p:cNvPr id="8" name="Picture 7">
            <a:extLst>
              <a:ext uri="{FF2B5EF4-FFF2-40B4-BE49-F238E27FC236}">
                <a16:creationId xmlns:a16="http://schemas.microsoft.com/office/drawing/2014/main" id="{26B8C204-2BFA-46F0-B75B-7168BA9DF5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3040529"/>
            <a:ext cx="3448050" cy="540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Oval 8">
            <a:extLst>
              <a:ext uri="{FF2B5EF4-FFF2-40B4-BE49-F238E27FC236}">
                <a16:creationId xmlns:a16="http://schemas.microsoft.com/office/drawing/2014/main" id="{77F51E49-C7D0-43F6-A111-D8C3DC7D9082}"/>
              </a:ext>
            </a:extLst>
          </p:cNvPr>
          <p:cNvSpPr/>
          <p:nvPr/>
        </p:nvSpPr>
        <p:spPr>
          <a:xfrm>
            <a:off x="7779894" y="3141556"/>
            <a:ext cx="577278"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C730722-CF35-4B6A-B457-B50C181DD951}"/>
              </a:ext>
            </a:extLst>
          </p:cNvPr>
          <p:cNvSpPr/>
          <p:nvPr/>
        </p:nvSpPr>
        <p:spPr>
          <a:xfrm>
            <a:off x="8055323" y="4640729"/>
            <a:ext cx="800100" cy="211244"/>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29FC91D-5ABA-4121-87EB-6F2347DF15A1}"/>
                  </a:ext>
                </a:extLst>
              </p:cNvPr>
              <p:cNvSpPr txBox="1"/>
              <p:nvPr/>
            </p:nvSpPr>
            <p:spPr>
              <a:xfrm>
                <a:off x="228599" y="5305720"/>
                <a:ext cx="6637511" cy="40658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i="1" smtClean="0">
                          <a:latin typeface="Cambria Math"/>
                        </a:rPr>
                        <m:t>𝑉𝑎𝑟</m:t>
                      </m:r>
                      <m:r>
                        <a:rPr lang="en-US" i="1" smtClean="0">
                          <a:latin typeface="Cambria Math"/>
                        </a:rPr>
                        <m:t> </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i="1">
                                  <a:latin typeface="Cambria Math" charset="0"/>
                                  <a:ea typeface="Cambria Math"/>
                                </a:rPr>
                                <m:t>2</m:t>
                              </m:r>
                            </m:sub>
                          </m:sSub>
                          <m:r>
                            <a:rPr lang="en-US" i="1">
                              <a:latin typeface="Cambria Math"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i="1">
                                  <a:latin typeface="Cambria Math" charset="0"/>
                                  <a:ea typeface="Cambria Math" charset="0"/>
                                  <a:cs typeface="Cambria Math" charset="0"/>
                                </a:rPr>
                                <m:t>3</m:t>
                              </m:r>
                            </m:sub>
                          </m:sSub>
                        </m:e>
                      </m:d>
                      <m:r>
                        <a:rPr lang="en-US" b="0" i="0" smtClean="0">
                          <a:latin typeface="Cambria Math" panose="02040503050406030204" pitchFamily="18" charset="0"/>
                          <a:ea typeface="Cambria Math" charset="0"/>
                          <a:cs typeface="Cambria Math" charset="0"/>
                        </a:rPr>
                        <m:t>=</m:t>
                      </m:r>
                      <m:r>
                        <a:rPr lang="en-US" i="1">
                          <a:latin typeface="Cambria Math"/>
                        </a:rPr>
                        <m:t>𝑉𝑎𝑟</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i="1">
                                  <a:latin typeface="Cambria Math" charset="0"/>
                                  <a:ea typeface="Cambria Math"/>
                                </a:rPr>
                                <m:t>2</m:t>
                              </m:r>
                            </m:sub>
                          </m:sSub>
                        </m:e>
                      </m:d>
                      <m:r>
                        <a:rPr lang="en-US" i="1">
                          <a:latin typeface="Cambria Math" charset="0"/>
                        </a:rPr>
                        <m:t>+</m:t>
                      </m:r>
                      <m:r>
                        <a:rPr lang="en-US" i="1">
                          <a:latin typeface="Cambria Math"/>
                        </a:rPr>
                        <m:t>𝑉𝑎𝑟</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b="0" i="1" smtClean="0">
                                  <a:latin typeface="Cambria Math" charset="0"/>
                                  <a:ea typeface="Cambria Math" charset="0"/>
                                  <a:cs typeface="Cambria Math" charset="0"/>
                                </a:rPr>
                                <m:t>3</m:t>
                              </m:r>
                            </m:sub>
                          </m:sSub>
                        </m:e>
                      </m:d>
                      <m:r>
                        <a:rPr lang="en-US" b="0" i="1" smtClean="0">
                          <a:latin typeface="Cambria Math" charset="0"/>
                          <a:ea typeface="Cambria Math"/>
                        </a:rPr>
                        <m:t>−2∗</m:t>
                      </m:r>
                      <m:r>
                        <a:rPr lang="en-US" i="1">
                          <a:latin typeface="Cambria Math"/>
                        </a:rPr>
                        <m:t>𝐶𝑜𝑣</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i="1">
                                  <a:latin typeface="Cambria Math" charset="0"/>
                                  <a:ea typeface="Cambria Math"/>
                                </a:rPr>
                                <m:t>2</m:t>
                              </m:r>
                            </m:sub>
                          </m:sSub>
                          <m:r>
                            <a:rPr lang="en-US" i="1">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b="0" i="1" smtClean="0">
                                  <a:latin typeface="Cambria Math" charset="0"/>
                                  <a:ea typeface="Cambria Math" charset="0"/>
                                  <a:cs typeface="Cambria Math" charset="0"/>
                                </a:rPr>
                                <m:t>3</m:t>
                              </m:r>
                            </m:sub>
                          </m:sSub>
                        </m:e>
                      </m:d>
                    </m:oMath>
                  </m:oMathPara>
                </a14:m>
                <a:endParaRPr lang="en-US" sz="1400" dirty="0"/>
              </a:p>
            </p:txBody>
          </p:sp>
        </mc:Choice>
        <mc:Fallback xmlns="">
          <p:sp>
            <p:nvSpPr>
              <p:cNvPr id="11" name="TextBox 10">
                <a:extLst>
                  <a:ext uri="{FF2B5EF4-FFF2-40B4-BE49-F238E27FC236}">
                    <a16:creationId xmlns:a16="http://schemas.microsoft.com/office/drawing/2014/main" id="{F29FC91D-5ABA-4121-87EB-6F2347DF15A1}"/>
                  </a:ext>
                </a:extLst>
              </p:cNvPr>
              <p:cNvSpPr txBox="1">
                <a:spLocks noRot="1" noChangeAspect="1" noMove="1" noResize="1" noEditPoints="1" noAdjustHandles="1" noChangeArrowheads="1" noChangeShapeType="1" noTextEdit="1"/>
              </p:cNvSpPr>
              <p:nvPr/>
            </p:nvSpPr>
            <p:spPr>
              <a:xfrm>
                <a:off x="228599" y="5305720"/>
                <a:ext cx="6637511" cy="406586"/>
              </a:xfrm>
              <a:prstGeom prst="rect">
                <a:avLst/>
              </a:prstGeom>
              <a:blipFill>
                <a:blip r:embed="rId6"/>
                <a:stretch>
                  <a:fillRect t="-5970" b="-89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45D0023-0F69-49D5-BF38-E1AE043D5CAF}"/>
                  </a:ext>
                </a:extLst>
              </p:cNvPr>
              <p:cNvSpPr txBox="1"/>
              <p:nvPr/>
            </p:nvSpPr>
            <p:spPr>
              <a:xfrm>
                <a:off x="228600" y="5634840"/>
                <a:ext cx="6901384" cy="40658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i="1" smtClean="0">
                          <a:latin typeface="Cambria Math"/>
                        </a:rPr>
                        <m:t>𝑉𝑎𝑟</m:t>
                      </m:r>
                      <m:r>
                        <a:rPr lang="en-US" i="1" smtClean="0">
                          <a:latin typeface="Cambria Math"/>
                        </a:rPr>
                        <m:t> </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i="1">
                                  <a:latin typeface="Cambria Math" charset="0"/>
                                  <a:ea typeface="Cambria Math"/>
                                </a:rPr>
                                <m:t>2</m:t>
                              </m:r>
                            </m:sub>
                          </m:sSub>
                          <m:r>
                            <a:rPr lang="en-US" i="1">
                              <a:latin typeface="Cambria Math"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i="1">
                                  <a:latin typeface="Cambria Math" charset="0"/>
                                  <a:ea typeface="Cambria Math" charset="0"/>
                                  <a:cs typeface="Cambria Math" charset="0"/>
                                </a:rPr>
                                <m:t>3</m:t>
                              </m:r>
                            </m:sub>
                          </m:sSub>
                        </m:e>
                      </m:d>
                      <m:r>
                        <a:rPr lang="en-US" b="0" i="0" smtClean="0">
                          <a:latin typeface="Cambria Math" panose="02040503050406030204" pitchFamily="18" charset="0"/>
                          <a:ea typeface="Cambria Math" charset="0"/>
                          <a:cs typeface="Cambria Math" charset="0"/>
                        </a:rPr>
                        <m:t>=</m:t>
                      </m:r>
                      <m:r>
                        <a:rPr lang="en-US" b="0" i="1" smtClean="0">
                          <a:latin typeface="Cambria Math" panose="02040503050406030204" pitchFamily="18" charset="0"/>
                        </a:rPr>
                        <m:t>0.0130377</m:t>
                      </m:r>
                      <m:r>
                        <a:rPr lang="en-US" i="1">
                          <a:latin typeface="Cambria Math" charset="0"/>
                        </a:rPr>
                        <m:t>+</m:t>
                      </m:r>
                      <m:r>
                        <a:rPr lang="en-US" i="1" smtClean="0">
                          <a:latin typeface="Cambria Math" panose="02040503050406030204" pitchFamily="18" charset="0"/>
                        </a:rPr>
                        <m:t>0</m:t>
                      </m:r>
                      <m:r>
                        <a:rPr lang="en-US" b="0" i="1" smtClean="0">
                          <a:latin typeface="Cambria Math" panose="02040503050406030204" pitchFamily="18" charset="0"/>
                        </a:rPr>
                        <m:t>.0410789</m:t>
                      </m:r>
                      <m:r>
                        <a:rPr lang="en-US" b="0" i="1" smtClean="0">
                          <a:latin typeface="Cambria Math" charset="0"/>
                          <a:ea typeface="Cambria Math"/>
                        </a:rPr>
                        <m:t>−2∗</m:t>
                      </m:r>
                      <m:r>
                        <a:rPr lang="en-US" b="0" i="1" smtClean="0">
                          <a:latin typeface="Cambria Math" panose="02040503050406030204" pitchFamily="18" charset="0"/>
                          <a:ea typeface="Cambria Math"/>
                        </a:rPr>
                        <m:t>0.01463932</m:t>
                      </m:r>
                    </m:oMath>
                  </m:oMathPara>
                </a14:m>
                <a:endParaRPr lang="en-US" sz="1400" dirty="0"/>
              </a:p>
            </p:txBody>
          </p:sp>
        </mc:Choice>
        <mc:Fallback xmlns="">
          <p:sp>
            <p:nvSpPr>
              <p:cNvPr id="12" name="TextBox 11">
                <a:extLst>
                  <a:ext uri="{FF2B5EF4-FFF2-40B4-BE49-F238E27FC236}">
                    <a16:creationId xmlns:a16="http://schemas.microsoft.com/office/drawing/2014/main" id="{045D0023-0F69-49D5-BF38-E1AE043D5CAF}"/>
                  </a:ext>
                </a:extLst>
              </p:cNvPr>
              <p:cNvSpPr txBox="1">
                <a:spLocks noRot="1" noChangeAspect="1" noMove="1" noResize="1" noEditPoints="1" noAdjustHandles="1" noChangeArrowheads="1" noChangeShapeType="1" noTextEdit="1"/>
              </p:cNvSpPr>
              <p:nvPr/>
            </p:nvSpPr>
            <p:spPr>
              <a:xfrm>
                <a:off x="228600" y="5634840"/>
                <a:ext cx="6901384" cy="406586"/>
              </a:xfrm>
              <a:prstGeom prst="rect">
                <a:avLst/>
              </a:prstGeom>
              <a:blipFill>
                <a:blip r:embed="rId7"/>
                <a:stretch>
                  <a:fillRect t="-5970" b="-89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8918D4C9-42DC-41BF-9FE8-40AEF55B0F3B}"/>
                  </a:ext>
                </a:extLst>
              </p:cNvPr>
              <p:cNvSpPr/>
              <p:nvPr/>
            </p:nvSpPr>
            <p:spPr>
              <a:xfrm>
                <a:off x="4130351" y="2605680"/>
                <a:ext cx="4531049" cy="384336"/>
              </a:xfrm>
              <a:prstGeom prst="rect">
                <a:avLst/>
              </a:prstGeom>
            </p:spPr>
            <p:txBody>
              <a:bodyPr wrap="none">
                <a:spAutoFit/>
              </a:bodyPr>
              <a:lstStyle/>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charset="0"/>
                          </a:rPr>
                          <m:t>𝑙𝑒𝑛𝑒𝑟𝑔𝑦</m:t>
                        </m:r>
                      </m:e>
                    </m:acc>
                    <m:r>
                      <a:rPr lang="en-US" b="0" i="1" smtClean="0">
                        <a:latin typeface="Cambria Math" charset="0"/>
                      </a:rPr>
                      <m:t>= </m:t>
                    </m:r>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ea typeface="Cambria Math"/>
                              </a:rPr>
                              <m:t>𝛽</m:t>
                            </m:r>
                          </m:e>
                        </m:acc>
                      </m:e>
                      <m:sub>
                        <m:r>
                          <a:rPr lang="en-US" b="0" i="1" smtClean="0">
                            <a:latin typeface="Cambria Math" charset="0"/>
                          </a:rPr>
                          <m:t>0</m:t>
                        </m:r>
                      </m:sub>
                    </m:sSub>
                    <m:r>
                      <a:rPr lang="en-US" b="0" i="1" smtClean="0">
                        <a:latin typeface="Cambria Math"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ea typeface="Cambria Math"/>
                              </a:rPr>
                              <m:t>𝛽</m:t>
                            </m:r>
                          </m:e>
                        </m:acc>
                      </m:e>
                      <m:sub>
                        <m:r>
                          <a:rPr lang="en-US" b="0" i="1" smtClean="0">
                            <a:latin typeface="Cambria Math" charset="0"/>
                            <a:ea typeface="Cambria Math"/>
                          </a:rPr>
                          <m:t>1</m:t>
                        </m:r>
                      </m:sub>
                    </m:sSub>
                    <m:r>
                      <a:rPr lang="en-US" b="0" i="1" smtClean="0">
                        <a:latin typeface="Cambria Math" charset="0"/>
                      </a:rPr>
                      <m:t>𝑙𝑚𝑎𝑠𝑠</m:t>
                    </m:r>
                  </m:oMath>
                </a14:m>
                <a:r>
                  <a:rPr lang="en-US" dirty="0"/>
                  <a:t> </a:t>
                </a:r>
                <a14:m>
                  <m:oMath xmlns:m="http://schemas.openxmlformats.org/officeDocument/2006/math">
                    <m:r>
                      <a:rPr lang="en-US" i="1">
                        <a:latin typeface="Cambria Math"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ea typeface="Cambria Math"/>
                              </a:rPr>
                              <m:t>𝛽</m:t>
                            </m:r>
                          </m:e>
                        </m:acc>
                      </m:e>
                      <m:sub>
                        <m:r>
                          <a:rPr lang="en-US" b="0" i="1" smtClean="0">
                            <a:latin typeface="Cambria Math" charset="0"/>
                            <a:ea typeface="Cambria Math"/>
                          </a:rPr>
                          <m:t>2</m:t>
                        </m:r>
                      </m:sub>
                    </m:sSub>
                    <m:r>
                      <a:rPr lang="en-US" b="0" i="1" smtClean="0">
                        <a:latin typeface="Cambria Math" charset="0"/>
                        <a:ea typeface="Cambria Math"/>
                      </a:rPr>
                      <m:t>𝑏𝑖𝑟𝑑</m:t>
                    </m:r>
                  </m:oMath>
                </a14:m>
                <a:r>
                  <a:rPr lang="en-US" dirty="0"/>
                  <a:t> </a:t>
                </a:r>
                <a14:m>
                  <m:oMath xmlns:m="http://schemas.openxmlformats.org/officeDocument/2006/math">
                    <m:r>
                      <a:rPr lang="en-US" i="1">
                        <a:latin typeface="Cambria Math"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ea typeface="Cambria Math"/>
                              </a:rPr>
                              <m:t>𝛽</m:t>
                            </m:r>
                          </m:e>
                        </m:acc>
                      </m:e>
                      <m:sub>
                        <m:r>
                          <a:rPr lang="en-US" b="0" i="1" smtClean="0">
                            <a:latin typeface="Cambria Math" charset="0"/>
                            <a:ea typeface="Cambria Math"/>
                          </a:rPr>
                          <m:t>3</m:t>
                        </m:r>
                      </m:sub>
                    </m:sSub>
                    <m:r>
                      <a:rPr lang="en-US" b="0" i="1" smtClean="0">
                        <a:latin typeface="Cambria Math" charset="0"/>
                        <a:ea typeface="Cambria Math"/>
                      </a:rPr>
                      <m:t>𝑒𝑏𝑎𝑡</m:t>
                    </m:r>
                  </m:oMath>
                </a14:m>
                <a:endParaRPr lang="en-US" dirty="0"/>
              </a:p>
            </p:txBody>
          </p:sp>
        </mc:Choice>
        <mc:Fallback xmlns="">
          <p:sp>
            <p:nvSpPr>
              <p:cNvPr id="13" name="Rectangle 12">
                <a:extLst>
                  <a:ext uri="{FF2B5EF4-FFF2-40B4-BE49-F238E27FC236}">
                    <a16:creationId xmlns:a16="http://schemas.microsoft.com/office/drawing/2014/main" id="{8918D4C9-42DC-41BF-9FE8-40AEF55B0F3B}"/>
                  </a:ext>
                </a:extLst>
              </p:cNvPr>
              <p:cNvSpPr>
                <a:spLocks noRot="1" noChangeAspect="1" noMove="1" noResize="1" noEditPoints="1" noAdjustHandles="1" noChangeArrowheads="1" noChangeShapeType="1" noTextEdit="1"/>
              </p:cNvSpPr>
              <p:nvPr/>
            </p:nvSpPr>
            <p:spPr>
              <a:xfrm>
                <a:off x="4130351" y="2605680"/>
                <a:ext cx="4531049" cy="384336"/>
              </a:xfrm>
              <a:prstGeom prst="rect">
                <a:avLst/>
              </a:prstGeom>
              <a:blipFill>
                <a:blip r:embed="rId8"/>
                <a:stretch>
                  <a:fillRect l="-404" t="-7937"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832D2C4-B80C-43A6-8C4E-0B7F9B41BF7E}"/>
                  </a:ext>
                </a:extLst>
              </p:cNvPr>
              <p:cNvSpPr txBox="1"/>
              <p:nvPr/>
            </p:nvSpPr>
            <p:spPr>
              <a:xfrm>
                <a:off x="222955" y="5971289"/>
                <a:ext cx="2977445" cy="40658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i="1" smtClean="0">
                          <a:latin typeface="Cambria Math"/>
                        </a:rPr>
                        <m:t>𝑉𝑎𝑟</m:t>
                      </m:r>
                      <m:r>
                        <a:rPr lang="en-US" i="1" smtClean="0">
                          <a:latin typeface="Cambria Math"/>
                        </a:rPr>
                        <m:t> </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i="1">
                                  <a:latin typeface="Cambria Math" charset="0"/>
                                  <a:ea typeface="Cambria Math"/>
                                </a:rPr>
                                <m:t>2</m:t>
                              </m:r>
                            </m:sub>
                          </m:sSub>
                          <m:r>
                            <a:rPr lang="en-US" i="1">
                              <a:latin typeface="Cambria Math"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i="1">
                                  <a:latin typeface="Cambria Math" charset="0"/>
                                  <a:ea typeface="Cambria Math" charset="0"/>
                                  <a:cs typeface="Cambria Math" charset="0"/>
                                </a:rPr>
                                <m:t>3</m:t>
                              </m:r>
                            </m:sub>
                          </m:sSub>
                        </m:e>
                      </m:d>
                      <m:r>
                        <a:rPr lang="en-US" b="0" i="0" smtClean="0">
                          <a:latin typeface="Cambria Math" panose="02040503050406030204" pitchFamily="18" charset="0"/>
                          <a:ea typeface="Cambria Math" charset="0"/>
                          <a:cs typeface="Cambria Math" charset="0"/>
                        </a:rPr>
                        <m:t>=</m:t>
                      </m:r>
                      <m:r>
                        <a:rPr lang="en-US" b="0" i="1" smtClean="0">
                          <a:latin typeface="Cambria Math" panose="02040503050406030204" pitchFamily="18" charset="0"/>
                        </a:rPr>
                        <m:t>0.024838</m:t>
                      </m:r>
                    </m:oMath>
                  </m:oMathPara>
                </a14:m>
                <a:endParaRPr lang="en-US" sz="1400" dirty="0"/>
              </a:p>
            </p:txBody>
          </p:sp>
        </mc:Choice>
        <mc:Fallback xmlns="">
          <p:sp>
            <p:nvSpPr>
              <p:cNvPr id="14" name="TextBox 13">
                <a:extLst>
                  <a:ext uri="{FF2B5EF4-FFF2-40B4-BE49-F238E27FC236}">
                    <a16:creationId xmlns:a16="http://schemas.microsoft.com/office/drawing/2014/main" id="{3832D2C4-B80C-43A6-8C4E-0B7F9B41BF7E}"/>
                  </a:ext>
                </a:extLst>
              </p:cNvPr>
              <p:cNvSpPr txBox="1">
                <a:spLocks noRot="1" noChangeAspect="1" noMove="1" noResize="1" noEditPoints="1" noAdjustHandles="1" noChangeArrowheads="1" noChangeShapeType="1" noTextEdit="1"/>
              </p:cNvSpPr>
              <p:nvPr/>
            </p:nvSpPr>
            <p:spPr>
              <a:xfrm>
                <a:off x="222955" y="5971289"/>
                <a:ext cx="2977445" cy="406586"/>
              </a:xfrm>
              <a:prstGeom prst="rect">
                <a:avLst/>
              </a:prstGeom>
              <a:blipFill>
                <a:blip r:embed="rId9"/>
                <a:stretch>
                  <a:fillRect t="-6061"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319F188-CD9A-48A7-BC45-C4041AA90822}"/>
                  </a:ext>
                </a:extLst>
              </p:cNvPr>
              <p:cNvSpPr txBox="1"/>
              <p:nvPr/>
            </p:nvSpPr>
            <p:spPr>
              <a:xfrm>
                <a:off x="222954" y="6337134"/>
                <a:ext cx="4653846" cy="42421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𝑆𝑡</m:t>
                      </m:r>
                      <m:r>
                        <a:rPr lang="en-US" b="0" i="1" smtClean="0">
                          <a:latin typeface="Cambria Math" panose="02040503050406030204" pitchFamily="18" charset="0"/>
                        </a:rPr>
                        <m:t> </m:t>
                      </m:r>
                      <m:r>
                        <a:rPr lang="en-US" b="0" i="1" smtClean="0">
                          <a:latin typeface="Cambria Math" panose="02040503050406030204" pitchFamily="18" charset="0"/>
                        </a:rPr>
                        <m:t>𝐸𝑟𝑟𝑜𝑟</m:t>
                      </m:r>
                      <m:r>
                        <a:rPr lang="en-US" i="1" smtClean="0">
                          <a:latin typeface="Cambria Math"/>
                        </a:rPr>
                        <m:t> </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i="1">
                                  <a:latin typeface="Cambria Math" charset="0"/>
                                  <a:ea typeface="Cambria Math"/>
                                </a:rPr>
                                <m:t>2</m:t>
                              </m:r>
                            </m:sub>
                          </m:sSub>
                          <m:r>
                            <a:rPr lang="en-US" i="1">
                              <a:latin typeface="Cambria Math"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i="1">
                                  <a:latin typeface="Cambria Math" charset="0"/>
                                  <a:ea typeface="Cambria Math" charset="0"/>
                                  <a:cs typeface="Cambria Math" charset="0"/>
                                </a:rPr>
                                <m:t>3</m:t>
                              </m:r>
                            </m:sub>
                          </m:sSub>
                        </m:e>
                      </m:d>
                      <m:r>
                        <a:rPr lang="en-US" b="0" i="0" smtClean="0">
                          <a:latin typeface="Cambria Math" panose="02040503050406030204" pitchFamily="18" charset="0"/>
                          <a:ea typeface="Cambria Math" charset="0"/>
                          <a:cs typeface="Cambria Math" charset="0"/>
                        </a:rPr>
                        <m:t>=</m:t>
                      </m:r>
                      <m:rad>
                        <m:radPr>
                          <m:degHide m:val="on"/>
                          <m:ctrlPr>
                            <a:rPr lang="en-US" b="0" i="1" smtClean="0">
                              <a:latin typeface="Cambria Math" panose="02040503050406030204" pitchFamily="18" charset="0"/>
                              <a:ea typeface="Cambria Math" charset="0"/>
                            </a:rPr>
                          </m:ctrlPr>
                        </m:radPr>
                        <m:deg/>
                        <m:e>
                          <m:r>
                            <a:rPr lang="en-US" i="1">
                              <a:latin typeface="Cambria Math" panose="02040503050406030204" pitchFamily="18" charset="0"/>
                            </a:rPr>
                            <m:t>0.024838</m:t>
                          </m:r>
                        </m:e>
                      </m:rad>
                      <m:r>
                        <a:rPr lang="en-US" b="0" i="1" smtClean="0">
                          <a:latin typeface="Cambria Math" panose="02040503050406030204" pitchFamily="18" charset="0"/>
                          <a:ea typeface="Cambria Math" charset="0"/>
                        </a:rPr>
                        <m:t>=0.1576</m:t>
                      </m:r>
                    </m:oMath>
                  </m:oMathPara>
                </a14:m>
                <a:endParaRPr lang="en-US" sz="1400" dirty="0"/>
              </a:p>
            </p:txBody>
          </p:sp>
        </mc:Choice>
        <mc:Fallback xmlns="">
          <p:sp>
            <p:nvSpPr>
              <p:cNvPr id="15" name="TextBox 14">
                <a:extLst>
                  <a:ext uri="{FF2B5EF4-FFF2-40B4-BE49-F238E27FC236}">
                    <a16:creationId xmlns:a16="http://schemas.microsoft.com/office/drawing/2014/main" id="{2319F188-CD9A-48A7-BC45-C4041AA90822}"/>
                  </a:ext>
                </a:extLst>
              </p:cNvPr>
              <p:cNvSpPr txBox="1">
                <a:spLocks noRot="1" noChangeAspect="1" noMove="1" noResize="1" noEditPoints="1" noAdjustHandles="1" noChangeArrowheads="1" noChangeShapeType="1" noTextEdit="1"/>
              </p:cNvSpPr>
              <p:nvPr/>
            </p:nvSpPr>
            <p:spPr>
              <a:xfrm>
                <a:off x="222954" y="6337134"/>
                <a:ext cx="4653846" cy="424219"/>
              </a:xfrm>
              <a:prstGeom prst="rect">
                <a:avLst/>
              </a:prstGeom>
              <a:blipFill>
                <a:blip r:embed="rId10"/>
                <a:stretch>
                  <a:fillRect t="-1449" b="-8696"/>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DFED44FC-DCD3-4489-A3A0-793A32643056}"/>
              </a:ext>
            </a:extLst>
          </p:cNvPr>
          <p:cNvSpPr txBox="1"/>
          <p:nvPr/>
        </p:nvSpPr>
        <p:spPr>
          <a:xfrm>
            <a:off x="5029200" y="6172200"/>
            <a:ext cx="3657600" cy="369332"/>
          </a:xfrm>
          <a:prstGeom prst="rect">
            <a:avLst/>
          </a:prstGeom>
          <a:noFill/>
        </p:spPr>
        <p:txBody>
          <a:bodyPr wrap="square" rtlCol="0">
            <a:spAutoFit/>
          </a:bodyPr>
          <a:lstStyle/>
          <a:p>
            <a:r>
              <a:rPr lang="en-US" dirty="0"/>
              <a:t>Same as before!</a:t>
            </a:r>
          </a:p>
        </p:txBody>
      </p:sp>
      <p:cxnSp>
        <p:nvCxnSpPr>
          <p:cNvPr id="18" name="Straight Arrow Connector 17">
            <a:extLst>
              <a:ext uri="{FF2B5EF4-FFF2-40B4-BE49-F238E27FC236}">
                <a16:creationId xmlns:a16="http://schemas.microsoft.com/office/drawing/2014/main" id="{8CBD1C89-205C-41DC-AFEE-BE3F8A43C97F}"/>
              </a:ext>
            </a:extLst>
          </p:cNvPr>
          <p:cNvCxnSpPr>
            <a:cxnSpLocks/>
            <a:stCxn id="10" idx="1"/>
          </p:cNvCxnSpPr>
          <p:nvPr/>
        </p:nvCxnSpPr>
        <p:spPr>
          <a:xfrm flipH="1">
            <a:off x="5943601" y="4746351"/>
            <a:ext cx="2111722" cy="94563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CFA75A1-9CCE-4960-B16E-B728EA319514}"/>
              </a:ext>
            </a:extLst>
          </p:cNvPr>
          <p:cNvSpPr/>
          <p:nvPr/>
        </p:nvSpPr>
        <p:spPr>
          <a:xfrm>
            <a:off x="8065902" y="4841551"/>
            <a:ext cx="800100" cy="211244"/>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Arrow Connector 20">
            <a:extLst>
              <a:ext uri="{FF2B5EF4-FFF2-40B4-BE49-F238E27FC236}">
                <a16:creationId xmlns:a16="http://schemas.microsoft.com/office/drawing/2014/main" id="{35EB8C55-79E8-417C-A218-62D89AFDD4E0}"/>
              </a:ext>
            </a:extLst>
          </p:cNvPr>
          <p:cNvCxnSpPr>
            <a:cxnSpLocks/>
            <a:stCxn id="20" idx="2"/>
          </p:cNvCxnSpPr>
          <p:nvPr/>
        </p:nvCxnSpPr>
        <p:spPr>
          <a:xfrm flipH="1">
            <a:off x="4072825" y="5052795"/>
            <a:ext cx="4393127" cy="70972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74C2AF6-D23B-434E-B781-A896271901EF}"/>
              </a:ext>
            </a:extLst>
          </p:cNvPr>
          <p:cNvSpPr/>
          <p:nvPr/>
        </p:nvSpPr>
        <p:spPr>
          <a:xfrm>
            <a:off x="7179023" y="4630307"/>
            <a:ext cx="800100" cy="211244"/>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Arrow Connector 22">
            <a:extLst>
              <a:ext uri="{FF2B5EF4-FFF2-40B4-BE49-F238E27FC236}">
                <a16:creationId xmlns:a16="http://schemas.microsoft.com/office/drawing/2014/main" id="{58B531BC-DC65-44D5-8E99-AD54035BDF05}"/>
              </a:ext>
            </a:extLst>
          </p:cNvPr>
          <p:cNvCxnSpPr>
            <a:cxnSpLocks/>
            <a:stCxn id="22" idx="1"/>
          </p:cNvCxnSpPr>
          <p:nvPr/>
        </p:nvCxnSpPr>
        <p:spPr>
          <a:xfrm flipH="1">
            <a:off x="2590801" y="4735929"/>
            <a:ext cx="4588222" cy="979071"/>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91F7060-28AE-4A12-8976-0037F3ADA187}"/>
              </a:ext>
            </a:extLst>
          </p:cNvPr>
          <p:cNvSpPr txBox="1"/>
          <p:nvPr/>
        </p:nvSpPr>
        <p:spPr>
          <a:xfrm>
            <a:off x="6866110" y="5562600"/>
            <a:ext cx="1870776" cy="646331"/>
          </a:xfrm>
          <a:prstGeom prst="rect">
            <a:avLst/>
          </a:prstGeom>
          <a:noFill/>
        </p:spPr>
        <p:txBody>
          <a:bodyPr wrap="square" rtlCol="0">
            <a:spAutoFit/>
          </a:bodyPr>
          <a:lstStyle/>
          <a:p>
            <a:r>
              <a:rPr lang="en-US" dirty="0"/>
              <a:t>Note: Cov(X,X) = Var(X)</a:t>
            </a:r>
          </a:p>
        </p:txBody>
      </p:sp>
      <p:cxnSp>
        <p:nvCxnSpPr>
          <p:cNvPr id="24" name="Straight Arrow Connector 23">
            <a:extLst>
              <a:ext uri="{FF2B5EF4-FFF2-40B4-BE49-F238E27FC236}">
                <a16:creationId xmlns:a16="http://schemas.microsoft.com/office/drawing/2014/main" id="{C949480D-420F-4E5B-98E8-F5D7072CEFB1}"/>
              </a:ext>
            </a:extLst>
          </p:cNvPr>
          <p:cNvCxnSpPr>
            <a:cxnSpLocks/>
          </p:cNvCxnSpPr>
          <p:nvPr/>
        </p:nvCxnSpPr>
        <p:spPr>
          <a:xfrm flipH="1">
            <a:off x="2636832" y="2969992"/>
            <a:ext cx="4362630" cy="2742314"/>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833AA1B-FB5B-46DE-A2B2-CC07D8E304DE}"/>
              </a:ext>
            </a:extLst>
          </p:cNvPr>
          <p:cNvCxnSpPr>
            <a:cxnSpLocks/>
          </p:cNvCxnSpPr>
          <p:nvPr/>
        </p:nvCxnSpPr>
        <p:spPr>
          <a:xfrm flipH="1">
            <a:off x="4119772" y="2909755"/>
            <a:ext cx="3681727" cy="285276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916233E-8B74-4C6D-97CC-B570B0D27FE2}"/>
              </a:ext>
            </a:extLst>
          </p:cNvPr>
          <p:cNvCxnSpPr>
            <a:cxnSpLocks/>
          </p:cNvCxnSpPr>
          <p:nvPr/>
        </p:nvCxnSpPr>
        <p:spPr>
          <a:xfrm flipH="1">
            <a:off x="5977467" y="2985051"/>
            <a:ext cx="1029847" cy="270693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DBA4517-C85E-4413-848A-84D14FA3043D}"/>
              </a:ext>
            </a:extLst>
          </p:cNvPr>
          <p:cNvCxnSpPr>
            <a:cxnSpLocks/>
          </p:cNvCxnSpPr>
          <p:nvPr/>
        </p:nvCxnSpPr>
        <p:spPr>
          <a:xfrm flipH="1">
            <a:off x="6002423" y="2914514"/>
            <a:ext cx="1799076" cy="2720326"/>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501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childTnLst>
                                </p:cTn>
                              </p:par>
                              <p:par>
                                <p:cTn id="44" presetID="10"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22"/>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23"/>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24"/>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20"/>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21"/>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25"/>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1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10"/>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18"/>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27"/>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28"/>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0" grpId="1" animBg="1"/>
      <p:bldP spid="11" grpId="0"/>
      <p:bldP spid="12" grpId="0"/>
      <p:bldP spid="13" grpId="0"/>
      <p:bldP spid="14" grpId="0"/>
      <p:bldP spid="15" grpId="0"/>
      <p:bldP spid="16" grpId="0"/>
      <p:bldP spid="20" grpId="0" animBg="1"/>
      <p:bldP spid="20" grpId="1" animBg="1"/>
      <p:bldP spid="22" grpId="0" animBg="1"/>
      <p:bldP spid="22" grpId="1" animBg="1"/>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29492"/>
            <a:ext cx="4343400" cy="1143000"/>
          </a:xfrm>
        </p:spPr>
        <p:txBody>
          <a:bodyPr/>
          <a:lstStyle/>
          <a:p>
            <a:r>
              <a:rPr lang="en-US" dirty="0"/>
              <a:t>Echolocation!!!</a:t>
            </a:r>
          </a:p>
        </p:txBody>
      </p:sp>
      <mc:AlternateContent xmlns:mc="http://schemas.openxmlformats.org/markup-compatibility/2006" xmlns:a14="http://schemas.microsoft.com/office/drawing/2010/main">
        <mc:Choice Requires="a14">
          <p:sp>
            <p:nvSpPr>
              <p:cNvPr id="6" name="TextBox 5"/>
              <p:cNvSpPr txBox="1"/>
              <p:nvPr/>
            </p:nvSpPr>
            <p:spPr>
              <a:xfrm>
                <a:off x="0" y="908785"/>
                <a:ext cx="8915400"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0070C0"/>
                          </a:solidFill>
                          <a:latin typeface="Cambria Math" charset="0"/>
                          <a:ea typeface="Cambria Math" charset="0"/>
                          <a:cs typeface="Cambria Math" charset="0"/>
                        </a:rPr>
                        <m:t>𝜇</m:t>
                      </m:r>
                      <m:d>
                        <m:dPr>
                          <m:begChr m:val="{"/>
                          <m:endChr m:val="|"/>
                          <m:ctrlPr>
                            <a:rPr lang="en-US" sz="1600" i="1" smtClean="0">
                              <a:solidFill>
                                <a:srgbClr val="0070C0"/>
                              </a:solidFill>
                              <a:latin typeface="Cambria Math" panose="02040503050406030204" pitchFamily="18" charset="0"/>
                              <a:ea typeface="Cambria Math" charset="0"/>
                              <a:cs typeface="Cambria Math" charset="0"/>
                            </a:rPr>
                          </m:ctrlPr>
                        </m:dPr>
                        <m:e>
                          <m:r>
                            <a:rPr lang="en-US" sz="1600" b="0" i="1" smtClean="0">
                              <a:solidFill>
                                <a:srgbClr val="0070C0"/>
                              </a:solidFill>
                              <a:latin typeface="Cambria Math" charset="0"/>
                              <a:ea typeface="Cambria Math" charset="0"/>
                              <a:cs typeface="Cambria Math" charset="0"/>
                            </a:rPr>
                            <m:t>𝑙𝑒𝑛𝑒𝑟</m:t>
                          </m:r>
                          <m:r>
                            <a:rPr lang="en-US" sz="1600" b="0" i="1" smtClean="0">
                              <a:solidFill>
                                <a:srgbClr val="0070C0"/>
                              </a:solidFill>
                              <a:latin typeface="Cambria Math" panose="02040503050406030204" pitchFamily="18" charset="0"/>
                              <a:ea typeface="Cambria Math" charset="0"/>
                              <a:cs typeface="Cambria Math" charset="0"/>
                            </a:rPr>
                            <m:t>𝑔</m:t>
                          </m:r>
                          <m:r>
                            <a:rPr lang="en-US" sz="1600" b="0" i="1" smtClean="0">
                              <a:solidFill>
                                <a:srgbClr val="0070C0"/>
                              </a:solidFill>
                              <a:latin typeface="Cambria Math" charset="0"/>
                              <a:ea typeface="Cambria Math" charset="0"/>
                              <a:cs typeface="Cambria Math" charset="0"/>
                            </a:rPr>
                            <m:t>𝑦</m:t>
                          </m:r>
                          <m:r>
                            <a:rPr lang="en-US" sz="1600" b="0" i="1" smtClean="0">
                              <a:solidFill>
                                <a:srgbClr val="0070C0"/>
                              </a:solidFill>
                              <a:latin typeface="Cambria Math" charset="0"/>
                              <a:ea typeface="Cambria Math" charset="0"/>
                              <a:cs typeface="Cambria Math" charset="0"/>
                            </a:rPr>
                            <m:t> </m:t>
                          </m:r>
                        </m:e>
                      </m:d>
                      <m:r>
                        <a:rPr lang="en-US" sz="1600" b="0" i="1" smtClean="0">
                          <a:solidFill>
                            <a:srgbClr val="0070C0"/>
                          </a:solidFill>
                          <a:latin typeface="Cambria Math" charset="0"/>
                          <a:ea typeface="Cambria Math" charset="0"/>
                          <a:cs typeface="Cambria Math" charset="0"/>
                        </a:rPr>
                        <m:t>𝑙𝑚𝑎𝑠𝑠</m:t>
                      </m:r>
                      <m:r>
                        <a:rPr lang="en-US" sz="1600" b="0" i="1" smtClean="0">
                          <a:solidFill>
                            <a:srgbClr val="0070C0"/>
                          </a:solidFill>
                          <a:latin typeface="Cambria Math" charset="0"/>
                          <a:ea typeface="Cambria Math" charset="0"/>
                          <a:cs typeface="Cambria Math" charset="0"/>
                        </a:rPr>
                        <m:t>, </m:t>
                      </m:r>
                      <m:r>
                        <a:rPr lang="en-US" sz="1600" b="0" i="1" smtClean="0">
                          <a:solidFill>
                            <a:srgbClr val="0070C0"/>
                          </a:solidFill>
                          <a:latin typeface="Cambria Math" charset="0"/>
                          <a:ea typeface="Cambria Math" charset="0"/>
                          <a:cs typeface="Cambria Math" charset="0"/>
                        </a:rPr>
                        <m:t>𝑇𝑌𝑃𝐸</m:t>
                      </m:r>
                      <m:r>
                        <a:rPr lang="en-US" sz="1600" b="0" i="1" smtClean="0">
                          <a:solidFill>
                            <a:srgbClr val="0070C0"/>
                          </a:solidFill>
                          <a:latin typeface="Cambria Math" charset="0"/>
                          <a:ea typeface="Cambria Math" charset="0"/>
                          <a:cs typeface="Cambria Math" charset="0"/>
                        </a:rPr>
                        <m:t>}= </m:t>
                      </m:r>
                      <m:sSub>
                        <m:sSubPr>
                          <m:ctrlPr>
                            <a:rPr lang="en-US" sz="1600" i="1" smtClean="0">
                              <a:solidFill>
                                <a:srgbClr val="0070C0"/>
                              </a:solidFill>
                              <a:latin typeface="Cambria Math" panose="02040503050406030204" pitchFamily="18" charset="0"/>
                              <a:ea typeface="Cambria Math" charset="0"/>
                              <a:cs typeface="Cambria Math" charset="0"/>
                            </a:rPr>
                          </m:ctrlPr>
                        </m:sSubPr>
                        <m:e>
                          <m:r>
                            <a:rPr lang="en-US" sz="1600" b="0" i="1" smtClean="0">
                              <a:solidFill>
                                <a:srgbClr val="0070C0"/>
                              </a:solidFill>
                              <a:latin typeface="Cambria Math" charset="0"/>
                              <a:ea typeface="Cambria Math" charset="0"/>
                              <a:cs typeface="Cambria Math" charset="0"/>
                            </a:rPr>
                            <m:t>𝛽</m:t>
                          </m:r>
                        </m:e>
                        <m:sub>
                          <m:r>
                            <a:rPr lang="en-US" sz="1600" b="0" i="1" smtClean="0">
                              <a:solidFill>
                                <a:srgbClr val="0070C0"/>
                              </a:solidFill>
                              <a:latin typeface="Cambria Math" charset="0"/>
                              <a:ea typeface="Cambria Math" charset="0"/>
                              <a:cs typeface="Cambria Math" charset="0"/>
                            </a:rPr>
                            <m:t>0</m:t>
                          </m:r>
                        </m:sub>
                      </m:sSub>
                      <m:sSub>
                        <m:sSubPr>
                          <m:ctrlPr>
                            <a:rPr lang="en-US" sz="1600" i="1">
                              <a:solidFill>
                                <a:srgbClr val="0070C0"/>
                              </a:solidFill>
                              <a:latin typeface="Cambria Math" panose="02040503050406030204" pitchFamily="18" charset="0"/>
                              <a:ea typeface="Cambria Math" charset="0"/>
                              <a:cs typeface="Cambria Math" charset="0"/>
                            </a:rPr>
                          </m:ctrlPr>
                        </m:sSubPr>
                        <m:e>
                          <m:r>
                            <a:rPr lang="en-US" sz="1600" b="0" i="1" smtClean="0">
                              <a:solidFill>
                                <a:srgbClr val="0070C0"/>
                              </a:solidFill>
                              <a:latin typeface="Cambria Math" charset="0"/>
                              <a:ea typeface="Cambria Math" charset="0"/>
                              <a:cs typeface="Cambria Math" charset="0"/>
                            </a:rPr>
                            <m:t>+</m:t>
                          </m:r>
                          <m:r>
                            <a:rPr lang="en-US" sz="1600" b="0" i="1">
                              <a:solidFill>
                                <a:srgbClr val="0070C0"/>
                              </a:solidFill>
                              <a:latin typeface="Cambria Math" charset="0"/>
                              <a:ea typeface="Cambria Math" charset="0"/>
                              <a:cs typeface="Cambria Math" charset="0"/>
                            </a:rPr>
                            <m:t>𝛽</m:t>
                          </m:r>
                        </m:e>
                        <m:sub>
                          <m:r>
                            <a:rPr lang="en-US" sz="1600" b="0" i="1" smtClean="0">
                              <a:solidFill>
                                <a:srgbClr val="0070C0"/>
                              </a:solidFill>
                              <a:latin typeface="Cambria Math" charset="0"/>
                              <a:ea typeface="Cambria Math" charset="0"/>
                              <a:cs typeface="Cambria Math" charset="0"/>
                            </a:rPr>
                            <m:t>1</m:t>
                          </m:r>
                        </m:sub>
                      </m:sSub>
                      <m:r>
                        <a:rPr lang="en-US" sz="1600" b="0" i="1" smtClean="0">
                          <a:solidFill>
                            <a:srgbClr val="0070C0"/>
                          </a:solidFill>
                          <a:latin typeface="Cambria Math" charset="0"/>
                          <a:ea typeface="Cambria Math" charset="0"/>
                          <a:cs typeface="Cambria Math" charset="0"/>
                        </a:rPr>
                        <m:t>𝑙𝑚𝑎𝑠𝑠</m:t>
                      </m:r>
                      <m:sSub>
                        <m:sSubPr>
                          <m:ctrlPr>
                            <a:rPr lang="en-US" sz="1600" i="1">
                              <a:solidFill>
                                <a:srgbClr val="0070C0"/>
                              </a:solidFill>
                              <a:latin typeface="Cambria Math" panose="02040503050406030204" pitchFamily="18" charset="0"/>
                              <a:ea typeface="Cambria Math" charset="0"/>
                              <a:cs typeface="Cambria Math" charset="0"/>
                            </a:rPr>
                          </m:ctrlPr>
                        </m:sSubPr>
                        <m:e>
                          <m:r>
                            <a:rPr lang="en-US" sz="1600" b="0" i="1">
                              <a:solidFill>
                                <a:srgbClr val="0070C0"/>
                              </a:solidFill>
                              <a:latin typeface="Cambria Math" charset="0"/>
                              <a:ea typeface="Cambria Math" charset="0"/>
                              <a:cs typeface="Cambria Math" charset="0"/>
                            </a:rPr>
                            <m:t>+</m:t>
                          </m:r>
                          <m:r>
                            <a:rPr lang="en-US" sz="1600" b="0" i="1">
                              <a:solidFill>
                                <a:srgbClr val="0070C0"/>
                              </a:solidFill>
                              <a:latin typeface="Cambria Math" charset="0"/>
                              <a:ea typeface="Cambria Math" charset="0"/>
                              <a:cs typeface="Cambria Math" charset="0"/>
                            </a:rPr>
                            <m:t>𝛽</m:t>
                          </m:r>
                        </m:e>
                        <m:sub>
                          <m:r>
                            <a:rPr lang="en-US" sz="1600" b="0" i="1" smtClean="0">
                              <a:solidFill>
                                <a:srgbClr val="0070C0"/>
                              </a:solidFill>
                              <a:latin typeface="Cambria Math" charset="0"/>
                              <a:ea typeface="Cambria Math" charset="0"/>
                              <a:cs typeface="Cambria Math" charset="0"/>
                            </a:rPr>
                            <m:t>2</m:t>
                          </m:r>
                        </m:sub>
                      </m:sSub>
                      <m:r>
                        <a:rPr lang="en-US" sz="1600" b="0" i="1" smtClean="0">
                          <a:solidFill>
                            <a:srgbClr val="0070C0"/>
                          </a:solidFill>
                          <a:latin typeface="Cambria Math" charset="0"/>
                          <a:ea typeface="Cambria Math" charset="0"/>
                          <a:cs typeface="Cambria Math" charset="0"/>
                        </a:rPr>
                        <m:t>𝑏𝑖𝑟𝑑</m:t>
                      </m:r>
                      <m:sSub>
                        <m:sSubPr>
                          <m:ctrlPr>
                            <a:rPr lang="en-US" sz="1600" i="1">
                              <a:solidFill>
                                <a:srgbClr val="0070C0"/>
                              </a:solidFill>
                              <a:latin typeface="Cambria Math" panose="02040503050406030204" pitchFamily="18" charset="0"/>
                              <a:ea typeface="Cambria Math" charset="0"/>
                              <a:cs typeface="Cambria Math" charset="0"/>
                            </a:rPr>
                          </m:ctrlPr>
                        </m:sSubPr>
                        <m:e>
                          <m:r>
                            <a:rPr lang="en-US" sz="1600" b="0" i="1">
                              <a:solidFill>
                                <a:srgbClr val="0070C0"/>
                              </a:solidFill>
                              <a:latin typeface="Cambria Math" charset="0"/>
                              <a:ea typeface="Cambria Math" charset="0"/>
                              <a:cs typeface="Cambria Math" charset="0"/>
                            </a:rPr>
                            <m:t>+</m:t>
                          </m:r>
                          <m:r>
                            <a:rPr lang="en-US" sz="1600" b="0" i="1">
                              <a:solidFill>
                                <a:srgbClr val="0070C0"/>
                              </a:solidFill>
                              <a:latin typeface="Cambria Math" charset="0"/>
                              <a:ea typeface="Cambria Math" charset="0"/>
                              <a:cs typeface="Cambria Math" charset="0"/>
                            </a:rPr>
                            <m:t>𝛽</m:t>
                          </m:r>
                        </m:e>
                        <m:sub>
                          <m:r>
                            <a:rPr lang="en-US" sz="1600" b="0" i="1" smtClean="0">
                              <a:solidFill>
                                <a:srgbClr val="0070C0"/>
                              </a:solidFill>
                              <a:latin typeface="Cambria Math" charset="0"/>
                              <a:ea typeface="Cambria Math" charset="0"/>
                              <a:cs typeface="Cambria Math" charset="0"/>
                            </a:rPr>
                            <m:t>3</m:t>
                          </m:r>
                        </m:sub>
                      </m:sSub>
                      <m:r>
                        <a:rPr lang="en-US" sz="1600" b="0" i="1" smtClean="0">
                          <a:solidFill>
                            <a:srgbClr val="0070C0"/>
                          </a:solidFill>
                          <a:latin typeface="Cambria Math" charset="0"/>
                          <a:ea typeface="Cambria Math" charset="0"/>
                          <a:cs typeface="Cambria Math" charset="0"/>
                        </a:rPr>
                        <m:t>𝑒𝑏𝑎𝑡</m:t>
                      </m:r>
                      <m:sSub>
                        <m:sSubPr>
                          <m:ctrlPr>
                            <a:rPr lang="en-US" sz="1600" i="1">
                              <a:solidFill>
                                <a:srgbClr val="0070C0"/>
                              </a:solidFill>
                              <a:latin typeface="Cambria Math" panose="02040503050406030204" pitchFamily="18" charset="0"/>
                              <a:ea typeface="Cambria Math" charset="0"/>
                              <a:cs typeface="Cambria Math" charset="0"/>
                            </a:rPr>
                          </m:ctrlPr>
                        </m:sSubPr>
                        <m:e>
                          <m:r>
                            <a:rPr lang="en-US" sz="1600" b="0" i="1">
                              <a:solidFill>
                                <a:srgbClr val="0070C0"/>
                              </a:solidFill>
                              <a:latin typeface="Cambria Math" charset="0"/>
                              <a:ea typeface="Cambria Math" charset="0"/>
                              <a:cs typeface="Cambria Math" charset="0"/>
                            </a:rPr>
                            <m:t>+</m:t>
                          </m:r>
                          <m:r>
                            <a:rPr lang="en-US" sz="1600" b="0" i="1">
                              <a:solidFill>
                                <a:srgbClr val="0070C0"/>
                              </a:solidFill>
                              <a:latin typeface="Cambria Math" charset="0"/>
                              <a:ea typeface="Cambria Math" charset="0"/>
                              <a:cs typeface="Cambria Math" charset="0"/>
                            </a:rPr>
                            <m:t>𝛽</m:t>
                          </m:r>
                        </m:e>
                        <m:sub>
                          <m:r>
                            <a:rPr lang="en-US" sz="1600" b="0" i="1" smtClean="0">
                              <a:solidFill>
                                <a:srgbClr val="0070C0"/>
                              </a:solidFill>
                              <a:latin typeface="Cambria Math" charset="0"/>
                              <a:ea typeface="Cambria Math" charset="0"/>
                              <a:cs typeface="Cambria Math" charset="0"/>
                            </a:rPr>
                            <m:t>4</m:t>
                          </m:r>
                        </m:sub>
                      </m:sSub>
                      <m:r>
                        <a:rPr lang="en-US" sz="1600" b="0" i="1" smtClean="0">
                          <a:solidFill>
                            <a:srgbClr val="0070C0"/>
                          </a:solidFill>
                          <a:latin typeface="Cambria Math" charset="0"/>
                          <a:ea typeface="Cambria Math" charset="0"/>
                          <a:cs typeface="Cambria Math" charset="0"/>
                        </a:rPr>
                        <m:t>𝑙𝑚𝑎𝑠𝑠</m:t>
                      </m:r>
                      <m:r>
                        <a:rPr lang="en-US" sz="1600" b="0" i="1" smtClean="0">
                          <a:solidFill>
                            <a:srgbClr val="0070C0"/>
                          </a:solidFill>
                          <a:latin typeface="Cambria Math" charset="0"/>
                          <a:ea typeface="Cambria Math" charset="0"/>
                          <a:cs typeface="Cambria Math" charset="0"/>
                        </a:rPr>
                        <m:t>∗</m:t>
                      </m:r>
                      <m:r>
                        <a:rPr lang="en-US" sz="1600" b="0" i="1" smtClean="0">
                          <a:solidFill>
                            <a:srgbClr val="0070C0"/>
                          </a:solidFill>
                          <a:latin typeface="Cambria Math" charset="0"/>
                          <a:ea typeface="Cambria Math" charset="0"/>
                          <a:cs typeface="Cambria Math" charset="0"/>
                        </a:rPr>
                        <m:t>𝑏𝑖𝑟𝑑</m:t>
                      </m:r>
                      <m:sSub>
                        <m:sSubPr>
                          <m:ctrlPr>
                            <a:rPr lang="en-US" sz="1600" i="1">
                              <a:solidFill>
                                <a:srgbClr val="0070C0"/>
                              </a:solidFill>
                              <a:latin typeface="Cambria Math" panose="02040503050406030204" pitchFamily="18" charset="0"/>
                              <a:ea typeface="Cambria Math" charset="0"/>
                              <a:cs typeface="Cambria Math" charset="0"/>
                            </a:rPr>
                          </m:ctrlPr>
                        </m:sSubPr>
                        <m:e>
                          <m:r>
                            <a:rPr lang="en-US" sz="1600" b="0" i="1">
                              <a:solidFill>
                                <a:srgbClr val="0070C0"/>
                              </a:solidFill>
                              <a:latin typeface="Cambria Math" charset="0"/>
                              <a:ea typeface="Cambria Math" charset="0"/>
                              <a:cs typeface="Cambria Math" charset="0"/>
                            </a:rPr>
                            <m:t>+</m:t>
                          </m:r>
                          <m:r>
                            <a:rPr lang="en-US" sz="1600" b="0" i="1">
                              <a:solidFill>
                                <a:srgbClr val="0070C0"/>
                              </a:solidFill>
                              <a:latin typeface="Cambria Math" charset="0"/>
                              <a:ea typeface="Cambria Math" charset="0"/>
                              <a:cs typeface="Cambria Math" charset="0"/>
                            </a:rPr>
                            <m:t>𝛽</m:t>
                          </m:r>
                        </m:e>
                        <m:sub>
                          <m:r>
                            <a:rPr lang="en-US" sz="1600" b="0" i="1" smtClean="0">
                              <a:solidFill>
                                <a:srgbClr val="0070C0"/>
                              </a:solidFill>
                              <a:latin typeface="Cambria Math" charset="0"/>
                              <a:ea typeface="Cambria Math" charset="0"/>
                              <a:cs typeface="Cambria Math" charset="0"/>
                            </a:rPr>
                            <m:t>5</m:t>
                          </m:r>
                        </m:sub>
                      </m:sSub>
                      <m:r>
                        <a:rPr lang="en-US" sz="1600" b="0" i="1" smtClean="0">
                          <a:solidFill>
                            <a:srgbClr val="0070C0"/>
                          </a:solidFill>
                          <a:latin typeface="Cambria Math" charset="0"/>
                          <a:ea typeface="Cambria Math" charset="0"/>
                          <a:cs typeface="Cambria Math" charset="0"/>
                        </a:rPr>
                        <m:t> </m:t>
                      </m:r>
                      <m:r>
                        <a:rPr lang="en-US" sz="1600" b="0" i="1" smtClean="0">
                          <a:solidFill>
                            <a:srgbClr val="0070C0"/>
                          </a:solidFill>
                          <a:latin typeface="Cambria Math" charset="0"/>
                          <a:ea typeface="Cambria Math" charset="0"/>
                          <a:cs typeface="Cambria Math" charset="0"/>
                        </a:rPr>
                        <m:t>𝑙𝑚𝑎𝑠𝑠</m:t>
                      </m:r>
                      <m:r>
                        <a:rPr lang="en-US" sz="1600" b="0" i="1" smtClean="0">
                          <a:solidFill>
                            <a:srgbClr val="0070C0"/>
                          </a:solidFill>
                          <a:latin typeface="Cambria Math" charset="0"/>
                          <a:ea typeface="Cambria Math" charset="0"/>
                          <a:cs typeface="Cambria Math" charset="0"/>
                        </a:rPr>
                        <m:t> ∗</m:t>
                      </m:r>
                      <m:r>
                        <a:rPr lang="en-US" sz="1600" b="0" i="1" smtClean="0">
                          <a:solidFill>
                            <a:srgbClr val="0070C0"/>
                          </a:solidFill>
                          <a:latin typeface="Cambria Math" charset="0"/>
                          <a:ea typeface="Cambria Math" charset="0"/>
                          <a:cs typeface="Cambria Math" charset="0"/>
                        </a:rPr>
                        <m:t>𝑒𝑏𝑎𝑡</m:t>
                      </m:r>
                    </m:oMath>
                  </m:oMathPara>
                </a14:m>
                <a:endParaRPr lang="en-US" sz="1600" i="1" dirty="0">
                  <a:solidFill>
                    <a:srgbClr val="0070C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0" y="908785"/>
                <a:ext cx="8915400" cy="246221"/>
              </a:xfrm>
              <a:prstGeom prst="rect">
                <a:avLst/>
              </a:prstGeom>
              <a:blipFill>
                <a:blip r:embed="rId2"/>
                <a:stretch>
                  <a:fillRect b="-35000"/>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21F60FEC-C84B-434C-B59C-73C09DF483E2}"/>
              </a:ext>
            </a:extLst>
          </p:cNvPr>
          <p:cNvSpPr txBox="1"/>
          <p:nvPr/>
        </p:nvSpPr>
        <p:spPr>
          <a:xfrm>
            <a:off x="9474" y="1290523"/>
            <a:ext cx="5656237" cy="369332"/>
          </a:xfrm>
          <a:prstGeom prst="rect">
            <a:avLst/>
          </a:prstGeom>
          <a:noFill/>
        </p:spPr>
        <p:txBody>
          <a:bodyPr wrap="square" rtlCol="0">
            <a:spAutoFit/>
          </a:bodyPr>
          <a:lstStyle/>
          <a:p>
            <a:r>
              <a:rPr lang="en-US" dirty="0"/>
              <a:t>Individual regression equations for each value of TYPE:</a:t>
            </a:r>
          </a:p>
        </p:txBody>
      </p:sp>
      <p:sp>
        <p:nvSpPr>
          <p:cNvPr id="32" name="TextBox 31">
            <a:extLst>
              <a:ext uri="{FF2B5EF4-FFF2-40B4-BE49-F238E27FC236}">
                <a16:creationId xmlns:a16="http://schemas.microsoft.com/office/drawing/2014/main" id="{2CD0A17A-E97B-499A-88A4-302B7D4BD384}"/>
              </a:ext>
            </a:extLst>
          </p:cNvPr>
          <p:cNvSpPr txBox="1"/>
          <p:nvPr/>
        </p:nvSpPr>
        <p:spPr>
          <a:xfrm>
            <a:off x="-7459" y="1578599"/>
            <a:ext cx="6487455" cy="369332"/>
          </a:xfrm>
          <a:prstGeom prst="rect">
            <a:avLst/>
          </a:prstGeom>
          <a:noFill/>
        </p:spPr>
        <p:txBody>
          <a:bodyPr wrap="square" rtlCol="0">
            <a:spAutoFit/>
          </a:bodyPr>
          <a:lstStyle/>
          <a:p>
            <a:r>
              <a:rPr lang="en-US" dirty="0">
                <a:solidFill>
                  <a:srgbClr val="00B050"/>
                </a:solidFill>
              </a:rPr>
              <a:t>Type = ebat occurs when ebat=1 and bird = 0.</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C694171-CAC3-40B0-AC96-3C9C27BE8601}"/>
                  </a:ext>
                </a:extLst>
              </p:cNvPr>
              <p:cNvSpPr txBox="1"/>
              <p:nvPr/>
            </p:nvSpPr>
            <p:spPr>
              <a:xfrm>
                <a:off x="-14111" y="1963579"/>
                <a:ext cx="8915400"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00B050"/>
                          </a:solidFill>
                          <a:latin typeface="Cambria Math" charset="0"/>
                          <a:ea typeface="Cambria Math" charset="0"/>
                          <a:cs typeface="Cambria Math" charset="0"/>
                        </a:rPr>
                        <m:t>𝜇</m:t>
                      </m:r>
                      <m:d>
                        <m:dPr>
                          <m:begChr m:val="{"/>
                          <m:endChr m:val="|"/>
                          <m:ctrlPr>
                            <a:rPr lang="en-US" sz="1600" i="1" smtClean="0">
                              <a:solidFill>
                                <a:srgbClr val="00B050"/>
                              </a:solidFill>
                              <a:latin typeface="Cambria Math" panose="02040503050406030204" pitchFamily="18" charset="0"/>
                              <a:ea typeface="Cambria Math" charset="0"/>
                              <a:cs typeface="Cambria Math" charset="0"/>
                            </a:rPr>
                          </m:ctrlPr>
                        </m:dPr>
                        <m:e>
                          <m:r>
                            <a:rPr lang="en-US" sz="1600" b="0" i="1" smtClean="0">
                              <a:solidFill>
                                <a:srgbClr val="00B050"/>
                              </a:solidFill>
                              <a:latin typeface="Cambria Math" charset="0"/>
                              <a:ea typeface="Cambria Math" charset="0"/>
                              <a:cs typeface="Cambria Math" charset="0"/>
                            </a:rPr>
                            <m:t>𝑙𝑒𝑛𝑒𝑟</m:t>
                          </m:r>
                          <m:r>
                            <a:rPr lang="en-US" sz="1600" b="0" i="1" smtClean="0">
                              <a:solidFill>
                                <a:srgbClr val="00B050"/>
                              </a:solidFill>
                              <a:latin typeface="Cambria Math" panose="02040503050406030204" pitchFamily="18" charset="0"/>
                              <a:ea typeface="Cambria Math" charset="0"/>
                              <a:cs typeface="Cambria Math" charset="0"/>
                            </a:rPr>
                            <m:t>𝑔</m:t>
                          </m:r>
                          <m:r>
                            <a:rPr lang="en-US" sz="1600" b="0" i="1" smtClean="0">
                              <a:solidFill>
                                <a:srgbClr val="00B050"/>
                              </a:solidFill>
                              <a:latin typeface="Cambria Math" charset="0"/>
                              <a:ea typeface="Cambria Math" charset="0"/>
                              <a:cs typeface="Cambria Math" charset="0"/>
                            </a:rPr>
                            <m:t>𝑦</m:t>
                          </m:r>
                          <m:r>
                            <a:rPr lang="en-US" sz="1600" b="0" i="1" smtClean="0">
                              <a:solidFill>
                                <a:srgbClr val="00B050"/>
                              </a:solidFill>
                              <a:latin typeface="Cambria Math" charset="0"/>
                              <a:ea typeface="Cambria Math" charset="0"/>
                              <a:cs typeface="Cambria Math" charset="0"/>
                            </a:rPr>
                            <m:t> </m:t>
                          </m:r>
                        </m:e>
                      </m:d>
                      <m:r>
                        <a:rPr lang="en-US" sz="1600" b="0" i="1" smtClean="0">
                          <a:solidFill>
                            <a:srgbClr val="00B050"/>
                          </a:solidFill>
                          <a:latin typeface="Cambria Math" charset="0"/>
                          <a:ea typeface="Cambria Math" charset="0"/>
                          <a:cs typeface="Cambria Math" charset="0"/>
                        </a:rPr>
                        <m:t>𝑙𝑚𝑎𝑠𝑠</m:t>
                      </m:r>
                      <m:r>
                        <a:rPr lang="en-US" sz="1600" b="0" i="1" smtClean="0">
                          <a:solidFill>
                            <a:srgbClr val="00B050"/>
                          </a:solidFill>
                          <a:latin typeface="Cambria Math" charset="0"/>
                          <a:ea typeface="Cambria Math" charset="0"/>
                          <a:cs typeface="Cambria Math" charset="0"/>
                        </a:rPr>
                        <m:t>, </m:t>
                      </m:r>
                      <m:r>
                        <a:rPr lang="en-US" sz="1600" b="0" i="1" smtClean="0">
                          <a:solidFill>
                            <a:srgbClr val="00B050"/>
                          </a:solidFill>
                          <a:latin typeface="Cambria Math" charset="0"/>
                          <a:ea typeface="Cambria Math" charset="0"/>
                          <a:cs typeface="Cambria Math" charset="0"/>
                        </a:rPr>
                        <m:t>𝑇𝑌𝑃𝐸</m:t>
                      </m:r>
                      <m:r>
                        <a:rPr lang="en-US" sz="1600" b="0" i="1" smtClean="0">
                          <a:solidFill>
                            <a:srgbClr val="00B050"/>
                          </a:solidFill>
                          <a:latin typeface="Cambria Math" panose="02040503050406030204" pitchFamily="18" charset="0"/>
                          <a:ea typeface="Cambria Math" charset="0"/>
                          <a:cs typeface="Cambria Math" charset="0"/>
                        </a:rPr>
                        <m:t>=</m:t>
                      </m:r>
                      <m:r>
                        <a:rPr lang="en-US" sz="1600" b="1" i="1" smtClean="0">
                          <a:solidFill>
                            <a:srgbClr val="00B050"/>
                          </a:solidFill>
                          <a:latin typeface="Cambria Math" panose="02040503050406030204" pitchFamily="18" charset="0"/>
                          <a:ea typeface="Cambria Math" charset="0"/>
                          <a:cs typeface="Cambria Math" charset="0"/>
                        </a:rPr>
                        <m:t>𝒆𝒃𝒂𝒕</m:t>
                      </m:r>
                      <m:r>
                        <a:rPr lang="en-US" sz="1600" b="0" i="1" smtClean="0">
                          <a:solidFill>
                            <a:srgbClr val="00B050"/>
                          </a:solidFill>
                          <a:latin typeface="Cambria Math" charset="0"/>
                          <a:ea typeface="Cambria Math" charset="0"/>
                          <a:cs typeface="Cambria Math" charset="0"/>
                        </a:rPr>
                        <m:t>}= </m:t>
                      </m:r>
                      <m:sSub>
                        <m:sSubPr>
                          <m:ctrlPr>
                            <a:rPr lang="en-US" sz="1600" i="1" smtClean="0">
                              <a:solidFill>
                                <a:srgbClr val="00B050"/>
                              </a:solidFill>
                              <a:latin typeface="Cambria Math" panose="02040503050406030204" pitchFamily="18" charset="0"/>
                              <a:ea typeface="Cambria Math" charset="0"/>
                              <a:cs typeface="Cambria Math" charset="0"/>
                            </a:rPr>
                          </m:ctrlPr>
                        </m:sSubPr>
                        <m:e>
                          <m:r>
                            <a:rPr lang="en-US" sz="1600" b="0" i="1" smtClean="0">
                              <a:solidFill>
                                <a:srgbClr val="00B050"/>
                              </a:solidFill>
                              <a:latin typeface="Cambria Math" charset="0"/>
                              <a:ea typeface="Cambria Math" charset="0"/>
                              <a:cs typeface="Cambria Math" charset="0"/>
                            </a:rPr>
                            <m:t>𝛽</m:t>
                          </m:r>
                        </m:e>
                        <m:sub>
                          <m:r>
                            <a:rPr lang="en-US" sz="1600" b="0" i="1" smtClean="0">
                              <a:solidFill>
                                <a:srgbClr val="00B050"/>
                              </a:solidFill>
                              <a:latin typeface="Cambria Math" charset="0"/>
                              <a:ea typeface="Cambria Math" charset="0"/>
                              <a:cs typeface="Cambria Math" charset="0"/>
                            </a:rPr>
                            <m:t>0</m:t>
                          </m:r>
                        </m:sub>
                      </m:sSub>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b="0" i="1" smtClean="0">
                              <a:solidFill>
                                <a:srgbClr val="00B050"/>
                              </a:solidFill>
                              <a:latin typeface="Cambria Math" charset="0"/>
                              <a:ea typeface="Cambria Math" charset="0"/>
                              <a:cs typeface="Cambria Math" charset="0"/>
                            </a:rPr>
                            <m:t>+</m:t>
                          </m:r>
                          <m:r>
                            <a:rPr lang="en-US" sz="1600" b="0" i="1">
                              <a:solidFill>
                                <a:srgbClr val="00B050"/>
                              </a:solidFill>
                              <a:latin typeface="Cambria Math" charset="0"/>
                              <a:ea typeface="Cambria Math" charset="0"/>
                              <a:cs typeface="Cambria Math" charset="0"/>
                            </a:rPr>
                            <m:t>𝛽</m:t>
                          </m:r>
                        </m:e>
                        <m:sub>
                          <m:r>
                            <a:rPr lang="en-US" sz="1600" b="0" i="1" smtClean="0">
                              <a:solidFill>
                                <a:srgbClr val="00B050"/>
                              </a:solidFill>
                              <a:latin typeface="Cambria Math" charset="0"/>
                              <a:ea typeface="Cambria Math" charset="0"/>
                              <a:cs typeface="Cambria Math" charset="0"/>
                            </a:rPr>
                            <m:t>1</m:t>
                          </m:r>
                        </m:sub>
                      </m:sSub>
                      <m:r>
                        <a:rPr lang="en-US" sz="1600" b="0" i="1" smtClean="0">
                          <a:solidFill>
                            <a:srgbClr val="00B050"/>
                          </a:solidFill>
                          <a:latin typeface="Cambria Math" charset="0"/>
                          <a:ea typeface="Cambria Math" charset="0"/>
                          <a:cs typeface="Cambria Math" charset="0"/>
                        </a:rPr>
                        <m:t>𝑙𝑚𝑎𝑠𝑠</m:t>
                      </m:r>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b="0" i="1">
                              <a:solidFill>
                                <a:srgbClr val="00B050"/>
                              </a:solidFill>
                              <a:latin typeface="Cambria Math" charset="0"/>
                              <a:ea typeface="Cambria Math" charset="0"/>
                              <a:cs typeface="Cambria Math" charset="0"/>
                            </a:rPr>
                            <m:t>+</m:t>
                          </m:r>
                          <m:r>
                            <a:rPr lang="en-US" sz="1600" b="0" i="1">
                              <a:solidFill>
                                <a:srgbClr val="00B050"/>
                              </a:solidFill>
                              <a:latin typeface="Cambria Math" charset="0"/>
                              <a:ea typeface="Cambria Math" charset="0"/>
                              <a:cs typeface="Cambria Math" charset="0"/>
                            </a:rPr>
                            <m:t>𝛽</m:t>
                          </m:r>
                        </m:e>
                        <m:sub>
                          <m:r>
                            <a:rPr lang="en-US" sz="1600" b="0" i="1" smtClean="0">
                              <a:solidFill>
                                <a:srgbClr val="00B050"/>
                              </a:solidFill>
                              <a:latin typeface="Cambria Math" charset="0"/>
                              <a:ea typeface="Cambria Math" charset="0"/>
                              <a:cs typeface="Cambria Math" charset="0"/>
                            </a:rPr>
                            <m:t>2</m:t>
                          </m:r>
                        </m:sub>
                      </m:sSub>
                      <m:r>
                        <a:rPr lang="en-US" sz="1600" b="0" i="1" smtClean="0">
                          <a:solidFill>
                            <a:srgbClr val="00B050"/>
                          </a:solidFill>
                          <a:latin typeface="Cambria Math" panose="02040503050406030204" pitchFamily="18" charset="0"/>
                          <a:ea typeface="Cambria Math" charset="0"/>
                          <a:cs typeface="Cambria Math" charset="0"/>
                        </a:rPr>
                        <m:t>∗0</m:t>
                      </m:r>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b="0" i="1">
                              <a:solidFill>
                                <a:srgbClr val="00B050"/>
                              </a:solidFill>
                              <a:latin typeface="Cambria Math" charset="0"/>
                              <a:ea typeface="Cambria Math" charset="0"/>
                              <a:cs typeface="Cambria Math" charset="0"/>
                            </a:rPr>
                            <m:t>+</m:t>
                          </m:r>
                          <m:r>
                            <a:rPr lang="en-US" sz="1600" b="0" i="1">
                              <a:solidFill>
                                <a:srgbClr val="00B050"/>
                              </a:solidFill>
                              <a:latin typeface="Cambria Math" charset="0"/>
                              <a:ea typeface="Cambria Math" charset="0"/>
                              <a:cs typeface="Cambria Math" charset="0"/>
                            </a:rPr>
                            <m:t>𝛽</m:t>
                          </m:r>
                        </m:e>
                        <m:sub>
                          <m:r>
                            <a:rPr lang="en-US" sz="1600" b="0" i="1" smtClean="0">
                              <a:solidFill>
                                <a:srgbClr val="00B050"/>
                              </a:solidFill>
                              <a:latin typeface="Cambria Math" charset="0"/>
                              <a:ea typeface="Cambria Math" charset="0"/>
                              <a:cs typeface="Cambria Math" charset="0"/>
                            </a:rPr>
                            <m:t>3</m:t>
                          </m:r>
                        </m:sub>
                      </m:sSub>
                      <m:r>
                        <a:rPr lang="en-US" sz="1600" b="0" i="1" smtClean="0">
                          <a:solidFill>
                            <a:srgbClr val="00B050"/>
                          </a:solidFill>
                          <a:latin typeface="Cambria Math" panose="02040503050406030204" pitchFamily="18" charset="0"/>
                          <a:ea typeface="Cambria Math" charset="0"/>
                          <a:cs typeface="Cambria Math" charset="0"/>
                        </a:rPr>
                        <m:t>∗1</m:t>
                      </m:r>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b="0" i="1">
                              <a:solidFill>
                                <a:srgbClr val="00B050"/>
                              </a:solidFill>
                              <a:latin typeface="Cambria Math" charset="0"/>
                              <a:ea typeface="Cambria Math" charset="0"/>
                              <a:cs typeface="Cambria Math" charset="0"/>
                            </a:rPr>
                            <m:t>+</m:t>
                          </m:r>
                          <m:r>
                            <a:rPr lang="en-US" sz="1600" b="0" i="1">
                              <a:solidFill>
                                <a:srgbClr val="00B050"/>
                              </a:solidFill>
                              <a:latin typeface="Cambria Math" charset="0"/>
                              <a:ea typeface="Cambria Math" charset="0"/>
                              <a:cs typeface="Cambria Math" charset="0"/>
                            </a:rPr>
                            <m:t>𝛽</m:t>
                          </m:r>
                        </m:e>
                        <m:sub>
                          <m:r>
                            <a:rPr lang="en-US" sz="1600" b="0" i="1" smtClean="0">
                              <a:solidFill>
                                <a:srgbClr val="00B050"/>
                              </a:solidFill>
                              <a:latin typeface="Cambria Math" charset="0"/>
                              <a:ea typeface="Cambria Math" charset="0"/>
                              <a:cs typeface="Cambria Math" charset="0"/>
                            </a:rPr>
                            <m:t>4</m:t>
                          </m:r>
                        </m:sub>
                      </m:sSub>
                      <m:r>
                        <a:rPr lang="en-US" sz="1600" b="0" i="1" smtClean="0">
                          <a:solidFill>
                            <a:srgbClr val="00B050"/>
                          </a:solidFill>
                          <a:latin typeface="Cambria Math" charset="0"/>
                          <a:ea typeface="Cambria Math" charset="0"/>
                          <a:cs typeface="Cambria Math" charset="0"/>
                        </a:rPr>
                        <m:t>𝑙𝑚𝑎𝑠𝑠</m:t>
                      </m:r>
                      <m:r>
                        <a:rPr lang="en-US" sz="1600" b="0" i="1" smtClean="0">
                          <a:solidFill>
                            <a:srgbClr val="00B050"/>
                          </a:solidFill>
                          <a:latin typeface="Cambria Math" charset="0"/>
                          <a:ea typeface="Cambria Math" charset="0"/>
                          <a:cs typeface="Cambria Math" charset="0"/>
                        </a:rPr>
                        <m:t>∗0</m:t>
                      </m:r>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b="0" i="1">
                              <a:solidFill>
                                <a:srgbClr val="00B050"/>
                              </a:solidFill>
                              <a:latin typeface="Cambria Math" charset="0"/>
                              <a:ea typeface="Cambria Math" charset="0"/>
                              <a:cs typeface="Cambria Math" charset="0"/>
                            </a:rPr>
                            <m:t>+</m:t>
                          </m:r>
                          <m:r>
                            <a:rPr lang="en-US" sz="1600" b="0" i="1">
                              <a:solidFill>
                                <a:srgbClr val="00B050"/>
                              </a:solidFill>
                              <a:latin typeface="Cambria Math" charset="0"/>
                              <a:ea typeface="Cambria Math" charset="0"/>
                              <a:cs typeface="Cambria Math" charset="0"/>
                            </a:rPr>
                            <m:t>𝛽</m:t>
                          </m:r>
                        </m:e>
                        <m:sub>
                          <m:r>
                            <a:rPr lang="en-US" sz="1600" b="0" i="1" smtClean="0">
                              <a:solidFill>
                                <a:srgbClr val="00B050"/>
                              </a:solidFill>
                              <a:latin typeface="Cambria Math" charset="0"/>
                              <a:ea typeface="Cambria Math" charset="0"/>
                              <a:cs typeface="Cambria Math" charset="0"/>
                            </a:rPr>
                            <m:t>5</m:t>
                          </m:r>
                        </m:sub>
                      </m:sSub>
                      <m:r>
                        <a:rPr lang="en-US" sz="1600" b="0" i="1" smtClean="0">
                          <a:solidFill>
                            <a:srgbClr val="00B050"/>
                          </a:solidFill>
                          <a:latin typeface="Cambria Math" charset="0"/>
                          <a:ea typeface="Cambria Math" charset="0"/>
                          <a:cs typeface="Cambria Math" charset="0"/>
                        </a:rPr>
                        <m:t> </m:t>
                      </m:r>
                      <m:r>
                        <a:rPr lang="en-US" sz="1600" b="0" i="1" smtClean="0">
                          <a:solidFill>
                            <a:srgbClr val="00B050"/>
                          </a:solidFill>
                          <a:latin typeface="Cambria Math" charset="0"/>
                          <a:ea typeface="Cambria Math" charset="0"/>
                          <a:cs typeface="Cambria Math" charset="0"/>
                        </a:rPr>
                        <m:t>𝑙𝑚𝑎𝑠𝑠</m:t>
                      </m:r>
                      <m:r>
                        <a:rPr lang="en-US" sz="1600" b="0" i="1" smtClean="0">
                          <a:solidFill>
                            <a:srgbClr val="00B050"/>
                          </a:solidFill>
                          <a:latin typeface="Cambria Math" charset="0"/>
                          <a:ea typeface="Cambria Math" charset="0"/>
                          <a:cs typeface="Cambria Math" charset="0"/>
                        </a:rPr>
                        <m:t> ∗1</m:t>
                      </m:r>
                    </m:oMath>
                  </m:oMathPara>
                </a14:m>
                <a:endParaRPr lang="en-US" sz="1600" i="1" dirty="0">
                  <a:solidFill>
                    <a:srgbClr val="00B050"/>
                  </a:solidFill>
                </a:endParaRPr>
              </a:p>
            </p:txBody>
          </p:sp>
        </mc:Choice>
        <mc:Fallback xmlns="">
          <p:sp>
            <p:nvSpPr>
              <p:cNvPr id="35" name="TextBox 34">
                <a:extLst>
                  <a:ext uri="{FF2B5EF4-FFF2-40B4-BE49-F238E27FC236}">
                    <a16:creationId xmlns:a16="http://schemas.microsoft.com/office/drawing/2014/main" id="{EC694171-CAC3-40B0-AC96-3C9C27BE8601}"/>
                  </a:ext>
                </a:extLst>
              </p:cNvPr>
              <p:cNvSpPr txBox="1">
                <a:spLocks noRot="1" noChangeAspect="1" noMove="1" noResize="1" noEditPoints="1" noAdjustHandles="1" noChangeArrowheads="1" noChangeShapeType="1" noTextEdit="1"/>
              </p:cNvSpPr>
              <p:nvPr/>
            </p:nvSpPr>
            <p:spPr>
              <a:xfrm>
                <a:off x="-14111" y="1963579"/>
                <a:ext cx="8915400" cy="246221"/>
              </a:xfrm>
              <a:prstGeom prst="rect">
                <a:avLst/>
              </a:prstGeom>
              <a:blipFill>
                <a:blip r:embed="rId3"/>
                <a:stretch>
                  <a:fillRect b="-317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B9C0BD13-3739-4A5A-8644-4FFFF4565D33}"/>
                  </a:ext>
                </a:extLst>
              </p:cNvPr>
              <p:cNvSpPr txBox="1"/>
              <p:nvPr/>
            </p:nvSpPr>
            <p:spPr>
              <a:xfrm>
                <a:off x="-14111" y="2294136"/>
                <a:ext cx="7086600"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00B050"/>
                          </a:solidFill>
                          <a:latin typeface="Cambria Math" charset="0"/>
                          <a:ea typeface="Cambria Math" charset="0"/>
                          <a:cs typeface="Cambria Math" charset="0"/>
                        </a:rPr>
                        <m:t>𝜇</m:t>
                      </m:r>
                      <m:d>
                        <m:dPr>
                          <m:begChr m:val="{"/>
                          <m:endChr m:val="|"/>
                          <m:ctrlPr>
                            <a:rPr lang="en-US" sz="1600" i="1" smtClean="0">
                              <a:solidFill>
                                <a:srgbClr val="00B050"/>
                              </a:solidFill>
                              <a:latin typeface="Cambria Math" panose="02040503050406030204" pitchFamily="18" charset="0"/>
                              <a:ea typeface="Cambria Math" charset="0"/>
                              <a:cs typeface="Cambria Math" charset="0"/>
                            </a:rPr>
                          </m:ctrlPr>
                        </m:dPr>
                        <m:e>
                          <m:r>
                            <a:rPr lang="en-US" sz="1600" b="0" i="1" smtClean="0">
                              <a:solidFill>
                                <a:srgbClr val="00B050"/>
                              </a:solidFill>
                              <a:latin typeface="Cambria Math" charset="0"/>
                              <a:ea typeface="Cambria Math" charset="0"/>
                              <a:cs typeface="Cambria Math" charset="0"/>
                            </a:rPr>
                            <m:t>𝑙𝑒𝑛𝑒𝑟</m:t>
                          </m:r>
                          <m:r>
                            <a:rPr lang="en-US" sz="1600" b="0" i="1" smtClean="0">
                              <a:solidFill>
                                <a:srgbClr val="00B050"/>
                              </a:solidFill>
                              <a:latin typeface="Cambria Math" panose="02040503050406030204" pitchFamily="18" charset="0"/>
                              <a:ea typeface="Cambria Math" charset="0"/>
                              <a:cs typeface="Cambria Math" charset="0"/>
                            </a:rPr>
                            <m:t>𝑔</m:t>
                          </m:r>
                          <m:r>
                            <a:rPr lang="en-US" sz="1600" b="0" i="1" smtClean="0">
                              <a:solidFill>
                                <a:srgbClr val="00B050"/>
                              </a:solidFill>
                              <a:latin typeface="Cambria Math" charset="0"/>
                              <a:ea typeface="Cambria Math" charset="0"/>
                              <a:cs typeface="Cambria Math" charset="0"/>
                            </a:rPr>
                            <m:t>𝑦</m:t>
                          </m:r>
                          <m:r>
                            <a:rPr lang="en-US" sz="1600" b="0" i="1" smtClean="0">
                              <a:solidFill>
                                <a:srgbClr val="00B050"/>
                              </a:solidFill>
                              <a:latin typeface="Cambria Math" charset="0"/>
                              <a:ea typeface="Cambria Math" charset="0"/>
                              <a:cs typeface="Cambria Math" charset="0"/>
                            </a:rPr>
                            <m:t> </m:t>
                          </m:r>
                        </m:e>
                      </m:d>
                      <m:r>
                        <a:rPr lang="en-US" sz="1600" b="0" i="1" smtClean="0">
                          <a:solidFill>
                            <a:srgbClr val="00B050"/>
                          </a:solidFill>
                          <a:latin typeface="Cambria Math" charset="0"/>
                          <a:ea typeface="Cambria Math" charset="0"/>
                          <a:cs typeface="Cambria Math" charset="0"/>
                        </a:rPr>
                        <m:t>𝑙𝑚𝑎𝑠𝑠</m:t>
                      </m:r>
                      <m:r>
                        <a:rPr lang="en-US" sz="1600" b="0" i="1" smtClean="0">
                          <a:solidFill>
                            <a:srgbClr val="00B050"/>
                          </a:solidFill>
                          <a:latin typeface="Cambria Math" charset="0"/>
                          <a:ea typeface="Cambria Math" charset="0"/>
                          <a:cs typeface="Cambria Math" charset="0"/>
                        </a:rPr>
                        <m:t>, </m:t>
                      </m:r>
                      <m:r>
                        <a:rPr lang="en-US" sz="1600" b="0" i="1" smtClean="0">
                          <a:solidFill>
                            <a:srgbClr val="00B050"/>
                          </a:solidFill>
                          <a:latin typeface="Cambria Math" charset="0"/>
                          <a:ea typeface="Cambria Math" charset="0"/>
                          <a:cs typeface="Cambria Math" charset="0"/>
                        </a:rPr>
                        <m:t>𝑇𝑌𝑃𝐸</m:t>
                      </m:r>
                      <m:r>
                        <a:rPr lang="en-US" sz="1600" b="0" i="1" smtClean="0">
                          <a:solidFill>
                            <a:srgbClr val="00B050"/>
                          </a:solidFill>
                          <a:latin typeface="Cambria Math" panose="02040503050406030204" pitchFamily="18" charset="0"/>
                          <a:ea typeface="Cambria Math" charset="0"/>
                          <a:cs typeface="Cambria Math" charset="0"/>
                        </a:rPr>
                        <m:t>=</m:t>
                      </m:r>
                      <m:r>
                        <a:rPr lang="en-US" sz="1600" b="1" i="1" smtClean="0">
                          <a:solidFill>
                            <a:srgbClr val="00B050"/>
                          </a:solidFill>
                          <a:latin typeface="Cambria Math" panose="02040503050406030204" pitchFamily="18" charset="0"/>
                          <a:ea typeface="Cambria Math" charset="0"/>
                          <a:cs typeface="Cambria Math" charset="0"/>
                        </a:rPr>
                        <m:t>𝒆𝒃𝒂𝒕</m:t>
                      </m:r>
                      <m:r>
                        <a:rPr lang="en-US" sz="1600" b="0" i="1" smtClean="0">
                          <a:solidFill>
                            <a:srgbClr val="00B050"/>
                          </a:solidFill>
                          <a:latin typeface="Cambria Math" charset="0"/>
                          <a:ea typeface="Cambria Math" charset="0"/>
                          <a:cs typeface="Cambria Math" charset="0"/>
                        </a:rPr>
                        <m:t>}= </m:t>
                      </m:r>
                      <m:sSub>
                        <m:sSubPr>
                          <m:ctrlPr>
                            <a:rPr lang="en-US" sz="1600" i="1" smtClean="0">
                              <a:solidFill>
                                <a:srgbClr val="00B050"/>
                              </a:solidFill>
                              <a:latin typeface="Cambria Math" panose="02040503050406030204" pitchFamily="18" charset="0"/>
                              <a:ea typeface="Cambria Math" charset="0"/>
                              <a:cs typeface="Cambria Math" charset="0"/>
                            </a:rPr>
                          </m:ctrlPr>
                        </m:sSubPr>
                        <m:e>
                          <m:r>
                            <a:rPr lang="en-US" sz="1600" b="0" i="1" smtClean="0">
                              <a:solidFill>
                                <a:srgbClr val="00B050"/>
                              </a:solidFill>
                              <a:latin typeface="Cambria Math" charset="0"/>
                              <a:ea typeface="Cambria Math" charset="0"/>
                              <a:cs typeface="Cambria Math" charset="0"/>
                            </a:rPr>
                            <m:t>𝛽</m:t>
                          </m:r>
                        </m:e>
                        <m:sub>
                          <m:r>
                            <a:rPr lang="en-US" sz="1600" b="0" i="1" smtClean="0">
                              <a:solidFill>
                                <a:srgbClr val="00B050"/>
                              </a:solidFill>
                              <a:latin typeface="Cambria Math" charset="0"/>
                              <a:ea typeface="Cambria Math" charset="0"/>
                              <a:cs typeface="Cambria Math" charset="0"/>
                            </a:rPr>
                            <m:t>0</m:t>
                          </m:r>
                        </m:sub>
                      </m:sSub>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b="0" i="1" smtClean="0">
                              <a:solidFill>
                                <a:srgbClr val="00B050"/>
                              </a:solidFill>
                              <a:latin typeface="Cambria Math" charset="0"/>
                              <a:ea typeface="Cambria Math" charset="0"/>
                              <a:cs typeface="Cambria Math" charset="0"/>
                            </a:rPr>
                            <m:t>+</m:t>
                          </m:r>
                          <m:r>
                            <a:rPr lang="en-US" sz="1600" b="0" i="1">
                              <a:solidFill>
                                <a:srgbClr val="00B050"/>
                              </a:solidFill>
                              <a:latin typeface="Cambria Math" charset="0"/>
                              <a:ea typeface="Cambria Math" charset="0"/>
                              <a:cs typeface="Cambria Math" charset="0"/>
                            </a:rPr>
                            <m:t>𝛽</m:t>
                          </m:r>
                        </m:e>
                        <m:sub>
                          <m:r>
                            <a:rPr lang="en-US" sz="1600" b="0" i="1" smtClean="0">
                              <a:solidFill>
                                <a:srgbClr val="00B050"/>
                              </a:solidFill>
                              <a:latin typeface="Cambria Math" charset="0"/>
                              <a:ea typeface="Cambria Math" charset="0"/>
                              <a:cs typeface="Cambria Math" charset="0"/>
                            </a:rPr>
                            <m:t>1</m:t>
                          </m:r>
                        </m:sub>
                      </m:sSub>
                      <m:r>
                        <a:rPr lang="en-US" sz="1600" b="0" i="1" smtClean="0">
                          <a:solidFill>
                            <a:srgbClr val="00B050"/>
                          </a:solidFill>
                          <a:latin typeface="Cambria Math" charset="0"/>
                          <a:ea typeface="Cambria Math" charset="0"/>
                          <a:cs typeface="Cambria Math" charset="0"/>
                        </a:rPr>
                        <m:t>𝑙𝑚𝑎𝑠𝑠</m:t>
                      </m:r>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b="0" i="1">
                              <a:solidFill>
                                <a:srgbClr val="00B050"/>
                              </a:solidFill>
                              <a:latin typeface="Cambria Math" charset="0"/>
                              <a:ea typeface="Cambria Math" charset="0"/>
                              <a:cs typeface="Cambria Math" charset="0"/>
                            </a:rPr>
                            <m:t>+</m:t>
                          </m:r>
                          <m:r>
                            <a:rPr lang="en-US" sz="1600" b="0" i="1">
                              <a:solidFill>
                                <a:srgbClr val="00B050"/>
                              </a:solidFill>
                              <a:latin typeface="Cambria Math" charset="0"/>
                              <a:ea typeface="Cambria Math" charset="0"/>
                              <a:cs typeface="Cambria Math" charset="0"/>
                            </a:rPr>
                            <m:t>𝛽</m:t>
                          </m:r>
                        </m:e>
                        <m:sub>
                          <m:r>
                            <a:rPr lang="en-US" sz="1600" b="0" i="1" smtClean="0">
                              <a:solidFill>
                                <a:srgbClr val="00B050"/>
                              </a:solidFill>
                              <a:latin typeface="Cambria Math" charset="0"/>
                              <a:ea typeface="Cambria Math" charset="0"/>
                              <a:cs typeface="Cambria Math" charset="0"/>
                            </a:rPr>
                            <m:t>3</m:t>
                          </m:r>
                        </m:sub>
                      </m:sSub>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b="0" i="1">
                              <a:solidFill>
                                <a:srgbClr val="00B050"/>
                              </a:solidFill>
                              <a:latin typeface="Cambria Math" charset="0"/>
                              <a:ea typeface="Cambria Math" charset="0"/>
                              <a:cs typeface="Cambria Math" charset="0"/>
                            </a:rPr>
                            <m:t>+</m:t>
                          </m:r>
                          <m:r>
                            <a:rPr lang="en-US" sz="1600" b="0" i="1">
                              <a:solidFill>
                                <a:srgbClr val="00B050"/>
                              </a:solidFill>
                              <a:latin typeface="Cambria Math" charset="0"/>
                              <a:ea typeface="Cambria Math" charset="0"/>
                              <a:cs typeface="Cambria Math" charset="0"/>
                            </a:rPr>
                            <m:t>𝛽</m:t>
                          </m:r>
                        </m:e>
                        <m:sub>
                          <m:r>
                            <a:rPr lang="en-US" sz="1600" b="0" i="1" smtClean="0">
                              <a:solidFill>
                                <a:srgbClr val="00B050"/>
                              </a:solidFill>
                              <a:latin typeface="Cambria Math" charset="0"/>
                              <a:ea typeface="Cambria Math" charset="0"/>
                              <a:cs typeface="Cambria Math" charset="0"/>
                            </a:rPr>
                            <m:t>5</m:t>
                          </m:r>
                        </m:sub>
                      </m:sSub>
                      <m:r>
                        <a:rPr lang="en-US" sz="1600" b="0" i="1" smtClean="0">
                          <a:solidFill>
                            <a:srgbClr val="00B050"/>
                          </a:solidFill>
                          <a:latin typeface="Cambria Math" charset="0"/>
                          <a:ea typeface="Cambria Math" charset="0"/>
                          <a:cs typeface="Cambria Math" charset="0"/>
                        </a:rPr>
                        <m:t> </m:t>
                      </m:r>
                      <m:r>
                        <a:rPr lang="en-US" sz="1600" b="0" i="1" smtClean="0">
                          <a:solidFill>
                            <a:srgbClr val="00B050"/>
                          </a:solidFill>
                          <a:latin typeface="Cambria Math" charset="0"/>
                          <a:ea typeface="Cambria Math" charset="0"/>
                          <a:cs typeface="Cambria Math" charset="0"/>
                        </a:rPr>
                        <m:t>𝑙𝑚𝑎𝑠𝑠</m:t>
                      </m:r>
                      <m:r>
                        <a:rPr lang="en-US" sz="1600" b="0" i="1" smtClean="0">
                          <a:solidFill>
                            <a:srgbClr val="00B050"/>
                          </a:solidFill>
                          <a:latin typeface="Cambria Math" charset="0"/>
                          <a:ea typeface="Cambria Math" charset="0"/>
                          <a:cs typeface="Cambria Math" charset="0"/>
                        </a:rPr>
                        <m:t> </m:t>
                      </m:r>
                    </m:oMath>
                  </m:oMathPara>
                </a14:m>
                <a:endParaRPr lang="en-US" sz="1600" i="1" dirty="0">
                  <a:solidFill>
                    <a:srgbClr val="00B050"/>
                  </a:solidFill>
                </a:endParaRPr>
              </a:p>
            </p:txBody>
          </p:sp>
        </mc:Choice>
        <mc:Fallback xmlns="">
          <p:sp>
            <p:nvSpPr>
              <p:cNvPr id="36" name="TextBox 35">
                <a:extLst>
                  <a:ext uri="{FF2B5EF4-FFF2-40B4-BE49-F238E27FC236}">
                    <a16:creationId xmlns:a16="http://schemas.microsoft.com/office/drawing/2014/main" id="{B9C0BD13-3739-4A5A-8644-4FFFF4565D33}"/>
                  </a:ext>
                </a:extLst>
              </p:cNvPr>
              <p:cNvSpPr txBox="1">
                <a:spLocks noRot="1" noChangeAspect="1" noMove="1" noResize="1" noEditPoints="1" noAdjustHandles="1" noChangeArrowheads="1" noChangeShapeType="1" noTextEdit="1"/>
              </p:cNvSpPr>
              <p:nvPr/>
            </p:nvSpPr>
            <p:spPr>
              <a:xfrm>
                <a:off x="-14111" y="2294136"/>
                <a:ext cx="7086600" cy="246221"/>
              </a:xfrm>
              <a:prstGeom prst="rect">
                <a:avLst/>
              </a:prstGeom>
              <a:blipFill>
                <a:blip r:embed="rId4"/>
                <a:stretch>
                  <a:fillRect b="-317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9EC52666-230D-4F4B-84C6-376AF6291E94}"/>
                  </a:ext>
                </a:extLst>
              </p:cNvPr>
              <p:cNvSpPr txBox="1"/>
              <p:nvPr/>
            </p:nvSpPr>
            <p:spPr>
              <a:xfrm>
                <a:off x="-39511" y="2762249"/>
                <a:ext cx="7086600"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00B050"/>
                          </a:solidFill>
                          <a:latin typeface="Cambria Math" charset="0"/>
                          <a:ea typeface="Cambria Math" charset="0"/>
                          <a:cs typeface="Cambria Math" charset="0"/>
                        </a:rPr>
                        <m:t>𝜇</m:t>
                      </m:r>
                      <m:d>
                        <m:dPr>
                          <m:begChr m:val="{"/>
                          <m:endChr m:val="|"/>
                          <m:ctrlPr>
                            <a:rPr lang="en-US" sz="1600" i="1" smtClean="0">
                              <a:solidFill>
                                <a:srgbClr val="00B050"/>
                              </a:solidFill>
                              <a:latin typeface="Cambria Math" panose="02040503050406030204" pitchFamily="18" charset="0"/>
                              <a:ea typeface="Cambria Math" charset="0"/>
                              <a:cs typeface="Cambria Math" charset="0"/>
                            </a:rPr>
                          </m:ctrlPr>
                        </m:dPr>
                        <m:e>
                          <m:r>
                            <a:rPr lang="en-US" sz="1600" b="0" i="1" smtClean="0">
                              <a:solidFill>
                                <a:srgbClr val="00B050"/>
                              </a:solidFill>
                              <a:latin typeface="Cambria Math" charset="0"/>
                              <a:ea typeface="Cambria Math" charset="0"/>
                              <a:cs typeface="Cambria Math" charset="0"/>
                            </a:rPr>
                            <m:t>𝑙𝑒𝑛𝑒𝑟</m:t>
                          </m:r>
                          <m:r>
                            <a:rPr lang="en-US" sz="1600" b="0" i="1" smtClean="0">
                              <a:solidFill>
                                <a:srgbClr val="00B050"/>
                              </a:solidFill>
                              <a:latin typeface="Cambria Math" panose="02040503050406030204" pitchFamily="18" charset="0"/>
                              <a:ea typeface="Cambria Math" charset="0"/>
                              <a:cs typeface="Cambria Math" charset="0"/>
                            </a:rPr>
                            <m:t>𝑔</m:t>
                          </m:r>
                          <m:r>
                            <a:rPr lang="en-US" sz="1600" b="0" i="1" smtClean="0">
                              <a:solidFill>
                                <a:srgbClr val="00B050"/>
                              </a:solidFill>
                              <a:latin typeface="Cambria Math" charset="0"/>
                              <a:ea typeface="Cambria Math" charset="0"/>
                              <a:cs typeface="Cambria Math" charset="0"/>
                            </a:rPr>
                            <m:t>𝑦</m:t>
                          </m:r>
                          <m:r>
                            <a:rPr lang="en-US" sz="1600" b="0" i="1" smtClean="0">
                              <a:solidFill>
                                <a:srgbClr val="00B050"/>
                              </a:solidFill>
                              <a:latin typeface="Cambria Math" charset="0"/>
                              <a:ea typeface="Cambria Math" charset="0"/>
                              <a:cs typeface="Cambria Math" charset="0"/>
                            </a:rPr>
                            <m:t> </m:t>
                          </m:r>
                        </m:e>
                      </m:d>
                      <m:r>
                        <a:rPr lang="en-US" sz="1600" b="0" i="1" smtClean="0">
                          <a:solidFill>
                            <a:srgbClr val="00B050"/>
                          </a:solidFill>
                          <a:latin typeface="Cambria Math" charset="0"/>
                          <a:ea typeface="Cambria Math" charset="0"/>
                          <a:cs typeface="Cambria Math" charset="0"/>
                        </a:rPr>
                        <m:t>𝑙𝑚𝑎𝑠𝑠</m:t>
                      </m:r>
                      <m:r>
                        <a:rPr lang="en-US" sz="1600" b="0" i="1" smtClean="0">
                          <a:solidFill>
                            <a:srgbClr val="00B050"/>
                          </a:solidFill>
                          <a:latin typeface="Cambria Math" charset="0"/>
                          <a:ea typeface="Cambria Math" charset="0"/>
                          <a:cs typeface="Cambria Math" charset="0"/>
                        </a:rPr>
                        <m:t>, </m:t>
                      </m:r>
                      <m:r>
                        <a:rPr lang="en-US" sz="1600" b="0" i="1" smtClean="0">
                          <a:solidFill>
                            <a:srgbClr val="00B050"/>
                          </a:solidFill>
                          <a:latin typeface="Cambria Math" charset="0"/>
                          <a:ea typeface="Cambria Math" charset="0"/>
                          <a:cs typeface="Cambria Math" charset="0"/>
                        </a:rPr>
                        <m:t>𝑇𝑌𝑃𝐸</m:t>
                      </m:r>
                      <m:r>
                        <a:rPr lang="en-US" sz="1600" b="0" i="1" smtClean="0">
                          <a:solidFill>
                            <a:srgbClr val="00B050"/>
                          </a:solidFill>
                          <a:latin typeface="Cambria Math" panose="02040503050406030204" pitchFamily="18" charset="0"/>
                          <a:ea typeface="Cambria Math" charset="0"/>
                          <a:cs typeface="Cambria Math" charset="0"/>
                        </a:rPr>
                        <m:t>=</m:t>
                      </m:r>
                      <m:r>
                        <a:rPr lang="en-US" sz="1600" b="1" i="1" smtClean="0">
                          <a:solidFill>
                            <a:srgbClr val="00B050"/>
                          </a:solidFill>
                          <a:latin typeface="Cambria Math" panose="02040503050406030204" pitchFamily="18" charset="0"/>
                          <a:ea typeface="Cambria Math" charset="0"/>
                          <a:cs typeface="Cambria Math" charset="0"/>
                        </a:rPr>
                        <m:t>𝒆𝒃𝒂𝒕</m:t>
                      </m:r>
                      <m:r>
                        <a:rPr lang="en-US" sz="1600" b="0" i="1" smtClean="0">
                          <a:solidFill>
                            <a:srgbClr val="00B050"/>
                          </a:solidFill>
                          <a:latin typeface="Cambria Math" charset="0"/>
                          <a:ea typeface="Cambria Math" charset="0"/>
                          <a:cs typeface="Cambria Math" charset="0"/>
                        </a:rPr>
                        <m:t>}= </m:t>
                      </m:r>
                      <m:sSub>
                        <m:sSubPr>
                          <m:ctrlPr>
                            <a:rPr lang="en-US" sz="1600" i="1" smtClean="0">
                              <a:solidFill>
                                <a:srgbClr val="00B050"/>
                              </a:solidFill>
                              <a:latin typeface="Cambria Math" panose="02040503050406030204" pitchFamily="18" charset="0"/>
                              <a:ea typeface="Cambria Math" charset="0"/>
                              <a:cs typeface="Cambria Math" charset="0"/>
                            </a:rPr>
                          </m:ctrlPr>
                        </m:sSubPr>
                        <m:e>
                          <m:r>
                            <a:rPr lang="en-US" sz="1600" b="0" i="1" smtClean="0">
                              <a:solidFill>
                                <a:srgbClr val="00B050"/>
                              </a:solidFill>
                              <a:latin typeface="Cambria Math" charset="0"/>
                              <a:ea typeface="Cambria Math" charset="0"/>
                              <a:cs typeface="Cambria Math" charset="0"/>
                            </a:rPr>
                            <m:t>𝛽</m:t>
                          </m:r>
                        </m:e>
                        <m:sub>
                          <m:r>
                            <a:rPr lang="en-US" sz="1600" b="0" i="1" smtClean="0">
                              <a:solidFill>
                                <a:srgbClr val="00B050"/>
                              </a:solidFill>
                              <a:latin typeface="Cambria Math" charset="0"/>
                              <a:ea typeface="Cambria Math" charset="0"/>
                              <a:cs typeface="Cambria Math" charset="0"/>
                            </a:rPr>
                            <m:t>0</m:t>
                          </m:r>
                        </m:sub>
                      </m:sSub>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i="1">
                              <a:solidFill>
                                <a:srgbClr val="00B050"/>
                              </a:solidFill>
                              <a:latin typeface="Cambria Math" charset="0"/>
                              <a:ea typeface="Cambria Math" charset="0"/>
                              <a:cs typeface="Cambria Math" charset="0"/>
                            </a:rPr>
                            <m:t>+</m:t>
                          </m:r>
                          <m:r>
                            <a:rPr lang="en-US" sz="1600" i="1">
                              <a:solidFill>
                                <a:srgbClr val="00B050"/>
                              </a:solidFill>
                              <a:latin typeface="Cambria Math" charset="0"/>
                              <a:ea typeface="Cambria Math" charset="0"/>
                              <a:cs typeface="Cambria Math" charset="0"/>
                            </a:rPr>
                            <m:t>𝛽</m:t>
                          </m:r>
                        </m:e>
                        <m:sub>
                          <m:r>
                            <a:rPr lang="en-US" sz="1600" i="1">
                              <a:solidFill>
                                <a:srgbClr val="00B050"/>
                              </a:solidFill>
                              <a:latin typeface="Cambria Math" charset="0"/>
                              <a:ea typeface="Cambria Math" charset="0"/>
                              <a:cs typeface="Cambria Math" charset="0"/>
                            </a:rPr>
                            <m:t>3</m:t>
                          </m:r>
                        </m:sub>
                      </m:sSub>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b="0" i="1" smtClean="0">
                              <a:solidFill>
                                <a:srgbClr val="00B050"/>
                              </a:solidFill>
                              <a:latin typeface="Cambria Math" charset="0"/>
                              <a:ea typeface="Cambria Math" charset="0"/>
                              <a:cs typeface="Cambria Math" charset="0"/>
                            </a:rPr>
                            <m:t>+</m:t>
                          </m:r>
                          <m:r>
                            <a:rPr lang="en-US" sz="1600" b="0" i="1">
                              <a:solidFill>
                                <a:srgbClr val="00B050"/>
                              </a:solidFill>
                              <a:latin typeface="Cambria Math" charset="0"/>
                              <a:ea typeface="Cambria Math" charset="0"/>
                              <a:cs typeface="Cambria Math" charset="0"/>
                            </a:rPr>
                            <m:t>𝛽</m:t>
                          </m:r>
                        </m:e>
                        <m:sub>
                          <m:r>
                            <a:rPr lang="en-US" sz="1600" b="0" i="1" smtClean="0">
                              <a:solidFill>
                                <a:srgbClr val="00B050"/>
                              </a:solidFill>
                              <a:latin typeface="Cambria Math" charset="0"/>
                              <a:ea typeface="Cambria Math" charset="0"/>
                              <a:cs typeface="Cambria Math" charset="0"/>
                            </a:rPr>
                            <m:t>1</m:t>
                          </m:r>
                        </m:sub>
                      </m:sSub>
                      <m:r>
                        <a:rPr lang="en-US" sz="1600" b="0" i="1" smtClean="0">
                          <a:solidFill>
                            <a:srgbClr val="00B050"/>
                          </a:solidFill>
                          <a:latin typeface="Cambria Math" charset="0"/>
                          <a:ea typeface="Cambria Math" charset="0"/>
                          <a:cs typeface="Cambria Math" charset="0"/>
                        </a:rPr>
                        <m:t>𝑙𝑚𝑎𝑠𝑠</m:t>
                      </m:r>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b="0" i="1">
                              <a:solidFill>
                                <a:srgbClr val="00B050"/>
                              </a:solidFill>
                              <a:latin typeface="Cambria Math" charset="0"/>
                              <a:ea typeface="Cambria Math" charset="0"/>
                              <a:cs typeface="Cambria Math" charset="0"/>
                            </a:rPr>
                            <m:t>+</m:t>
                          </m:r>
                          <m:r>
                            <a:rPr lang="en-US" sz="1600" b="0" i="1">
                              <a:solidFill>
                                <a:srgbClr val="00B050"/>
                              </a:solidFill>
                              <a:latin typeface="Cambria Math" charset="0"/>
                              <a:ea typeface="Cambria Math" charset="0"/>
                              <a:cs typeface="Cambria Math" charset="0"/>
                            </a:rPr>
                            <m:t>𝛽</m:t>
                          </m:r>
                        </m:e>
                        <m:sub>
                          <m:r>
                            <a:rPr lang="en-US" sz="1600" b="0" i="1" smtClean="0">
                              <a:solidFill>
                                <a:srgbClr val="00B050"/>
                              </a:solidFill>
                              <a:latin typeface="Cambria Math" charset="0"/>
                              <a:ea typeface="Cambria Math" charset="0"/>
                              <a:cs typeface="Cambria Math" charset="0"/>
                            </a:rPr>
                            <m:t>5</m:t>
                          </m:r>
                        </m:sub>
                      </m:sSub>
                      <m:r>
                        <a:rPr lang="en-US" sz="1600" b="0" i="1" smtClean="0">
                          <a:solidFill>
                            <a:srgbClr val="00B050"/>
                          </a:solidFill>
                          <a:latin typeface="Cambria Math" charset="0"/>
                          <a:ea typeface="Cambria Math" charset="0"/>
                          <a:cs typeface="Cambria Math" charset="0"/>
                        </a:rPr>
                        <m:t> </m:t>
                      </m:r>
                      <m:r>
                        <a:rPr lang="en-US" sz="1600" b="0" i="1" smtClean="0">
                          <a:solidFill>
                            <a:srgbClr val="00B050"/>
                          </a:solidFill>
                          <a:latin typeface="Cambria Math" charset="0"/>
                          <a:ea typeface="Cambria Math" charset="0"/>
                          <a:cs typeface="Cambria Math" charset="0"/>
                        </a:rPr>
                        <m:t>𝑙𝑚𝑎𝑠𝑠</m:t>
                      </m:r>
                      <m:r>
                        <a:rPr lang="en-US" sz="1600" b="0" i="1" smtClean="0">
                          <a:solidFill>
                            <a:srgbClr val="00B050"/>
                          </a:solidFill>
                          <a:latin typeface="Cambria Math" charset="0"/>
                          <a:ea typeface="Cambria Math" charset="0"/>
                          <a:cs typeface="Cambria Math" charset="0"/>
                        </a:rPr>
                        <m:t> </m:t>
                      </m:r>
                    </m:oMath>
                  </m:oMathPara>
                </a14:m>
                <a:endParaRPr lang="en-US" sz="1600" i="1" dirty="0">
                  <a:solidFill>
                    <a:srgbClr val="00B050"/>
                  </a:solidFill>
                </a:endParaRPr>
              </a:p>
            </p:txBody>
          </p:sp>
        </mc:Choice>
        <mc:Fallback xmlns="">
          <p:sp>
            <p:nvSpPr>
              <p:cNvPr id="37" name="TextBox 36">
                <a:extLst>
                  <a:ext uri="{FF2B5EF4-FFF2-40B4-BE49-F238E27FC236}">
                    <a16:creationId xmlns:a16="http://schemas.microsoft.com/office/drawing/2014/main" id="{9EC52666-230D-4F4B-84C6-376AF6291E94}"/>
                  </a:ext>
                </a:extLst>
              </p:cNvPr>
              <p:cNvSpPr txBox="1">
                <a:spLocks noRot="1" noChangeAspect="1" noMove="1" noResize="1" noEditPoints="1" noAdjustHandles="1" noChangeArrowheads="1" noChangeShapeType="1" noTextEdit="1"/>
              </p:cNvSpPr>
              <p:nvPr/>
            </p:nvSpPr>
            <p:spPr>
              <a:xfrm>
                <a:off x="-39511" y="2762249"/>
                <a:ext cx="7086600" cy="246221"/>
              </a:xfrm>
              <a:prstGeom prst="rect">
                <a:avLst/>
              </a:prstGeom>
              <a:blipFill>
                <a:blip r:embed="rId5"/>
                <a:stretch>
                  <a:fillRect b="-317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C1253D51-3C0C-402F-B698-E8C1E7248654}"/>
                  </a:ext>
                </a:extLst>
              </p:cNvPr>
              <p:cNvSpPr txBox="1"/>
              <p:nvPr/>
            </p:nvSpPr>
            <p:spPr>
              <a:xfrm>
                <a:off x="304800" y="3092806"/>
                <a:ext cx="7086600" cy="246221"/>
              </a:xfrm>
              <a:prstGeom prst="rect">
                <a:avLst/>
              </a:prstGeom>
              <a:noFill/>
            </p:spPr>
            <p:txBody>
              <a:bodyPr wrap="square" lIns="0" tIns="0" rIns="0" bIns="0" rtlCol="0">
                <a:spAutoFit/>
              </a:bodyPr>
              <a:lstStyle/>
              <a:p>
                <a14:m>
                  <m:oMath xmlns:m="http://schemas.openxmlformats.org/officeDocument/2006/math">
                    <m:r>
                      <a:rPr lang="en-US" sz="1600" b="0" i="1" smtClean="0">
                        <a:solidFill>
                          <a:srgbClr val="00B050"/>
                        </a:solidFill>
                        <a:latin typeface="Cambria Math" charset="0"/>
                        <a:ea typeface="Cambria Math" charset="0"/>
                        <a:cs typeface="Cambria Math" charset="0"/>
                      </a:rPr>
                      <m:t>𝜇</m:t>
                    </m:r>
                    <m:d>
                      <m:dPr>
                        <m:begChr m:val="{"/>
                        <m:endChr m:val="|"/>
                        <m:ctrlPr>
                          <a:rPr lang="en-US" sz="1600" i="1" smtClean="0">
                            <a:solidFill>
                              <a:srgbClr val="00B050"/>
                            </a:solidFill>
                            <a:latin typeface="Cambria Math" panose="02040503050406030204" pitchFamily="18" charset="0"/>
                            <a:ea typeface="Cambria Math" charset="0"/>
                            <a:cs typeface="Cambria Math" charset="0"/>
                          </a:rPr>
                        </m:ctrlPr>
                      </m:dPr>
                      <m:e>
                        <m:r>
                          <a:rPr lang="en-US" sz="1600" b="0" i="1" smtClean="0">
                            <a:solidFill>
                              <a:srgbClr val="00B050"/>
                            </a:solidFill>
                            <a:latin typeface="Cambria Math" charset="0"/>
                            <a:ea typeface="Cambria Math" charset="0"/>
                            <a:cs typeface="Cambria Math" charset="0"/>
                          </a:rPr>
                          <m:t>𝑙𝑒𝑛𝑒𝑟</m:t>
                        </m:r>
                        <m:r>
                          <a:rPr lang="en-US" sz="1600" b="0" i="1" smtClean="0">
                            <a:solidFill>
                              <a:srgbClr val="00B050"/>
                            </a:solidFill>
                            <a:latin typeface="Cambria Math" panose="02040503050406030204" pitchFamily="18" charset="0"/>
                            <a:ea typeface="Cambria Math" charset="0"/>
                            <a:cs typeface="Cambria Math" charset="0"/>
                          </a:rPr>
                          <m:t>𝑔</m:t>
                        </m:r>
                        <m:r>
                          <a:rPr lang="en-US" sz="1600" b="0" i="1" smtClean="0">
                            <a:solidFill>
                              <a:srgbClr val="00B050"/>
                            </a:solidFill>
                            <a:latin typeface="Cambria Math" charset="0"/>
                            <a:ea typeface="Cambria Math" charset="0"/>
                            <a:cs typeface="Cambria Math" charset="0"/>
                          </a:rPr>
                          <m:t>𝑦</m:t>
                        </m:r>
                        <m:r>
                          <a:rPr lang="en-US" sz="1600" b="0" i="1" smtClean="0">
                            <a:solidFill>
                              <a:srgbClr val="00B050"/>
                            </a:solidFill>
                            <a:latin typeface="Cambria Math" charset="0"/>
                            <a:ea typeface="Cambria Math" charset="0"/>
                            <a:cs typeface="Cambria Math" charset="0"/>
                          </a:rPr>
                          <m:t> </m:t>
                        </m:r>
                      </m:e>
                    </m:d>
                    <m:r>
                      <a:rPr lang="en-US" sz="1600" b="0" i="1" smtClean="0">
                        <a:solidFill>
                          <a:srgbClr val="00B050"/>
                        </a:solidFill>
                        <a:latin typeface="Cambria Math" charset="0"/>
                        <a:ea typeface="Cambria Math" charset="0"/>
                        <a:cs typeface="Cambria Math" charset="0"/>
                      </a:rPr>
                      <m:t>𝑙𝑚𝑎𝑠𝑠</m:t>
                    </m:r>
                    <m:r>
                      <a:rPr lang="en-US" sz="1600" b="0" i="1" smtClean="0">
                        <a:solidFill>
                          <a:srgbClr val="00B050"/>
                        </a:solidFill>
                        <a:latin typeface="Cambria Math" charset="0"/>
                        <a:ea typeface="Cambria Math" charset="0"/>
                        <a:cs typeface="Cambria Math" charset="0"/>
                      </a:rPr>
                      <m:t>, </m:t>
                    </m:r>
                    <m:r>
                      <a:rPr lang="en-US" sz="1600" b="0" i="1" smtClean="0">
                        <a:solidFill>
                          <a:srgbClr val="00B050"/>
                        </a:solidFill>
                        <a:latin typeface="Cambria Math" charset="0"/>
                        <a:ea typeface="Cambria Math" charset="0"/>
                        <a:cs typeface="Cambria Math" charset="0"/>
                      </a:rPr>
                      <m:t>𝑇𝑌𝑃𝐸</m:t>
                    </m:r>
                    <m:r>
                      <a:rPr lang="en-US" sz="1600" b="0" i="1" smtClean="0">
                        <a:solidFill>
                          <a:srgbClr val="00B050"/>
                        </a:solidFill>
                        <a:latin typeface="Cambria Math" panose="02040503050406030204" pitchFamily="18" charset="0"/>
                        <a:ea typeface="Cambria Math" charset="0"/>
                        <a:cs typeface="Cambria Math" charset="0"/>
                      </a:rPr>
                      <m:t>=</m:t>
                    </m:r>
                    <m:r>
                      <a:rPr lang="en-US" sz="1600" b="1" i="1" smtClean="0">
                        <a:solidFill>
                          <a:srgbClr val="00B050"/>
                        </a:solidFill>
                        <a:latin typeface="Cambria Math" panose="02040503050406030204" pitchFamily="18" charset="0"/>
                        <a:ea typeface="Cambria Math" charset="0"/>
                        <a:cs typeface="Cambria Math" charset="0"/>
                      </a:rPr>
                      <m:t>𝒆𝒃𝒂𝒕</m:t>
                    </m:r>
                    <m:r>
                      <a:rPr lang="en-US" sz="1600" b="0" i="1" smtClean="0">
                        <a:solidFill>
                          <a:srgbClr val="00B050"/>
                        </a:solidFill>
                        <a:latin typeface="Cambria Math" charset="0"/>
                        <a:ea typeface="Cambria Math" charset="0"/>
                        <a:cs typeface="Cambria Math" charset="0"/>
                      </a:rPr>
                      <m:t>}=</m:t>
                    </m:r>
                    <m:d>
                      <m:dPr>
                        <m:ctrlPr>
                          <a:rPr lang="en-US" sz="1600" b="0" i="1" smtClean="0">
                            <a:solidFill>
                              <a:srgbClr val="00B050"/>
                            </a:solidFill>
                            <a:latin typeface="Cambria Math" panose="02040503050406030204" pitchFamily="18" charset="0"/>
                            <a:ea typeface="Cambria Math" charset="0"/>
                            <a:cs typeface="Cambria Math" charset="0"/>
                          </a:rPr>
                        </m:ctrlPr>
                      </m:dPr>
                      <m:e>
                        <m:sSub>
                          <m:sSubPr>
                            <m:ctrlPr>
                              <a:rPr lang="en-US" sz="1600" i="1" smtClean="0">
                                <a:solidFill>
                                  <a:srgbClr val="00B050"/>
                                </a:solidFill>
                                <a:latin typeface="Cambria Math" panose="02040503050406030204" pitchFamily="18" charset="0"/>
                                <a:ea typeface="Cambria Math" charset="0"/>
                                <a:cs typeface="Cambria Math" charset="0"/>
                              </a:rPr>
                            </m:ctrlPr>
                          </m:sSubPr>
                          <m:e>
                            <m:r>
                              <a:rPr lang="en-US" sz="1600" b="0" i="1" smtClean="0">
                                <a:solidFill>
                                  <a:srgbClr val="00B050"/>
                                </a:solidFill>
                                <a:latin typeface="Cambria Math" charset="0"/>
                                <a:ea typeface="Cambria Math" charset="0"/>
                                <a:cs typeface="Cambria Math" charset="0"/>
                              </a:rPr>
                              <m:t>𝛽</m:t>
                            </m:r>
                          </m:e>
                          <m:sub>
                            <m:r>
                              <a:rPr lang="en-US" sz="1600" b="0" i="1" smtClean="0">
                                <a:solidFill>
                                  <a:srgbClr val="00B050"/>
                                </a:solidFill>
                                <a:latin typeface="Cambria Math" charset="0"/>
                                <a:ea typeface="Cambria Math" charset="0"/>
                                <a:cs typeface="Cambria Math" charset="0"/>
                              </a:rPr>
                              <m:t>0</m:t>
                            </m:r>
                          </m:sub>
                        </m:sSub>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i="1">
                                <a:solidFill>
                                  <a:srgbClr val="00B050"/>
                                </a:solidFill>
                                <a:latin typeface="Cambria Math" charset="0"/>
                                <a:ea typeface="Cambria Math" charset="0"/>
                                <a:cs typeface="Cambria Math" charset="0"/>
                              </a:rPr>
                              <m:t>+</m:t>
                            </m:r>
                            <m:r>
                              <a:rPr lang="en-US" sz="1600" i="1">
                                <a:solidFill>
                                  <a:srgbClr val="00B050"/>
                                </a:solidFill>
                                <a:latin typeface="Cambria Math" charset="0"/>
                                <a:ea typeface="Cambria Math" charset="0"/>
                                <a:cs typeface="Cambria Math" charset="0"/>
                              </a:rPr>
                              <m:t>𝛽</m:t>
                            </m:r>
                          </m:e>
                          <m:sub>
                            <m:r>
                              <a:rPr lang="en-US" sz="1600" i="1">
                                <a:solidFill>
                                  <a:srgbClr val="00B050"/>
                                </a:solidFill>
                                <a:latin typeface="Cambria Math" charset="0"/>
                                <a:ea typeface="Cambria Math" charset="0"/>
                                <a:cs typeface="Cambria Math" charset="0"/>
                              </a:rPr>
                              <m:t>3</m:t>
                            </m:r>
                          </m:sub>
                        </m:sSub>
                      </m:e>
                    </m:d>
                    <m:r>
                      <a:rPr lang="en-US" sz="1600" b="0" i="1" smtClean="0">
                        <a:solidFill>
                          <a:srgbClr val="00B050"/>
                        </a:solidFill>
                        <a:latin typeface="Cambria Math" panose="02040503050406030204" pitchFamily="18" charset="0"/>
                        <a:ea typeface="Cambria Math" charset="0"/>
                        <a:cs typeface="Cambria Math" charset="0"/>
                      </a:rPr>
                      <m:t>+(</m:t>
                    </m:r>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b="0" i="1">
                            <a:solidFill>
                              <a:srgbClr val="00B050"/>
                            </a:solidFill>
                            <a:latin typeface="Cambria Math" charset="0"/>
                            <a:ea typeface="Cambria Math" charset="0"/>
                            <a:cs typeface="Cambria Math" charset="0"/>
                          </a:rPr>
                          <m:t>𝛽</m:t>
                        </m:r>
                      </m:e>
                      <m:sub>
                        <m:r>
                          <a:rPr lang="en-US" sz="1600" b="0" i="1" smtClean="0">
                            <a:solidFill>
                              <a:srgbClr val="00B050"/>
                            </a:solidFill>
                            <a:latin typeface="Cambria Math" charset="0"/>
                            <a:ea typeface="Cambria Math" charset="0"/>
                            <a:cs typeface="Cambria Math" charset="0"/>
                          </a:rPr>
                          <m:t>1</m:t>
                        </m:r>
                      </m:sub>
                    </m:sSub>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i="1">
                            <a:solidFill>
                              <a:srgbClr val="00B050"/>
                            </a:solidFill>
                            <a:latin typeface="Cambria Math" charset="0"/>
                            <a:ea typeface="Cambria Math" charset="0"/>
                            <a:cs typeface="Cambria Math" charset="0"/>
                          </a:rPr>
                          <m:t>+</m:t>
                        </m:r>
                        <m:r>
                          <a:rPr lang="en-US" sz="1600" i="1">
                            <a:solidFill>
                              <a:srgbClr val="00B050"/>
                            </a:solidFill>
                            <a:latin typeface="Cambria Math" charset="0"/>
                            <a:ea typeface="Cambria Math" charset="0"/>
                            <a:cs typeface="Cambria Math" charset="0"/>
                          </a:rPr>
                          <m:t>𝛽</m:t>
                        </m:r>
                      </m:e>
                      <m:sub>
                        <m:r>
                          <a:rPr lang="en-US" sz="1600" i="1">
                            <a:solidFill>
                              <a:srgbClr val="00B050"/>
                            </a:solidFill>
                            <a:latin typeface="Cambria Math" charset="0"/>
                            <a:ea typeface="Cambria Math" charset="0"/>
                            <a:cs typeface="Cambria Math" charset="0"/>
                          </a:rPr>
                          <m:t>5</m:t>
                        </m:r>
                      </m:sub>
                    </m:sSub>
                    <m:r>
                      <a:rPr lang="en-US" sz="1600" b="0" i="1" smtClean="0">
                        <a:solidFill>
                          <a:srgbClr val="00B050"/>
                        </a:solidFill>
                        <a:latin typeface="Cambria Math" panose="02040503050406030204" pitchFamily="18" charset="0"/>
                        <a:ea typeface="Cambria Math" charset="0"/>
                        <a:cs typeface="Cambria Math" charset="0"/>
                      </a:rPr>
                      <m:t>)</m:t>
                    </m:r>
                    <m:r>
                      <a:rPr lang="en-US" sz="1600" b="0" i="1" smtClean="0">
                        <a:solidFill>
                          <a:srgbClr val="00B050"/>
                        </a:solidFill>
                        <a:latin typeface="Cambria Math" charset="0"/>
                        <a:ea typeface="Cambria Math" charset="0"/>
                        <a:cs typeface="Cambria Math" charset="0"/>
                      </a:rPr>
                      <m:t>𝑙𝑚𝑎𝑠𝑠</m:t>
                    </m:r>
                  </m:oMath>
                </a14:m>
                <a:r>
                  <a:rPr lang="en-US" sz="1600" i="1" dirty="0">
                    <a:solidFill>
                      <a:srgbClr val="00B050"/>
                    </a:solidFill>
                  </a:rPr>
                  <a:t>:  slope =</a:t>
                </a:r>
                <a:r>
                  <a:rPr lang="en-US" sz="1600" dirty="0">
                    <a:solidFill>
                      <a:srgbClr val="00B050"/>
                    </a:solidFill>
                    <a:ea typeface="Cambria Math" charset="0"/>
                    <a:cs typeface="Cambria Math" charset="0"/>
                  </a:rPr>
                  <a:t> </a:t>
                </a:r>
                <a14:m>
                  <m:oMath xmlns:m="http://schemas.openxmlformats.org/officeDocument/2006/math">
                    <m:sSub>
                      <m:sSubPr>
                        <m:ctrlPr>
                          <a:rPr lang="en-US" sz="1600" b="1" i="1">
                            <a:solidFill>
                              <a:srgbClr val="00B050"/>
                            </a:solidFill>
                            <a:latin typeface="Cambria Math" panose="02040503050406030204" pitchFamily="18" charset="0"/>
                            <a:ea typeface="Cambria Math" charset="0"/>
                            <a:cs typeface="Cambria Math" charset="0"/>
                          </a:rPr>
                        </m:ctrlPr>
                      </m:sSubPr>
                      <m:e>
                        <m:r>
                          <a:rPr lang="en-US" sz="1600" b="1" i="1">
                            <a:solidFill>
                              <a:srgbClr val="00B050"/>
                            </a:solidFill>
                            <a:latin typeface="Cambria Math" charset="0"/>
                            <a:ea typeface="Cambria Math" charset="0"/>
                            <a:cs typeface="Cambria Math" charset="0"/>
                          </a:rPr>
                          <m:t>𝜷</m:t>
                        </m:r>
                      </m:e>
                      <m:sub>
                        <m:r>
                          <a:rPr lang="en-US" sz="1600" b="1" i="1">
                            <a:solidFill>
                              <a:srgbClr val="00B050"/>
                            </a:solidFill>
                            <a:latin typeface="Cambria Math" charset="0"/>
                            <a:ea typeface="Cambria Math" charset="0"/>
                            <a:cs typeface="Cambria Math" charset="0"/>
                          </a:rPr>
                          <m:t>𝟏</m:t>
                        </m:r>
                      </m:sub>
                    </m:sSub>
                    <m:sSub>
                      <m:sSubPr>
                        <m:ctrlPr>
                          <a:rPr lang="en-US" sz="1600" b="1" i="1">
                            <a:solidFill>
                              <a:srgbClr val="00B050"/>
                            </a:solidFill>
                            <a:latin typeface="Cambria Math" panose="02040503050406030204" pitchFamily="18" charset="0"/>
                            <a:ea typeface="Cambria Math" charset="0"/>
                            <a:cs typeface="Cambria Math" charset="0"/>
                          </a:rPr>
                        </m:ctrlPr>
                      </m:sSubPr>
                      <m:e>
                        <m:r>
                          <a:rPr lang="en-US" sz="1600" b="1" i="1">
                            <a:solidFill>
                              <a:srgbClr val="00B050"/>
                            </a:solidFill>
                            <a:latin typeface="Cambria Math" charset="0"/>
                            <a:ea typeface="Cambria Math" charset="0"/>
                            <a:cs typeface="Cambria Math" charset="0"/>
                          </a:rPr>
                          <m:t>+</m:t>
                        </m:r>
                        <m:r>
                          <a:rPr lang="en-US" sz="1600" b="1" i="1">
                            <a:solidFill>
                              <a:srgbClr val="00B050"/>
                            </a:solidFill>
                            <a:latin typeface="Cambria Math" charset="0"/>
                            <a:ea typeface="Cambria Math" charset="0"/>
                            <a:cs typeface="Cambria Math" charset="0"/>
                          </a:rPr>
                          <m:t>𝜷</m:t>
                        </m:r>
                      </m:e>
                      <m:sub>
                        <m:r>
                          <a:rPr lang="en-US" sz="1600" b="1" i="1">
                            <a:solidFill>
                              <a:srgbClr val="00B050"/>
                            </a:solidFill>
                            <a:latin typeface="Cambria Math" charset="0"/>
                            <a:ea typeface="Cambria Math" charset="0"/>
                            <a:cs typeface="Cambria Math" charset="0"/>
                          </a:rPr>
                          <m:t>𝟓</m:t>
                        </m:r>
                      </m:sub>
                    </m:sSub>
                  </m:oMath>
                </a14:m>
                <a:r>
                  <a:rPr lang="en-US" sz="1600" i="1" dirty="0">
                    <a:solidFill>
                      <a:srgbClr val="00B050"/>
                    </a:solidFill>
                  </a:rPr>
                  <a:t> </a:t>
                </a:r>
              </a:p>
            </p:txBody>
          </p:sp>
        </mc:Choice>
        <mc:Fallback xmlns="">
          <p:sp>
            <p:nvSpPr>
              <p:cNvPr id="38" name="TextBox 37">
                <a:extLst>
                  <a:ext uri="{FF2B5EF4-FFF2-40B4-BE49-F238E27FC236}">
                    <a16:creationId xmlns:a16="http://schemas.microsoft.com/office/drawing/2014/main" id="{C1253D51-3C0C-402F-B698-E8C1E7248654}"/>
                  </a:ext>
                </a:extLst>
              </p:cNvPr>
              <p:cNvSpPr txBox="1">
                <a:spLocks noRot="1" noChangeAspect="1" noMove="1" noResize="1" noEditPoints="1" noAdjustHandles="1" noChangeArrowheads="1" noChangeShapeType="1" noTextEdit="1"/>
              </p:cNvSpPr>
              <p:nvPr/>
            </p:nvSpPr>
            <p:spPr>
              <a:xfrm>
                <a:off x="304800" y="3092806"/>
                <a:ext cx="7086600" cy="246221"/>
              </a:xfrm>
              <a:prstGeom prst="rect">
                <a:avLst/>
              </a:prstGeom>
              <a:blipFill>
                <a:blip r:embed="rId6"/>
                <a:stretch>
                  <a:fillRect l="-946" t="-24390" b="-48780"/>
                </a:stretch>
              </a:blipFill>
            </p:spPr>
            <p:txBody>
              <a:bodyPr/>
              <a:lstStyle/>
              <a:p>
                <a:r>
                  <a:rPr lang="en-US">
                    <a:noFill/>
                  </a:rPr>
                  <a:t> </a:t>
                </a:r>
              </a:p>
            </p:txBody>
          </p:sp>
        </mc:Fallback>
      </mc:AlternateContent>
      <p:cxnSp>
        <p:nvCxnSpPr>
          <p:cNvPr id="40" name="Straight Arrow Connector 39">
            <a:extLst>
              <a:ext uri="{FF2B5EF4-FFF2-40B4-BE49-F238E27FC236}">
                <a16:creationId xmlns:a16="http://schemas.microsoft.com/office/drawing/2014/main" id="{AECCD0E4-3E3A-4C71-AD59-9444C93C0643}"/>
              </a:ext>
            </a:extLst>
          </p:cNvPr>
          <p:cNvCxnSpPr/>
          <p:nvPr/>
        </p:nvCxnSpPr>
        <p:spPr>
          <a:xfrm flipV="1">
            <a:off x="4953000" y="1947931"/>
            <a:ext cx="304800" cy="2618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0842513-728E-45BC-97F5-1DE8E32ABFCF}"/>
              </a:ext>
            </a:extLst>
          </p:cNvPr>
          <p:cNvSpPr txBox="1"/>
          <p:nvPr/>
        </p:nvSpPr>
        <p:spPr>
          <a:xfrm>
            <a:off x="5257800" y="1701361"/>
            <a:ext cx="304800" cy="369332"/>
          </a:xfrm>
          <a:prstGeom prst="rect">
            <a:avLst/>
          </a:prstGeom>
          <a:noFill/>
        </p:spPr>
        <p:txBody>
          <a:bodyPr wrap="square" rtlCol="0">
            <a:spAutoFit/>
          </a:bodyPr>
          <a:lstStyle/>
          <a:p>
            <a:r>
              <a:rPr lang="en-US" dirty="0">
                <a:solidFill>
                  <a:srgbClr val="FF0000"/>
                </a:solidFill>
              </a:rPr>
              <a:t>0</a:t>
            </a:r>
          </a:p>
        </p:txBody>
      </p:sp>
      <p:cxnSp>
        <p:nvCxnSpPr>
          <p:cNvPr id="46" name="Straight Arrow Connector 45">
            <a:extLst>
              <a:ext uri="{FF2B5EF4-FFF2-40B4-BE49-F238E27FC236}">
                <a16:creationId xmlns:a16="http://schemas.microsoft.com/office/drawing/2014/main" id="{1F0910B2-1815-411F-AA27-28B915C5E7E3}"/>
              </a:ext>
            </a:extLst>
          </p:cNvPr>
          <p:cNvCxnSpPr/>
          <p:nvPr/>
        </p:nvCxnSpPr>
        <p:spPr>
          <a:xfrm flipV="1">
            <a:off x="6553200" y="1947931"/>
            <a:ext cx="304800" cy="2618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38008B5-22B0-4D2E-B377-7F26E7A662E6}"/>
              </a:ext>
            </a:extLst>
          </p:cNvPr>
          <p:cNvSpPr txBox="1"/>
          <p:nvPr/>
        </p:nvSpPr>
        <p:spPr>
          <a:xfrm>
            <a:off x="6858000" y="1701361"/>
            <a:ext cx="304800" cy="369332"/>
          </a:xfrm>
          <a:prstGeom prst="rect">
            <a:avLst/>
          </a:prstGeom>
          <a:noFill/>
        </p:spPr>
        <p:txBody>
          <a:bodyPr wrap="square" rtlCol="0">
            <a:spAutoFit/>
          </a:bodyPr>
          <a:lstStyle/>
          <a:p>
            <a:r>
              <a:rPr lang="en-US" dirty="0">
                <a:solidFill>
                  <a:srgbClr val="FF0000"/>
                </a:solidFill>
              </a:rPr>
              <a:t>0</a:t>
            </a:r>
          </a:p>
        </p:txBody>
      </p:sp>
      <mc:AlternateContent xmlns:mc="http://schemas.openxmlformats.org/markup-compatibility/2006" xmlns:p14="http://schemas.microsoft.com/office/powerpoint/2010/main" xmlns:aink="http://schemas.microsoft.com/office/drawing/2016/ink">
        <mc:Choice Requires="p14 aink">
          <p:contentPart p14:bwMode="auto" r:id="rId7">
            <p14:nvContentPartPr>
              <p14:cNvPr id="48" name="Ink 47">
                <a:extLst>
                  <a:ext uri="{FF2B5EF4-FFF2-40B4-BE49-F238E27FC236}">
                    <a16:creationId xmlns:a16="http://schemas.microsoft.com/office/drawing/2014/main" id="{0E46A5A5-1F2D-4D35-B774-421ADB17B4F6}"/>
                  </a:ext>
                </a:extLst>
              </p14:cNvPr>
              <p14:cNvContentPartPr/>
              <p14:nvPr/>
            </p14:nvContentPartPr>
            <p14:xfrm>
              <a:off x="4648200" y="2521290"/>
              <a:ext cx="737166" cy="221910"/>
            </p14:xfrm>
          </p:contentPart>
        </mc:Choice>
        <mc:Fallback xmlns="">
          <p:pic>
            <p:nvPicPr>
              <p:cNvPr id="48" name="Ink 47">
                <a:extLst>
                  <a:ext uri="{FF2B5EF4-FFF2-40B4-BE49-F238E27FC236}">
                    <a16:creationId xmlns:a16="http://schemas.microsoft.com/office/drawing/2014/main" id="{0E46A5A5-1F2D-4D35-B774-421ADB17B4F6}"/>
                  </a:ext>
                </a:extLst>
              </p:cNvPr>
              <p:cNvPicPr/>
              <p:nvPr/>
            </p:nvPicPr>
            <p:blipFill>
              <a:blip r:embed="rId8"/>
              <a:stretch>
                <a:fillRect/>
              </a:stretch>
            </p:blipFill>
            <p:spPr>
              <a:xfrm>
                <a:off x="4630203" y="2503278"/>
                <a:ext cx="772800" cy="257574"/>
              </a:xfrm>
              <a:prstGeom prst="rect">
                <a:avLst/>
              </a:prstGeom>
            </p:spPr>
          </p:pic>
        </mc:Fallback>
      </mc:AlternateContent>
      <p:sp>
        <p:nvSpPr>
          <p:cNvPr id="22" name="TextBox 21">
            <a:extLst>
              <a:ext uri="{FF2B5EF4-FFF2-40B4-BE49-F238E27FC236}">
                <a16:creationId xmlns:a16="http://schemas.microsoft.com/office/drawing/2014/main" id="{FA305D30-C6EB-42F2-8737-D0EFA93AC55B}"/>
              </a:ext>
            </a:extLst>
          </p:cNvPr>
          <p:cNvSpPr txBox="1"/>
          <p:nvPr/>
        </p:nvSpPr>
        <p:spPr>
          <a:xfrm>
            <a:off x="144941" y="3268772"/>
            <a:ext cx="6487455" cy="369332"/>
          </a:xfrm>
          <a:prstGeom prst="rect">
            <a:avLst/>
          </a:prstGeom>
          <a:noFill/>
        </p:spPr>
        <p:txBody>
          <a:bodyPr wrap="square" rtlCol="0">
            <a:spAutoFit/>
          </a:bodyPr>
          <a:lstStyle/>
          <a:p>
            <a:r>
              <a:rPr lang="en-US" dirty="0">
                <a:solidFill>
                  <a:srgbClr val="7030A0"/>
                </a:solidFill>
              </a:rPr>
              <a:t>Type = bird occurs when ebat=0 and bird = 1.</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3E3F899-460F-4A10-9B1D-C91DD2E6EC35}"/>
                  </a:ext>
                </a:extLst>
              </p:cNvPr>
              <p:cNvSpPr txBox="1"/>
              <p:nvPr/>
            </p:nvSpPr>
            <p:spPr>
              <a:xfrm>
                <a:off x="138289" y="3653752"/>
                <a:ext cx="8915400"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7030A0"/>
                          </a:solidFill>
                          <a:latin typeface="Cambria Math" charset="0"/>
                          <a:ea typeface="Cambria Math" charset="0"/>
                          <a:cs typeface="Cambria Math" charset="0"/>
                        </a:rPr>
                        <m:t>𝜇</m:t>
                      </m:r>
                      <m:d>
                        <m:dPr>
                          <m:begChr m:val="{"/>
                          <m:endChr m:val="|"/>
                          <m:ctrlPr>
                            <a:rPr lang="en-US" sz="1600" i="1" smtClean="0">
                              <a:solidFill>
                                <a:srgbClr val="7030A0"/>
                              </a:solidFill>
                              <a:latin typeface="Cambria Math" panose="02040503050406030204" pitchFamily="18" charset="0"/>
                              <a:ea typeface="Cambria Math" charset="0"/>
                              <a:cs typeface="Cambria Math" charset="0"/>
                            </a:rPr>
                          </m:ctrlPr>
                        </m:dPr>
                        <m:e>
                          <m:r>
                            <a:rPr lang="en-US" sz="1600" b="0" i="1" smtClean="0">
                              <a:solidFill>
                                <a:srgbClr val="7030A0"/>
                              </a:solidFill>
                              <a:latin typeface="Cambria Math" charset="0"/>
                              <a:ea typeface="Cambria Math" charset="0"/>
                              <a:cs typeface="Cambria Math" charset="0"/>
                            </a:rPr>
                            <m:t>𝑙𝑒𝑛𝑒𝑟</m:t>
                          </m:r>
                          <m:r>
                            <a:rPr lang="en-US" sz="1600" b="0" i="1" smtClean="0">
                              <a:solidFill>
                                <a:srgbClr val="7030A0"/>
                              </a:solidFill>
                              <a:latin typeface="Cambria Math" panose="02040503050406030204" pitchFamily="18" charset="0"/>
                              <a:ea typeface="Cambria Math" charset="0"/>
                              <a:cs typeface="Cambria Math" charset="0"/>
                            </a:rPr>
                            <m:t>𝑔</m:t>
                          </m:r>
                          <m:r>
                            <a:rPr lang="en-US" sz="1600" b="0" i="1" smtClean="0">
                              <a:solidFill>
                                <a:srgbClr val="7030A0"/>
                              </a:solidFill>
                              <a:latin typeface="Cambria Math" charset="0"/>
                              <a:ea typeface="Cambria Math" charset="0"/>
                              <a:cs typeface="Cambria Math" charset="0"/>
                            </a:rPr>
                            <m:t>𝑦</m:t>
                          </m:r>
                          <m:r>
                            <a:rPr lang="en-US" sz="1600" b="0" i="1" smtClean="0">
                              <a:solidFill>
                                <a:srgbClr val="7030A0"/>
                              </a:solidFill>
                              <a:latin typeface="Cambria Math" charset="0"/>
                              <a:ea typeface="Cambria Math" charset="0"/>
                              <a:cs typeface="Cambria Math" charset="0"/>
                            </a:rPr>
                            <m:t> </m:t>
                          </m:r>
                        </m:e>
                      </m:d>
                      <m:r>
                        <a:rPr lang="en-US" sz="1600" b="0" i="1" smtClean="0">
                          <a:solidFill>
                            <a:srgbClr val="7030A0"/>
                          </a:solidFill>
                          <a:latin typeface="Cambria Math" charset="0"/>
                          <a:ea typeface="Cambria Math" charset="0"/>
                          <a:cs typeface="Cambria Math" charset="0"/>
                        </a:rPr>
                        <m:t>𝑙𝑚𝑎𝑠𝑠</m:t>
                      </m:r>
                      <m:r>
                        <a:rPr lang="en-US" sz="1600" b="0" i="1" smtClean="0">
                          <a:solidFill>
                            <a:srgbClr val="7030A0"/>
                          </a:solidFill>
                          <a:latin typeface="Cambria Math" charset="0"/>
                          <a:ea typeface="Cambria Math" charset="0"/>
                          <a:cs typeface="Cambria Math" charset="0"/>
                        </a:rPr>
                        <m:t>, </m:t>
                      </m:r>
                      <m:r>
                        <a:rPr lang="en-US" sz="1600" b="0" i="1" smtClean="0">
                          <a:solidFill>
                            <a:srgbClr val="7030A0"/>
                          </a:solidFill>
                          <a:latin typeface="Cambria Math" charset="0"/>
                          <a:ea typeface="Cambria Math" charset="0"/>
                          <a:cs typeface="Cambria Math" charset="0"/>
                        </a:rPr>
                        <m:t>𝑇𝑌𝑃𝐸</m:t>
                      </m:r>
                      <m:r>
                        <a:rPr lang="en-US" sz="1600" b="0" i="1" smtClean="0">
                          <a:solidFill>
                            <a:srgbClr val="7030A0"/>
                          </a:solidFill>
                          <a:latin typeface="Cambria Math" panose="02040503050406030204" pitchFamily="18" charset="0"/>
                          <a:ea typeface="Cambria Math" charset="0"/>
                          <a:cs typeface="Cambria Math" charset="0"/>
                        </a:rPr>
                        <m:t>=</m:t>
                      </m:r>
                      <m:r>
                        <a:rPr lang="en-US" sz="1600" b="1" i="1" smtClean="0">
                          <a:solidFill>
                            <a:srgbClr val="7030A0"/>
                          </a:solidFill>
                          <a:latin typeface="Cambria Math" panose="02040503050406030204" pitchFamily="18" charset="0"/>
                          <a:ea typeface="Cambria Math" charset="0"/>
                          <a:cs typeface="Cambria Math" charset="0"/>
                        </a:rPr>
                        <m:t>𝒃𝒊𝒓𝒅</m:t>
                      </m:r>
                      <m:r>
                        <a:rPr lang="en-US" sz="1600" b="0" i="1" smtClean="0">
                          <a:solidFill>
                            <a:srgbClr val="7030A0"/>
                          </a:solidFill>
                          <a:latin typeface="Cambria Math" charset="0"/>
                          <a:ea typeface="Cambria Math" charset="0"/>
                          <a:cs typeface="Cambria Math" charset="0"/>
                        </a:rPr>
                        <m:t>}= </m:t>
                      </m:r>
                      <m:sSub>
                        <m:sSubPr>
                          <m:ctrlPr>
                            <a:rPr lang="en-US" sz="1600" i="1" smtClean="0">
                              <a:solidFill>
                                <a:srgbClr val="7030A0"/>
                              </a:solidFill>
                              <a:latin typeface="Cambria Math" panose="02040503050406030204" pitchFamily="18" charset="0"/>
                              <a:ea typeface="Cambria Math" charset="0"/>
                              <a:cs typeface="Cambria Math" charset="0"/>
                            </a:rPr>
                          </m:ctrlPr>
                        </m:sSubPr>
                        <m:e>
                          <m:r>
                            <a:rPr lang="en-US" sz="1600" b="0" i="1" smtClean="0">
                              <a:solidFill>
                                <a:srgbClr val="7030A0"/>
                              </a:solidFill>
                              <a:latin typeface="Cambria Math" charset="0"/>
                              <a:ea typeface="Cambria Math" charset="0"/>
                              <a:cs typeface="Cambria Math" charset="0"/>
                            </a:rPr>
                            <m:t>𝛽</m:t>
                          </m:r>
                        </m:e>
                        <m:sub>
                          <m:r>
                            <a:rPr lang="en-US" sz="1600" b="0" i="1" smtClean="0">
                              <a:solidFill>
                                <a:srgbClr val="7030A0"/>
                              </a:solidFill>
                              <a:latin typeface="Cambria Math" charset="0"/>
                              <a:ea typeface="Cambria Math" charset="0"/>
                              <a:cs typeface="Cambria Math" charset="0"/>
                            </a:rPr>
                            <m:t>0</m:t>
                          </m:r>
                        </m:sub>
                      </m:sSub>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b="0" i="1" smtClean="0">
                              <a:solidFill>
                                <a:srgbClr val="7030A0"/>
                              </a:solidFill>
                              <a:latin typeface="Cambria Math" charset="0"/>
                              <a:ea typeface="Cambria Math" charset="0"/>
                              <a:cs typeface="Cambria Math" charset="0"/>
                            </a:rPr>
                            <m:t>+</m:t>
                          </m:r>
                          <m:r>
                            <a:rPr lang="en-US" sz="1600" b="0" i="1">
                              <a:solidFill>
                                <a:srgbClr val="7030A0"/>
                              </a:solidFill>
                              <a:latin typeface="Cambria Math" charset="0"/>
                              <a:ea typeface="Cambria Math" charset="0"/>
                              <a:cs typeface="Cambria Math" charset="0"/>
                            </a:rPr>
                            <m:t>𝛽</m:t>
                          </m:r>
                        </m:e>
                        <m:sub>
                          <m:r>
                            <a:rPr lang="en-US" sz="1600" b="0" i="1" smtClean="0">
                              <a:solidFill>
                                <a:srgbClr val="7030A0"/>
                              </a:solidFill>
                              <a:latin typeface="Cambria Math" charset="0"/>
                              <a:ea typeface="Cambria Math" charset="0"/>
                              <a:cs typeface="Cambria Math" charset="0"/>
                            </a:rPr>
                            <m:t>1</m:t>
                          </m:r>
                        </m:sub>
                      </m:sSub>
                      <m:r>
                        <a:rPr lang="en-US" sz="1600" b="0" i="1" smtClean="0">
                          <a:solidFill>
                            <a:srgbClr val="7030A0"/>
                          </a:solidFill>
                          <a:latin typeface="Cambria Math" charset="0"/>
                          <a:ea typeface="Cambria Math" charset="0"/>
                          <a:cs typeface="Cambria Math" charset="0"/>
                        </a:rPr>
                        <m:t>𝑙𝑚𝑎𝑠𝑠</m:t>
                      </m:r>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b="0" i="1">
                              <a:solidFill>
                                <a:srgbClr val="7030A0"/>
                              </a:solidFill>
                              <a:latin typeface="Cambria Math" charset="0"/>
                              <a:ea typeface="Cambria Math" charset="0"/>
                              <a:cs typeface="Cambria Math" charset="0"/>
                            </a:rPr>
                            <m:t>+</m:t>
                          </m:r>
                          <m:r>
                            <a:rPr lang="en-US" sz="1600" b="0" i="1">
                              <a:solidFill>
                                <a:srgbClr val="7030A0"/>
                              </a:solidFill>
                              <a:latin typeface="Cambria Math" charset="0"/>
                              <a:ea typeface="Cambria Math" charset="0"/>
                              <a:cs typeface="Cambria Math" charset="0"/>
                            </a:rPr>
                            <m:t>𝛽</m:t>
                          </m:r>
                        </m:e>
                        <m:sub>
                          <m:r>
                            <a:rPr lang="en-US" sz="1600" b="0" i="1" smtClean="0">
                              <a:solidFill>
                                <a:srgbClr val="7030A0"/>
                              </a:solidFill>
                              <a:latin typeface="Cambria Math" charset="0"/>
                              <a:ea typeface="Cambria Math" charset="0"/>
                              <a:cs typeface="Cambria Math" charset="0"/>
                            </a:rPr>
                            <m:t>2</m:t>
                          </m:r>
                        </m:sub>
                      </m:sSub>
                      <m:r>
                        <a:rPr lang="en-US" sz="1600" b="0" i="1" smtClean="0">
                          <a:solidFill>
                            <a:srgbClr val="7030A0"/>
                          </a:solidFill>
                          <a:latin typeface="Cambria Math" panose="02040503050406030204" pitchFamily="18" charset="0"/>
                          <a:ea typeface="Cambria Math" charset="0"/>
                          <a:cs typeface="Cambria Math" charset="0"/>
                        </a:rPr>
                        <m:t>∗1</m:t>
                      </m:r>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b="0" i="1">
                              <a:solidFill>
                                <a:srgbClr val="7030A0"/>
                              </a:solidFill>
                              <a:latin typeface="Cambria Math" charset="0"/>
                              <a:ea typeface="Cambria Math" charset="0"/>
                              <a:cs typeface="Cambria Math" charset="0"/>
                            </a:rPr>
                            <m:t>+</m:t>
                          </m:r>
                          <m:r>
                            <a:rPr lang="en-US" sz="1600" b="0" i="1">
                              <a:solidFill>
                                <a:srgbClr val="7030A0"/>
                              </a:solidFill>
                              <a:latin typeface="Cambria Math" charset="0"/>
                              <a:ea typeface="Cambria Math" charset="0"/>
                              <a:cs typeface="Cambria Math" charset="0"/>
                            </a:rPr>
                            <m:t>𝛽</m:t>
                          </m:r>
                        </m:e>
                        <m:sub>
                          <m:r>
                            <a:rPr lang="en-US" sz="1600" b="0" i="1" smtClean="0">
                              <a:solidFill>
                                <a:srgbClr val="7030A0"/>
                              </a:solidFill>
                              <a:latin typeface="Cambria Math" charset="0"/>
                              <a:ea typeface="Cambria Math" charset="0"/>
                              <a:cs typeface="Cambria Math" charset="0"/>
                            </a:rPr>
                            <m:t>3</m:t>
                          </m:r>
                        </m:sub>
                      </m:sSub>
                      <m:r>
                        <a:rPr lang="en-US" sz="1600" b="0" i="1" smtClean="0">
                          <a:solidFill>
                            <a:srgbClr val="7030A0"/>
                          </a:solidFill>
                          <a:latin typeface="Cambria Math" panose="02040503050406030204" pitchFamily="18" charset="0"/>
                          <a:ea typeface="Cambria Math" charset="0"/>
                          <a:cs typeface="Cambria Math" charset="0"/>
                        </a:rPr>
                        <m:t>∗0</m:t>
                      </m:r>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b="0" i="1">
                              <a:solidFill>
                                <a:srgbClr val="7030A0"/>
                              </a:solidFill>
                              <a:latin typeface="Cambria Math" charset="0"/>
                              <a:ea typeface="Cambria Math" charset="0"/>
                              <a:cs typeface="Cambria Math" charset="0"/>
                            </a:rPr>
                            <m:t>+</m:t>
                          </m:r>
                          <m:r>
                            <a:rPr lang="en-US" sz="1600" b="0" i="1">
                              <a:solidFill>
                                <a:srgbClr val="7030A0"/>
                              </a:solidFill>
                              <a:latin typeface="Cambria Math" charset="0"/>
                              <a:ea typeface="Cambria Math" charset="0"/>
                              <a:cs typeface="Cambria Math" charset="0"/>
                            </a:rPr>
                            <m:t>𝛽</m:t>
                          </m:r>
                        </m:e>
                        <m:sub>
                          <m:r>
                            <a:rPr lang="en-US" sz="1600" b="0" i="1" smtClean="0">
                              <a:solidFill>
                                <a:srgbClr val="7030A0"/>
                              </a:solidFill>
                              <a:latin typeface="Cambria Math" charset="0"/>
                              <a:ea typeface="Cambria Math" charset="0"/>
                              <a:cs typeface="Cambria Math" charset="0"/>
                            </a:rPr>
                            <m:t>4</m:t>
                          </m:r>
                        </m:sub>
                      </m:sSub>
                      <m:r>
                        <a:rPr lang="en-US" sz="1600" b="0" i="1" smtClean="0">
                          <a:solidFill>
                            <a:srgbClr val="7030A0"/>
                          </a:solidFill>
                          <a:latin typeface="Cambria Math" charset="0"/>
                          <a:ea typeface="Cambria Math" charset="0"/>
                          <a:cs typeface="Cambria Math" charset="0"/>
                        </a:rPr>
                        <m:t>𝑙𝑚𝑎𝑠𝑠</m:t>
                      </m:r>
                      <m:r>
                        <a:rPr lang="en-US" sz="1600" b="0" i="1" smtClean="0">
                          <a:solidFill>
                            <a:srgbClr val="7030A0"/>
                          </a:solidFill>
                          <a:latin typeface="Cambria Math" charset="0"/>
                          <a:ea typeface="Cambria Math" charset="0"/>
                          <a:cs typeface="Cambria Math" charset="0"/>
                        </a:rPr>
                        <m:t>∗1</m:t>
                      </m:r>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b="0" i="1">
                              <a:solidFill>
                                <a:srgbClr val="7030A0"/>
                              </a:solidFill>
                              <a:latin typeface="Cambria Math" charset="0"/>
                              <a:ea typeface="Cambria Math" charset="0"/>
                              <a:cs typeface="Cambria Math" charset="0"/>
                            </a:rPr>
                            <m:t>+</m:t>
                          </m:r>
                          <m:r>
                            <a:rPr lang="en-US" sz="1600" b="0" i="1">
                              <a:solidFill>
                                <a:srgbClr val="7030A0"/>
                              </a:solidFill>
                              <a:latin typeface="Cambria Math" charset="0"/>
                              <a:ea typeface="Cambria Math" charset="0"/>
                              <a:cs typeface="Cambria Math" charset="0"/>
                            </a:rPr>
                            <m:t>𝛽</m:t>
                          </m:r>
                        </m:e>
                        <m:sub>
                          <m:r>
                            <a:rPr lang="en-US" sz="1600" b="0" i="1" smtClean="0">
                              <a:solidFill>
                                <a:srgbClr val="7030A0"/>
                              </a:solidFill>
                              <a:latin typeface="Cambria Math" charset="0"/>
                              <a:ea typeface="Cambria Math" charset="0"/>
                              <a:cs typeface="Cambria Math" charset="0"/>
                            </a:rPr>
                            <m:t>5</m:t>
                          </m:r>
                        </m:sub>
                      </m:sSub>
                      <m:r>
                        <a:rPr lang="en-US" sz="1600" b="0" i="1" smtClean="0">
                          <a:solidFill>
                            <a:srgbClr val="7030A0"/>
                          </a:solidFill>
                          <a:latin typeface="Cambria Math" charset="0"/>
                          <a:ea typeface="Cambria Math" charset="0"/>
                          <a:cs typeface="Cambria Math" charset="0"/>
                        </a:rPr>
                        <m:t> </m:t>
                      </m:r>
                      <m:r>
                        <a:rPr lang="en-US" sz="1600" b="0" i="1" smtClean="0">
                          <a:solidFill>
                            <a:srgbClr val="7030A0"/>
                          </a:solidFill>
                          <a:latin typeface="Cambria Math" charset="0"/>
                          <a:ea typeface="Cambria Math" charset="0"/>
                          <a:cs typeface="Cambria Math" charset="0"/>
                        </a:rPr>
                        <m:t>𝑙𝑚𝑎𝑠𝑠</m:t>
                      </m:r>
                      <m:r>
                        <a:rPr lang="en-US" sz="1600" b="0" i="1" smtClean="0">
                          <a:solidFill>
                            <a:srgbClr val="7030A0"/>
                          </a:solidFill>
                          <a:latin typeface="Cambria Math" charset="0"/>
                          <a:ea typeface="Cambria Math" charset="0"/>
                          <a:cs typeface="Cambria Math" charset="0"/>
                        </a:rPr>
                        <m:t> ∗0</m:t>
                      </m:r>
                    </m:oMath>
                  </m:oMathPara>
                </a14:m>
                <a:endParaRPr lang="en-US" sz="1600" i="1" dirty="0">
                  <a:solidFill>
                    <a:srgbClr val="7030A0"/>
                  </a:solidFill>
                </a:endParaRPr>
              </a:p>
            </p:txBody>
          </p:sp>
        </mc:Choice>
        <mc:Fallback xmlns="">
          <p:sp>
            <p:nvSpPr>
              <p:cNvPr id="23" name="TextBox 22">
                <a:extLst>
                  <a:ext uri="{FF2B5EF4-FFF2-40B4-BE49-F238E27FC236}">
                    <a16:creationId xmlns:a16="http://schemas.microsoft.com/office/drawing/2014/main" id="{F3E3F899-460F-4A10-9B1D-C91DD2E6EC35}"/>
                  </a:ext>
                </a:extLst>
              </p:cNvPr>
              <p:cNvSpPr txBox="1">
                <a:spLocks noRot="1" noChangeAspect="1" noMove="1" noResize="1" noEditPoints="1" noAdjustHandles="1" noChangeArrowheads="1" noChangeShapeType="1" noTextEdit="1"/>
              </p:cNvSpPr>
              <p:nvPr/>
            </p:nvSpPr>
            <p:spPr>
              <a:xfrm>
                <a:off x="138289" y="3653752"/>
                <a:ext cx="8915400" cy="246221"/>
              </a:xfrm>
              <a:prstGeom prst="rect">
                <a:avLst/>
              </a:prstGeom>
              <a:blipFill>
                <a:blip r:embed="rId9"/>
                <a:stretch>
                  <a:fillRect b="-317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89D2349-24C6-46F9-AAFA-8E16530BE377}"/>
                  </a:ext>
                </a:extLst>
              </p:cNvPr>
              <p:cNvSpPr txBox="1"/>
              <p:nvPr/>
            </p:nvSpPr>
            <p:spPr>
              <a:xfrm>
                <a:off x="138289" y="3984309"/>
                <a:ext cx="7086600"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7030A0"/>
                          </a:solidFill>
                          <a:latin typeface="Cambria Math" charset="0"/>
                          <a:ea typeface="Cambria Math" charset="0"/>
                          <a:cs typeface="Cambria Math" charset="0"/>
                        </a:rPr>
                        <m:t>𝜇</m:t>
                      </m:r>
                      <m:d>
                        <m:dPr>
                          <m:begChr m:val="{"/>
                          <m:endChr m:val="|"/>
                          <m:ctrlPr>
                            <a:rPr lang="en-US" sz="1600" i="1" smtClean="0">
                              <a:solidFill>
                                <a:srgbClr val="7030A0"/>
                              </a:solidFill>
                              <a:latin typeface="Cambria Math" panose="02040503050406030204" pitchFamily="18" charset="0"/>
                              <a:ea typeface="Cambria Math" charset="0"/>
                              <a:cs typeface="Cambria Math" charset="0"/>
                            </a:rPr>
                          </m:ctrlPr>
                        </m:dPr>
                        <m:e>
                          <m:r>
                            <a:rPr lang="en-US" sz="1600" b="0" i="1" smtClean="0">
                              <a:solidFill>
                                <a:srgbClr val="7030A0"/>
                              </a:solidFill>
                              <a:latin typeface="Cambria Math" charset="0"/>
                              <a:ea typeface="Cambria Math" charset="0"/>
                              <a:cs typeface="Cambria Math" charset="0"/>
                            </a:rPr>
                            <m:t>𝑙𝑒𝑛𝑒𝑟</m:t>
                          </m:r>
                          <m:r>
                            <a:rPr lang="en-US" sz="1600" b="0" i="1" smtClean="0">
                              <a:solidFill>
                                <a:srgbClr val="7030A0"/>
                              </a:solidFill>
                              <a:latin typeface="Cambria Math" panose="02040503050406030204" pitchFamily="18" charset="0"/>
                              <a:ea typeface="Cambria Math" charset="0"/>
                              <a:cs typeface="Cambria Math" charset="0"/>
                            </a:rPr>
                            <m:t>𝑔</m:t>
                          </m:r>
                          <m:r>
                            <a:rPr lang="en-US" sz="1600" b="0" i="1" smtClean="0">
                              <a:solidFill>
                                <a:srgbClr val="7030A0"/>
                              </a:solidFill>
                              <a:latin typeface="Cambria Math" charset="0"/>
                              <a:ea typeface="Cambria Math" charset="0"/>
                              <a:cs typeface="Cambria Math" charset="0"/>
                            </a:rPr>
                            <m:t>𝑦</m:t>
                          </m:r>
                          <m:r>
                            <a:rPr lang="en-US" sz="1600" b="0" i="1" smtClean="0">
                              <a:solidFill>
                                <a:srgbClr val="7030A0"/>
                              </a:solidFill>
                              <a:latin typeface="Cambria Math" charset="0"/>
                              <a:ea typeface="Cambria Math" charset="0"/>
                              <a:cs typeface="Cambria Math" charset="0"/>
                            </a:rPr>
                            <m:t> </m:t>
                          </m:r>
                        </m:e>
                      </m:d>
                      <m:r>
                        <a:rPr lang="en-US" sz="1600" b="0" i="1" smtClean="0">
                          <a:solidFill>
                            <a:srgbClr val="7030A0"/>
                          </a:solidFill>
                          <a:latin typeface="Cambria Math" charset="0"/>
                          <a:ea typeface="Cambria Math" charset="0"/>
                          <a:cs typeface="Cambria Math" charset="0"/>
                        </a:rPr>
                        <m:t>𝑙𝑚𝑎𝑠𝑠</m:t>
                      </m:r>
                      <m:r>
                        <a:rPr lang="en-US" sz="1600" b="0" i="1" smtClean="0">
                          <a:solidFill>
                            <a:srgbClr val="7030A0"/>
                          </a:solidFill>
                          <a:latin typeface="Cambria Math" charset="0"/>
                          <a:ea typeface="Cambria Math" charset="0"/>
                          <a:cs typeface="Cambria Math" charset="0"/>
                        </a:rPr>
                        <m:t>, </m:t>
                      </m:r>
                      <m:r>
                        <a:rPr lang="en-US" sz="1600" b="0" i="1" smtClean="0">
                          <a:solidFill>
                            <a:srgbClr val="7030A0"/>
                          </a:solidFill>
                          <a:latin typeface="Cambria Math" charset="0"/>
                          <a:ea typeface="Cambria Math" charset="0"/>
                          <a:cs typeface="Cambria Math" charset="0"/>
                        </a:rPr>
                        <m:t>𝑇𝑌𝑃𝐸</m:t>
                      </m:r>
                      <m:r>
                        <a:rPr lang="en-US" sz="1600" b="0" i="1" smtClean="0">
                          <a:solidFill>
                            <a:srgbClr val="7030A0"/>
                          </a:solidFill>
                          <a:latin typeface="Cambria Math" panose="02040503050406030204" pitchFamily="18" charset="0"/>
                          <a:ea typeface="Cambria Math" charset="0"/>
                          <a:cs typeface="Cambria Math" charset="0"/>
                        </a:rPr>
                        <m:t>=</m:t>
                      </m:r>
                      <m:r>
                        <a:rPr lang="en-US" sz="1600" b="1" i="1" smtClean="0">
                          <a:solidFill>
                            <a:srgbClr val="7030A0"/>
                          </a:solidFill>
                          <a:latin typeface="Cambria Math" panose="02040503050406030204" pitchFamily="18" charset="0"/>
                          <a:ea typeface="Cambria Math" charset="0"/>
                          <a:cs typeface="Cambria Math" charset="0"/>
                        </a:rPr>
                        <m:t>𝒃𝒊𝒓𝒅</m:t>
                      </m:r>
                      <m:r>
                        <a:rPr lang="en-US" sz="1600" b="0" i="1" smtClean="0">
                          <a:solidFill>
                            <a:srgbClr val="7030A0"/>
                          </a:solidFill>
                          <a:latin typeface="Cambria Math" charset="0"/>
                          <a:ea typeface="Cambria Math" charset="0"/>
                          <a:cs typeface="Cambria Math" charset="0"/>
                        </a:rPr>
                        <m:t>}= </m:t>
                      </m:r>
                      <m:sSub>
                        <m:sSubPr>
                          <m:ctrlPr>
                            <a:rPr lang="en-US" sz="1600" i="1" smtClean="0">
                              <a:solidFill>
                                <a:srgbClr val="7030A0"/>
                              </a:solidFill>
                              <a:latin typeface="Cambria Math" panose="02040503050406030204" pitchFamily="18" charset="0"/>
                              <a:ea typeface="Cambria Math" charset="0"/>
                              <a:cs typeface="Cambria Math" charset="0"/>
                            </a:rPr>
                          </m:ctrlPr>
                        </m:sSubPr>
                        <m:e>
                          <m:r>
                            <a:rPr lang="en-US" sz="1600" b="0" i="1" smtClean="0">
                              <a:solidFill>
                                <a:srgbClr val="7030A0"/>
                              </a:solidFill>
                              <a:latin typeface="Cambria Math" charset="0"/>
                              <a:ea typeface="Cambria Math" charset="0"/>
                              <a:cs typeface="Cambria Math" charset="0"/>
                            </a:rPr>
                            <m:t>𝛽</m:t>
                          </m:r>
                        </m:e>
                        <m:sub>
                          <m:r>
                            <a:rPr lang="en-US" sz="1600" b="0" i="1" smtClean="0">
                              <a:solidFill>
                                <a:srgbClr val="7030A0"/>
                              </a:solidFill>
                              <a:latin typeface="Cambria Math" charset="0"/>
                              <a:ea typeface="Cambria Math" charset="0"/>
                              <a:cs typeface="Cambria Math" charset="0"/>
                            </a:rPr>
                            <m:t>0</m:t>
                          </m:r>
                        </m:sub>
                      </m:sSub>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b="0" i="1" smtClean="0">
                              <a:solidFill>
                                <a:srgbClr val="7030A0"/>
                              </a:solidFill>
                              <a:latin typeface="Cambria Math" charset="0"/>
                              <a:ea typeface="Cambria Math" charset="0"/>
                              <a:cs typeface="Cambria Math" charset="0"/>
                            </a:rPr>
                            <m:t>+</m:t>
                          </m:r>
                          <m:r>
                            <a:rPr lang="en-US" sz="1600" b="0" i="1">
                              <a:solidFill>
                                <a:srgbClr val="7030A0"/>
                              </a:solidFill>
                              <a:latin typeface="Cambria Math" charset="0"/>
                              <a:ea typeface="Cambria Math" charset="0"/>
                              <a:cs typeface="Cambria Math" charset="0"/>
                            </a:rPr>
                            <m:t>𝛽</m:t>
                          </m:r>
                        </m:e>
                        <m:sub>
                          <m:r>
                            <a:rPr lang="en-US" sz="1600" b="0" i="1" smtClean="0">
                              <a:solidFill>
                                <a:srgbClr val="7030A0"/>
                              </a:solidFill>
                              <a:latin typeface="Cambria Math" charset="0"/>
                              <a:ea typeface="Cambria Math" charset="0"/>
                              <a:cs typeface="Cambria Math" charset="0"/>
                            </a:rPr>
                            <m:t>1</m:t>
                          </m:r>
                        </m:sub>
                      </m:sSub>
                      <m:r>
                        <a:rPr lang="en-US" sz="1600" b="0" i="1" smtClean="0">
                          <a:solidFill>
                            <a:srgbClr val="7030A0"/>
                          </a:solidFill>
                          <a:latin typeface="Cambria Math" charset="0"/>
                          <a:ea typeface="Cambria Math" charset="0"/>
                          <a:cs typeface="Cambria Math" charset="0"/>
                        </a:rPr>
                        <m:t>𝑙𝑚𝑎𝑠𝑠</m:t>
                      </m:r>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b="0" i="1">
                              <a:solidFill>
                                <a:srgbClr val="7030A0"/>
                              </a:solidFill>
                              <a:latin typeface="Cambria Math" charset="0"/>
                              <a:ea typeface="Cambria Math" charset="0"/>
                              <a:cs typeface="Cambria Math" charset="0"/>
                            </a:rPr>
                            <m:t>+</m:t>
                          </m:r>
                          <m:r>
                            <a:rPr lang="en-US" sz="1600" b="0" i="1">
                              <a:solidFill>
                                <a:srgbClr val="7030A0"/>
                              </a:solidFill>
                              <a:latin typeface="Cambria Math" charset="0"/>
                              <a:ea typeface="Cambria Math" charset="0"/>
                              <a:cs typeface="Cambria Math" charset="0"/>
                            </a:rPr>
                            <m:t>𝛽</m:t>
                          </m:r>
                        </m:e>
                        <m:sub>
                          <m:r>
                            <a:rPr lang="en-US" sz="1600" b="0" i="1" smtClean="0">
                              <a:solidFill>
                                <a:srgbClr val="7030A0"/>
                              </a:solidFill>
                              <a:latin typeface="Cambria Math" panose="02040503050406030204" pitchFamily="18" charset="0"/>
                              <a:ea typeface="Cambria Math" charset="0"/>
                              <a:cs typeface="Cambria Math" charset="0"/>
                            </a:rPr>
                            <m:t>2</m:t>
                          </m:r>
                        </m:sub>
                      </m:sSub>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b="0" i="1">
                              <a:solidFill>
                                <a:srgbClr val="7030A0"/>
                              </a:solidFill>
                              <a:latin typeface="Cambria Math" charset="0"/>
                              <a:ea typeface="Cambria Math" charset="0"/>
                              <a:cs typeface="Cambria Math" charset="0"/>
                            </a:rPr>
                            <m:t>+</m:t>
                          </m:r>
                          <m:r>
                            <a:rPr lang="en-US" sz="1600" b="0" i="1">
                              <a:solidFill>
                                <a:srgbClr val="7030A0"/>
                              </a:solidFill>
                              <a:latin typeface="Cambria Math" charset="0"/>
                              <a:ea typeface="Cambria Math" charset="0"/>
                              <a:cs typeface="Cambria Math" charset="0"/>
                            </a:rPr>
                            <m:t>𝛽</m:t>
                          </m:r>
                        </m:e>
                        <m:sub>
                          <m:r>
                            <a:rPr lang="en-US" sz="1600" b="0" i="1" smtClean="0">
                              <a:solidFill>
                                <a:srgbClr val="7030A0"/>
                              </a:solidFill>
                              <a:latin typeface="Cambria Math" panose="02040503050406030204" pitchFamily="18" charset="0"/>
                              <a:ea typeface="Cambria Math" charset="0"/>
                              <a:cs typeface="Cambria Math" charset="0"/>
                            </a:rPr>
                            <m:t>4</m:t>
                          </m:r>
                        </m:sub>
                      </m:sSub>
                      <m:r>
                        <a:rPr lang="en-US" sz="1600" b="0" i="1" smtClean="0">
                          <a:solidFill>
                            <a:srgbClr val="7030A0"/>
                          </a:solidFill>
                          <a:latin typeface="Cambria Math" charset="0"/>
                          <a:ea typeface="Cambria Math" charset="0"/>
                          <a:cs typeface="Cambria Math" charset="0"/>
                        </a:rPr>
                        <m:t> </m:t>
                      </m:r>
                      <m:r>
                        <a:rPr lang="en-US" sz="1600" b="0" i="1" smtClean="0">
                          <a:solidFill>
                            <a:srgbClr val="7030A0"/>
                          </a:solidFill>
                          <a:latin typeface="Cambria Math" charset="0"/>
                          <a:ea typeface="Cambria Math" charset="0"/>
                          <a:cs typeface="Cambria Math" charset="0"/>
                        </a:rPr>
                        <m:t>𝑙𝑚𝑎𝑠𝑠</m:t>
                      </m:r>
                      <m:r>
                        <a:rPr lang="en-US" sz="1600" b="0" i="1" smtClean="0">
                          <a:solidFill>
                            <a:srgbClr val="7030A0"/>
                          </a:solidFill>
                          <a:latin typeface="Cambria Math" charset="0"/>
                          <a:ea typeface="Cambria Math" charset="0"/>
                          <a:cs typeface="Cambria Math" charset="0"/>
                        </a:rPr>
                        <m:t> </m:t>
                      </m:r>
                    </m:oMath>
                  </m:oMathPara>
                </a14:m>
                <a:endParaRPr lang="en-US" sz="1600" i="1" dirty="0">
                  <a:solidFill>
                    <a:srgbClr val="7030A0"/>
                  </a:solidFill>
                </a:endParaRPr>
              </a:p>
            </p:txBody>
          </p:sp>
        </mc:Choice>
        <mc:Fallback xmlns="">
          <p:sp>
            <p:nvSpPr>
              <p:cNvPr id="24" name="TextBox 23">
                <a:extLst>
                  <a:ext uri="{FF2B5EF4-FFF2-40B4-BE49-F238E27FC236}">
                    <a16:creationId xmlns:a16="http://schemas.microsoft.com/office/drawing/2014/main" id="{389D2349-24C6-46F9-AAFA-8E16530BE377}"/>
                  </a:ext>
                </a:extLst>
              </p:cNvPr>
              <p:cNvSpPr txBox="1">
                <a:spLocks noRot="1" noChangeAspect="1" noMove="1" noResize="1" noEditPoints="1" noAdjustHandles="1" noChangeArrowheads="1" noChangeShapeType="1" noTextEdit="1"/>
              </p:cNvSpPr>
              <p:nvPr/>
            </p:nvSpPr>
            <p:spPr>
              <a:xfrm>
                <a:off x="138289" y="3984309"/>
                <a:ext cx="7086600" cy="246221"/>
              </a:xfrm>
              <a:prstGeom prst="rect">
                <a:avLst/>
              </a:prstGeom>
              <a:blipFill>
                <a:blip r:embed="rId10"/>
                <a:stretch>
                  <a:fillRect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40B1B04-1E70-448F-BBF9-D9B5CB15BEAB}"/>
                  </a:ext>
                </a:extLst>
              </p:cNvPr>
              <p:cNvSpPr txBox="1"/>
              <p:nvPr/>
            </p:nvSpPr>
            <p:spPr>
              <a:xfrm>
                <a:off x="112889" y="4452422"/>
                <a:ext cx="7086600"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7030A0"/>
                          </a:solidFill>
                          <a:latin typeface="Cambria Math" charset="0"/>
                          <a:ea typeface="Cambria Math" charset="0"/>
                          <a:cs typeface="Cambria Math" charset="0"/>
                        </a:rPr>
                        <m:t>𝜇</m:t>
                      </m:r>
                      <m:d>
                        <m:dPr>
                          <m:begChr m:val="{"/>
                          <m:endChr m:val="|"/>
                          <m:ctrlPr>
                            <a:rPr lang="en-US" sz="1600" i="1" smtClean="0">
                              <a:solidFill>
                                <a:srgbClr val="7030A0"/>
                              </a:solidFill>
                              <a:latin typeface="Cambria Math" panose="02040503050406030204" pitchFamily="18" charset="0"/>
                              <a:ea typeface="Cambria Math" charset="0"/>
                              <a:cs typeface="Cambria Math" charset="0"/>
                            </a:rPr>
                          </m:ctrlPr>
                        </m:dPr>
                        <m:e>
                          <m:r>
                            <a:rPr lang="en-US" sz="1600" b="0" i="1" smtClean="0">
                              <a:solidFill>
                                <a:srgbClr val="7030A0"/>
                              </a:solidFill>
                              <a:latin typeface="Cambria Math" charset="0"/>
                              <a:ea typeface="Cambria Math" charset="0"/>
                              <a:cs typeface="Cambria Math" charset="0"/>
                            </a:rPr>
                            <m:t>𝑙𝑒𝑛𝑒𝑟</m:t>
                          </m:r>
                          <m:r>
                            <a:rPr lang="en-US" sz="1600" b="0" i="1" smtClean="0">
                              <a:solidFill>
                                <a:srgbClr val="7030A0"/>
                              </a:solidFill>
                              <a:latin typeface="Cambria Math" panose="02040503050406030204" pitchFamily="18" charset="0"/>
                              <a:ea typeface="Cambria Math" charset="0"/>
                              <a:cs typeface="Cambria Math" charset="0"/>
                            </a:rPr>
                            <m:t>𝑔</m:t>
                          </m:r>
                          <m:r>
                            <a:rPr lang="en-US" sz="1600" b="0" i="1" smtClean="0">
                              <a:solidFill>
                                <a:srgbClr val="7030A0"/>
                              </a:solidFill>
                              <a:latin typeface="Cambria Math" charset="0"/>
                              <a:ea typeface="Cambria Math" charset="0"/>
                              <a:cs typeface="Cambria Math" charset="0"/>
                            </a:rPr>
                            <m:t>𝑦</m:t>
                          </m:r>
                          <m:r>
                            <a:rPr lang="en-US" sz="1600" b="0" i="1" smtClean="0">
                              <a:solidFill>
                                <a:srgbClr val="7030A0"/>
                              </a:solidFill>
                              <a:latin typeface="Cambria Math" charset="0"/>
                              <a:ea typeface="Cambria Math" charset="0"/>
                              <a:cs typeface="Cambria Math" charset="0"/>
                            </a:rPr>
                            <m:t> </m:t>
                          </m:r>
                        </m:e>
                      </m:d>
                      <m:r>
                        <a:rPr lang="en-US" sz="1600" b="0" i="1" smtClean="0">
                          <a:solidFill>
                            <a:srgbClr val="7030A0"/>
                          </a:solidFill>
                          <a:latin typeface="Cambria Math" charset="0"/>
                          <a:ea typeface="Cambria Math" charset="0"/>
                          <a:cs typeface="Cambria Math" charset="0"/>
                        </a:rPr>
                        <m:t>𝑙𝑚𝑎𝑠𝑠</m:t>
                      </m:r>
                      <m:r>
                        <a:rPr lang="en-US" sz="1600" b="0" i="1" smtClean="0">
                          <a:solidFill>
                            <a:srgbClr val="7030A0"/>
                          </a:solidFill>
                          <a:latin typeface="Cambria Math" charset="0"/>
                          <a:ea typeface="Cambria Math" charset="0"/>
                          <a:cs typeface="Cambria Math" charset="0"/>
                        </a:rPr>
                        <m:t>, </m:t>
                      </m:r>
                      <m:r>
                        <a:rPr lang="en-US" sz="1600" b="0" i="1" smtClean="0">
                          <a:solidFill>
                            <a:srgbClr val="7030A0"/>
                          </a:solidFill>
                          <a:latin typeface="Cambria Math" charset="0"/>
                          <a:ea typeface="Cambria Math" charset="0"/>
                          <a:cs typeface="Cambria Math" charset="0"/>
                        </a:rPr>
                        <m:t>𝑇𝑌𝑃𝐸</m:t>
                      </m:r>
                      <m:r>
                        <a:rPr lang="en-US" sz="1600" b="0" i="1" smtClean="0">
                          <a:solidFill>
                            <a:srgbClr val="7030A0"/>
                          </a:solidFill>
                          <a:latin typeface="Cambria Math" panose="02040503050406030204" pitchFamily="18" charset="0"/>
                          <a:ea typeface="Cambria Math" charset="0"/>
                          <a:cs typeface="Cambria Math" charset="0"/>
                        </a:rPr>
                        <m:t>=</m:t>
                      </m:r>
                      <m:r>
                        <a:rPr lang="en-US" sz="1600" b="1" i="1" smtClean="0">
                          <a:solidFill>
                            <a:srgbClr val="7030A0"/>
                          </a:solidFill>
                          <a:latin typeface="Cambria Math" panose="02040503050406030204" pitchFamily="18" charset="0"/>
                          <a:ea typeface="Cambria Math" charset="0"/>
                          <a:cs typeface="Cambria Math" charset="0"/>
                        </a:rPr>
                        <m:t>𝒃𝒊𝒓𝒅</m:t>
                      </m:r>
                      <m:r>
                        <a:rPr lang="en-US" sz="1600" b="0" i="1" smtClean="0">
                          <a:solidFill>
                            <a:srgbClr val="7030A0"/>
                          </a:solidFill>
                          <a:latin typeface="Cambria Math" charset="0"/>
                          <a:ea typeface="Cambria Math" charset="0"/>
                          <a:cs typeface="Cambria Math" charset="0"/>
                        </a:rPr>
                        <m:t>}= </m:t>
                      </m:r>
                      <m:sSub>
                        <m:sSubPr>
                          <m:ctrlPr>
                            <a:rPr lang="en-US" sz="1600" i="1" smtClean="0">
                              <a:solidFill>
                                <a:srgbClr val="7030A0"/>
                              </a:solidFill>
                              <a:latin typeface="Cambria Math" panose="02040503050406030204" pitchFamily="18" charset="0"/>
                              <a:ea typeface="Cambria Math" charset="0"/>
                              <a:cs typeface="Cambria Math" charset="0"/>
                            </a:rPr>
                          </m:ctrlPr>
                        </m:sSubPr>
                        <m:e>
                          <m:r>
                            <a:rPr lang="en-US" sz="1600" b="0" i="1" smtClean="0">
                              <a:solidFill>
                                <a:srgbClr val="7030A0"/>
                              </a:solidFill>
                              <a:latin typeface="Cambria Math" charset="0"/>
                              <a:ea typeface="Cambria Math" charset="0"/>
                              <a:cs typeface="Cambria Math" charset="0"/>
                            </a:rPr>
                            <m:t>𝛽</m:t>
                          </m:r>
                        </m:e>
                        <m:sub>
                          <m:r>
                            <a:rPr lang="en-US" sz="1600" b="0" i="1" smtClean="0">
                              <a:solidFill>
                                <a:srgbClr val="7030A0"/>
                              </a:solidFill>
                              <a:latin typeface="Cambria Math" charset="0"/>
                              <a:ea typeface="Cambria Math" charset="0"/>
                              <a:cs typeface="Cambria Math" charset="0"/>
                            </a:rPr>
                            <m:t>0</m:t>
                          </m:r>
                        </m:sub>
                      </m:sSub>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i="1">
                              <a:solidFill>
                                <a:srgbClr val="7030A0"/>
                              </a:solidFill>
                              <a:latin typeface="Cambria Math" charset="0"/>
                              <a:ea typeface="Cambria Math" charset="0"/>
                              <a:cs typeface="Cambria Math" charset="0"/>
                            </a:rPr>
                            <m:t>+</m:t>
                          </m:r>
                          <m:r>
                            <a:rPr lang="en-US" sz="1600" i="1">
                              <a:solidFill>
                                <a:srgbClr val="7030A0"/>
                              </a:solidFill>
                              <a:latin typeface="Cambria Math" charset="0"/>
                              <a:ea typeface="Cambria Math" charset="0"/>
                              <a:cs typeface="Cambria Math" charset="0"/>
                            </a:rPr>
                            <m:t>𝛽</m:t>
                          </m:r>
                        </m:e>
                        <m:sub>
                          <m:r>
                            <a:rPr lang="en-US" sz="1600" b="0" i="1" smtClean="0">
                              <a:solidFill>
                                <a:srgbClr val="7030A0"/>
                              </a:solidFill>
                              <a:latin typeface="Cambria Math" panose="02040503050406030204" pitchFamily="18" charset="0"/>
                              <a:ea typeface="Cambria Math" charset="0"/>
                              <a:cs typeface="Cambria Math" charset="0"/>
                            </a:rPr>
                            <m:t>2</m:t>
                          </m:r>
                        </m:sub>
                      </m:sSub>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b="0" i="1" smtClean="0">
                              <a:solidFill>
                                <a:srgbClr val="7030A0"/>
                              </a:solidFill>
                              <a:latin typeface="Cambria Math" charset="0"/>
                              <a:ea typeface="Cambria Math" charset="0"/>
                              <a:cs typeface="Cambria Math" charset="0"/>
                            </a:rPr>
                            <m:t>+</m:t>
                          </m:r>
                          <m:r>
                            <a:rPr lang="en-US" sz="1600" b="0" i="1">
                              <a:solidFill>
                                <a:srgbClr val="7030A0"/>
                              </a:solidFill>
                              <a:latin typeface="Cambria Math" charset="0"/>
                              <a:ea typeface="Cambria Math" charset="0"/>
                              <a:cs typeface="Cambria Math" charset="0"/>
                            </a:rPr>
                            <m:t>𝛽</m:t>
                          </m:r>
                        </m:e>
                        <m:sub>
                          <m:r>
                            <a:rPr lang="en-US" sz="1600" b="0" i="1" smtClean="0">
                              <a:solidFill>
                                <a:srgbClr val="7030A0"/>
                              </a:solidFill>
                              <a:latin typeface="Cambria Math" charset="0"/>
                              <a:ea typeface="Cambria Math" charset="0"/>
                              <a:cs typeface="Cambria Math" charset="0"/>
                            </a:rPr>
                            <m:t>1</m:t>
                          </m:r>
                        </m:sub>
                      </m:sSub>
                      <m:r>
                        <a:rPr lang="en-US" sz="1600" b="0" i="1" smtClean="0">
                          <a:solidFill>
                            <a:srgbClr val="7030A0"/>
                          </a:solidFill>
                          <a:latin typeface="Cambria Math" charset="0"/>
                          <a:ea typeface="Cambria Math" charset="0"/>
                          <a:cs typeface="Cambria Math" charset="0"/>
                        </a:rPr>
                        <m:t>𝑙𝑚𝑎𝑠𝑠</m:t>
                      </m:r>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b="0" i="1">
                              <a:solidFill>
                                <a:srgbClr val="7030A0"/>
                              </a:solidFill>
                              <a:latin typeface="Cambria Math" charset="0"/>
                              <a:ea typeface="Cambria Math" charset="0"/>
                              <a:cs typeface="Cambria Math" charset="0"/>
                            </a:rPr>
                            <m:t>+</m:t>
                          </m:r>
                          <m:r>
                            <a:rPr lang="en-US" sz="1600" b="0" i="1">
                              <a:solidFill>
                                <a:srgbClr val="7030A0"/>
                              </a:solidFill>
                              <a:latin typeface="Cambria Math" charset="0"/>
                              <a:ea typeface="Cambria Math" charset="0"/>
                              <a:cs typeface="Cambria Math" charset="0"/>
                            </a:rPr>
                            <m:t>𝛽</m:t>
                          </m:r>
                        </m:e>
                        <m:sub>
                          <m:r>
                            <a:rPr lang="en-US" sz="1600" b="0" i="1" smtClean="0">
                              <a:solidFill>
                                <a:srgbClr val="7030A0"/>
                              </a:solidFill>
                              <a:latin typeface="Cambria Math" panose="02040503050406030204" pitchFamily="18" charset="0"/>
                              <a:ea typeface="Cambria Math" charset="0"/>
                              <a:cs typeface="Cambria Math" charset="0"/>
                            </a:rPr>
                            <m:t>4</m:t>
                          </m:r>
                        </m:sub>
                      </m:sSub>
                      <m:r>
                        <a:rPr lang="en-US" sz="1600" b="0" i="1" smtClean="0">
                          <a:solidFill>
                            <a:srgbClr val="7030A0"/>
                          </a:solidFill>
                          <a:latin typeface="Cambria Math" charset="0"/>
                          <a:ea typeface="Cambria Math" charset="0"/>
                          <a:cs typeface="Cambria Math" charset="0"/>
                        </a:rPr>
                        <m:t> </m:t>
                      </m:r>
                      <m:r>
                        <a:rPr lang="en-US" sz="1600" b="0" i="1" smtClean="0">
                          <a:solidFill>
                            <a:srgbClr val="7030A0"/>
                          </a:solidFill>
                          <a:latin typeface="Cambria Math" charset="0"/>
                          <a:ea typeface="Cambria Math" charset="0"/>
                          <a:cs typeface="Cambria Math" charset="0"/>
                        </a:rPr>
                        <m:t>𝑙𝑚𝑎𝑠𝑠</m:t>
                      </m:r>
                      <m:r>
                        <a:rPr lang="en-US" sz="1600" b="0" i="1" smtClean="0">
                          <a:solidFill>
                            <a:srgbClr val="7030A0"/>
                          </a:solidFill>
                          <a:latin typeface="Cambria Math" charset="0"/>
                          <a:ea typeface="Cambria Math" charset="0"/>
                          <a:cs typeface="Cambria Math" charset="0"/>
                        </a:rPr>
                        <m:t> </m:t>
                      </m:r>
                    </m:oMath>
                  </m:oMathPara>
                </a14:m>
                <a:endParaRPr lang="en-US" sz="1600" i="1" dirty="0">
                  <a:solidFill>
                    <a:srgbClr val="7030A0"/>
                  </a:solidFill>
                </a:endParaRPr>
              </a:p>
            </p:txBody>
          </p:sp>
        </mc:Choice>
        <mc:Fallback xmlns="">
          <p:sp>
            <p:nvSpPr>
              <p:cNvPr id="25" name="TextBox 24">
                <a:extLst>
                  <a:ext uri="{FF2B5EF4-FFF2-40B4-BE49-F238E27FC236}">
                    <a16:creationId xmlns:a16="http://schemas.microsoft.com/office/drawing/2014/main" id="{B40B1B04-1E70-448F-BBF9-D9B5CB15BEAB}"/>
                  </a:ext>
                </a:extLst>
              </p:cNvPr>
              <p:cNvSpPr txBox="1">
                <a:spLocks noRot="1" noChangeAspect="1" noMove="1" noResize="1" noEditPoints="1" noAdjustHandles="1" noChangeArrowheads="1" noChangeShapeType="1" noTextEdit="1"/>
              </p:cNvSpPr>
              <p:nvPr/>
            </p:nvSpPr>
            <p:spPr>
              <a:xfrm>
                <a:off x="112889" y="4452422"/>
                <a:ext cx="7086600" cy="246221"/>
              </a:xfrm>
              <a:prstGeom prst="rect">
                <a:avLst/>
              </a:prstGeom>
              <a:blipFill>
                <a:blip r:embed="rId11"/>
                <a:stretch>
                  <a:fillRect b="-317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F37166E-D3B6-44CA-847B-CE7B39540C7E}"/>
                  </a:ext>
                </a:extLst>
              </p:cNvPr>
              <p:cNvSpPr txBox="1"/>
              <p:nvPr/>
            </p:nvSpPr>
            <p:spPr>
              <a:xfrm>
                <a:off x="457200" y="4782979"/>
                <a:ext cx="7086600" cy="246221"/>
              </a:xfrm>
              <a:prstGeom prst="rect">
                <a:avLst/>
              </a:prstGeom>
              <a:noFill/>
            </p:spPr>
            <p:txBody>
              <a:bodyPr wrap="square" lIns="0" tIns="0" rIns="0" bIns="0" rtlCol="0">
                <a:spAutoFit/>
              </a:bodyPr>
              <a:lstStyle/>
              <a:p>
                <a14:m>
                  <m:oMath xmlns:m="http://schemas.openxmlformats.org/officeDocument/2006/math">
                    <m:r>
                      <a:rPr lang="en-US" sz="1600" b="0" i="1" smtClean="0">
                        <a:solidFill>
                          <a:srgbClr val="7030A0"/>
                        </a:solidFill>
                        <a:latin typeface="Cambria Math" charset="0"/>
                        <a:ea typeface="Cambria Math" charset="0"/>
                        <a:cs typeface="Cambria Math" charset="0"/>
                      </a:rPr>
                      <m:t>𝜇</m:t>
                    </m:r>
                    <m:d>
                      <m:dPr>
                        <m:begChr m:val="{"/>
                        <m:endChr m:val="|"/>
                        <m:ctrlPr>
                          <a:rPr lang="en-US" sz="1600" i="1" smtClean="0">
                            <a:solidFill>
                              <a:srgbClr val="7030A0"/>
                            </a:solidFill>
                            <a:latin typeface="Cambria Math" panose="02040503050406030204" pitchFamily="18" charset="0"/>
                            <a:ea typeface="Cambria Math" charset="0"/>
                            <a:cs typeface="Cambria Math" charset="0"/>
                          </a:rPr>
                        </m:ctrlPr>
                      </m:dPr>
                      <m:e>
                        <m:r>
                          <a:rPr lang="en-US" sz="1600" b="0" i="1" smtClean="0">
                            <a:solidFill>
                              <a:srgbClr val="7030A0"/>
                            </a:solidFill>
                            <a:latin typeface="Cambria Math" charset="0"/>
                            <a:ea typeface="Cambria Math" charset="0"/>
                            <a:cs typeface="Cambria Math" charset="0"/>
                          </a:rPr>
                          <m:t>𝑙𝑒𝑛𝑒𝑟</m:t>
                        </m:r>
                        <m:r>
                          <a:rPr lang="en-US" sz="1600" b="0" i="1" smtClean="0">
                            <a:solidFill>
                              <a:srgbClr val="7030A0"/>
                            </a:solidFill>
                            <a:latin typeface="Cambria Math" panose="02040503050406030204" pitchFamily="18" charset="0"/>
                            <a:ea typeface="Cambria Math" charset="0"/>
                            <a:cs typeface="Cambria Math" charset="0"/>
                          </a:rPr>
                          <m:t>𝑔</m:t>
                        </m:r>
                        <m:r>
                          <a:rPr lang="en-US" sz="1600" b="0" i="1" smtClean="0">
                            <a:solidFill>
                              <a:srgbClr val="7030A0"/>
                            </a:solidFill>
                            <a:latin typeface="Cambria Math" charset="0"/>
                            <a:ea typeface="Cambria Math" charset="0"/>
                            <a:cs typeface="Cambria Math" charset="0"/>
                          </a:rPr>
                          <m:t>𝑦</m:t>
                        </m:r>
                        <m:r>
                          <a:rPr lang="en-US" sz="1600" b="0" i="1" smtClean="0">
                            <a:solidFill>
                              <a:srgbClr val="7030A0"/>
                            </a:solidFill>
                            <a:latin typeface="Cambria Math" charset="0"/>
                            <a:ea typeface="Cambria Math" charset="0"/>
                            <a:cs typeface="Cambria Math" charset="0"/>
                          </a:rPr>
                          <m:t> </m:t>
                        </m:r>
                      </m:e>
                    </m:d>
                    <m:r>
                      <a:rPr lang="en-US" sz="1600" b="0" i="1" smtClean="0">
                        <a:solidFill>
                          <a:srgbClr val="7030A0"/>
                        </a:solidFill>
                        <a:latin typeface="Cambria Math" charset="0"/>
                        <a:ea typeface="Cambria Math" charset="0"/>
                        <a:cs typeface="Cambria Math" charset="0"/>
                      </a:rPr>
                      <m:t>𝑙𝑚𝑎𝑠𝑠</m:t>
                    </m:r>
                    <m:r>
                      <a:rPr lang="en-US" sz="1600" b="0" i="1" smtClean="0">
                        <a:solidFill>
                          <a:srgbClr val="7030A0"/>
                        </a:solidFill>
                        <a:latin typeface="Cambria Math" charset="0"/>
                        <a:ea typeface="Cambria Math" charset="0"/>
                        <a:cs typeface="Cambria Math" charset="0"/>
                      </a:rPr>
                      <m:t>, </m:t>
                    </m:r>
                    <m:r>
                      <a:rPr lang="en-US" sz="1600" b="0" i="1" smtClean="0">
                        <a:solidFill>
                          <a:srgbClr val="7030A0"/>
                        </a:solidFill>
                        <a:latin typeface="Cambria Math" charset="0"/>
                        <a:ea typeface="Cambria Math" charset="0"/>
                        <a:cs typeface="Cambria Math" charset="0"/>
                      </a:rPr>
                      <m:t>𝑇𝑌𝑃𝐸</m:t>
                    </m:r>
                    <m:r>
                      <a:rPr lang="en-US" sz="1600" b="0" i="1" smtClean="0">
                        <a:solidFill>
                          <a:srgbClr val="7030A0"/>
                        </a:solidFill>
                        <a:latin typeface="Cambria Math" panose="02040503050406030204" pitchFamily="18" charset="0"/>
                        <a:ea typeface="Cambria Math" charset="0"/>
                        <a:cs typeface="Cambria Math" charset="0"/>
                      </a:rPr>
                      <m:t>=</m:t>
                    </m:r>
                    <m:r>
                      <a:rPr lang="en-US" sz="1600" b="1" i="1" smtClean="0">
                        <a:solidFill>
                          <a:srgbClr val="7030A0"/>
                        </a:solidFill>
                        <a:latin typeface="Cambria Math" panose="02040503050406030204" pitchFamily="18" charset="0"/>
                        <a:ea typeface="Cambria Math" charset="0"/>
                        <a:cs typeface="Cambria Math" charset="0"/>
                      </a:rPr>
                      <m:t>𝒃𝒊𝒓𝒅</m:t>
                    </m:r>
                    <m:r>
                      <a:rPr lang="en-US" sz="1600" b="0" i="1" smtClean="0">
                        <a:solidFill>
                          <a:srgbClr val="7030A0"/>
                        </a:solidFill>
                        <a:latin typeface="Cambria Math" charset="0"/>
                        <a:ea typeface="Cambria Math" charset="0"/>
                        <a:cs typeface="Cambria Math" charset="0"/>
                      </a:rPr>
                      <m:t>}=</m:t>
                    </m:r>
                    <m:d>
                      <m:dPr>
                        <m:ctrlPr>
                          <a:rPr lang="en-US" sz="1600" b="0" i="1" smtClean="0">
                            <a:solidFill>
                              <a:srgbClr val="7030A0"/>
                            </a:solidFill>
                            <a:latin typeface="Cambria Math" panose="02040503050406030204" pitchFamily="18" charset="0"/>
                            <a:ea typeface="Cambria Math" charset="0"/>
                            <a:cs typeface="Cambria Math" charset="0"/>
                          </a:rPr>
                        </m:ctrlPr>
                      </m:dPr>
                      <m:e>
                        <m:sSub>
                          <m:sSubPr>
                            <m:ctrlPr>
                              <a:rPr lang="en-US" sz="1600" i="1" smtClean="0">
                                <a:solidFill>
                                  <a:srgbClr val="7030A0"/>
                                </a:solidFill>
                                <a:latin typeface="Cambria Math" panose="02040503050406030204" pitchFamily="18" charset="0"/>
                                <a:ea typeface="Cambria Math" charset="0"/>
                                <a:cs typeface="Cambria Math" charset="0"/>
                              </a:rPr>
                            </m:ctrlPr>
                          </m:sSubPr>
                          <m:e>
                            <m:r>
                              <a:rPr lang="en-US" sz="1600" b="0" i="1" smtClean="0">
                                <a:solidFill>
                                  <a:srgbClr val="7030A0"/>
                                </a:solidFill>
                                <a:latin typeface="Cambria Math" charset="0"/>
                                <a:ea typeface="Cambria Math" charset="0"/>
                                <a:cs typeface="Cambria Math" charset="0"/>
                              </a:rPr>
                              <m:t>𝛽</m:t>
                            </m:r>
                          </m:e>
                          <m:sub>
                            <m:r>
                              <a:rPr lang="en-US" sz="1600" b="0" i="1" smtClean="0">
                                <a:solidFill>
                                  <a:srgbClr val="7030A0"/>
                                </a:solidFill>
                                <a:latin typeface="Cambria Math" charset="0"/>
                                <a:ea typeface="Cambria Math" charset="0"/>
                                <a:cs typeface="Cambria Math" charset="0"/>
                              </a:rPr>
                              <m:t>0</m:t>
                            </m:r>
                          </m:sub>
                        </m:sSub>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i="1">
                                <a:solidFill>
                                  <a:srgbClr val="7030A0"/>
                                </a:solidFill>
                                <a:latin typeface="Cambria Math" charset="0"/>
                                <a:ea typeface="Cambria Math" charset="0"/>
                                <a:cs typeface="Cambria Math" charset="0"/>
                              </a:rPr>
                              <m:t>+</m:t>
                            </m:r>
                            <m:r>
                              <a:rPr lang="en-US" sz="1600" i="1">
                                <a:solidFill>
                                  <a:srgbClr val="7030A0"/>
                                </a:solidFill>
                                <a:latin typeface="Cambria Math" charset="0"/>
                                <a:ea typeface="Cambria Math" charset="0"/>
                                <a:cs typeface="Cambria Math" charset="0"/>
                              </a:rPr>
                              <m:t>𝛽</m:t>
                            </m:r>
                          </m:e>
                          <m:sub>
                            <m:r>
                              <a:rPr lang="en-US" sz="1600" b="0" i="1" smtClean="0">
                                <a:solidFill>
                                  <a:srgbClr val="7030A0"/>
                                </a:solidFill>
                                <a:latin typeface="Cambria Math" panose="02040503050406030204" pitchFamily="18" charset="0"/>
                                <a:ea typeface="Cambria Math" charset="0"/>
                                <a:cs typeface="Cambria Math" charset="0"/>
                              </a:rPr>
                              <m:t>2</m:t>
                            </m:r>
                          </m:sub>
                        </m:sSub>
                      </m:e>
                    </m:d>
                    <m:r>
                      <a:rPr lang="en-US" sz="1600" b="0" i="1" smtClean="0">
                        <a:solidFill>
                          <a:srgbClr val="7030A0"/>
                        </a:solidFill>
                        <a:latin typeface="Cambria Math" panose="02040503050406030204" pitchFamily="18" charset="0"/>
                        <a:ea typeface="Cambria Math" charset="0"/>
                        <a:cs typeface="Cambria Math" charset="0"/>
                      </a:rPr>
                      <m:t>+(</m:t>
                    </m:r>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b="0" i="1">
                            <a:solidFill>
                              <a:srgbClr val="7030A0"/>
                            </a:solidFill>
                            <a:latin typeface="Cambria Math" charset="0"/>
                            <a:ea typeface="Cambria Math" charset="0"/>
                            <a:cs typeface="Cambria Math" charset="0"/>
                          </a:rPr>
                          <m:t>𝛽</m:t>
                        </m:r>
                      </m:e>
                      <m:sub>
                        <m:r>
                          <a:rPr lang="en-US" sz="1600" b="0" i="1" smtClean="0">
                            <a:solidFill>
                              <a:srgbClr val="7030A0"/>
                            </a:solidFill>
                            <a:latin typeface="Cambria Math" charset="0"/>
                            <a:ea typeface="Cambria Math" charset="0"/>
                            <a:cs typeface="Cambria Math" charset="0"/>
                          </a:rPr>
                          <m:t>1</m:t>
                        </m:r>
                      </m:sub>
                    </m:sSub>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i="1">
                            <a:solidFill>
                              <a:srgbClr val="7030A0"/>
                            </a:solidFill>
                            <a:latin typeface="Cambria Math" charset="0"/>
                            <a:ea typeface="Cambria Math" charset="0"/>
                            <a:cs typeface="Cambria Math" charset="0"/>
                          </a:rPr>
                          <m:t>+</m:t>
                        </m:r>
                        <m:r>
                          <a:rPr lang="en-US" sz="1600" i="1">
                            <a:solidFill>
                              <a:srgbClr val="7030A0"/>
                            </a:solidFill>
                            <a:latin typeface="Cambria Math" charset="0"/>
                            <a:ea typeface="Cambria Math" charset="0"/>
                            <a:cs typeface="Cambria Math" charset="0"/>
                          </a:rPr>
                          <m:t>𝛽</m:t>
                        </m:r>
                      </m:e>
                      <m:sub>
                        <m:r>
                          <a:rPr lang="en-US" sz="1600" b="0" i="1" smtClean="0">
                            <a:solidFill>
                              <a:srgbClr val="7030A0"/>
                            </a:solidFill>
                            <a:latin typeface="Cambria Math" panose="02040503050406030204" pitchFamily="18" charset="0"/>
                            <a:ea typeface="Cambria Math" charset="0"/>
                            <a:cs typeface="Cambria Math" charset="0"/>
                          </a:rPr>
                          <m:t>4</m:t>
                        </m:r>
                      </m:sub>
                    </m:sSub>
                    <m:r>
                      <a:rPr lang="en-US" sz="1600" b="0" i="1" smtClean="0">
                        <a:solidFill>
                          <a:srgbClr val="7030A0"/>
                        </a:solidFill>
                        <a:latin typeface="Cambria Math" panose="02040503050406030204" pitchFamily="18" charset="0"/>
                        <a:ea typeface="Cambria Math" charset="0"/>
                        <a:cs typeface="Cambria Math" charset="0"/>
                      </a:rPr>
                      <m:t>)</m:t>
                    </m:r>
                    <m:r>
                      <a:rPr lang="en-US" sz="1600" b="0" i="1" smtClean="0">
                        <a:solidFill>
                          <a:srgbClr val="7030A0"/>
                        </a:solidFill>
                        <a:latin typeface="Cambria Math" charset="0"/>
                        <a:ea typeface="Cambria Math" charset="0"/>
                        <a:cs typeface="Cambria Math" charset="0"/>
                      </a:rPr>
                      <m:t>𝑙𝑚𝑎𝑠𝑠</m:t>
                    </m:r>
                  </m:oMath>
                </a14:m>
                <a:r>
                  <a:rPr lang="en-US" sz="1600" i="1" dirty="0">
                    <a:solidFill>
                      <a:srgbClr val="7030A0"/>
                    </a:solidFill>
                  </a:rPr>
                  <a:t>:  slope =</a:t>
                </a:r>
                <a:r>
                  <a:rPr lang="en-US" sz="1600" dirty="0">
                    <a:solidFill>
                      <a:srgbClr val="7030A0"/>
                    </a:solidFill>
                    <a:ea typeface="Cambria Math" charset="0"/>
                    <a:cs typeface="Cambria Math" charset="0"/>
                  </a:rPr>
                  <a:t> </a:t>
                </a:r>
                <a14:m>
                  <m:oMath xmlns:m="http://schemas.openxmlformats.org/officeDocument/2006/math">
                    <m:sSub>
                      <m:sSubPr>
                        <m:ctrlPr>
                          <a:rPr lang="en-US" sz="1600" b="1" i="1">
                            <a:solidFill>
                              <a:srgbClr val="7030A0"/>
                            </a:solidFill>
                            <a:latin typeface="Cambria Math" panose="02040503050406030204" pitchFamily="18" charset="0"/>
                            <a:ea typeface="Cambria Math" charset="0"/>
                            <a:cs typeface="Cambria Math" charset="0"/>
                          </a:rPr>
                        </m:ctrlPr>
                      </m:sSubPr>
                      <m:e>
                        <m:r>
                          <a:rPr lang="en-US" sz="1600" b="1" i="1">
                            <a:solidFill>
                              <a:srgbClr val="7030A0"/>
                            </a:solidFill>
                            <a:latin typeface="Cambria Math" charset="0"/>
                            <a:ea typeface="Cambria Math" charset="0"/>
                            <a:cs typeface="Cambria Math" charset="0"/>
                          </a:rPr>
                          <m:t>𝜷</m:t>
                        </m:r>
                      </m:e>
                      <m:sub>
                        <m:r>
                          <a:rPr lang="en-US" sz="1600" b="1" i="1">
                            <a:solidFill>
                              <a:srgbClr val="7030A0"/>
                            </a:solidFill>
                            <a:latin typeface="Cambria Math" charset="0"/>
                            <a:ea typeface="Cambria Math" charset="0"/>
                            <a:cs typeface="Cambria Math" charset="0"/>
                          </a:rPr>
                          <m:t>𝟏</m:t>
                        </m:r>
                      </m:sub>
                    </m:sSub>
                    <m:sSub>
                      <m:sSubPr>
                        <m:ctrlPr>
                          <a:rPr lang="en-US" sz="1600" b="1" i="1">
                            <a:solidFill>
                              <a:srgbClr val="7030A0"/>
                            </a:solidFill>
                            <a:latin typeface="Cambria Math" panose="02040503050406030204" pitchFamily="18" charset="0"/>
                            <a:ea typeface="Cambria Math" charset="0"/>
                            <a:cs typeface="Cambria Math" charset="0"/>
                          </a:rPr>
                        </m:ctrlPr>
                      </m:sSubPr>
                      <m:e>
                        <m:r>
                          <a:rPr lang="en-US" sz="1600" b="1" i="1">
                            <a:solidFill>
                              <a:srgbClr val="7030A0"/>
                            </a:solidFill>
                            <a:latin typeface="Cambria Math" charset="0"/>
                            <a:ea typeface="Cambria Math" charset="0"/>
                            <a:cs typeface="Cambria Math" charset="0"/>
                          </a:rPr>
                          <m:t>+</m:t>
                        </m:r>
                        <m:r>
                          <a:rPr lang="en-US" sz="1600" b="1" i="1">
                            <a:solidFill>
                              <a:srgbClr val="7030A0"/>
                            </a:solidFill>
                            <a:latin typeface="Cambria Math" charset="0"/>
                            <a:ea typeface="Cambria Math" charset="0"/>
                            <a:cs typeface="Cambria Math" charset="0"/>
                          </a:rPr>
                          <m:t>𝜷</m:t>
                        </m:r>
                      </m:e>
                      <m:sub>
                        <m:r>
                          <a:rPr lang="en-US" sz="1600" b="1" i="1" smtClean="0">
                            <a:solidFill>
                              <a:srgbClr val="7030A0"/>
                            </a:solidFill>
                            <a:latin typeface="Cambria Math" panose="02040503050406030204" pitchFamily="18" charset="0"/>
                            <a:ea typeface="Cambria Math" charset="0"/>
                            <a:cs typeface="Cambria Math" charset="0"/>
                          </a:rPr>
                          <m:t>𝟒</m:t>
                        </m:r>
                      </m:sub>
                    </m:sSub>
                  </m:oMath>
                </a14:m>
                <a:r>
                  <a:rPr lang="en-US" sz="1600" i="1" dirty="0">
                    <a:solidFill>
                      <a:srgbClr val="7030A0"/>
                    </a:solidFill>
                  </a:rPr>
                  <a:t> </a:t>
                </a:r>
              </a:p>
            </p:txBody>
          </p:sp>
        </mc:Choice>
        <mc:Fallback xmlns="">
          <p:sp>
            <p:nvSpPr>
              <p:cNvPr id="26" name="TextBox 25">
                <a:extLst>
                  <a:ext uri="{FF2B5EF4-FFF2-40B4-BE49-F238E27FC236}">
                    <a16:creationId xmlns:a16="http://schemas.microsoft.com/office/drawing/2014/main" id="{8F37166E-D3B6-44CA-847B-CE7B39540C7E}"/>
                  </a:ext>
                </a:extLst>
              </p:cNvPr>
              <p:cNvSpPr txBox="1">
                <a:spLocks noRot="1" noChangeAspect="1" noMove="1" noResize="1" noEditPoints="1" noAdjustHandles="1" noChangeArrowheads="1" noChangeShapeType="1" noTextEdit="1"/>
              </p:cNvSpPr>
              <p:nvPr/>
            </p:nvSpPr>
            <p:spPr>
              <a:xfrm>
                <a:off x="457200" y="4782979"/>
                <a:ext cx="7086600" cy="246221"/>
              </a:xfrm>
              <a:prstGeom prst="rect">
                <a:avLst/>
              </a:prstGeom>
              <a:blipFill>
                <a:blip r:embed="rId12"/>
                <a:stretch>
                  <a:fillRect l="-946" t="-27500" b="-50000"/>
                </a:stretch>
              </a:blipFill>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A70FB3ED-EC33-49F6-BE4B-299612EA2D77}"/>
              </a:ext>
            </a:extLst>
          </p:cNvPr>
          <p:cNvCxnSpPr/>
          <p:nvPr/>
        </p:nvCxnSpPr>
        <p:spPr>
          <a:xfrm flipV="1">
            <a:off x="5867400" y="3638104"/>
            <a:ext cx="304800" cy="2618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04D5A54-4DD0-4F63-971D-F4A8247ED6FB}"/>
              </a:ext>
            </a:extLst>
          </p:cNvPr>
          <p:cNvSpPr txBox="1"/>
          <p:nvPr/>
        </p:nvSpPr>
        <p:spPr>
          <a:xfrm>
            <a:off x="6172200" y="3391534"/>
            <a:ext cx="304800" cy="369332"/>
          </a:xfrm>
          <a:prstGeom prst="rect">
            <a:avLst/>
          </a:prstGeom>
          <a:noFill/>
        </p:spPr>
        <p:txBody>
          <a:bodyPr wrap="square" rtlCol="0">
            <a:spAutoFit/>
          </a:bodyPr>
          <a:lstStyle/>
          <a:p>
            <a:r>
              <a:rPr lang="en-US" dirty="0">
                <a:solidFill>
                  <a:srgbClr val="FF0000"/>
                </a:solidFill>
              </a:rPr>
              <a:t>0</a:t>
            </a:r>
          </a:p>
        </p:txBody>
      </p:sp>
      <p:cxnSp>
        <p:nvCxnSpPr>
          <p:cNvPr id="29" name="Straight Arrow Connector 28">
            <a:extLst>
              <a:ext uri="{FF2B5EF4-FFF2-40B4-BE49-F238E27FC236}">
                <a16:creationId xmlns:a16="http://schemas.microsoft.com/office/drawing/2014/main" id="{2D7274BF-A62E-4B8F-96F8-B490FF56D149}"/>
              </a:ext>
            </a:extLst>
          </p:cNvPr>
          <p:cNvCxnSpPr/>
          <p:nvPr/>
        </p:nvCxnSpPr>
        <p:spPr>
          <a:xfrm flipV="1">
            <a:off x="7848600" y="3638104"/>
            <a:ext cx="304800" cy="2618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0AC082E-E590-4D98-815B-5779E46A71B2}"/>
              </a:ext>
            </a:extLst>
          </p:cNvPr>
          <p:cNvSpPr txBox="1"/>
          <p:nvPr/>
        </p:nvSpPr>
        <p:spPr>
          <a:xfrm>
            <a:off x="8153400" y="3391534"/>
            <a:ext cx="304800" cy="369332"/>
          </a:xfrm>
          <a:prstGeom prst="rect">
            <a:avLst/>
          </a:prstGeom>
          <a:noFill/>
        </p:spPr>
        <p:txBody>
          <a:bodyPr wrap="square" rtlCol="0">
            <a:spAutoFit/>
          </a:bodyPr>
          <a:lstStyle/>
          <a:p>
            <a:r>
              <a:rPr lang="en-US" dirty="0">
                <a:solidFill>
                  <a:srgbClr val="FF0000"/>
                </a:solidFill>
              </a:rPr>
              <a:t>0</a:t>
            </a:r>
          </a:p>
        </p:txBody>
      </p:sp>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34" name="Ink 33">
                <a:extLst>
                  <a:ext uri="{FF2B5EF4-FFF2-40B4-BE49-F238E27FC236}">
                    <a16:creationId xmlns:a16="http://schemas.microsoft.com/office/drawing/2014/main" id="{11424AE6-D938-485C-9750-22E6FA83ECAC}"/>
                  </a:ext>
                </a:extLst>
              </p14:cNvPr>
              <p14:cNvContentPartPr/>
              <p14:nvPr/>
            </p14:nvContentPartPr>
            <p14:xfrm>
              <a:off x="4800600" y="4273890"/>
              <a:ext cx="737166" cy="221910"/>
            </p14:xfrm>
          </p:contentPart>
        </mc:Choice>
        <mc:Fallback xmlns="">
          <p:pic>
            <p:nvPicPr>
              <p:cNvPr id="34" name="Ink 33">
                <a:extLst>
                  <a:ext uri="{FF2B5EF4-FFF2-40B4-BE49-F238E27FC236}">
                    <a16:creationId xmlns:a16="http://schemas.microsoft.com/office/drawing/2014/main" id="{11424AE6-D938-485C-9750-22E6FA83ECAC}"/>
                  </a:ext>
                </a:extLst>
              </p:cNvPr>
              <p:cNvPicPr/>
              <p:nvPr/>
            </p:nvPicPr>
            <p:blipFill>
              <a:blip r:embed="rId14"/>
              <a:stretch>
                <a:fillRect/>
              </a:stretch>
            </p:blipFill>
            <p:spPr>
              <a:xfrm>
                <a:off x="4782603" y="4255878"/>
                <a:ext cx="772800" cy="257574"/>
              </a:xfrm>
              <a:prstGeom prst="rect">
                <a:avLst/>
              </a:prstGeom>
            </p:spPr>
          </p:pic>
        </mc:Fallback>
      </mc:AlternateContent>
      <p:sp>
        <p:nvSpPr>
          <p:cNvPr id="4" name="TextBox 3">
            <a:extLst>
              <a:ext uri="{FF2B5EF4-FFF2-40B4-BE49-F238E27FC236}">
                <a16:creationId xmlns:a16="http://schemas.microsoft.com/office/drawing/2014/main" id="{287CD1BB-0BB5-423D-B36B-A4D827163B9E}"/>
              </a:ext>
            </a:extLst>
          </p:cNvPr>
          <p:cNvSpPr txBox="1"/>
          <p:nvPr/>
        </p:nvSpPr>
        <p:spPr>
          <a:xfrm>
            <a:off x="144941" y="5257800"/>
            <a:ext cx="6179659" cy="369332"/>
          </a:xfrm>
          <a:prstGeom prst="rect">
            <a:avLst/>
          </a:prstGeom>
          <a:noFill/>
        </p:spPr>
        <p:txBody>
          <a:bodyPr wrap="square" rtlCol="0">
            <a:spAutoFit/>
          </a:bodyPr>
          <a:lstStyle/>
          <a:p>
            <a:r>
              <a:rPr lang="en-US" dirty="0"/>
              <a:t>What is the regression equation for nebat (and slope)?</a:t>
            </a:r>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2758482C-4D3B-4B9C-8C60-54A71CA134DF}"/>
                  </a:ext>
                </a:extLst>
              </p:cNvPr>
              <p:cNvSpPr txBox="1"/>
              <p:nvPr/>
            </p:nvSpPr>
            <p:spPr>
              <a:xfrm>
                <a:off x="655983" y="6445738"/>
                <a:ext cx="7086600" cy="246221"/>
              </a:xfrm>
              <a:prstGeom prst="rect">
                <a:avLst/>
              </a:prstGeom>
              <a:noFill/>
            </p:spPr>
            <p:txBody>
              <a:bodyPr wrap="square" lIns="0" tIns="0" rIns="0" bIns="0" rtlCol="0">
                <a:spAutoFit/>
              </a:bodyPr>
              <a:lstStyle/>
              <a:p>
                <a14:m>
                  <m:oMath xmlns:m="http://schemas.openxmlformats.org/officeDocument/2006/math">
                    <m:r>
                      <a:rPr lang="en-US" sz="1600" b="0" i="1" smtClean="0">
                        <a:latin typeface="Cambria Math" charset="0"/>
                        <a:ea typeface="Cambria Math" charset="0"/>
                        <a:cs typeface="Cambria Math" charset="0"/>
                      </a:rPr>
                      <m:t>𝜇</m:t>
                    </m:r>
                    <m:d>
                      <m:dPr>
                        <m:begChr m:val="{"/>
                        <m:endChr m:val="|"/>
                        <m:ctrlPr>
                          <a:rPr lang="en-US" sz="1600" i="1" smtClean="0">
                            <a:latin typeface="Cambria Math" panose="02040503050406030204" pitchFamily="18" charset="0"/>
                            <a:ea typeface="Cambria Math" charset="0"/>
                            <a:cs typeface="Cambria Math" charset="0"/>
                          </a:rPr>
                        </m:ctrlPr>
                      </m:dPr>
                      <m:e>
                        <m:r>
                          <a:rPr lang="en-US" sz="1600" b="0" i="1" smtClean="0">
                            <a:latin typeface="Cambria Math" charset="0"/>
                            <a:ea typeface="Cambria Math" charset="0"/>
                            <a:cs typeface="Cambria Math" charset="0"/>
                          </a:rPr>
                          <m:t>𝑙𝑒𝑛𝑒𝑟</m:t>
                        </m:r>
                        <m:r>
                          <a:rPr lang="en-US" sz="1600" b="0" i="1" smtClean="0">
                            <a:latin typeface="Cambria Math" panose="02040503050406030204" pitchFamily="18" charset="0"/>
                            <a:ea typeface="Cambria Math" charset="0"/>
                            <a:cs typeface="Cambria Math" charset="0"/>
                          </a:rPr>
                          <m:t>𝑔</m:t>
                        </m:r>
                        <m:r>
                          <a:rPr lang="en-US" sz="1600" b="0" i="1" smtClean="0">
                            <a:latin typeface="Cambria Math" charset="0"/>
                            <a:ea typeface="Cambria Math" charset="0"/>
                            <a:cs typeface="Cambria Math" charset="0"/>
                          </a:rPr>
                          <m:t>𝑦</m:t>
                        </m:r>
                        <m:r>
                          <a:rPr lang="en-US" sz="1600" b="0" i="1" smtClean="0">
                            <a:latin typeface="Cambria Math" charset="0"/>
                            <a:ea typeface="Cambria Math" charset="0"/>
                            <a:cs typeface="Cambria Math" charset="0"/>
                          </a:rPr>
                          <m:t> </m:t>
                        </m:r>
                      </m:e>
                    </m:d>
                    <m:r>
                      <a:rPr lang="en-US" sz="1600" b="0" i="1" smtClean="0">
                        <a:latin typeface="Cambria Math" charset="0"/>
                        <a:ea typeface="Cambria Math" charset="0"/>
                        <a:cs typeface="Cambria Math" charset="0"/>
                      </a:rPr>
                      <m:t>𝑙𝑚𝑎𝑠𝑠</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𝑇𝑌𝑃𝐸</m:t>
                    </m:r>
                    <m:r>
                      <a:rPr lang="en-US" sz="1600" b="0" i="1" smtClean="0">
                        <a:latin typeface="Cambria Math" panose="02040503050406030204" pitchFamily="18" charset="0"/>
                        <a:ea typeface="Cambria Math" charset="0"/>
                        <a:cs typeface="Cambria Math" charset="0"/>
                      </a:rPr>
                      <m:t>=</m:t>
                    </m:r>
                    <m:r>
                      <a:rPr lang="en-US" sz="1600" b="1" i="1" smtClean="0">
                        <a:latin typeface="Cambria Math" panose="02040503050406030204" pitchFamily="18" charset="0"/>
                        <a:ea typeface="Cambria Math" charset="0"/>
                        <a:cs typeface="Cambria Math" charset="0"/>
                      </a:rPr>
                      <m:t>𝒏𝒆𝒃𝒂𝒕</m:t>
                    </m:r>
                    <m:r>
                      <a:rPr lang="en-US" sz="1600" b="0" i="1" smtClean="0">
                        <a:latin typeface="Cambria Math" charset="0"/>
                        <a:ea typeface="Cambria Math" charset="0"/>
                        <a:cs typeface="Cambria Math" charset="0"/>
                      </a:rPr>
                      <m:t>}=</m:t>
                    </m:r>
                    <m:sSub>
                      <m:sSubPr>
                        <m:ctrlPr>
                          <a:rPr lang="en-US" sz="1600" i="1">
                            <a:latin typeface="Cambria Math" panose="02040503050406030204" pitchFamily="18" charset="0"/>
                            <a:ea typeface="Cambria Math" charset="0"/>
                            <a:cs typeface="Cambria Math" charset="0"/>
                          </a:rPr>
                        </m:ctrlPr>
                      </m:sSubPr>
                      <m:e>
                        <m:r>
                          <a:rPr lang="en-US" sz="1600" i="1">
                            <a:latin typeface="Cambria Math" charset="0"/>
                            <a:ea typeface="Cambria Math" charset="0"/>
                            <a:cs typeface="Cambria Math" charset="0"/>
                          </a:rPr>
                          <m:t>𝛽</m:t>
                        </m:r>
                      </m:e>
                      <m:sub>
                        <m:r>
                          <a:rPr lang="en-US" sz="1600" i="1">
                            <a:latin typeface="Cambria Math" charset="0"/>
                            <a:ea typeface="Cambria Math" charset="0"/>
                            <a:cs typeface="Cambria Math" charset="0"/>
                          </a:rPr>
                          <m:t>0</m:t>
                        </m:r>
                      </m:sub>
                    </m:sSub>
                    <m:r>
                      <a:rPr lang="en-US" sz="1600" b="0" i="1" smtClean="0">
                        <a:latin typeface="Cambria Math" panose="02040503050406030204" pitchFamily="18" charset="0"/>
                        <a:ea typeface="Cambria Math" charset="0"/>
                        <a:cs typeface="Cambria Math" charset="0"/>
                      </a:rPr>
                      <m:t>+</m:t>
                    </m:r>
                    <m:sSub>
                      <m:sSubPr>
                        <m:ctrlPr>
                          <a:rPr lang="en-US" sz="1600" i="1">
                            <a:latin typeface="Cambria Math" panose="02040503050406030204" pitchFamily="18" charset="0"/>
                            <a:ea typeface="Cambria Math" charset="0"/>
                            <a:cs typeface="Cambria Math" charset="0"/>
                          </a:rPr>
                        </m:ctrlPr>
                      </m:sSubPr>
                      <m:e>
                        <m:r>
                          <a:rPr lang="en-US" sz="1600" i="1">
                            <a:latin typeface="Cambria Math" charset="0"/>
                            <a:ea typeface="Cambria Math" charset="0"/>
                            <a:cs typeface="Cambria Math" charset="0"/>
                          </a:rPr>
                          <m:t>𝛽</m:t>
                        </m:r>
                      </m:e>
                      <m:sub>
                        <m:r>
                          <a:rPr lang="en-US" sz="1600" i="1">
                            <a:latin typeface="Cambria Math" charset="0"/>
                            <a:ea typeface="Cambria Math" charset="0"/>
                            <a:cs typeface="Cambria Math" charset="0"/>
                          </a:rPr>
                          <m:t>1</m:t>
                        </m:r>
                      </m:sub>
                    </m:sSub>
                    <m:r>
                      <a:rPr lang="en-US" sz="1600" b="0" i="1" smtClean="0">
                        <a:latin typeface="Cambria Math" charset="0"/>
                        <a:ea typeface="Cambria Math" charset="0"/>
                        <a:cs typeface="Cambria Math" charset="0"/>
                      </a:rPr>
                      <m:t>𝑙𝑚𝑎𝑠𝑠</m:t>
                    </m:r>
                  </m:oMath>
                </a14:m>
                <a:r>
                  <a:rPr lang="en-US" sz="1600" i="1" dirty="0"/>
                  <a:t>:  slope =</a:t>
                </a:r>
                <a:r>
                  <a:rPr lang="en-US" sz="1600" dirty="0">
                    <a:ea typeface="Cambria Math" charset="0"/>
                    <a:cs typeface="Cambria Math" charset="0"/>
                  </a:rPr>
                  <a:t> </a:t>
                </a:r>
                <a14:m>
                  <m:oMath xmlns:m="http://schemas.openxmlformats.org/officeDocument/2006/math">
                    <m:sSub>
                      <m:sSubPr>
                        <m:ctrlPr>
                          <a:rPr lang="en-US" sz="1600" b="1" i="1">
                            <a:latin typeface="Cambria Math" panose="02040503050406030204" pitchFamily="18" charset="0"/>
                            <a:ea typeface="Cambria Math" charset="0"/>
                            <a:cs typeface="Cambria Math" charset="0"/>
                          </a:rPr>
                        </m:ctrlPr>
                      </m:sSubPr>
                      <m:e>
                        <m:r>
                          <a:rPr lang="en-US" sz="1600" b="1" i="1">
                            <a:latin typeface="Cambria Math" charset="0"/>
                            <a:ea typeface="Cambria Math" charset="0"/>
                            <a:cs typeface="Cambria Math" charset="0"/>
                          </a:rPr>
                          <m:t>𝜷</m:t>
                        </m:r>
                      </m:e>
                      <m:sub>
                        <m:r>
                          <a:rPr lang="en-US" sz="1600" b="1" i="1">
                            <a:latin typeface="Cambria Math" charset="0"/>
                            <a:ea typeface="Cambria Math" charset="0"/>
                            <a:cs typeface="Cambria Math" charset="0"/>
                          </a:rPr>
                          <m:t>𝟏</m:t>
                        </m:r>
                      </m:sub>
                    </m:sSub>
                  </m:oMath>
                </a14:m>
                <a:endParaRPr lang="en-US" sz="1600" i="1" dirty="0"/>
              </a:p>
            </p:txBody>
          </p:sp>
        </mc:Choice>
        <mc:Fallback xmlns="">
          <p:sp>
            <p:nvSpPr>
              <p:cNvPr id="43" name="TextBox 42">
                <a:extLst>
                  <a:ext uri="{FF2B5EF4-FFF2-40B4-BE49-F238E27FC236}">
                    <a16:creationId xmlns:a16="http://schemas.microsoft.com/office/drawing/2014/main" id="{2758482C-4D3B-4B9C-8C60-54A71CA134DF}"/>
                  </a:ext>
                </a:extLst>
              </p:cNvPr>
              <p:cNvSpPr txBox="1">
                <a:spLocks noRot="1" noChangeAspect="1" noMove="1" noResize="1" noEditPoints="1" noAdjustHandles="1" noChangeArrowheads="1" noChangeShapeType="1" noTextEdit="1"/>
              </p:cNvSpPr>
              <p:nvPr/>
            </p:nvSpPr>
            <p:spPr>
              <a:xfrm>
                <a:off x="655983" y="6445738"/>
                <a:ext cx="7086600" cy="246221"/>
              </a:xfrm>
              <a:prstGeom prst="rect">
                <a:avLst/>
              </a:prstGeom>
              <a:blipFill>
                <a:blip r:embed="rId15"/>
                <a:stretch>
                  <a:fillRect l="-1033" t="-24390" b="-48780"/>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E648C846-14D1-4030-8407-DEDB3FB3857B}"/>
              </a:ext>
            </a:extLst>
          </p:cNvPr>
          <p:cNvSpPr txBox="1"/>
          <p:nvPr/>
        </p:nvSpPr>
        <p:spPr>
          <a:xfrm>
            <a:off x="412461" y="5638800"/>
            <a:ext cx="6487455" cy="369332"/>
          </a:xfrm>
          <a:prstGeom prst="rect">
            <a:avLst/>
          </a:prstGeom>
          <a:noFill/>
        </p:spPr>
        <p:txBody>
          <a:bodyPr wrap="square" rtlCol="0">
            <a:spAutoFit/>
          </a:bodyPr>
          <a:lstStyle/>
          <a:p>
            <a:r>
              <a:rPr lang="en-US" dirty="0"/>
              <a:t>Type = nebat occurs when ebat=0 and bird = 0.</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01BDD0A-4CC9-4821-9F5D-42ADB79B9DD9}"/>
                  </a:ext>
                </a:extLst>
              </p:cNvPr>
              <p:cNvSpPr txBox="1"/>
              <p:nvPr/>
            </p:nvSpPr>
            <p:spPr>
              <a:xfrm>
                <a:off x="9474" y="6077746"/>
                <a:ext cx="8905925"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charset="0"/>
                          <a:ea typeface="Cambria Math" charset="0"/>
                          <a:cs typeface="Cambria Math" charset="0"/>
                        </a:rPr>
                        <m:t>𝜇</m:t>
                      </m:r>
                      <m:d>
                        <m:dPr>
                          <m:begChr m:val="{"/>
                          <m:endChr m:val="|"/>
                          <m:ctrlPr>
                            <a:rPr lang="en-US" sz="1600" i="1" smtClean="0">
                              <a:latin typeface="Cambria Math" panose="02040503050406030204" pitchFamily="18" charset="0"/>
                              <a:ea typeface="Cambria Math" charset="0"/>
                              <a:cs typeface="Cambria Math" charset="0"/>
                            </a:rPr>
                          </m:ctrlPr>
                        </m:dPr>
                        <m:e>
                          <m:r>
                            <a:rPr lang="en-US" sz="1600" b="0" i="1" smtClean="0">
                              <a:latin typeface="Cambria Math" charset="0"/>
                              <a:ea typeface="Cambria Math" charset="0"/>
                              <a:cs typeface="Cambria Math" charset="0"/>
                            </a:rPr>
                            <m:t>𝑙𝑒𝑛𝑒𝑟</m:t>
                          </m:r>
                          <m:r>
                            <a:rPr lang="en-US" sz="1600" b="0" i="1" smtClean="0">
                              <a:latin typeface="Cambria Math" panose="02040503050406030204" pitchFamily="18" charset="0"/>
                              <a:ea typeface="Cambria Math" charset="0"/>
                              <a:cs typeface="Cambria Math" charset="0"/>
                            </a:rPr>
                            <m:t>𝑔</m:t>
                          </m:r>
                          <m:r>
                            <a:rPr lang="en-US" sz="1600" b="0" i="1" smtClean="0">
                              <a:latin typeface="Cambria Math" charset="0"/>
                              <a:ea typeface="Cambria Math" charset="0"/>
                              <a:cs typeface="Cambria Math" charset="0"/>
                            </a:rPr>
                            <m:t>𝑦</m:t>
                          </m:r>
                          <m:r>
                            <a:rPr lang="en-US" sz="1600" b="0" i="1" smtClean="0">
                              <a:latin typeface="Cambria Math" charset="0"/>
                              <a:ea typeface="Cambria Math" charset="0"/>
                              <a:cs typeface="Cambria Math" charset="0"/>
                            </a:rPr>
                            <m:t> </m:t>
                          </m:r>
                        </m:e>
                      </m:d>
                      <m:r>
                        <a:rPr lang="en-US" sz="1600" b="0" i="1" smtClean="0">
                          <a:latin typeface="Cambria Math" charset="0"/>
                          <a:ea typeface="Cambria Math" charset="0"/>
                          <a:cs typeface="Cambria Math" charset="0"/>
                        </a:rPr>
                        <m:t>𝑙𝑚𝑎𝑠𝑠</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𝑇𝑌𝑃𝐸</m:t>
                      </m:r>
                      <m:r>
                        <a:rPr lang="en-US" sz="1600" b="0" i="1" smtClean="0">
                          <a:latin typeface="Cambria Math" panose="02040503050406030204" pitchFamily="18" charset="0"/>
                          <a:ea typeface="Cambria Math" charset="0"/>
                          <a:cs typeface="Cambria Math" charset="0"/>
                        </a:rPr>
                        <m:t>=</m:t>
                      </m:r>
                      <m:r>
                        <a:rPr lang="en-US" sz="1600" b="1" i="1" smtClean="0">
                          <a:latin typeface="Cambria Math" panose="02040503050406030204" pitchFamily="18" charset="0"/>
                          <a:ea typeface="Cambria Math" charset="0"/>
                          <a:cs typeface="Cambria Math" charset="0"/>
                        </a:rPr>
                        <m:t>𝒏𝒆𝒃𝒂𝒕</m:t>
                      </m:r>
                      <m:r>
                        <a:rPr lang="en-US" sz="1600" b="0" i="1" smtClean="0">
                          <a:solidFill>
                            <a:schemeClr val="tx1"/>
                          </a:solidFill>
                          <a:latin typeface="Cambria Math" charset="0"/>
                          <a:ea typeface="Cambria Math" charset="0"/>
                          <a:cs typeface="Cambria Math" charset="0"/>
                        </a:rPr>
                        <m:t>}=</m:t>
                      </m:r>
                      <m:sSub>
                        <m:sSubPr>
                          <m:ctrlPr>
                            <a:rPr lang="en-US" sz="1600" i="1">
                              <a:solidFill>
                                <a:schemeClr val="tx1"/>
                              </a:solidFill>
                              <a:latin typeface="Cambria Math" panose="02040503050406030204" pitchFamily="18" charset="0"/>
                              <a:ea typeface="Cambria Math" charset="0"/>
                              <a:cs typeface="Cambria Math" charset="0"/>
                            </a:rPr>
                          </m:ctrlPr>
                        </m:sSubPr>
                        <m:e>
                          <m:r>
                            <a:rPr lang="en-US" sz="1600" i="1">
                              <a:solidFill>
                                <a:schemeClr val="tx1"/>
                              </a:solidFill>
                              <a:latin typeface="Cambria Math" charset="0"/>
                              <a:ea typeface="Cambria Math" charset="0"/>
                              <a:cs typeface="Cambria Math" charset="0"/>
                            </a:rPr>
                            <m:t>𝛽</m:t>
                          </m:r>
                        </m:e>
                        <m:sub>
                          <m:r>
                            <a:rPr lang="en-US" sz="1600" i="1">
                              <a:solidFill>
                                <a:schemeClr val="tx1"/>
                              </a:solidFill>
                              <a:latin typeface="Cambria Math" charset="0"/>
                              <a:ea typeface="Cambria Math" charset="0"/>
                              <a:cs typeface="Cambria Math" charset="0"/>
                            </a:rPr>
                            <m:t>0</m:t>
                          </m:r>
                        </m:sub>
                      </m:sSub>
                      <m:sSub>
                        <m:sSubPr>
                          <m:ctrlPr>
                            <a:rPr lang="en-US" sz="1600" i="1">
                              <a:solidFill>
                                <a:schemeClr val="tx1"/>
                              </a:solidFill>
                              <a:latin typeface="Cambria Math" panose="02040503050406030204" pitchFamily="18" charset="0"/>
                              <a:ea typeface="Cambria Math" charset="0"/>
                              <a:cs typeface="Cambria Math" charset="0"/>
                            </a:rPr>
                          </m:ctrlPr>
                        </m:sSubPr>
                        <m:e>
                          <m:r>
                            <a:rPr lang="en-US" sz="1600" i="1">
                              <a:solidFill>
                                <a:schemeClr val="tx1"/>
                              </a:solidFill>
                              <a:latin typeface="Cambria Math" charset="0"/>
                              <a:ea typeface="Cambria Math" charset="0"/>
                              <a:cs typeface="Cambria Math" charset="0"/>
                            </a:rPr>
                            <m:t>+</m:t>
                          </m:r>
                          <m:r>
                            <a:rPr lang="en-US" sz="1600" i="1">
                              <a:solidFill>
                                <a:schemeClr val="tx1"/>
                              </a:solidFill>
                              <a:latin typeface="Cambria Math" charset="0"/>
                              <a:ea typeface="Cambria Math" charset="0"/>
                              <a:cs typeface="Cambria Math" charset="0"/>
                            </a:rPr>
                            <m:t>𝛽</m:t>
                          </m:r>
                        </m:e>
                        <m:sub>
                          <m:r>
                            <a:rPr lang="en-US" sz="1600" i="1">
                              <a:solidFill>
                                <a:schemeClr val="tx1"/>
                              </a:solidFill>
                              <a:latin typeface="Cambria Math" charset="0"/>
                              <a:ea typeface="Cambria Math" charset="0"/>
                              <a:cs typeface="Cambria Math" charset="0"/>
                            </a:rPr>
                            <m:t>1</m:t>
                          </m:r>
                        </m:sub>
                      </m:sSub>
                      <m:r>
                        <a:rPr lang="en-US" sz="1600" i="1">
                          <a:solidFill>
                            <a:schemeClr val="tx1"/>
                          </a:solidFill>
                          <a:latin typeface="Cambria Math" charset="0"/>
                          <a:ea typeface="Cambria Math" charset="0"/>
                          <a:cs typeface="Cambria Math" charset="0"/>
                        </a:rPr>
                        <m:t>𝑙𝑚𝑎𝑠𝑠</m:t>
                      </m:r>
                      <m:sSub>
                        <m:sSubPr>
                          <m:ctrlPr>
                            <a:rPr lang="en-US" sz="1600" i="1">
                              <a:solidFill>
                                <a:schemeClr val="tx1"/>
                              </a:solidFill>
                              <a:latin typeface="Cambria Math" panose="02040503050406030204" pitchFamily="18" charset="0"/>
                              <a:ea typeface="Cambria Math" charset="0"/>
                              <a:cs typeface="Cambria Math" charset="0"/>
                            </a:rPr>
                          </m:ctrlPr>
                        </m:sSubPr>
                        <m:e>
                          <m:r>
                            <a:rPr lang="en-US" sz="1600" i="1">
                              <a:solidFill>
                                <a:schemeClr val="tx1"/>
                              </a:solidFill>
                              <a:latin typeface="Cambria Math" charset="0"/>
                              <a:ea typeface="Cambria Math" charset="0"/>
                              <a:cs typeface="Cambria Math" charset="0"/>
                            </a:rPr>
                            <m:t>+</m:t>
                          </m:r>
                          <m:r>
                            <a:rPr lang="en-US" sz="1600" i="1">
                              <a:solidFill>
                                <a:schemeClr val="tx1"/>
                              </a:solidFill>
                              <a:latin typeface="Cambria Math" charset="0"/>
                              <a:ea typeface="Cambria Math" charset="0"/>
                              <a:cs typeface="Cambria Math" charset="0"/>
                            </a:rPr>
                            <m:t>𝛽</m:t>
                          </m:r>
                        </m:e>
                        <m:sub>
                          <m:r>
                            <a:rPr lang="en-US" sz="1600" i="1">
                              <a:solidFill>
                                <a:schemeClr val="tx1"/>
                              </a:solidFill>
                              <a:latin typeface="Cambria Math" charset="0"/>
                              <a:ea typeface="Cambria Math" charset="0"/>
                              <a:cs typeface="Cambria Math" charset="0"/>
                            </a:rPr>
                            <m:t>2</m:t>
                          </m:r>
                        </m:sub>
                      </m:sSub>
                      <m:r>
                        <a:rPr lang="en-US" sz="1600" i="1">
                          <a:solidFill>
                            <a:schemeClr val="tx1"/>
                          </a:solidFill>
                          <a:latin typeface="Cambria Math" panose="02040503050406030204" pitchFamily="18" charset="0"/>
                          <a:ea typeface="Cambria Math" charset="0"/>
                          <a:cs typeface="Cambria Math" charset="0"/>
                        </a:rPr>
                        <m:t>∗0</m:t>
                      </m:r>
                      <m:sSub>
                        <m:sSubPr>
                          <m:ctrlPr>
                            <a:rPr lang="en-US" sz="1600" i="1">
                              <a:solidFill>
                                <a:schemeClr val="tx1"/>
                              </a:solidFill>
                              <a:latin typeface="Cambria Math" panose="02040503050406030204" pitchFamily="18" charset="0"/>
                              <a:ea typeface="Cambria Math" charset="0"/>
                              <a:cs typeface="Cambria Math" charset="0"/>
                            </a:rPr>
                          </m:ctrlPr>
                        </m:sSubPr>
                        <m:e>
                          <m:r>
                            <a:rPr lang="en-US" sz="1600" i="1">
                              <a:solidFill>
                                <a:schemeClr val="tx1"/>
                              </a:solidFill>
                              <a:latin typeface="Cambria Math" charset="0"/>
                              <a:ea typeface="Cambria Math" charset="0"/>
                              <a:cs typeface="Cambria Math" charset="0"/>
                            </a:rPr>
                            <m:t>+</m:t>
                          </m:r>
                          <m:r>
                            <a:rPr lang="en-US" sz="1600" i="1">
                              <a:solidFill>
                                <a:schemeClr val="tx1"/>
                              </a:solidFill>
                              <a:latin typeface="Cambria Math" charset="0"/>
                              <a:ea typeface="Cambria Math" charset="0"/>
                              <a:cs typeface="Cambria Math" charset="0"/>
                            </a:rPr>
                            <m:t>𝛽</m:t>
                          </m:r>
                        </m:e>
                        <m:sub>
                          <m:r>
                            <a:rPr lang="en-US" sz="1600" i="1">
                              <a:solidFill>
                                <a:schemeClr val="tx1"/>
                              </a:solidFill>
                              <a:latin typeface="Cambria Math" charset="0"/>
                              <a:ea typeface="Cambria Math" charset="0"/>
                              <a:cs typeface="Cambria Math" charset="0"/>
                            </a:rPr>
                            <m:t>3</m:t>
                          </m:r>
                        </m:sub>
                      </m:sSub>
                      <m:r>
                        <a:rPr lang="en-US" sz="1600" i="1">
                          <a:solidFill>
                            <a:schemeClr val="tx1"/>
                          </a:solidFill>
                          <a:latin typeface="Cambria Math" panose="02040503050406030204" pitchFamily="18" charset="0"/>
                          <a:ea typeface="Cambria Math" charset="0"/>
                          <a:cs typeface="Cambria Math" charset="0"/>
                        </a:rPr>
                        <m:t>∗</m:t>
                      </m:r>
                      <m:r>
                        <a:rPr lang="en-US" sz="1600" b="0" i="1" smtClean="0">
                          <a:solidFill>
                            <a:schemeClr val="tx1"/>
                          </a:solidFill>
                          <a:latin typeface="Cambria Math" panose="02040503050406030204" pitchFamily="18" charset="0"/>
                          <a:ea typeface="Cambria Math" charset="0"/>
                          <a:cs typeface="Cambria Math" charset="0"/>
                        </a:rPr>
                        <m:t>0</m:t>
                      </m:r>
                      <m:sSub>
                        <m:sSubPr>
                          <m:ctrlPr>
                            <a:rPr lang="en-US" sz="1600" i="1">
                              <a:solidFill>
                                <a:schemeClr val="tx1"/>
                              </a:solidFill>
                              <a:latin typeface="Cambria Math" panose="02040503050406030204" pitchFamily="18" charset="0"/>
                              <a:ea typeface="Cambria Math" charset="0"/>
                              <a:cs typeface="Cambria Math" charset="0"/>
                            </a:rPr>
                          </m:ctrlPr>
                        </m:sSubPr>
                        <m:e>
                          <m:r>
                            <a:rPr lang="en-US" sz="1600" i="1">
                              <a:solidFill>
                                <a:schemeClr val="tx1"/>
                              </a:solidFill>
                              <a:latin typeface="Cambria Math" charset="0"/>
                              <a:ea typeface="Cambria Math" charset="0"/>
                              <a:cs typeface="Cambria Math" charset="0"/>
                            </a:rPr>
                            <m:t>+</m:t>
                          </m:r>
                          <m:r>
                            <a:rPr lang="en-US" sz="1600" i="1">
                              <a:solidFill>
                                <a:schemeClr val="tx1"/>
                              </a:solidFill>
                              <a:latin typeface="Cambria Math" charset="0"/>
                              <a:ea typeface="Cambria Math" charset="0"/>
                              <a:cs typeface="Cambria Math" charset="0"/>
                            </a:rPr>
                            <m:t>𝛽</m:t>
                          </m:r>
                        </m:e>
                        <m:sub>
                          <m:r>
                            <a:rPr lang="en-US" sz="1600" i="1">
                              <a:solidFill>
                                <a:schemeClr val="tx1"/>
                              </a:solidFill>
                              <a:latin typeface="Cambria Math" charset="0"/>
                              <a:ea typeface="Cambria Math" charset="0"/>
                              <a:cs typeface="Cambria Math" charset="0"/>
                            </a:rPr>
                            <m:t>4</m:t>
                          </m:r>
                        </m:sub>
                      </m:sSub>
                      <m:r>
                        <a:rPr lang="en-US" sz="1600" i="1">
                          <a:solidFill>
                            <a:schemeClr val="tx1"/>
                          </a:solidFill>
                          <a:latin typeface="Cambria Math" charset="0"/>
                          <a:ea typeface="Cambria Math" charset="0"/>
                          <a:cs typeface="Cambria Math" charset="0"/>
                        </a:rPr>
                        <m:t>𝑙𝑚𝑎𝑠𝑠</m:t>
                      </m:r>
                      <m:r>
                        <a:rPr lang="en-US" sz="1600" i="1">
                          <a:solidFill>
                            <a:schemeClr val="tx1"/>
                          </a:solidFill>
                          <a:latin typeface="Cambria Math" charset="0"/>
                          <a:ea typeface="Cambria Math" charset="0"/>
                          <a:cs typeface="Cambria Math" charset="0"/>
                        </a:rPr>
                        <m:t>∗0</m:t>
                      </m:r>
                      <m:sSub>
                        <m:sSubPr>
                          <m:ctrlPr>
                            <a:rPr lang="en-US" sz="1600" i="1">
                              <a:solidFill>
                                <a:schemeClr val="tx1"/>
                              </a:solidFill>
                              <a:latin typeface="Cambria Math" panose="02040503050406030204" pitchFamily="18" charset="0"/>
                              <a:ea typeface="Cambria Math" charset="0"/>
                              <a:cs typeface="Cambria Math" charset="0"/>
                            </a:rPr>
                          </m:ctrlPr>
                        </m:sSubPr>
                        <m:e>
                          <m:r>
                            <a:rPr lang="en-US" sz="1600" i="1">
                              <a:solidFill>
                                <a:schemeClr val="tx1"/>
                              </a:solidFill>
                              <a:latin typeface="Cambria Math" charset="0"/>
                              <a:ea typeface="Cambria Math" charset="0"/>
                              <a:cs typeface="Cambria Math" charset="0"/>
                            </a:rPr>
                            <m:t>+</m:t>
                          </m:r>
                          <m:r>
                            <a:rPr lang="en-US" sz="1600" i="1">
                              <a:solidFill>
                                <a:schemeClr val="tx1"/>
                              </a:solidFill>
                              <a:latin typeface="Cambria Math" charset="0"/>
                              <a:ea typeface="Cambria Math" charset="0"/>
                              <a:cs typeface="Cambria Math" charset="0"/>
                            </a:rPr>
                            <m:t>𝛽</m:t>
                          </m:r>
                        </m:e>
                        <m:sub>
                          <m:r>
                            <a:rPr lang="en-US" sz="1600" i="1">
                              <a:solidFill>
                                <a:schemeClr val="tx1"/>
                              </a:solidFill>
                              <a:latin typeface="Cambria Math" charset="0"/>
                              <a:ea typeface="Cambria Math" charset="0"/>
                              <a:cs typeface="Cambria Math" charset="0"/>
                            </a:rPr>
                            <m:t>5</m:t>
                          </m:r>
                        </m:sub>
                      </m:sSub>
                      <m:r>
                        <a:rPr lang="en-US" sz="1600" i="1">
                          <a:solidFill>
                            <a:schemeClr val="tx1"/>
                          </a:solidFill>
                          <a:latin typeface="Cambria Math" charset="0"/>
                          <a:ea typeface="Cambria Math" charset="0"/>
                          <a:cs typeface="Cambria Math" charset="0"/>
                        </a:rPr>
                        <m:t> </m:t>
                      </m:r>
                      <m:r>
                        <a:rPr lang="en-US" sz="1600" i="1">
                          <a:solidFill>
                            <a:schemeClr val="tx1"/>
                          </a:solidFill>
                          <a:latin typeface="Cambria Math" charset="0"/>
                          <a:ea typeface="Cambria Math" charset="0"/>
                          <a:cs typeface="Cambria Math" charset="0"/>
                        </a:rPr>
                        <m:t>𝑙𝑚𝑎𝑠𝑠</m:t>
                      </m:r>
                      <m:r>
                        <a:rPr lang="en-US" sz="1600" i="1">
                          <a:solidFill>
                            <a:schemeClr val="tx1"/>
                          </a:solidFill>
                          <a:latin typeface="Cambria Math" charset="0"/>
                          <a:ea typeface="Cambria Math" charset="0"/>
                          <a:cs typeface="Cambria Math" charset="0"/>
                        </a:rPr>
                        <m:t> ∗0</m:t>
                      </m:r>
                    </m:oMath>
                  </m:oMathPara>
                </a14:m>
                <a:endParaRPr lang="en-US" sz="1600" i="1" dirty="0"/>
              </a:p>
            </p:txBody>
          </p:sp>
        </mc:Choice>
        <mc:Fallback xmlns="">
          <p:sp>
            <p:nvSpPr>
              <p:cNvPr id="31" name="TextBox 30">
                <a:extLst>
                  <a:ext uri="{FF2B5EF4-FFF2-40B4-BE49-F238E27FC236}">
                    <a16:creationId xmlns:a16="http://schemas.microsoft.com/office/drawing/2014/main" id="{501BDD0A-4CC9-4821-9F5D-42ADB79B9DD9}"/>
                  </a:ext>
                </a:extLst>
              </p:cNvPr>
              <p:cNvSpPr txBox="1">
                <a:spLocks noRot="1" noChangeAspect="1" noMove="1" noResize="1" noEditPoints="1" noAdjustHandles="1" noChangeArrowheads="1" noChangeShapeType="1" noTextEdit="1"/>
              </p:cNvSpPr>
              <p:nvPr/>
            </p:nvSpPr>
            <p:spPr>
              <a:xfrm>
                <a:off x="9474" y="6077746"/>
                <a:ext cx="8905925" cy="246221"/>
              </a:xfrm>
              <a:prstGeom prst="rect">
                <a:avLst/>
              </a:prstGeom>
              <a:blipFill>
                <a:blip r:embed="rId16"/>
                <a:stretch>
                  <a:fillRect b="-35000"/>
                </a:stretch>
              </a:blipFill>
            </p:spPr>
            <p:txBody>
              <a:bodyPr/>
              <a:lstStyle/>
              <a:p>
                <a:r>
                  <a:rPr lang="en-US">
                    <a:noFill/>
                  </a:rPr>
                  <a:t> </a:t>
                </a:r>
              </a:p>
            </p:txBody>
          </p:sp>
        </mc:Fallback>
      </mc:AlternateContent>
      <p:cxnSp>
        <p:nvCxnSpPr>
          <p:cNvPr id="33" name="Straight Arrow Connector 32">
            <a:extLst>
              <a:ext uri="{FF2B5EF4-FFF2-40B4-BE49-F238E27FC236}">
                <a16:creationId xmlns:a16="http://schemas.microsoft.com/office/drawing/2014/main" id="{6B145812-553F-4F65-AEC7-E2D7D2E09459}"/>
              </a:ext>
            </a:extLst>
          </p:cNvPr>
          <p:cNvCxnSpPr/>
          <p:nvPr/>
        </p:nvCxnSpPr>
        <p:spPr>
          <a:xfrm flipV="1">
            <a:off x="4953000" y="6113970"/>
            <a:ext cx="304800" cy="2618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D8BD40E3-5239-4298-9892-A531364296F8}"/>
              </a:ext>
            </a:extLst>
          </p:cNvPr>
          <p:cNvSpPr txBox="1"/>
          <p:nvPr/>
        </p:nvSpPr>
        <p:spPr>
          <a:xfrm>
            <a:off x="5257800" y="5867400"/>
            <a:ext cx="304800" cy="369332"/>
          </a:xfrm>
          <a:prstGeom prst="rect">
            <a:avLst/>
          </a:prstGeom>
          <a:noFill/>
        </p:spPr>
        <p:txBody>
          <a:bodyPr wrap="square" rtlCol="0">
            <a:spAutoFit/>
          </a:bodyPr>
          <a:lstStyle/>
          <a:p>
            <a:r>
              <a:rPr lang="en-US" dirty="0">
                <a:solidFill>
                  <a:srgbClr val="FF0000"/>
                </a:solidFill>
              </a:rPr>
              <a:t>0</a:t>
            </a:r>
          </a:p>
        </p:txBody>
      </p:sp>
      <p:cxnSp>
        <p:nvCxnSpPr>
          <p:cNvPr id="42" name="Straight Arrow Connector 41">
            <a:extLst>
              <a:ext uri="{FF2B5EF4-FFF2-40B4-BE49-F238E27FC236}">
                <a16:creationId xmlns:a16="http://schemas.microsoft.com/office/drawing/2014/main" id="{70E1F4CB-2319-4875-ADAF-0861EED3B105}"/>
              </a:ext>
            </a:extLst>
          </p:cNvPr>
          <p:cNvCxnSpPr/>
          <p:nvPr/>
        </p:nvCxnSpPr>
        <p:spPr>
          <a:xfrm flipV="1">
            <a:off x="5562600" y="6113970"/>
            <a:ext cx="304800" cy="2618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E72C6C93-94D9-4BF3-BB87-1764F6C79177}"/>
              </a:ext>
            </a:extLst>
          </p:cNvPr>
          <p:cNvSpPr txBox="1"/>
          <p:nvPr/>
        </p:nvSpPr>
        <p:spPr>
          <a:xfrm>
            <a:off x="5867400" y="5867400"/>
            <a:ext cx="304800" cy="369332"/>
          </a:xfrm>
          <a:prstGeom prst="rect">
            <a:avLst/>
          </a:prstGeom>
          <a:noFill/>
        </p:spPr>
        <p:txBody>
          <a:bodyPr wrap="square" rtlCol="0">
            <a:spAutoFit/>
          </a:bodyPr>
          <a:lstStyle/>
          <a:p>
            <a:r>
              <a:rPr lang="en-US" dirty="0">
                <a:solidFill>
                  <a:srgbClr val="FF0000"/>
                </a:solidFill>
              </a:rPr>
              <a:t>0</a:t>
            </a:r>
          </a:p>
        </p:txBody>
      </p:sp>
      <p:cxnSp>
        <p:nvCxnSpPr>
          <p:cNvPr id="49" name="Straight Arrow Connector 48">
            <a:extLst>
              <a:ext uri="{FF2B5EF4-FFF2-40B4-BE49-F238E27FC236}">
                <a16:creationId xmlns:a16="http://schemas.microsoft.com/office/drawing/2014/main" id="{156C60BF-7FAE-4A1C-9B80-05B893F34D21}"/>
              </a:ext>
            </a:extLst>
          </p:cNvPr>
          <p:cNvCxnSpPr/>
          <p:nvPr/>
        </p:nvCxnSpPr>
        <p:spPr>
          <a:xfrm flipV="1">
            <a:off x="6477000" y="6138931"/>
            <a:ext cx="304800" cy="2618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CC0C1E75-EB0B-4199-8C52-6BA8441723FA}"/>
              </a:ext>
            </a:extLst>
          </p:cNvPr>
          <p:cNvSpPr txBox="1"/>
          <p:nvPr/>
        </p:nvSpPr>
        <p:spPr>
          <a:xfrm>
            <a:off x="6781800" y="5892361"/>
            <a:ext cx="304800" cy="369332"/>
          </a:xfrm>
          <a:prstGeom prst="rect">
            <a:avLst/>
          </a:prstGeom>
          <a:noFill/>
        </p:spPr>
        <p:txBody>
          <a:bodyPr wrap="square" rtlCol="0">
            <a:spAutoFit/>
          </a:bodyPr>
          <a:lstStyle/>
          <a:p>
            <a:r>
              <a:rPr lang="en-US" dirty="0">
                <a:solidFill>
                  <a:srgbClr val="FF0000"/>
                </a:solidFill>
              </a:rPr>
              <a:t>0</a:t>
            </a:r>
          </a:p>
        </p:txBody>
      </p:sp>
      <p:cxnSp>
        <p:nvCxnSpPr>
          <p:cNvPr id="51" name="Straight Arrow Connector 50">
            <a:extLst>
              <a:ext uri="{FF2B5EF4-FFF2-40B4-BE49-F238E27FC236}">
                <a16:creationId xmlns:a16="http://schemas.microsoft.com/office/drawing/2014/main" id="{D0FF5C9A-ACB1-42AD-AE0C-D98DABD0A55A}"/>
              </a:ext>
            </a:extLst>
          </p:cNvPr>
          <p:cNvCxnSpPr/>
          <p:nvPr/>
        </p:nvCxnSpPr>
        <p:spPr>
          <a:xfrm flipV="1">
            <a:off x="7772400" y="6138931"/>
            <a:ext cx="304800" cy="2618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F8E4E095-1BBE-4B23-ADE2-0196BC723596}"/>
              </a:ext>
            </a:extLst>
          </p:cNvPr>
          <p:cNvSpPr txBox="1"/>
          <p:nvPr/>
        </p:nvSpPr>
        <p:spPr>
          <a:xfrm>
            <a:off x="8077200" y="5892361"/>
            <a:ext cx="304800" cy="369332"/>
          </a:xfrm>
          <a:prstGeom prst="rect">
            <a:avLst/>
          </a:prstGeom>
          <a:noFill/>
        </p:spPr>
        <p:txBody>
          <a:bodyPr wrap="square" rtlCol="0">
            <a:spAutoFit/>
          </a:bodyPr>
          <a:lstStyle/>
          <a:p>
            <a:r>
              <a:rPr lang="en-US" dirty="0">
                <a:solidFill>
                  <a:srgbClr val="FF0000"/>
                </a:solidFill>
              </a:rPr>
              <a:t>0</a:t>
            </a:r>
          </a:p>
        </p:txBody>
      </p:sp>
    </p:spTree>
    <p:extLst>
      <p:ext uri="{BB962C8B-B14F-4D97-AF65-F5344CB8AC3E}">
        <p14:creationId xmlns:p14="http://schemas.microsoft.com/office/powerpoint/2010/main" val="677164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4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4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5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2"/>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2" grpId="0"/>
      <p:bldP spid="35" grpId="0"/>
      <p:bldP spid="36" grpId="0"/>
      <p:bldP spid="37" grpId="0"/>
      <p:bldP spid="38" grpId="0"/>
      <p:bldP spid="41" grpId="0"/>
      <p:bldP spid="47" grpId="0"/>
      <p:bldP spid="22" grpId="0"/>
      <p:bldP spid="23" grpId="0"/>
      <p:bldP spid="24" grpId="0"/>
      <p:bldP spid="25" grpId="0"/>
      <p:bldP spid="26" grpId="0"/>
      <p:bldP spid="28" grpId="0"/>
      <p:bldP spid="30" grpId="0"/>
      <p:bldP spid="4" grpId="0"/>
      <p:bldP spid="43" grpId="0"/>
      <p:bldP spid="44" grpId="0"/>
      <p:bldP spid="31" grpId="0"/>
      <p:bldP spid="39" grpId="0"/>
      <p:bldP spid="45" grpId="0"/>
      <p:bldP spid="50" grpId="0"/>
      <p:bldP spid="5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3414" y="1600200"/>
            <a:ext cx="9144000" cy="914400"/>
          </a:xfrm>
        </p:spPr>
        <p:txBody>
          <a:bodyPr>
            <a:noAutofit/>
          </a:bodyPr>
          <a:lstStyle/>
          <a:p>
            <a:br>
              <a:rPr lang="en-US" sz="2800" dirty="0"/>
            </a:br>
            <a:br>
              <a:rPr lang="en-US" sz="2800" dirty="0"/>
            </a:br>
            <a:r>
              <a:rPr lang="en-US" sz="2000" dirty="0"/>
              <a:t>A.  Using the Reference method in proc glm. Just think about what you would do.</a:t>
            </a:r>
            <a:br>
              <a:rPr lang="en-US" sz="2000" dirty="0"/>
            </a:br>
            <a:br>
              <a:rPr lang="en-US" sz="2000" dirty="0"/>
            </a:br>
            <a:br>
              <a:rPr lang="en-US" sz="2000" dirty="0"/>
            </a:br>
            <a:r>
              <a:rPr lang="en-US" sz="2000" dirty="0"/>
              <a:t>B.  Using the Variance / Covariance Method in proc reg.  (Hint: You will have had to adjust the data </a:t>
            </a:r>
            <a:r>
              <a:rPr lang="is-IS" sz="2000" dirty="0"/>
              <a:t>… use the following output below to think about </a:t>
            </a:r>
            <a:r>
              <a:rPr lang="en-US" sz="2000" dirty="0"/>
              <a:t>how you would construct this interval.)</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7981" y="3581400"/>
            <a:ext cx="3886200" cy="15063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8126" y="5257800"/>
            <a:ext cx="258591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586843"/>
            <a:ext cx="3774818" cy="2513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29986" y="6100761"/>
            <a:ext cx="4038600" cy="646331"/>
          </a:xfrm>
          <a:prstGeom prst="rect">
            <a:avLst/>
          </a:prstGeom>
          <a:noFill/>
        </p:spPr>
        <p:txBody>
          <a:bodyPr wrap="square" rtlCol="0">
            <a:spAutoFit/>
          </a:bodyPr>
          <a:lstStyle/>
          <a:p>
            <a:r>
              <a:rPr lang="en-US" dirty="0"/>
              <a:t>Note: The animals have been recoded.  The reference has changed. </a:t>
            </a:r>
          </a:p>
        </p:txBody>
      </p:sp>
      <p:sp>
        <p:nvSpPr>
          <p:cNvPr id="7" name="TextBox 6">
            <a:extLst>
              <a:ext uri="{FF2B5EF4-FFF2-40B4-BE49-F238E27FC236}">
                <a16:creationId xmlns:a16="http://schemas.microsoft.com/office/drawing/2014/main" id="{D49EF9FA-1D08-4599-8333-5CAFA20D5A5A}"/>
              </a:ext>
            </a:extLst>
          </p:cNvPr>
          <p:cNvSpPr txBox="1"/>
          <p:nvPr/>
        </p:nvSpPr>
        <p:spPr>
          <a:xfrm>
            <a:off x="152400" y="1241059"/>
            <a:ext cx="5181600" cy="461665"/>
          </a:xfrm>
          <a:prstGeom prst="rect">
            <a:avLst/>
          </a:prstGeom>
          <a:noFill/>
        </p:spPr>
        <p:txBody>
          <a:bodyPr wrap="square" rtlCol="0">
            <a:spAutoFit/>
          </a:bodyPr>
          <a:lstStyle/>
          <a:p>
            <a:r>
              <a:rPr lang="en-US" sz="2400" dirty="0"/>
              <a:t>Two ways:</a:t>
            </a:r>
          </a:p>
        </p:txBody>
      </p:sp>
      <p:sp>
        <p:nvSpPr>
          <p:cNvPr id="8" name="Content Placeholder 2">
            <a:extLst>
              <a:ext uri="{FF2B5EF4-FFF2-40B4-BE49-F238E27FC236}">
                <a16:creationId xmlns:a16="http://schemas.microsoft.com/office/drawing/2014/main" id="{B57100FE-94EC-4532-B595-1C98FA7018C9}"/>
              </a:ext>
            </a:extLst>
          </p:cNvPr>
          <p:cNvSpPr>
            <a:spLocks noGrp="1"/>
          </p:cNvSpPr>
          <p:nvPr>
            <p:ph idx="1"/>
          </p:nvPr>
        </p:nvSpPr>
        <p:spPr>
          <a:xfrm>
            <a:off x="117217" y="73149"/>
            <a:ext cx="8776963" cy="1676400"/>
          </a:xfrm>
        </p:spPr>
        <p:txBody>
          <a:bodyPr>
            <a:normAutofit/>
          </a:bodyPr>
          <a:lstStyle/>
          <a:p>
            <a:pPr marL="0" indent="0">
              <a:buNone/>
            </a:pPr>
            <a:r>
              <a:rPr lang="en-US" sz="2400" dirty="0"/>
              <a:t>Find a 95% confidence interval for the difference in the intercepts between </a:t>
            </a:r>
            <a:r>
              <a:rPr lang="en-US" sz="2400" b="1" dirty="0">
                <a:solidFill>
                  <a:srgbClr val="00B050"/>
                </a:solidFill>
              </a:rPr>
              <a:t>non-echolocating birds and NON-echolocating bats</a:t>
            </a:r>
            <a:r>
              <a:rPr lang="en-US" sz="2400" dirty="0"/>
              <a:t>. (Categories of interest have changed!)</a:t>
            </a:r>
          </a:p>
        </p:txBody>
      </p:sp>
      <p:sp>
        <p:nvSpPr>
          <p:cNvPr id="9" name="TextBox 8">
            <a:extLst>
              <a:ext uri="{FF2B5EF4-FFF2-40B4-BE49-F238E27FC236}">
                <a16:creationId xmlns:a16="http://schemas.microsoft.com/office/drawing/2014/main" id="{EC362FC2-56EC-4339-BDB8-219F047C5CCD}"/>
              </a:ext>
            </a:extLst>
          </p:cNvPr>
          <p:cNvSpPr txBox="1"/>
          <p:nvPr/>
        </p:nvSpPr>
        <p:spPr>
          <a:xfrm>
            <a:off x="457200" y="2057400"/>
            <a:ext cx="5486400" cy="381000"/>
          </a:xfrm>
          <a:prstGeom prst="rect">
            <a:avLst/>
          </a:prstGeom>
          <a:noFill/>
        </p:spPr>
        <p:txBody>
          <a:bodyPr wrap="square" rtlCol="0">
            <a:spAutoFit/>
          </a:bodyPr>
          <a:lstStyle/>
          <a:p>
            <a:r>
              <a:rPr lang="en-US" dirty="0"/>
              <a:t>Make one of the types of interest a reference level.</a:t>
            </a:r>
          </a:p>
        </p:txBody>
      </p:sp>
    </p:spTree>
    <p:extLst>
      <p:ext uri="{BB962C8B-B14F-4D97-AF65-F5344CB8AC3E}">
        <p14:creationId xmlns:p14="http://schemas.microsoft.com/office/powerpoint/2010/main" val="2630810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57200" y="427038"/>
                <a:ext cx="8229600" cy="563562"/>
              </a:xfrm>
            </p:spPr>
            <p:txBody>
              <a:bodyPr>
                <a:normAutofit fontScale="90000"/>
              </a:bodyPr>
              <a:lstStyle/>
              <a:p>
                <a:r>
                  <a:rPr lang="en-US" sz="3600" dirty="0"/>
                  <a:t>A.  Using the Reference method in proc glm.</a:t>
                </a:r>
                <a:br>
                  <a:rPr lang="en-US" dirty="0"/>
                </a:br>
                <a:r>
                  <a:rPr lang="en-US" sz="2000" dirty="0"/>
                  <a:t>Find a 95% confidence interval for the difference between the intercepts for the non-echolocating bats and birds.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ea typeface="Cambria Math"/>
                          </a:rPr>
                          <m:t>𝛽</m:t>
                        </m:r>
                      </m:e>
                      <m:sub>
                        <m:r>
                          <a:rPr lang="en-US" sz="2000" i="1">
                            <a:latin typeface="Cambria Math"/>
                          </a:rPr>
                          <m:t>2</m:t>
                        </m:r>
                      </m:sub>
                    </m:sSub>
                  </m:oMath>
                </a14:m>
                <a:r>
                  <a:rPr lang="en-US" sz="2000" dirty="0"/>
                  <a: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57200" y="427038"/>
                <a:ext cx="8229600" cy="563562"/>
              </a:xfrm>
              <a:blipFill>
                <a:blip r:embed="rId3"/>
                <a:stretch>
                  <a:fillRect t="-63441" b="-66667"/>
                </a:stretch>
              </a:blipFill>
            </p:spPr>
            <p:txBody>
              <a:bodyPr/>
              <a:lstStyle/>
              <a:p>
                <a:r>
                  <a:rPr lang="en-US">
                    <a:noFill/>
                  </a:rPr>
                  <a:t> </a:t>
                </a:r>
              </a:p>
            </p:txBody>
          </p:sp>
        </mc:Fallback>
      </mc:AlternateContent>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598474"/>
            <a:ext cx="512569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401830" y="4113074"/>
            <a:ext cx="4035540" cy="2031325"/>
          </a:xfrm>
          <a:prstGeom prst="rect">
            <a:avLst/>
          </a:prstGeom>
          <a:noFill/>
        </p:spPr>
        <p:txBody>
          <a:bodyPr wrap="square" rtlCol="0">
            <a:spAutoFit/>
          </a:bodyPr>
          <a:lstStyle/>
          <a:p>
            <a:r>
              <a:rPr lang="en-US" b="1" dirty="0">
                <a:solidFill>
                  <a:srgbClr val="FF0000"/>
                </a:solidFill>
              </a:rPr>
              <a:t>df = 16 (n=20)</a:t>
            </a:r>
          </a:p>
          <a:p>
            <a:r>
              <a:rPr lang="en-US" b="1" dirty="0">
                <a:solidFill>
                  <a:srgbClr val="FF0000"/>
                </a:solidFill>
              </a:rPr>
              <a:t>MOE = t</a:t>
            </a:r>
            <a:r>
              <a:rPr lang="en-US" b="1" baseline="-25000" dirty="0">
                <a:solidFill>
                  <a:srgbClr val="FF0000"/>
                </a:solidFill>
              </a:rPr>
              <a:t>16,.975</a:t>
            </a:r>
            <a:r>
              <a:rPr lang="en-US" b="1" dirty="0">
                <a:solidFill>
                  <a:srgbClr val="FF0000"/>
                </a:solidFill>
              </a:rPr>
              <a:t>*SE</a:t>
            </a:r>
          </a:p>
          <a:p>
            <a:r>
              <a:rPr lang="en-US" b="1" dirty="0">
                <a:solidFill>
                  <a:srgbClr val="FF0000"/>
                </a:solidFill>
              </a:rPr>
              <a:t>MOE = 2.12 * .1142</a:t>
            </a:r>
          </a:p>
          <a:p>
            <a:r>
              <a:rPr lang="en-US" b="1" dirty="0">
                <a:solidFill>
                  <a:srgbClr val="FF0000"/>
                </a:solidFill>
              </a:rPr>
              <a:t>MOE = .2421</a:t>
            </a:r>
          </a:p>
          <a:p>
            <a:r>
              <a:rPr lang="en-US" b="1" dirty="0">
                <a:solidFill>
                  <a:srgbClr val="FF0000"/>
                </a:solidFill>
              </a:rPr>
              <a:t>95% CI:  (.10226 ± .2421) </a:t>
            </a:r>
          </a:p>
          <a:p>
            <a:r>
              <a:rPr lang="en-US" b="1" dirty="0">
                <a:solidFill>
                  <a:srgbClr val="FF0000"/>
                </a:solidFill>
              </a:rPr>
              <a:t>95% CI:  (-.13944, .34436)</a:t>
            </a:r>
          </a:p>
          <a:p>
            <a:endParaRPr lang="en-US" b="1" dirty="0">
              <a:solidFill>
                <a:srgbClr val="FF0000"/>
              </a:solidFill>
            </a:endParaRPr>
          </a:p>
        </p:txBody>
      </p:sp>
      <mc:AlternateContent xmlns:mc="http://schemas.openxmlformats.org/markup-compatibility/2006" xmlns:a14="http://schemas.microsoft.com/office/drawing/2010/main">
        <mc:Choice Requires="a14">
          <p:sp>
            <p:nvSpPr>
              <p:cNvPr id="6" name="TextBox 5"/>
              <p:cNvSpPr txBox="1"/>
              <p:nvPr/>
            </p:nvSpPr>
            <p:spPr>
              <a:xfrm>
                <a:off x="1045821" y="1217474"/>
                <a:ext cx="49949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𝜇</m:t>
                      </m:r>
                      <m:d>
                        <m:dPr>
                          <m:begChr m:val="{"/>
                          <m:endChr m:val="}"/>
                          <m:ctrlPr>
                            <a:rPr lang="en-US" b="0" i="1" smtClean="0">
                              <a:latin typeface="Cambria Math" panose="02040503050406030204" pitchFamily="18" charset="0"/>
                              <a:ea typeface="Cambria Math" panose="02040503050406030204" pitchFamily="18" charset="0"/>
                            </a:rPr>
                          </m:ctrlPr>
                        </m:dPr>
                        <m:e>
                          <m:r>
                            <a:rPr lang="en-US" i="1">
                              <a:latin typeface="Cambria Math"/>
                            </a:rPr>
                            <m:t>𝑙𝑒𝑛𝑒𝑟𝑔𝑦</m:t>
                          </m:r>
                        </m:e>
                      </m:d>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1</m:t>
                          </m:r>
                        </m:sub>
                      </m:sSub>
                      <m:r>
                        <a:rPr lang="en-US" b="0" i="1" smtClean="0">
                          <a:latin typeface="Cambria Math"/>
                        </a:rPr>
                        <m:t>𝑙𝑚𝑎𝑠𝑠</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2</m:t>
                          </m:r>
                        </m:sub>
                      </m:sSub>
                      <m:r>
                        <a:rPr lang="en-US" b="0" i="1" smtClean="0">
                          <a:latin typeface="Cambria Math"/>
                        </a:rPr>
                        <m:t>𝑏𝑖𝑟𝑑</m:t>
                      </m:r>
                      <m:r>
                        <a:rPr lang="en-US" b="0" i="1" smtClean="0">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b="0" i="1" smtClean="0">
                              <a:latin typeface="Cambria Math" panose="02040503050406030204" pitchFamily="18" charset="0"/>
                              <a:ea typeface="Cambria Math"/>
                            </a:rPr>
                            <m:t>3</m:t>
                          </m:r>
                        </m:sub>
                      </m:sSub>
                      <m:r>
                        <a:rPr lang="en-US" b="0" i="1" smtClean="0">
                          <a:latin typeface="Cambria Math"/>
                        </a:rPr>
                        <m:t>𝑒𝑏𝑎𝑡</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045821" y="1217474"/>
                <a:ext cx="4994957" cy="369332"/>
              </a:xfrm>
              <a:prstGeom prst="rect">
                <a:avLst/>
              </a:prstGeom>
              <a:blipFill>
                <a:blip r:embed="rId5"/>
                <a:stretch>
                  <a:fillRect b="-13333"/>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BF95DD91-BB65-4CF2-8738-03A2C1850D93}"/>
              </a:ext>
            </a:extLst>
          </p:cNvPr>
          <p:cNvSpPr txBox="1"/>
          <p:nvPr/>
        </p:nvSpPr>
        <p:spPr>
          <a:xfrm>
            <a:off x="6215800" y="1217474"/>
            <a:ext cx="2784267" cy="369332"/>
          </a:xfrm>
          <a:prstGeom prst="rect">
            <a:avLst/>
          </a:prstGeom>
          <a:noFill/>
        </p:spPr>
        <p:txBody>
          <a:bodyPr wrap="square" rtlCol="0">
            <a:spAutoFit/>
          </a:bodyPr>
          <a:lstStyle/>
          <a:p>
            <a:r>
              <a:rPr lang="en-US" dirty="0"/>
              <a:t>Ref = non-echolocating bat</a:t>
            </a:r>
          </a:p>
        </p:txBody>
      </p:sp>
      <p:cxnSp>
        <p:nvCxnSpPr>
          <p:cNvPr id="8" name="Straight Arrow Connector 7">
            <a:extLst>
              <a:ext uri="{FF2B5EF4-FFF2-40B4-BE49-F238E27FC236}">
                <a16:creationId xmlns:a16="http://schemas.microsoft.com/office/drawing/2014/main" id="{0A2F88EC-4CBA-462E-B7D0-831E840959F5}"/>
              </a:ext>
            </a:extLst>
          </p:cNvPr>
          <p:cNvCxnSpPr>
            <a:cxnSpLocks/>
            <a:stCxn id="10" idx="2"/>
          </p:cNvCxnSpPr>
          <p:nvPr/>
        </p:nvCxnSpPr>
        <p:spPr>
          <a:xfrm>
            <a:off x="3543301" y="2967756"/>
            <a:ext cx="190499" cy="229331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9B41933-8FAC-42FB-9694-77988FAB3E4A}"/>
              </a:ext>
            </a:extLst>
          </p:cNvPr>
          <p:cNvSpPr/>
          <p:nvPr/>
        </p:nvSpPr>
        <p:spPr>
          <a:xfrm>
            <a:off x="4419600" y="2665454"/>
            <a:ext cx="1143000" cy="300756"/>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FC40961-CDFF-445C-94DF-DB17326DF5BD}"/>
              </a:ext>
            </a:extLst>
          </p:cNvPr>
          <p:cNvSpPr/>
          <p:nvPr/>
        </p:nvSpPr>
        <p:spPr>
          <a:xfrm>
            <a:off x="2971801" y="2667000"/>
            <a:ext cx="1142999" cy="300756"/>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a:extLst>
              <a:ext uri="{FF2B5EF4-FFF2-40B4-BE49-F238E27FC236}">
                <a16:creationId xmlns:a16="http://schemas.microsoft.com/office/drawing/2014/main" id="{72D252F3-998D-48B7-911D-55F37E241908}"/>
              </a:ext>
            </a:extLst>
          </p:cNvPr>
          <p:cNvCxnSpPr>
            <a:cxnSpLocks/>
          </p:cNvCxnSpPr>
          <p:nvPr/>
        </p:nvCxnSpPr>
        <p:spPr>
          <a:xfrm flipH="1">
            <a:off x="4114800" y="2983585"/>
            <a:ext cx="876301" cy="166461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6834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11"/>
                                        </p:tgtEl>
                                        <p:attrNameLst>
                                          <p:attrName>style.visibility</p:attrName>
                                        </p:attrNameLst>
                                      </p:cBhvr>
                                      <p:to>
                                        <p:strVal val="hidden"/>
                                      </p:to>
                                    </p:set>
                                  </p:childTnLst>
                                </p:cTn>
                              </p:par>
                              <p:par>
                                <p:cTn id="18" presetID="1" presetClass="exit" presetSubtype="0" fill="hold" grpId="1" nodeType="withEffect">
                                  <p:stCondLst>
                                    <p:cond delay="0"/>
                                  </p:stCondLst>
                                  <p:childTnLst>
                                    <p:set>
                                      <p:cBhvr>
                                        <p:cTn id="19" dur="1" fill="hold">
                                          <p:stCondLst>
                                            <p:cond delay="0"/>
                                          </p:stCondLst>
                                        </p:cTn>
                                        <p:tgtEl>
                                          <p:spTgt spid="9"/>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8"/>
                                        </p:tgtEl>
                                        <p:attrNameLst>
                                          <p:attrName>style.visibility</p:attrName>
                                        </p:attrNameLst>
                                      </p:cBhvr>
                                      <p:to>
                                        <p:strVal val="hidden"/>
                                      </p:to>
                                    </p:set>
                                  </p:childTnLst>
                                </p:cTn>
                              </p:par>
                              <p:par>
                                <p:cTn id="28" presetID="1" presetClass="exit" presetSubtype="0" fill="hold" grpId="1" nodeType="withEffect">
                                  <p:stCondLst>
                                    <p:cond delay="0"/>
                                  </p:stCondLst>
                                  <p:childTnLst>
                                    <p:set>
                                      <p:cBhvr>
                                        <p:cTn id="29"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9" grpId="1" animBg="1"/>
      <p:bldP spid="10" grpId="0" animBg="1"/>
      <p:bldP spid="10"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2143" y="1229551"/>
            <a:ext cx="5451780" cy="2113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203552"/>
            <a:ext cx="3227240" cy="2149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533400" y="69257"/>
            <a:ext cx="8229600" cy="914400"/>
          </a:xfrm>
        </p:spPr>
        <p:txBody>
          <a:bodyPr>
            <a:noAutofit/>
          </a:bodyPr>
          <a:lstStyle/>
          <a:p>
            <a:r>
              <a:rPr lang="en-US" sz="2800" dirty="0"/>
              <a:t>B.  Using the Variance / Covariance Method in proc reg.  (Hint: You will have to adjust the data!)</a:t>
            </a:r>
          </a:p>
        </p:txBody>
      </p:sp>
      <p:sp>
        <p:nvSpPr>
          <p:cNvPr id="6" name="Rectangle 5"/>
          <p:cNvSpPr/>
          <p:nvPr/>
        </p:nvSpPr>
        <p:spPr>
          <a:xfrm>
            <a:off x="2324100" y="1239610"/>
            <a:ext cx="4191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9" name="TextBox 8"/>
              <p:cNvSpPr txBox="1"/>
              <p:nvPr/>
            </p:nvSpPr>
            <p:spPr>
              <a:xfrm>
                <a:off x="149493" y="3294020"/>
                <a:ext cx="6036140" cy="4414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a:rPr>
                        <m:t>𝑉𝑎𝑟</m:t>
                      </m:r>
                      <m:r>
                        <a:rPr lang="en-US" sz="2000" b="0" i="1" smtClean="0">
                          <a:latin typeface="Cambria Math"/>
                        </a:rPr>
                        <m:t> </m:t>
                      </m:r>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i="1">
                                      <a:latin typeface="Cambria Math"/>
                                      <a:ea typeface="Cambria Math"/>
                                    </a:rPr>
                                    <m:t>𝛽</m:t>
                                  </m:r>
                                </m:e>
                              </m:acc>
                            </m:e>
                            <m:sub>
                              <m:r>
                                <a:rPr lang="en-US" sz="2000" i="1">
                                  <a:latin typeface="Cambria Math"/>
                                </a:rPr>
                                <m:t>2</m:t>
                              </m:r>
                            </m:sub>
                          </m:sSub>
                          <m:r>
                            <a:rPr lang="en-US" sz="2000" b="0" i="1" smtClean="0">
                              <a:latin typeface="Cambria Math"/>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a:ea typeface="Cambria Math"/>
                                    </a:rPr>
                                    <m:t>𝛽</m:t>
                                  </m:r>
                                </m:e>
                              </m:acc>
                            </m:e>
                            <m:sub>
                              <m:r>
                                <a:rPr lang="en-US" sz="2000" b="0" i="1" smtClean="0">
                                  <a:latin typeface="Cambria Math" charset="0"/>
                                  <a:ea typeface="Cambria Math"/>
                                </a:rPr>
                                <m:t>3</m:t>
                              </m:r>
                            </m:sub>
                          </m:sSub>
                        </m:e>
                      </m:d>
                      <m:r>
                        <a:rPr lang="en-US" sz="2000" b="0" i="1" smtClean="0">
                          <a:latin typeface="Cambria Math"/>
                        </a:rPr>
                        <m:t>=</m:t>
                      </m:r>
                      <m:r>
                        <a:rPr lang="en-US" sz="2000" b="0" i="1" smtClean="0">
                          <a:latin typeface="Cambria Math"/>
                        </a:rPr>
                        <m:t>𝑉𝑎𝑟</m:t>
                      </m:r>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a:ea typeface="Cambria Math"/>
                                    </a:rPr>
                                    <m:t>𝛽</m:t>
                                  </m:r>
                                </m:e>
                              </m:acc>
                            </m:e>
                            <m:sub>
                              <m:r>
                                <a:rPr lang="en-US" sz="2000" i="1">
                                  <a:latin typeface="Cambria Math"/>
                                </a:rPr>
                                <m:t>2</m:t>
                              </m:r>
                            </m:sub>
                          </m:sSub>
                        </m:e>
                      </m:d>
                      <m:r>
                        <a:rPr lang="en-US" sz="2000" b="0" i="1" smtClean="0">
                          <a:latin typeface="Cambria Math"/>
                        </a:rPr>
                        <m:t>+</m:t>
                      </m:r>
                      <m:r>
                        <a:rPr lang="en-US" sz="2000" i="1">
                          <a:latin typeface="Cambria Math"/>
                        </a:rPr>
                        <m:t>𝑉𝑎𝑟</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a:ea typeface="Cambria Math"/>
                                    </a:rPr>
                                    <m:t>𝛽</m:t>
                                  </m:r>
                                </m:e>
                              </m:acc>
                            </m:e>
                            <m:sub>
                              <m:r>
                                <a:rPr lang="en-US" sz="2000" b="0" i="1" smtClean="0">
                                  <a:latin typeface="Cambria Math" charset="0"/>
                                  <a:ea typeface="Cambria Math"/>
                                </a:rPr>
                                <m:t>3</m:t>
                              </m:r>
                            </m:sub>
                          </m:sSub>
                        </m:e>
                      </m:d>
                      <m:r>
                        <a:rPr lang="en-US" sz="2000" b="0" i="1" smtClean="0">
                          <a:latin typeface="Cambria Math"/>
                        </a:rPr>
                        <m:t>−2</m:t>
                      </m:r>
                      <m:r>
                        <a:rPr lang="en-US" sz="2000" b="0" i="1" smtClean="0">
                          <a:latin typeface="Cambria Math"/>
                        </a:rPr>
                        <m:t>𝐶𝑜𝑣</m:t>
                      </m:r>
                      <m:r>
                        <a:rPr lang="en-US" sz="2000" b="0" i="1" smtClean="0">
                          <a:latin typeface="Cambria Math"/>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a:ea typeface="Cambria Math"/>
                                </a:rPr>
                                <m:t>𝛽</m:t>
                              </m:r>
                            </m:e>
                          </m:acc>
                        </m:e>
                        <m:sub>
                          <m:r>
                            <a:rPr lang="en-US" sz="2000" i="1">
                              <a:latin typeface="Cambria Math"/>
                            </a:rPr>
                            <m:t>2</m:t>
                          </m:r>
                        </m:sub>
                      </m:sSub>
                      <m:r>
                        <a:rPr lang="en-US" sz="2000" b="0" i="1" smtClean="0">
                          <a:latin typeface="Cambria Math"/>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a:ea typeface="Cambria Math"/>
                                </a:rPr>
                                <m:t>𝛽</m:t>
                              </m:r>
                            </m:e>
                          </m:acc>
                        </m:e>
                        <m:sub>
                          <m:r>
                            <a:rPr lang="en-US" sz="2000" b="0" i="1" smtClean="0">
                              <a:latin typeface="Cambria Math" charset="0"/>
                              <a:ea typeface="Cambria Math"/>
                            </a:rPr>
                            <m:t>3</m:t>
                          </m:r>
                        </m:sub>
                      </m:sSub>
                      <m:r>
                        <a:rPr lang="en-US" sz="2000" b="0" i="1" smtClean="0">
                          <a:latin typeface="Cambria Math"/>
                        </a:rPr>
                        <m:t>)</m:t>
                      </m:r>
                    </m:oMath>
                  </m:oMathPara>
                </a14:m>
                <a:endParaRPr 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149493" y="3294020"/>
                <a:ext cx="6036140" cy="441468"/>
              </a:xfrm>
              <a:prstGeom prst="rect">
                <a:avLst/>
              </a:prstGeom>
              <a:blipFill rotWithShape="0">
                <a:blip r:embed="rId5"/>
                <a:stretch>
                  <a:fillRect t="-83562" b="-1082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62926" y="3676710"/>
                <a:ext cx="5446491" cy="4414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a:rPr>
                        <m:t>𝑉𝑎𝑟</m:t>
                      </m:r>
                      <m:r>
                        <a:rPr lang="en-US" sz="2000" b="0" i="1" smtClean="0">
                          <a:latin typeface="Cambria Math"/>
                        </a:rPr>
                        <m:t> </m:t>
                      </m:r>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a:ea typeface="Cambria Math"/>
                                    </a:rPr>
                                    <m:t>𝛽</m:t>
                                  </m:r>
                                </m:e>
                              </m:acc>
                            </m:e>
                            <m:sub>
                              <m:r>
                                <a:rPr lang="en-US" sz="2000" i="1">
                                  <a:latin typeface="Cambria Math"/>
                                </a:rPr>
                                <m:t>2</m:t>
                              </m:r>
                            </m:sub>
                          </m:sSub>
                          <m:r>
                            <a:rPr lang="en-US" sz="2000" b="0" i="1" smtClean="0">
                              <a:latin typeface="Cambria Math"/>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a:ea typeface="Cambria Math"/>
                                    </a:rPr>
                                    <m:t>𝛽</m:t>
                                  </m:r>
                                </m:e>
                              </m:acc>
                            </m:e>
                            <m:sub>
                              <m:r>
                                <a:rPr lang="en-US" sz="2000" b="0" i="1" smtClean="0">
                                  <a:latin typeface="Cambria Math" charset="0"/>
                                  <a:ea typeface="Cambria Math"/>
                                </a:rPr>
                                <m:t>3</m:t>
                              </m:r>
                            </m:sub>
                          </m:sSub>
                        </m:e>
                      </m:d>
                      <m:r>
                        <a:rPr lang="en-US" sz="2000" b="0" i="1" smtClean="0">
                          <a:latin typeface="Cambria Math"/>
                        </a:rPr>
                        <m:t>=.02484+.04108−2(.02644)</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162926" y="3676710"/>
                <a:ext cx="5446491" cy="441468"/>
              </a:xfrm>
              <a:prstGeom prst="rect">
                <a:avLst/>
              </a:prstGeom>
              <a:blipFill rotWithShape="0">
                <a:blip r:embed="rId6"/>
                <a:stretch>
                  <a:fillRect t="-83562" b="-1082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57203" y="4076820"/>
                <a:ext cx="3003130" cy="4414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a:rPr>
                        <m:t>𝑉𝑎𝑟</m:t>
                      </m:r>
                      <m:r>
                        <a:rPr lang="en-US" sz="2000" b="0" i="1" smtClean="0">
                          <a:latin typeface="Cambria Math"/>
                        </a:rPr>
                        <m:t> </m:t>
                      </m:r>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a:ea typeface="Cambria Math"/>
                                    </a:rPr>
                                    <m:t>𝛽</m:t>
                                  </m:r>
                                </m:e>
                              </m:acc>
                            </m:e>
                            <m:sub>
                              <m:r>
                                <a:rPr lang="en-US" sz="2000" i="1">
                                  <a:latin typeface="Cambria Math"/>
                                </a:rPr>
                                <m:t>2</m:t>
                              </m:r>
                            </m:sub>
                          </m:sSub>
                          <m:r>
                            <a:rPr lang="en-US" sz="2000" b="0" i="1" smtClean="0">
                              <a:latin typeface="Cambria Math"/>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a:ea typeface="Cambria Math"/>
                                    </a:rPr>
                                    <m:t>𝛽</m:t>
                                  </m:r>
                                </m:e>
                              </m:acc>
                            </m:e>
                            <m:sub>
                              <m:r>
                                <a:rPr lang="en-US" sz="2000" b="0" i="1" smtClean="0">
                                  <a:latin typeface="Cambria Math" charset="0"/>
                                  <a:ea typeface="Cambria Math"/>
                                </a:rPr>
                                <m:t>3</m:t>
                              </m:r>
                            </m:sub>
                          </m:sSub>
                        </m:e>
                      </m:d>
                      <m:r>
                        <a:rPr lang="en-US" sz="2000" b="0" i="1" smtClean="0">
                          <a:latin typeface="Cambria Math"/>
                        </a:rPr>
                        <m:t>= .01304</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157203" y="4076820"/>
                <a:ext cx="3003130" cy="441468"/>
              </a:xfrm>
              <a:prstGeom prst="rect">
                <a:avLst/>
              </a:prstGeom>
              <a:blipFill rotWithShape="0">
                <a:blip r:embed="rId7"/>
                <a:stretch>
                  <a:fillRect t="-86111" b="-1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74490" y="4482986"/>
                <a:ext cx="3822970" cy="453714"/>
              </a:xfrm>
              <a:prstGeom prst="rect">
                <a:avLst/>
              </a:prstGeom>
              <a:noFill/>
            </p:spPr>
            <p:txBody>
              <a:bodyPr wrap="none" rtlCol="0">
                <a:spAutoFit/>
              </a:bodyPr>
              <a:lstStyle/>
              <a:p>
                <a:r>
                  <a:rPr lang="en-US" sz="2000" dirty="0"/>
                  <a:t>SE</a:t>
                </a:r>
                <a14:m>
                  <m:oMath xmlns:m="http://schemas.openxmlformats.org/officeDocument/2006/math">
                    <m:r>
                      <a:rPr lang="en-US" sz="2000" b="0" i="1" smtClean="0">
                        <a:latin typeface="Cambria Math"/>
                      </a:rPr>
                      <m:t> </m:t>
                    </m:r>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a:ea typeface="Cambria Math"/>
                                  </a:rPr>
                                  <m:t>𝛽</m:t>
                                </m:r>
                              </m:e>
                            </m:acc>
                          </m:e>
                          <m:sub>
                            <m:r>
                              <a:rPr lang="en-US" sz="2000" i="1">
                                <a:latin typeface="Cambria Math"/>
                              </a:rPr>
                              <m:t>2</m:t>
                            </m:r>
                          </m:sub>
                        </m:sSub>
                        <m:r>
                          <a:rPr lang="en-US" sz="2000" b="0" i="1" smtClean="0">
                            <a:latin typeface="Cambria Math"/>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a:ea typeface="Cambria Math"/>
                                  </a:rPr>
                                  <m:t>𝛽</m:t>
                                </m:r>
                              </m:e>
                            </m:acc>
                          </m:e>
                          <m:sub>
                            <m:r>
                              <a:rPr lang="en-US" sz="2000" b="0" i="1" smtClean="0">
                                <a:latin typeface="Cambria Math" charset="0"/>
                                <a:ea typeface="Cambria Math"/>
                              </a:rPr>
                              <m:t>3</m:t>
                            </m:r>
                          </m:sub>
                        </m:sSub>
                      </m:e>
                    </m:d>
                    <m:r>
                      <a:rPr lang="en-US" sz="2000" b="0" i="1" smtClean="0">
                        <a:latin typeface="Cambria Math"/>
                      </a:rPr>
                      <m:t>= </m:t>
                    </m:r>
                    <m:rad>
                      <m:radPr>
                        <m:degHide m:val="on"/>
                        <m:ctrlPr>
                          <a:rPr lang="en-US" sz="2000" b="0" i="1" smtClean="0">
                            <a:latin typeface="Cambria Math" panose="02040503050406030204" pitchFamily="18" charset="0"/>
                          </a:rPr>
                        </m:ctrlPr>
                      </m:radPr>
                      <m:deg/>
                      <m:e>
                        <m:r>
                          <a:rPr lang="en-US" sz="2000" b="0" i="1" smtClean="0">
                            <a:latin typeface="Cambria Math" panose="02040503050406030204" pitchFamily="18" charset="0"/>
                          </a:rPr>
                          <m:t>.01304</m:t>
                        </m:r>
                      </m:e>
                    </m:rad>
                    <m:r>
                      <a:rPr lang="en-US" sz="2000" b="0" i="1" smtClean="0">
                        <a:latin typeface="Cambria Math" panose="02040503050406030204" pitchFamily="18" charset="0"/>
                      </a:rPr>
                      <m:t>=</m:t>
                    </m:r>
                    <m:r>
                      <a:rPr lang="en-US" sz="2000" b="0" i="1" smtClean="0">
                        <a:latin typeface="Cambria Math"/>
                      </a:rPr>
                      <m:t>.1142</m:t>
                    </m:r>
                  </m:oMath>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274490" y="4482986"/>
                <a:ext cx="3822970" cy="453714"/>
              </a:xfrm>
              <a:prstGeom prst="rect">
                <a:avLst/>
              </a:prstGeom>
              <a:blipFill>
                <a:blip r:embed="rId8"/>
                <a:stretch>
                  <a:fillRect l="-1595" b="-18667"/>
                </a:stretch>
              </a:blipFill>
            </p:spPr>
            <p:txBody>
              <a:bodyPr/>
              <a:lstStyle/>
              <a:p>
                <a:r>
                  <a:rPr lang="en-US">
                    <a:noFill/>
                  </a:rPr>
                  <a:t> </a:t>
                </a:r>
              </a:p>
            </p:txBody>
          </p:sp>
        </mc:Fallback>
      </mc:AlternateContent>
      <p:sp>
        <p:nvSpPr>
          <p:cNvPr id="15" name="TextBox 14"/>
          <p:cNvSpPr txBox="1"/>
          <p:nvPr/>
        </p:nvSpPr>
        <p:spPr>
          <a:xfrm>
            <a:off x="4419600" y="4951274"/>
            <a:ext cx="4035540" cy="2031325"/>
          </a:xfrm>
          <a:prstGeom prst="rect">
            <a:avLst/>
          </a:prstGeom>
          <a:noFill/>
        </p:spPr>
        <p:txBody>
          <a:bodyPr wrap="square" rtlCol="0">
            <a:spAutoFit/>
          </a:bodyPr>
          <a:lstStyle/>
          <a:p>
            <a:r>
              <a:rPr lang="en-US" b="1" dirty="0">
                <a:solidFill>
                  <a:srgbClr val="FF0000"/>
                </a:solidFill>
              </a:rPr>
              <a:t>df = 16 (n=20)</a:t>
            </a:r>
          </a:p>
          <a:p>
            <a:r>
              <a:rPr lang="en-US" b="1" dirty="0">
                <a:solidFill>
                  <a:srgbClr val="FF0000"/>
                </a:solidFill>
              </a:rPr>
              <a:t>MOE = t</a:t>
            </a:r>
            <a:r>
              <a:rPr lang="en-US" b="1" baseline="-25000" dirty="0">
                <a:solidFill>
                  <a:srgbClr val="FF0000"/>
                </a:solidFill>
              </a:rPr>
              <a:t>16,.975</a:t>
            </a:r>
            <a:r>
              <a:rPr lang="en-US" b="1" dirty="0">
                <a:solidFill>
                  <a:srgbClr val="FF0000"/>
                </a:solidFill>
              </a:rPr>
              <a:t>*SE</a:t>
            </a:r>
          </a:p>
          <a:p>
            <a:r>
              <a:rPr lang="en-US" b="1" dirty="0">
                <a:solidFill>
                  <a:srgbClr val="FF0000"/>
                </a:solidFill>
              </a:rPr>
              <a:t>MOE=2.12* .1142</a:t>
            </a:r>
          </a:p>
          <a:p>
            <a:r>
              <a:rPr lang="en-US" b="1" dirty="0">
                <a:solidFill>
                  <a:srgbClr val="FF0000"/>
                </a:solidFill>
              </a:rPr>
              <a:t>MOE = .2421</a:t>
            </a:r>
          </a:p>
          <a:p>
            <a:r>
              <a:rPr lang="en-US" b="1" dirty="0">
                <a:solidFill>
                  <a:srgbClr val="FF0000"/>
                </a:solidFill>
              </a:rPr>
              <a:t>95% CI:  (.10226 ± .2421) </a:t>
            </a:r>
          </a:p>
          <a:p>
            <a:r>
              <a:rPr lang="en-US" b="1" dirty="0">
                <a:solidFill>
                  <a:srgbClr val="FF0000"/>
                </a:solidFill>
              </a:rPr>
              <a:t>95% CI:  (-.13944, .34436)</a:t>
            </a:r>
          </a:p>
          <a:p>
            <a:endParaRPr lang="en-US" b="1" dirty="0">
              <a:solidFill>
                <a:srgbClr val="FF0000"/>
              </a:solidFill>
            </a:endParaRPr>
          </a:p>
        </p:txBody>
      </p:sp>
      <p:pic>
        <p:nvPicPr>
          <p:cNvPr id="13318"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490" y="4953000"/>
            <a:ext cx="3181350" cy="17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8" name="TextBox 7"/>
              <p:cNvSpPr txBox="1"/>
              <p:nvPr/>
            </p:nvSpPr>
            <p:spPr>
              <a:xfrm>
                <a:off x="3967395" y="4284858"/>
                <a:ext cx="4551439" cy="384336"/>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i="1">
                            <a:latin typeface="Cambria Math" charset="0"/>
                            <a:ea typeface="Cambria Math"/>
                          </a:rPr>
                          <m:t>2</m:t>
                        </m:r>
                      </m:sub>
                    </m:sSub>
                    <m:r>
                      <a:rPr lang="en-US" b="0" i="1" smtClean="0">
                        <a:latin typeface="Cambria Math"/>
                      </a:rPr>
                      <m:t>−</m:t>
                    </m:r>
                  </m:oMath>
                </a14:m>
                <a:r>
                  <a:rPr lang="en-US" dirty="0"/>
                  <a:t>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ea typeface="Cambria Math" charset="0"/>
                                <a:cs typeface="Cambria Math" charset="0"/>
                              </a:rPr>
                              <m:t>𝛽</m:t>
                            </m:r>
                          </m:e>
                        </m:acc>
                      </m:e>
                      <m:sub>
                        <m:r>
                          <a:rPr lang="en-US" b="0" i="1" smtClean="0">
                            <a:latin typeface="Cambria Math" charset="0"/>
                            <a:ea typeface="Cambria Math" charset="0"/>
                            <a:cs typeface="Cambria Math" charset="0"/>
                          </a:rPr>
                          <m:t>3</m:t>
                        </m:r>
                      </m:sub>
                    </m:sSub>
                    <m:r>
                      <a:rPr lang="en-US" b="0" i="1" smtClean="0">
                        <a:latin typeface="Cambria Math"/>
                      </a:rPr>
                      <m:t>= .02360 −  </m:t>
                    </m:r>
                    <m:d>
                      <m:dPr>
                        <m:ctrlPr>
                          <a:rPr lang="en-US" b="0" i="1" smtClean="0">
                            <a:latin typeface="Cambria Math" panose="02040503050406030204" pitchFamily="18" charset="0"/>
                          </a:rPr>
                        </m:ctrlPr>
                      </m:dPr>
                      <m:e>
                        <m:r>
                          <a:rPr lang="en-US" b="0" i="1" smtClean="0">
                            <a:latin typeface="Cambria Math"/>
                          </a:rPr>
                          <m:t>−.07866</m:t>
                        </m:r>
                      </m:e>
                    </m:d>
                    <m:r>
                      <a:rPr lang="en-US" b="0" i="1" smtClean="0">
                        <a:latin typeface="Cambria Math" charset="0"/>
                      </a:rPr>
                      <m:t>= .10266</m:t>
                    </m:r>
                  </m:oMath>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3967395" y="4284858"/>
                <a:ext cx="4551439" cy="384336"/>
              </a:xfrm>
              <a:prstGeom prst="rect">
                <a:avLst/>
              </a:prstGeom>
              <a:blipFill rotWithShape="0">
                <a:blip r:embed="rId10"/>
                <a:stretch>
                  <a:fillRect l="-402" t="-88889" b="-1174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540473" y="880610"/>
                <a:ext cx="512800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𝜇</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a:rPr>
                            <m:t>𝑙𝑒𝑛𝑒𝑟𝑔𝑦</m:t>
                          </m:r>
                        </m:e>
                      </m:d>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1</m:t>
                          </m:r>
                        </m:sub>
                      </m:sSub>
                      <m:r>
                        <a:rPr lang="en-US" b="0" i="1" smtClean="0">
                          <a:latin typeface="Cambria Math"/>
                        </a:rPr>
                        <m:t>𝑙𝑚𝑎𝑠𝑠</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2</m:t>
                          </m:r>
                        </m:sub>
                      </m:sSub>
                      <m:r>
                        <a:rPr lang="en-US" b="0" i="1" smtClean="0">
                          <a:latin typeface="Cambria Math"/>
                        </a:rPr>
                        <m:t>𝑏𝑖𝑟𝑑</m:t>
                      </m:r>
                      <m:r>
                        <a:rPr lang="en-US" b="0" i="1" smtClean="0">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b="0" i="1" smtClean="0">
                              <a:latin typeface="Cambria Math" panose="02040503050406030204" pitchFamily="18" charset="0"/>
                              <a:ea typeface="Cambria Math"/>
                            </a:rPr>
                            <m:t>3</m:t>
                          </m:r>
                        </m:sub>
                      </m:sSub>
                      <m:r>
                        <a:rPr lang="en-US" b="0" i="1" smtClean="0">
                          <a:latin typeface="Cambria Math" charset="0"/>
                        </a:rPr>
                        <m:t>𝑛</m:t>
                      </m:r>
                      <m:r>
                        <a:rPr lang="en-US" b="0" i="1" smtClean="0">
                          <a:latin typeface="Cambria Math"/>
                        </a:rPr>
                        <m:t>𝑒𝑏𝑎𝑡</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1540473" y="880610"/>
                <a:ext cx="5128007" cy="369332"/>
              </a:xfrm>
              <a:prstGeom prst="rect">
                <a:avLst/>
              </a:prstGeom>
              <a:blipFill>
                <a:blip r:embed="rId11"/>
                <a:stretch>
                  <a:fillRect b="-13115"/>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7007445A-EEC8-4E81-918B-9D7BF0C2761A}"/>
              </a:ext>
            </a:extLst>
          </p:cNvPr>
          <p:cNvSpPr/>
          <p:nvPr/>
        </p:nvSpPr>
        <p:spPr>
          <a:xfrm>
            <a:off x="94005" y="475826"/>
            <a:ext cx="1866900" cy="707886"/>
          </a:xfrm>
          <a:prstGeom prst="rect">
            <a:avLst/>
          </a:prstGeom>
        </p:spPr>
        <p:txBody>
          <a:bodyPr wrap="square">
            <a:spAutoFit/>
          </a:bodyPr>
          <a:lstStyle/>
          <a:p>
            <a:r>
              <a:rPr lang="en-US" sz="1000" dirty="0"/>
              <a:t>Find a 95% confidence interval for the difference between the intercepts for the non-echolocating bats and birds. </a:t>
            </a:r>
          </a:p>
        </p:txBody>
      </p:sp>
      <p:sp>
        <p:nvSpPr>
          <p:cNvPr id="19" name="TextBox 18">
            <a:extLst>
              <a:ext uri="{FF2B5EF4-FFF2-40B4-BE49-F238E27FC236}">
                <a16:creationId xmlns:a16="http://schemas.microsoft.com/office/drawing/2014/main" id="{967C3D35-ACFD-4A99-9BEF-CC6812AE62AB}"/>
              </a:ext>
            </a:extLst>
          </p:cNvPr>
          <p:cNvSpPr txBox="1"/>
          <p:nvPr/>
        </p:nvSpPr>
        <p:spPr>
          <a:xfrm>
            <a:off x="6658602" y="908939"/>
            <a:ext cx="2286000" cy="369332"/>
          </a:xfrm>
          <a:prstGeom prst="rect">
            <a:avLst/>
          </a:prstGeom>
          <a:noFill/>
        </p:spPr>
        <p:txBody>
          <a:bodyPr wrap="square" rtlCol="0">
            <a:spAutoFit/>
          </a:bodyPr>
          <a:lstStyle/>
          <a:p>
            <a:r>
              <a:rPr lang="en-US" dirty="0"/>
              <a:t>Ref = echolocating bat</a:t>
            </a:r>
          </a:p>
        </p:txBody>
      </p:sp>
      <p:cxnSp>
        <p:nvCxnSpPr>
          <p:cNvPr id="22" name="Straight Arrow Connector 21">
            <a:extLst>
              <a:ext uri="{FF2B5EF4-FFF2-40B4-BE49-F238E27FC236}">
                <a16:creationId xmlns:a16="http://schemas.microsoft.com/office/drawing/2014/main" id="{2E2E0B27-2563-40EB-BAEE-E1FCC960D934}"/>
              </a:ext>
            </a:extLst>
          </p:cNvPr>
          <p:cNvCxnSpPr>
            <a:cxnSpLocks/>
            <a:stCxn id="23" idx="1"/>
          </p:cNvCxnSpPr>
          <p:nvPr/>
        </p:nvCxnSpPr>
        <p:spPr>
          <a:xfrm flipH="1">
            <a:off x="2623822" y="2817855"/>
            <a:ext cx="4129760" cy="99214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5D95DFC-0EE5-47E4-8AA6-D0FF36441D51}"/>
              </a:ext>
            </a:extLst>
          </p:cNvPr>
          <p:cNvSpPr/>
          <p:nvPr/>
        </p:nvSpPr>
        <p:spPr>
          <a:xfrm>
            <a:off x="6753582" y="2667477"/>
            <a:ext cx="1142999" cy="300756"/>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Arrow Connector 23">
            <a:extLst>
              <a:ext uri="{FF2B5EF4-FFF2-40B4-BE49-F238E27FC236}">
                <a16:creationId xmlns:a16="http://schemas.microsoft.com/office/drawing/2014/main" id="{995F490E-4905-44CF-A53E-C7977946DAF8}"/>
              </a:ext>
            </a:extLst>
          </p:cNvPr>
          <p:cNvCxnSpPr>
            <a:cxnSpLocks/>
            <a:stCxn id="25" idx="2"/>
          </p:cNvCxnSpPr>
          <p:nvPr/>
        </p:nvCxnSpPr>
        <p:spPr>
          <a:xfrm flipH="1">
            <a:off x="3791706" y="3272556"/>
            <a:ext cx="4676375" cy="624888"/>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DAF64A8-94F0-491C-B209-FA46D765E5A0}"/>
              </a:ext>
            </a:extLst>
          </p:cNvPr>
          <p:cNvSpPr/>
          <p:nvPr/>
        </p:nvSpPr>
        <p:spPr>
          <a:xfrm>
            <a:off x="7896581" y="2971800"/>
            <a:ext cx="1142999" cy="300756"/>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Arrow Connector 25">
            <a:extLst>
              <a:ext uri="{FF2B5EF4-FFF2-40B4-BE49-F238E27FC236}">
                <a16:creationId xmlns:a16="http://schemas.microsoft.com/office/drawing/2014/main" id="{B5B7F850-FFCE-410E-B9E1-D5CCDDEB2A14}"/>
              </a:ext>
            </a:extLst>
          </p:cNvPr>
          <p:cNvCxnSpPr>
            <a:cxnSpLocks/>
            <a:stCxn id="27" idx="2"/>
          </p:cNvCxnSpPr>
          <p:nvPr/>
        </p:nvCxnSpPr>
        <p:spPr>
          <a:xfrm flipH="1">
            <a:off x="5077375" y="3294020"/>
            <a:ext cx="2257975" cy="51598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931CD8E4-6DF4-48DF-81E9-0146E95EEC43}"/>
              </a:ext>
            </a:extLst>
          </p:cNvPr>
          <p:cNvSpPr/>
          <p:nvPr/>
        </p:nvSpPr>
        <p:spPr>
          <a:xfrm>
            <a:off x="6763850" y="2993264"/>
            <a:ext cx="1142999" cy="300756"/>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Arrow Connector 33">
            <a:extLst>
              <a:ext uri="{FF2B5EF4-FFF2-40B4-BE49-F238E27FC236}">
                <a16:creationId xmlns:a16="http://schemas.microsoft.com/office/drawing/2014/main" id="{309BBFBB-C10F-4669-93E7-507A3A29E264}"/>
              </a:ext>
            </a:extLst>
          </p:cNvPr>
          <p:cNvCxnSpPr>
            <a:cxnSpLocks/>
            <a:stCxn id="35" idx="0"/>
          </p:cNvCxnSpPr>
          <p:nvPr/>
        </p:nvCxnSpPr>
        <p:spPr>
          <a:xfrm flipV="1">
            <a:off x="1497550" y="4669196"/>
            <a:ext cx="3836450" cy="1503004"/>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BA130388-6FFE-4835-A284-D57AD518DB56}"/>
              </a:ext>
            </a:extLst>
          </p:cNvPr>
          <p:cNvSpPr/>
          <p:nvPr/>
        </p:nvSpPr>
        <p:spPr>
          <a:xfrm>
            <a:off x="1152879" y="6172200"/>
            <a:ext cx="689341" cy="209974"/>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 name="Straight Arrow Connector 35">
            <a:extLst>
              <a:ext uri="{FF2B5EF4-FFF2-40B4-BE49-F238E27FC236}">
                <a16:creationId xmlns:a16="http://schemas.microsoft.com/office/drawing/2014/main" id="{88C1010A-A1D0-421D-AE40-2926A2101E0B}"/>
              </a:ext>
            </a:extLst>
          </p:cNvPr>
          <p:cNvCxnSpPr>
            <a:cxnSpLocks/>
            <a:stCxn id="37" idx="3"/>
          </p:cNvCxnSpPr>
          <p:nvPr/>
        </p:nvCxnSpPr>
        <p:spPr>
          <a:xfrm flipV="1">
            <a:off x="1842220" y="4587577"/>
            <a:ext cx="4911362" cy="1922254"/>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C424EA3C-B6E9-4D01-8057-A7A6973AE82E}"/>
              </a:ext>
            </a:extLst>
          </p:cNvPr>
          <p:cNvSpPr/>
          <p:nvPr/>
        </p:nvSpPr>
        <p:spPr>
          <a:xfrm>
            <a:off x="1152879" y="6404844"/>
            <a:ext cx="689341" cy="209974"/>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DDEBB345-DBA6-4287-B9C9-BCDF2FE0F5E4}"/>
              </a:ext>
            </a:extLst>
          </p:cNvPr>
          <p:cNvSpPr/>
          <p:nvPr/>
        </p:nvSpPr>
        <p:spPr>
          <a:xfrm>
            <a:off x="3276600" y="4573850"/>
            <a:ext cx="868581" cy="398063"/>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5" name="Straight Arrow Connector 44">
            <a:extLst>
              <a:ext uri="{FF2B5EF4-FFF2-40B4-BE49-F238E27FC236}">
                <a16:creationId xmlns:a16="http://schemas.microsoft.com/office/drawing/2014/main" id="{50F14B95-5987-4D15-934D-6B97AC9924F8}"/>
              </a:ext>
            </a:extLst>
          </p:cNvPr>
          <p:cNvCxnSpPr>
            <a:stCxn id="43" idx="6"/>
          </p:cNvCxnSpPr>
          <p:nvPr/>
        </p:nvCxnSpPr>
        <p:spPr>
          <a:xfrm>
            <a:off x="4145181" y="4772882"/>
            <a:ext cx="1646019" cy="855567"/>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A1919619-E33B-4FDE-AF33-181A3AD74B69}"/>
              </a:ext>
            </a:extLst>
          </p:cNvPr>
          <p:cNvSpPr/>
          <p:nvPr/>
        </p:nvSpPr>
        <p:spPr>
          <a:xfrm>
            <a:off x="7560644" y="4291374"/>
            <a:ext cx="868581" cy="398063"/>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0" name="Straight Arrow Connector 49">
            <a:extLst>
              <a:ext uri="{FF2B5EF4-FFF2-40B4-BE49-F238E27FC236}">
                <a16:creationId xmlns:a16="http://schemas.microsoft.com/office/drawing/2014/main" id="{6BA93D41-3445-4F4E-8C60-1D845C9E0990}"/>
              </a:ext>
            </a:extLst>
          </p:cNvPr>
          <p:cNvCxnSpPr>
            <a:cxnSpLocks/>
            <a:stCxn id="49" idx="4"/>
          </p:cNvCxnSpPr>
          <p:nvPr/>
        </p:nvCxnSpPr>
        <p:spPr>
          <a:xfrm flipH="1">
            <a:off x="5678670" y="4689437"/>
            <a:ext cx="2316265" cy="1482763"/>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6AA2D4D-B2BB-4C82-AA04-EDD5D769CD5F}"/>
              </a:ext>
            </a:extLst>
          </p:cNvPr>
          <p:cNvSpPr txBox="1"/>
          <p:nvPr/>
        </p:nvSpPr>
        <p:spPr>
          <a:xfrm>
            <a:off x="7115802" y="5588196"/>
            <a:ext cx="1828800" cy="369332"/>
          </a:xfrm>
          <a:prstGeom prst="rect">
            <a:avLst/>
          </a:prstGeom>
          <a:noFill/>
        </p:spPr>
        <p:txBody>
          <a:bodyPr wrap="square" rtlCol="0">
            <a:spAutoFit/>
          </a:bodyPr>
          <a:lstStyle/>
          <a:p>
            <a:r>
              <a:rPr lang="en-US" dirty="0"/>
              <a:t>Same as before!</a:t>
            </a:r>
          </a:p>
        </p:txBody>
      </p:sp>
      <p:cxnSp>
        <p:nvCxnSpPr>
          <p:cNvPr id="32" name="Straight Arrow Connector 31">
            <a:extLst>
              <a:ext uri="{FF2B5EF4-FFF2-40B4-BE49-F238E27FC236}">
                <a16:creationId xmlns:a16="http://schemas.microsoft.com/office/drawing/2014/main" id="{E7CC8945-323E-4829-A542-70645086071A}"/>
              </a:ext>
            </a:extLst>
          </p:cNvPr>
          <p:cNvCxnSpPr>
            <a:cxnSpLocks/>
          </p:cNvCxnSpPr>
          <p:nvPr/>
        </p:nvCxnSpPr>
        <p:spPr>
          <a:xfrm flipH="1">
            <a:off x="2623822" y="1239608"/>
            <a:ext cx="2252231" cy="2579298"/>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FD3E08F-AC0C-4D3C-9119-2C3C6B763275}"/>
              </a:ext>
            </a:extLst>
          </p:cNvPr>
          <p:cNvCxnSpPr>
            <a:cxnSpLocks/>
          </p:cNvCxnSpPr>
          <p:nvPr/>
        </p:nvCxnSpPr>
        <p:spPr>
          <a:xfrm>
            <a:off x="4955305" y="1209308"/>
            <a:ext cx="179915" cy="2595469"/>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292BA03-0F98-44C2-A761-5A42F9071535}"/>
              </a:ext>
            </a:extLst>
          </p:cNvPr>
          <p:cNvCxnSpPr>
            <a:cxnSpLocks/>
          </p:cNvCxnSpPr>
          <p:nvPr/>
        </p:nvCxnSpPr>
        <p:spPr>
          <a:xfrm flipH="1">
            <a:off x="5135220" y="1209306"/>
            <a:ext cx="670818" cy="2595471"/>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1C6A016-15C9-47E6-AC36-77E13BFCF700}"/>
              </a:ext>
            </a:extLst>
          </p:cNvPr>
          <p:cNvCxnSpPr>
            <a:cxnSpLocks/>
          </p:cNvCxnSpPr>
          <p:nvPr/>
        </p:nvCxnSpPr>
        <p:spPr>
          <a:xfrm flipH="1">
            <a:off x="3791706" y="1238896"/>
            <a:ext cx="1999494" cy="264750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6473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fade">
                                      <p:cBhvr>
                                        <p:cTn id="7" dur="500"/>
                                        <p:tgtEl>
                                          <p:spTgt spid="133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316"/>
                                        </p:tgtEl>
                                        <p:attrNameLst>
                                          <p:attrName>style.visibility</p:attrName>
                                        </p:attrNameLst>
                                      </p:cBhvr>
                                      <p:to>
                                        <p:strVal val="visible"/>
                                      </p:to>
                                    </p:set>
                                    <p:animEffect transition="in" filter="fade">
                                      <p:cBhvr>
                                        <p:cTn id="17" dur="500"/>
                                        <p:tgtEl>
                                          <p:spTgt spid="1331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0"/>
                                          </p:stCondLst>
                                        </p:cTn>
                                        <p:tgtEl>
                                          <p:spTgt spid="22"/>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23"/>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32"/>
                                        </p:tgtEl>
                                        <p:attrNameLst>
                                          <p:attrName>style.visibility</p:attrName>
                                        </p:attrNameLst>
                                      </p:cBhvr>
                                      <p:to>
                                        <p:strVal val="hidden"/>
                                      </p:to>
                                    </p:set>
                                  </p:childTnLst>
                                </p:cTn>
                              </p:par>
                              <p:par>
                                <p:cTn id="42" presetID="1" presetClass="entr" presetSubtype="0" fill="hold" nodeType="withEffect">
                                  <p:stCondLst>
                                    <p:cond delay="0"/>
                                  </p:stCondLst>
                                  <p:childTnLst>
                                    <p:set>
                                      <p:cBhvr>
                                        <p:cTn id="43" dur="1" fill="hold">
                                          <p:stCondLst>
                                            <p:cond delay="0"/>
                                          </p:stCondLst>
                                        </p:cTn>
                                        <p:tgtEl>
                                          <p:spTgt spid="24"/>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0"/>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24"/>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25"/>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0"/>
                                          </p:stCondLst>
                                        </p:cTn>
                                        <p:tgtEl>
                                          <p:spTgt spid="40"/>
                                        </p:tgtEl>
                                        <p:attrNameLst>
                                          <p:attrName>style.visibility</p:attrName>
                                        </p:attrNameLst>
                                      </p:cBhvr>
                                      <p:to>
                                        <p:strVal val="hidden"/>
                                      </p:to>
                                    </p:set>
                                  </p:childTnLst>
                                </p:cTn>
                              </p:par>
                              <p:par>
                                <p:cTn id="56" presetID="1" presetClass="entr" presetSubtype="0" fill="hold" nodeType="withEffect">
                                  <p:stCondLst>
                                    <p:cond delay="0"/>
                                  </p:stCondLst>
                                  <p:childTnLst>
                                    <p:set>
                                      <p:cBhvr>
                                        <p:cTn id="57" dur="1" fill="hold">
                                          <p:stCondLst>
                                            <p:cond delay="0"/>
                                          </p:stCondLst>
                                        </p:cTn>
                                        <p:tgtEl>
                                          <p:spTgt spid="38"/>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26"/>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39"/>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nodeType="clickEffect">
                                  <p:stCondLst>
                                    <p:cond delay="0"/>
                                  </p:stCondLst>
                                  <p:childTnLst>
                                    <p:set>
                                      <p:cBhvr>
                                        <p:cTn id="67" dur="1" fill="hold">
                                          <p:stCondLst>
                                            <p:cond delay="0"/>
                                          </p:stCondLst>
                                        </p:cTn>
                                        <p:tgtEl>
                                          <p:spTgt spid="26"/>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27"/>
                                        </p:tgtEl>
                                        <p:attrNameLst>
                                          <p:attrName>style.visibility</p:attrName>
                                        </p:attrNameLst>
                                      </p:cBhvr>
                                      <p:to>
                                        <p:strVal val="hidden"/>
                                      </p:to>
                                    </p:set>
                                  </p:childTnLst>
                                </p:cTn>
                              </p:par>
                              <p:par>
                                <p:cTn id="70" presetID="1" presetClass="exit" presetSubtype="0" fill="hold" nodeType="withEffect">
                                  <p:stCondLst>
                                    <p:cond delay="0"/>
                                  </p:stCondLst>
                                  <p:childTnLst>
                                    <p:set>
                                      <p:cBhvr>
                                        <p:cTn id="71" dur="1" fill="hold">
                                          <p:stCondLst>
                                            <p:cond delay="0"/>
                                          </p:stCondLst>
                                        </p:cTn>
                                        <p:tgtEl>
                                          <p:spTgt spid="38"/>
                                        </p:tgtEl>
                                        <p:attrNameLst>
                                          <p:attrName>style.visibility</p:attrName>
                                        </p:attrNameLst>
                                      </p:cBhvr>
                                      <p:to>
                                        <p:strVal val="hidden"/>
                                      </p:to>
                                    </p:set>
                                  </p:childTnLst>
                                </p:cTn>
                              </p:par>
                              <p:par>
                                <p:cTn id="72" presetID="1" presetClass="exit" presetSubtype="0" fill="hold" nodeType="withEffect">
                                  <p:stCondLst>
                                    <p:cond delay="0"/>
                                  </p:stCondLst>
                                  <p:childTnLst>
                                    <p:set>
                                      <p:cBhvr>
                                        <p:cTn id="73" dur="1" fill="hold">
                                          <p:stCondLst>
                                            <p:cond delay="0"/>
                                          </p:stCondLst>
                                        </p:cTn>
                                        <p:tgtEl>
                                          <p:spTgt spid="39"/>
                                        </p:tgtEl>
                                        <p:attrNameLst>
                                          <p:attrName>style.visibility</p:attrName>
                                        </p:attrNameLst>
                                      </p:cBhvr>
                                      <p:to>
                                        <p:strVal val="hidden"/>
                                      </p:to>
                                    </p:set>
                                  </p:childTnLst>
                                </p:cTn>
                              </p:par>
                              <p:par>
                                <p:cTn id="74" presetID="1" presetClass="entr" presetSubtype="0" fill="hold" grpId="0" nodeType="withEffect">
                                  <p:stCondLst>
                                    <p:cond delay="0"/>
                                  </p:stCondLst>
                                  <p:childTnLst>
                                    <p:set>
                                      <p:cBhvr>
                                        <p:cTn id="75" dur="1" fill="hold">
                                          <p:stCondLst>
                                            <p:cond delay="0"/>
                                          </p:stCondLst>
                                        </p:cTn>
                                        <p:tgtEl>
                                          <p:spTgt spid="1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3"/>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13318"/>
                                        </p:tgtEl>
                                        <p:attrNameLst>
                                          <p:attrName>style.visibility</p:attrName>
                                        </p:attrNameLst>
                                      </p:cBhvr>
                                      <p:to>
                                        <p:strVal val="visible"/>
                                      </p:to>
                                    </p:set>
                                    <p:animEffect transition="in" filter="fade">
                                      <p:cBhvr>
                                        <p:cTn id="84" dur="500"/>
                                        <p:tgtEl>
                                          <p:spTgt spid="13318"/>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8"/>
                                        </p:tgtEl>
                                        <p:attrNameLst>
                                          <p:attrName>style.visibility</p:attrName>
                                        </p:attrNameLst>
                                      </p:cBhvr>
                                      <p:to>
                                        <p:strVal val="visible"/>
                                      </p:to>
                                    </p:set>
                                    <p:animEffect transition="in" filter="fade">
                                      <p:cBhvr>
                                        <p:cTn id="89" dur="500"/>
                                        <p:tgtEl>
                                          <p:spTgt spid="8"/>
                                        </p:tgtEl>
                                      </p:cBhvr>
                                    </p:animEffect>
                                  </p:childTnLst>
                                </p:cTn>
                              </p:par>
                              <p:par>
                                <p:cTn id="90" presetID="1" presetClass="entr" presetSubtype="0" fill="hold" nodeType="withEffect">
                                  <p:stCondLst>
                                    <p:cond delay="0"/>
                                  </p:stCondLst>
                                  <p:childTnLst>
                                    <p:set>
                                      <p:cBhvr>
                                        <p:cTn id="91" dur="1" fill="hold">
                                          <p:stCondLst>
                                            <p:cond delay="0"/>
                                          </p:stCondLst>
                                        </p:cTn>
                                        <p:tgtEl>
                                          <p:spTgt spid="34"/>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35"/>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nodeType="clickEffect">
                                  <p:stCondLst>
                                    <p:cond delay="0"/>
                                  </p:stCondLst>
                                  <p:childTnLst>
                                    <p:set>
                                      <p:cBhvr>
                                        <p:cTn id="97" dur="1" fill="hold">
                                          <p:stCondLst>
                                            <p:cond delay="0"/>
                                          </p:stCondLst>
                                        </p:cTn>
                                        <p:tgtEl>
                                          <p:spTgt spid="34"/>
                                        </p:tgtEl>
                                        <p:attrNameLst>
                                          <p:attrName>style.visibility</p:attrName>
                                        </p:attrNameLst>
                                      </p:cBhvr>
                                      <p:to>
                                        <p:strVal val="hidden"/>
                                      </p:to>
                                    </p:set>
                                  </p:childTnLst>
                                </p:cTn>
                              </p:par>
                              <p:par>
                                <p:cTn id="98" presetID="1" presetClass="entr" presetSubtype="0" fill="hold" nodeType="withEffect">
                                  <p:stCondLst>
                                    <p:cond delay="0"/>
                                  </p:stCondLst>
                                  <p:childTnLst>
                                    <p:set>
                                      <p:cBhvr>
                                        <p:cTn id="99" dur="1" fill="hold">
                                          <p:stCondLst>
                                            <p:cond delay="0"/>
                                          </p:stCondLst>
                                        </p:cTn>
                                        <p:tgtEl>
                                          <p:spTgt spid="36"/>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37"/>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nodeType="clickEffect">
                                  <p:stCondLst>
                                    <p:cond delay="0"/>
                                  </p:stCondLst>
                                  <p:childTnLst>
                                    <p:set>
                                      <p:cBhvr>
                                        <p:cTn id="105" dur="1" fill="hold">
                                          <p:stCondLst>
                                            <p:cond delay="0"/>
                                          </p:stCondLst>
                                        </p:cTn>
                                        <p:tgtEl>
                                          <p:spTgt spid="36"/>
                                        </p:tgtEl>
                                        <p:attrNameLst>
                                          <p:attrName>style.visibility</p:attrName>
                                        </p:attrNameLst>
                                      </p:cBhvr>
                                      <p:to>
                                        <p:strVal val="hidden"/>
                                      </p:to>
                                    </p:set>
                                  </p:childTnLst>
                                </p:cTn>
                              </p:par>
                              <p:par>
                                <p:cTn id="106" presetID="10" presetClass="entr" presetSubtype="0" fill="hold" grpId="0" nodeType="withEffect">
                                  <p:stCondLst>
                                    <p:cond delay="0"/>
                                  </p:stCondLst>
                                  <p:childTnLst>
                                    <p:set>
                                      <p:cBhvr>
                                        <p:cTn id="107" dur="1" fill="hold">
                                          <p:stCondLst>
                                            <p:cond delay="0"/>
                                          </p:stCondLst>
                                        </p:cTn>
                                        <p:tgtEl>
                                          <p:spTgt spid="15"/>
                                        </p:tgtEl>
                                        <p:attrNameLst>
                                          <p:attrName>style.visibility</p:attrName>
                                        </p:attrNameLst>
                                      </p:cBhvr>
                                      <p:to>
                                        <p:strVal val="visible"/>
                                      </p:to>
                                    </p:set>
                                    <p:animEffect transition="in" filter="fade">
                                      <p:cBhvr>
                                        <p:cTn id="108" dur="500"/>
                                        <p:tgtEl>
                                          <p:spTgt spid="15"/>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3"/>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5"/>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43"/>
                                        </p:tgtEl>
                                        <p:attrNameLst>
                                          <p:attrName>style.visibility</p:attrName>
                                        </p:attrNameLst>
                                      </p:cBhvr>
                                      <p:to>
                                        <p:strVal val="hidden"/>
                                      </p:to>
                                    </p:set>
                                  </p:childTnLst>
                                </p:cTn>
                              </p:par>
                              <p:par>
                                <p:cTn id="119" presetID="1" presetClass="exit" presetSubtype="0" fill="hold" nodeType="withEffect">
                                  <p:stCondLst>
                                    <p:cond delay="0"/>
                                  </p:stCondLst>
                                  <p:childTnLst>
                                    <p:set>
                                      <p:cBhvr>
                                        <p:cTn id="120" dur="1" fill="hold">
                                          <p:stCondLst>
                                            <p:cond delay="0"/>
                                          </p:stCondLst>
                                        </p:cTn>
                                        <p:tgtEl>
                                          <p:spTgt spid="45"/>
                                        </p:tgtEl>
                                        <p:attrNameLst>
                                          <p:attrName>style.visibility</p:attrName>
                                        </p:attrNameLst>
                                      </p:cBhvr>
                                      <p:to>
                                        <p:strVal val="hidden"/>
                                      </p:to>
                                    </p:set>
                                  </p:childTnLst>
                                </p:cTn>
                              </p:par>
                              <p:par>
                                <p:cTn id="121" presetID="1" presetClass="entr" presetSubtype="0" fill="hold" grpId="0" nodeType="withEffect">
                                  <p:stCondLst>
                                    <p:cond delay="0"/>
                                  </p:stCondLst>
                                  <p:childTnLst>
                                    <p:set>
                                      <p:cBhvr>
                                        <p:cTn id="122" dur="1" fill="hold">
                                          <p:stCondLst>
                                            <p:cond delay="0"/>
                                          </p:stCondLst>
                                        </p:cTn>
                                        <p:tgtEl>
                                          <p:spTgt spid="49"/>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0"/>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49"/>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50"/>
                                        </p:tgtEl>
                                        <p:attrNameLst>
                                          <p:attrName>style.visibility</p:attrName>
                                        </p:attrNameLst>
                                      </p:cBhvr>
                                      <p:to>
                                        <p:strVal val="hidden"/>
                                      </p:to>
                                    </p:set>
                                  </p:childTnLst>
                                </p:cTn>
                              </p:par>
                              <p:par>
                                <p:cTn id="131" presetID="1" presetClass="entr" presetSubtype="0" fill="hold" grpId="0" nodeType="withEffect">
                                  <p:stCondLst>
                                    <p:cond delay="0"/>
                                  </p:stCondLst>
                                  <p:childTnLst>
                                    <p:set>
                                      <p:cBhvr>
                                        <p:cTn id="13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1" grpId="0"/>
      <p:bldP spid="12" grpId="0"/>
      <p:bldP spid="13" grpId="0"/>
      <p:bldP spid="15" grpId="0"/>
      <p:bldP spid="8" grpId="0"/>
      <p:bldP spid="23" grpId="0" animBg="1"/>
      <p:bldP spid="23" grpId="1" animBg="1"/>
      <p:bldP spid="25" grpId="0" animBg="1"/>
      <p:bldP spid="25" grpId="1" animBg="1"/>
      <p:bldP spid="27" grpId="0" animBg="1"/>
      <p:bldP spid="27" grpId="1" animBg="1"/>
      <p:bldP spid="35" grpId="0" animBg="1"/>
      <p:bldP spid="37" grpId="0" animBg="1"/>
      <p:bldP spid="43" grpId="0" animBg="1"/>
      <p:bldP spid="43" grpId="1" animBg="1"/>
      <p:bldP spid="49" grpId="0" animBg="1"/>
      <p:bldP spid="49" grpId="1" animBg="1"/>
      <p:bldP spid="3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2630F94-9673-4130-B8B8-B77A2C9C9492}"/>
              </a:ext>
            </a:extLst>
          </p:cNvPr>
          <p:cNvPicPr>
            <a:picLocks noChangeAspect="1"/>
          </p:cNvPicPr>
          <p:nvPr/>
        </p:nvPicPr>
        <p:blipFill>
          <a:blip r:embed="rId2"/>
          <a:stretch>
            <a:fillRect/>
          </a:stretch>
        </p:blipFill>
        <p:spPr>
          <a:xfrm>
            <a:off x="152400" y="2819400"/>
            <a:ext cx="3179887" cy="946082"/>
          </a:xfrm>
          <a:prstGeom prst="rect">
            <a:avLst/>
          </a:prstGeom>
        </p:spPr>
      </p:pic>
      <p:pic>
        <p:nvPicPr>
          <p:cNvPr id="19" name="Picture 18">
            <a:extLst>
              <a:ext uri="{FF2B5EF4-FFF2-40B4-BE49-F238E27FC236}">
                <a16:creationId xmlns:a16="http://schemas.microsoft.com/office/drawing/2014/main" id="{8AC860FE-66CA-47DB-B0BE-0517146A270D}"/>
              </a:ext>
            </a:extLst>
          </p:cNvPr>
          <p:cNvPicPr>
            <a:picLocks noChangeAspect="1"/>
          </p:cNvPicPr>
          <p:nvPr/>
        </p:nvPicPr>
        <p:blipFill>
          <a:blip r:embed="rId3"/>
          <a:stretch>
            <a:fillRect/>
          </a:stretch>
        </p:blipFill>
        <p:spPr>
          <a:xfrm>
            <a:off x="207588" y="4185223"/>
            <a:ext cx="5816651" cy="1133330"/>
          </a:xfrm>
          <a:prstGeom prst="rect">
            <a:avLst/>
          </a:prstGeom>
        </p:spPr>
      </p:pic>
      <p:sp>
        <p:nvSpPr>
          <p:cNvPr id="2" name="Title 1"/>
          <p:cNvSpPr>
            <a:spLocks noGrp="1"/>
          </p:cNvSpPr>
          <p:nvPr>
            <p:ph type="title"/>
          </p:nvPr>
        </p:nvSpPr>
        <p:spPr>
          <a:xfrm>
            <a:off x="457200" y="274638"/>
            <a:ext cx="8229600" cy="715962"/>
          </a:xfrm>
        </p:spPr>
        <p:txBody>
          <a:bodyPr>
            <a:normAutofit fontScale="90000"/>
          </a:bodyPr>
          <a:lstStyle/>
          <a:p>
            <a:r>
              <a:rPr lang="en-US" dirty="0"/>
              <a:t>Another Example: Metabolism Study</a:t>
            </a:r>
            <a:br>
              <a:rPr lang="en-US" dirty="0"/>
            </a:br>
            <a:r>
              <a:rPr lang="en-US" dirty="0"/>
              <a:t>Variance / Covariance Method</a:t>
            </a:r>
          </a:p>
        </p:txBody>
      </p:sp>
      <p:sp>
        <p:nvSpPr>
          <p:cNvPr id="4" name="Rectangle 3"/>
          <p:cNvSpPr/>
          <p:nvPr/>
        </p:nvSpPr>
        <p:spPr>
          <a:xfrm>
            <a:off x="546795" y="4406787"/>
            <a:ext cx="5477444" cy="1421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8" name="TextBox 7"/>
              <p:cNvSpPr txBox="1"/>
              <p:nvPr/>
            </p:nvSpPr>
            <p:spPr>
              <a:xfrm>
                <a:off x="1960133" y="1818507"/>
                <a:ext cx="514127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𝜇</m:t>
                      </m:r>
                      <m:d>
                        <m:dPr>
                          <m:begChr m:val="{"/>
                          <m:endChr m:val="}"/>
                          <m:ctrlPr>
                            <a:rPr lang="en-US" i="1">
                              <a:latin typeface="Cambria Math" panose="02040503050406030204" pitchFamily="18" charset="0"/>
                              <a:ea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a:rPr>
                                <m:t>log</m:t>
                              </m:r>
                            </m:fName>
                            <m:e>
                              <m:d>
                                <m:dPr>
                                  <m:ctrlPr>
                                    <a:rPr lang="en-US" i="1">
                                      <a:latin typeface="Cambria Math" panose="02040503050406030204" pitchFamily="18" charset="0"/>
                                    </a:rPr>
                                  </m:ctrlPr>
                                </m:dPr>
                                <m:e>
                                  <m:r>
                                    <a:rPr lang="en-US" i="1">
                                      <a:latin typeface="Cambria Math"/>
                                    </a:rPr>
                                    <m:t>𝑙𝑖𝑓𝑒</m:t>
                                  </m:r>
                                </m:e>
                              </m:d>
                            </m:e>
                          </m:func>
                        </m:e>
                      </m:d>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ea typeface="Cambria Math"/>
                            </a:rPr>
                            <m:t>1</m:t>
                          </m:r>
                        </m:sub>
                      </m:sSub>
                      <m:r>
                        <m:rPr>
                          <m:sty m:val="p"/>
                        </m:rPr>
                        <a:rPr lang="en-US">
                          <a:latin typeface="Cambria Math"/>
                        </a:rPr>
                        <m:t>log</m:t>
                      </m:r>
                      <m:r>
                        <a:rPr lang="en-US" i="1">
                          <a:latin typeface="Cambria Math"/>
                        </a:rPr>
                        <m:t>⁡(</m:t>
                      </m:r>
                      <m:r>
                        <a:rPr lang="en-US" i="1">
                          <a:latin typeface="Cambria Math"/>
                        </a:rPr>
                        <m:t>𝑚𝑒𝑡𝑎𝑏</m:t>
                      </m:r>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panose="02040503050406030204" pitchFamily="18" charset="0"/>
                              <a:ea typeface="Cambria Math"/>
                            </a:rPr>
                            <m:t>2</m:t>
                          </m:r>
                        </m:sub>
                      </m:sSub>
                      <m:r>
                        <m:rPr>
                          <m:sty m:val="p"/>
                        </m:rPr>
                        <a:rPr lang="en-US">
                          <a:latin typeface="Cambria Math"/>
                        </a:rPr>
                        <m:t>log</m:t>
                      </m:r>
                      <m:r>
                        <a:rPr lang="en-US" i="1">
                          <a:latin typeface="Cambria Math"/>
                        </a:rPr>
                        <m:t>⁡(</m:t>
                      </m:r>
                      <m:r>
                        <a:rPr lang="en-US" i="1">
                          <a:latin typeface="Cambria Math"/>
                        </a:rPr>
                        <m:t>𝑚𝑎𝑠𝑠</m:t>
                      </m:r>
                      <m:r>
                        <a:rPr lang="en-US" i="1">
                          <a:latin typeface="Cambria Math"/>
                        </a:rPr>
                        <m:t>)</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1960133" y="1818507"/>
                <a:ext cx="5141279" cy="369332"/>
              </a:xfrm>
              <a:prstGeom prst="rect">
                <a:avLst/>
              </a:prstGeom>
              <a:blipFill>
                <a:blip r:embed="rId4"/>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218007" y="2775922"/>
                <a:ext cx="5590313"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𝜇</m:t>
                      </m:r>
                      <m:d>
                        <m:dPr>
                          <m:begChr m:val="{"/>
                          <m:endChr m:val="}"/>
                          <m:ctrlPr>
                            <a:rPr lang="en-US" i="1">
                              <a:latin typeface="Cambria Math" panose="02040503050406030204" pitchFamily="18" charset="0"/>
                              <a:ea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a:rPr>
                                <m:t>log</m:t>
                              </m:r>
                            </m:fName>
                            <m:e>
                              <m:d>
                                <m:dPr>
                                  <m:ctrlPr>
                                    <a:rPr lang="en-US" i="1">
                                      <a:latin typeface="Cambria Math" panose="02040503050406030204" pitchFamily="18" charset="0"/>
                                    </a:rPr>
                                  </m:ctrlPr>
                                </m:dPr>
                                <m:e>
                                  <m:r>
                                    <a:rPr lang="en-US" i="1">
                                      <a:latin typeface="Cambria Math"/>
                                    </a:rPr>
                                    <m:t>𝑙𝑖𝑓𝑒</m:t>
                                  </m:r>
                                </m:e>
                              </m:d>
                            </m:e>
                          </m:func>
                          <m:r>
                            <a:rPr lang="en-US" i="1">
                              <a:latin typeface="Cambria Math" panose="02040503050406030204" pitchFamily="18" charset="0"/>
                            </a:rPr>
                            <m:t>|</m:t>
                          </m:r>
                          <m:r>
                            <a:rPr lang="en-US" i="1">
                              <a:latin typeface="Cambria Math" panose="02040503050406030204" pitchFamily="18" charset="0"/>
                            </a:rPr>
                            <m:t>𝑙𝑜𝑔𝑚𝑎𝑠𝑠</m:t>
                          </m:r>
                          <m:r>
                            <a:rPr lang="en-US" i="1">
                              <a:latin typeface="Cambria Math" panose="02040503050406030204" pitchFamily="18" charset="0"/>
                            </a:rPr>
                            <m:t>=</m:t>
                          </m:r>
                          <m:r>
                            <a:rPr lang="en-US" b="1" i="1" smtClean="0">
                              <a:solidFill>
                                <a:srgbClr val="7030A0"/>
                              </a:solidFill>
                              <a:latin typeface="Cambria Math" panose="02040503050406030204" pitchFamily="18" charset="0"/>
                            </a:rPr>
                            <m:t>.</m:t>
                          </m:r>
                          <m:r>
                            <a:rPr lang="en-US" b="1" i="1" smtClean="0">
                              <a:solidFill>
                                <a:srgbClr val="7030A0"/>
                              </a:solidFill>
                              <a:latin typeface="Cambria Math" panose="02040503050406030204" pitchFamily="18" charset="0"/>
                            </a:rPr>
                            <m:t>𝟗𝟏𝟔𝟐𝟗</m:t>
                          </m:r>
                          <m:r>
                            <a:rPr lang="en-US" i="1">
                              <a:latin typeface="Cambria Math" panose="02040503050406030204" pitchFamily="18" charset="0"/>
                            </a:rPr>
                            <m:t>, </m:t>
                          </m:r>
                          <m:r>
                            <a:rPr lang="en-US" i="1">
                              <a:latin typeface="Cambria Math" panose="02040503050406030204" pitchFamily="18" charset="0"/>
                            </a:rPr>
                            <m:t>𝑙𝑜𝑔𝑚𝑒𝑡𝑎𝑏</m:t>
                          </m:r>
                          <m:r>
                            <a:rPr lang="en-US" i="1">
                              <a:latin typeface="Cambria Math" panose="02040503050406030204" pitchFamily="18" charset="0"/>
                            </a:rPr>
                            <m:t>=</m:t>
                          </m:r>
                          <m:r>
                            <a:rPr lang="en-US" b="1" i="1" smtClean="0">
                              <a:solidFill>
                                <a:srgbClr val="00B050"/>
                              </a:solidFill>
                              <a:latin typeface="Cambria Math" panose="02040503050406030204" pitchFamily="18" charset="0"/>
                            </a:rPr>
                            <m:t>𝟓</m:t>
                          </m:r>
                          <m:r>
                            <a:rPr lang="en-US" b="1" i="1" smtClean="0">
                              <a:solidFill>
                                <a:srgbClr val="00B050"/>
                              </a:solidFill>
                              <a:latin typeface="Cambria Math" panose="02040503050406030204" pitchFamily="18" charset="0"/>
                            </a:rPr>
                            <m:t>.</m:t>
                          </m:r>
                          <m:r>
                            <a:rPr lang="en-US" b="1" i="1" smtClean="0">
                              <a:solidFill>
                                <a:srgbClr val="00B050"/>
                              </a:solidFill>
                              <a:latin typeface="Cambria Math" panose="02040503050406030204" pitchFamily="18" charset="0"/>
                            </a:rPr>
                            <m:t>𝟕𝟏𝟎𝟒</m:t>
                          </m:r>
                        </m:e>
                      </m:d>
                    </m:oMath>
                  </m:oMathPara>
                </a14:m>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3.7193−0.3161</m:t>
                      </m:r>
                      <m:r>
                        <a:rPr lang="en-US" b="0" i="1" smtClean="0">
                          <a:latin typeface="Cambria Math" panose="02040503050406030204" pitchFamily="18" charset="0"/>
                        </a:rPr>
                        <m:t>∗</m:t>
                      </m:r>
                      <m:r>
                        <a:rPr lang="en-US" b="1" i="1" smtClean="0">
                          <a:solidFill>
                            <a:srgbClr val="00B050"/>
                          </a:solidFill>
                          <a:latin typeface="Cambria Math" panose="02040503050406030204" pitchFamily="18" charset="0"/>
                        </a:rPr>
                        <m:t>𝟓</m:t>
                      </m:r>
                      <m:r>
                        <a:rPr lang="en-US" b="1" i="1" smtClean="0">
                          <a:solidFill>
                            <a:srgbClr val="00B050"/>
                          </a:solidFill>
                          <a:latin typeface="Cambria Math" panose="02040503050406030204" pitchFamily="18" charset="0"/>
                        </a:rPr>
                        <m:t>.</m:t>
                      </m:r>
                      <m:r>
                        <a:rPr lang="en-US" b="1" i="1" smtClean="0">
                          <a:solidFill>
                            <a:srgbClr val="00B050"/>
                          </a:solidFill>
                          <a:latin typeface="Cambria Math" panose="02040503050406030204" pitchFamily="18" charset="0"/>
                        </a:rPr>
                        <m:t>𝟕𝟏𝟎𝟒</m:t>
                      </m:r>
                      <m:r>
                        <a:rPr lang="en-US" i="1">
                          <a:latin typeface="Cambria Math" panose="02040503050406030204" pitchFamily="18" charset="0"/>
                        </a:rPr>
                        <m:t>+</m:t>
                      </m:r>
                      <m:r>
                        <a:rPr lang="en-US">
                          <a:latin typeface="Cambria Math" panose="02040503050406030204" pitchFamily="18" charset="0"/>
                        </a:rPr>
                        <m:t>0.5346</m:t>
                      </m:r>
                      <m:r>
                        <a:rPr lang="en-US" b="0" i="0" smtClean="0">
                          <a:latin typeface="Cambria Math" panose="02040503050406030204" pitchFamily="18" charset="0"/>
                        </a:rPr>
                        <m:t>∗</m:t>
                      </m:r>
                      <m:r>
                        <a:rPr lang="en-US" b="1" i="0" smtClean="0">
                          <a:solidFill>
                            <a:srgbClr val="7030A0"/>
                          </a:solidFill>
                          <a:latin typeface="Cambria Math" panose="02040503050406030204" pitchFamily="18" charset="0"/>
                        </a:rPr>
                        <m:t>𝟎</m:t>
                      </m:r>
                      <m:r>
                        <a:rPr lang="en-US" b="1" i="1">
                          <a:solidFill>
                            <a:srgbClr val="7030A0"/>
                          </a:solidFill>
                          <a:latin typeface="Cambria Math" panose="02040503050406030204" pitchFamily="18" charset="0"/>
                        </a:rPr>
                        <m:t>.</m:t>
                      </m:r>
                      <m:r>
                        <a:rPr lang="en-US" b="1" i="1">
                          <a:solidFill>
                            <a:srgbClr val="7030A0"/>
                          </a:solidFill>
                          <a:latin typeface="Cambria Math" panose="02040503050406030204" pitchFamily="18" charset="0"/>
                        </a:rPr>
                        <m:t>𝟗𝟏𝟔𝟐𝟗</m:t>
                      </m:r>
                    </m:oMath>
                  </m:oMathPara>
                </a14:m>
                <a:endParaRPr lang="en-US" b="1" dirty="0"/>
              </a:p>
            </p:txBody>
          </p:sp>
        </mc:Choice>
        <mc:Fallback xmlns="">
          <p:sp>
            <p:nvSpPr>
              <p:cNvPr id="9" name="TextBox 8"/>
              <p:cNvSpPr txBox="1">
                <a:spLocks noRot="1" noChangeAspect="1" noMove="1" noResize="1" noEditPoints="1" noAdjustHandles="1" noChangeArrowheads="1" noChangeShapeType="1" noTextEdit="1"/>
              </p:cNvSpPr>
              <p:nvPr/>
            </p:nvSpPr>
            <p:spPr>
              <a:xfrm>
                <a:off x="3218007" y="2775922"/>
                <a:ext cx="5590313" cy="64633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937319" y="3739803"/>
                <a:ext cx="6180218" cy="369332"/>
              </a:xfrm>
              <a:prstGeom prst="rect">
                <a:avLst/>
              </a:prstGeom>
              <a:noFill/>
            </p:spPr>
            <p:txBody>
              <a:bodyPr wrap="none" rtlCol="0">
                <a:spAutoFit/>
              </a:bodyPr>
              <a:lstStyle/>
              <a:p>
                <a14:m>
                  <m:oMath xmlns:m="http://schemas.openxmlformats.org/officeDocument/2006/math">
                    <m:r>
                      <a:rPr lang="en-US" i="1">
                        <a:latin typeface="Cambria Math" panose="02040503050406030204" pitchFamily="18" charset="0"/>
                        <a:ea typeface="Cambria Math" panose="02040503050406030204" pitchFamily="18" charset="0"/>
                      </a:rPr>
                      <m:t>𝜇</m:t>
                    </m:r>
                    <m:d>
                      <m:dPr>
                        <m:begChr m:val="{"/>
                        <m:endChr m:val="}"/>
                        <m:ctrlPr>
                          <a:rPr lang="en-US" i="1">
                            <a:latin typeface="Cambria Math" panose="02040503050406030204" pitchFamily="18" charset="0"/>
                            <a:ea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a:rPr>
                              <m:t>log</m:t>
                            </m:r>
                          </m:fName>
                          <m:e>
                            <m:d>
                              <m:dPr>
                                <m:ctrlPr>
                                  <a:rPr lang="en-US" i="1">
                                    <a:latin typeface="Cambria Math" panose="02040503050406030204" pitchFamily="18" charset="0"/>
                                  </a:rPr>
                                </m:ctrlPr>
                              </m:dPr>
                              <m:e>
                                <m:r>
                                  <a:rPr lang="en-US" i="1">
                                    <a:latin typeface="Cambria Math"/>
                                  </a:rPr>
                                  <m:t>𝑙𝑖𝑓𝑒</m:t>
                                </m:r>
                              </m:e>
                            </m:d>
                          </m:e>
                        </m:func>
                        <m:r>
                          <a:rPr lang="en-US" i="1">
                            <a:latin typeface="Cambria Math" panose="02040503050406030204" pitchFamily="18" charset="0"/>
                          </a:rPr>
                          <m:t>|</m:t>
                        </m:r>
                        <m:r>
                          <a:rPr lang="en-US" i="1">
                            <a:latin typeface="Cambria Math" panose="02040503050406030204" pitchFamily="18" charset="0"/>
                          </a:rPr>
                          <m:t>𝑙𝑜𝑔𝑚𝑎𝑠𝑠</m:t>
                        </m:r>
                        <m:r>
                          <a:rPr lang="en-US" i="1">
                            <a:latin typeface="Cambria Math" panose="02040503050406030204" pitchFamily="18" charset="0"/>
                          </a:rPr>
                          <m:t>=</m:t>
                        </m:r>
                        <m:r>
                          <a:rPr lang="en-US" b="1" i="1" smtClean="0">
                            <a:solidFill>
                              <a:srgbClr val="7030A0"/>
                            </a:solidFill>
                            <a:latin typeface="Cambria Math" panose="02040503050406030204" pitchFamily="18" charset="0"/>
                          </a:rPr>
                          <m:t>.</m:t>
                        </m:r>
                        <m:r>
                          <a:rPr lang="en-US" b="1" i="1" smtClean="0">
                            <a:solidFill>
                              <a:srgbClr val="7030A0"/>
                            </a:solidFill>
                            <a:latin typeface="Cambria Math" panose="02040503050406030204" pitchFamily="18" charset="0"/>
                          </a:rPr>
                          <m:t>𝟗𝟏𝟔𝟐𝟗</m:t>
                        </m:r>
                        <m:r>
                          <a:rPr lang="en-US" i="1">
                            <a:latin typeface="Cambria Math" panose="02040503050406030204" pitchFamily="18" charset="0"/>
                          </a:rPr>
                          <m:t>, </m:t>
                        </m:r>
                        <m:r>
                          <a:rPr lang="en-US" i="1">
                            <a:latin typeface="Cambria Math" panose="02040503050406030204" pitchFamily="18" charset="0"/>
                          </a:rPr>
                          <m:t>𝑙𝑜𝑔𝑚𝑒𝑡𝑎𝑏</m:t>
                        </m:r>
                        <m:r>
                          <a:rPr lang="en-US" i="1">
                            <a:latin typeface="Cambria Math" panose="02040503050406030204" pitchFamily="18" charset="0"/>
                          </a:rPr>
                          <m:t>=</m:t>
                        </m:r>
                        <m:r>
                          <a:rPr lang="en-US" b="1" i="1" smtClean="0">
                            <a:solidFill>
                              <a:srgbClr val="00B050"/>
                            </a:solidFill>
                            <a:latin typeface="Cambria Math" panose="02040503050406030204" pitchFamily="18" charset="0"/>
                          </a:rPr>
                          <m:t>𝟓</m:t>
                        </m:r>
                        <m:r>
                          <a:rPr lang="en-US" b="1" i="1" smtClean="0">
                            <a:solidFill>
                              <a:srgbClr val="00B050"/>
                            </a:solidFill>
                            <a:latin typeface="Cambria Math" panose="02040503050406030204" pitchFamily="18" charset="0"/>
                          </a:rPr>
                          <m:t>.</m:t>
                        </m:r>
                        <m:r>
                          <a:rPr lang="en-US" b="1" i="1" smtClean="0">
                            <a:solidFill>
                              <a:srgbClr val="00B050"/>
                            </a:solidFill>
                            <a:latin typeface="Cambria Math" panose="02040503050406030204" pitchFamily="18" charset="0"/>
                          </a:rPr>
                          <m:t>𝟕𝟏𝟎𝟒</m:t>
                        </m:r>
                      </m:e>
                    </m:d>
                  </m:oMath>
                </a14:m>
                <a:r>
                  <a:rPr lang="en-US" dirty="0"/>
                  <a:t>=2.404</a:t>
                </a:r>
              </a:p>
            </p:txBody>
          </p:sp>
        </mc:Choice>
        <mc:Fallback xmlns="">
          <p:sp>
            <p:nvSpPr>
              <p:cNvPr id="11" name="TextBox 10"/>
              <p:cNvSpPr txBox="1">
                <a:spLocks noRot="1" noChangeAspect="1" noMove="1" noResize="1" noEditPoints="1" noAdjustHandles="1" noChangeArrowheads="1" noChangeShapeType="1" noTextEdit="1"/>
              </p:cNvSpPr>
              <p:nvPr/>
            </p:nvSpPr>
            <p:spPr>
              <a:xfrm>
                <a:off x="2937319" y="3739803"/>
                <a:ext cx="6180218" cy="369332"/>
              </a:xfrm>
              <a:prstGeom prst="rect">
                <a:avLst/>
              </a:prstGeom>
              <a:blipFill>
                <a:blip r:embed="rId6"/>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766920" y="5495331"/>
                <a:ext cx="7889019" cy="8510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𝑉𝑎𝑟</m:t>
                      </m:r>
                      <m:r>
                        <a:rPr lang="en-US" sz="2400" b="0" i="1" smtClean="0">
                          <a:latin typeface="Cambria Math"/>
                        </a:rPr>
                        <m:t>(</m:t>
                      </m:r>
                      <m:r>
                        <m:rPr>
                          <m:nor/>
                        </m:rPr>
                        <a:rPr lang="en-US" sz="2400">
                          <a:latin typeface="Cambria Math" panose="02040503050406030204" pitchFamily="18" charset="0"/>
                          <a:ea typeface="Cambria Math" panose="02040503050406030204" pitchFamily="18" charset="0"/>
                        </a:rPr>
                        <m:t>𝜇</m:t>
                      </m:r>
                      <m:r>
                        <m:rPr>
                          <m:nor/>
                        </m:rPr>
                        <a:rPr lang="en-US" sz="2400">
                          <a:latin typeface="Cambria Math" panose="02040503050406030204" pitchFamily="18" charset="0"/>
                          <a:ea typeface="Cambria Math" panose="02040503050406030204" pitchFamily="18" charset="0"/>
                        </a:rPr>
                        <m:t>{</m:t>
                      </m:r>
                      <m:r>
                        <m:rPr>
                          <m:nor/>
                        </m:rPr>
                        <a:rPr lang="en-US" sz="2400">
                          <a:latin typeface="Cambria Math"/>
                        </a:rPr>
                        <m:t>log</m:t>
                      </m:r>
                      <m:r>
                        <m:rPr>
                          <m:nor/>
                        </m:rPr>
                        <a:rPr lang="en-US" sz="2400">
                          <a:latin typeface="Cambria Math" panose="02040503050406030204" pitchFamily="18" charset="0"/>
                        </a:rPr>
                        <m:t>(</m:t>
                      </m:r>
                      <m:r>
                        <m:rPr>
                          <m:nor/>
                        </m:rPr>
                        <a:rPr lang="en-US" sz="2400">
                          <a:latin typeface="Cambria Math"/>
                        </a:rPr>
                        <m:t>𝑙𝑖𝑓𝑒</m:t>
                      </m:r>
                      <m:r>
                        <m:rPr>
                          <m:nor/>
                        </m:rPr>
                        <a:rPr lang="en-US" sz="2400">
                          <a:latin typeface="Cambria Math" panose="02040503050406030204" pitchFamily="18" charset="0"/>
                        </a:rPr>
                        <m:t>) |</m:t>
                      </m:r>
                      <m:r>
                        <m:rPr>
                          <m:nor/>
                        </m:rPr>
                        <a:rPr lang="en-US" sz="2400">
                          <a:latin typeface="Cambria Math" panose="02040503050406030204" pitchFamily="18" charset="0"/>
                        </a:rPr>
                        <m:t>𝑙𝑜𝑔𝑚𝑎𝑠𝑠</m:t>
                      </m:r>
                      <m:r>
                        <m:rPr>
                          <m:nor/>
                        </m:rPr>
                        <a:rPr lang="en-US" sz="2400">
                          <a:latin typeface="Cambria Math" panose="02040503050406030204" pitchFamily="18" charset="0"/>
                        </a:rPr>
                        <m:t>=</m:t>
                      </m:r>
                      <m:r>
                        <m:rPr>
                          <m:nor/>
                        </m:rPr>
                        <a:rPr lang="en-US" sz="2400" b="1" smtClean="0">
                          <a:solidFill>
                            <a:srgbClr val="7030A0"/>
                          </a:solidFill>
                          <a:latin typeface="Cambria Math" panose="02040503050406030204" pitchFamily="18" charset="0"/>
                        </a:rPr>
                        <m:t>.91629</m:t>
                      </m:r>
                      <m:r>
                        <m:rPr>
                          <m:nor/>
                        </m:rPr>
                        <a:rPr lang="en-US" sz="2400">
                          <a:latin typeface="Cambria Math" panose="02040503050406030204" pitchFamily="18" charset="0"/>
                        </a:rPr>
                        <m:t>, </m:t>
                      </m:r>
                      <m:r>
                        <m:rPr>
                          <m:nor/>
                        </m:rPr>
                        <a:rPr lang="en-US" sz="2400">
                          <a:latin typeface="Cambria Math" panose="02040503050406030204" pitchFamily="18" charset="0"/>
                        </a:rPr>
                        <m:t>𝑙𝑜𝑔𝑚𝑒𝑡𝑎𝑏</m:t>
                      </m:r>
                      <m:r>
                        <m:rPr>
                          <m:nor/>
                        </m:rPr>
                        <a:rPr lang="en-US" sz="2400">
                          <a:latin typeface="Cambria Math" panose="02040503050406030204" pitchFamily="18" charset="0"/>
                        </a:rPr>
                        <m:t>=</m:t>
                      </m:r>
                      <m:r>
                        <m:rPr>
                          <m:nor/>
                        </m:rPr>
                        <a:rPr lang="en-US" sz="2400" b="1" smtClean="0">
                          <a:solidFill>
                            <a:srgbClr val="00B050"/>
                          </a:solidFill>
                          <a:latin typeface="Cambria Math" panose="02040503050406030204" pitchFamily="18" charset="0"/>
                        </a:rPr>
                        <m:t>5.7104</m:t>
                      </m:r>
                      <m:r>
                        <m:rPr>
                          <m:nor/>
                        </m:rPr>
                        <a:rPr lang="en-US" sz="2400">
                          <a:latin typeface="Cambria Math" panose="02040503050406030204" pitchFamily="18" charset="0"/>
                        </a:rPr>
                        <m:t>}</m:t>
                      </m:r>
                      <m:r>
                        <a:rPr lang="en-US" sz="2400" b="0" i="1" smtClean="0">
                          <a:latin typeface="Cambria Math"/>
                        </a:rPr>
                        <m:t>)</m:t>
                      </m:r>
                    </m:oMath>
                  </m:oMathPara>
                </a14:m>
                <a:endParaRPr lang="en-US" sz="2400" b="0" i="1" dirty="0">
                  <a:latin typeface="Cambria Math"/>
                </a:endParaRPr>
              </a:p>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i="1">
                          <a:latin typeface="Cambria Math"/>
                        </a:rPr>
                        <m:t>𝑉𝑎𝑟</m:t>
                      </m:r>
                      <m:r>
                        <a:rPr lang="en-US" sz="2400" b="0" i="1" smtClean="0">
                          <a:latin typeface="Cambria Math"/>
                        </a:rPr>
                        <m:t>(</m:t>
                      </m:r>
                      <m:sSub>
                        <m:sSubPr>
                          <m:ctrlPr>
                            <a:rPr lang="en-US" sz="2400" i="1">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i="1">
                                  <a:latin typeface="Cambria Math"/>
                                  <a:ea typeface="Cambria Math"/>
                                </a:rPr>
                                <m:t>𝛽</m:t>
                              </m:r>
                            </m:e>
                          </m:acc>
                        </m:e>
                        <m:sub>
                          <m:r>
                            <a:rPr lang="en-US" sz="2400" b="0" i="1" smtClean="0">
                              <a:latin typeface="Cambria Math"/>
                              <a:ea typeface="Cambria Math"/>
                            </a:rPr>
                            <m:t>0</m:t>
                          </m:r>
                        </m:sub>
                      </m:sSub>
                      <m:r>
                        <a:rPr lang="en-US" sz="2400" i="1">
                          <a:latin typeface="Cambria Math"/>
                        </a:rPr>
                        <m:t>+</m:t>
                      </m:r>
                      <m:r>
                        <a:rPr lang="en-US" sz="2400" b="1" i="1" smtClean="0">
                          <a:solidFill>
                            <a:srgbClr val="00B050"/>
                          </a:solidFill>
                          <a:latin typeface="Cambria Math"/>
                        </a:rPr>
                        <m:t>𝟓</m:t>
                      </m:r>
                      <m:r>
                        <a:rPr lang="en-US" sz="2400" b="1" i="1" smtClean="0">
                          <a:solidFill>
                            <a:srgbClr val="00B050"/>
                          </a:solidFill>
                          <a:latin typeface="Cambria Math"/>
                        </a:rPr>
                        <m:t>.</m:t>
                      </m:r>
                      <m:r>
                        <a:rPr lang="en-US" sz="2400" b="1" i="1" smtClean="0">
                          <a:solidFill>
                            <a:srgbClr val="00B050"/>
                          </a:solidFill>
                          <a:latin typeface="Cambria Math"/>
                        </a:rPr>
                        <m:t>𝟕𝟏𝟎𝟒</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ea typeface="Cambria Math"/>
                                </a:rPr>
                                <m:t>𝛽</m:t>
                              </m:r>
                            </m:e>
                          </m:acc>
                        </m:e>
                        <m:sub>
                          <m:r>
                            <a:rPr lang="en-US" sz="2400" b="0" i="1" smtClean="0">
                              <a:latin typeface="Cambria Math" panose="02040503050406030204" pitchFamily="18" charset="0"/>
                              <a:ea typeface="Cambria Math"/>
                            </a:rPr>
                            <m:t>1</m:t>
                          </m:r>
                        </m:sub>
                      </m:sSub>
                      <m:r>
                        <a:rPr lang="en-US" sz="2400" i="1">
                          <a:latin typeface="Cambria Math"/>
                        </a:rPr>
                        <m:t>+</m:t>
                      </m:r>
                      <m:r>
                        <a:rPr lang="en-US" sz="2400" b="1" i="1" smtClean="0">
                          <a:solidFill>
                            <a:srgbClr val="7030A0"/>
                          </a:solidFill>
                          <a:latin typeface="Cambria Math"/>
                        </a:rPr>
                        <m:t>.</m:t>
                      </m:r>
                      <m:r>
                        <a:rPr lang="en-US" sz="2400" b="1" i="1" smtClean="0">
                          <a:solidFill>
                            <a:srgbClr val="7030A0"/>
                          </a:solidFill>
                          <a:latin typeface="Cambria Math"/>
                        </a:rPr>
                        <m:t>𝟗𝟏𝟔𝟐𝟗</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ea typeface="Cambria Math"/>
                                </a:rPr>
                                <m:t>𝛽</m:t>
                              </m:r>
                            </m:e>
                          </m:acc>
                        </m:e>
                        <m:sub>
                          <m:r>
                            <a:rPr lang="en-US" sz="2400" b="0" i="1" smtClean="0">
                              <a:latin typeface="Cambria Math" panose="02040503050406030204" pitchFamily="18" charset="0"/>
                              <a:ea typeface="Cambria Math"/>
                            </a:rPr>
                            <m:t>2</m:t>
                          </m:r>
                        </m:sub>
                      </m:sSub>
                      <m:r>
                        <a:rPr lang="en-US" sz="2400" b="0" i="1" smtClean="0">
                          <a:latin typeface="Cambria Math"/>
                          <a:ea typeface="Cambria Math"/>
                        </a:rPr>
                        <m:t>)</m:t>
                      </m:r>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766920" y="5495331"/>
                <a:ext cx="7889019" cy="851002"/>
              </a:xfrm>
              <a:prstGeom prst="rect">
                <a:avLst/>
              </a:prstGeom>
              <a:blipFill>
                <a:blip r:embed="rId7"/>
                <a:stretch>
                  <a:fillRect/>
                </a:stretch>
              </a:blipFill>
            </p:spPr>
            <p:txBody>
              <a:bodyPr/>
              <a:lstStyle/>
              <a:p>
                <a:r>
                  <a:rPr lang="en-US">
                    <a:noFill/>
                  </a:rPr>
                  <a:t> </a:t>
                </a:r>
              </a:p>
            </p:txBody>
          </p:sp>
        </mc:Fallback>
      </mc:AlternateContent>
      <p:sp>
        <p:nvSpPr>
          <p:cNvPr id="3" name="TextBox 2"/>
          <p:cNvSpPr txBox="1"/>
          <p:nvPr/>
        </p:nvSpPr>
        <p:spPr>
          <a:xfrm>
            <a:off x="152400" y="1233788"/>
            <a:ext cx="8534400" cy="646331"/>
          </a:xfrm>
          <a:prstGeom prst="rect">
            <a:avLst/>
          </a:prstGeom>
          <a:noFill/>
        </p:spPr>
        <p:txBody>
          <a:bodyPr wrap="square" rtlCol="0">
            <a:spAutoFit/>
          </a:bodyPr>
          <a:lstStyle/>
          <a:p>
            <a:pPr algn="ctr"/>
            <a:r>
              <a:rPr lang="en-US" dirty="0"/>
              <a:t>Find a 95% confidence interval for the expected log lifespan of the Echidna given its log metabolism and its log mass.  </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F429F72-70E1-4144-BF65-106EEC87C188}"/>
                  </a:ext>
                </a:extLst>
              </p:cNvPr>
              <p:cNvSpPr txBox="1"/>
              <p:nvPr/>
            </p:nvSpPr>
            <p:spPr>
              <a:xfrm>
                <a:off x="1906847" y="2106415"/>
                <a:ext cx="662027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𝜇</m:t>
                      </m:r>
                      <m:d>
                        <m:dPr>
                          <m:begChr m:val="{"/>
                          <m:endChr m:val="}"/>
                          <m:ctrlPr>
                            <a:rPr lang="en-US" i="1">
                              <a:latin typeface="Cambria Math" panose="02040503050406030204" pitchFamily="18" charset="0"/>
                              <a:ea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a:rPr>
                                <m:t>log</m:t>
                              </m:r>
                            </m:fName>
                            <m:e>
                              <m:d>
                                <m:dPr>
                                  <m:ctrlPr>
                                    <a:rPr lang="en-US" i="1">
                                      <a:latin typeface="Cambria Math" panose="02040503050406030204" pitchFamily="18" charset="0"/>
                                    </a:rPr>
                                  </m:ctrlPr>
                                </m:dPr>
                                <m:e>
                                  <m:r>
                                    <a:rPr lang="en-US" i="1">
                                      <a:latin typeface="Cambria Math"/>
                                    </a:rPr>
                                    <m:t>𝑙𝑖𝑓𝑒</m:t>
                                  </m:r>
                                </m:e>
                              </m:d>
                            </m:e>
                          </m:func>
                        </m:e>
                      </m:d>
                      <m:r>
                        <a:rPr lang="en-US" i="1">
                          <a:latin typeface="Cambria Math"/>
                        </a:rPr>
                        <m:t>=</m:t>
                      </m:r>
                      <m:r>
                        <a:rPr lang="en-US" i="1">
                          <a:latin typeface="Cambria Math" panose="02040503050406030204" pitchFamily="18" charset="0"/>
                        </a:rPr>
                        <m:t>3.7193−0.3161</m:t>
                      </m:r>
                      <m:func>
                        <m:funcPr>
                          <m:ctrlPr>
                            <a:rPr lang="en-US" i="1">
                              <a:latin typeface="Cambria Math" panose="02040503050406030204" pitchFamily="18" charset="0"/>
                            </a:rPr>
                          </m:ctrlPr>
                        </m:funcPr>
                        <m:fName>
                          <m:r>
                            <m:rPr>
                              <m:sty m:val="p"/>
                            </m:rPr>
                            <a:rPr lang="en-US">
                              <a:latin typeface="Cambria Math"/>
                            </a:rPr>
                            <m:t>log</m:t>
                          </m:r>
                        </m:fName>
                        <m:e>
                          <m:d>
                            <m:dPr>
                              <m:ctrlPr>
                                <a:rPr lang="en-US" i="1">
                                  <a:latin typeface="Cambria Math" panose="02040503050406030204" pitchFamily="18" charset="0"/>
                                </a:rPr>
                              </m:ctrlPr>
                            </m:dPr>
                            <m:e>
                              <m:r>
                                <a:rPr lang="en-US" i="1">
                                  <a:latin typeface="Cambria Math"/>
                                </a:rPr>
                                <m:t>𝑚𝑒𝑡𝑎𝑏</m:t>
                              </m:r>
                            </m:e>
                          </m:d>
                        </m:e>
                      </m:func>
                      <m:r>
                        <a:rPr lang="en-US" i="1">
                          <a:latin typeface="Cambria Math" panose="02040503050406030204" pitchFamily="18" charset="0"/>
                        </a:rPr>
                        <m:t>+</m:t>
                      </m:r>
                      <m:r>
                        <a:rPr lang="en-US">
                          <a:latin typeface="Cambria Math" panose="02040503050406030204" pitchFamily="18" charset="0"/>
                        </a:rPr>
                        <m:t>0.5346 </m:t>
                      </m:r>
                      <m:r>
                        <m:rPr>
                          <m:sty m:val="p"/>
                        </m:rPr>
                        <a:rPr lang="en-US">
                          <a:latin typeface="Cambria Math"/>
                        </a:rPr>
                        <m:t>log</m:t>
                      </m:r>
                      <m:r>
                        <a:rPr lang="en-US" i="1">
                          <a:latin typeface="Cambria Math"/>
                        </a:rPr>
                        <m:t>⁡(</m:t>
                      </m:r>
                      <m:r>
                        <a:rPr lang="en-US" i="1">
                          <a:latin typeface="Cambria Math"/>
                        </a:rPr>
                        <m:t>𝑚𝑎𝑠𝑠</m:t>
                      </m:r>
                      <m:r>
                        <a:rPr lang="en-US" i="1">
                          <a:latin typeface="Cambria Math"/>
                        </a:rPr>
                        <m:t>)</m:t>
                      </m:r>
                    </m:oMath>
                  </m:oMathPara>
                </a14:m>
                <a:endParaRPr lang="en-US" dirty="0"/>
              </a:p>
            </p:txBody>
          </p:sp>
        </mc:Choice>
        <mc:Fallback xmlns="">
          <p:sp>
            <p:nvSpPr>
              <p:cNvPr id="12" name="TextBox 11">
                <a:extLst>
                  <a:ext uri="{FF2B5EF4-FFF2-40B4-BE49-F238E27FC236}">
                    <a16:creationId xmlns:a16="http://schemas.microsoft.com/office/drawing/2014/main" id="{6F429F72-70E1-4144-BF65-106EEC87C188}"/>
                  </a:ext>
                </a:extLst>
              </p:cNvPr>
              <p:cNvSpPr txBox="1">
                <a:spLocks noRot="1" noChangeAspect="1" noMove="1" noResize="1" noEditPoints="1" noAdjustHandles="1" noChangeArrowheads="1" noChangeShapeType="1" noTextEdit="1"/>
              </p:cNvSpPr>
              <p:nvPr/>
            </p:nvSpPr>
            <p:spPr>
              <a:xfrm>
                <a:off x="1906847" y="2106415"/>
                <a:ext cx="6620274" cy="369332"/>
              </a:xfrm>
              <a:prstGeom prst="rect">
                <a:avLst/>
              </a:prstGeom>
              <a:blipFill>
                <a:blip r:embed="rId8"/>
                <a:stretch>
                  <a:fillRect b="-13333"/>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942E0A06-19CC-4162-9F50-6F504ADB7818}"/>
              </a:ext>
            </a:extLst>
          </p:cNvPr>
          <p:cNvCxnSpPr>
            <a:cxnSpLocks/>
            <a:stCxn id="14" idx="0"/>
          </p:cNvCxnSpPr>
          <p:nvPr/>
        </p:nvCxnSpPr>
        <p:spPr>
          <a:xfrm flipV="1">
            <a:off x="1185331" y="2423053"/>
            <a:ext cx="2424194" cy="713068"/>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0E1573D0-8C55-41ED-AC42-E155BDA5EF63}"/>
              </a:ext>
            </a:extLst>
          </p:cNvPr>
          <p:cNvSpPr/>
          <p:nvPr/>
        </p:nvSpPr>
        <p:spPr>
          <a:xfrm>
            <a:off x="766920" y="3136121"/>
            <a:ext cx="836821" cy="190845"/>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Arrow Connector 14">
            <a:extLst>
              <a:ext uri="{FF2B5EF4-FFF2-40B4-BE49-F238E27FC236}">
                <a16:creationId xmlns:a16="http://schemas.microsoft.com/office/drawing/2014/main" id="{B128C4A8-8930-4E37-99D1-7DB46C6B942A}"/>
              </a:ext>
            </a:extLst>
          </p:cNvPr>
          <p:cNvCxnSpPr>
            <a:cxnSpLocks/>
            <a:stCxn id="16" idx="3"/>
          </p:cNvCxnSpPr>
          <p:nvPr/>
        </p:nvCxnSpPr>
        <p:spPr>
          <a:xfrm flipV="1">
            <a:off x="1607617" y="2449690"/>
            <a:ext cx="5323761" cy="102738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1C67DA3-A2C0-4AA3-B231-51877358316B}"/>
              </a:ext>
            </a:extLst>
          </p:cNvPr>
          <p:cNvSpPr/>
          <p:nvPr/>
        </p:nvSpPr>
        <p:spPr>
          <a:xfrm>
            <a:off x="766921" y="3381647"/>
            <a:ext cx="840696" cy="190845"/>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Arrow Connector 16">
            <a:extLst>
              <a:ext uri="{FF2B5EF4-FFF2-40B4-BE49-F238E27FC236}">
                <a16:creationId xmlns:a16="http://schemas.microsoft.com/office/drawing/2014/main" id="{F4439D1A-9D2C-45E8-A2BE-227CD18B55AF}"/>
              </a:ext>
            </a:extLst>
          </p:cNvPr>
          <p:cNvCxnSpPr>
            <a:cxnSpLocks/>
          </p:cNvCxnSpPr>
          <p:nvPr/>
        </p:nvCxnSpPr>
        <p:spPr>
          <a:xfrm flipV="1">
            <a:off x="1621473" y="2414136"/>
            <a:ext cx="3255327" cy="123707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0ECB42F-F560-4C1D-AAAD-D25658B7C5AE}"/>
              </a:ext>
            </a:extLst>
          </p:cNvPr>
          <p:cNvSpPr/>
          <p:nvPr/>
        </p:nvSpPr>
        <p:spPr>
          <a:xfrm>
            <a:off x="766921" y="3569103"/>
            <a:ext cx="840696" cy="190846"/>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E71771B-8C2F-4658-9B13-E5BC7904FB1D}"/>
              </a:ext>
            </a:extLst>
          </p:cNvPr>
          <p:cNvSpPr txBox="1"/>
          <p:nvPr/>
        </p:nvSpPr>
        <p:spPr>
          <a:xfrm>
            <a:off x="6144021" y="4364296"/>
            <a:ext cx="2436251" cy="646331"/>
          </a:xfrm>
          <a:prstGeom prst="rect">
            <a:avLst/>
          </a:prstGeom>
          <a:noFill/>
        </p:spPr>
        <p:txBody>
          <a:bodyPr wrap="square" rtlCol="0">
            <a:spAutoFit/>
          </a:bodyPr>
          <a:lstStyle/>
          <a:p>
            <a:r>
              <a:rPr lang="en-US" dirty="0"/>
              <a:t>Point estimate (center) for confidence interval</a:t>
            </a:r>
          </a:p>
        </p:txBody>
      </p:sp>
      <p:cxnSp>
        <p:nvCxnSpPr>
          <p:cNvPr id="10" name="Straight Arrow Connector 9">
            <a:extLst>
              <a:ext uri="{FF2B5EF4-FFF2-40B4-BE49-F238E27FC236}">
                <a16:creationId xmlns:a16="http://schemas.microsoft.com/office/drawing/2014/main" id="{D5B03662-933A-42CD-BD58-BF81980F8A10}"/>
              </a:ext>
            </a:extLst>
          </p:cNvPr>
          <p:cNvCxnSpPr>
            <a:cxnSpLocks/>
          </p:cNvCxnSpPr>
          <p:nvPr/>
        </p:nvCxnSpPr>
        <p:spPr>
          <a:xfrm flipV="1">
            <a:off x="7696200" y="4108356"/>
            <a:ext cx="810177" cy="25029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4F03750-ED23-42C9-A76F-78A8B5F22E11}"/>
              </a:ext>
            </a:extLst>
          </p:cNvPr>
          <p:cNvCxnSpPr>
            <a:cxnSpLocks/>
          </p:cNvCxnSpPr>
          <p:nvPr/>
        </p:nvCxnSpPr>
        <p:spPr>
          <a:xfrm flipV="1">
            <a:off x="4723502" y="3076149"/>
            <a:ext cx="1625983" cy="132745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488B47C-20C6-4459-8D83-6C672308A424}"/>
              </a:ext>
            </a:extLst>
          </p:cNvPr>
          <p:cNvCxnSpPr>
            <a:cxnSpLocks/>
          </p:cNvCxnSpPr>
          <p:nvPr/>
        </p:nvCxnSpPr>
        <p:spPr>
          <a:xfrm flipV="1">
            <a:off x="5260213" y="3055694"/>
            <a:ext cx="3126382" cy="134312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297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3"/>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5"/>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par>
                                <p:cTn id="46" presetID="1" presetClass="exit" presetSubtype="0" fill="hold" nodeType="withEffect">
                                  <p:stCondLst>
                                    <p:cond delay="0"/>
                                  </p:stCondLst>
                                  <p:childTnLst>
                                    <p:set>
                                      <p:cBhvr>
                                        <p:cTn id="47" dur="1" fill="hold">
                                          <p:stCondLst>
                                            <p:cond delay="0"/>
                                          </p:stCondLst>
                                        </p:cTn>
                                        <p:tgtEl>
                                          <p:spTgt spid="17"/>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par>
                                <p:cTn id="61" presetID="1" presetClass="exit" presetSubtype="0" fill="hold" nodeType="withEffect">
                                  <p:stCondLst>
                                    <p:cond delay="0"/>
                                  </p:stCondLst>
                                  <p:childTnLst>
                                    <p:set>
                                      <p:cBhvr>
                                        <p:cTn id="62" dur="1" fill="hold">
                                          <p:stCondLst>
                                            <p:cond delay="0"/>
                                          </p:stCondLst>
                                        </p:cTn>
                                        <p:tgtEl>
                                          <p:spTgt spid="2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fade">
                                      <p:cBhvr>
                                        <p:cTn id="67" dur="500"/>
                                        <p:tgtEl>
                                          <p:spTgt spid="11"/>
                                        </p:tgtEl>
                                      </p:cBhvr>
                                    </p:animEffect>
                                  </p:childTnLst>
                                </p:cTn>
                              </p:par>
                              <p:par>
                                <p:cTn id="68" presetID="1" presetClass="exit" presetSubtype="0" fill="hold" nodeType="withEffect">
                                  <p:stCondLst>
                                    <p:cond delay="0"/>
                                  </p:stCondLst>
                                  <p:childTnLst>
                                    <p:set>
                                      <p:cBhvr>
                                        <p:cTn id="69" dur="1" fill="hold">
                                          <p:stCondLst>
                                            <p:cond delay="0"/>
                                          </p:stCondLst>
                                        </p:cTn>
                                        <p:tgtEl>
                                          <p:spTgt spid="28"/>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10"/>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5"/>
                                        </p:tgtEl>
                                        <p:attrNameLst>
                                          <p:attrName>style.visibility</p:attrName>
                                        </p:attrNameLst>
                                      </p:cBhvr>
                                      <p:to>
                                        <p:strVal val="visible"/>
                                      </p:to>
                                    </p:set>
                                    <p:animEffect transition="in" filter="fade">
                                      <p:cBhvr>
                                        <p:cTn id="8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9" grpId="0"/>
      <p:bldP spid="11" grpId="0"/>
      <p:bldP spid="5" grpId="0"/>
      <p:bldP spid="12" grpId="0"/>
      <p:bldP spid="14" grpId="0" animBg="1"/>
      <p:bldP spid="16" grpId="0" animBg="1"/>
      <p:bldP spid="18" grpId="0" animBg="1"/>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157784" y="1473542"/>
                <a:ext cx="386387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𝑉𝑎𝑟</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i="1">
                                  <a:latin typeface="Cambria Math"/>
                                  <a:ea typeface="Cambria Math"/>
                                </a:rPr>
                                <m:t>𝛽</m:t>
                              </m:r>
                            </m:e>
                            <m:sub>
                              <m:r>
                                <a:rPr lang="en-US" sz="2800" b="0" i="1" smtClean="0">
                                  <a:latin typeface="Cambria Math"/>
                                </a:rPr>
                                <m:t>0</m:t>
                              </m:r>
                            </m:sub>
                          </m:sSub>
                          <m:r>
                            <a:rPr lang="en-US" sz="2800" b="0" i="1" smtClean="0">
                              <a:latin typeface="Cambria Math"/>
                            </a:rPr>
                            <m:t>+</m:t>
                          </m:r>
                          <m:sSub>
                            <m:sSubPr>
                              <m:ctrlPr>
                                <a:rPr lang="en-US" sz="2800" i="1">
                                  <a:latin typeface="Cambria Math" panose="02040503050406030204" pitchFamily="18" charset="0"/>
                                </a:rPr>
                              </m:ctrlPr>
                            </m:sSubPr>
                            <m:e>
                              <m:r>
                                <a:rPr lang="en-US" sz="2800" b="0" i="1" smtClean="0">
                                  <a:latin typeface="Cambria Math"/>
                                </a:rPr>
                                <m:t>𝑎</m:t>
                              </m:r>
                              <m:r>
                                <a:rPr lang="en-US" sz="2800" i="1">
                                  <a:latin typeface="Cambria Math"/>
                                  <a:ea typeface="Cambria Math"/>
                                </a:rPr>
                                <m:t>𝛽</m:t>
                              </m:r>
                            </m:e>
                            <m:sub>
                              <m:r>
                                <a:rPr lang="en-US" sz="2800" b="0" i="1" smtClean="0">
                                  <a:latin typeface="Cambria Math"/>
                                  <a:ea typeface="Cambria Math"/>
                                </a:rPr>
                                <m:t>1</m:t>
                              </m:r>
                            </m:sub>
                          </m:sSub>
                          <m:r>
                            <a:rPr lang="en-US" sz="2800" b="0" i="1" smtClean="0">
                              <a:latin typeface="Cambria Math"/>
                            </a:rPr>
                            <m:t>+</m:t>
                          </m:r>
                          <m:sSub>
                            <m:sSubPr>
                              <m:ctrlPr>
                                <a:rPr lang="en-US" sz="2800" i="1">
                                  <a:latin typeface="Cambria Math" panose="02040503050406030204" pitchFamily="18" charset="0"/>
                                </a:rPr>
                              </m:ctrlPr>
                            </m:sSubPr>
                            <m:e>
                              <m:r>
                                <a:rPr lang="en-US" sz="2800" b="0" i="1" smtClean="0">
                                  <a:latin typeface="Cambria Math"/>
                                </a:rPr>
                                <m:t>𝑏</m:t>
                              </m:r>
                              <m:r>
                                <a:rPr lang="en-US" sz="2800" i="1">
                                  <a:latin typeface="Cambria Math"/>
                                  <a:ea typeface="Cambria Math"/>
                                </a:rPr>
                                <m:t>𝛽</m:t>
                              </m:r>
                            </m:e>
                            <m:sub>
                              <m:r>
                                <a:rPr lang="en-US" sz="2800" b="0" i="1" smtClean="0">
                                  <a:latin typeface="Cambria Math"/>
                                  <a:ea typeface="Cambria Math"/>
                                </a:rPr>
                                <m:t>2</m:t>
                              </m:r>
                            </m:sub>
                          </m:sSub>
                        </m:e>
                      </m:d>
                      <m:r>
                        <a:rPr lang="en-US" sz="2800" b="0" i="1" smtClean="0">
                          <a:latin typeface="Cambria Math"/>
                        </a:rPr>
                        <m:t>=</m:t>
                      </m:r>
                    </m:oMath>
                  </m:oMathPara>
                </a14:m>
                <a:endParaRPr lang="en-US" sz="2800" b="0" dirty="0"/>
              </a:p>
            </p:txBody>
          </p:sp>
        </mc:Choice>
        <mc:Fallback xmlns="">
          <p:sp>
            <p:nvSpPr>
              <p:cNvPr id="4" name="TextBox 3"/>
              <p:cNvSpPr txBox="1">
                <a:spLocks noRot="1" noChangeAspect="1" noMove="1" noResize="1" noEditPoints="1" noAdjustHandles="1" noChangeArrowheads="1" noChangeShapeType="1" noTextEdit="1"/>
              </p:cNvSpPr>
              <p:nvPr/>
            </p:nvSpPr>
            <p:spPr>
              <a:xfrm>
                <a:off x="157784" y="1473542"/>
                <a:ext cx="3863878"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5256" y="2012355"/>
                <a:ext cx="9181744" cy="6835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𝑉𝑎𝑟</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a:latin typeface="Cambria Math"/>
                                      <a:ea typeface="Cambria Math"/>
                                    </a:rPr>
                                    <m:t>𝛽</m:t>
                                  </m:r>
                                </m:e>
                              </m:acc>
                            </m:e>
                            <m:sub>
                              <m:r>
                                <a:rPr lang="en-US" i="1">
                                  <a:latin typeface="Cambria Math"/>
                                </a:rPr>
                                <m:t>0</m:t>
                              </m:r>
                            </m:sub>
                          </m:sSub>
                        </m:e>
                      </m:d>
                      <m:r>
                        <a:rPr lang="en-US" i="1">
                          <a:latin typeface="Cambria Math"/>
                        </a:rPr>
                        <m:t>+</m:t>
                      </m:r>
                      <m:sSup>
                        <m:sSupPr>
                          <m:ctrlPr>
                            <a:rPr lang="en-US" i="1">
                              <a:latin typeface="Cambria Math" panose="02040503050406030204" pitchFamily="18" charset="0"/>
                            </a:rPr>
                          </m:ctrlPr>
                        </m:sSupPr>
                        <m:e>
                          <m:r>
                            <a:rPr lang="en-US" i="1">
                              <a:latin typeface="Cambria Math"/>
                            </a:rPr>
                            <m:t>𝑎</m:t>
                          </m:r>
                        </m:e>
                        <m:sup>
                          <m:r>
                            <a:rPr lang="en-US" i="1">
                              <a:latin typeface="Cambria Math"/>
                            </a:rPr>
                            <m:t>2</m:t>
                          </m:r>
                        </m:sup>
                      </m:sSup>
                      <m:r>
                        <a:rPr lang="en-US" i="1">
                          <a:latin typeface="Cambria Math"/>
                        </a:rPr>
                        <m:t>𝑉𝑎𝑟</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ea typeface="Cambria Math"/>
                                    </a:rPr>
                                    <m:t>𝛽</m:t>
                                  </m:r>
                                </m:e>
                              </m:acc>
                            </m:e>
                            <m:sub>
                              <m:r>
                                <a:rPr lang="en-US" b="0" i="1" smtClean="0">
                                  <a:latin typeface="Cambria Math" panose="02040503050406030204" pitchFamily="18" charset="0"/>
                                  <a:ea typeface="Cambria Math"/>
                                </a:rPr>
                                <m:t>1</m:t>
                              </m:r>
                            </m:sub>
                          </m:sSub>
                        </m:e>
                      </m:d>
                      <m:r>
                        <a:rPr lang="en-US" i="1">
                          <a:latin typeface="Cambria Math"/>
                        </a:rPr>
                        <m:t>+</m:t>
                      </m:r>
                      <m:sSup>
                        <m:sSupPr>
                          <m:ctrlPr>
                            <a:rPr lang="en-US" i="1">
                              <a:latin typeface="Cambria Math" panose="02040503050406030204" pitchFamily="18" charset="0"/>
                            </a:rPr>
                          </m:ctrlPr>
                        </m:sSupPr>
                        <m:e>
                          <m:r>
                            <a:rPr lang="en-US" i="1">
                              <a:latin typeface="Cambria Math"/>
                            </a:rPr>
                            <m:t>𝑏</m:t>
                          </m:r>
                        </m:e>
                        <m:sup>
                          <m:r>
                            <a:rPr lang="en-US" i="1">
                              <a:latin typeface="Cambria Math"/>
                            </a:rPr>
                            <m:t>2</m:t>
                          </m:r>
                        </m:sup>
                      </m:sSup>
                      <m:r>
                        <a:rPr lang="en-US" i="1">
                          <a:latin typeface="Cambria Math"/>
                        </a:rPr>
                        <m:t>𝑉𝑎𝑟</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ea typeface="Cambria Math"/>
                                    </a:rPr>
                                    <m:t>𝛽</m:t>
                                  </m:r>
                                </m:e>
                              </m:acc>
                            </m:e>
                            <m:sub>
                              <m:r>
                                <a:rPr lang="en-US" b="0" i="1" smtClean="0">
                                  <a:latin typeface="Cambria Math" panose="02040503050406030204" pitchFamily="18" charset="0"/>
                                  <a:ea typeface="Cambria Math"/>
                                </a:rPr>
                                <m:t>2</m:t>
                              </m:r>
                            </m:sub>
                          </m:sSub>
                        </m:e>
                      </m:d>
                      <m:r>
                        <a:rPr lang="en-US" i="1">
                          <a:latin typeface="Cambria Math"/>
                        </a:rPr>
                        <m:t>+ 2</m:t>
                      </m:r>
                      <m:r>
                        <a:rPr lang="en-US" i="1">
                          <a:latin typeface="Cambria Math"/>
                        </a:rPr>
                        <m:t>𝑎𝐶𝑜𝑣</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ea typeface="Cambria Math"/>
                                    </a:rPr>
                                    <m:t>𝛽</m:t>
                                  </m:r>
                                </m:e>
                              </m:acc>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ea typeface="Cambria Math"/>
                                    </a:rPr>
                                    <m:t>𝛽</m:t>
                                  </m:r>
                                </m:e>
                              </m:acc>
                            </m:e>
                            <m:sub>
                              <m:r>
                                <a:rPr lang="en-US" b="0" i="1" smtClean="0">
                                  <a:latin typeface="Cambria Math" panose="02040503050406030204" pitchFamily="18" charset="0"/>
                                  <a:ea typeface="Cambria Math"/>
                                </a:rPr>
                                <m:t>1</m:t>
                              </m:r>
                            </m:sub>
                          </m:sSub>
                        </m:e>
                      </m:d>
                      <m:r>
                        <a:rPr lang="en-US" i="1">
                          <a:latin typeface="Cambria Math"/>
                        </a:rPr>
                        <m:t>+2</m:t>
                      </m:r>
                      <m:r>
                        <a:rPr lang="en-US" i="1">
                          <a:latin typeface="Cambria Math"/>
                        </a:rPr>
                        <m:t>𝑏𝐶𝑜𝑣</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ea typeface="Cambria Math"/>
                                    </a:rPr>
                                    <m:t>𝛽</m:t>
                                  </m:r>
                                </m:e>
                              </m:acc>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ea typeface="Cambria Math"/>
                                    </a:rPr>
                                    <m:t>𝛽</m:t>
                                  </m:r>
                                </m:e>
                              </m:acc>
                            </m:e>
                            <m:sub>
                              <m:r>
                                <a:rPr lang="en-US" b="0" i="1" smtClean="0">
                                  <a:latin typeface="Cambria Math" panose="02040503050406030204" pitchFamily="18" charset="0"/>
                                  <a:ea typeface="Cambria Math"/>
                                </a:rPr>
                                <m:t>2</m:t>
                              </m:r>
                            </m:sub>
                          </m:sSub>
                        </m:e>
                      </m:d>
                      <m:r>
                        <a:rPr lang="en-US" i="1">
                          <a:latin typeface="Cambria Math"/>
                        </a:rPr>
                        <m:t>+2</m:t>
                      </m:r>
                      <m:r>
                        <a:rPr lang="en-US" i="1">
                          <a:latin typeface="Cambria Math"/>
                        </a:rPr>
                        <m:t>𝑎𝑏𝐶𝑜𝑣</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ea typeface="Cambria Math"/>
                                    </a:rPr>
                                    <m:t>𝛽</m:t>
                                  </m:r>
                                </m:e>
                              </m:acc>
                            </m:e>
                            <m:sub>
                              <m:r>
                                <a:rPr lang="en-US" b="0" i="1" smtClean="0">
                                  <a:latin typeface="Cambria Math" panose="02040503050406030204" pitchFamily="18" charset="0"/>
                                  <a:ea typeface="Cambria Math"/>
                                </a:rPr>
                                <m:t>1</m:t>
                              </m:r>
                            </m:sub>
                          </m:sSub>
                          <m:r>
                            <a:rPr lang="en-US" i="1">
                              <a:latin typeface="Cambria Math"/>
                              <a:ea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ea typeface="Cambria Math"/>
                                    </a:rPr>
                                    <m:t>𝛽</m:t>
                                  </m:r>
                                </m:e>
                              </m:acc>
                            </m:e>
                            <m:sub>
                              <m:r>
                                <a:rPr lang="en-US" b="0" i="1" smtClean="0">
                                  <a:latin typeface="Cambria Math" panose="02040503050406030204" pitchFamily="18" charset="0"/>
                                  <a:ea typeface="Cambria Math"/>
                                </a:rPr>
                                <m:t>2</m:t>
                              </m:r>
                            </m:sub>
                          </m:sSub>
                        </m:e>
                      </m:d>
                    </m:oMath>
                  </m:oMathPara>
                </a14:m>
                <a:endParaRPr lang="en-US" dirty="0"/>
              </a:p>
              <a:p>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5256" y="2012355"/>
                <a:ext cx="9181744" cy="683585"/>
              </a:xfrm>
              <a:prstGeom prst="rect">
                <a:avLst/>
              </a:prstGeom>
              <a:blipFill>
                <a:blip r:embed="rId3"/>
                <a:stretch>
                  <a:fillRect t="-3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05256" y="3711916"/>
                <a:ext cx="9067443" cy="9173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𝑉𝑎𝑟</m:t>
                      </m:r>
                      <m:r>
                        <a:rPr lang="en-US" b="0" i="1" smtClean="0">
                          <a:latin typeface="Cambria Math"/>
                        </a:rPr>
                        <m:t>(</m:t>
                      </m:r>
                      <m:r>
                        <m:rPr>
                          <m:nor/>
                        </m:rPr>
                        <a:rPr lang="en-US">
                          <a:latin typeface="Cambria Math" panose="02040503050406030204" pitchFamily="18" charset="0"/>
                          <a:ea typeface="Cambria Math" panose="02040503050406030204" pitchFamily="18" charset="0"/>
                        </a:rPr>
                        <m:t>𝜇</m:t>
                      </m:r>
                      <m:r>
                        <m:rPr>
                          <m:nor/>
                        </m:rPr>
                        <a:rPr lang="en-US">
                          <a:latin typeface="Cambria Math" panose="02040503050406030204" pitchFamily="18" charset="0"/>
                          <a:ea typeface="Cambria Math" panose="02040503050406030204" pitchFamily="18" charset="0"/>
                        </a:rPr>
                        <m:t>{</m:t>
                      </m:r>
                      <m:r>
                        <m:rPr>
                          <m:nor/>
                        </m:rPr>
                        <a:rPr lang="en-US">
                          <a:latin typeface="Cambria Math"/>
                        </a:rPr>
                        <m:t>log</m:t>
                      </m:r>
                      <m:r>
                        <m:rPr>
                          <m:nor/>
                        </m:rPr>
                        <a:rPr lang="en-US">
                          <a:latin typeface="Cambria Math" panose="02040503050406030204" pitchFamily="18" charset="0"/>
                        </a:rPr>
                        <m:t>(</m:t>
                      </m:r>
                      <m:r>
                        <m:rPr>
                          <m:nor/>
                        </m:rPr>
                        <a:rPr lang="en-US">
                          <a:latin typeface="Cambria Math"/>
                        </a:rPr>
                        <m:t>𝑙𝑖𝑓𝑒</m:t>
                      </m:r>
                      <m:r>
                        <m:rPr>
                          <m:nor/>
                        </m:rPr>
                        <a:rPr lang="en-US">
                          <a:latin typeface="Cambria Math" panose="02040503050406030204" pitchFamily="18" charset="0"/>
                        </a:rPr>
                        <m:t>) |</m:t>
                      </m:r>
                      <m:r>
                        <m:rPr>
                          <m:nor/>
                        </m:rPr>
                        <a:rPr lang="en-US">
                          <a:latin typeface="Cambria Math" panose="02040503050406030204" pitchFamily="18" charset="0"/>
                        </a:rPr>
                        <m:t>𝑙𝑜𝑔𝑚𝑎𝑠𝑠</m:t>
                      </m:r>
                      <m:r>
                        <m:rPr>
                          <m:nor/>
                        </m:rPr>
                        <a:rPr lang="en-US">
                          <a:latin typeface="Cambria Math" panose="02040503050406030204" pitchFamily="18" charset="0"/>
                        </a:rPr>
                        <m:t>=</m:t>
                      </m:r>
                      <m:r>
                        <m:rPr>
                          <m:nor/>
                        </m:rPr>
                        <a:rPr lang="en-US" b="1" smtClean="0">
                          <a:solidFill>
                            <a:srgbClr val="7030A0"/>
                          </a:solidFill>
                          <a:latin typeface="Cambria Math" panose="02040503050406030204" pitchFamily="18" charset="0"/>
                        </a:rPr>
                        <m:t>.91629</m:t>
                      </m:r>
                      <m:r>
                        <m:rPr>
                          <m:nor/>
                        </m:rPr>
                        <a:rPr lang="en-US">
                          <a:latin typeface="Cambria Math" panose="02040503050406030204" pitchFamily="18" charset="0"/>
                        </a:rPr>
                        <m:t>, </m:t>
                      </m:r>
                      <m:r>
                        <m:rPr>
                          <m:nor/>
                        </m:rPr>
                        <a:rPr lang="en-US">
                          <a:latin typeface="Cambria Math" panose="02040503050406030204" pitchFamily="18" charset="0"/>
                        </a:rPr>
                        <m:t>𝑙𝑜𝑔𝑚𝑒𝑡𝑎𝑏</m:t>
                      </m:r>
                      <m:r>
                        <m:rPr>
                          <m:nor/>
                        </m:rPr>
                        <a:rPr lang="en-US">
                          <a:latin typeface="Cambria Math" panose="02040503050406030204" pitchFamily="18" charset="0"/>
                        </a:rPr>
                        <m:t>=</m:t>
                      </m:r>
                      <m:r>
                        <m:rPr>
                          <m:nor/>
                        </m:rPr>
                        <a:rPr lang="en-US" b="1" smtClean="0">
                          <a:solidFill>
                            <a:srgbClr val="00B050"/>
                          </a:solidFill>
                          <a:latin typeface="Cambria Math" panose="02040503050406030204" pitchFamily="18" charset="0"/>
                        </a:rPr>
                        <m:t>5.7104</m:t>
                      </m:r>
                      <m:r>
                        <m:rPr>
                          <m:nor/>
                        </m:rPr>
                        <a:rPr lang="en-US">
                          <a:latin typeface="Cambria Math" panose="02040503050406030204" pitchFamily="18" charset="0"/>
                        </a:rPr>
                        <m:t>})</m:t>
                      </m:r>
                      <m:r>
                        <a:rPr lang="en-US" i="1">
                          <a:latin typeface="Cambria Math"/>
                        </a:rPr>
                        <m:t>=</m:t>
                      </m:r>
                      <m:sSup>
                        <m:sSupPr>
                          <m:ctrlPr>
                            <a:rPr lang="en-US" i="1">
                              <a:latin typeface="Cambria Math" panose="02040503050406030204" pitchFamily="18" charset="0"/>
                            </a:rPr>
                          </m:ctrlPr>
                        </m:sSupPr>
                        <m:e>
                          <m:r>
                            <a:rPr lang="en-US" i="1">
                              <a:latin typeface="Cambria Math"/>
                            </a:rPr>
                            <m:t>.234</m:t>
                          </m:r>
                          <m:r>
                            <a:rPr lang="en-US" b="0" i="1" smtClean="0">
                              <a:latin typeface="Cambria Math" panose="02040503050406030204" pitchFamily="18" charset="0"/>
                            </a:rPr>
                            <m:t>3</m:t>
                          </m:r>
                          <m:r>
                            <a:rPr lang="en-US" i="1">
                              <a:latin typeface="Cambria Math"/>
                            </a:rPr>
                            <m:t>+</m:t>
                          </m:r>
                          <m:d>
                            <m:dPr>
                              <m:ctrlPr>
                                <a:rPr lang="en-US" i="1">
                                  <a:latin typeface="Cambria Math" panose="02040503050406030204" pitchFamily="18" charset="0"/>
                                </a:rPr>
                              </m:ctrlPr>
                            </m:dPr>
                            <m:e>
                              <m:r>
                                <a:rPr lang="en-US" b="1" i="1" smtClean="0">
                                  <a:solidFill>
                                    <a:srgbClr val="00B050"/>
                                  </a:solidFill>
                                  <a:latin typeface="Cambria Math"/>
                                </a:rPr>
                                <m:t>𝟓</m:t>
                              </m:r>
                              <m:r>
                                <a:rPr lang="en-US" b="1" i="1" smtClean="0">
                                  <a:solidFill>
                                    <a:srgbClr val="00B050"/>
                                  </a:solidFill>
                                  <a:latin typeface="Cambria Math"/>
                                </a:rPr>
                                <m:t>.</m:t>
                              </m:r>
                              <m:r>
                                <a:rPr lang="en-US" b="1" i="1" smtClean="0">
                                  <a:solidFill>
                                    <a:srgbClr val="00B050"/>
                                  </a:solidFill>
                                  <a:latin typeface="Cambria Math"/>
                                </a:rPr>
                                <m:t>𝟕𝟏𝟎𝟒</m:t>
                              </m:r>
                            </m:e>
                          </m:d>
                        </m:e>
                        <m:sup>
                          <m:r>
                            <a:rPr lang="en-US" i="1">
                              <a:latin typeface="Cambria Math"/>
                            </a:rPr>
                            <m:t>2</m:t>
                          </m:r>
                        </m:sup>
                      </m:sSup>
                      <m:r>
                        <a:rPr lang="en-US" i="1">
                          <a:latin typeface="Cambria Math"/>
                        </a:rPr>
                        <m:t>(.00</m:t>
                      </m:r>
                      <m:r>
                        <a:rPr lang="en-US" b="0" i="1" smtClean="0">
                          <a:latin typeface="Cambria Math" panose="02040503050406030204" pitchFamily="18" charset="0"/>
                        </a:rPr>
                        <m:t>73</m:t>
                      </m:r>
                      <m:r>
                        <a:rPr lang="en-US" i="1">
                          <a:latin typeface="Cambria Math"/>
                        </a:rPr>
                        <m:t>)</m:t>
                      </m:r>
                      <m:sSup>
                        <m:sSupPr>
                          <m:ctrlPr>
                            <a:rPr lang="en-US" i="1">
                              <a:latin typeface="Cambria Math" panose="02040503050406030204" pitchFamily="18" charset="0"/>
                            </a:rPr>
                          </m:ctrlPr>
                        </m:sSupPr>
                        <m:e>
                          <m:r>
                            <a:rPr lang="en-US" i="1">
                              <a:latin typeface="Cambria Math"/>
                            </a:rPr>
                            <m:t>+ </m:t>
                          </m:r>
                          <m:d>
                            <m:dPr>
                              <m:ctrlPr>
                                <a:rPr lang="en-US" i="1">
                                  <a:latin typeface="Cambria Math" panose="02040503050406030204" pitchFamily="18" charset="0"/>
                                </a:rPr>
                              </m:ctrlPr>
                            </m:dPr>
                            <m:e>
                              <m:r>
                                <a:rPr lang="en-US" b="1" i="1" smtClean="0">
                                  <a:solidFill>
                                    <a:srgbClr val="7030A0"/>
                                  </a:solidFill>
                                  <a:latin typeface="Cambria Math"/>
                                </a:rPr>
                                <m:t>.</m:t>
                              </m:r>
                              <m:r>
                                <a:rPr lang="en-US" b="1" i="1" smtClean="0">
                                  <a:solidFill>
                                    <a:srgbClr val="7030A0"/>
                                  </a:solidFill>
                                  <a:latin typeface="Cambria Math"/>
                                </a:rPr>
                                <m:t>𝟗𝟏𝟔𝟐𝟗</m:t>
                              </m:r>
                            </m:e>
                          </m:d>
                        </m:e>
                        <m:sup>
                          <m:r>
                            <a:rPr lang="en-US" i="1">
                              <a:latin typeface="Cambria Math"/>
                            </a:rPr>
                            <m:t>2</m:t>
                          </m:r>
                        </m:sup>
                      </m:sSup>
                      <m:d>
                        <m:dPr>
                          <m:ctrlPr>
                            <a:rPr lang="en-US" i="1">
                              <a:latin typeface="Cambria Math" panose="02040503050406030204" pitchFamily="18" charset="0"/>
                            </a:rPr>
                          </m:ctrlPr>
                        </m:dPr>
                        <m:e>
                          <m:r>
                            <a:rPr lang="en-US" i="1">
                              <a:latin typeface="Cambria Math"/>
                            </a:rPr>
                            <m:t>.00</m:t>
                          </m:r>
                          <m:r>
                            <a:rPr lang="en-US" b="0" i="1" smtClean="0">
                              <a:latin typeface="Cambria Math" panose="02040503050406030204" pitchFamily="18" charset="0"/>
                            </a:rPr>
                            <m:t>4</m:t>
                          </m:r>
                          <m:r>
                            <a:rPr lang="en-US" i="1">
                              <a:latin typeface="Cambria Math"/>
                            </a:rPr>
                            <m:t>1</m:t>
                          </m:r>
                        </m:e>
                      </m:d>
                    </m:oMath>
                  </m:oMathPara>
                </a14:m>
                <a:endParaRPr lang="en-US" b="0" i="1" dirty="0">
                  <a:latin typeface="Cambria Math"/>
                </a:endParaRPr>
              </a:p>
              <a:p>
                <a:pPr/>
                <a14:m>
                  <m:oMathPara xmlns:m="http://schemas.openxmlformats.org/officeDocument/2006/math">
                    <m:oMathParaPr>
                      <m:jc m:val="centerGroup"/>
                    </m:oMathParaPr>
                    <m:oMath xmlns:m="http://schemas.openxmlformats.org/officeDocument/2006/math">
                      <m:r>
                        <a:rPr lang="en-US" b="0" i="1" smtClean="0">
                          <a:latin typeface="Cambria Math"/>
                        </a:rPr>
                        <m:t> +2</m:t>
                      </m:r>
                      <m:d>
                        <m:dPr>
                          <m:ctrlPr>
                            <a:rPr lang="en-US" b="0" i="1" smtClean="0">
                              <a:latin typeface="Cambria Math" panose="02040503050406030204" pitchFamily="18" charset="0"/>
                            </a:rPr>
                          </m:ctrlPr>
                        </m:dPr>
                        <m:e>
                          <m:r>
                            <a:rPr lang="en-US" b="1" i="1" smtClean="0">
                              <a:solidFill>
                                <a:srgbClr val="00B050"/>
                              </a:solidFill>
                              <a:latin typeface="Cambria Math"/>
                            </a:rPr>
                            <m:t>𝟓</m:t>
                          </m:r>
                          <m:r>
                            <a:rPr lang="en-US" b="1" i="1" smtClean="0">
                              <a:solidFill>
                                <a:srgbClr val="00B050"/>
                              </a:solidFill>
                              <a:latin typeface="Cambria Math"/>
                            </a:rPr>
                            <m:t>.</m:t>
                          </m:r>
                          <m:r>
                            <a:rPr lang="en-US" b="1" i="1" smtClean="0">
                              <a:solidFill>
                                <a:srgbClr val="00B050"/>
                              </a:solidFill>
                              <a:latin typeface="Cambria Math"/>
                            </a:rPr>
                            <m:t>𝟕𝟏𝟎𝟒</m:t>
                          </m:r>
                        </m:e>
                      </m:d>
                      <m:d>
                        <m:dPr>
                          <m:ctrlPr>
                            <a:rPr lang="en-US" b="0" i="1" smtClean="0">
                              <a:latin typeface="Cambria Math" panose="02040503050406030204" pitchFamily="18" charset="0"/>
                            </a:rPr>
                          </m:ctrlPr>
                        </m:dPr>
                        <m:e>
                          <m:r>
                            <a:rPr lang="en-US" b="0" i="1" smtClean="0">
                              <a:latin typeface="Cambria Math"/>
                            </a:rPr>
                            <m:t>−.04</m:t>
                          </m:r>
                          <m:r>
                            <a:rPr lang="en-US" b="0" i="1" smtClean="0">
                              <a:latin typeface="Cambria Math" panose="02040503050406030204" pitchFamily="18" charset="0"/>
                            </a:rPr>
                            <m:t>129</m:t>
                          </m:r>
                        </m:e>
                      </m:d>
                      <m:r>
                        <a:rPr lang="en-US" b="0" i="1" smtClean="0">
                          <a:latin typeface="Cambria Math"/>
                        </a:rPr>
                        <m:t>+2</m:t>
                      </m:r>
                      <m:d>
                        <m:dPr>
                          <m:ctrlPr>
                            <a:rPr lang="en-US" b="0" i="1" smtClean="0">
                              <a:latin typeface="Cambria Math" panose="02040503050406030204" pitchFamily="18" charset="0"/>
                            </a:rPr>
                          </m:ctrlPr>
                        </m:dPr>
                        <m:e>
                          <m:r>
                            <a:rPr lang="en-US" b="1" i="1" smtClean="0">
                              <a:solidFill>
                                <a:srgbClr val="7030A0"/>
                              </a:solidFill>
                              <a:latin typeface="Cambria Math"/>
                            </a:rPr>
                            <m:t>.</m:t>
                          </m:r>
                          <m:r>
                            <a:rPr lang="en-US" b="1" i="1" smtClean="0">
                              <a:solidFill>
                                <a:srgbClr val="7030A0"/>
                              </a:solidFill>
                              <a:latin typeface="Cambria Math"/>
                            </a:rPr>
                            <m:t>𝟗𝟏𝟔𝟐𝟗</m:t>
                          </m:r>
                        </m:e>
                      </m:d>
                      <m:d>
                        <m:dPr>
                          <m:ctrlPr>
                            <a:rPr lang="en-US" b="0" i="1" smtClean="0">
                              <a:latin typeface="Cambria Math" panose="02040503050406030204" pitchFamily="18" charset="0"/>
                            </a:rPr>
                          </m:ctrlPr>
                        </m:dPr>
                        <m:e>
                          <m:r>
                            <a:rPr lang="en-US" b="0" i="1" smtClean="0">
                              <a:latin typeface="Cambria Math"/>
                            </a:rPr>
                            <m:t>.03</m:t>
                          </m:r>
                          <m:r>
                            <a:rPr lang="en-US" b="0" i="1" smtClean="0">
                              <a:latin typeface="Cambria Math" panose="02040503050406030204" pitchFamily="18" charset="0"/>
                            </a:rPr>
                            <m:t>046</m:t>
                          </m:r>
                        </m:e>
                      </m:d>
                      <m:r>
                        <a:rPr lang="en-US" b="0" i="1" smtClean="0">
                          <a:latin typeface="Cambria Math"/>
                        </a:rPr>
                        <m:t>+2</m:t>
                      </m:r>
                      <m:d>
                        <m:dPr>
                          <m:ctrlPr>
                            <a:rPr lang="en-US" b="0" i="1" smtClean="0">
                              <a:latin typeface="Cambria Math" panose="02040503050406030204" pitchFamily="18" charset="0"/>
                            </a:rPr>
                          </m:ctrlPr>
                        </m:dPr>
                        <m:e>
                          <m:r>
                            <a:rPr lang="en-US" b="1" i="1" smtClean="0">
                              <a:solidFill>
                                <a:srgbClr val="00B050"/>
                              </a:solidFill>
                              <a:latin typeface="Cambria Math"/>
                            </a:rPr>
                            <m:t>𝟓</m:t>
                          </m:r>
                          <m:r>
                            <a:rPr lang="en-US" b="1" i="1" smtClean="0">
                              <a:solidFill>
                                <a:srgbClr val="00B050"/>
                              </a:solidFill>
                              <a:latin typeface="Cambria Math"/>
                            </a:rPr>
                            <m:t>.</m:t>
                          </m:r>
                          <m:r>
                            <a:rPr lang="en-US" b="1" i="1" smtClean="0">
                              <a:solidFill>
                                <a:srgbClr val="00B050"/>
                              </a:solidFill>
                              <a:latin typeface="Cambria Math"/>
                            </a:rPr>
                            <m:t>𝟕𝟏𝟎𝟒</m:t>
                          </m:r>
                        </m:e>
                      </m:d>
                      <m:r>
                        <a:rPr lang="en-US" b="0" i="1" smtClean="0">
                          <a:latin typeface="Cambria Math"/>
                        </a:rPr>
                        <m:t>(</m:t>
                      </m:r>
                      <m:r>
                        <a:rPr lang="en-US" b="1" i="1" smtClean="0">
                          <a:solidFill>
                            <a:srgbClr val="7030A0"/>
                          </a:solidFill>
                          <a:latin typeface="Cambria Math"/>
                        </a:rPr>
                        <m:t>.</m:t>
                      </m:r>
                      <m:r>
                        <a:rPr lang="en-US" b="1" i="1" smtClean="0">
                          <a:solidFill>
                            <a:srgbClr val="7030A0"/>
                          </a:solidFill>
                          <a:latin typeface="Cambria Math"/>
                        </a:rPr>
                        <m:t>𝟗𝟏𝟔𝟐𝟗</m:t>
                      </m:r>
                      <m:r>
                        <a:rPr lang="en-US" b="0" i="1" smtClean="0">
                          <a:latin typeface="Cambria Math"/>
                        </a:rPr>
                        <m:t>)(−.00</m:t>
                      </m:r>
                      <m:r>
                        <a:rPr lang="en-US" b="0" i="1" smtClean="0">
                          <a:latin typeface="Cambria Math" panose="02040503050406030204" pitchFamily="18" charset="0"/>
                        </a:rPr>
                        <m:t>541</m:t>
                      </m:r>
                      <m:r>
                        <a:rPr lang="en-US" b="0" i="1" smtClean="0">
                          <a:latin typeface="Cambria Math"/>
                        </a:rPr>
                        <m:t>)</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105256" y="3711916"/>
                <a:ext cx="9067443" cy="917302"/>
              </a:xfrm>
              <a:prstGeom prst="rect">
                <a:avLst/>
              </a:prstGeom>
              <a:blipFill>
                <a:blip r:embed="rId4"/>
                <a:stretch>
                  <a:fillRect b="-4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1204" y="968252"/>
                <a:ext cx="9646195" cy="6613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𝑉𝑎𝑟</m:t>
                      </m:r>
                      <m:r>
                        <a:rPr lang="en-US" b="0" i="1" smtClean="0">
                          <a:latin typeface="Cambria Math"/>
                        </a:rPr>
                        <m:t>(</m:t>
                      </m:r>
                      <m:r>
                        <m:rPr>
                          <m:nor/>
                        </m:rPr>
                        <a:rPr lang="en-US">
                          <a:latin typeface="Cambria Math" panose="02040503050406030204" pitchFamily="18" charset="0"/>
                          <a:ea typeface="Cambria Math" panose="02040503050406030204" pitchFamily="18" charset="0"/>
                        </a:rPr>
                        <m:t>𝜇</m:t>
                      </m:r>
                      <m:r>
                        <m:rPr>
                          <m:nor/>
                        </m:rPr>
                        <a:rPr lang="en-US">
                          <a:latin typeface="Cambria Math" panose="02040503050406030204" pitchFamily="18" charset="0"/>
                          <a:ea typeface="Cambria Math" panose="02040503050406030204" pitchFamily="18" charset="0"/>
                        </a:rPr>
                        <m:t>{</m:t>
                      </m:r>
                      <m:r>
                        <m:rPr>
                          <m:nor/>
                        </m:rPr>
                        <a:rPr lang="en-US">
                          <a:latin typeface="Cambria Math"/>
                        </a:rPr>
                        <m:t>log</m:t>
                      </m:r>
                      <m:r>
                        <m:rPr>
                          <m:nor/>
                        </m:rPr>
                        <a:rPr lang="en-US">
                          <a:latin typeface="Cambria Math" panose="02040503050406030204" pitchFamily="18" charset="0"/>
                        </a:rPr>
                        <m:t>(</m:t>
                      </m:r>
                      <m:r>
                        <m:rPr>
                          <m:nor/>
                        </m:rPr>
                        <a:rPr lang="en-US">
                          <a:latin typeface="Cambria Math"/>
                        </a:rPr>
                        <m:t>𝑙𝑖𝑓𝑒</m:t>
                      </m:r>
                      <m:r>
                        <m:rPr>
                          <m:nor/>
                        </m:rPr>
                        <a:rPr lang="en-US">
                          <a:latin typeface="Cambria Math" panose="02040503050406030204" pitchFamily="18" charset="0"/>
                        </a:rPr>
                        <m:t>) |</m:t>
                      </m:r>
                      <m:r>
                        <m:rPr>
                          <m:nor/>
                        </m:rPr>
                        <a:rPr lang="en-US">
                          <a:latin typeface="Cambria Math" panose="02040503050406030204" pitchFamily="18" charset="0"/>
                        </a:rPr>
                        <m:t>𝑙𝑜𝑔𝑚𝑎𝑠𝑠</m:t>
                      </m:r>
                      <m:r>
                        <m:rPr>
                          <m:nor/>
                        </m:rPr>
                        <a:rPr lang="en-US">
                          <a:latin typeface="Cambria Math" panose="02040503050406030204" pitchFamily="18" charset="0"/>
                        </a:rPr>
                        <m:t>=</m:t>
                      </m:r>
                      <m:r>
                        <m:rPr>
                          <m:nor/>
                        </m:rPr>
                        <a:rPr lang="en-US" b="1" smtClean="0">
                          <a:solidFill>
                            <a:srgbClr val="7030A0"/>
                          </a:solidFill>
                          <a:latin typeface="Cambria Math" panose="02040503050406030204" pitchFamily="18" charset="0"/>
                        </a:rPr>
                        <m:t>.91629</m:t>
                      </m:r>
                      <m:r>
                        <m:rPr>
                          <m:nor/>
                        </m:rPr>
                        <a:rPr lang="en-US">
                          <a:latin typeface="Cambria Math" panose="02040503050406030204" pitchFamily="18" charset="0"/>
                        </a:rPr>
                        <m:t>, </m:t>
                      </m:r>
                      <m:r>
                        <m:rPr>
                          <m:nor/>
                        </m:rPr>
                        <a:rPr lang="en-US">
                          <a:latin typeface="Cambria Math" panose="02040503050406030204" pitchFamily="18" charset="0"/>
                        </a:rPr>
                        <m:t>𝑙𝑜𝑔𝑚𝑒𝑡𝑎𝑏</m:t>
                      </m:r>
                      <m:r>
                        <m:rPr>
                          <m:nor/>
                        </m:rPr>
                        <a:rPr lang="en-US">
                          <a:latin typeface="Cambria Math" panose="02040503050406030204" pitchFamily="18" charset="0"/>
                        </a:rPr>
                        <m:t>=</m:t>
                      </m:r>
                      <m:r>
                        <m:rPr>
                          <m:nor/>
                        </m:rPr>
                        <a:rPr lang="en-US" b="1" smtClean="0">
                          <a:solidFill>
                            <a:srgbClr val="00B050"/>
                          </a:solidFill>
                          <a:latin typeface="Cambria Math" panose="02040503050406030204" pitchFamily="18" charset="0"/>
                        </a:rPr>
                        <m:t>5.7104</m:t>
                      </m:r>
                      <m:r>
                        <m:rPr>
                          <m:nor/>
                        </m:rPr>
                        <a:rPr lang="en-US">
                          <a:latin typeface="Cambria Math" panose="02040503050406030204" pitchFamily="18" charset="0"/>
                        </a:rPr>
                        <m:t>})</m:t>
                      </m:r>
                    </m:oMath>
                  </m:oMathPara>
                </a14:m>
                <a:endParaRPr lang="en-US" b="0" i="1" dirty="0">
                  <a:latin typeface="Cambria Math"/>
                </a:endParaRPr>
              </a:p>
              <a:p>
                <a:pPr/>
                <a14:m>
                  <m:oMathPara xmlns:m="http://schemas.openxmlformats.org/officeDocument/2006/math">
                    <m:oMathParaPr>
                      <m:jc m:val="centerGroup"/>
                    </m:oMathParaPr>
                    <m:oMath xmlns:m="http://schemas.openxmlformats.org/officeDocument/2006/math">
                      <m:r>
                        <a:rPr lang="en-US" b="0" i="1" smtClean="0">
                          <a:latin typeface="Cambria Math"/>
                        </a:rPr>
                        <m:t>=</m:t>
                      </m:r>
                      <m:r>
                        <a:rPr lang="en-US" i="1">
                          <a:latin typeface="Cambria Math"/>
                        </a:rPr>
                        <m:t>𝑉𝑎𝑟</m:t>
                      </m:r>
                      <m:r>
                        <a:rPr lang="en-US" b="0" i="1" smtClean="0">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ea typeface="Cambria Math"/>
                                </a:rPr>
                                <m:t>𝛽</m:t>
                              </m:r>
                            </m:e>
                          </m:acc>
                        </m:e>
                        <m:sub>
                          <m:r>
                            <a:rPr lang="en-US" i="1">
                              <a:latin typeface="Cambria Math"/>
                            </a:rPr>
                            <m:t>0</m:t>
                          </m:r>
                        </m:sub>
                      </m:sSub>
                      <m:r>
                        <a:rPr lang="en-US" i="1">
                          <a:latin typeface="Cambria Math"/>
                        </a:rPr>
                        <m:t>+</m:t>
                      </m:r>
                      <m:r>
                        <a:rPr lang="en-US" b="1" i="1" smtClean="0">
                          <a:solidFill>
                            <a:srgbClr val="00B050"/>
                          </a:solidFill>
                          <a:latin typeface="Cambria Math"/>
                        </a:rPr>
                        <m:t>𝟓</m:t>
                      </m:r>
                      <m:r>
                        <a:rPr lang="en-US" b="1" i="1" smtClean="0">
                          <a:solidFill>
                            <a:srgbClr val="00B050"/>
                          </a:solidFill>
                          <a:latin typeface="Cambria Math"/>
                        </a:rPr>
                        <m:t>.</m:t>
                      </m:r>
                      <m:r>
                        <a:rPr lang="en-US" b="1" i="1" smtClean="0">
                          <a:solidFill>
                            <a:srgbClr val="00B050"/>
                          </a:solidFill>
                          <a:latin typeface="Cambria Math"/>
                        </a:rPr>
                        <m:t>𝟕𝟏𝟎𝟒</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ea typeface="Cambria Math"/>
                                </a:rPr>
                                <m:t>𝛽</m:t>
                              </m:r>
                            </m:e>
                          </m:acc>
                        </m:e>
                        <m:sub>
                          <m:r>
                            <a:rPr lang="en-US" b="0" i="1" smtClean="0">
                              <a:latin typeface="Cambria Math" panose="02040503050406030204" pitchFamily="18" charset="0"/>
                              <a:ea typeface="Cambria Math"/>
                            </a:rPr>
                            <m:t>1</m:t>
                          </m:r>
                        </m:sub>
                      </m:sSub>
                      <m:r>
                        <a:rPr lang="en-US" i="1">
                          <a:latin typeface="Cambria Math"/>
                        </a:rPr>
                        <m:t>+</m:t>
                      </m:r>
                      <m:r>
                        <a:rPr lang="en-US" b="1" i="1" smtClean="0">
                          <a:solidFill>
                            <a:srgbClr val="7030A0"/>
                          </a:solidFill>
                          <a:latin typeface="Cambria Math"/>
                        </a:rPr>
                        <m:t>.</m:t>
                      </m:r>
                      <m:r>
                        <a:rPr lang="en-US" b="1" i="1" smtClean="0">
                          <a:solidFill>
                            <a:srgbClr val="7030A0"/>
                          </a:solidFill>
                          <a:latin typeface="Cambria Math"/>
                        </a:rPr>
                        <m:t>𝟗𝟏𝟔𝟐𝟗</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a:ea typeface="Cambria Math"/>
                                </a:rPr>
                                <m:t>𝛽</m:t>
                              </m:r>
                            </m:e>
                          </m:acc>
                        </m:e>
                        <m:sub>
                          <m:r>
                            <a:rPr lang="en-US" b="0" i="1" smtClean="0">
                              <a:latin typeface="Cambria Math" panose="02040503050406030204" pitchFamily="18" charset="0"/>
                              <a:ea typeface="Cambria Math"/>
                            </a:rPr>
                            <m:t>2</m:t>
                          </m:r>
                        </m:sub>
                      </m:sSub>
                      <m:r>
                        <a:rPr lang="en-US" b="0" i="1" smtClean="0">
                          <a:latin typeface="Cambria Math"/>
                          <a:ea typeface="Cambria Math"/>
                        </a:rPr>
                        <m:t>)</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31204" y="968252"/>
                <a:ext cx="9646195" cy="661335"/>
              </a:xfrm>
              <a:prstGeom prst="rect">
                <a:avLst/>
              </a:prstGeom>
              <a:blipFill>
                <a:blip r:embed="rId5"/>
                <a:stretch>
                  <a:fillRect b="-7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46898" y="4544322"/>
                <a:ext cx="8192820" cy="6792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𝑉𝑎𝑟</m:t>
                      </m:r>
                      <m:d>
                        <m:dPr>
                          <m:ctrlPr>
                            <a:rPr lang="en-US" i="1" smtClean="0">
                              <a:latin typeface="Cambria Math" panose="02040503050406030204" pitchFamily="18" charset="0"/>
                            </a:rPr>
                          </m:ctrlPr>
                        </m:dPr>
                        <m:e>
                          <m:r>
                            <m:rPr>
                              <m:nor/>
                            </m:rPr>
                            <a:rPr lang="en-US">
                              <a:latin typeface="Cambria Math" panose="02040503050406030204" pitchFamily="18" charset="0"/>
                              <a:ea typeface="Cambria Math" panose="02040503050406030204" pitchFamily="18" charset="0"/>
                            </a:rPr>
                            <m:t>𝜇</m:t>
                          </m:r>
                          <m:r>
                            <m:rPr>
                              <m:nor/>
                            </m:rPr>
                            <a:rPr lang="en-US">
                              <a:latin typeface="Cambria Math" panose="02040503050406030204" pitchFamily="18" charset="0"/>
                              <a:ea typeface="Cambria Math" panose="02040503050406030204" pitchFamily="18" charset="0"/>
                            </a:rPr>
                            <m:t>{</m:t>
                          </m:r>
                          <m:r>
                            <m:rPr>
                              <m:nor/>
                            </m:rPr>
                            <a:rPr lang="en-US">
                              <a:latin typeface="Cambria Math"/>
                            </a:rPr>
                            <m:t>log</m:t>
                          </m:r>
                          <m:r>
                            <m:rPr>
                              <m:nor/>
                            </m:rPr>
                            <a:rPr lang="en-US">
                              <a:latin typeface="Cambria Math" panose="02040503050406030204" pitchFamily="18" charset="0"/>
                            </a:rPr>
                            <m:t>(</m:t>
                          </m:r>
                          <m:r>
                            <m:rPr>
                              <m:nor/>
                            </m:rPr>
                            <a:rPr lang="en-US">
                              <a:latin typeface="Cambria Math"/>
                            </a:rPr>
                            <m:t>𝑙𝑖𝑓𝑒</m:t>
                          </m:r>
                          <m:r>
                            <m:rPr>
                              <m:nor/>
                            </m:rPr>
                            <a:rPr lang="en-US">
                              <a:latin typeface="Cambria Math" panose="02040503050406030204" pitchFamily="18" charset="0"/>
                            </a:rPr>
                            <m:t>) |</m:t>
                          </m:r>
                          <m:r>
                            <m:rPr>
                              <m:nor/>
                            </m:rPr>
                            <a:rPr lang="en-US">
                              <a:latin typeface="Cambria Math" panose="02040503050406030204" pitchFamily="18" charset="0"/>
                            </a:rPr>
                            <m:t>𝑙𝑜𝑔𝑚𝑎𝑠𝑠</m:t>
                          </m:r>
                          <m:r>
                            <m:rPr>
                              <m:nor/>
                            </m:rPr>
                            <a:rPr lang="en-US">
                              <a:latin typeface="Cambria Math" panose="02040503050406030204" pitchFamily="18" charset="0"/>
                            </a:rPr>
                            <m:t>=</m:t>
                          </m:r>
                          <m:r>
                            <m:rPr>
                              <m:nor/>
                            </m:rPr>
                            <a:rPr lang="en-US" b="1" smtClean="0">
                              <a:solidFill>
                                <a:srgbClr val="7030A0"/>
                              </a:solidFill>
                              <a:latin typeface="Cambria Math" panose="02040503050406030204" pitchFamily="18" charset="0"/>
                            </a:rPr>
                            <m:t>.91629</m:t>
                          </m:r>
                          <m:r>
                            <m:rPr>
                              <m:nor/>
                            </m:rPr>
                            <a:rPr lang="en-US">
                              <a:latin typeface="Cambria Math" panose="02040503050406030204" pitchFamily="18" charset="0"/>
                            </a:rPr>
                            <m:t>, </m:t>
                          </m:r>
                          <m:r>
                            <m:rPr>
                              <m:nor/>
                            </m:rPr>
                            <a:rPr lang="en-US">
                              <a:latin typeface="Cambria Math" panose="02040503050406030204" pitchFamily="18" charset="0"/>
                            </a:rPr>
                            <m:t>𝑙𝑜𝑔𝑚𝑒𝑡𝑎𝑏</m:t>
                          </m:r>
                          <m:r>
                            <m:rPr>
                              <m:nor/>
                            </m:rPr>
                            <a:rPr lang="en-US">
                              <a:latin typeface="Cambria Math" panose="02040503050406030204" pitchFamily="18" charset="0"/>
                            </a:rPr>
                            <m:t>=</m:t>
                          </m:r>
                          <m:r>
                            <m:rPr>
                              <m:nor/>
                            </m:rPr>
                            <a:rPr lang="en-US" b="1" smtClean="0">
                              <a:solidFill>
                                <a:srgbClr val="00B050"/>
                              </a:solidFill>
                              <a:latin typeface="Cambria Math" panose="02040503050406030204" pitchFamily="18" charset="0"/>
                            </a:rPr>
                            <m:t>5.7104</m:t>
                          </m:r>
                          <m:r>
                            <m:rPr>
                              <m:nor/>
                            </m:rPr>
                            <a:rPr lang="en-US">
                              <a:latin typeface="Cambria Math" panose="02040503050406030204" pitchFamily="18" charset="0"/>
                            </a:rPr>
                            <m:t>}</m:t>
                          </m:r>
                        </m:e>
                      </m:d>
                      <m:r>
                        <a:rPr lang="en-US" b="0" i="1" smtClean="0">
                          <a:latin typeface="Cambria Math"/>
                        </a:rPr>
                        <m:t>=.00</m:t>
                      </m:r>
                      <m:r>
                        <a:rPr lang="en-US" b="0" i="1" smtClean="0">
                          <a:latin typeface="Cambria Math" panose="02040503050406030204" pitchFamily="18" charset="0"/>
                        </a:rPr>
                        <m:t>4236</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a:rPr>
                        <m:t> </m:t>
                      </m:r>
                      <m:r>
                        <a:rPr lang="en-US" b="0" i="1" smtClean="0">
                          <a:latin typeface="Cambria Math"/>
                          <a:ea typeface="Cambria Math"/>
                        </a:rPr>
                        <m:t>→</m:t>
                      </m:r>
                      <m:r>
                        <a:rPr lang="en-US" b="0" i="1" smtClean="0">
                          <a:latin typeface="Cambria Math"/>
                          <a:ea typeface="Cambria Math"/>
                        </a:rPr>
                        <m:t>𝑆𝐸</m:t>
                      </m:r>
                      <m:d>
                        <m:dPr>
                          <m:ctrlPr>
                            <a:rPr lang="en-US" i="1">
                              <a:latin typeface="Cambria Math" panose="02040503050406030204" pitchFamily="18" charset="0"/>
                            </a:rPr>
                          </m:ctrlPr>
                        </m:dPr>
                        <m:e>
                          <m:r>
                            <m:rPr>
                              <m:nor/>
                            </m:rPr>
                            <a:rPr lang="en-US">
                              <a:latin typeface="Cambria Math" panose="02040503050406030204" pitchFamily="18" charset="0"/>
                              <a:ea typeface="Cambria Math" panose="02040503050406030204" pitchFamily="18" charset="0"/>
                            </a:rPr>
                            <m:t>𝜇</m:t>
                          </m:r>
                          <m:r>
                            <m:rPr>
                              <m:nor/>
                            </m:rPr>
                            <a:rPr lang="en-US">
                              <a:latin typeface="Cambria Math" panose="02040503050406030204" pitchFamily="18" charset="0"/>
                              <a:ea typeface="Cambria Math" panose="02040503050406030204" pitchFamily="18" charset="0"/>
                            </a:rPr>
                            <m:t>{</m:t>
                          </m:r>
                          <m:r>
                            <m:rPr>
                              <m:nor/>
                            </m:rPr>
                            <a:rPr lang="en-US">
                              <a:latin typeface="Cambria Math"/>
                            </a:rPr>
                            <m:t>log</m:t>
                          </m:r>
                          <m:r>
                            <m:rPr>
                              <m:nor/>
                            </m:rPr>
                            <a:rPr lang="en-US">
                              <a:latin typeface="Cambria Math" panose="02040503050406030204" pitchFamily="18" charset="0"/>
                            </a:rPr>
                            <m:t>(</m:t>
                          </m:r>
                          <m:r>
                            <m:rPr>
                              <m:nor/>
                            </m:rPr>
                            <a:rPr lang="en-US">
                              <a:latin typeface="Cambria Math"/>
                            </a:rPr>
                            <m:t>𝑙𝑖𝑓𝑒</m:t>
                          </m:r>
                          <m:r>
                            <m:rPr>
                              <m:nor/>
                            </m:rPr>
                            <a:rPr lang="en-US">
                              <a:latin typeface="Cambria Math" panose="02040503050406030204" pitchFamily="18" charset="0"/>
                            </a:rPr>
                            <m:t>) |</m:t>
                          </m:r>
                          <m:r>
                            <m:rPr>
                              <m:nor/>
                            </m:rPr>
                            <a:rPr lang="en-US">
                              <a:latin typeface="Cambria Math" panose="02040503050406030204" pitchFamily="18" charset="0"/>
                            </a:rPr>
                            <m:t>𝑙𝑜𝑔𝑚𝑎𝑠𝑠</m:t>
                          </m:r>
                          <m:r>
                            <m:rPr>
                              <m:nor/>
                            </m:rPr>
                            <a:rPr lang="en-US">
                              <a:latin typeface="Cambria Math" panose="02040503050406030204" pitchFamily="18" charset="0"/>
                            </a:rPr>
                            <m:t>=</m:t>
                          </m:r>
                          <m:r>
                            <m:rPr>
                              <m:nor/>
                            </m:rPr>
                            <a:rPr lang="en-US" b="1" smtClean="0">
                              <a:solidFill>
                                <a:srgbClr val="7030A0"/>
                              </a:solidFill>
                              <a:latin typeface="Cambria Math" panose="02040503050406030204" pitchFamily="18" charset="0"/>
                            </a:rPr>
                            <m:t>.91629</m:t>
                          </m:r>
                          <m:r>
                            <m:rPr>
                              <m:nor/>
                            </m:rPr>
                            <a:rPr lang="en-US">
                              <a:latin typeface="Cambria Math" panose="02040503050406030204" pitchFamily="18" charset="0"/>
                            </a:rPr>
                            <m:t>, </m:t>
                          </m:r>
                          <m:r>
                            <m:rPr>
                              <m:nor/>
                            </m:rPr>
                            <a:rPr lang="en-US">
                              <a:latin typeface="Cambria Math" panose="02040503050406030204" pitchFamily="18" charset="0"/>
                            </a:rPr>
                            <m:t>𝑙𝑜𝑔𝑚𝑒𝑡𝑎𝑏</m:t>
                          </m:r>
                          <m:r>
                            <m:rPr>
                              <m:nor/>
                            </m:rPr>
                            <a:rPr lang="en-US">
                              <a:latin typeface="Cambria Math" panose="02040503050406030204" pitchFamily="18" charset="0"/>
                            </a:rPr>
                            <m:t>=</m:t>
                          </m:r>
                          <m:r>
                            <m:rPr>
                              <m:nor/>
                            </m:rPr>
                            <a:rPr lang="en-US" b="1" smtClean="0">
                              <a:solidFill>
                                <a:srgbClr val="00B050"/>
                              </a:solidFill>
                              <a:latin typeface="Cambria Math" panose="02040503050406030204" pitchFamily="18" charset="0"/>
                            </a:rPr>
                            <m:t>5.7104</m:t>
                          </m:r>
                          <m:r>
                            <m:rPr>
                              <m:nor/>
                            </m:rPr>
                            <a:rPr lang="en-US">
                              <a:latin typeface="Cambria Math" panose="02040503050406030204" pitchFamily="18" charset="0"/>
                            </a:rPr>
                            <m:t>}</m:t>
                          </m:r>
                        </m:e>
                      </m:d>
                      <m:r>
                        <a:rPr lang="en-US" b="0" i="1" smtClean="0">
                          <a:latin typeface="Cambria Math"/>
                          <a:ea typeface="Cambria Math"/>
                        </a:rPr>
                        <m:t>= </m:t>
                      </m:r>
                      <m:rad>
                        <m:radPr>
                          <m:degHide m:val="on"/>
                          <m:ctrlPr>
                            <a:rPr lang="en-US" b="0" i="1" smtClean="0">
                              <a:latin typeface="Cambria Math" panose="02040503050406030204" pitchFamily="18" charset="0"/>
                              <a:ea typeface="Cambria Math"/>
                            </a:rPr>
                          </m:ctrlPr>
                        </m:radPr>
                        <m:deg/>
                        <m:e>
                          <m:r>
                            <a:rPr lang="en-US" b="0" i="1" smtClean="0">
                              <a:latin typeface="Cambria Math" panose="02040503050406030204" pitchFamily="18" charset="0"/>
                              <a:ea typeface="Cambria Math"/>
                            </a:rPr>
                            <m:t>.0042</m:t>
                          </m:r>
                        </m:e>
                      </m:rad>
                      <m:r>
                        <a:rPr lang="en-US" b="0" i="1" smtClean="0">
                          <a:latin typeface="Cambria Math" panose="02040503050406030204" pitchFamily="18" charset="0"/>
                          <a:ea typeface="Cambria Math"/>
                        </a:rPr>
                        <m:t>=</m:t>
                      </m:r>
                      <m:r>
                        <a:rPr lang="en-US" b="0" i="1" smtClean="0">
                          <a:latin typeface="Cambria Math"/>
                          <a:ea typeface="Cambria Math"/>
                        </a:rPr>
                        <m:t>.0</m:t>
                      </m:r>
                      <m:r>
                        <a:rPr lang="en-US" b="0" i="1" smtClean="0">
                          <a:latin typeface="Cambria Math" panose="02040503050406030204" pitchFamily="18" charset="0"/>
                          <a:ea typeface="Cambria Math"/>
                        </a:rPr>
                        <m:t>6509</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46898" y="4544322"/>
                <a:ext cx="8192820" cy="679289"/>
              </a:xfrm>
              <a:prstGeom prst="rect">
                <a:avLst/>
              </a:prstGeom>
              <a:blipFill>
                <a:blip r:embed="rId6"/>
                <a:stretch>
                  <a:fillRect b="-8036"/>
                </a:stretch>
              </a:blipFill>
            </p:spPr>
            <p:txBody>
              <a:bodyPr/>
              <a:lstStyle/>
              <a:p>
                <a:r>
                  <a:rPr lang="en-US">
                    <a:noFill/>
                  </a:rPr>
                  <a:t> </a:t>
                </a:r>
              </a:p>
            </p:txBody>
          </p:sp>
        </mc:Fallback>
      </mc:AlternateContent>
      <p:sp>
        <p:nvSpPr>
          <p:cNvPr id="13" name="Rectangle 12"/>
          <p:cNvSpPr/>
          <p:nvPr/>
        </p:nvSpPr>
        <p:spPr>
          <a:xfrm>
            <a:off x="7284029" y="4907637"/>
            <a:ext cx="1038756" cy="2766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6" name="TextBox 15"/>
              <p:cNvSpPr txBox="1"/>
              <p:nvPr/>
            </p:nvSpPr>
            <p:spPr>
              <a:xfrm>
                <a:off x="2810031" y="5135719"/>
                <a:ext cx="4362111" cy="1754326"/>
              </a:xfrm>
              <a:prstGeom prst="rect">
                <a:avLst/>
              </a:prstGeom>
              <a:noFill/>
            </p:spPr>
            <p:txBody>
              <a:bodyPr wrap="square" rtlCol="0">
                <a:spAutoFit/>
              </a:bodyPr>
              <a:lstStyle/>
              <a:p>
                <a:r>
                  <a:rPr lang="en-US" b="1" dirty="0">
                    <a:solidFill>
                      <a:srgbClr val="FF0000"/>
                    </a:solidFill>
                  </a:rPr>
                  <a:t>df = 92 (n=95)</a:t>
                </a:r>
              </a:p>
              <a:p>
                <a:r>
                  <a:rPr lang="en-US" b="1" dirty="0">
                    <a:solidFill>
                      <a:srgbClr val="FF0000"/>
                    </a:solidFill>
                  </a:rPr>
                  <a:t>MOE = t</a:t>
                </a:r>
                <a:r>
                  <a:rPr lang="en-US" b="1" baseline="-25000" dirty="0">
                    <a:solidFill>
                      <a:srgbClr val="FF0000"/>
                    </a:solidFill>
                  </a:rPr>
                  <a:t>92,.975</a:t>
                </a:r>
                <a:r>
                  <a:rPr lang="en-US" b="1" dirty="0">
                    <a:solidFill>
                      <a:srgbClr val="FF0000"/>
                    </a:solidFill>
                  </a:rPr>
                  <a:t> * </a:t>
                </a:r>
                <a14:m>
                  <m:oMath xmlns:m="http://schemas.openxmlformats.org/officeDocument/2006/math">
                    <m:r>
                      <a:rPr lang="en-US" sz="1400" b="1" i="1" smtClean="0">
                        <a:solidFill>
                          <a:srgbClr val="FF0000"/>
                        </a:solidFill>
                        <a:latin typeface="Cambria Math" panose="02040503050406030204" pitchFamily="18" charset="0"/>
                      </a:rPr>
                      <m:t>𝑺𝑬</m:t>
                    </m:r>
                  </m:oMath>
                </a14:m>
                <a:endParaRPr lang="en-US" b="1" dirty="0">
                  <a:solidFill>
                    <a:srgbClr val="FF0000"/>
                  </a:solidFill>
                </a:endParaRPr>
              </a:p>
              <a:p>
                <a:r>
                  <a:rPr lang="en-US" b="1" dirty="0">
                    <a:solidFill>
                      <a:srgbClr val="FF0000"/>
                    </a:solidFill>
                  </a:rPr>
                  <a:t>MOE = 1.986 * .06509</a:t>
                </a:r>
              </a:p>
              <a:p>
                <a:r>
                  <a:rPr lang="en-US" b="1" dirty="0">
                    <a:solidFill>
                      <a:srgbClr val="FF0000"/>
                    </a:solidFill>
                  </a:rPr>
                  <a:t>MOE = 0.129</a:t>
                </a:r>
              </a:p>
              <a:p>
                <a:r>
                  <a:rPr lang="en-US" b="1" dirty="0">
                    <a:solidFill>
                      <a:srgbClr val="FF0000"/>
                    </a:solidFill>
                  </a:rPr>
                  <a:t>95% CI:  (2.404 ± 0.129) </a:t>
                </a:r>
              </a:p>
              <a:p>
                <a:r>
                  <a:rPr lang="en-US" b="1" dirty="0">
                    <a:solidFill>
                      <a:srgbClr val="FF0000"/>
                    </a:solidFill>
                  </a:rPr>
                  <a:t>95% CI:  (2.275, 2.533)</a:t>
                </a:r>
              </a:p>
            </p:txBody>
          </p:sp>
        </mc:Choice>
        <mc:Fallback xmlns="">
          <p:sp>
            <p:nvSpPr>
              <p:cNvPr id="16" name="TextBox 15"/>
              <p:cNvSpPr txBox="1">
                <a:spLocks noRot="1" noChangeAspect="1" noMove="1" noResize="1" noEditPoints="1" noAdjustHandles="1" noChangeArrowheads="1" noChangeShapeType="1" noTextEdit="1"/>
              </p:cNvSpPr>
              <p:nvPr/>
            </p:nvSpPr>
            <p:spPr>
              <a:xfrm>
                <a:off x="2810031" y="5135719"/>
                <a:ext cx="4362111" cy="1754326"/>
              </a:xfrm>
              <a:prstGeom prst="rect">
                <a:avLst/>
              </a:prstGeom>
              <a:blipFill>
                <a:blip r:embed="rId7"/>
                <a:stretch>
                  <a:fillRect l="-1257" t="-1736" b="-4514"/>
                </a:stretch>
              </a:blipFill>
            </p:spPr>
            <p:txBody>
              <a:bodyPr/>
              <a:lstStyle/>
              <a:p>
                <a:r>
                  <a:rPr lang="en-US">
                    <a:noFill/>
                  </a:rPr>
                  <a:t> </a:t>
                </a:r>
              </a:p>
            </p:txBody>
          </p:sp>
        </mc:Fallback>
      </mc:AlternateContent>
      <p:sp>
        <p:nvSpPr>
          <p:cNvPr id="12" name="TextBox 11"/>
          <p:cNvSpPr txBox="1"/>
          <p:nvPr/>
        </p:nvSpPr>
        <p:spPr>
          <a:xfrm>
            <a:off x="533043" y="48582"/>
            <a:ext cx="8534400" cy="646331"/>
          </a:xfrm>
          <a:prstGeom prst="rect">
            <a:avLst/>
          </a:prstGeom>
          <a:noFill/>
        </p:spPr>
        <p:txBody>
          <a:bodyPr wrap="square" rtlCol="0">
            <a:spAutoFit/>
          </a:bodyPr>
          <a:lstStyle/>
          <a:p>
            <a:pPr algn="ctr"/>
            <a:r>
              <a:rPr lang="en-US" dirty="0"/>
              <a:t>Find a </a:t>
            </a:r>
            <a:r>
              <a:rPr lang="en-US" b="1" dirty="0">
                <a:solidFill>
                  <a:srgbClr val="00B050"/>
                </a:solidFill>
              </a:rPr>
              <a:t>95% confidence interval</a:t>
            </a:r>
            <a:r>
              <a:rPr lang="en-US" dirty="0">
                <a:solidFill>
                  <a:srgbClr val="00B050"/>
                </a:solidFill>
              </a:rPr>
              <a:t> </a:t>
            </a:r>
            <a:r>
              <a:rPr lang="en-US" dirty="0"/>
              <a:t>for the expected log lifespan of the Echidna given its log metabolism and its log mass.  </a:t>
            </a:r>
          </a:p>
        </p:txBody>
      </p:sp>
      <p:sp>
        <p:nvSpPr>
          <p:cNvPr id="17" name="Rectangle 16"/>
          <p:cNvSpPr/>
          <p:nvPr/>
        </p:nvSpPr>
        <p:spPr>
          <a:xfrm>
            <a:off x="3657600" y="6553200"/>
            <a:ext cx="1396963" cy="2655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6924785" y="5103819"/>
            <a:ext cx="1795800" cy="369332"/>
          </a:xfrm>
          <a:prstGeom prst="rect">
            <a:avLst/>
          </a:prstGeom>
          <a:noFill/>
        </p:spPr>
        <p:txBody>
          <a:bodyPr wrap="square" rtlCol="0">
            <a:spAutoFit/>
          </a:bodyPr>
          <a:lstStyle/>
          <a:p>
            <a:r>
              <a:rPr lang="en-US" dirty="0"/>
              <a:t>Remember this!</a:t>
            </a:r>
          </a:p>
        </p:txBody>
      </p:sp>
      <p:sp>
        <p:nvSpPr>
          <p:cNvPr id="18" name="TextBox 17"/>
          <p:cNvSpPr txBox="1"/>
          <p:nvPr/>
        </p:nvSpPr>
        <p:spPr>
          <a:xfrm>
            <a:off x="5088430" y="6472373"/>
            <a:ext cx="1795800" cy="369332"/>
          </a:xfrm>
          <a:prstGeom prst="rect">
            <a:avLst/>
          </a:prstGeom>
          <a:noFill/>
        </p:spPr>
        <p:txBody>
          <a:bodyPr wrap="square" rtlCol="0">
            <a:spAutoFit/>
          </a:bodyPr>
          <a:lstStyle/>
          <a:p>
            <a:r>
              <a:rPr lang="en-US" dirty="0"/>
              <a:t>Remember this!</a:t>
            </a:r>
          </a:p>
        </p:txBody>
      </p:sp>
      <p:pic>
        <p:nvPicPr>
          <p:cNvPr id="14" name="Picture 13">
            <a:extLst>
              <a:ext uri="{FF2B5EF4-FFF2-40B4-BE49-F238E27FC236}">
                <a16:creationId xmlns:a16="http://schemas.microsoft.com/office/drawing/2014/main" id="{45991E46-28A1-4570-9FF4-C9C1691CA835}"/>
              </a:ext>
            </a:extLst>
          </p:cNvPr>
          <p:cNvPicPr>
            <a:picLocks noChangeAspect="1"/>
          </p:cNvPicPr>
          <p:nvPr/>
        </p:nvPicPr>
        <p:blipFill>
          <a:blip r:embed="rId8"/>
          <a:stretch>
            <a:fillRect/>
          </a:stretch>
        </p:blipFill>
        <p:spPr>
          <a:xfrm>
            <a:off x="4524709" y="2438400"/>
            <a:ext cx="3857291" cy="1238580"/>
          </a:xfrm>
          <a:prstGeom prst="rect">
            <a:avLst/>
          </a:prstGeom>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6CB3234-2A87-4834-83F0-0CCB985B52D1}"/>
                  </a:ext>
                </a:extLst>
              </p:cNvPr>
              <p:cNvSpPr/>
              <p:nvPr/>
            </p:nvSpPr>
            <p:spPr>
              <a:xfrm>
                <a:off x="157784" y="595461"/>
                <a:ext cx="7972091"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𝜇</m:t>
                      </m:r>
                      <m:d>
                        <m:dPr>
                          <m:begChr m:val="{"/>
                          <m:endChr m:val="}"/>
                          <m:ctrlPr>
                            <a:rPr lang="en-US" i="1">
                              <a:latin typeface="Cambria Math" panose="02040503050406030204" pitchFamily="18" charset="0"/>
                              <a:ea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a:rPr>
                                <m:t>log</m:t>
                              </m:r>
                            </m:fName>
                            <m:e>
                              <m:d>
                                <m:dPr>
                                  <m:ctrlPr>
                                    <a:rPr lang="en-US" i="1">
                                      <a:latin typeface="Cambria Math" panose="02040503050406030204" pitchFamily="18" charset="0"/>
                                    </a:rPr>
                                  </m:ctrlPr>
                                </m:dPr>
                                <m:e>
                                  <m:r>
                                    <a:rPr lang="en-US" i="1">
                                      <a:latin typeface="Cambria Math"/>
                                    </a:rPr>
                                    <m:t>𝑙𝑖𝑓𝑒</m:t>
                                  </m:r>
                                </m:e>
                              </m:d>
                            </m:e>
                          </m:func>
                        </m:e>
                      </m:d>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ea typeface="Cambria Math"/>
                            </a:rPr>
                            <m:t>1</m:t>
                          </m:r>
                        </m:sub>
                      </m:sSub>
                      <m:r>
                        <m:rPr>
                          <m:sty m:val="p"/>
                        </m:rPr>
                        <a:rPr lang="en-US">
                          <a:latin typeface="Cambria Math"/>
                        </a:rPr>
                        <m:t>log</m:t>
                      </m:r>
                      <m:r>
                        <a:rPr lang="en-US" i="1">
                          <a:latin typeface="Cambria Math"/>
                        </a:rPr>
                        <m:t>⁡(</m:t>
                      </m:r>
                      <m:r>
                        <a:rPr lang="en-US" i="1">
                          <a:latin typeface="Cambria Math"/>
                        </a:rPr>
                        <m:t>𝑚𝑒𝑡𝑎𝑏</m:t>
                      </m:r>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panose="02040503050406030204" pitchFamily="18" charset="0"/>
                              <a:ea typeface="Cambria Math"/>
                            </a:rPr>
                            <m:t>2</m:t>
                          </m:r>
                        </m:sub>
                      </m:sSub>
                      <m:r>
                        <m:rPr>
                          <m:sty m:val="p"/>
                        </m:rPr>
                        <a:rPr lang="en-US">
                          <a:latin typeface="Cambria Math"/>
                        </a:rPr>
                        <m:t>log</m:t>
                      </m:r>
                      <m:r>
                        <a:rPr lang="en-US" i="1">
                          <a:latin typeface="Cambria Math"/>
                        </a:rPr>
                        <m:t>⁡(</m:t>
                      </m:r>
                      <m:r>
                        <a:rPr lang="en-US" i="1">
                          <a:latin typeface="Cambria Math"/>
                        </a:rPr>
                        <m:t>𝑚𝑎𝑠𝑠</m:t>
                      </m:r>
                      <m:r>
                        <a:rPr lang="en-US" i="1">
                          <a:latin typeface="Cambria Math"/>
                        </a:rPr>
                        <m:t>)</m:t>
                      </m:r>
                    </m:oMath>
                  </m:oMathPara>
                </a14:m>
                <a:endParaRPr lang="en-US" dirty="0"/>
              </a:p>
            </p:txBody>
          </p:sp>
        </mc:Choice>
        <mc:Fallback xmlns="">
          <p:sp>
            <p:nvSpPr>
              <p:cNvPr id="5" name="Rectangle 4">
                <a:extLst>
                  <a:ext uri="{FF2B5EF4-FFF2-40B4-BE49-F238E27FC236}">
                    <a16:creationId xmlns:a16="http://schemas.microsoft.com/office/drawing/2014/main" id="{76CB3234-2A87-4834-83F0-0CCB985B52D1}"/>
                  </a:ext>
                </a:extLst>
              </p:cNvPr>
              <p:cNvSpPr>
                <a:spLocks noRot="1" noChangeAspect="1" noMove="1" noResize="1" noEditPoints="1" noAdjustHandles="1" noChangeArrowheads="1" noChangeShapeType="1" noTextEdit="1"/>
              </p:cNvSpPr>
              <p:nvPr/>
            </p:nvSpPr>
            <p:spPr>
              <a:xfrm>
                <a:off x="157784" y="595461"/>
                <a:ext cx="7972091" cy="369332"/>
              </a:xfrm>
              <a:prstGeom prst="rect">
                <a:avLst/>
              </a:prstGeom>
              <a:blipFill>
                <a:blip r:embed="rId9"/>
                <a:stretch>
                  <a:fillRect b="-13333"/>
                </a:stretch>
              </a:blipFill>
            </p:spPr>
            <p:txBody>
              <a:bodyPr/>
              <a:lstStyle/>
              <a:p>
                <a:r>
                  <a:rPr lang="en-US">
                    <a:noFill/>
                  </a:rPr>
                  <a:t> </a:t>
                </a:r>
              </a:p>
            </p:txBody>
          </p:sp>
        </mc:Fallback>
      </mc:AlternateContent>
    </p:spTree>
    <p:extLst>
      <p:ext uri="{BB962C8B-B14F-4D97-AF65-F5344CB8AC3E}">
        <p14:creationId xmlns:p14="http://schemas.microsoft.com/office/powerpoint/2010/main" val="1553322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500"/>
                                        <p:tgtEl>
                                          <p:spTgt spid="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0" grpId="0"/>
      <p:bldP spid="11" grpId="0"/>
      <p:bldP spid="9" grpId="0"/>
      <p:bldP spid="13" grpId="0" animBg="1"/>
      <p:bldP spid="16" grpId="0"/>
      <p:bldP spid="17" grpId="0" animBg="1"/>
      <p:bldP spid="3" grpId="0"/>
      <p:bldP spid="18"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C27DC7-AABF-4B08-BC38-A02FADA99ECC}"/>
              </a:ext>
            </a:extLst>
          </p:cNvPr>
          <p:cNvPicPr>
            <a:picLocks noChangeAspect="1"/>
          </p:cNvPicPr>
          <p:nvPr/>
        </p:nvPicPr>
        <p:blipFill>
          <a:blip r:embed="rId3"/>
          <a:stretch>
            <a:fillRect/>
          </a:stretch>
        </p:blipFill>
        <p:spPr>
          <a:xfrm>
            <a:off x="3994893" y="4302065"/>
            <a:ext cx="4920507" cy="1793935"/>
          </a:xfrm>
          <a:prstGeom prst="rect">
            <a:avLst/>
          </a:prstGeom>
        </p:spPr>
      </p:pic>
      <p:pic>
        <p:nvPicPr>
          <p:cNvPr id="4" name="Picture 3">
            <a:extLst>
              <a:ext uri="{FF2B5EF4-FFF2-40B4-BE49-F238E27FC236}">
                <a16:creationId xmlns:a16="http://schemas.microsoft.com/office/drawing/2014/main" id="{1C7C3E1D-A766-48A0-863B-43209DDDA446}"/>
              </a:ext>
            </a:extLst>
          </p:cNvPr>
          <p:cNvPicPr>
            <a:picLocks noChangeAspect="1"/>
          </p:cNvPicPr>
          <p:nvPr/>
        </p:nvPicPr>
        <p:blipFill>
          <a:blip r:embed="rId4"/>
          <a:stretch>
            <a:fillRect/>
          </a:stretch>
        </p:blipFill>
        <p:spPr>
          <a:xfrm>
            <a:off x="74377" y="2175099"/>
            <a:ext cx="2400300" cy="819150"/>
          </a:xfrm>
          <a:prstGeom prst="rect">
            <a:avLst/>
          </a:prstGeom>
        </p:spPr>
      </p:pic>
      <p:sp>
        <p:nvSpPr>
          <p:cNvPr id="17" name="Title 1">
            <a:extLst>
              <a:ext uri="{FF2B5EF4-FFF2-40B4-BE49-F238E27FC236}">
                <a16:creationId xmlns:a16="http://schemas.microsoft.com/office/drawing/2014/main" id="{D99721F7-9765-4E21-AFD2-42352500DAAA}"/>
              </a:ext>
            </a:extLst>
          </p:cNvPr>
          <p:cNvSpPr txBox="1">
            <a:spLocks/>
          </p:cNvSpPr>
          <p:nvPr/>
        </p:nvSpPr>
        <p:spPr>
          <a:xfrm>
            <a:off x="457200" y="274638"/>
            <a:ext cx="8229600" cy="639762"/>
          </a:xfrm>
          <a:prstGeom prst="rect">
            <a:avLst/>
          </a:prstGeom>
        </p:spPr>
        <p:txBody>
          <a:bodyPr vert="horz" lIns="91440" tIns="45720" rIns="91440" bIns="45720" rtlCol="0" anchor="ctr">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Example: Metabolism Study</a:t>
            </a:r>
            <a:br>
              <a:rPr lang="en-US" dirty="0"/>
            </a:br>
            <a:r>
              <a:rPr lang="en-US" dirty="0"/>
              <a:t>Re-centering method</a:t>
            </a:r>
          </a:p>
        </p:txBody>
      </p:sp>
      <p:sp>
        <p:nvSpPr>
          <p:cNvPr id="18" name="TextBox 17">
            <a:extLst>
              <a:ext uri="{FF2B5EF4-FFF2-40B4-BE49-F238E27FC236}">
                <a16:creationId xmlns:a16="http://schemas.microsoft.com/office/drawing/2014/main" id="{9CB4111F-FC09-4667-9B51-244BAB1251EA}"/>
              </a:ext>
            </a:extLst>
          </p:cNvPr>
          <p:cNvSpPr txBox="1"/>
          <p:nvPr/>
        </p:nvSpPr>
        <p:spPr>
          <a:xfrm>
            <a:off x="94996" y="115850"/>
            <a:ext cx="2724404" cy="1477328"/>
          </a:xfrm>
          <a:prstGeom prst="rect">
            <a:avLst/>
          </a:prstGeom>
          <a:noFill/>
        </p:spPr>
        <p:txBody>
          <a:bodyPr wrap="square" rtlCol="0">
            <a:spAutoFit/>
          </a:bodyPr>
          <a:lstStyle/>
          <a:p>
            <a:pPr algn="ctr"/>
            <a:r>
              <a:rPr lang="en-US" dirty="0"/>
              <a:t>Find a 95% confidence interval for the expected log lifespan of the Echidna given its log metabolism and its log mass.  </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FA920BB-A1A1-40D1-B7A5-B40D02EA1839}"/>
                  </a:ext>
                </a:extLst>
              </p:cNvPr>
              <p:cNvSpPr txBox="1"/>
              <p:nvPr/>
            </p:nvSpPr>
            <p:spPr>
              <a:xfrm>
                <a:off x="2743006" y="1212277"/>
                <a:ext cx="6102440" cy="338554"/>
              </a:xfrm>
              <a:prstGeom prst="rect">
                <a:avLst/>
              </a:prstGeom>
              <a:noFill/>
            </p:spPr>
            <p:txBody>
              <a:bodyPr wrap="none" rtlCol="0">
                <a:spAutoFit/>
              </a:bodyPr>
              <a:lstStyle/>
              <a:p>
                <a:r>
                  <a:rPr lang="en-US" sz="1600" dirty="0"/>
                  <a:t>Want a 95% CI for</a:t>
                </a:r>
                <a14:m>
                  <m:oMath xmlns:m="http://schemas.openxmlformats.org/officeDocument/2006/math">
                    <m:r>
                      <m:rPr>
                        <m:nor/>
                      </m:rPr>
                      <a:rPr lang="en-US" sz="1600">
                        <a:latin typeface="Cambria Math" panose="02040503050406030204" pitchFamily="18" charset="0"/>
                        <a:ea typeface="Cambria Math" panose="02040503050406030204" pitchFamily="18" charset="0"/>
                      </a:rPr>
                      <m:t>𝜇</m:t>
                    </m:r>
                    <m:r>
                      <m:rPr>
                        <m:nor/>
                      </m:rPr>
                      <a:rPr lang="en-US" sz="1600">
                        <a:latin typeface="Cambria Math" panose="02040503050406030204" pitchFamily="18" charset="0"/>
                        <a:ea typeface="Cambria Math" panose="02040503050406030204" pitchFamily="18" charset="0"/>
                      </a:rPr>
                      <m:t>{</m:t>
                    </m:r>
                    <m:r>
                      <m:rPr>
                        <m:nor/>
                      </m:rPr>
                      <a:rPr lang="en-US" sz="1600">
                        <a:latin typeface="Cambria Math"/>
                      </a:rPr>
                      <m:t>log</m:t>
                    </m:r>
                    <m:r>
                      <m:rPr>
                        <m:nor/>
                      </m:rPr>
                      <a:rPr lang="en-US" sz="1600">
                        <a:latin typeface="Cambria Math" panose="02040503050406030204" pitchFamily="18" charset="0"/>
                      </a:rPr>
                      <m:t>(</m:t>
                    </m:r>
                    <m:r>
                      <m:rPr>
                        <m:nor/>
                      </m:rPr>
                      <a:rPr lang="en-US" sz="1600">
                        <a:latin typeface="Cambria Math"/>
                      </a:rPr>
                      <m:t>𝑙𝑖𝑓𝑒</m:t>
                    </m:r>
                    <m:r>
                      <m:rPr>
                        <m:nor/>
                      </m:rPr>
                      <a:rPr lang="en-US" sz="1600">
                        <a:latin typeface="Cambria Math" panose="02040503050406030204" pitchFamily="18" charset="0"/>
                      </a:rPr>
                      <m:t>) |</m:t>
                    </m:r>
                    <m:r>
                      <m:rPr>
                        <m:nor/>
                      </m:rPr>
                      <a:rPr lang="en-US" sz="1600">
                        <a:latin typeface="Cambria Math" panose="02040503050406030204" pitchFamily="18" charset="0"/>
                      </a:rPr>
                      <m:t>𝑙𝑜𝑔𝑚𝑎𝑠𝑠</m:t>
                    </m:r>
                    <m:r>
                      <m:rPr>
                        <m:nor/>
                      </m:rPr>
                      <a:rPr lang="en-US" sz="1600">
                        <a:latin typeface="Cambria Math" panose="02040503050406030204" pitchFamily="18" charset="0"/>
                      </a:rPr>
                      <m:t>=</m:t>
                    </m:r>
                    <m:r>
                      <m:rPr>
                        <m:nor/>
                      </m:rPr>
                      <a:rPr lang="en-US" sz="1600" b="1" smtClean="0">
                        <a:solidFill>
                          <a:srgbClr val="7030A0"/>
                        </a:solidFill>
                        <a:latin typeface="Cambria Math" panose="02040503050406030204" pitchFamily="18" charset="0"/>
                      </a:rPr>
                      <m:t>.91629</m:t>
                    </m:r>
                    <m:r>
                      <m:rPr>
                        <m:nor/>
                      </m:rPr>
                      <a:rPr lang="en-US" sz="1600">
                        <a:latin typeface="Cambria Math" panose="02040503050406030204" pitchFamily="18" charset="0"/>
                      </a:rPr>
                      <m:t>, </m:t>
                    </m:r>
                    <m:r>
                      <m:rPr>
                        <m:nor/>
                      </m:rPr>
                      <a:rPr lang="en-US" sz="1600">
                        <a:latin typeface="Cambria Math" panose="02040503050406030204" pitchFamily="18" charset="0"/>
                      </a:rPr>
                      <m:t>𝑙𝑜𝑔𝑚𝑒𝑡𝑎𝑏</m:t>
                    </m:r>
                    <m:r>
                      <m:rPr>
                        <m:nor/>
                      </m:rPr>
                      <a:rPr lang="en-US" sz="1600">
                        <a:latin typeface="Cambria Math" panose="02040503050406030204" pitchFamily="18" charset="0"/>
                      </a:rPr>
                      <m:t>=</m:t>
                    </m:r>
                    <m:r>
                      <m:rPr>
                        <m:nor/>
                      </m:rPr>
                      <a:rPr lang="en-US" sz="1600" b="1" smtClean="0">
                        <a:solidFill>
                          <a:srgbClr val="00B050"/>
                        </a:solidFill>
                        <a:latin typeface="Cambria Math" panose="02040503050406030204" pitchFamily="18" charset="0"/>
                      </a:rPr>
                      <m:t>5.7104</m:t>
                    </m:r>
                    <m:r>
                      <m:rPr>
                        <m:nor/>
                      </m:rPr>
                      <a:rPr lang="en-US" sz="1600">
                        <a:latin typeface="Cambria Math" panose="02040503050406030204" pitchFamily="18" charset="0"/>
                      </a:rPr>
                      <m:t>}</m:t>
                    </m:r>
                  </m:oMath>
                </a14:m>
                <a:r>
                  <a:rPr lang="en-US" sz="1600" dirty="0"/>
                  <a:t>.</a:t>
                </a:r>
              </a:p>
            </p:txBody>
          </p:sp>
        </mc:Choice>
        <mc:Fallback xmlns="">
          <p:sp>
            <p:nvSpPr>
              <p:cNvPr id="19" name="TextBox 18">
                <a:extLst>
                  <a:ext uri="{FF2B5EF4-FFF2-40B4-BE49-F238E27FC236}">
                    <a16:creationId xmlns:a16="http://schemas.microsoft.com/office/drawing/2014/main" id="{AFA920BB-A1A1-40D1-B7A5-B40D02EA1839}"/>
                  </a:ext>
                </a:extLst>
              </p:cNvPr>
              <p:cNvSpPr txBox="1">
                <a:spLocks noRot="1" noChangeAspect="1" noMove="1" noResize="1" noEditPoints="1" noAdjustHandles="1" noChangeArrowheads="1" noChangeShapeType="1" noTextEdit="1"/>
              </p:cNvSpPr>
              <p:nvPr/>
            </p:nvSpPr>
            <p:spPr>
              <a:xfrm>
                <a:off x="2743006" y="1212277"/>
                <a:ext cx="6102440" cy="338554"/>
              </a:xfrm>
              <a:prstGeom prst="rect">
                <a:avLst/>
              </a:prstGeom>
              <a:blipFill>
                <a:blip r:embed="rId5"/>
                <a:stretch>
                  <a:fillRect l="-599" t="-5455" b="-23636"/>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315518F7-0D13-4094-AF56-6D340E26A56D}"/>
              </a:ext>
            </a:extLst>
          </p:cNvPr>
          <p:cNvSpPr txBox="1"/>
          <p:nvPr/>
        </p:nvSpPr>
        <p:spPr>
          <a:xfrm>
            <a:off x="167669" y="1662267"/>
            <a:ext cx="8458200" cy="369332"/>
          </a:xfrm>
          <a:prstGeom prst="rect">
            <a:avLst/>
          </a:prstGeom>
          <a:noFill/>
        </p:spPr>
        <p:txBody>
          <a:bodyPr wrap="square" rtlCol="0">
            <a:spAutoFit/>
          </a:bodyPr>
          <a:lstStyle/>
          <a:p>
            <a:r>
              <a:rPr lang="en-US" dirty="0"/>
              <a:t>Create new variables so that the values of independent variables of interest will equal 0.</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64609E5F-42FF-48AC-B778-ACA7E2884FB4}"/>
                  </a:ext>
                </a:extLst>
              </p:cNvPr>
              <p:cNvSpPr txBox="1"/>
              <p:nvPr/>
            </p:nvSpPr>
            <p:spPr>
              <a:xfrm>
                <a:off x="75342" y="2981978"/>
                <a:ext cx="8731365" cy="338554"/>
              </a:xfrm>
              <a:prstGeom prst="rect">
                <a:avLst/>
              </a:prstGeom>
              <a:noFill/>
            </p:spPr>
            <p:txBody>
              <a:bodyPr wrap="none" rtlCol="0">
                <a:spAutoFit/>
              </a:bodyPr>
              <a:lstStyle/>
              <a:p>
                <a:r>
                  <a:rPr lang="en-US" sz="1600" dirty="0"/>
                  <a:t>So, </a:t>
                </a:r>
                <a14:m>
                  <m:oMath xmlns:m="http://schemas.openxmlformats.org/officeDocument/2006/math">
                    <m:r>
                      <m:rPr>
                        <m:nor/>
                      </m:rPr>
                      <a:rPr lang="en-US" sz="1600">
                        <a:latin typeface="Cambria Math" panose="02040503050406030204" pitchFamily="18" charset="0"/>
                        <a:ea typeface="Cambria Math" panose="02040503050406030204" pitchFamily="18" charset="0"/>
                      </a:rPr>
                      <m:t>𝜇</m:t>
                    </m:r>
                    <m:r>
                      <m:rPr>
                        <m:nor/>
                      </m:rPr>
                      <a:rPr lang="en-US" sz="1600">
                        <a:latin typeface="Cambria Math" panose="02040503050406030204" pitchFamily="18" charset="0"/>
                        <a:ea typeface="Cambria Math" panose="02040503050406030204" pitchFamily="18" charset="0"/>
                      </a:rPr>
                      <m:t>{</m:t>
                    </m:r>
                    <m:r>
                      <m:rPr>
                        <m:nor/>
                      </m:rPr>
                      <a:rPr lang="en-US" sz="1600">
                        <a:latin typeface="Cambria Math"/>
                      </a:rPr>
                      <m:t>log</m:t>
                    </m:r>
                    <m:r>
                      <m:rPr>
                        <m:nor/>
                      </m:rPr>
                      <a:rPr lang="en-US" sz="1600">
                        <a:latin typeface="Cambria Math" panose="02040503050406030204" pitchFamily="18" charset="0"/>
                      </a:rPr>
                      <m:t>(</m:t>
                    </m:r>
                    <m:r>
                      <m:rPr>
                        <m:nor/>
                      </m:rPr>
                      <a:rPr lang="en-US" sz="1600">
                        <a:latin typeface="Cambria Math"/>
                      </a:rPr>
                      <m:t>𝑙𝑖𝑓𝑒</m:t>
                    </m:r>
                    <m:r>
                      <m:rPr>
                        <m:nor/>
                      </m:rPr>
                      <a:rPr lang="en-US" sz="1600">
                        <a:latin typeface="Cambria Math" panose="02040503050406030204" pitchFamily="18" charset="0"/>
                      </a:rPr>
                      <m:t>) |</m:t>
                    </m:r>
                    <m:r>
                      <m:rPr>
                        <m:nor/>
                      </m:rPr>
                      <a:rPr lang="en-US" sz="1600">
                        <a:latin typeface="Cambria Math" panose="02040503050406030204" pitchFamily="18" charset="0"/>
                      </a:rPr>
                      <m:t>𝑙𝑜𝑔𝑚𝑎𝑠𝑠</m:t>
                    </m:r>
                    <m:r>
                      <m:rPr>
                        <m:nor/>
                      </m:rPr>
                      <a:rPr lang="en-US" sz="1600">
                        <a:latin typeface="Cambria Math" panose="02040503050406030204" pitchFamily="18" charset="0"/>
                      </a:rPr>
                      <m:t>=</m:t>
                    </m:r>
                    <m:r>
                      <m:rPr>
                        <m:nor/>
                      </m:rPr>
                      <a:rPr lang="en-US" sz="1600" b="1" smtClean="0">
                        <a:solidFill>
                          <a:srgbClr val="7030A0"/>
                        </a:solidFill>
                        <a:latin typeface="Cambria Math" panose="02040503050406030204" pitchFamily="18" charset="0"/>
                      </a:rPr>
                      <m:t>.91629</m:t>
                    </m:r>
                    <m:r>
                      <m:rPr>
                        <m:nor/>
                      </m:rPr>
                      <a:rPr lang="en-US" sz="1600">
                        <a:latin typeface="Cambria Math" panose="02040503050406030204" pitchFamily="18" charset="0"/>
                      </a:rPr>
                      <m:t>, </m:t>
                    </m:r>
                    <m:r>
                      <m:rPr>
                        <m:nor/>
                      </m:rPr>
                      <a:rPr lang="en-US" sz="1600">
                        <a:latin typeface="Cambria Math" panose="02040503050406030204" pitchFamily="18" charset="0"/>
                      </a:rPr>
                      <m:t>𝑙𝑜𝑔𝑚𝑒𝑡𝑎𝑏</m:t>
                    </m:r>
                    <m:r>
                      <m:rPr>
                        <m:nor/>
                      </m:rPr>
                      <a:rPr lang="en-US" sz="1600">
                        <a:latin typeface="Cambria Math" panose="02040503050406030204" pitchFamily="18" charset="0"/>
                      </a:rPr>
                      <m:t>=</m:t>
                    </m:r>
                    <m:r>
                      <m:rPr>
                        <m:nor/>
                      </m:rPr>
                      <a:rPr lang="en-US" sz="1600" b="1" smtClean="0">
                        <a:solidFill>
                          <a:srgbClr val="00B050"/>
                        </a:solidFill>
                        <a:latin typeface="Cambria Math" panose="02040503050406030204" pitchFamily="18" charset="0"/>
                      </a:rPr>
                      <m:t>5.7104</m:t>
                    </m:r>
                    <m:r>
                      <m:rPr>
                        <m:nor/>
                      </m:rPr>
                      <a:rPr lang="en-US" sz="1600">
                        <a:latin typeface="Cambria Math" panose="02040503050406030204" pitchFamily="18" charset="0"/>
                      </a:rPr>
                      <m:t>}=</m:t>
                    </m:r>
                    <m:r>
                      <m:rPr>
                        <m:nor/>
                      </m:rPr>
                      <a:rPr lang="en-US" sz="1600">
                        <a:latin typeface="Cambria Math" panose="02040503050406030204" pitchFamily="18" charset="0"/>
                        <a:ea typeface="Cambria Math" panose="02040503050406030204" pitchFamily="18" charset="0"/>
                      </a:rPr>
                      <m:t>𝜇</m:t>
                    </m:r>
                    <m:r>
                      <m:rPr>
                        <m:nor/>
                      </m:rPr>
                      <a:rPr lang="en-US" sz="1600">
                        <a:latin typeface="Cambria Math" panose="02040503050406030204" pitchFamily="18" charset="0"/>
                        <a:ea typeface="Cambria Math" panose="02040503050406030204" pitchFamily="18" charset="0"/>
                      </a:rPr>
                      <m:t>{</m:t>
                    </m:r>
                    <m:r>
                      <m:rPr>
                        <m:nor/>
                      </m:rPr>
                      <a:rPr lang="en-US" sz="1600">
                        <a:latin typeface="Cambria Math"/>
                      </a:rPr>
                      <m:t>log</m:t>
                    </m:r>
                    <m:r>
                      <m:rPr>
                        <m:nor/>
                      </m:rPr>
                      <a:rPr lang="en-US" sz="1600">
                        <a:latin typeface="Cambria Math" panose="02040503050406030204" pitchFamily="18" charset="0"/>
                      </a:rPr>
                      <m:t>(</m:t>
                    </m:r>
                    <m:r>
                      <m:rPr>
                        <m:nor/>
                      </m:rPr>
                      <a:rPr lang="en-US" sz="1600">
                        <a:latin typeface="Cambria Math"/>
                      </a:rPr>
                      <m:t>𝑙𝑖𝑓𝑒</m:t>
                    </m:r>
                    <m:r>
                      <m:rPr>
                        <m:nor/>
                      </m:rPr>
                      <a:rPr lang="en-US" sz="1600">
                        <a:latin typeface="Cambria Math" panose="02040503050406030204" pitchFamily="18" charset="0"/>
                      </a:rPr>
                      <m:t>) |</m:t>
                    </m:r>
                    <m:r>
                      <m:rPr>
                        <m:nor/>
                      </m:rPr>
                      <a:rPr lang="en-US" sz="1600" b="0" i="0" smtClean="0">
                        <a:latin typeface="Cambria Math" panose="02040503050406030204" pitchFamily="18" charset="0"/>
                      </a:rPr>
                      <m:t>n</m:t>
                    </m:r>
                    <m:r>
                      <m:rPr>
                        <m:nor/>
                      </m:rPr>
                      <a:rPr lang="en-US" sz="1600">
                        <a:latin typeface="Cambria Math" panose="02040503050406030204" pitchFamily="18" charset="0"/>
                      </a:rPr>
                      <m:t>𝑙𝑜𝑔𝑚𝑎𝑠𝑠</m:t>
                    </m:r>
                    <m:r>
                      <m:rPr>
                        <m:nor/>
                      </m:rPr>
                      <a:rPr lang="en-US" sz="1600">
                        <a:latin typeface="Cambria Math" panose="02040503050406030204" pitchFamily="18" charset="0"/>
                      </a:rPr>
                      <m:t>=0, </m:t>
                    </m:r>
                    <m:r>
                      <m:rPr>
                        <m:nor/>
                      </m:rPr>
                      <a:rPr lang="en-US" sz="1600" b="0" i="0" smtClean="0">
                        <a:latin typeface="Cambria Math" panose="02040503050406030204" pitchFamily="18" charset="0"/>
                      </a:rPr>
                      <m:t>n</m:t>
                    </m:r>
                    <m:r>
                      <m:rPr>
                        <m:nor/>
                      </m:rPr>
                      <a:rPr lang="en-US" sz="1600">
                        <a:latin typeface="Cambria Math" panose="02040503050406030204" pitchFamily="18" charset="0"/>
                      </a:rPr>
                      <m:t>𝑙𝑜𝑔𝑚𝑒𝑡𝑎𝑏</m:t>
                    </m:r>
                    <m:r>
                      <m:rPr>
                        <m:nor/>
                      </m:rPr>
                      <a:rPr lang="en-US" sz="1600">
                        <a:latin typeface="Cambria Math" panose="02040503050406030204" pitchFamily="18" charset="0"/>
                      </a:rPr>
                      <m:t>=0}</m:t>
                    </m:r>
                  </m:oMath>
                </a14:m>
                <a:endParaRPr lang="en-US" sz="1600" dirty="0"/>
              </a:p>
            </p:txBody>
          </p:sp>
        </mc:Choice>
        <mc:Fallback xmlns="">
          <p:sp>
            <p:nvSpPr>
              <p:cNvPr id="20" name="TextBox 19">
                <a:extLst>
                  <a:ext uri="{FF2B5EF4-FFF2-40B4-BE49-F238E27FC236}">
                    <a16:creationId xmlns:a16="http://schemas.microsoft.com/office/drawing/2014/main" id="{64609E5F-42FF-48AC-B778-ACA7E2884FB4}"/>
                  </a:ext>
                </a:extLst>
              </p:cNvPr>
              <p:cNvSpPr txBox="1">
                <a:spLocks noRot="1" noChangeAspect="1" noMove="1" noResize="1" noEditPoints="1" noAdjustHandles="1" noChangeArrowheads="1" noChangeShapeType="1" noTextEdit="1"/>
              </p:cNvSpPr>
              <p:nvPr/>
            </p:nvSpPr>
            <p:spPr>
              <a:xfrm>
                <a:off x="75342" y="2981978"/>
                <a:ext cx="8731365" cy="338554"/>
              </a:xfrm>
              <a:prstGeom prst="rect">
                <a:avLst/>
              </a:prstGeom>
              <a:blipFill>
                <a:blip r:embed="rId6"/>
                <a:stretch>
                  <a:fillRect l="-349" t="-5357" b="-21429"/>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9C101583-0FFB-4710-A377-E319F0455C5E}"/>
              </a:ext>
            </a:extLst>
          </p:cNvPr>
          <p:cNvSpPr txBox="1"/>
          <p:nvPr/>
        </p:nvSpPr>
        <p:spPr>
          <a:xfrm>
            <a:off x="1783848" y="2053529"/>
            <a:ext cx="7283952" cy="369332"/>
          </a:xfrm>
          <a:prstGeom prst="rect">
            <a:avLst/>
          </a:prstGeom>
          <a:noFill/>
        </p:spPr>
        <p:txBody>
          <a:bodyPr wrap="square" rtlCol="0">
            <a:spAutoFit/>
          </a:bodyPr>
          <a:lstStyle/>
          <a:p>
            <a:r>
              <a:rPr lang="en-US" dirty="0"/>
              <a:t>When logmass = </a:t>
            </a:r>
            <a:r>
              <a:rPr lang="en-US" b="1" dirty="0">
                <a:solidFill>
                  <a:srgbClr val="7030A0"/>
                </a:solidFill>
              </a:rPr>
              <a:t>.91629</a:t>
            </a:r>
            <a:r>
              <a:rPr lang="en-US" dirty="0"/>
              <a:t>, nlogmass = logmass - </a:t>
            </a:r>
            <a:r>
              <a:rPr lang="en-US" b="1" dirty="0">
                <a:solidFill>
                  <a:srgbClr val="7030A0"/>
                </a:solidFill>
              </a:rPr>
              <a:t>.91629</a:t>
            </a:r>
            <a:r>
              <a:rPr lang="en-US" dirty="0"/>
              <a:t>=</a:t>
            </a:r>
            <a:r>
              <a:rPr lang="en-US" b="1" dirty="0">
                <a:solidFill>
                  <a:srgbClr val="7030A0"/>
                </a:solidFill>
              </a:rPr>
              <a:t>.91629</a:t>
            </a:r>
            <a:r>
              <a:rPr lang="en-US" dirty="0"/>
              <a:t>-</a:t>
            </a:r>
            <a:r>
              <a:rPr lang="en-US" b="1" dirty="0">
                <a:solidFill>
                  <a:srgbClr val="7030A0"/>
                </a:solidFill>
              </a:rPr>
              <a:t>.91629</a:t>
            </a:r>
            <a:r>
              <a:rPr lang="en-US" dirty="0"/>
              <a:t>=0</a:t>
            </a:r>
          </a:p>
        </p:txBody>
      </p:sp>
      <p:sp>
        <p:nvSpPr>
          <p:cNvPr id="22" name="TextBox 21">
            <a:extLst>
              <a:ext uri="{FF2B5EF4-FFF2-40B4-BE49-F238E27FC236}">
                <a16:creationId xmlns:a16="http://schemas.microsoft.com/office/drawing/2014/main" id="{45FB9C16-1735-4387-82D1-A6AAA68D09DB}"/>
              </a:ext>
            </a:extLst>
          </p:cNvPr>
          <p:cNvSpPr txBox="1"/>
          <p:nvPr/>
        </p:nvSpPr>
        <p:spPr>
          <a:xfrm>
            <a:off x="2526323" y="2415242"/>
            <a:ext cx="6842021" cy="646331"/>
          </a:xfrm>
          <a:prstGeom prst="rect">
            <a:avLst/>
          </a:prstGeom>
          <a:noFill/>
        </p:spPr>
        <p:txBody>
          <a:bodyPr wrap="square" rtlCol="0">
            <a:spAutoFit/>
          </a:bodyPr>
          <a:lstStyle/>
          <a:p>
            <a:r>
              <a:rPr lang="en-US" dirty="0"/>
              <a:t>When logmetab = </a:t>
            </a:r>
            <a:r>
              <a:rPr lang="en-US" b="1" dirty="0">
                <a:solidFill>
                  <a:srgbClr val="00B050"/>
                </a:solidFill>
              </a:rPr>
              <a:t>5.7104</a:t>
            </a:r>
            <a:r>
              <a:rPr lang="en-US" dirty="0"/>
              <a:t>, nlogmetab = logmetab – </a:t>
            </a:r>
            <a:r>
              <a:rPr lang="en-US" b="1" dirty="0">
                <a:solidFill>
                  <a:srgbClr val="00B050"/>
                </a:solidFill>
              </a:rPr>
              <a:t>5.7104</a:t>
            </a:r>
            <a:r>
              <a:rPr lang="en-US" dirty="0"/>
              <a:t>=</a:t>
            </a:r>
            <a:r>
              <a:rPr lang="en-US" b="1" dirty="0">
                <a:solidFill>
                  <a:srgbClr val="00B050"/>
                </a:solidFill>
              </a:rPr>
              <a:t>5.7104</a:t>
            </a:r>
            <a:r>
              <a:rPr lang="en-US" dirty="0"/>
              <a:t>-</a:t>
            </a:r>
            <a:r>
              <a:rPr lang="en-US" b="1" dirty="0">
                <a:solidFill>
                  <a:srgbClr val="00B050"/>
                </a:solidFill>
              </a:rPr>
              <a:t>5.7104</a:t>
            </a:r>
            <a:r>
              <a:rPr lang="en-US" dirty="0"/>
              <a:t>=0</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D9E40E8C-155A-42B3-9E5C-9541497ABD88}"/>
                  </a:ext>
                </a:extLst>
              </p:cNvPr>
              <p:cNvSpPr/>
              <p:nvPr/>
            </p:nvSpPr>
            <p:spPr>
              <a:xfrm>
                <a:off x="179752" y="3211198"/>
                <a:ext cx="758977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smtClean="0">
                          <a:latin typeface="Cambria Math" panose="02040503050406030204" pitchFamily="18" charset="0"/>
                          <a:ea typeface="Cambria Math" panose="02040503050406030204" pitchFamily="18" charset="0"/>
                        </a:rPr>
                        <m:t>𝜇</m:t>
                      </m:r>
                      <m:r>
                        <m:rPr>
                          <m:nor/>
                        </m:rPr>
                        <a:rPr lang="en-US" smtClean="0">
                          <a:latin typeface="Cambria Math" panose="02040503050406030204" pitchFamily="18" charset="0"/>
                          <a:ea typeface="Cambria Math" panose="02040503050406030204" pitchFamily="18" charset="0"/>
                        </a:rPr>
                        <m:t>{</m:t>
                      </m:r>
                      <m:r>
                        <m:rPr>
                          <m:nor/>
                        </m:rPr>
                        <a:rPr lang="en-US" smtClean="0">
                          <a:latin typeface="Cambria Math"/>
                        </a:rPr>
                        <m:t>log</m:t>
                      </m:r>
                      <m:r>
                        <m:rPr>
                          <m:nor/>
                        </m:rPr>
                        <a:rPr lang="en-US" smtClean="0">
                          <a:latin typeface="Cambria Math" panose="02040503050406030204" pitchFamily="18" charset="0"/>
                        </a:rPr>
                        <m:t>(</m:t>
                      </m:r>
                      <m:r>
                        <m:rPr>
                          <m:nor/>
                        </m:rPr>
                        <a:rPr lang="en-US" smtClean="0">
                          <a:latin typeface="Cambria Math"/>
                        </a:rPr>
                        <m:t>𝑙𝑖𝑓𝑒</m:t>
                      </m:r>
                      <m:r>
                        <m:rPr>
                          <m:nor/>
                        </m:rPr>
                        <a:rPr lang="en-US" smtClean="0">
                          <a:latin typeface="Cambria Math" panose="02040503050406030204" pitchFamily="18" charset="0"/>
                        </a:rPr>
                        <m:t>) |</m:t>
                      </m:r>
                      <m:r>
                        <m:rPr>
                          <m:nor/>
                        </m:rPr>
                        <a:rPr lang="en-US" b="0" i="0" smtClean="0">
                          <a:latin typeface="Cambria Math" panose="02040503050406030204" pitchFamily="18" charset="0"/>
                        </a:rPr>
                        <m:t>n</m:t>
                      </m:r>
                      <m:r>
                        <m:rPr>
                          <m:nor/>
                        </m:rPr>
                        <a:rPr lang="en-US" smtClean="0">
                          <a:latin typeface="Cambria Math" panose="02040503050406030204" pitchFamily="18" charset="0"/>
                        </a:rPr>
                        <m:t>𝑙𝑜𝑔𝑚𝑎𝑠𝑠</m:t>
                      </m:r>
                      <m:r>
                        <m:rPr>
                          <m:nor/>
                        </m:rPr>
                        <a:rPr lang="en-US" smtClean="0">
                          <a:latin typeface="Cambria Math" panose="02040503050406030204" pitchFamily="18" charset="0"/>
                        </a:rPr>
                        <m:t>, </m:t>
                      </m:r>
                      <m:r>
                        <m:rPr>
                          <m:nor/>
                        </m:rPr>
                        <a:rPr lang="en-US" b="0" i="0" smtClean="0">
                          <a:latin typeface="Cambria Math" panose="02040503050406030204" pitchFamily="18" charset="0"/>
                        </a:rPr>
                        <m:t>n</m:t>
                      </m:r>
                      <m:r>
                        <m:rPr>
                          <m:nor/>
                        </m:rPr>
                        <a:rPr lang="en-US" smtClean="0">
                          <a:latin typeface="Cambria Math" panose="02040503050406030204" pitchFamily="18" charset="0"/>
                        </a:rPr>
                        <m:t>𝑙𝑜𝑔𝑚𝑒𝑡𝑎𝑏</m:t>
                      </m:r>
                      <m:r>
                        <m:rPr>
                          <m:nor/>
                        </m:rPr>
                        <a:rPr lang="en-US" smtClean="0">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a:ea typeface="Cambria Math"/>
                            </a:rPr>
                            <m:t>𝛽</m:t>
                          </m:r>
                          <m:r>
                            <a:rPr lang="en-US" b="0" i="1" smtClean="0">
                              <a:latin typeface="Cambria Math" panose="02040503050406030204" pitchFamily="18" charset="0"/>
                              <a:ea typeface="Cambria Math"/>
                            </a:rPr>
                            <m:t>′</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r>
                            <a:rPr lang="en-US" b="0" i="1" smtClean="0">
                              <a:latin typeface="Cambria Math" panose="02040503050406030204" pitchFamily="18" charset="0"/>
                              <a:ea typeface="Cambria Math"/>
                            </a:rPr>
                            <m:t>′</m:t>
                          </m:r>
                        </m:e>
                        <m:sub>
                          <m:r>
                            <a:rPr lang="en-US" i="1">
                              <a:latin typeface="Cambria Math"/>
                              <a:ea typeface="Cambria Math"/>
                            </a:rPr>
                            <m:t>1</m:t>
                          </m:r>
                        </m:sub>
                      </m:sSub>
                      <m:r>
                        <m:rPr>
                          <m:sty m:val="p"/>
                        </m:rPr>
                        <a:rPr lang="en-US" b="0" i="0" smtClean="0">
                          <a:latin typeface="Cambria Math" panose="02040503050406030204" pitchFamily="18" charset="0"/>
                          <a:ea typeface="Cambria Math"/>
                        </a:rPr>
                        <m:t>nlogmetab</m:t>
                      </m:r>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r>
                            <a:rPr lang="en-US" b="0" i="1" smtClean="0">
                              <a:latin typeface="Cambria Math" panose="02040503050406030204" pitchFamily="18" charset="0"/>
                              <a:ea typeface="Cambria Math"/>
                            </a:rPr>
                            <m:t>′</m:t>
                          </m:r>
                        </m:e>
                        <m:sub>
                          <m:r>
                            <a:rPr lang="en-US" i="1">
                              <a:latin typeface="Cambria Math" panose="02040503050406030204" pitchFamily="18" charset="0"/>
                              <a:ea typeface="Cambria Math"/>
                            </a:rPr>
                            <m:t>2</m:t>
                          </m:r>
                        </m:sub>
                      </m:sSub>
                      <m:r>
                        <a:rPr lang="en-US" b="0" i="1" smtClean="0">
                          <a:latin typeface="Cambria Math" panose="02040503050406030204" pitchFamily="18" charset="0"/>
                        </a:rPr>
                        <m:t>𝑛𝑙𝑜𝑔𝑚𝑎𝑠𝑠</m:t>
                      </m:r>
                    </m:oMath>
                  </m:oMathPara>
                </a14:m>
                <a:endParaRPr lang="en-US" dirty="0"/>
              </a:p>
            </p:txBody>
          </p:sp>
        </mc:Choice>
        <mc:Fallback xmlns="">
          <p:sp>
            <p:nvSpPr>
              <p:cNvPr id="6" name="Rectangle 5">
                <a:extLst>
                  <a:ext uri="{FF2B5EF4-FFF2-40B4-BE49-F238E27FC236}">
                    <a16:creationId xmlns:a16="http://schemas.microsoft.com/office/drawing/2014/main" id="{D9E40E8C-155A-42B3-9E5C-9541497ABD88}"/>
                  </a:ext>
                </a:extLst>
              </p:cNvPr>
              <p:cNvSpPr>
                <a:spLocks noRot="1" noChangeAspect="1" noMove="1" noResize="1" noEditPoints="1" noAdjustHandles="1" noChangeArrowheads="1" noChangeShapeType="1" noTextEdit="1"/>
              </p:cNvSpPr>
              <p:nvPr/>
            </p:nvSpPr>
            <p:spPr>
              <a:xfrm>
                <a:off x="179752" y="3211198"/>
                <a:ext cx="7589770" cy="369332"/>
              </a:xfrm>
              <a:prstGeom prst="rect">
                <a:avLst/>
              </a:prstGeom>
              <a:blipFill>
                <a:blip r:embed="rId7"/>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5790EC71-1B06-4124-987D-DFF6750E0125}"/>
                  </a:ext>
                </a:extLst>
              </p:cNvPr>
              <p:cNvSpPr/>
              <p:nvPr/>
            </p:nvSpPr>
            <p:spPr>
              <a:xfrm>
                <a:off x="167259" y="3555289"/>
                <a:ext cx="7442807" cy="3962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smtClean="0">
                          <a:latin typeface="Cambria Math" panose="02040503050406030204" pitchFamily="18" charset="0"/>
                          <a:ea typeface="Cambria Math" panose="02040503050406030204" pitchFamily="18" charset="0"/>
                        </a:rPr>
                        <m:t>𝜇</m:t>
                      </m:r>
                      <m:r>
                        <m:rPr>
                          <m:nor/>
                        </m:rPr>
                        <a:rPr lang="en-US" smtClean="0">
                          <a:latin typeface="Cambria Math" panose="02040503050406030204" pitchFamily="18" charset="0"/>
                          <a:ea typeface="Cambria Math" panose="02040503050406030204" pitchFamily="18" charset="0"/>
                        </a:rPr>
                        <m:t>{</m:t>
                      </m:r>
                      <m:r>
                        <m:rPr>
                          <m:nor/>
                        </m:rPr>
                        <a:rPr lang="en-US" smtClean="0">
                          <a:latin typeface="Cambria Math"/>
                        </a:rPr>
                        <m:t>log</m:t>
                      </m:r>
                      <m:r>
                        <m:rPr>
                          <m:nor/>
                        </m:rPr>
                        <a:rPr lang="en-US" smtClean="0">
                          <a:latin typeface="Cambria Math" panose="02040503050406030204" pitchFamily="18" charset="0"/>
                        </a:rPr>
                        <m:t>(</m:t>
                      </m:r>
                      <m:r>
                        <m:rPr>
                          <m:nor/>
                        </m:rPr>
                        <a:rPr lang="en-US" smtClean="0">
                          <a:latin typeface="Cambria Math"/>
                        </a:rPr>
                        <m:t>𝑙𝑖𝑓𝑒</m:t>
                      </m:r>
                      <m:r>
                        <m:rPr>
                          <m:nor/>
                        </m:rPr>
                        <a:rPr lang="en-US" smtClean="0">
                          <a:latin typeface="Cambria Math" panose="02040503050406030204" pitchFamily="18" charset="0"/>
                        </a:rPr>
                        <m:t>) |</m:t>
                      </m:r>
                      <m:r>
                        <m:rPr>
                          <m:nor/>
                        </m:rPr>
                        <a:rPr lang="en-US" smtClean="0">
                          <a:latin typeface="Cambria Math" panose="02040503050406030204" pitchFamily="18" charset="0"/>
                        </a:rPr>
                        <m:t>n</m:t>
                      </m:r>
                      <m:r>
                        <m:rPr>
                          <m:nor/>
                        </m:rPr>
                        <a:rPr lang="en-US" smtClean="0">
                          <a:latin typeface="Cambria Math" panose="02040503050406030204" pitchFamily="18" charset="0"/>
                        </a:rPr>
                        <m:t>𝑙𝑜𝑔𝑚𝑎𝑠𝑠</m:t>
                      </m:r>
                      <m:r>
                        <m:rPr>
                          <m:nor/>
                        </m:rPr>
                        <a:rPr lang="en-US" b="0" i="0" smtClean="0">
                          <a:latin typeface="Cambria Math" panose="02040503050406030204" pitchFamily="18" charset="0"/>
                        </a:rPr>
                        <m:t>=0</m:t>
                      </m:r>
                      <m:r>
                        <m:rPr>
                          <m:nor/>
                        </m:rPr>
                        <a:rPr lang="en-US" smtClean="0">
                          <a:latin typeface="Cambria Math" panose="02040503050406030204" pitchFamily="18" charset="0"/>
                        </a:rPr>
                        <m:t>, </m:t>
                      </m:r>
                      <m:r>
                        <m:rPr>
                          <m:nor/>
                        </m:rPr>
                        <a:rPr lang="en-US" smtClean="0">
                          <a:latin typeface="Cambria Math" panose="02040503050406030204" pitchFamily="18" charset="0"/>
                        </a:rPr>
                        <m:t>n</m:t>
                      </m:r>
                      <m:r>
                        <m:rPr>
                          <m:nor/>
                        </m:rPr>
                        <a:rPr lang="en-US" smtClean="0">
                          <a:latin typeface="Cambria Math" panose="02040503050406030204" pitchFamily="18" charset="0"/>
                        </a:rPr>
                        <m:t>𝑙𝑜𝑔𝑚𝑒𝑡𝑎𝑏</m:t>
                      </m:r>
                      <m:r>
                        <m:rPr>
                          <m:nor/>
                        </m:rPr>
                        <a:rPr lang="en-US" b="0" i="0" smtClean="0">
                          <a:latin typeface="Cambria Math" panose="02040503050406030204" pitchFamily="18" charset="0"/>
                        </a:rPr>
                        <m:t>=0</m:t>
                      </m:r>
                      <m:r>
                        <m:rPr>
                          <m:nor/>
                        </m:rPr>
                        <a:rPr lang="en-US" smtClean="0">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a:ea typeface="Cambria Math"/>
                            </a:rPr>
                            <m:t>𝛽</m:t>
                          </m:r>
                          <m:r>
                            <a:rPr lang="en-US" b="0" i="1" smtClean="0">
                              <a:latin typeface="Cambria Math" panose="02040503050406030204" pitchFamily="18" charset="0"/>
                              <a:ea typeface="Cambria Math"/>
                            </a:rPr>
                            <m:t>′</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r>
                            <a:rPr lang="en-US" b="0" i="1" smtClean="0">
                              <a:latin typeface="Cambria Math" panose="02040503050406030204" pitchFamily="18" charset="0"/>
                              <a:ea typeface="Cambria Math"/>
                            </a:rPr>
                            <m:t>′</m:t>
                          </m:r>
                        </m:e>
                        <m:sub>
                          <m:r>
                            <a:rPr lang="en-US" i="1">
                              <a:latin typeface="Cambria Math"/>
                              <a:ea typeface="Cambria Math"/>
                            </a:rPr>
                            <m:t>1</m:t>
                          </m:r>
                        </m:sub>
                      </m:sSub>
                      <m:r>
                        <a:rPr lang="en-US" b="0" i="0" smtClean="0">
                          <a:latin typeface="Cambria Math" panose="02040503050406030204" pitchFamily="18" charset="0"/>
                          <a:ea typeface="Cambria Math"/>
                        </a:rPr>
                        <m:t>∗0</m:t>
                      </m:r>
                      <m:r>
                        <a:rPr lang="en-US" i="1">
                          <a:latin typeface="Cambria Math"/>
                        </a:rPr>
                        <m:t>+</m:t>
                      </m:r>
                      <m:sSub>
                        <m:sSubPr>
                          <m:ctrlPr>
                            <a:rPr lang="en-US" i="1">
                              <a:latin typeface="Cambria Math" panose="02040503050406030204" pitchFamily="18" charset="0"/>
                            </a:rPr>
                          </m:ctrlPr>
                        </m:sSubPr>
                        <m:e>
                          <m:sSup>
                            <m:sSupPr>
                              <m:ctrlPr>
                                <a:rPr lang="en-US" b="0" i="1" smtClean="0">
                                  <a:latin typeface="Cambria Math" panose="02040503050406030204" pitchFamily="18" charset="0"/>
                                  <a:ea typeface="Cambria Math"/>
                                </a:rPr>
                              </m:ctrlPr>
                            </m:sSupPr>
                            <m:e>
                              <m:r>
                                <a:rPr lang="en-US" i="1">
                                  <a:latin typeface="Cambria Math"/>
                                  <a:ea typeface="Cambria Math"/>
                                </a:rPr>
                                <m:t>𝛽</m:t>
                              </m:r>
                            </m:e>
                            <m:sup>
                              <m:r>
                                <a:rPr lang="en-US" b="0" i="1" smtClean="0">
                                  <a:latin typeface="Cambria Math" panose="02040503050406030204" pitchFamily="18" charset="0"/>
                                  <a:ea typeface="Cambria Math"/>
                                </a:rPr>
                                <m:t>′</m:t>
                              </m:r>
                            </m:sup>
                          </m:sSup>
                        </m:e>
                        <m:sub>
                          <m:r>
                            <a:rPr lang="en-US" i="1">
                              <a:latin typeface="Cambria Math" panose="02040503050406030204" pitchFamily="18" charset="0"/>
                              <a:ea typeface="Cambria Math"/>
                            </a:rPr>
                            <m:t>2</m:t>
                          </m:r>
                        </m:sub>
                      </m:sSub>
                      <m:r>
                        <a:rPr lang="en-US" b="0" i="1" smtClean="0">
                          <a:latin typeface="Cambria Math" panose="02040503050406030204" pitchFamily="18" charset="0"/>
                        </a:rPr>
                        <m:t>∗0</m:t>
                      </m:r>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a:ea typeface="Cambria Math"/>
                            </a:rPr>
                            <m:t>𝛽</m:t>
                          </m:r>
                          <m:r>
                            <a:rPr lang="en-US" i="1">
                              <a:latin typeface="Cambria Math" panose="02040503050406030204" pitchFamily="18" charset="0"/>
                              <a:ea typeface="Cambria Math"/>
                            </a:rPr>
                            <m:t>′</m:t>
                          </m:r>
                        </m:e>
                        <m:sub>
                          <m:r>
                            <a:rPr lang="en-US" i="1">
                              <a:latin typeface="Cambria Math"/>
                            </a:rPr>
                            <m:t>0</m:t>
                          </m:r>
                        </m:sub>
                      </m:sSub>
                    </m:oMath>
                  </m:oMathPara>
                </a14:m>
                <a:endParaRPr lang="en-US" dirty="0"/>
              </a:p>
            </p:txBody>
          </p:sp>
        </mc:Choice>
        <mc:Fallback xmlns="">
          <p:sp>
            <p:nvSpPr>
              <p:cNvPr id="23" name="Rectangle 22">
                <a:extLst>
                  <a:ext uri="{FF2B5EF4-FFF2-40B4-BE49-F238E27FC236}">
                    <a16:creationId xmlns:a16="http://schemas.microsoft.com/office/drawing/2014/main" id="{5790EC71-1B06-4124-987D-DFF6750E0125}"/>
                  </a:ext>
                </a:extLst>
              </p:cNvPr>
              <p:cNvSpPr>
                <a:spLocks noRot="1" noChangeAspect="1" noMove="1" noResize="1" noEditPoints="1" noAdjustHandles="1" noChangeArrowheads="1" noChangeShapeType="1" noTextEdit="1"/>
              </p:cNvSpPr>
              <p:nvPr/>
            </p:nvSpPr>
            <p:spPr>
              <a:xfrm>
                <a:off x="167259" y="3555289"/>
                <a:ext cx="7442807" cy="396262"/>
              </a:xfrm>
              <a:prstGeom prst="rect">
                <a:avLst/>
              </a:prstGeom>
              <a:blipFill>
                <a:blip r:embed="rId8"/>
                <a:stretch>
                  <a:fillRect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4B80C9CD-979D-4664-8D06-D67D42E74037}"/>
                  </a:ext>
                </a:extLst>
              </p:cNvPr>
              <p:cNvSpPr/>
              <p:nvPr/>
            </p:nvSpPr>
            <p:spPr>
              <a:xfrm>
                <a:off x="153086" y="3858220"/>
                <a:ext cx="7113229" cy="369332"/>
              </a:xfrm>
              <a:prstGeom prst="rect">
                <a:avLst/>
              </a:prstGeom>
            </p:spPr>
            <p:txBody>
              <a:bodyPr wrap="none">
                <a:spAutoFit/>
              </a:bodyPr>
              <a:lstStyle/>
              <a:p>
                <a:r>
                  <a:rPr lang="en-US" dirty="0"/>
                  <a:t>A 95% CI for</a:t>
                </a:r>
                <a14:m>
                  <m:oMath xmlns:m="http://schemas.openxmlformats.org/officeDocument/2006/math">
                    <m:r>
                      <m:rPr>
                        <m:nor/>
                      </m:rPr>
                      <a:rPr lang="en-US">
                        <a:latin typeface="Cambria Math" panose="02040503050406030204" pitchFamily="18" charset="0"/>
                        <a:ea typeface="Cambria Math" panose="02040503050406030204" pitchFamily="18" charset="0"/>
                      </a:rPr>
                      <m:t>𝜇</m:t>
                    </m:r>
                    <m:r>
                      <m:rPr>
                        <m:nor/>
                      </m:rPr>
                      <a:rPr lang="en-US">
                        <a:latin typeface="Cambria Math" panose="02040503050406030204" pitchFamily="18" charset="0"/>
                        <a:ea typeface="Cambria Math" panose="02040503050406030204" pitchFamily="18" charset="0"/>
                      </a:rPr>
                      <m:t>{</m:t>
                    </m:r>
                    <m:r>
                      <m:rPr>
                        <m:nor/>
                      </m:rPr>
                      <a:rPr lang="en-US">
                        <a:latin typeface="Cambria Math"/>
                      </a:rPr>
                      <m:t>log</m:t>
                    </m:r>
                    <m:r>
                      <m:rPr>
                        <m:nor/>
                      </m:rPr>
                      <a:rPr lang="en-US">
                        <a:latin typeface="Cambria Math" panose="02040503050406030204" pitchFamily="18" charset="0"/>
                      </a:rPr>
                      <m:t>(</m:t>
                    </m:r>
                    <m:r>
                      <m:rPr>
                        <m:nor/>
                      </m:rPr>
                      <a:rPr lang="en-US">
                        <a:latin typeface="Cambria Math"/>
                      </a:rPr>
                      <m:t>𝑙𝑖𝑓𝑒</m:t>
                    </m:r>
                    <m:r>
                      <m:rPr>
                        <m:nor/>
                      </m:rPr>
                      <a:rPr lang="en-US">
                        <a:latin typeface="Cambria Math" panose="02040503050406030204" pitchFamily="18" charset="0"/>
                      </a:rPr>
                      <m:t>) |</m:t>
                    </m:r>
                    <m:r>
                      <m:rPr>
                        <m:nor/>
                      </m:rPr>
                      <a:rPr lang="en-US">
                        <a:latin typeface="Cambria Math" panose="02040503050406030204" pitchFamily="18" charset="0"/>
                      </a:rPr>
                      <m:t>n</m:t>
                    </m:r>
                    <m:r>
                      <m:rPr>
                        <m:nor/>
                      </m:rPr>
                      <a:rPr lang="en-US">
                        <a:latin typeface="Cambria Math" panose="02040503050406030204" pitchFamily="18" charset="0"/>
                      </a:rPr>
                      <m:t>𝑙𝑜𝑔𝑚𝑎𝑠𝑠</m:t>
                    </m:r>
                    <m:r>
                      <m:rPr>
                        <m:nor/>
                      </m:rPr>
                      <a:rPr lang="en-US">
                        <a:latin typeface="Cambria Math" panose="02040503050406030204" pitchFamily="18" charset="0"/>
                      </a:rPr>
                      <m:t>=0, </m:t>
                    </m:r>
                    <m:r>
                      <m:rPr>
                        <m:nor/>
                      </m:rPr>
                      <a:rPr lang="en-US">
                        <a:latin typeface="Cambria Math" panose="02040503050406030204" pitchFamily="18" charset="0"/>
                      </a:rPr>
                      <m:t>n</m:t>
                    </m:r>
                    <m:r>
                      <m:rPr>
                        <m:nor/>
                      </m:rPr>
                      <a:rPr lang="en-US">
                        <a:latin typeface="Cambria Math" panose="02040503050406030204" pitchFamily="18" charset="0"/>
                      </a:rPr>
                      <m:t>𝑙𝑜𝑔𝑚𝑒𝑡𝑎𝑏</m:t>
                    </m:r>
                    <m:r>
                      <m:rPr>
                        <m:nor/>
                      </m:rPr>
                      <a:rPr lang="en-US">
                        <a:latin typeface="Cambria Math" panose="02040503050406030204" pitchFamily="18" charset="0"/>
                      </a:rPr>
                      <m:t>=0}</m:t>
                    </m:r>
                  </m:oMath>
                </a14:m>
                <a:r>
                  <a:rPr lang="en-US" dirty="0"/>
                  <a:t>= a 95% CI for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𝛽</m:t>
                        </m:r>
                        <m:r>
                          <a:rPr lang="en-US" b="0" i="1" smtClean="0">
                            <a:latin typeface="Cambria Math" panose="02040503050406030204" pitchFamily="18" charset="0"/>
                            <a:ea typeface="Cambria Math"/>
                          </a:rPr>
                          <m:t>′</m:t>
                        </m:r>
                      </m:e>
                      <m:sub>
                        <m:r>
                          <a:rPr lang="en-US" i="1">
                            <a:latin typeface="Cambria Math"/>
                          </a:rPr>
                          <m:t>0</m:t>
                        </m:r>
                      </m:sub>
                    </m:sSub>
                  </m:oMath>
                </a14:m>
                <a:r>
                  <a:rPr lang="en-US" dirty="0"/>
                  <a:t>.</a:t>
                </a:r>
              </a:p>
            </p:txBody>
          </p:sp>
        </mc:Choice>
        <mc:Fallback xmlns="">
          <p:sp>
            <p:nvSpPr>
              <p:cNvPr id="24" name="Rectangle 23">
                <a:extLst>
                  <a:ext uri="{FF2B5EF4-FFF2-40B4-BE49-F238E27FC236}">
                    <a16:creationId xmlns:a16="http://schemas.microsoft.com/office/drawing/2014/main" id="{4B80C9CD-979D-4664-8D06-D67D42E74037}"/>
                  </a:ext>
                </a:extLst>
              </p:cNvPr>
              <p:cNvSpPr>
                <a:spLocks noRot="1" noChangeAspect="1" noMove="1" noResize="1" noEditPoints="1" noAdjustHandles="1" noChangeArrowheads="1" noChangeShapeType="1" noTextEdit="1"/>
              </p:cNvSpPr>
              <p:nvPr/>
            </p:nvSpPr>
            <p:spPr>
              <a:xfrm>
                <a:off x="153086" y="3858220"/>
                <a:ext cx="7113229" cy="369332"/>
              </a:xfrm>
              <a:prstGeom prst="rect">
                <a:avLst/>
              </a:prstGeom>
              <a:blipFill>
                <a:blip r:embed="rId9"/>
                <a:stretch>
                  <a:fillRect l="-686" t="-10000" r="-514" b="-26667"/>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CA6E7472-410B-4EE3-9710-C2EBB02C1AE0}"/>
              </a:ext>
            </a:extLst>
          </p:cNvPr>
          <p:cNvSpPr txBox="1"/>
          <p:nvPr/>
        </p:nvSpPr>
        <p:spPr>
          <a:xfrm>
            <a:off x="293621" y="4896719"/>
            <a:ext cx="4362111" cy="1754326"/>
          </a:xfrm>
          <a:prstGeom prst="rect">
            <a:avLst/>
          </a:prstGeom>
          <a:noFill/>
        </p:spPr>
        <p:txBody>
          <a:bodyPr wrap="square" rtlCol="0">
            <a:spAutoFit/>
          </a:bodyPr>
          <a:lstStyle/>
          <a:p>
            <a:r>
              <a:rPr lang="en-US" b="1" dirty="0">
                <a:solidFill>
                  <a:srgbClr val="FF0000"/>
                </a:solidFill>
              </a:rPr>
              <a:t>df = 92 (n=95)</a:t>
            </a:r>
          </a:p>
          <a:p>
            <a:r>
              <a:rPr lang="en-US" b="1" dirty="0">
                <a:solidFill>
                  <a:srgbClr val="FF0000"/>
                </a:solidFill>
              </a:rPr>
              <a:t>MOE = t</a:t>
            </a:r>
            <a:r>
              <a:rPr lang="en-US" b="1" baseline="-25000" dirty="0">
                <a:solidFill>
                  <a:srgbClr val="FF0000"/>
                </a:solidFill>
              </a:rPr>
              <a:t>92,.975</a:t>
            </a:r>
            <a:r>
              <a:rPr lang="en-US" b="1" dirty="0">
                <a:solidFill>
                  <a:srgbClr val="FF0000"/>
                </a:solidFill>
              </a:rPr>
              <a:t> * SE</a:t>
            </a:r>
          </a:p>
          <a:p>
            <a:r>
              <a:rPr lang="en-US" b="1" dirty="0">
                <a:solidFill>
                  <a:srgbClr val="FF0000"/>
                </a:solidFill>
              </a:rPr>
              <a:t>MOE = 1.986 * .06509</a:t>
            </a:r>
          </a:p>
          <a:p>
            <a:r>
              <a:rPr lang="en-US" b="1" dirty="0">
                <a:solidFill>
                  <a:srgbClr val="FF0000"/>
                </a:solidFill>
              </a:rPr>
              <a:t>MOE = 0.129</a:t>
            </a:r>
          </a:p>
          <a:p>
            <a:r>
              <a:rPr lang="en-US" b="1" dirty="0">
                <a:solidFill>
                  <a:srgbClr val="FF0000"/>
                </a:solidFill>
              </a:rPr>
              <a:t>95% CI:  (2.404 ± 0.129) </a:t>
            </a:r>
          </a:p>
          <a:p>
            <a:r>
              <a:rPr lang="en-US" b="1" dirty="0">
                <a:solidFill>
                  <a:srgbClr val="FF0000"/>
                </a:solidFill>
              </a:rPr>
              <a:t>95% CI:  (2.275, 2.533)</a:t>
            </a:r>
          </a:p>
        </p:txBody>
      </p:sp>
      <p:cxnSp>
        <p:nvCxnSpPr>
          <p:cNvPr id="26" name="Straight Arrow Connector 25">
            <a:extLst>
              <a:ext uri="{FF2B5EF4-FFF2-40B4-BE49-F238E27FC236}">
                <a16:creationId xmlns:a16="http://schemas.microsoft.com/office/drawing/2014/main" id="{37742244-70D8-48B5-A70C-B56537B3CE13}"/>
              </a:ext>
            </a:extLst>
          </p:cNvPr>
          <p:cNvCxnSpPr>
            <a:cxnSpLocks/>
            <a:stCxn id="27" idx="1"/>
          </p:cNvCxnSpPr>
          <p:nvPr/>
        </p:nvCxnSpPr>
        <p:spPr>
          <a:xfrm flipH="1">
            <a:off x="2526323" y="5258036"/>
            <a:ext cx="3950677" cy="38768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DFBC180A-15EE-44B2-8BE6-3B717BF46CC7}"/>
              </a:ext>
            </a:extLst>
          </p:cNvPr>
          <p:cNvSpPr/>
          <p:nvPr/>
        </p:nvSpPr>
        <p:spPr>
          <a:xfrm>
            <a:off x="6477000" y="5105400"/>
            <a:ext cx="929073" cy="305271"/>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Arrow Connector 27">
            <a:extLst>
              <a:ext uri="{FF2B5EF4-FFF2-40B4-BE49-F238E27FC236}">
                <a16:creationId xmlns:a16="http://schemas.microsoft.com/office/drawing/2014/main" id="{0D28F1A0-532A-4BC0-9A11-F93FE80771F7}"/>
              </a:ext>
            </a:extLst>
          </p:cNvPr>
          <p:cNvCxnSpPr>
            <a:cxnSpLocks/>
            <a:stCxn id="29" idx="2"/>
          </p:cNvCxnSpPr>
          <p:nvPr/>
        </p:nvCxnSpPr>
        <p:spPr>
          <a:xfrm flipH="1">
            <a:off x="1500574" y="5406156"/>
            <a:ext cx="4481126" cy="707741"/>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2A12CDF4-2D03-4C04-B6D7-235EE556822A}"/>
              </a:ext>
            </a:extLst>
          </p:cNvPr>
          <p:cNvSpPr/>
          <p:nvPr/>
        </p:nvSpPr>
        <p:spPr>
          <a:xfrm>
            <a:off x="5486400" y="5100885"/>
            <a:ext cx="990600" cy="305271"/>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1449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26"/>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26"/>
                                        </p:tgtEl>
                                        <p:attrNameLst>
                                          <p:attrName>style.visibility</p:attrName>
                                        </p:attrNameLst>
                                      </p:cBhvr>
                                      <p:to>
                                        <p:strVal val="hidden"/>
                                      </p:to>
                                    </p:set>
                                  </p:childTnLst>
                                </p:cTn>
                              </p:par>
                              <p:par>
                                <p:cTn id="54" presetID="1" presetClass="entr" presetSubtype="0" fill="hold" nodeType="withEffect">
                                  <p:stCondLst>
                                    <p:cond delay="0"/>
                                  </p:stCondLst>
                                  <p:childTnLst>
                                    <p:set>
                                      <p:cBhvr>
                                        <p:cTn id="55" dur="1" fill="hold">
                                          <p:stCondLst>
                                            <p:cond delay="0"/>
                                          </p:stCondLst>
                                        </p:cTn>
                                        <p:tgtEl>
                                          <p:spTgt spid="28"/>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nodeType="clickEffect">
                                  <p:stCondLst>
                                    <p:cond delay="0"/>
                                  </p:stCondLst>
                                  <p:childTnLst>
                                    <p:set>
                                      <p:cBhvr>
                                        <p:cTn id="61"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P spid="3" grpId="0"/>
      <p:bldP spid="22" grpId="0"/>
      <p:bldP spid="6" grpId="0"/>
      <p:bldP spid="23" grpId="0"/>
      <p:bldP spid="24" grpId="0"/>
      <p:bldP spid="25" grpId="0"/>
      <p:bldP spid="27" grpId="0" animBg="1"/>
      <p:bldP spid="2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Example: Metabolism Study</a:t>
            </a:r>
            <a:br>
              <a:rPr lang="en-US" dirty="0"/>
            </a:br>
            <a:r>
              <a:rPr lang="en-US" dirty="0"/>
              <a:t>Re-centering method</a:t>
            </a:r>
          </a:p>
        </p:txBody>
      </p:sp>
      <p:sp>
        <p:nvSpPr>
          <p:cNvPr id="6" name="TextBox 5"/>
          <p:cNvSpPr txBox="1"/>
          <p:nvPr/>
        </p:nvSpPr>
        <p:spPr>
          <a:xfrm>
            <a:off x="381000" y="1915886"/>
            <a:ext cx="914400" cy="369332"/>
          </a:xfrm>
          <a:prstGeom prst="rect">
            <a:avLst/>
          </a:prstGeom>
          <a:noFill/>
        </p:spPr>
        <p:txBody>
          <a:bodyPr wrap="square" rtlCol="0">
            <a:spAutoFit/>
          </a:bodyPr>
          <a:lstStyle/>
          <a:p>
            <a:r>
              <a:rPr lang="en-US" dirty="0"/>
              <a:t>n = 95</a:t>
            </a:r>
          </a:p>
        </p:txBody>
      </p:sp>
      <mc:AlternateContent xmlns:mc="http://schemas.openxmlformats.org/markup-compatibility/2006" xmlns:a14="http://schemas.microsoft.com/office/drawing/2010/main">
        <mc:Choice Requires="a14">
          <p:sp>
            <p:nvSpPr>
              <p:cNvPr id="7" name="TextBox 6"/>
              <p:cNvSpPr txBox="1"/>
              <p:nvPr/>
            </p:nvSpPr>
            <p:spPr>
              <a:xfrm>
                <a:off x="2057400" y="1226810"/>
                <a:ext cx="52697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smtClean="0">
                          <a:latin typeface="Cambria Math" panose="02040503050406030204" pitchFamily="18" charset="0"/>
                          <a:ea typeface="Cambria Math" panose="02040503050406030204" pitchFamily="18" charset="0"/>
                        </a:rPr>
                        <m:t>𝜇</m:t>
                      </m:r>
                      <m:r>
                        <m:rPr>
                          <m:nor/>
                        </m:rPr>
                        <a:rPr lang="en-US" smtClean="0">
                          <a:latin typeface="Cambria Math" panose="02040503050406030204" pitchFamily="18" charset="0"/>
                          <a:ea typeface="Cambria Math" panose="02040503050406030204" pitchFamily="18" charset="0"/>
                        </a:rPr>
                        <m:t>{</m:t>
                      </m:r>
                      <m:r>
                        <m:rPr>
                          <m:nor/>
                        </m:rPr>
                        <a:rPr lang="en-US" smtClean="0">
                          <a:latin typeface="Cambria Math"/>
                        </a:rPr>
                        <m:t>log</m:t>
                      </m:r>
                      <m:r>
                        <m:rPr>
                          <m:nor/>
                        </m:rPr>
                        <a:rPr lang="en-US" smtClean="0">
                          <a:latin typeface="Cambria Math" panose="02040503050406030204" pitchFamily="18" charset="0"/>
                        </a:rPr>
                        <m:t>(</m:t>
                      </m:r>
                      <m:r>
                        <m:rPr>
                          <m:nor/>
                        </m:rPr>
                        <a:rPr lang="en-US" smtClean="0">
                          <a:latin typeface="Cambria Math"/>
                        </a:rPr>
                        <m:t>𝑙𝑖𝑓𝑒</m:t>
                      </m:r>
                      <m:r>
                        <m:rPr>
                          <m:nor/>
                        </m:rPr>
                        <a:rPr lang="en-US" smtClean="0">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rPr>
                            <m:t>0</m:t>
                          </m:r>
                        </m:sub>
                      </m:sSub>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a:ea typeface="Cambria Math"/>
                            </a:rPr>
                            <m:t>1</m:t>
                          </m:r>
                        </m:sub>
                      </m:sSub>
                      <m:r>
                        <m:rPr>
                          <m:sty m:val="p"/>
                        </m:rPr>
                        <a:rPr lang="en-US">
                          <a:latin typeface="Cambria Math"/>
                        </a:rPr>
                        <m:t>log</m:t>
                      </m:r>
                      <m:r>
                        <a:rPr lang="en-US" i="1">
                          <a:latin typeface="Cambria Math"/>
                        </a:rPr>
                        <m:t>⁡(</m:t>
                      </m:r>
                      <m:r>
                        <a:rPr lang="en-US" i="1">
                          <a:latin typeface="Cambria Math"/>
                        </a:rPr>
                        <m:t>𝑚𝑒𝑡𝑎𝑏</m:t>
                      </m:r>
                      <m:r>
                        <a:rPr lang="en-US" i="1">
                          <a:latin typeface="Cambria Math"/>
                        </a:rPr>
                        <m:t>)+</m:t>
                      </m:r>
                      <m:sSub>
                        <m:sSubPr>
                          <m:ctrlPr>
                            <a:rPr lang="en-US" i="1">
                              <a:latin typeface="Cambria Math" panose="02040503050406030204" pitchFamily="18" charset="0"/>
                            </a:rPr>
                          </m:ctrlPr>
                        </m:sSubPr>
                        <m:e>
                          <m:r>
                            <a:rPr lang="en-US" i="1">
                              <a:latin typeface="Cambria Math"/>
                              <a:ea typeface="Cambria Math"/>
                            </a:rPr>
                            <m:t>𝛽</m:t>
                          </m:r>
                        </m:e>
                        <m:sub>
                          <m:r>
                            <a:rPr lang="en-US" i="1">
                              <a:latin typeface="Cambria Math" panose="02040503050406030204" pitchFamily="18" charset="0"/>
                              <a:ea typeface="Cambria Math"/>
                            </a:rPr>
                            <m:t>2</m:t>
                          </m:r>
                        </m:sub>
                      </m:sSub>
                      <m:r>
                        <m:rPr>
                          <m:sty m:val="p"/>
                        </m:rPr>
                        <a:rPr lang="en-US">
                          <a:latin typeface="Cambria Math"/>
                        </a:rPr>
                        <m:t>log</m:t>
                      </m:r>
                      <m:r>
                        <a:rPr lang="en-US" i="1">
                          <a:latin typeface="Cambria Math"/>
                        </a:rPr>
                        <m:t>⁡(</m:t>
                      </m:r>
                      <m:r>
                        <a:rPr lang="en-US" i="1">
                          <a:latin typeface="Cambria Math"/>
                        </a:rPr>
                        <m:t>𝑚𝑎𝑠𝑠</m:t>
                      </m:r>
                      <m:r>
                        <a:rPr lang="en-US" i="1">
                          <a:latin typeface="Cambria Math"/>
                        </a:rPr>
                        <m:t>)</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2057400" y="1226810"/>
                <a:ext cx="5269711" cy="369332"/>
              </a:xfrm>
              <a:prstGeom prst="rect">
                <a:avLst/>
              </a:prstGeom>
              <a:blipFill>
                <a:blip r:embed="rId2"/>
                <a:stretch>
                  <a:fillRect b="-14754"/>
                </a:stretch>
              </a:blipFill>
            </p:spPr>
            <p:txBody>
              <a:bodyPr/>
              <a:lstStyle/>
              <a:p>
                <a:r>
                  <a:rPr lang="en-US">
                    <a:noFill/>
                  </a:rPr>
                  <a:t> </a:t>
                </a:r>
              </a:p>
            </p:txBody>
          </p:sp>
        </mc:Fallback>
      </mc:AlternateContent>
      <p:sp>
        <p:nvSpPr>
          <p:cNvPr id="3" name="TextBox 2"/>
          <p:cNvSpPr txBox="1"/>
          <p:nvPr/>
        </p:nvSpPr>
        <p:spPr>
          <a:xfrm>
            <a:off x="415724" y="4061529"/>
            <a:ext cx="8229600" cy="1477328"/>
          </a:xfrm>
          <a:prstGeom prst="rect">
            <a:avLst/>
          </a:prstGeom>
          <a:noFill/>
        </p:spPr>
        <p:txBody>
          <a:bodyPr wrap="square" rtlCol="0">
            <a:spAutoFit/>
          </a:bodyPr>
          <a:lstStyle/>
          <a:p>
            <a:r>
              <a:rPr lang="en-US" dirty="0"/>
              <a:t>When logmass = </a:t>
            </a:r>
            <a:r>
              <a:rPr lang="en-US" b="1" dirty="0">
                <a:solidFill>
                  <a:srgbClr val="7030A0"/>
                </a:solidFill>
              </a:rPr>
              <a:t>.91629</a:t>
            </a:r>
            <a:r>
              <a:rPr lang="en-US" dirty="0"/>
              <a:t> and logmetab = </a:t>
            </a:r>
            <a:r>
              <a:rPr lang="en-US" b="1" dirty="0">
                <a:solidFill>
                  <a:srgbClr val="00B050"/>
                </a:solidFill>
              </a:rPr>
              <a:t>5.7104</a:t>
            </a:r>
            <a:r>
              <a:rPr lang="en-US" dirty="0"/>
              <a:t>, the expected mean log(life) is </a:t>
            </a:r>
            <a:r>
              <a:rPr lang="en-US" b="1" dirty="0">
                <a:solidFill>
                  <a:srgbClr val="92D050"/>
                </a:solidFill>
              </a:rPr>
              <a:t>2.404</a:t>
            </a:r>
            <a:r>
              <a:rPr lang="en-US" dirty="0"/>
              <a:t> and a 95% CI is (</a:t>
            </a:r>
            <a:r>
              <a:rPr lang="en-US" b="1" dirty="0">
                <a:solidFill>
                  <a:srgbClr val="FF0000"/>
                </a:solidFill>
              </a:rPr>
              <a:t>2.275</a:t>
            </a:r>
            <a:r>
              <a:rPr lang="en-US" dirty="0"/>
              <a:t>, </a:t>
            </a:r>
            <a:r>
              <a:rPr lang="en-US" b="1" dirty="0">
                <a:solidFill>
                  <a:srgbClr val="00B0F0"/>
                </a:solidFill>
              </a:rPr>
              <a:t>2.533</a:t>
            </a:r>
            <a:r>
              <a:rPr lang="en-US" dirty="0"/>
              <a:t>). On the original scale, for a mammal with a mass of 2.5 kg and a metabolism of 302 units, the expected median lifespan is e</a:t>
            </a:r>
            <a:r>
              <a:rPr lang="en-US" b="1" baseline="30000" dirty="0">
                <a:solidFill>
                  <a:srgbClr val="92D050"/>
                </a:solidFill>
              </a:rPr>
              <a:t>2.404</a:t>
            </a:r>
            <a:r>
              <a:rPr lang="en-US" baseline="30000" dirty="0"/>
              <a:t> </a:t>
            </a:r>
            <a:r>
              <a:rPr lang="en-US" dirty="0"/>
              <a:t>=11.07 years.  A 95% CI for the median lifespan for a mammal with these attributes  is (e</a:t>
            </a:r>
            <a:r>
              <a:rPr lang="en-US" b="1" baseline="30000" dirty="0">
                <a:solidFill>
                  <a:srgbClr val="FF0000"/>
                </a:solidFill>
              </a:rPr>
              <a:t>2.275</a:t>
            </a:r>
            <a:r>
              <a:rPr lang="en-US" dirty="0"/>
              <a:t>,e</a:t>
            </a:r>
            <a:r>
              <a:rPr lang="en-US" b="1" baseline="30000" dirty="0">
                <a:solidFill>
                  <a:srgbClr val="00B0F0"/>
                </a:solidFill>
              </a:rPr>
              <a:t>2.533</a:t>
            </a:r>
            <a:r>
              <a:rPr lang="en-US" dirty="0"/>
              <a:t>) = (9.73, 12.59) years.</a:t>
            </a:r>
          </a:p>
        </p:txBody>
      </p:sp>
      <p:pic>
        <p:nvPicPr>
          <p:cNvPr id="9" name="Picture 8">
            <a:extLst>
              <a:ext uri="{FF2B5EF4-FFF2-40B4-BE49-F238E27FC236}">
                <a16:creationId xmlns:a16="http://schemas.microsoft.com/office/drawing/2014/main" id="{38692F67-BBAB-4207-B897-EEB2447A261D}"/>
              </a:ext>
            </a:extLst>
          </p:cNvPr>
          <p:cNvPicPr>
            <a:picLocks noChangeAspect="1"/>
          </p:cNvPicPr>
          <p:nvPr/>
        </p:nvPicPr>
        <p:blipFill>
          <a:blip r:embed="rId3"/>
          <a:stretch>
            <a:fillRect/>
          </a:stretch>
        </p:blipFill>
        <p:spPr>
          <a:xfrm>
            <a:off x="2667000" y="2209800"/>
            <a:ext cx="4920507" cy="1793935"/>
          </a:xfrm>
          <a:prstGeom prst="rect">
            <a:avLst/>
          </a:prstGeom>
        </p:spPr>
      </p:pic>
    </p:spTree>
    <p:extLst>
      <p:ext uri="{BB962C8B-B14F-4D97-AF65-F5344CB8AC3E}">
        <p14:creationId xmlns:p14="http://schemas.microsoft.com/office/powerpoint/2010/main" val="203829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6C293-2B7A-4EC6-8770-D5ED8F5CF862}"/>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0A7377E4-1061-4455-845D-42EB2D0FE91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38532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3999"/>
            <a:ext cx="7793079" cy="1014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962" y="2895600"/>
            <a:ext cx="7392353"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a:extLst>
              <a:ext uri="{FF2B5EF4-FFF2-40B4-BE49-F238E27FC236}">
                <a16:creationId xmlns:a16="http://schemas.microsoft.com/office/drawing/2014/main" id="{EDED36CB-BD3E-48F6-9E24-04E0529F1D74}"/>
              </a:ext>
            </a:extLst>
          </p:cNvPr>
          <p:cNvSpPr>
            <a:spLocks noGrp="1"/>
          </p:cNvSpPr>
          <p:nvPr>
            <p:ph type="title"/>
          </p:nvPr>
        </p:nvSpPr>
        <p:spPr/>
        <p:txBody>
          <a:bodyPr/>
          <a:lstStyle/>
          <a:p>
            <a:r>
              <a:rPr lang="en-US" dirty="0"/>
              <a:t>Variance formula</a:t>
            </a:r>
          </a:p>
        </p:txBody>
      </p:sp>
    </p:spTree>
    <p:extLst>
      <p:ext uri="{BB962C8B-B14F-4D97-AF65-F5344CB8AC3E}">
        <p14:creationId xmlns:p14="http://schemas.microsoft.com/office/powerpoint/2010/main" val="236111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29492"/>
            <a:ext cx="4343400" cy="1143000"/>
          </a:xfrm>
        </p:spPr>
        <p:txBody>
          <a:bodyPr/>
          <a:lstStyle/>
          <a:p>
            <a:r>
              <a:rPr lang="en-US" dirty="0"/>
              <a:t>Echolocation!!!</a:t>
            </a:r>
          </a:p>
        </p:txBody>
      </p:sp>
      <mc:AlternateContent xmlns:mc="http://schemas.openxmlformats.org/markup-compatibility/2006" xmlns:a14="http://schemas.microsoft.com/office/drawing/2010/main">
        <mc:Choice Requires="a14">
          <p:sp>
            <p:nvSpPr>
              <p:cNvPr id="6" name="TextBox 5"/>
              <p:cNvSpPr txBox="1"/>
              <p:nvPr/>
            </p:nvSpPr>
            <p:spPr>
              <a:xfrm>
                <a:off x="0" y="1213585"/>
                <a:ext cx="8915400"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0070C0"/>
                          </a:solidFill>
                          <a:latin typeface="Cambria Math" charset="0"/>
                          <a:ea typeface="Cambria Math" charset="0"/>
                          <a:cs typeface="Cambria Math" charset="0"/>
                        </a:rPr>
                        <m:t>𝜇</m:t>
                      </m:r>
                      <m:d>
                        <m:dPr>
                          <m:begChr m:val="{"/>
                          <m:endChr m:val="|"/>
                          <m:ctrlPr>
                            <a:rPr lang="en-US" sz="1600" i="1" smtClean="0">
                              <a:solidFill>
                                <a:srgbClr val="0070C0"/>
                              </a:solidFill>
                              <a:latin typeface="Cambria Math" panose="02040503050406030204" pitchFamily="18" charset="0"/>
                              <a:ea typeface="Cambria Math" charset="0"/>
                              <a:cs typeface="Cambria Math" charset="0"/>
                            </a:rPr>
                          </m:ctrlPr>
                        </m:dPr>
                        <m:e>
                          <m:r>
                            <a:rPr lang="en-US" sz="1600" b="0" i="1" smtClean="0">
                              <a:solidFill>
                                <a:srgbClr val="0070C0"/>
                              </a:solidFill>
                              <a:latin typeface="Cambria Math" charset="0"/>
                              <a:ea typeface="Cambria Math" charset="0"/>
                              <a:cs typeface="Cambria Math" charset="0"/>
                            </a:rPr>
                            <m:t>𝑙𝑒𝑛𝑒𝑟</m:t>
                          </m:r>
                          <m:r>
                            <a:rPr lang="en-US" sz="1600" b="0" i="1" smtClean="0">
                              <a:solidFill>
                                <a:srgbClr val="0070C0"/>
                              </a:solidFill>
                              <a:latin typeface="Cambria Math" panose="02040503050406030204" pitchFamily="18" charset="0"/>
                              <a:ea typeface="Cambria Math" charset="0"/>
                              <a:cs typeface="Cambria Math" charset="0"/>
                            </a:rPr>
                            <m:t>𝑔</m:t>
                          </m:r>
                          <m:r>
                            <a:rPr lang="en-US" sz="1600" b="0" i="1" smtClean="0">
                              <a:solidFill>
                                <a:srgbClr val="0070C0"/>
                              </a:solidFill>
                              <a:latin typeface="Cambria Math" charset="0"/>
                              <a:ea typeface="Cambria Math" charset="0"/>
                              <a:cs typeface="Cambria Math" charset="0"/>
                            </a:rPr>
                            <m:t>𝑦</m:t>
                          </m:r>
                          <m:r>
                            <a:rPr lang="en-US" sz="1600" b="0" i="1" smtClean="0">
                              <a:solidFill>
                                <a:srgbClr val="0070C0"/>
                              </a:solidFill>
                              <a:latin typeface="Cambria Math" charset="0"/>
                              <a:ea typeface="Cambria Math" charset="0"/>
                              <a:cs typeface="Cambria Math" charset="0"/>
                            </a:rPr>
                            <m:t> </m:t>
                          </m:r>
                        </m:e>
                      </m:d>
                      <m:r>
                        <a:rPr lang="en-US" sz="1600" b="0" i="1" smtClean="0">
                          <a:solidFill>
                            <a:srgbClr val="0070C0"/>
                          </a:solidFill>
                          <a:latin typeface="Cambria Math" charset="0"/>
                          <a:ea typeface="Cambria Math" charset="0"/>
                          <a:cs typeface="Cambria Math" charset="0"/>
                        </a:rPr>
                        <m:t>𝑙𝑚𝑎𝑠𝑠</m:t>
                      </m:r>
                      <m:r>
                        <a:rPr lang="en-US" sz="1600" b="0" i="1" smtClean="0">
                          <a:solidFill>
                            <a:srgbClr val="0070C0"/>
                          </a:solidFill>
                          <a:latin typeface="Cambria Math" charset="0"/>
                          <a:ea typeface="Cambria Math" charset="0"/>
                          <a:cs typeface="Cambria Math" charset="0"/>
                        </a:rPr>
                        <m:t>, </m:t>
                      </m:r>
                      <m:r>
                        <a:rPr lang="en-US" sz="1600" b="0" i="1" smtClean="0">
                          <a:solidFill>
                            <a:srgbClr val="0070C0"/>
                          </a:solidFill>
                          <a:latin typeface="Cambria Math" charset="0"/>
                          <a:ea typeface="Cambria Math" charset="0"/>
                          <a:cs typeface="Cambria Math" charset="0"/>
                        </a:rPr>
                        <m:t>𝑇𝑌𝑃𝐸</m:t>
                      </m:r>
                      <m:r>
                        <a:rPr lang="en-US" sz="1600" b="0" i="1" smtClean="0">
                          <a:solidFill>
                            <a:srgbClr val="0070C0"/>
                          </a:solidFill>
                          <a:latin typeface="Cambria Math" charset="0"/>
                          <a:ea typeface="Cambria Math" charset="0"/>
                          <a:cs typeface="Cambria Math" charset="0"/>
                        </a:rPr>
                        <m:t>}= </m:t>
                      </m:r>
                      <m:sSub>
                        <m:sSubPr>
                          <m:ctrlPr>
                            <a:rPr lang="en-US" sz="1600" i="1" smtClean="0">
                              <a:solidFill>
                                <a:srgbClr val="0070C0"/>
                              </a:solidFill>
                              <a:latin typeface="Cambria Math" panose="02040503050406030204" pitchFamily="18" charset="0"/>
                              <a:ea typeface="Cambria Math" charset="0"/>
                              <a:cs typeface="Cambria Math" charset="0"/>
                            </a:rPr>
                          </m:ctrlPr>
                        </m:sSubPr>
                        <m:e>
                          <m:r>
                            <a:rPr lang="en-US" sz="1600" b="0" i="1" smtClean="0">
                              <a:solidFill>
                                <a:srgbClr val="0070C0"/>
                              </a:solidFill>
                              <a:latin typeface="Cambria Math" charset="0"/>
                              <a:ea typeface="Cambria Math" charset="0"/>
                              <a:cs typeface="Cambria Math" charset="0"/>
                            </a:rPr>
                            <m:t>𝛽</m:t>
                          </m:r>
                        </m:e>
                        <m:sub>
                          <m:r>
                            <a:rPr lang="en-US" sz="1600" b="0" i="1" smtClean="0">
                              <a:solidFill>
                                <a:srgbClr val="0070C0"/>
                              </a:solidFill>
                              <a:latin typeface="Cambria Math" charset="0"/>
                              <a:ea typeface="Cambria Math" charset="0"/>
                              <a:cs typeface="Cambria Math" charset="0"/>
                            </a:rPr>
                            <m:t>0</m:t>
                          </m:r>
                        </m:sub>
                      </m:sSub>
                      <m:sSub>
                        <m:sSubPr>
                          <m:ctrlPr>
                            <a:rPr lang="en-US" sz="1600" i="1">
                              <a:solidFill>
                                <a:srgbClr val="0070C0"/>
                              </a:solidFill>
                              <a:latin typeface="Cambria Math" panose="02040503050406030204" pitchFamily="18" charset="0"/>
                              <a:ea typeface="Cambria Math" charset="0"/>
                              <a:cs typeface="Cambria Math" charset="0"/>
                            </a:rPr>
                          </m:ctrlPr>
                        </m:sSubPr>
                        <m:e>
                          <m:r>
                            <a:rPr lang="en-US" sz="1600" b="0" i="1" smtClean="0">
                              <a:solidFill>
                                <a:srgbClr val="0070C0"/>
                              </a:solidFill>
                              <a:latin typeface="Cambria Math" charset="0"/>
                              <a:ea typeface="Cambria Math" charset="0"/>
                              <a:cs typeface="Cambria Math" charset="0"/>
                            </a:rPr>
                            <m:t>+</m:t>
                          </m:r>
                          <m:r>
                            <a:rPr lang="en-US" sz="1600" b="0" i="1">
                              <a:solidFill>
                                <a:srgbClr val="0070C0"/>
                              </a:solidFill>
                              <a:latin typeface="Cambria Math" charset="0"/>
                              <a:ea typeface="Cambria Math" charset="0"/>
                              <a:cs typeface="Cambria Math" charset="0"/>
                            </a:rPr>
                            <m:t>𝛽</m:t>
                          </m:r>
                        </m:e>
                        <m:sub>
                          <m:r>
                            <a:rPr lang="en-US" sz="1600" b="0" i="1" smtClean="0">
                              <a:solidFill>
                                <a:srgbClr val="0070C0"/>
                              </a:solidFill>
                              <a:latin typeface="Cambria Math" charset="0"/>
                              <a:ea typeface="Cambria Math" charset="0"/>
                              <a:cs typeface="Cambria Math" charset="0"/>
                            </a:rPr>
                            <m:t>1</m:t>
                          </m:r>
                        </m:sub>
                      </m:sSub>
                      <m:r>
                        <a:rPr lang="en-US" sz="1600" b="0" i="1" smtClean="0">
                          <a:solidFill>
                            <a:srgbClr val="0070C0"/>
                          </a:solidFill>
                          <a:latin typeface="Cambria Math" charset="0"/>
                          <a:ea typeface="Cambria Math" charset="0"/>
                          <a:cs typeface="Cambria Math" charset="0"/>
                        </a:rPr>
                        <m:t>𝑙𝑚𝑎𝑠𝑠</m:t>
                      </m:r>
                      <m:sSub>
                        <m:sSubPr>
                          <m:ctrlPr>
                            <a:rPr lang="en-US" sz="1600" i="1">
                              <a:solidFill>
                                <a:srgbClr val="0070C0"/>
                              </a:solidFill>
                              <a:latin typeface="Cambria Math" panose="02040503050406030204" pitchFamily="18" charset="0"/>
                              <a:ea typeface="Cambria Math" charset="0"/>
                              <a:cs typeface="Cambria Math" charset="0"/>
                            </a:rPr>
                          </m:ctrlPr>
                        </m:sSubPr>
                        <m:e>
                          <m:r>
                            <a:rPr lang="en-US" sz="1600" b="0" i="1">
                              <a:solidFill>
                                <a:srgbClr val="0070C0"/>
                              </a:solidFill>
                              <a:latin typeface="Cambria Math" charset="0"/>
                              <a:ea typeface="Cambria Math" charset="0"/>
                              <a:cs typeface="Cambria Math" charset="0"/>
                            </a:rPr>
                            <m:t>+</m:t>
                          </m:r>
                          <m:r>
                            <a:rPr lang="en-US" sz="1600" b="0" i="1">
                              <a:solidFill>
                                <a:srgbClr val="0070C0"/>
                              </a:solidFill>
                              <a:latin typeface="Cambria Math" charset="0"/>
                              <a:ea typeface="Cambria Math" charset="0"/>
                              <a:cs typeface="Cambria Math" charset="0"/>
                            </a:rPr>
                            <m:t>𝛽</m:t>
                          </m:r>
                        </m:e>
                        <m:sub>
                          <m:r>
                            <a:rPr lang="en-US" sz="1600" b="0" i="1" smtClean="0">
                              <a:solidFill>
                                <a:srgbClr val="0070C0"/>
                              </a:solidFill>
                              <a:latin typeface="Cambria Math" charset="0"/>
                              <a:ea typeface="Cambria Math" charset="0"/>
                              <a:cs typeface="Cambria Math" charset="0"/>
                            </a:rPr>
                            <m:t>2</m:t>
                          </m:r>
                        </m:sub>
                      </m:sSub>
                      <m:r>
                        <a:rPr lang="en-US" sz="1600" b="0" i="1" smtClean="0">
                          <a:solidFill>
                            <a:srgbClr val="0070C0"/>
                          </a:solidFill>
                          <a:latin typeface="Cambria Math" charset="0"/>
                          <a:ea typeface="Cambria Math" charset="0"/>
                          <a:cs typeface="Cambria Math" charset="0"/>
                        </a:rPr>
                        <m:t>𝑏𝑖𝑟𝑑</m:t>
                      </m:r>
                      <m:sSub>
                        <m:sSubPr>
                          <m:ctrlPr>
                            <a:rPr lang="en-US" sz="1600" i="1">
                              <a:solidFill>
                                <a:srgbClr val="0070C0"/>
                              </a:solidFill>
                              <a:latin typeface="Cambria Math" panose="02040503050406030204" pitchFamily="18" charset="0"/>
                              <a:ea typeface="Cambria Math" charset="0"/>
                              <a:cs typeface="Cambria Math" charset="0"/>
                            </a:rPr>
                          </m:ctrlPr>
                        </m:sSubPr>
                        <m:e>
                          <m:r>
                            <a:rPr lang="en-US" sz="1600" b="0" i="1">
                              <a:solidFill>
                                <a:srgbClr val="0070C0"/>
                              </a:solidFill>
                              <a:latin typeface="Cambria Math" charset="0"/>
                              <a:ea typeface="Cambria Math" charset="0"/>
                              <a:cs typeface="Cambria Math" charset="0"/>
                            </a:rPr>
                            <m:t>+</m:t>
                          </m:r>
                          <m:r>
                            <a:rPr lang="en-US" sz="1600" b="0" i="1">
                              <a:solidFill>
                                <a:srgbClr val="0070C0"/>
                              </a:solidFill>
                              <a:latin typeface="Cambria Math" charset="0"/>
                              <a:ea typeface="Cambria Math" charset="0"/>
                              <a:cs typeface="Cambria Math" charset="0"/>
                            </a:rPr>
                            <m:t>𝛽</m:t>
                          </m:r>
                        </m:e>
                        <m:sub>
                          <m:r>
                            <a:rPr lang="en-US" sz="1600" b="0" i="1" smtClean="0">
                              <a:solidFill>
                                <a:srgbClr val="0070C0"/>
                              </a:solidFill>
                              <a:latin typeface="Cambria Math" charset="0"/>
                              <a:ea typeface="Cambria Math" charset="0"/>
                              <a:cs typeface="Cambria Math" charset="0"/>
                            </a:rPr>
                            <m:t>3</m:t>
                          </m:r>
                        </m:sub>
                      </m:sSub>
                      <m:r>
                        <a:rPr lang="en-US" sz="1600" b="0" i="1" smtClean="0">
                          <a:solidFill>
                            <a:srgbClr val="0070C0"/>
                          </a:solidFill>
                          <a:latin typeface="Cambria Math" charset="0"/>
                          <a:ea typeface="Cambria Math" charset="0"/>
                          <a:cs typeface="Cambria Math" charset="0"/>
                        </a:rPr>
                        <m:t>𝑒𝑏𝑎𝑡</m:t>
                      </m:r>
                      <m:sSub>
                        <m:sSubPr>
                          <m:ctrlPr>
                            <a:rPr lang="en-US" sz="1600" i="1">
                              <a:solidFill>
                                <a:srgbClr val="0070C0"/>
                              </a:solidFill>
                              <a:latin typeface="Cambria Math" panose="02040503050406030204" pitchFamily="18" charset="0"/>
                              <a:ea typeface="Cambria Math" charset="0"/>
                              <a:cs typeface="Cambria Math" charset="0"/>
                            </a:rPr>
                          </m:ctrlPr>
                        </m:sSubPr>
                        <m:e>
                          <m:r>
                            <a:rPr lang="en-US" sz="1600" b="0" i="1">
                              <a:solidFill>
                                <a:srgbClr val="0070C0"/>
                              </a:solidFill>
                              <a:latin typeface="Cambria Math" charset="0"/>
                              <a:ea typeface="Cambria Math" charset="0"/>
                              <a:cs typeface="Cambria Math" charset="0"/>
                            </a:rPr>
                            <m:t>+</m:t>
                          </m:r>
                          <m:r>
                            <a:rPr lang="en-US" sz="1600" b="0" i="1">
                              <a:solidFill>
                                <a:srgbClr val="0070C0"/>
                              </a:solidFill>
                              <a:latin typeface="Cambria Math" charset="0"/>
                              <a:ea typeface="Cambria Math" charset="0"/>
                              <a:cs typeface="Cambria Math" charset="0"/>
                            </a:rPr>
                            <m:t>𝛽</m:t>
                          </m:r>
                        </m:e>
                        <m:sub>
                          <m:r>
                            <a:rPr lang="en-US" sz="1600" b="0" i="1" smtClean="0">
                              <a:solidFill>
                                <a:srgbClr val="0070C0"/>
                              </a:solidFill>
                              <a:latin typeface="Cambria Math" charset="0"/>
                              <a:ea typeface="Cambria Math" charset="0"/>
                              <a:cs typeface="Cambria Math" charset="0"/>
                            </a:rPr>
                            <m:t>4</m:t>
                          </m:r>
                        </m:sub>
                      </m:sSub>
                      <m:r>
                        <a:rPr lang="en-US" sz="1600" b="0" i="1" smtClean="0">
                          <a:solidFill>
                            <a:srgbClr val="0070C0"/>
                          </a:solidFill>
                          <a:latin typeface="Cambria Math" charset="0"/>
                          <a:ea typeface="Cambria Math" charset="0"/>
                          <a:cs typeface="Cambria Math" charset="0"/>
                        </a:rPr>
                        <m:t>𝑙𝑚𝑎𝑠𝑠</m:t>
                      </m:r>
                      <m:r>
                        <a:rPr lang="en-US" sz="1600" b="0" i="1" smtClean="0">
                          <a:solidFill>
                            <a:srgbClr val="0070C0"/>
                          </a:solidFill>
                          <a:latin typeface="Cambria Math" charset="0"/>
                          <a:ea typeface="Cambria Math" charset="0"/>
                          <a:cs typeface="Cambria Math" charset="0"/>
                        </a:rPr>
                        <m:t>∗</m:t>
                      </m:r>
                      <m:r>
                        <a:rPr lang="en-US" sz="1600" b="0" i="1" smtClean="0">
                          <a:solidFill>
                            <a:srgbClr val="0070C0"/>
                          </a:solidFill>
                          <a:latin typeface="Cambria Math" charset="0"/>
                          <a:ea typeface="Cambria Math" charset="0"/>
                          <a:cs typeface="Cambria Math" charset="0"/>
                        </a:rPr>
                        <m:t>𝑏𝑖𝑟𝑑</m:t>
                      </m:r>
                      <m:sSub>
                        <m:sSubPr>
                          <m:ctrlPr>
                            <a:rPr lang="en-US" sz="1600" i="1">
                              <a:solidFill>
                                <a:srgbClr val="0070C0"/>
                              </a:solidFill>
                              <a:latin typeface="Cambria Math" panose="02040503050406030204" pitchFamily="18" charset="0"/>
                              <a:ea typeface="Cambria Math" charset="0"/>
                              <a:cs typeface="Cambria Math" charset="0"/>
                            </a:rPr>
                          </m:ctrlPr>
                        </m:sSubPr>
                        <m:e>
                          <m:r>
                            <a:rPr lang="en-US" sz="1600" b="0" i="1">
                              <a:solidFill>
                                <a:srgbClr val="0070C0"/>
                              </a:solidFill>
                              <a:latin typeface="Cambria Math" charset="0"/>
                              <a:ea typeface="Cambria Math" charset="0"/>
                              <a:cs typeface="Cambria Math" charset="0"/>
                            </a:rPr>
                            <m:t>+</m:t>
                          </m:r>
                          <m:r>
                            <a:rPr lang="en-US" sz="1600" b="0" i="1">
                              <a:solidFill>
                                <a:srgbClr val="0070C0"/>
                              </a:solidFill>
                              <a:latin typeface="Cambria Math" charset="0"/>
                              <a:ea typeface="Cambria Math" charset="0"/>
                              <a:cs typeface="Cambria Math" charset="0"/>
                            </a:rPr>
                            <m:t>𝛽</m:t>
                          </m:r>
                        </m:e>
                        <m:sub>
                          <m:r>
                            <a:rPr lang="en-US" sz="1600" b="0" i="1" smtClean="0">
                              <a:solidFill>
                                <a:srgbClr val="0070C0"/>
                              </a:solidFill>
                              <a:latin typeface="Cambria Math" charset="0"/>
                              <a:ea typeface="Cambria Math" charset="0"/>
                              <a:cs typeface="Cambria Math" charset="0"/>
                            </a:rPr>
                            <m:t>5</m:t>
                          </m:r>
                        </m:sub>
                      </m:sSub>
                      <m:r>
                        <a:rPr lang="en-US" sz="1600" b="0" i="1" smtClean="0">
                          <a:solidFill>
                            <a:srgbClr val="0070C0"/>
                          </a:solidFill>
                          <a:latin typeface="Cambria Math" charset="0"/>
                          <a:ea typeface="Cambria Math" charset="0"/>
                          <a:cs typeface="Cambria Math" charset="0"/>
                        </a:rPr>
                        <m:t> </m:t>
                      </m:r>
                      <m:r>
                        <a:rPr lang="en-US" sz="1600" b="0" i="1" smtClean="0">
                          <a:solidFill>
                            <a:srgbClr val="0070C0"/>
                          </a:solidFill>
                          <a:latin typeface="Cambria Math" charset="0"/>
                          <a:ea typeface="Cambria Math" charset="0"/>
                          <a:cs typeface="Cambria Math" charset="0"/>
                        </a:rPr>
                        <m:t>𝑙𝑚𝑎𝑠𝑠</m:t>
                      </m:r>
                      <m:r>
                        <a:rPr lang="en-US" sz="1600" b="0" i="1" smtClean="0">
                          <a:solidFill>
                            <a:srgbClr val="0070C0"/>
                          </a:solidFill>
                          <a:latin typeface="Cambria Math" charset="0"/>
                          <a:ea typeface="Cambria Math" charset="0"/>
                          <a:cs typeface="Cambria Math" charset="0"/>
                        </a:rPr>
                        <m:t> ∗</m:t>
                      </m:r>
                      <m:r>
                        <a:rPr lang="en-US" sz="1600" b="0" i="1" smtClean="0">
                          <a:solidFill>
                            <a:srgbClr val="0070C0"/>
                          </a:solidFill>
                          <a:latin typeface="Cambria Math" charset="0"/>
                          <a:ea typeface="Cambria Math" charset="0"/>
                          <a:cs typeface="Cambria Math" charset="0"/>
                        </a:rPr>
                        <m:t>𝑒𝑏𝑎𝑡</m:t>
                      </m:r>
                    </m:oMath>
                  </m:oMathPara>
                </a14:m>
                <a:endParaRPr lang="en-US" sz="1600" i="1" dirty="0">
                  <a:solidFill>
                    <a:srgbClr val="0070C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0" y="1213585"/>
                <a:ext cx="8915400" cy="246221"/>
              </a:xfrm>
              <a:prstGeom prst="rect">
                <a:avLst/>
              </a:prstGeom>
              <a:blipFill>
                <a:blip r:embed="rId2"/>
                <a:stretch>
                  <a:fillRect b="-3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C1253D51-3C0C-402F-B698-E8C1E7248654}"/>
                  </a:ext>
                </a:extLst>
              </p:cNvPr>
              <p:cNvSpPr txBox="1"/>
              <p:nvPr/>
            </p:nvSpPr>
            <p:spPr>
              <a:xfrm>
                <a:off x="156230" y="2328251"/>
                <a:ext cx="7086600" cy="246221"/>
              </a:xfrm>
              <a:prstGeom prst="rect">
                <a:avLst/>
              </a:prstGeom>
              <a:noFill/>
            </p:spPr>
            <p:txBody>
              <a:bodyPr wrap="square" lIns="0" tIns="0" rIns="0" bIns="0" rtlCol="0">
                <a:spAutoFit/>
              </a:bodyPr>
              <a:lstStyle/>
              <a:p>
                <a14:m>
                  <m:oMath xmlns:m="http://schemas.openxmlformats.org/officeDocument/2006/math">
                    <m:r>
                      <a:rPr lang="en-US" sz="1600" b="0" i="1" smtClean="0">
                        <a:solidFill>
                          <a:srgbClr val="00B050"/>
                        </a:solidFill>
                        <a:latin typeface="Cambria Math" charset="0"/>
                        <a:ea typeface="Cambria Math" charset="0"/>
                        <a:cs typeface="Cambria Math" charset="0"/>
                      </a:rPr>
                      <m:t>𝜇</m:t>
                    </m:r>
                    <m:d>
                      <m:dPr>
                        <m:begChr m:val="{"/>
                        <m:endChr m:val="|"/>
                        <m:ctrlPr>
                          <a:rPr lang="en-US" sz="1600" i="1" smtClean="0">
                            <a:solidFill>
                              <a:srgbClr val="00B050"/>
                            </a:solidFill>
                            <a:latin typeface="Cambria Math" panose="02040503050406030204" pitchFamily="18" charset="0"/>
                            <a:ea typeface="Cambria Math" charset="0"/>
                            <a:cs typeface="Cambria Math" charset="0"/>
                          </a:rPr>
                        </m:ctrlPr>
                      </m:dPr>
                      <m:e>
                        <m:r>
                          <a:rPr lang="en-US" sz="1600" b="0" i="1" smtClean="0">
                            <a:solidFill>
                              <a:srgbClr val="00B050"/>
                            </a:solidFill>
                            <a:latin typeface="Cambria Math" charset="0"/>
                            <a:ea typeface="Cambria Math" charset="0"/>
                            <a:cs typeface="Cambria Math" charset="0"/>
                          </a:rPr>
                          <m:t>𝑙𝑒𝑛𝑒𝑟</m:t>
                        </m:r>
                        <m:r>
                          <a:rPr lang="en-US" sz="1600" b="0" i="1" smtClean="0">
                            <a:solidFill>
                              <a:srgbClr val="00B050"/>
                            </a:solidFill>
                            <a:latin typeface="Cambria Math" panose="02040503050406030204" pitchFamily="18" charset="0"/>
                            <a:ea typeface="Cambria Math" charset="0"/>
                            <a:cs typeface="Cambria Math" charset="0"/>
                          </a:rPr>
                          <m:t>𝑔</m:t>
                        </m:r>
                        <m:r>
                          <a:rPr lang="en-US" sz="1600" b="0" i="1" smtClean="0">
                            <a:solidFill>
                              <a:srgbClr val="00B050"/>
                            </a:solidFill>
                            <a:latin typeface="Cambria Math" charset="0"/>
                            <a:ea typeface="Cambria Math" charset="0"/>
                            <a:cs typeface="Cambria Math" charset="0"/>
                          </a:rPr>
                          <m:t>𝑦</m:t>
                        </m:r>
                        <m:r>
                          <a:rPr lang="en-US" sz="1600" b="0" i="1" smtClean="0">
                            <a:solidFill>
                              <a:srgbClr val="00B050"/>
                            </a:solidFill>
                            <a:latin typeface="Cambria Math" charset="0"/>
                            <a:ea typeface="Cambria Math" charset="0"/>
                            <a:cs typeface="Cambria Math" charset="0"/>
                          </a:rPr>
                          <m:t> </m:t>
                        </m:r>
                      </m:e>
                    </m:d>
                    <m:r>
                      <a:rPr lang="en-US" sz="1600" b="0" i="1" smtClean="0">
                        <a:solidFill>
                          <a:srgbClr val="00B050"/>
                        </a:solidFill>
                        <a:latin typeface="Cambria Math" charset="0"/>
                        <a:ea typeface="Cambria Math" charset="0"/>
                        <a:cs typeface="Cambria Math" charset="0"/>
                      </a:rPr>
                      <m:t>𝑙𝑚𝑎𝑠𝑠</m:t>
                    </m:r>
                    <m:r>
                      <a:rPr lang="en-US" sz="1600" b="0" i="1" smtClean="0">
                        <a:solidFill>
                          <a:srgbClr val="00B050"/>
                        </a:solidFill>
                        <a:latin typeface="Cambria Math" charset="0"/>
                        <a:ea typeface="Cambria Math" charset="0"/>
                        <a:cs typeface="Cambria Math" charset="0"/>
                      </a:rPr>
                      <m:t>, </m:t>
                    </m:r>
                    <m:r>
                      <a:rPr lang="en-US" sz="1600" b="0" i="1" smtClean="0">
                        <a:solidFill>
                          <a:srgbClr val="00B050"/>
                        </a:solidFill>
                        <a:latin typeface="Cambria Math" charset="0"/>
                        <a:ea typeface="Cambria Math" charset="0"/>
                        <a:cs typeface="Cambria Math" charset="0"/>
                      </a:rPr>
                      <m:t>𝑇𝑌𝑃𝐸</m:t>
                    </m:r>
                    <m:r>
                      <a:rPr lang="en-US" sz="1600" b="0" i="1" smtClean="0">
                        <a:solidFill>
                          <a:srgbClr val="00B050"/>
                        </a:solidFill>
                        <a:latin typeface="Cambria Math" panose="02040503050406030204" pitchFamily="18" charset="0"/>
                        <a:ea typeface="Cambria Math" charset="0"/>
                        <a:cs typeface="Cambria Math" charset="0"/>
                      </a:rPr>
                      <m:t>=</m:t>
                    </m:r>
                    <m:r>
                      <a:rPr lang="en-US" sz="1600" b="1" i="1" smtClean="0">
                        <a:solidFill>
                          <a:srgbClr val="00B050"/>
                        </a:solidFill>
                        <a:latin typeface="Cambria Math" panose="02040503050406030204" pitchFamily="18" charset="0"/>
                        <a:ea typeface="Cambria Math" charset="0"/>
                        <a:cs typeface="Cambria Math" charset="0"/>
                      </a:rPr>
                      <m:t>𝒆𝒃𝒂𝒕</m:t>
                    </m:r>
                    <m:r>
                      <a:rPr lang="en-US" sz="1600" b="0" i="1" smtClean="0">
                        <a:solidFill>
                          <a:srgbClr val="00B050"/>
                        </a:solidFill>
                        <a:latin typeface="Cambria Math" charset="0"/>
                        <a:ea typeface="Cambria Math" charset="0"/>
                        <a:cs typeface="Cambria Math" charset="0"/>
                      </a:rPr>
                      <m:t>}=</m:t>
                    </m:r>
                    <m:d>
                      <m:dPr>
                        <m:ctrlPr>
                          <a:rPr lang="en-US" sz="1600" b="0" i="1" smtClean="0">
                            <a:solidFill>
                              <a:srgbClr val="00B050"/>
                            </a:solidFill>
                            <a:latin typeface="Cambria Math" panose="02040503050406030204" pitchFamily="18" charset="0"/>
                            <a:ea typeface="Cambria Math" charset="0"/>
                            <a:cs typeface="Cambria Math" charset="0"/>
                          </a:rPr>
                        </m:ctrlPr>
                      </m:dPr>
                      <m:e>
                        <m:sSub>
                          <m:sSubPr>
                            <m:ctrlPr>
                              <a:rPr lang="en-US" sz="1600" i="1" smtClean="0">
                                <a:solidFill>
                                  <a:srgbClr val="00B050"/>
                                </a:solidFill>
                                <a:latin typeface="Cambria Math" panose="02040503050406030204" pitchFamily="18" charset="0"/>
                                <a:ea typeface="Cambria Math" charset="0"/>
                                <a:cs typeface="Cambria Math" charset="0"/>
                              </a:rPr>
                            </m:ctrlPr>
                          </m:sSubPr>
                          <m:e>
                            <m:r>
                              <a:rPr lang="en-US" sz="1600" b="0" i="1" smtClean="0">
                                <a:solidFill>
                                  <a:srgbClr val="00B050"/>
                                </a:solidFill>
                                <a:latin typeface="Cambria Math" charset="0"/>
                                <a:ea typeface="Cambria Math" charset="0"/>
                                <a:cs typeface="Cambria Math" charset="0"/>
                              </a:rPr>
                              <m:t>𝛽</m:t>
                            </m:r>
                          </m:e>
                          <m:sub>
                            <m:r>
                              <a:rPr lang="en-US" sz="1600" b="0" i="1" smtClean="0">
                                <a:solidFill>
                                  <a:srgbClr val="00B050"/>
                                </a:solidFill>
                                <a:latin typeface="Cambria Math" charset="0"/>
                                <a:ea typeface="Cambria Math" charset="0"/>
                                <a:cs typeface="Cambria Math" charset="0"/>
                              </a:rPr>
                              <m:t>0</m:t>
                            </m:r>
                          </m:sub>
                        </m:sSub>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i="1">
                                <a:solidFill>
                                  <a:srgbClr val="00B050"/>
                                </a:solidFill>
                                <a:latin typeface="Cambria Math" charset="0"/>
                                <a:ea typeface="Cambria Math" charset="0"/>
                                <a:cs typeface="Cambria Math" charset="0"/>
                              </a:rPr>
                              <m:t>+</m:t>
                            </m:r>
                            <m:r>
                              <a:rPr lang="en-US" sz="1600" i="1">
                                <a:solidFill>
                                  <a:srgbClr val="00B050"/>
                                </a:solidFill>
                                <a:latin typeface="Cambria Math" charset="0"/>
                                <a:ea typeface="Cambria Math" charset="0"/>
                                <a:cs typeface="Cambria Math" charset="0"/>
                              </a:rPr>
                              <m:t>𝛽</m:t>
                            </m:r>
                          </m:e>
                          <m:sub>
                            <m:r>
                              <a:rPr lang="en-US" sz="1600" i="1">
                                <a:solidFill>
                                  <a:srgbClr val="00B050"/>
                                </a:solidFill>
                                <a:latin typeface="Cambria Math" charset="0"/>
                                <a:ea typeface="Cambria Math" charset="0"/>
                                <a:cs typeface="Cambria Math" charset="0"/>
                              </a:rPr>
                              <m:t>3</m:t>
                            </m:r>
                          </m:sub>
                        </m:sSub>
                      </m:e>
                    </m:d>
                    <m:r>
                      <a:rPr lang="en-US" sz="1600" b="0" i="1" smtClean="0">
                        <a:solidFill>
                          <a:srgbClr val="00B050"/>
                        </a:solidFill>
                        <a:latin typeface="Cambria Math" panose="02040503050406030204" pitchFamily="18" charset="0"/>
                        <a:ea typeface="Cambria Math" charset="0"/>
                        <a:cs typeface="Cambria Math" charset="0"/>
                      </a:rPr>
                      <m:t>+(</m:t>
                    </m:r>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b="0" i="1">
                            <a:solidFill>
                              <a:srgbClr val="00B050"/>
                            </a:solidFill>
                            <a:latin typeface="Cambria Math" charset="0"/>
                            <a:ea typeface="Cambria Math" charset="0"/>
                            <a:cs typeface="Cambria Math" charset="0"/>
                          </a:rPr>
                          <m:t>𝛽</m:t>
                        </m:r>
                      </m:e>
                      <m:sub>
                        <m:r>
                          <a:rPr lang="en-US" sz="1600" b="0" i="1" smtClean="0">
                            <a:solidFill>
                              <a:srgbClr val="00B050"/>
                            </a:solidFill>
                            <a:latin typeface="Cambria Math" charset="0"/>
                            <a:ea typeface="Cambria Math" charset="0"/>
                            <a:cs typeface="Cambria Math" charset="0"/>
                          </a:rPr>
                          <m:t>1</m:t>
                        </m:r>
                      </m:sub>
                    </m:sSub>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i="1">
                            <a:solidFill>
                              <a:srgbClr val="00B050"/>
                            </a:solidFill>
                            <a:latin typeface="Cambria Math" charset="0"/>
                            <a:ea typeface="Cambria Math" charset="0"/>
                            <a:cs typeface="Cambria Math" charset="0"/>
                          </a:rPr>
                          <m:t>+</m:t>
                        </m:r>
                        <m:r>
                          <a:rPr lang="en-US" sz="1600" i="1">
                            <a:solidFill>
                              <a:srgbClr val="00B050"/>
                            </a:solidFill>
                            <a:latin typeface="Cambria Math" charset="0"/>
                            <a:ea typeface="Cambria Math" charset="0"/>
                            <a:cs typeface="Cambria Math" charset="0"/>
                          </a:rPr>
                          <m:t>𝛽</m:t>
                        </m:r>
                      </m:e>
                      <m:sub>
                        <m:r>
                          <a:rPr lang="en-US" sz="1600" i="1">
                            <a:solidFill>
                              <a:srgbClr val="00B050"/>
                            </a:solidFill>
                            <a:latin typeface="Cambria Math" charset="0"/>
                            <a:ea typeface="Cambria Math" charset="0"/>
                            <a:cs typeface="Cambria Math" charset="0"/>
                          </a:rPr>
                          <m:t>5</m:t>
                        </m:r>
                      </m:sub>
                    </m:sSub>
                    <m:r>
                      <a:rPr lang="en-US" sz="1600" b="0" i="1" smtClean="0">
                        <a:solidFill>
                          <a:srgbClr val="00B050"/>
                        </a:solidFill>
                        <a:latin typeface="Cambria Math" panose="02040503050406030204" pitchFamily="18" charset="0"/>
                        <a:ea typeface="Cambria Math" charset="0"/>
                        <a:cs typeface="Cambria Math" charset="0"/>
                      </a:rPr>
                      <m:t>)</m:t>
                    </m:r>
                    <m:r>
                      <a:rPr lang="en-US" sz="1600" b="0" i="1" smtClean="0">
                        <a:solidFill>
                          <a:srgbClr val="00B050"/>
                        </a:solidFill>
                        <a:latin typeface="Cambria Math" charset="0"/>
                        <a:ea typeface="Cambria Math" charset="0"/>
                        <a:cs typeface="Cambria Math" charset="0"/>
                      </a:rPr>
                      <m:t>𝑙𝑚𝑎𝑠𝑠</m:t>
                    </m:r>
                  </m:oMath>
                </a14:m>
                <a:r>
                  <a:rPr lang="en-US" sz="1600" i="1" dirty="0">
                    <a:solidFill>
                      <a:srgbClr val="00B050"/>
                    </a:solidFill>
                  </a:rPr>
                  <a:t>:  slope =</a:t>
                </a:r>
                <a:r>
                  <a:rPr lang="en-US" sz="1600" dirty="0">
                    <a:solidFill>
                      <a:srgbClr val="00B050"/>
                    </a:solidFill>
                    <a:ea typeface="Cambria Math" charset="0"/>
                    <a:cs typeface="Cambria Math" charset="0"/>
                  </a:rPr>
                  <a:t> </a:t>
                </a:r>
                <a14:m>
                  <m:oMath xmlns:m="http://schemas.openxmlformats.org/officeDocument/2006/math">
                    <m:sSub>
                      <m:sSubPr>
                        <m:ctrlPr>
                          <a:rPr lang="en-US" sz="1600" b="1" i="1">
                            <a:solidFill>
                              <a:srgbClr val="00B050"/>
                            </a:solidFill>
                            <a:latin typeface="Cambria Math" panose="02040503050406030204" pitchFamily="18" charset="0"/>
                            <a:ea typeface="Cambria Math" charset="0"/>
                            <a:cs typeface="Cambria Math" charset="0"/>
                          </a:rPr>
                        </m:ctrlPr>
                      </m:sSubPr>
                      <m:e>
                        <m:r>
                          <a:rPr lang="en-US" sz="1600" b="1" i="1">
                            <a:solidFill>
                              <a:srgbClr val="00B050"/>
                            </a:solidFill>
                            <a:latin typeface="Cambria Math" charset="0"/>
                            <a:ea typeface="Cambria Math" charset="0"/>
                            <a:cs typeface="Cambria Math" charset="0"/>
                          </a:rPr>
                          <m:t>𝜷</m:t>
                        </m:r>
                      </m:e>
                      <m:sub>
                        <m:r>
                          <a:rPr lang="en-US" sz="1600" b="1" i="1">
                            <a:solidFill>
                              <a:srgbClr val="00B050"/>
                            </a:solidFill>
                            <a:latin typeface="Cambria Math" charset="0"/>
                            <a:ea typeface="Cambria Math" charset="0"/>
                            <a:cs typeface="Cambria Math" charset="0"/>
                          </a:rPr>
                          <m:t>𝟏</m:t>
                        </m:r>
                      </m:sub>
                    </m:sSub>
                    <m:sSub>
                      <m:sSubPr>
                        <m:ctrlPr>
                          <a:rPr lang="en-US" sz="1600" b="1" i="1">
                            <a:solidFill>
                              <a:srgbClr val="00B050"/>
                            </a:solidFill>
                            <a:latin typeface="Cambria Math" panose="02040503050406030204" pitchFamily="18" charset="0"/>
                            <a:ea typeface="Cambria Math" charset="0"/>
                            <a:cs typeface="Cambria Math" charset="0"/>
                          </a:rPr>
                        </m:ctrlPr>
                      </m:sSubPr>
                      <m:e>
                        <m:r>
                          <a:rPr lang="en-US" sz="1600" b="1" i="1">
                            <a:solidFill>
                              <a:srgbClr val="00B050"/>
                            </a:solidFill>
                            <a:latin typeface="Cambria Math" charset="0"/>
                            <a:ea typeface="Cambria Math" charset="0"/>
                            <a:cs typeface="Cambria Math" charset="0"/>
                          </a:rPr>
                          <m:t>+</m:t>
                        </m:r>
                        <m:r>
                          <a:rPr lang="en-US" sz="1600" b="1" i="1">
                            <a:solidFill>
                              <a:srgbClr val="00B050"/>
                            </a:solidFill>
                            <a:latin typeface="Cambria Math" charset="0"/>
                            <a:ea typeface="Cambria Math" charset="0"/>
                            <a:cs typeface="Cambria Math" charset="0"/>
                          </a:rPr>
                          <m:t>𝜷</m:t>
                        </m:r>
                      </m:e>
                      <m:sub>
                        <m:r>
                          <a:rPr lang="en-US" sz="1600" b="1" i="1">
                            <a:solidFill>
                              <a:srgbClr val="00B050"/>
                            </a:solidFill>
                            <a:latin typeface="Cambria Math" charset="0"/>
                            <a:ea typeface="Cambria Math" charset="0"/>
                            <a:cs typeface="Cambria Math" charset="0"/>
                          </a:rPr>
                          <m:t>𝟓</m:t>
                        </m:r>
                      </m:sub>
                    </m:sSub>
                  </m:oMath>
                </a14:m>
                <a:r>
                  <a:rPr lang="en-US" sz="1600" i="1" dirty="0">
                    <a:solidFill>
                      <a:srgbClr val="00B050"/>
                    </a:solidFill>
                  </a:rPr>
                  <a:t> </a:t>
                </a:r>
              </a:p>
            </p:txBody>
          </p:sp>
        </mc:Choice>
        <mc:Fallback xmlns="">
          <p:sp>
            <p:nvSpPr>
              <p:cNvPr id="38" name="TextBox 37">
                <a:extLst>
                  <a:ext uri="{FF2B5EF4-FFF2-40B4-BE49-F238E27FC236}">
                    <a16:creationId xmlns:a16="http://schemas.microsoft.com/office/drawing/2014/main" id="{C1253D51-3C0C-402F-B698-E8C1E7248654}"/>
                  </a:ext>
                </a:extLst>
              </p:cNvPr>
              <p:cNvSpPr txBox="1">
                <a:spLocks noRot="1" noChangeAspect="1" noMove="1" noResize="1" noEditPoints="1" noAdjustHandles="1" noChangeArrowheads="1" noChangeShapeType="1" noTextEdit="1"/>
              </p:cNvSpPr>
              <p:nvPr/>
            </p:nvSpPr>
            <p:spPr>
              <a:xfrm>
                <a:off x="156230" y="2328251"/>
                <a:ext cx="7086600" cy="246221"/>
              </a:xfrm>
              <a:prstGeom prst="rect">
                <a:avLst/>
              </a:prstGeom>
              <a:blipFill>
                <a:blip r:embed="rId3"/>
                <a:stretch>
                  <a:fillRect l="-1033" t="-27500"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2758482C-4D3B-4B9C-8C60-54A71CA134DF}"/>
                  </a:ext>
                </a:extLst>
              </p:cNvPr>
              <p:cNvSpPr txBox="1"/>
              <p:nvPr/>
            </p:nvSpPr>
            <p:spPr>
              <a:xfrm>
                <a:off x="175985" y="3057114"/>
                <a:ext cx="7086600" cy="246221"/>
              </a:xfrm>
              <a:prstGeom prst="rect">
                <a:avLst/>
              </a:prstGeom>
              <a:noFill/>
            </p:spPr>
            <p:txBody>
              <a:bodyPr wrap="square" lIns="0" tIns="0" rIns="0" bIns="0" rtlCol="0">
                <a:spAutoFit/>
              </a:bodyPr>
              <a:lstStyle/>
              <a:p>
                <a14:m>
                  <m:oMath xmlns:m="http://schemas.openxmlformats.org/officeDocument/2006/math">
                    <m:r>
                      <a:rPr lang="en-US" sz="1600" b="0" i="1" smtClean="0">
                        <a:latin typeface="Cambria Math" charset="0"/>
                        <a:ea typeface="Cambria Math" charset="0"/>
                        <a:cs typeface="Cambria Math" charset="0"/>
                      </a:rPr>
                      <m:t>𝜇</m:t>
                    </m:r>
                    <m:d>
                      <m:dPr>
                        <m:begChr m:val="{"/>
                        <m:endChr m:val="|"/>
                        <m:ctrlPr>
                          <a:rPr lang="en-US" sz="1600" i="1" smtClean="0">
                            <a:latin typeface="Cambria Math" panose="02040503050406030204" pitchFamily="18" charset="0"/>
                            <a:ea typeface="Cambria Math" charset="0"/>
                            <a:cs typeface="Cambria Math" charset="0"/>
                          </a:rPr>
                        </m:ctrlPr>
                      </m:dPr>
                      <m:e>
                        <m:r>
                          <a:rPr lang="en-US" sz="1600" b="0" i="1" smtClean="0">
                            <a:latin typeface="Cambria Math" charset="0"/>
                            <a:ea typeface="Cambria Math" charset="0"/>
                            <a:cs typeface="Cambria Math" charset="0"/>
                          </a:rPr>
                          <m:t>𝑙𝑒𝑛𝑒𝑟</m:t>
                        </m:r>
                        <m:r>
                          <a:rPr lang="en-US" sz="1600" b="0" i="1" smtClean="0">
                            <a:latin typeface="Cambria Math" panose="02040503050406030204" pitchFamily="18" charset="0"/>
                            <a:ea typeface="Cambria Math" charset="0"/>
                            <a:cs typeface="Cambria Math" charset="0"/>
                          </a:rPr>
                          <m:t>𝑔</m:t>
                        </m:r>
                        <m:r>
                          <a:rPr lang="en-US" sz="1600" b="0" i="1" smtClean="0">
                            <a:latin typeface="Cambria Math" charset="0"/>
                            <a:ea typeface="Cambria Math" charset="0"/>
                            <a:cs typeface="Cambria Math" charset="0"/>
                          </a:rPr>
                          <m:t>𝑦</m:t>
                        </m:r>
                        <m:r>
                          <a:rPr lang="en-US" sz="1600" b="0" i="1" smtClean="0">
                            <a:latin typeface="Cambria Math" charset="0"/>
                            <a:ea typeface="Cambria Math" charset="0"/>
                            <a:cs typeface="Cambria Math" charset="0"/>
                          </a:rPr>
                          <m:t> </m:t>
                        </m:r>
                      </m:e>
                    </m:d>
                    <m:r>
                      <a:rPr lang="en-US" sz="1600" b="0" i="1" smtClean="0">
                        <a:latin typeface="Cambria Math" charset="0"/>
                        <a:ea typeface="Cambria Math" charset="0"/>
                        <a:cs typeface="Cambria Math" charset="0"/>
                      </a:rPr>
                      <m:t>𝑙𝑚𝑎𝑠𝑠</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𝑇𝑌𝑃𝐸</m:t>
                    </m:r>
                    <m:r>
                      <a:rPr lang="en-US" sz="1600" b="0" i="1" smtClean="0">
                        <a:latin typeface="Cambria Math" panose="02040503050406030204" pitchFamily="18" charset="0"/>
                        <a:ea typeface="Cambria Math" charset="0"/>
                        <a:cs typeface="Cambria Math" charset="0"/>
                      </a:rPr>
                      <m:t>=</m:t>
                    </m:r>
                    <m:r>
                      <a:rPr lang="en-US" sz="1600" b="1" i="1" smtClean="0">
                        <a:latin typeface="Cambria Math" panose="02040503050406030204" pitchFamily="18" charset="0"/>
                        <a:ea typeface="Cambria Math" charset="0"/>
                        <a:cs typeface="Cambria Math" charset="0"/>
                      </a:rPr>
                      <m:t>𝒏𝒆𝒃𝒂𝒕</m:t>
                    </m:r>
                    <m:r>
                      <a:rPr lang="en-US" sz="1600" b="0" i="1" smtClean="0">
                        <a:latin typeface="Cambria Math" charset="0"/>
                        <a:ea typeface="Cambria Math" charset="0"/>
                        <a:cs typeface="Cambria Math" charset="0"/>
                      </a:rPr>
                      <m:t>}=</m:t>
                    </m:r>
                    <m:sSub>
                      <m:sSubPr>
                        <m:ctrlPr>
                          <a:rPr lang="en-US" sz="1600" i="1">
                            <a:latin typeface="Cambria Math" panose="02040503050406030204" pitchFamily="18" charset="0"/>
                            <a:ea typeface="Cambria Math" charset="0"/>
                            <a:cs typeface="Cambria Math" charset="0"/>
                          </a:rPr>
                        </m:ctrlPr>
                      </m:sSubPr>
                      <m:e>
                        <m:r>
                          <a:rPr lang="en-US" sz="1600" i="1">
                            <a:latin typeface="Cambria Math" charset="0"/>
                            <a:ea typeface="Cambria Math" charset="0"/>
                            <a:cs typeface="Cambria Math" charset="0"/>
                          </a:rPr>
                          <m:t>𝛽</m:t>
                        </m:r>
                      </m:e>
                      <m:sub>
                        <m:r>
                          <a:rPr lang="en-US" sz="1600" i="1">
                            <a:latin typeface="Cambria Math" charset="0"/>
                            <a:ea typeface="Cambria Math" charset="0"/>
                            <a:cs typeface="Cambria Math" charset="0"/>
                          </a:rPr>
                          <m:t>0</m:t>
                        </m:r>
                      </m:sub>
                    </m:sSub>
                    <m:r>
                      <a:rPr lang="en-US" sz="1600" b="0" i="1" smtClean="0">
                        <a:latin typeface="Cambria Math" panose="02040503050406030204" pitchFamily="18" charset="0"/>
                        <a:ea typeface="Cambria Math" charset="0"/>
                        <a:cs typeface="Cambria Math" charset="0"/>
                      </a:rPr>
                      <m:t>+</m:t>
                    </m:r>
                    <m:sSub>
                      <m:sSubPr>
                        <m:ctrlPr>
                          <a:rPr lang="en-US" sz="1600" i="1">
                            <a:latin typeface="Cambria Math" panose="02040503050406030204" pitchFamily="18" charset="0"/>
                            <a:ea typeface="Cambria Math" charset="0"/>
                            <a:cs typeface="Cambria Math" charset="0"/>
                          </a:rPr>
                        </m:ctrlPr>
                      </m:sSubPr>
                      <m:e>
                        <m:r>
                          <a:rPr lang="en-US" sz="1600" i="1">
                            <a:latin typeface="Cambria Math" charset="0"/>
                            <a:ea typeface="Cambria Math" charset="0"/>
                            <a:cs typeface="Cambria Math" charset="0"/>
                          </a:rPr>
                          <m:t>𝛽</m:t>
                        </m:r>
                      </m:e>
                      <m:sub>
                        <m:r>
                          <a:rPr lang="en-US" sz="1600" i="1">
                            <a:latin typeface="Cambria Math" charset="0"/>
                            <a:ea typeface="Cambria Math" charset="0"/>
                            <a:cs typeface="Cambria Math" charset="0"/>
                          </a:rPr>
                          <m:t>1</m:t>
                        </m:r>
                      </m:sub>
                    </m:sSub>
                    <m:r>
                      <a:rPr lang="en-US" sz="1600" b="0" i="1" smtClean="0">
                        <a:latin typeface="Cambria Math" charset="0"/>
                        <a:ea typeface="Cambria Math" charset="0"/>
                        <a:cs typeface="Cambria Math" charset="0"/>
                      </a:rPr>
                      <m:t>𝑙𝑚𝑎𝑠𝑠</m:t>
                    </m:r>
                  </m:oMath>
                </a14:m>
                <a:r>
                  <a:rPr lang="en-US" sz="1600" i="1" dirty="0"/>
                  <a:t>:  slope =</a:t>
                </a:r>
                <a:r>
                  <a:rPr lang="en-US" sz="1600" dirty="0">
                    <a:ea typeface="Cambria Math" charset="0"/>
                    <a:cs typeface="Cambria Math" charset="0"/>
                  </a:rPr>
                  <a:t> </a:t>
                </a:r>
                <a14:m>
                  <m:oMath xmlns:m="http://schemas.openxmlformats.org/officeDocument/2006/math">
                    <m:sSub>
                      <m:sSubPr>
                        <m:ctrlPr>
                          <a:rPr lang="en-US" sz="1600" b="1" i="1">
                            <a:latin typeface="Cambria Math" panose="02040503050406030204" pitchFamily="18" charset="0"/>
                            <a:ea typeface="Cambria Math" charset="0"/>
                            <a:cs typeface="Cambria Math" charset="0"/>
                          </a:rPr>
                        </m:ctrlPr>
                      </m:sSubPr>
                      <m:e>
                        <m:r>
                          <a:rPr lang="en-US" sz="1600" b="1" i="1">
                            <a:latin typeface="Cambria Math" charset="0"/>
                            <a:ea typeface="Cambria Math" charset="0"/>
                            <a:cs typeface="Cambria Math" charset="0"/>
                          </a:rPr>
                          <m:t>𝜷</m:t>
                        </m:r>
                      </m:e>
                      <m:sub>
                        <m:r>
                          <a:rPr lang="en-US" sz="1600" b="1" i="1">
                            <a:latin typeface="Cambria Math" charset="0"/>
                            <a:ea typeface="Cambria Math" charset="0"/>
                            <a:cs typeface="Cambria Math" charset="0"/>
                          </a:rPr>
                          <m:t>𝟏</m:t>
                        </m:r>
                      </m:sub>
                    </m:sSub>
                  </m:oMath>
                </a14:m>
                <a:endParaRPr lang="en-US" sz="1600" i="1" dirty="0"/>
              </a:p>
            </p:txBody>
          </p:sp>
        </mc:Choice>
        <mc:Fallback xmlns="">
          <p:sp>
            <p:nvSpPr>
              <p:cNvPr id="43" name="TextBox 42">
                <a:extLst>
                  <a:ext uri="{FF2B5EF4-FFF2-40B4-BE49-F238E27FC236}">
                    <a16:creationId xmlns:a16="http://schemas.microsoft.com/office/drawing/2014/main" id="{2758482C-4D3B-4B9C-8C60-54A71CA134DF}"/>
                  </a:ext>
                </a:extLst>
              </p:cNvPr>
              <p:cNvSpPr txBox="1">
                <a:spLocks noRot="1" noChangeAspect="1" noMove="1" noResize="1" noEditPoints="1" noAdjustHandles="1" noChangeArrowheads="1" noChangeShapeType="1" noTextEdit="1"/>
              </p:cNvSpPr>
              <p:nvPr/>
            </p:nvSpPr>
            <p:spPr>
              <a:xfrm>
                <a:off x="175985" y="3057114"/>
                <a:ext cx="7086600" cy="246221"/>
              </a:xfrm>
              <a:prstGeom prst="rect">
                <a:avLst/>
              </a:prstGeom>
              <a:blipFill>
                <a:blip r:embed="rId4"/>
                <a:stretch>
                  <a:fillRect l="-1033" t="-24390" b="-487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B837465-FE46-4552-93AC-6A508DDDBD1D}"/>
                  </a:ext>
                </a:extLst>
              </p:cNvPr>
              <p:cNvSpPr txBox="1"/>
              <p:nvPr/>
            </p:nvSpPr>
            <p:spPr>
              <a:xfrm>
                <a:off x="170341" y="2691630"/>
                <a:ext cx="7086600" cy="246221"/>
              </a:xfrm>
              <a:prstGeom prst="rect">
                <a:avLst/>
              </a:prstGeom>
              <a:noFill/>
            </p:spPr>
            <p:txBody>
              <a:bodyPr wrap="square" lIns="0" tIns="0" rIns="0" bIns="0" rtlCol="0">
                <a:spAutoFit/>
              </a:bodyPr>
              <a:lstStyle/>
              <a:p>
                <a14:m>
                  <m:oMath xmlns:m="http://schemas.openxmlformats.org/officeDocument/2006/math">
                    <m:r>
                      <a:rPr lang="en-US" sz="1600" b="0" i="1" smtClean="0">
                        <a:solidFill>
                          <a:srgbClr val="7030A0"/>
                        </a:solidFill>
                        <a:latin typeface="Cambria Math" charset="0"/>
                        <a:ea typeface="Cambria Math" charset="0"/>
                        <a:cs typeface="Cambria Math" charset="0"/>
                      </a:rPr>
                      <m:t>𝜇</m:t>
                    </m:r>
                    <m:d>
                      <m:dPr>
                        <m:begChr m:val="{"/>
                        <m:endChr m:val="|"/>
                        <m:ctrlPr>
                          <a:rPr lang="en-US" sz="1600" i="1" smtClean="0">
                            <a:solidFill>
                              <a:srgbClr val="7030A0"/>
                            </a:solidFill>
                            <a:latin typeface="Cambria Math" panose="02040503050406030204" pitchFamily="18" charset="0"/>
                            <a:ea typeface="Cambria Math" charset="0"/>
                            <a:cs typeface="Cambria Math" charset="0"/>
                          </a:rPr>
                        </m:ctrlPr>
                      </m:dPr>
                      <m:e>
                        <m:r>
                          <a:rPr lang="en-US" sz="1600" b="0" i="1" smtClean="0">
                            <a:solidFill>
                              <a:srgbClr val="7030A0"/>
                            </a:solidFill>
                            <a:latin typeface="Cambria Math" charset="0"/>
                            <a:ea typeface="Cambria Math" charset="0"/>
                            <a:cs typeface="Cambria Math" charset="0"/>
                          </a:rPr>
                          <m:t>𝑙𝑒𝑛𝑒𝑟</m:t>
                        </m:r>
                        <m:r>
                          <a:rPr lang="en-US" sz="1600" b="0" i="1" smtClean="0">
                            <a:solidFill>
                              <a:srgbClr val="7030A0"/>
                            </a:solidFill>
                            <a:latin typeface="Cambria Math" panose="02040503050406030204" pitchFamily="18" charset="0"/>
                            <a:ea typeface="Cambria Math" charset="0"/>
                            <a:cs typeface="Cambria Math" charset="0"/>
                          </a:rPr>
                          <m:t>𝑔</m:t>
                        </m:r>
                        <m:r>
                          <a:rPr lang="en-US" sz="1600" b="0" i="1" smtClean="0">
                            <a:solidFill>
                              <a:srgbClr val="7030A0"/>
                            </a:solidFill>
                            <a:latin typeface="Cambria Math" charset="0"/>
                            <a:ea typeface="Cambria Math" charset="0"/>
                            <a:cs typeface="Cambria Math" charset="0"/>
                          </a:rPr>
                          <m:t>𝑦</m:t>
                        </m:r>
                        <m:r>
                          <a:rPr lang="en-US" sz="1600" b="0" i="1" smtClean="0">
                            <a:solidFill>
                              <a:srgbClr val="7030A0"/>
                            </a:solidFill>
                            <a:latin typeface="Cambria Math" charset="0"/>
                            <a:ea typeface="Cambria Math" charset="0"/>
                            <a:cs typeface="Cambria Math" charset="0"/>
                          </a:rPr>
                          <m:t> </m:t>
                        </m:r>
                      </m:e>
                    </m:d>
                    <m:r>
                      <a:rPr lang="en-US" sz="1600" b="0" i="1" smtClean="0">
                        <a:solidFill>
                          <a:srgbClr val="7030A0"/>
                        </a:solidFill>
                        <a:latin typeface="Cambria Math" charset="0"/>
                        <a:ea typeface="Cambria Math" charset="0"/>
                        <a:cs typeface="Cambria Math" charset="0"/>
                      </a:rPr>
                      <m:t>𝑙𝑚𝑎𝑠𝑠</m:t>
                    </m:r>
                    <m:r>
                      <a:rPr lang="en-US" sz="1600" b="0" i="1" smtClean="0">
                        <a:solidFill>
                          <a:srgbClr val="7030A0"/>
                        </a:solidFill>
                        <a:latin typeface="Cambria Math" charset="0"/>
                        <a:ea typeface="Cambria Math" charset="0"/>
                        <a:cs typeface="Cambria Math" charset="0"/>
                      </a:rPr>
                      <m:t>, </m:t>
                    </m:r>
                    <m:r>
                      <a:rPr lang="en-US" sz="1600" b="0" i="1" smtClean="0">
                        <a:solidFill>
                          <a:srgbClr val="7030A0"/>
                        </a:solidFill>
                        <a:latin typeface="Cambria Math" charset="0"/>
                        <a:ea typeface="Cambria Math" charset="0"/>
                        <a:cs typeface="Cambria Math" charset="0"/>
                      </a:rPr>
                      <m:t>𝑇𝑌𝑃𝐸</m:t>
                    </m:r>
                    <m:r>
                      <a:rPr lang="en-US" sz="1600" b="0" i="1" smtClean="0">
                        <a:solidFill>
                          <a:srgbClr val="7030A0"/>
                        </a:solidFill>
                        <a:latin typeface="Cambria Math" panose="02040503050406030204" pitchFamily="18" charset="0"/>
                        <a:ea typeface="Cambria Math" charset="0"/>
                        <a:cs typeface="Cambria Math" charset="0"/>
                      </a:rPr>
                      <m:t>=</m:t>
                    </m:r>
                    <m:r>
                      <a:rPr lang="en-US" sz="1600" b="1" i="1" smtClean="0">
                        <a:solidFill>
                          <a:srgbClr val="7030A0"/>
                        </a:solidFill>
                        <a:latin typeface="Cambria Math" panose="02040503050406030204" pitchFamily="18" charset="0"/>
                        <a:ea typeface="Cambria Math" charset="0"/>
                        <a:cs typeface="Cambria Math" charset="0"/>
                      </a:rPr>
                      <m:t>𝒃𝒊𝒓𝒅</m:t>
                    </m:r>
                    <m:r>
                      <a:rPr lang="en-US" sz="1600" b="0" i="1" smtClean="0">
                        <a:solidFill>
                          <a:srgbClr val="7030A0"/>
                        </a:solidFill>
                        <a:latin typeface="Cambria Math" charset="0"/>
                        <a:ea typeface="Cambria Math" charset="0"/>
                        <a:cs typeface="Cambria Math" charset="0"/>
                      </a:rPr>
                      <m:t>}=</m:t>
                    </m:r>
                    <m:d>
                      <m:dPr>
                        <m:ctrlPr>
                          <a:rPr lang="en-US" sz="1600" b="0" i="1" smtClean="0">
                            <a:solidFill>
                              <a:srgbClr val="7030A0"/>
                            </a:solidFill>
                            <a:latin typeface="Cambria Math" panose="02040503050406030204" pitchFamily="18" charset="0"/>
                            <a:ea typeface="Cambria Math" charset="0"/>
                            <a:cs typeface="Cambria Math" charset="0"/>
                          </a:rPr>
                        </m:ctrlPr>
                      </m:dPr>
                      <m:e>
                        <m:sSub>
                          <m:sSubPr>
                            <m:ctrlPr>
                              <a:rPr lang="en-US" sz="1600" i="1" smtClean="0">
                                <a:solidFill>
                                  <a:srgbClr val="7030A0"/>
                                </a:solidFill>
                                <a:latin typeface="Cambria Math" panose="02040503050406030204" pitchFamily="18" charset="0"/>
                                <a:ea typeface="Cambria Math" charset="0"/>
                                <a:cs typeface="Cambria Math" charset="0"/>
                              </a:rPr>
                            </m:ctrlPr>
                          </m:sSubPr>
                          <m:e>
                            <m:r>
                              <a:rPr lang="en-US" sz="1600" b="0" i="1" smtClean="0">
                                <a:solidFill>
                                  <a:srgbClr val="7030A0"/>
                                </a:solidFill>
                                <a:latin typeface="Cambria Math" charset="0"/>
                                <a:ea typeface="Cambria Math" charset="0"/>
                                <a:cs typeface="Cambria Math" charset="0"/>
                              </a:rPr>
                              <m:t>𝛽</m:t>
                            </m:r>
                          </m:e>
                          <m:sub>
                            <m:r>
                              <a:rPr lang="en-US" sz="1600" b="0" i="1" smtClean="0">
                                <a:solidFill>
                                  <a:srgbClr val="7030A0"/>
                                </a:solidFill>
                                <a:latin typeface="Cambria Math" charset="0"/>
                                <a:ea typeface="Cambria Math" charset="0"/>
                                <a:cs typeface="Cambria Math" charset="0"/>
                              </a:rPr>
                              <m:t>0</m:t>
                            </m:r>
                          </m:sub>
                        </m:sSub>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i="1">
                                <a:solidFill>
                                  <a:srgbClr val="7030A0"/>
                                </a:solidFill>
                                <a:latin typeface="Cambria Math" charset="0"/>
                                <a:ea typeface="Cambria Math" charset="0"/>
                                <a:cs typeface="Cambria Math" charset="0"/>
                              </a:rPr>
                              <m:t>+</m:t>
                            </m:r>
                            <m:r>
                              <a:rPr lang="en-US" sz="1600" i="1">
                                <a:solidFill>
                                  <a:srgbClr val="7030A0"/>
                                </a:solidFill>
                                <a:latin typeface="Cambria Math" charset="0"/>
                                <a:ea typeface="Cambria Math" charset="0"/>
                                <a:cs typeface="Cambria Math" charset="0"/>
                              </a:rPr>
                              <m:t>𝛽</m:t>
                            </m:r>
                          </m:e>
                          <m:sub>
                            <m:r>
                              <a:rPr lang="en-US" sz="1600" b="0" i="1" smtClean="0">
                                <a:solidFill>
                                  <a:srgbClr val="7030A0"/>
                                </a:solidFill>
                                <a:latin typeface="Cambria Math" panose="02040503050406030204" pitchFamily="18" charset="0"/>
                                <a:ea typeface="Cambria Math" charset="0"/>
                                <a:cs typeface="Cambria Math" charset="0"/>
                              </a:rPr>
                              <m:t>2</m:t>
                            </m:r>
                          </m:sub>
                        </m:sSub>
                      </m:e>
                    </m:d>
                    <m:r>
                      <a:rPr lang="en-US" sz="1600" b="0" i="1" smtClean="0">
                        <a:solidFill>
                          <a:srgbClr val="7030A0"/>
                        </a:solidFill>
                        <a:latin typeface="Cambria Math" panose="02040503050406030204" pitchFamily="18" charset="0"/>
                        <a:ea typeface="Cambria Math" charset="0"/>
                        <a:cs typeface="Cambria Math" charset="0"/>
                      </a:rPr>
                      <m:t>+(</m:t>
                    </m:r>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b="0" i="1">
                            <a:solidFill>
                              <a:srgbClr val="7030A0"/>
                            </a:solidFill>
                            <a:latin typeface="Cambria Math" charset="0"/>
                            <a:ea typeface="Cambria Math" charset="0"/>
                            <a:cs typeface="Cambria Math" charset="0"/>
                          </a:rPr>
                          <m:t>𝛽</m:t>
                        </m:r>
                      </m:e>
                      <m:sub>
                        <m:r>
                          <a:rPr lang="en-US" sz="1600" b="0" i="1" smtClean="0">
                            <a:solidFill>
                              <a:srgbClr val="7030A0"/>
                            </a:solidFill>
                            <a:latin typeface="Cambria Math" charset="0"/>
                            <a:ea typeface="Cambria Math" charset="0"/>
                            <a:cs typeface="Cambria Math" charset="0"/>
                          </a:rPr>
                          <m:t>1</m:t>
                        </m:r>
                      </m:sub>
                    </m:sSub>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i="1">
                            <a:solidFill>
                              <a:srgbClr val="7030A0"/>
                            </a:solidFill>
                            <a:latin typeface="Cambria Math" charset="0"/>
                            <a:ea typeface="Cambria Math" charset="0"/>
                            <a:cs typeface="Cambria Math" charset="0"/>
                          </a:rPr>
                          <m:t>+</m:t>
                        </m:r>
                        <m:r>
                          <a:rPr lang="en-US" sz="1600" i="1">
                            <a:solidFill>
                              <a:srgbClr val="7030A0"/>
                            </a:solidFill>
                            <a:latin typeface="Cambria Math" charset="0"/>
                            <a:ea typeface="Cambria Math" charset="0"/>
                            <a:cs typeface="Cambria Math" charset="0"/>
                          </a:rPr>
                          <m:t>𝛽</m:t>
                        </m:r>
                      </m:e>
                      <m:sub>
                        <m:r>
                          <a:rPr lang="en-US" sz="1600" b="0" i="1" smtClean="0">
                            <a:solidFill>
                              <a:srgbClr val="7030A0"/>
                            </a:solidFill>
                            <a:latin typeface="Cambria Math" panose="02040503050406030204" pitchFamily="18" charset="0"/>
                            <a:ea typeface="Cambria Math" charset="0"/>
                            <a:cs typeface="Cambria Math" charset="0"/>
                          </a:rPr>
                          <m:t>4</m:t>
                        </m:r>
                      </m:sub>
                    </m:sSub>
                    <m:r>
                      <a:rPr lang="en-US" sz="1600" b="0" i="1" smtClean="0">
                        <a:solidFill>
                          <a:srgbClr val="7030A0"/>
                        </a:solidFill>
                        <a:latin typeface="Cambria Math" panose="02040503050406030204" pitchFamily="18" charset="0"/>
                        <a:ea typeface="Cambria Math" charset="0"/>
                        <a:cs typeface="Cambria Math" charset="0"/>
                      </a:rPr>
                      <m:t>)</m:t>
                    </m:r>
                    <m:r>
                      <a:rPr lang="en-US" sz="1600" b="0" i="1" smtClean="0">
                        <a:solidFill>
                          <a:srgbClr val="7030A0"/>
                        </a:solidFill>
                        <a:latin typeface="Cambria Math" charset="0"/>
                        <a:ea typeface="Cambria Math" charset="0"/>
                        <a:cs typeface="Cambria Math" charset="0"/>
                      </a:rPr>
                      <m:t>𝑙𝑚𝑎𝑠𝑠</m:t>
                    </m:r>
                  </m:oMath>
                </a14:m>
                <a:r>
                  <a:rPr lang="en-US" sz="1600" i="1" dirty="0">
                    <a:solidFill>
                      <a:srgbClr val="7030A0"/>
                    </a:solidFill>
                  </a:rPr>
                  <a:t>:  slope =</a:t>
                </a:r>
                <a:r>
                  <a:rPr lang="en-US" sz="1600" dirty="0">
                    <a:solidFill>
                      <a:srgbClr val="7030A0"/>
                    </a:solidFill>
                    <a:ea typeface="Cambria Math" charset="0"/>
                    <a:cs typeface="Cambria Math" charset="0"/>
                  </a:rPr>
                  <a:t> </a:t>
                </a:r>
                <a14:m>
                  <m:oMath xmlns:m="http://schemas.openxmlformats.org/officeDocument/2006/math">
                    <m:sSub>
                      <m:sSubPr>
                        <m:ctrlPr>
                          <a:rPr lang="en-US" sz="1600" b="1" i="1">
                            <a:solidFill>
                              <a:srgbClr val="7030A0"/>
                            </a:solidFill>
                            <a:latin typeface="Cambria Math" panose="02040503050406030204" pitchFamily="18" charset="0"/>
                            <a:ea typeface="Cambria Math" charset="0"/>
                            <a:cs typeface="Cambria Math" charset="0"/>
                          </a:rPr>
                        </m:ctrlPr>
                      </m:sSubPr>
                      <m:e>
                        <m:r>
                          <a:rPr lang="en-US" sz="1600" b="1" i="1">
                            <a:solidFill>
                              <a:srgbClr val="7030A0"/>
                            </a:solidFill>
                            <a:latin typeface="Cambria Math" charset="0"/>
                            <a:ea typeface="Cambria Math" charset="0"/>
                            <a:cs typeface="Cambria Math" charset="0"/>
                          </a:rPr>
                          <m:t>𝜷</m:t>
                        </m:r>
                      </m:e>
                      <m:sub>
                        <m:r>
                          <a:rPr lang="en-US" sz="1600" b="1" i="1">
                            <a:solidFill>
                              <a:srgbClr val="7030A0"/>
                            </a:solidFill>
                            <a:latin typeface="Cambria Math" charset="0"/>
                            <a:ea typeface="Cambria Math" charset="0"/>
                            <a:cs typeface="Cambria Math" charset="0"/>
                          </a:rPr>
                          <m:t>𝟏</m:t>
                        </m:r>
                      </m:sub>
                    </m:sSub>
                    <m:sSub>
                      <m:sSubPr>
                        <m:ctrlPr>
                          <a:rPr lang="en-US" sz="1600" b="1" i="1">
                            <a:solidFill>
                              <a:srgbClr val="7030A0"/>
                            </a:solidFill>
                            <a:latin typeface="Cambria Math" panose="02040503050406030204" pitchFamily="18" charset="0"/>
                            <a:ea typeface="Cambria Math" charset="0"/>
                            <a:cs typeface="Cambria Math" charset="0"/>
                          </a:rPr>
                        </m:ctrlPr>
                      </m:sSubPr>
                      <m:e>
                        <m:r>
                          <a:rPr lang="en-US" sz="1600" b="1" i="1">
                            <a:solidFill>
                              <a:srgbClr val="7030A0"/>
                            </a:solidFill>
                            <a:latin typeface="Cambria Math" charset="0"/>
                            <a:ea typeface="Cambria Math" charset="0"/>
                            <a:cs typeface="Cambria Math" charset="0"/>
                          </a:rPr>
                          <m:t>+</m:t>
                        </m:r>
                        <m:r>
                          <a:rPr lang="en-US" sz="1600" b="1" i="1">
                            <a:solidFill>
                              <a:srgbClr val="7030A0"/>
                            </a:solidFill>
                            <a:latin typeface="Cambria Math" charset="0"/>
                            <a:ea typeface="Cambria Math" charset="0"/>
                            <a:cs typeface="Cambria Math" charset="0"/>
                          </a:rPr>
                          <m:t>𝜷</m:t>
                        </m:r>
                      </m:e>
                      <m:sub>
                        <m:r>
                          <a:rPr lang="en-US" sz="1600" b="1" i="1" smtClean="0">
                            <a:solidFill>
                              <a:srgbClr val="7030A0"/>
                            </a:solidFill>
                            <a:latin typeface="Cambria Math" panose="02040503050406030204" pitchFamily="18" charset="0"/>
                            <a:ea typeface="Cambria Math" charset="0"/>
                            <a:cs typeface="Cambria Math" charset="0"/>
                          </a:rPr>
                          <m:t>𝟒</m:t>
                        </m:r>
                      </m:sub>
                    </m:sSub>
                  </m:oMath>
                </a14:m>
                <a:r>
                  <a:rPr lang="en-US" sz="1600" i="1" dirty="0">
                    <a:solidFill>
                      <a:srgbClr val="7030A0"/>
                    </a:solidFill>
                  </a:rPr>
                  <a:t> </a:t>
                </a:r>
              </a:p>
            </p:txBody>
          </p:sp>
        </mc:Choice>
        <mc:Fallback xmlns="">
          <p:sp>
            <p:nvSpPr>
              <p:cNvPr id="31" name="TextBox 30">
                <a:extLst>
                  <a:ext uri="{FF2B5EF4-FFF2-40B4-BE49-F238E27FC236}">
                    <a16:creationId xmlns:a16="http://schemas.microsoft.com/office/drawing/2014/main" id="{AB837465-FE46-4552-93AC-6A508DDDBD1D}"/>
                  </a:ext>
                </a:extLst>
              </p:cNvPr>
              <p:cNvSpPr txBox="1">
                <a:spLocks noRot="1" noChangeAspect="1" noMove="1" noResize="1" noEditPoints="1" noAdjustHandles="1" noChangeArrowheads="1" noChangeShapeType="1" noTextEdit="1"/>
              </p:cNvSpPr>
              <p:nvPr/>
            </p:nvSpPr>
            <p:spPr>
              <a:xfrm>
                <a:off x="170341" y="2691630"/>
                <a:ext cx="7086600" cy="246221"/>
              </a:xfrm>
              <a:prstGeom prst="rect">
                <a:avLst/>
              </a:prstGeom>
              <a:blipFill>
                <a:blip r:embed="rId5"/>
                <a:stretch>
                  <a:fillRect l="-1033" t="-27500"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645330FD-53B0-43FC-91EC-7CCB6EEF22CF}"/>
                  </a:ext>
                </a:extLst>
              </p:cNvPr>
              <p:cNvSpPr txBox="1"/>
              <p:nvPr/>
            </p:nvSpPr>
            <p:spPr>
              <a:xfrm>
                <a:off x="353406" y="3657518"/>
                <a:ext cx="7653866" cy="335756"/>
              </a:xfrm>
              <a:prstGeom prst="rect">
                <a:avLst/>
              </a:prstGeom>
              <a:noFill/>
            </p:spPr>
            <p:txBody>
              <a:bodyPr wrap="square" rtlCol="0">
                <a:spAutoFit/>
              </a:bodyPr>
              <a:lstStyle/>
              <a:p>
                <a:r>
                  <a:rPr lang="en-US" dirty="0"/>
                  <a:t>All slopes are equal if </a:t>
                </a:r>
                <a14:m>
                  <m:oMath xmlns:m="http://schemas.openxmlformats.org/officeDocument/2006/math">
                    <m:sSub>
                      <m:sSubPr>
                        <m:ctrlPr>
                          <a:rPr lang="en-US" i="1">
                            <a:latin typeface="Cambria Math" panose="02040503050406030204" pitchFamily="18" charset="0"/>
                            <a:ea typeface="Cambria Math" charset="0"/>
                            <a:cs typeface="Cambria Math" charset="0"/>
                          </a:rPr>
                        </m:ctrlPr>
                      </m:sSubPr>
                      <m:e>
                        <m:r>
                          <a:rPr lang="en-US" b="0" i="1">
                            <a:latin typeface="Cambria Math" charset="0"/>
                            <a:ea typeface="Cambria Math" charset="0"/>
                            <a:cs typeface="Cambria Math" charset="0"/>
                          </a:rPr>
                          <m:t>𝛽</m:t>
                        </m:r>
                      </m:e>
                      <m:sub>
                        <m:r>
                          <a:rPr lang="en-US" b="0" i="1">
                            <a:latin typeface="Cambria Math" charset="0"/>
                            <a:ea typeface="Cambria Math" charset="0"/>
                            <a:cs typeface="Cambria Math" charset="0"/>
                          </a:rPr>
                          <m:t>1</m:t>
                        </m:r>
                      </m:sub>
                    </m:sSub>
                    <m:sSub>
                      <m:sSubPr>
                        <m:ctrlPr>
                          <a:rPr lang="en-US" i="1">
                            <a:latin typeface="Cambria Math" panose="02040503050406030204" pitchFamily="18" charset="0"/>
                            <a:ea typeface="Cambria Math" charset="0"/>
                            <a:cs typeface="Cambria Math" charset="0"/>
                          </a:rPr>
                        </m:ctrlPr>
                      </m:sSubPr>
                      <m:e>
                        <m:r>
                          <a:rPr lang="en-US" b="0" i="1">
                            <a:latin typeface="Cambria Math" charset="0"/>
                            <a:ea typeface="Cambria Math" charset="0"/>
                            <a:cs typeface="Cambria Math" charset="0"/>
                          </a:rPr>
                          <m:t>+</m:t>
                        </m:r>
                        <m:r>
                          <a:rPr lang="en-US" b="0" i="1">
                            <a:latin typeface="Cambria Math" charset="0"/>
                            <a:ea typeface="Cambria Math" charset="0"/>
                            <a:cs typeface="Cambria Math" charset="0"/>
                          </a:rPr>
                          <m:t>𝛽</m:t>
                        </m:r>
                      </m:e>
                      <m:sub>
                        <m:r>
                          <a:rPr lang="en-US" b="0" i="1">
                            <a:latin typeface="Cambria Math" charset="0"/>
                            <a:ea typeface="Cambria Math" charset="0"/>
                            <a:cs typeface="Cambria Math" charset="0"/>
                          </a:rPr>
                          <m:t>5</m:t>
                        </m:r>
                      </m:sub>
                    </m:sSub>
                    <m:r>
                      <a:rPr lang="en-US" b="0" i="1">
                        <a:latin typeface="Cambria Math" panose="02040503050406030204" pitchFamily="18"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b="0" i="1">
                            <a:latin typeface="Cambria Math" charset="0"/>
                            <a:ea typeface="Cambria Math" charset="0"/>
                            <a:cs typeface="Cambria Math" charset="0"/>
                          </a:rPr>
                          <m:t>𝛽</m:t>
                        </m:r>
                      </m:e>
                      <m:sub>
                        <m:r>
                          <a:rPr lang="en-US" b="0" i="1">
                            <a:latin typeface="Cambria Math" charset="0"/>
                            <a:ea typeface="Cambria Math" charset="0"/>
                            <a:cs typeface="Cambria Math" charset="0"/>
                          </a:rPr>
                          <m:t>1</m:t>
                        </m:r>
                      </m:sub>
                    </m:sSub>
                    <m:r>
                      <a:rPr lang="en-US" b="0" i="1">
                        <a:latin typeface="Cambria Math" panose="02040503050406030204" pitchFamily="18"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b="0" i="1">
                            <a:latin typeface="Cambria Math" charset="0"/>
                            <a:ea typeface="Cambria Math" charset="0"/>
                            <a:cs typeface="Cambria Math" charset="0"/>
                          </a:rPr>
                          <m:t>𝛽</m:t>
                        </m:r>
                      </m:e>
                      <m:sub>
                        <m:r>
                          <a:rPr lang="en-US" b="0" i="1">
                            <a:latin typeface="Cambria Math" charset="0"/>
                            <a:ea typeface="Cambria Math" charset="0"/>
                            <a:cs typeface="Cambria Math" charset="0"/>
                          </a:rPr>
                          <m:t>1</m:t>
                        </m:r>
                      </m:sub>
                    </m:sSub>
                    <m:sSub>
                      <m:sSubPr>
                        <m:ctrlPr>
                          <a:rPr lang="en-US" i="1">
                            <a:latin typeface="Cambria Math" panose="02040503050406030204" pitchFamily="18" charset="0"/>
                            <a:ea typeface="Cambria Math" charset="0"/>
                            <a:cs typeface="Cambria Math" charset="0"/>
                          </a:rPr>
                        </m:ctrlPr>
                      </m:sSubPr>
                      <m:e>
                        <m:r>
                          <a:rPr lang="en-US" b="0" i="1">
                            <a:latin typeface="Cambria Math" charset="0"/>
                            <a:ea typeface="Cambria Math" charset="0"/>
                            <a:cs typeface="Cambria Math" charset="0"/>
                          </a:rPr>
                          <m:t>+</m:t>
                        </m:r>
                        <m:r>
                          <a:rPr lang="en-US" b="0" i="1">
                            <a:latin typeface="Cambria Math" charset="0"/>
                            <a:ea typeface="Cambria Math" charset="0"/>
                            <a:cs typeface="Cambria Math" charset="0"/>
                          </a:rPr>
                          <m:t>𝛽</m:t>
                        </m:r>
                      </m:e>
                      <m:sub>
                        <m:r>
                          <a:rPr lang="en-US" b="0" i="1">
                            <a:latin typeface="Cambria Math" panose="02040503050406030204" pitchFamily="18" charset="0"/>
                            <a:ea typeface="Cambria Math" charset="0"/>
                            <a:cs typeface="Cambria Math" charset="0"/>
                          </a:rPr>
                          <m:t>4</m:t>
                        </m:r>
                      </m:sub>
                    </m:sSub>
                    <m:r>
                      <a:rPr lang="en-US" b="0" i="0" smtClean="0">
                        <a:latin typeface="Cambria Math" panose="02040503050406030204" pitchFamily="18" charset="0"/>
                        <a:ea typeface="Cambria Math" charset="0"/>
                        <a:cs typeface="Cambria Math" charset="0"/>
                      </a:rPr>
                      <m:t>, </m:t>
                    </m:r>
                    <m:r>
                      <m:rPr>
                        <m:sty m:val="p"/>
                      </m:rPr>
                      <a:rPr lang="en-US" b="0" i="0" smtClean="0">
                        <a:latin typeface="Cambria Math" panose="02040503050406030204" pitchFamily="18" charset="0"/>
                        <a:ea typeface="Cambria Math" charset="0"/>
                        <a:cs typeface="Cambria Math" charset="0"/>
                      </a:rPr>
                      <m:t>or</m:t>
                    </m:r>
                    <m:r>
                      <a:rPr lang="en-US" b="0" i="0" smtClean="0">
                        <a:latin typeface="Cambria Math" panose="02040503050406030204" pitchFamily="18" charset="0"/>
                        <a:ea typeface="Cambria Math" charset="0"/>
                        <a:cs typeface="Cambria Math" charset="0"/>
                      </a:rPr>
                      <m:t> </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b="0" i="1" smtClean="0">
                            <a:latin typeface="Cambria Math" panose="02040503050406030204" pitchFamily="18" charset="0"/>
                            <a:ea typeface="Cambria Math" charset="0"/>
                            <a:cs typeface="Cambria Math" charset="0"/>
                          </a:rPr>
                          <m:t>4</m:t>
                        </m:r>
                      </m:sub>
                    </m:sSub>
                    <m:r>
                      <a:rPr lang="en-US" i="1">
                        <a:latin typeface="Cambria Math" panose="02040503050406030204" pitchFamily="18"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b="0" i="1" smtClean="0">
                            <a:latin typeface="Cambria Math" panose="02040503050406030204" pitchFamily="18" charset="0"/>
                            <a:ea typeface="Cambria Math" charset="0"/>
                            <a:cs typeface="Cambria Math" charset="0"/>
                          </a:rPr>
                          <m:t>5</m:t>
                        </m:r>
                      </m:sub>
                    </m:sSub>
                    <m:r>
                      <a:rPr lang="en-US" b="0" i="1" smtClean="0">
                        <a:latin typeface="Cambria Math" panose="02040503050406030204" pitchFamily="18" charset="0"/>
                        <a:ea typeface="Cambria Math" charset="0"/>
                        <a:cs typeface="Cambria Math" charset="0"/>
                      </a:rPr>
                      <m:t>=0</m:t>
                    </m:r>
                  </m:oMath>
                </a14:m>
                <a:r>
                  <a:rPr lang="en-US" dirty="0"/>
                  <a:t>. </a:t>
                </a:r>
              </a:p>
            </p:txBody>
          </p:sp>
        </mc:Choice>
        <mc:Fallback xmlns="">
          <p:sp>
            <p:nvSpPr>
              <p:cNvPr id="33" name="TextBox 32">
                <a:extLst>
                  <a:ext uri="{FF2B5EF4-FFF2-40B4-BE49-F238E27FC236}">
                    <a16:creationId xmlns:a16="http://schemas.microsoft.com/office/drawing/2014/main" id="{645330FD-53B0-43FC-91EC-7CCB6EEF22CF}"/>
                  </a:ext>
                </a:extLst>
              </p:cNvPr>
              <p:cNvSpPr txBox="1">
                <a:spLocks noRot="1" noChangeAspect="1" noMove="1" noResize="1" noEditPoints="1" noAdjustHandles="1" noChangeArrowheads="1" noChangeShapeType="1" noTextEdit="1"/>
              </p:cNvSpPr>
              <p:nvPr/>
            </p:nvSpPr>
            <p:spPr>
              <a:xfrm>
                <a:off x="353406" y="3657518"/>
                <a:ext cx="7653866" cy="335756"/>
              </a:xfrm>
              <a:prstGeom prst="rect">
                <a:avLst/>
              </a:prstGeom>
              <a:blipFill>
                <a:blip r:embed="rId6"/>
                <a:stretch>
                  <a:fillRect l="-717" t="-10909" b="-3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635F74D9-1030-40C0-AC07-5D50AD08E6F1}"/>
                  </a:ext>
                </a:extLst>
              </p:cNvPr>
              <p:cNvSpPr txBox="1"/>
              <p:nvPr/>
            </p:nvSpPr>
            <p:spPr>
              <a:xfrm>
                <a:off x="2804102" y="4368807"/>
                <a:ext cx="297825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𝐻</m:t>
                      </m:r>
                      <m:r>
                        <a:rPr lang="en-US" b="0" i="1" baseline="-25000" smtClean="0">
                          <a:latin typeface="Cambria Math" charset="0"/>
                        </a:rPr>
                        <m:t>𝑜</m:t>
                      </m:r>
                      <m:r>
                        <a:rPr lang="en-US" b="0" i="1" smtClean="0">
                          <a:latin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b="0" i="1" smtClean="0">
                              <a:latin typeface="Cambria Math" charset="0"/>
                              <a:ea typeface="Cambria Math" charset="0"/>
                              <a:cs typeface="Cambria Math" charset="0"/>
                            </a:rPr>
                            <m:t>4</m:t>
                          </m:r>
                        </m:sub>
                      </m:sSub>
                      <m:r>
                        <a:rPr lang="en-US" b="0" i="1" smtClean="0">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5</m:t>
                          </m:r>
                        </m:sub>
                      </m:sSub>
                      <m:r>
                        <a:rPr lang="en-US" b="0" i="1" smtClean="0">
                          <a:latin typeface="Cambria Math" charset="0"/>
                          <a:ea typeface="Cambria Math" charset="0"/>
                          <a:cs typeface="Cambria Math" charset="0"/>
                        </a:rPr>
                        <m:t>=0 </m:t>
                      </m:r>
                    </m:oMath>
                  </m:oMathPara>
                </a14:m>
                <a:endParaRPr lang="en-US" b="0" i="1" dirty="0">
                  <a:latin typeface="Cambria Math" charset="0"/>
                  <a:ea typeface="Cambria Math" charset="0"/>
                  <a:cs typeface="Cambria Math" charset="0"/>
                </a:endParaRPr>
              </a:p>
              <a:p>
                <a:pPr/>
                <a14:m>
                  <m:oMathPara xmlns:m="http://schemas.openxmlformats.org/officeDocument/2006/math">
                    <m:oMathParaPr>
                      <m:jc m:val="centerGroup"/>
                    </m:oMathParaPr>
                    <m:oMath xmlns:m="http://schemas.openxmlformats.org/officeDocument/2006/math">
                      <m:r>
                        <a:rPr lang="en-US" b="0" i="1" smtClean="0">
                          <a:latin typeface="Cambria Math" charset="0"/>
                          <a:ea typeface="Cambria Math" charset="0"/>
                          <a:cs typeface="Cambria Math" charset="0"/>
                        </a:rPr>
                        <m:t>𝐻</m:t>
                      </m:r>
                      <m:r>
                        <a:rPr lang="en-US" b="0" i="1" baseline="-25000" smtClean="0">
                          <a:latin typeface="Cambria Math" charset="0"/>
                          <a:ea typeface="Cambria Math" charset="0"/>
                          <a:cs typeface="Cambria Math" charset="0"/>
                        </a:rPr>
                        <m:t>𝑎</m:t>
                      </m:r>
                      <m:r>
                        <a:rPr lang="en-US" b="0" i="1" smtClean="0">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4</m:t>
                          </m:r>
                        </m:sub>
                      </m:sSub>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𝑎𝑛𝑑</m:t>
                      </m:r>
                      <m:r>
                        <a:rPr lang="en-US" b="0" i="1" smtClean="0">
                          <a:latin typeface="Cambria Math" charset="0"/>
                          <a:ea typeface="Cambria Math" charset="0"/>
                          <a:cs typeface="Cambria Math" charset="0"/>
                        </a:rPr>
                        <m:t> </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5</m:t>
                          </m:r>
                        </m:sub>
                      </m:sSub>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𝑎𝑟𝑒</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𝑛𝑜𝑡</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𝑏𝑜𝑡h</m:t>
                      </m:r>
                      <m:r>
                        <a:rPr lang="en-US" b="0" i="1" smtClean="0">
                          <a:latin typeface="Cambria Math" charset="0"/>
                          <a:ea typeface="Cambria Math" charset="0"/>
                          <a:cs typeface="Cambria Math" charset="0"/>
                        </a:rPr>
                        <m:t> 0.</m:t>
                      </m:r>
                    </m:oMath>
                  </m:oMathPara>
                </a14:m>
                <a:endParaRPr lang="en-US" dirty="0"/>
              </a:p>
            </p:txBody>
          </p:sp>
        </mc:Choice>
        <mc:Fallback xmlns="">
          <p:sp>
            <p:nvSpPr>
              <p:cNvPr id="42" name="TextBox 41">
                <a:extLst>
                  <a:ext uri="{FF2B5EF4-FFF2-40B4-BE49-F238E27FC236}">
                    <a16:creationId xmlns:a16="http://schemas.microsoft.com/office/drawing/2014/main" id="{635F74D9-1030-40C0-AC07-5D50AD08E6F1}"/>
                  </a:ext>
                </a:extLst>
              </p:cNvPr>
              <p:cNvSpPr txBox="1">
                <a:spLocks noRot="1" noChangeAspect="1" noMove="1" noResize="1" noEditPoints="1" noAdjustHandles="1" noChangeArrowheads="1" noChangeShapeType="1" noTextEdit="1"/>
              </p:cNvSpPr>
              <p:nvPr/>
            </p:nvSpPr>
            <p:spPr>
              <a:xfrm>
                <a:off x="2804102" y="4368807"/>
                <a:ext cx="2978251" cy="553998"/>
              </a:xfrm>
              <a:prstGeom prst="rect">
                <a:avLst/>
              </a:prstGeom>
              <a:blipFill>
                <a:blip r:embed="rId7"/>
                <a:stretch>
                  <a:fillRect l="-818" t="-1099" b="-16484"/>
                </a:stretch>
              </a:blipFill>
            </p:spPr>
            <p:txBody>
              <a:bodyPr/>
              <a:lstStyle/>
              <a:p>
                <a:r>
                  <a:rPr lang="en-US">
                    <a:noFill/>
                  </a:rPr>
                  <a:t> </a:t>
                </a:r>
              </a:p>
            </p:txBody>
          </p:sp>
        </mc:Fallback>
      </mc:AlternateContent>
      <p:sp>
        <p:nvSpPr>
          <p:cNvPr id="45" name="TextBox 44">
            <a:extLst>
              <a:ext uri="{FF2B5EF4-FFF2-40B4-BE49-F238E27FC236}">
                <a16:creationId xmlns:a16="http://schemas.microsoft.com/office/drawing/2014/main" id="{83C7AF9E-2897-4015-A088-D7A787F68C5F}"/>
              </a:ext>
            </a:extLst>
          </p:cNvPr>
          <p:cNvSpPr txBox="1"/>
          <p:nvPr/>
        </p:nvSpPr>
        <p:spPr>
          <a:xfrm>
            <a:off x="330828" y="5040868"/>
            <a:ext cx="8153400" cy="830997"/>
          </a:xfrm>
          <a:prstGeom prst="rect">
            <a:avLst/>
          </a:prstGeom>
          <a:noFill/>
        </p:spPr>
        <p:txBody>
          <a:bodyPr wrap="square" rtlCol="0">
            <a:spAutoFit/>
          </a:bodyPr>
          <a:lstStyle/>
          <a:p>
            <a:pPr algn="ctr"/>
            <a:r>
              <a:rPr lang="en-US" sz="2400" dirty="0"/>
              <a:t>We will do this with an Extra Sum of Squares Test </a:t>
            </a:r>
          </a:p>
          <a:p>
            <a:pPr algn="ctr"/>
            <a:r>
              <a:rPr lang="en-US" sz="2400" dirty="0"/>
              <a:t>(build your own ANOVA table).</a:t>
            </a:r>
          </a:p>
        </p:txBody>
      </p:sp>
      <p:sp>
        <p:nvSpPr>
          <p:cNvPr id="10" name="TextBox 9">
            <a:extLst>
              <a:ext uri="{FF2B5EF4-FFF2-40B4-BE49-F238E27FC236}">
                <a16:creationId xmlns:a16="http://schemas.microsoft.com/office/drawing/2014/main" id="{8CF72ACD-D981-4B58-B47F-49A471743B43}"/>
              </a:ext>
            </a:extLst>
          </p:cNvPr>
          <p:cNvSpPr txBox="1"/>
          <p:nvPr/>
        </p:nvSpPr>
        <p:spPr>
          <a:xfrm>
            <a:off x="58763" y="1764268"/>
            <a:ext cx="5656237" cy="369332"/>
          </a:xfrm>
          <a:prstGeom prst="rect">
            <a:avLst/>
          </a:prstGeom>
          <a:noFill/>
        </p:spPr>
        <p:txBody>
          <a:bodyPr wrap="square" rtlCol="0">
            <a:spAutoFit/>
          </a:bodyPr>
          <a:lstStyle/>
          <a:p>
            <a:r>
              <a:rPr lang="en-US" dirty="0"/>
              <a:t>Individual regression equations for each value of TYPE:</a:t>
            </a:r>
          </a:p>
        </p:txBody>
      </p:sp>
    </p:spTree>
    <p:extLst>
      <p:ext uri="{BB962C8B-B14F-4D97-AF65-F5344CB8AC3E}">
        <p14:creationId xmlns:p14="http://schemas.microsoft.com/office/powerpoint/2010/main" val="21968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2" grpId="0"/>
      <p:bldP spid="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933" y="150496"/>
            <a:ext cx="4343400" cy="504139"/>
          </a:xfrm>
        </p:spPr>
        <p:txBody>
          <a:bodyPr>
            <a:normAutofit fontScale="90000"/>
          </a:bodyPr>
          <a:lstStyle/>
          <a:p>
            <a:r>
              <a:rPr lang="en-US" dirty="0"/>
              <a:t>Echolocation!!!</a:t>
            </a:r>
          </a:p>
        </p:txBody>
      </p:sp>
      <p:pic>
        <p:nvPicPr>
          <p:cNvPr id="4" name="Picture 3"/>
          <p:cNvPicPr>
            <a:picLocks noChangeAspect="1"/>
          </p:cNvPicPr>
          <p:nvPr/>
        </p:nvPicPr>
        <p:blipFill>
          <a:blip r:embed="rId2"/>
          <a:stretch>
            <a:fillRect/>
          </a:stretch>
        </p:blipFill>
        <p:spPr>
          <a:xfrm>
            <a:off x="5486400" y="150496"/>
            <a:ext cx="2781877" cy="1504950"/>
          </a:xfrm>
          <a:prstGeom prst="rect">
            <a:avLst/>
          </a:prstGeom>
        </p:spPr>
      </p:pic>
      <p:sp>
        <p:nvSpPr>
          <p:cNvPr id="5" name="TextBox 4"/>
          <p:cNvSpPr txBox="1"/>
          <p:nvPr/>
        </p:nvSpPr>
        <p:spPr>
          <a:xfrm>
            <a:off x="587333" y="680565"/>
            <a:ext cx="4038600" cy="1600438"/>
          </a:xfrm>
          <a:prstGeom prst="rect">
            <a:avLst/>
          </a:prstGeom>
          <a:noFill/>
        </p:spPr>
        <p:txBody>
          <a:bodyPr wrap="square" rtlCol="0">
            <a:spAutoFit/>
          </a:bodyPr>
          <a:lstStyle/>
          <a:p>
            <a:r>
              <a:rPr lang="en-US" sz="1400" dirty="0"/>
              <a:t>QOI: Is there a difference in the in-flight energy expenditures among animals after body size is accounted for? (Is the model with the interaction between type and body size significantly different from the model without interaction?) </a:t>
            </a:r>
          </a:p>
          <a:p>
            <a:r>
              <a:rPr lang="en-US" sz="1400" dirty="0"/>
              <a:t>Plan of action: Lack of fit test (also called sum of squares test).</a:t>
            </a:r>
          </a:p>
        </p:txBody>
      </p:sp>
      <mc:AlternateContent xmlns:mc="http://schemas.openxmlformats.org/markup-compatibility/2006" xmlns:a14="http://schemas.microsoft.com/office/drawing/2010/main">
        <mc:Choice Requires="a14">
          <p:sp>
            <p:nvSpPr>
              <p:cNvPr id="6" name="TextBox 5"/>
              <p:cNvSpPr txBox="1"/>
              <p:nvPr/>
            </p:nvSpPr>
            <p:spPr>
              <a:xfrm>
                <a:off x="-228600" y="2456016"/>
                <a:ext cx="9601200"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charset="0"/>
                          <a:ea typeface="Cambria Math" charset="0"/>
                          <a:cs typeface="Cambria Math" charset="0"/>
                        </a:rPr>
                        <m:t>𝜇</m:t>
                      </m:r>
                      <m:d>
                        <m:dPr>
                          <m:begChr m:val="{"/>
                          <m:endChr m:val="|"/>
                          <m:ctrlPr>
                            <a:rPr lang="en-US" sz="1600" i="1" smtClean="0">
                              <a:latin typeface="Cambria Math" panose="02040503050406030204" pitchFamily="18" charset="0"/>
                              <a:ea typeface="Cambria Math" charset="0"/>
                              <a:cs typeface="Cambria Math" charset="0"/>
                            </a:rPr>
                          </m:ctrlPr>
                        </m:dPr>
                        <m:e>
                          <m:r>
                            <a:rPr lang="en-US" sz="1600" b="0" i="1" smtClean="0">
                              <a:latin typeface="Cambria Math" charset="0"/>
                              <a:ea typeface="Cambria Math" charset="0"/>
                              <a:cs typeface="Cambria Math" charset="0"/>
                            </a:rPr>
                            <m:t>𝑙𝑒𝑛𝑒𝑟</m:t>
                          </m:r>
                          <m:r>
                            <a:rPr lang="en-US" sz="1600" b="0" i="1" smtClean="0">
                              <a:latin typeface="Cambria Math" panose="02040503050406030204" pitchFamily="18" charset="0"/>
                              <a:ea typeface="Cambria Math" charset="0"/>
                              <a:cs typeface="Cambria Math" charset="0"/>
                            </a:rPr>
                            <m:t>𝑔</m:t>
                          </m:r>
                          <m:r>
                            <a:rPr lang="en-US" sz="1600" b="0" i="1" smtClean="0">
                              <a:latin typeface="Cambria Math" charset="0"/>
                              <a:ea typeface="Cambria Math" charset="0"/>
                              <a:cs typeface="Cambria Math" charset="0"/>
                            </a:rPr>
                            <m:t>𝑦</m:t>
                          </m:r>
                          <m:r>
                            <a:rPr lang="en-US" sz="1600" b="0" i="1" smtClean="0">
                              <a:latin typeface="Cambria Math" charset="0"/>
                              <a:ea typeface="Cambria Math" charset="0"/>
                              <a:cs typeface="Cambria Math" charset="0"/>
                            </a:rPr>
                            <m:t> </m:t>
                          </m:r>
                        </m:e>
                      </m:d>
                      <m:r>
                        <a:rPr lang="en-US" sz="1600" b="0" i="1" smtClean="0">
                          <a:latin typeface="Cambria Math" charset="0"/>
                          <a:ea typeface="Cambria Math" charset="0"/>
                          <a:cs typeface="Cambria Math" charset="0"/>
                        </a:rPr>
                        <m:t>𝑙𝑚𝑎𝑠𝑠</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𝑇𝑌𝑃𝐸</m:t>
                      </m:r>
                      <m:r>
                        <a:rPr lang="en-US" sz="1600" b="0" i="1" smtClean="0">
                          <a:latin typeface="Cambria Math" charset="0"/>
                          <a:ea typeface="Cambria Math" charset="0"/>
                          <a:cs typeface="Cambria Math" charset="0"/>
                        </a:rPr>
                        <m:t>}= </m:t>
                      </m:r>
                      <m:sSub>
                        <m:sSubPr>
                          <m:ctrlPr>
                            <a:rPr lang="en-US" sz="1600" i="1" smtClean="0">
                              <a:latin typeface="Cambria Math" panose="02040503050406030204" pitchFamily="18" charset="0"/>
                              <a:ea typeface="Cambria Math" charset="0"/>
                              <a:cs typeface="Cambria Math" charset="0"/>
                            </a:rPr>
                          </m:ctrlPr>
                        </m:sSubPr>
                        <m:e>
                          <m:r>
                            <a:rPr lang="en-US" sz="1600" b="0" i="1" smtClean="0">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0</m:t>
                          </m:r>
                        </m:sub>
                      </m:sSub>
                      <m:sSub>
                        <m:sSubPr>
                          <m:ctrlPr>
                            <a:rPr lang="en-US" sz="1600" i="1">
                              <a:latin typeface="Cambria Math" panose="02040503050406030204" pitchFamily="18" charset="0"/>
                              <a:ea typeface="Cambria Math" charset="0"/>
                              <a:cs typeface="Cambria Math" charset="0"/>
                            </a:rPr>
                          </m:ctrlPr>
                        </m:sSubPr>
                        <m:e>
                          <m:r>
                            <a:rPr lang="en-US" sz="1600" b="0" i="1" smtClean="0">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1</m:t>
                          </m:r>
                        </m:sub>
                      </m:sSub>
                      <m:r>
                        <a:rPr lang="en-US" sz="1600" b="0" i="1" smtClean="0">
                          <a:latin typeface="Cambria Math" charset="0"/>
                          <a:ea typeface="Cambria Math" charset="0"/>
                          <a:cs typeface="Cambria Math" charset="0"/>
                        </a:rPr>
                        <m:t>𝑙𝑚𝑎𝑠𝑠</m:t>
                      </m:r>
                      <m:sSub>
                        <m:sSubPr>
                          <m:ctrlPr>
                            <a:rPr lang="en-US" sz="1600" i="1">
                              <a:latin typeface="Cambria Math" panose="02040503050406030204" pitchFamily="18" charset="0"/>
                              <a:ea typeface="Cambria Math" charset="0"/>
                              <a:cs typeface="Cambria Math" charset="0"/>
                            </a:rPr>
                          </m:ctrlPr>
                        </m:sSubPr>
                        <m:e>
                          <m:r>
                            <a:rPr lang="en-US" sz="1600" b="0" i="1">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2</m:t>
                          </m:r>
                        </m:sub>
                      </m:sSub>
                      <m:r>
                        <a:rPr lang="en-US" sz="1600" b="0" i="1" smtClean="0">
                          <a:latin typeface="Cambria Math" charset="0"/>
                          <a:ea typeface="Cambria Math" charset="0"/>
                          <a:cs typeface="Cambria Math" charset="0"/>
                        </a:rPr>
                        <m:t>𝑏𝑖𝑟𝑑</m:t>
                      </m:r>
                      <m:sSub>
                        <m:sSubPr>
                          <m:ctrlPr>
                            <a:rPr lang="en-US" sz="1600" i="1">
                              <a:latin typeface="Cambria Math" panose="02040503050406030204" pitchFamily="18" charset="0"/>
                              <a:ea typeface="Cambria Math" charset="0"/>
                              <a:cs typeface="Cambria Math" charset="0"/>
                            </a:rPr>
                          </m:ctrlPr>
                        </m:sSubPr>
                        <m:e>
                          <m:r>
                            <a:rPr lang="en-US" sz="1600" b="0" i="1">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3</m:t>
                          </m:r>
                        </m:sub>
                      </m:sSub>
                      <m:r>
                        <a:rPr lang="en-US" sz="1600" b="0" i="1" smtClean="0">
                          <a:latin typeface="Cambria Math" charset="0"/>
                          <a:ea typeface="Cambria Math" charset="0"/>
                          <a:cs typeface="Cambria Math" charset="0"/>
                        </a:rPr>
                        <m:t>𝑒𝑏𝑎𝑡</m:t>
                      </m:r>
                      <m:r>
                        <a:rPr lang="en-US" sz="1600" b="0" i="1" smtClean="0">
                          <a:latin typeface="Cambria Math" panose="02040503050406030204" pitchFamily="18" charset="0"/>
                          <a:ea typeface="Cambria Math" charset="0"/>
                          <a:cs typeface="Cambria Math" charset="0"/>
                        </a:rPr>
                        <m:t>+</m:t>
                      </m:r>
                      <m:sSub>
                        <m:sSubPr>
                          <m:ctrlPr>
                            <a:rPr lang="en-US" sz="1600" b="1" i="1">
                              <a:latin typeface="Cambria Math" panose="02040503050406030204" pitchFamily="18" charset="0"/>
                              <a:ea typeface="Cambria Math" charset="0"/>
                              <a:cs typeface="Cambria Math" charset="0"/>
                            </a:rPr>
                          </m:ctrlPr>
                        </m:sSubPr>
                        <m:e>
                          <m:r>
                            <a:rPr lang="en-US" sz="1600" b="1" i="1">
                              <a:latin typeface="Cambria Math" charset="0"/>
                              <a:ea typeface="Cambria Math" charset="0"/>
                              <a:cs typeface="Cambria Math" charset="0"/>
                            </a:rPr>
                            <m:t>𝜷</m:t>
                          </m:r>
                        </m:e>
                        <m:sub>
                          <m:r>
                            <a:rPr lang="en-US" sz="1600" b="1" i="1" smtClean="0">
                              <a:latin typeface="Cambria Math" charset="0"/>
                              <a:ea typeface="Cambria Math" charset="0"/>
                              <a:cs typeface="Cambria Math" charset="0"/>
                            </a:rPr>
                            <m:t>𝟒</m:t>
                          </m:r>
                        </m:sub>
                      </m:sSub>
                      <m:r>
                        <a:rPr lang="en-US" sz="1600" b="1" i="1" smtClean="0">
                          <a:latin typeface="Cambria Math" panose="02040503050406030204" pitchFamily="18" charset="0"/>
                          <a:ea typeface="Cambria Math" charset="0"/>
                          <a:cs typeface="Cambria Math" charset="0"/>
                        </a:rPr>
                        <m:t> </m:t>
                      </m:r>
                      <m:r>
                        <a:rPr lang="en-US" sz="1600" b="1" i="1" smtClean="0">
                          <a:latin typeface="Cambria Math" charset="0"/>
                          <a:ea typeface="Cambria Math" charset="0"/>
                          <a:cs typeface="Cambria Math" charset="0"/>
                        </a:rPr>
                        <m:t>𝒍𝒎𝒂𝒔𝒔</m:t>
                      </m:r>
                      <m:r>
                        <a:rPr lang="en-US" sz="1600" b="1" i="1" smtClean="0">
                          <a:latin typeface="Cambria Math" charset="0"/>
                          <a:ea typeface="Cambria Math" charset="0"/>
                          <a:cs typeface="Cambria Math" charset="0"/>
                        </a:rPr>
                        <m:t>∗</m:t>
                      </m:r>
                      <m:r>
                        <a:rPr lang="en-US" sz="1600" b="1" i="1" smtClean="0">
                          <a:latin typeface="Cambria Math" charset="0"/>
                          <a:ea typeface="Cambria Math" charset="0"/>
                          <a:cs typeface="Cambria Math" charset="0"/>
                        </a:rPr>
                        <m:t>𝒃𝒊𝒓𝒅</m:t>
                      </m:r>
                      <m:sSub>
                        <m:sSubPr>
                          <m:ctrlPr>
                            <a:rPr lang="en-US" sz="1600" b="1" i="1">
                              <a:latin typeface="Cambria Math" panose="02040503050406030204" pitchFamily="18" charset="0"/>
                              <a:ea typeface="Cambria Math" charset="0"/>
                              <a:cs typeface="Cambria Math" charset="0"/>
                            </a:rPr>
                          </m:ctrlPr>
                        </m:sSubPr>
                        <m:e>
                          <m:r>
                            <a:rPr lang="en-US" sz="1600" b="1" i="1">
                              <a:latin typeface="Cambria Math" charset="0"/>
                              <a:ea typeface="Cambria Math" charset="0"/>
                              <a:cs typeface="Cambria Math" charset="0"/>
                            </a:rPr>
                            <m:t>+</m:t>
                          </m:r>
                          <m:r>
                            <a:rPr lang="en-US" sz="1600" b="1" i="1">
                              <a:latin typeface="Cambria Math" charset="0"/>
                              <a:ea typeface="Cambria Math" charset="0"/>
                              <a:cs typeface="Cambria Math" charset="0"/>
                            </a:rPr>
                            <m:t>𝜷</m:t>
                          </m:r>
                        </m:e>
                        <m:sub>
                          <m:r>
                            <a:rPr lang="en-US" sz="1600" b="1" i="1" smtClean="0">
                              <a:latin typeface="Cambria Math" charset="0"/>
                              <a:ea typeface="Cambria Math" charset="0"/>
                              <a:cs typeface="Cambria Math" charset="0"/>
                            </a:rPr>
                            <m:t>𝟓</m:t>
                          </m:r>
                        </m:sub>
                      </m:sSub>
                      <m:r>
                        <a:rPr lang="en-US" sz="1600" b="1" i="1" smtClean="0">
                          <a:latin typeface="Cambria Math" charset="0"/>
                          <a:ea typeface="Cambria Math" charset="0"/>
                          <a:cs typeface="Cambria Math" charset="0"/>
                        </a:rPr>
                        <m:t> </m:t>
                      </m:r>
                      <m:r>
                        <a:rPr lang="en-US" sz="1600" b="1" i="1" smtClean="0">
                          <a:latin typeface="Cambria Math" charset="0"/>
                          <a:ea typeface="Cambria Math" charset="0"/>
                          <a:cs typeface="Cambria Math" charset="0"/>
                        </a:rPr>
                        <m:t>𝒍𝒎𝒂𝒔𝒔</m:t>
                      </m:r>
                      <m:r>
                        <a:rPr lang="en-US" sz="1600" b="1" i="1" smtClean="0">
                          <a:latin typeface="Cambria Math" charset="0"/>
                          <a:ea typeface="Cambria Math" charset="0"/>
                          <a:cs typeface="Cambria Math" charset="0"/>
                        </a:rPr>
                        <m:t> ∗</m:t>
                      </m:r>
                      <m:r>
                        <a:rPr lang="en-US" sz="1600" b="1" i="1" smtClean="0">
                          <a:latin typeface="Cambria Math" charset="0"/>
                          <a:ea typeface="Cambria Math" charset="0"/>
                          <a:cs typeface="Cambria Math" charset="0"/>
                        </a:rPr>
                        <m:t>𝒆𝒃𝒂𝒕</m:t>
                      </m:r>
                    </m:oMath>
                  </m:oMathPara>
                </a14:m>
                <a:endParaRPr lang="en-US" sz="1600" b="1" i="1" dirty="0"/>
              </a:p>
            </p:txBody>
          </p:sp>
        </mc:Choice>
        <mc:Fallback xmlns="">
          <p:sp>
            <p:nvSpPr>
              <p:cNvPr id="6" name="TextBox 5"/>
              <p:cNvSpPr txBox="1">
                <a:spLocks noRot="1" noChangeAspect="1" noMove="1" noResize="1" noEditPoints="1" noAdjustHandles="1" noChangeArrowheads="1" noChangeShapeType="1" noTextEdit="1"/>
              </p:cNvSpPr>
              <p:nvPr/>
            </p:nvSpPr>
            <p:spPr>
              <a:xfrm>
                <a:off x="-228600" y="2456016"/>
                <a:ext cx="9601200" cy="246221"/>
              </a:xfrm>
              <a:prstGeom prst="rect">
                <a:avLst/>
              </a:prstGeom>
              <a:blipFill>
                <a:blip r:embed="rId3"/>
                <a:stretch>
                  <a:fillRect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475255" y="1752600"/>
                <a:ext cx="297825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𝐻</m:t>
                      </m:r>
                      <m:r>
                        <a:rPr lang="en-US" b="0" i="1" baseline="-25000" smtClean="0">
                          <a:latin typeface="Cambria Math" charset="0"/>
                        </a:rPr>
                        <m:t>𝑜</m:t>
                      </m:r>
                      <m:r>
                        <a:rPr lang="en-US" b="0" i="1" smtClean="0">
                          <a:latin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b="0" i="1" smtClean="0">
                              <a:latin typeface="Cambria Math" charset="0"/>
                              <a:ea typeface="Cambria Math" charset="0"/>
                              <a:cs typeface="Cambria Math" charset="0"/>
                            </a:rPr>
                            <m:t>4</m:t>
                          </m:r>
                        </m:sub>
                      </m:sSub>
                      <m:r>
                        <a:rPr lang="en-US" b="0" i="1" smtClean="0">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5</m:t>
                          </m:r>
                        </m:sub>
                      </m:sSub>
                      <m:r>
                        <a:rPr lang="en-US" b="0" i="1" smtClean="0">
                          <a:latin typeface="Cambria Math" charset="0"/>
                          <a:ea typeface="Cambria Math" charset="0"/>
                          <a:cs typeface="Cambria Math" charset="0"/>
                        </a:rPr>
                        <m:t>=0 </m:t>
                      </m:r>
                    </m:oMath>
                  </m:oMathPara>
                </a14:m>
                <a:endParaRPr lang="en-US" b="0" i="1" dirty="0">
                  <a:latin typeface="Cambria Math" charset="0"/>
                  <a:ea typeface="Cambria Math" charset="0"/>
                  <a:cs typeface="Cambria Math" charset="0"/>
                </a:endParaRPr>
              </a:p>
              <a:p>
                <a:pPr/>
                <a14:m>
                  <m:oMathPara xmlns:m="http://schemas.openxmlformats.org/officeDocument/2006/math">
                    <m:oMathParaPr>
                      <m:jc m:val="centerGroup"/>
                    </m:oMathParaPr>
                    <m:oMath xmlns:m="http://schemas.openxmlformats.org/officeDocument/2006/math">
                      <m:r>
                        <a:rPr lang="en-US" b="0" i="1" smtClean="0">
                          <a:latin typeface="Cambria Math" charset="0"/>
                          <a:ea typeface="Cambria Math" charset="0"/>
                          <a:cs typeface="Cambria Math" charset="0"/>
                        </a:rPr>
                        <m:t>𝐻</m:t>
                      </m:r>
                      <m:r>
                        <a:rPr lang="en-US" b="0" i="1" baseline="-25000" smtClean="0">
                          <a:latin typeface="Cambria Math" charset="0"/>
                          <a:ea typeface="Cambria Math" charset="0"/>
                          <a:cs typeface="Cambria Math" charset="0"/>
                        </a:rPr>
                        <m:t>𝑎</m:t>
                      </m:r>
                      <m:r>
                        <a:rPr lang="en-US" b="0" i="1" smtClean="0">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4</m:t>
                          </m:r>
                        </m:sub>
                      </m:sSub>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𝑎𝑛𝑑</m:t>
                      </m:r>
                      <m:r>
                        <a:rPr lang="en-US" b="0" i="1" smtClean="0">
                          <a:latin typeface="Cambria Math" charset="0"/>
                          <a:ea typeface="Cambria Math" charset="0"/>
                          <a:cs typeface="Cambria Math" charset="0"/>
                        </a:rPr>
                        <m:t> </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5</m:t>
                          </m:r>
                        </m:sub>
                      </m:sSub>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𝑎𝑟𝑒</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𝑛𝑜𝑡</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𝑏𝑜𝑡h</m:t>
                      </m:r>
                      <m:r>
                        <a:rPr lang="en-US" b="0" i="1" smtClean="0">
                          <a:latin typeface="Cambria Math" charset="0"/>
                          <a:ea typeface="Cambria Math" charset="0"/>
                          <a:cs typeface="Cambria Math" charset="0"/>
                        </a:rPr>
                        <m:t> 0.</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4475255" y="1752600"/>
                <a:ext cx="2978251" cy="553998"/>
              </a:xfrm>
              <a:prstGeom prst="rect">
                <a:avLst/>
              </a:prstGeom>
              <a:blipFill>
                <a:blip r:embed="rId4"/>
                <a:stretch>
                  <a:fillRect l="-613" t="-1111" b="-16667"/>
                </a:stretch>
              </a:blipFill>
            </p:spPr>
            <p:txBody>
              <a:bodyPr/>
              <a:lstStyle/>
              <a:p>
                <a:r>
                  <a:rPr lang="en-US">
                    <a:noFill/>
                  </a:rPr>
                  <a:t> </a:t>
                </a:r>
              </a:p>
            </p:txBody>
          </p:sp>
        </mc:Fallback>
      </mc:AlternateContent>
      <p:pic>
        <p:nvPicPr>
          <p:cNvPr id="3" name="Picture 2"/>
          <p:cNvPicPr>
            <a:picLocks noChangeAspect="1"/>
          </p:cNvPicPr>
          <p:nvPr/>
        </p:nvPicPr>
        <p:blipFill>
          <a:blip r:embed="rId5"/>
          <a:stretch>
            <a:fillRect/>
          </a:stretch>
        </p:blipFill>
        <p:spPr>
          <a:xfrm>
            <a:off x="1087581" y="2801032"/>
            <a:ext cx="4876800" cy="1262602"/>
          </a:xfrm>
          <a:prstGeom prst="rect">
            <a:avLst/>
          </a:prstGeom>
        </p:spPr>
      </p:pic>
      <p:pic>
        <p:nvPicPr>
          <p:cNvPr id="11" name="Picture 10"/>
          <p:cNvPicPr>
            <a:picLocks noChangeAspect="1"/>
          </p:cNvPicPr>
          <p:nvPr/>
        </p:nvPicPr>
        <p:blipFill>
          <a:blip r:embed="rId6"/>
          <a:stretch>
            <a:fillRect/>
          </a:stretch>
        </p:blipFill>
        <p:spPr>
          <a:xfrm>
            <a:off x="6096000" y="2794580"/>
            <a:ext cx="2362200" cy="1790492"/>
          </a:xfrm>
          <a:prstGeom prst="rect">
            <a:avLst/>
          </a:prstGeom>
        </p:spPr>
      </p:pic>
      <p:sp>
        <p:nvSpPr>
          <p:cNvPr id="12" name="TextBox 11"/>
          <p:cNvSpPr txBox="1"/>
          <p:nvPr/>
        </p:nvSpPr>
        <p:spPr>
          <a:xfrm>
            <a:off x="21274" y="3043495"/>
            <a:ext cx="1000497" cy="646331"/>
          </a:xfrm>
          <a:prstGeom prst="rect">
            <a:avLst/>
          </a:prstGeom>
          <a:noFill/>
        </p:spPr>
        <p:txBody>
          <a:bodyPr wrap="square" rtlCol="0">
            <a:spAutoFit/>
          </a:bodyPr>
          <a:lstStyle/>
          <a:p>
            <a:pPr algn="ctr"/>
            <a:r>
              <a:rPr lang="en-US" dirty="0"/>
              <a:t>Full Model</a:t>
            </a:r>
          </a:p>
        </p:txBody>
      </p:sp>
      <mc:AlternateContent xmlns:mc="http://schemas.openxmlformats.org/markup-compatibility/2006" xmlns:a14="http://schemas.microsoft.com/office/drawing/2010/main">
        <mc:Choice Requires="a14">
          <p:sp>
            <p:nvSpPr>
              <p:cNvPr id="13" name="TextBox 12"/>
              <p:cNvSpPr txBox="1"/>
              <p:nvPr/>
            </p:nvSpPr>
            <p:spPr>
              <a:xfrm>
                <a:off x="-609600" y="4706779"/>
                <a:ext cx="10439400"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charset="0"/>
                          <a:ea typeface="Cambria Math" charset="0"/>
                          <a:cs typeface="Cambria Math" charset="0"/>
                        </a:rPr>
                        <m:t>𝜇</m:t>
                      </m:r>
                      <m:d>
                        <m:dPr>
                          <m:begChr m:val="{"/>
                          <m:endChr m:val="|"/>
                          <m:ctrlPr>
                            <a:rPr lang="en-US" sz="1600" i="1" smtClean="0">
                              <a:latin typeface="Cambria Math" panose="02040503050406030204" pitchFamily="18" charset="0"/>
                              <a:ea typeface="Cambria Math" charset="0"/>
                              <a:cs typeface="Cambria Math" charset="0"/>
                            </a:rPr>
                          </m:ctrlPr>
                        </m:dPr>
                        <m:e>
                          <m:r>
                            <a:rPr lang="en-US" sz="1600" b="0" i="1" smtClean="0">
                              <a:latin typeface="Cambria Math" charset="0"/>
                              <a:ea typeface="Cambria Math" charset="0"/>
                              <a:cs typeface="Cambria Math" charset="0"/>
                            </a:rPr>
                            <m:t>𝑙𝑒𝑛𝑒𝑟</m:t>
                          </m:r>
                          <m:r>
                            <a:rPr lang="en-US" sz="1600" b="0" i="1" smtClean="0">
                              <a:latin typeface="Cambria Math" panose="02040503050406030204" pitchFamily="18" charset="0"/>
                              <a:ea typeface="Cambria Math" charset="0"/>
                              <a:cs typeface="Cambria Math" charset="0"/>
                            </a:rPr>
                            <m:t>𝑔</m:t>
                          </m:r>
                          <m:r>
                            <a:rPr lang="en-US" sz="1600" b="0" i="1" smtClean="0">
                              <a:latin typeface="Cambria Math" charset="0"/>
                              <a:ea typeface="Cambria Math" charset="0"/>
                              <a:cs typeface="Cambria Math" charset="0"/>
                            </a:rPr>
                            <m:t>𝑦</m:t>
                          </m:r>
                          <m:r>
                            <a:rPr lang="en-US" sz="1600" b="0" i="1" smtClean="0">
                              <a:latin typeface="Cambria Math" charset="0"/>
                              <a:ea typeface="Cambria Math" charset="0"/>
                              <a:cs typeface="Cambria Math" charset="0"/>
                            </a:rPr>
                            <m:t> </m:t>
                          </m:r>
                        </m:e>
                      </m:d>
                      <m:r>
                        <a:rPr lang="en-US" sz="1600" b="0" i="1" smtClean="0">
                          <a:latin typeface="Cambria Math" charset="0"/>
                          <a:ea typeface="Cambria Math" charset="0"/>
                          <a:cs typeface="Cambria Math" charset="0"/>
                        </a:rPr>
                        <m:t>𝑙𝑚𝑎𝑠𝑠</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𝑇𝑌𝑃𝐸</m:t>
                      </m:r>
                      <m:r>
                        <a:rPr lang="en-US" sz="1600" b="0" i="1" smtClean="0">
                          <a:latin typeface="Cambria Math" charset="0"/>
                          <a:ea typeface="Cambria Math" charset="0"/>
                          <a:cs typeface="Cambria Math" charset="0"/>
                        </a:rPr>
                        <m:t>}= </m:t>
                      </m:r>
                      <m:sSub>
                        <m:sSubPr>
                          <m:ctrlPr>
                            <a:rPr lang="en-US" sz="1600" i="1" smtClean="0">
                              <a:latin typeface="Cambria Math" panose="02040503050406030204" pitchFamily="18" charset="0"/>
                              <a:ea typeface="Cambria Math" charset="0"/>
                              <a:cs typeface="Cambria Math" charset="0"/>
                            </a:rPr>
                          </m:ctrlPr>
                        </m:sSubPr>
                        <m:e>
                          <m:r>
                            <a:rPr lang="en-US" sz="1600" b="0" i="1" smtClean="0">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0</m:t>
                          </m:r>
                        </m:sub>
                      </m:sSub>
                      <m:sSub>
                        <m:sSubPr>
                          <m:ctrlPr>
                            <a:rPr lang="en-US" sz="1600" i="1">
                              <a:latin typeface="Cambria Math" panose="02040503050406030204" pitchFamily="18" charset="0"/>
                              <a:ea typeface="Cambria Math" charset="0"/>
                              <a:cs typeface="Cambria Math" charset="0"/>
                            </a:rPr>
                          </m:ctrlPr>
                        </m:sSubPr>
                        <m:e>
                          <m:r>
                            <a:rPr lang="en-US" sz="1600" b="0" i="1" smtClean="0">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1</m:t>
                          </m:r>
                        </m:sub>
                      </m:sSub>
                      <m:r>
                        <a:rPr lang="en-US" sz="1600" b="0" i="1" smtClean="0">
                          <a:latin typeface="Cambria Math" charset="0"/>
                          <a:ea typeface="Cambria Math" charset="0"/>
                          <a:cs typeface="Cambria Math" charset="0"/>
                        </a:rPr>
                        <m:t>𝑙𝑚𝑎𝑠𝑠</m:t>
                      </m:r>
                      <m:sSub>
                        <m:sSubPr>
                          <m:ctrlPr>
                            <a:rPr lang="en-US" sz="1600" i="1">
                              <a:latin typeface="Cambria Math" panose="02040503050406030204" pitchFamily="18" charset="0"/>
                              <a:ea typeface="Cambria Math" charset="0"/>
                              <a:cs typeface="Cambria Math" charset="0"/>
                            </a:rPr>
                          </m:ctrlPr>
                        </m:sSubPr>
                        <m:e>
                          <m:r>
                            <a:rPr lang="en-US" sz="1600" b="0" i="1">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2</m:t>
                          </m:r>
                        </m:sub>
                      </m:sSub>
                      <m:r>
                        <a:rPr lang="en-US" sz="1600" b="0" i="1" smtClean="0">
                          <a:latin typeface="Cambria Math" charset="0"/>
                          <a:ea typeface="Cambria Math" charset="0"/>
                          <a:cs typeface="Cambria Math" charset="0"/>
                        </a:rPr>
                        <m:t>𝑏𝑖𝑟𝑑</m:t>
                      </m:r>
                      <m:sSub>
                        <m:sSubPr>
                          <m:ctrlPr>
                            <a:rPr lang="en-US" sz="1600" i="1">
                              <a:latin typeface="Cambria Math" panose="02040503050406030204" pitchFamily="18" charset="0"/>
                              <a:ea typeface="Cambria Math" charset="0"/>
                              <a:cs typeface="Cambria Math" charset="0"/>
                            </a:rPr>
                          </m:ctrlPr>
                        </m:sSubPr>
                        <m:e>
                          <m:r>
                            <a:rPr lang="en-US" sz="1600" b="0" i="1">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3</m:t>
                          </m:r>
                        </m:sub>
                      </m:sSub>
                      <m:r>
                        <a:rPr lang="en-US" sz="1600" b="0" i="1" smtClean="0">
                          <a:latin typeface="Cambria Math" charset="0"/>
                          <a:ea typeface="Cambria Math" charset="0"/>
                          <a:cs typeface="Cambria Math" charset="0"/>
                        </a:rPr>
                        <m:t>𝑒𝑏𝑎𝑡</m:t>
                      </m:r>
                    </m:oMath>
                  </m:oMathPara>
                </a14:m>
                <a:endParaRPr lang="en-US" sz="1600" i="1" dirty="0"/>
              </a:p>
            </p:txBody>
          </p:sp>
        </mc:Choice>
        <mc:Fallback xmlns="">
          <p:sp>
            <p:nvSpPr>
              <p:cNvPr id="13" name="TextBox 12"/>
              <p:cNvSpPr txBox="1">
                <a:spLocks noRot="1" noChangeAspect="1" noMove="1" noResize="1" noEditPoints="1" noAdjustHandles="1" noChangeArrowheads="1" noChangeShapeType="1" noTextEdit="1"/>
              </p:cNvSpPr>
              <p:nvPr/>
            </p:nvSpPr>
            <p:spPr>
              <a:xfrm>
                <a:off x="-609600" y="4706779"/>
                <a:ext cx="10439400" cy="246221"/>
              </a:xfrm>
              <a:prstGeom prst="rect">
                <a:avLst/>
              </a:prstGeom>
              <a:blipFill>
                <a:blip r:embed="rId7"/>
                <a:stretch>
                  <a:fillRect b="-31707"/>
                </a:stretch>
              </a:blipFill>
            </p:spPr>
            <p:txBody>
              <a:bodyPr/>
              <a:lstStyle/>
              <a:p>
                <a:r>
                  <a:rPr lang="en-US">
                    <a:noFill/>
                  </a:rPr>
                  <a:t> </a:t>
                </a:r>
              </a:p>
            </p:txBody>
          </p:sp>
        </mc:Fallback>
      </mc:AlternateContent>
      <p:sp>
        <p:nvSpPr>
          <p:cNvPr id="16" name="TextBox 15"/>
          <p:cNvSpPr txBox="1"/>
          <p:nvPr/>
        </p:nvSpPr>
        <p:spPr>
          <a:xfrm>
            <a:off x="-93027" y="5330239"/>
            <a:ext cx="1229097" cy="646331"/>
          </a:xfrm>
          <a:prstGeom prst="rect">
            <a:avLst/>
          </a:prstGeom>
          <a:noFill/>
        </p:spPr>
        <p:txBody>
          <a:bodyPr wrap="square" rtlCol="0">
            <a:spAutoFit/>
          </a:bodyPr>
          <a:lstStyle/>
          <a:p>
            <a:pPr algn="ctr"/>
            <a:r>
              <a:rPr lang="en-US" dirty="0"/>
              <a:t>Reduced Model</a:t>
            </a:r>
          </a:p>
        </p:txBody>
      </p:sp>
      <p:pic>
        <p:nvPicPr>
          <p:cNvPr id="17" name="Picture 16"/>
          <p:cNvPicPr>
            <a:picLocks noChangeAspect="1"/>
          </p:cNvPicPr>
          <p:nvPr/>
        </p:nvPicPr>
        <p:blipFill>
          <a:blip r:embed="rId8"/>
          <a:stretch>
            <a:fillRect/>
          </a:stretch>
        </p:blipFill>
        <p:spPr>
          <a:xfrm>
            <a:off x="2438400" y="4035338"/>
            <a:ext cx="2837935" cy="623537"/>
          </a:xfrm>
          <a:prstGeom prst="rect">
            <a:avLst/>
          </a:prstGeom>
        </p:spPr>
      </p:pic>
      <p:pic>
        <p:nvPicPr>
          <p:cNvPr id="18" name="Picture 17"/>
          <p:cNvPicPr>
            <a:picLocks noChangeAspect="1"/>
          </p:cNvPicPr>
          <p:nvPr/>
        </p:nvPicPr>
        <p:blipFill>
          <a:blip r:embed="rId9"/>
          <a:stretch>
            <a:fillRect/>
          </a:stretch>
        </p:blipFill>
        <p:spPr>
          <a:xfrm>
            <a:off x="6195333" y="5009041"/>
            <a:ext cx="2262867" cy="1704611"/>
          </a:xfrm>
          <a:prstGeom prst="rect">
            <a:avLst/>
          </a:prstGeom>
        </p:spPr>
      </p:pic>
      <p:pic>
        <p:nvPicPr>
          <p:cNvPr id="19" name="Picture 18"/>
          <p:cNvPicPr>
            <a:picLocks noChangeAspect="1"/>
          </p:cNvPicPr>
          <p:nvPr/>
        </p:nvPicPr>
        <p:blipFill>
          <a:blip r:embed="rId10"/>
          <a:stretch>
            <a:fillRect/>
          </a:stretch>
        </p:blipFill>
        <p:spPr>
          <a:xfrm>
            <a:off x="1087581" y="5079010"/>
            <a:ext cx="4876800" cy="1245590"/>
          </a:xfrm>
          <a:prstGeom prst="rect">
            <a:avLst/>
          </a:prstGeom>
        </p:spPr>
      </p:pic>
      <p:pic>
        <p:nvPicPr>
          <p:cNvPr id="20" name="Picture 19"/>
          <p:cNvPicPr>
            <a:picLocks noChangeAspect="1"/>
          </p:cNvPicPr>
          <p:nvPr/>
        </p:nvPicPr>
        <p:blipFill>
          <a:blip r:embed="rId11"/>
          <a:stretch>
            <a:fillRect/>
          </a:stretch>
        </p:blipFill>
        <p:spPr>
          <a:xfrm>
            <a:off x="2606633" y="6340006"/>
            <a:ext cx="2362200" cy="511067"/>
          </a:xfrm>
          <a:prstGeom prst="rect">
            <a:avLst/>
          </a:prstGeom>
        </p:spPr>
      </p:pic>
    </p:spTree>
    <p:extLst>
      <p:ext uri="{BB962C8B-B14F-4D97-AF65-F5344CB8AC3E}">
        <p14:creationId xmlns:p14="http://schemas.microsoft.com/office/powerpoint/2010/main" val="21379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childTnLst>
                                </p:cTn>
                              </p:par>
                              <p:par>
                                <p:cTn id="10" presetID="10"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par>
                                <p:cTn id="30" presetID="10" presetClass="entr" presetSubtype="0"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933" y="150496"/>
            <a:ext cx="4343400" cy="504139"/>
          </a:xfrm>
        </p:spPr>
        <p:txBody>
          <a:bodyPr>
            <a:normAutofit fontScale="90000"/>
          </a:bodyPr>
          <a:lstStyle/>
          <a:p>
            <a:r>
              <a:rPr lang="en-US" dirty="0"/>
              <a:t>Echolocation!!!</a:t>
            </a:r>
          </a:p>
        </p:txBody>
      </p:sp>
      <p:pic>
        <p:nvPicPr>
          <p:cNvPr id="4" name="Picture 3"/>
          <p:cNvPicPr>
            <a:picLocks noChangeAspect="1"/>
          </p:cNvPicPr>
          <p:nvPr/>
        </p:nvPicPr>
        <p:blipFill>
          <a:blip r:embed="rId2"/>
          <a:stretch>
            <a:fillRect/>
          </a:stretch>
        </p:blipFill>
        <p:spPr>
          <a:xfrm>
            <a:off x="5486400" y="150496"/>
            <a:ext cx="2781877" cy="1504950"/>
          </a:xfrm>
          <a:prstGeom prst="rect">
            <a:avLst/>
          </a:prstGeom>
        </p:spPr>
      </p:pic>
      <p:sp>
        <p:nvSpPr>
          <p:cNvPr id="5" name="TextBox 4"/>
          <p:cNvSpPr txBox="1"/>
          <p:nvPr/>
        </p:nvSpPr>
        <p:spPr>
          <a:xfrm>
            <a:off x="587333" y="680565"/>
            <a:ext cx="4038600" cy="923330"/>
          </a:xfrm>
          <a:prstGeom prst="rect">
            <a:avLst/>
          </a:prstGeom>
          <a:noFill/>
        </p:spPr>
        <p:txBody>
          <a:bodyPr wrap="square" rtlCol="0">
            <a:spAutoFit/>
          </a:bodyPr>
          <a:lstStyle/>
          <a:p>
            <a:r>
              <a:rPr lang="en-US" dirty="0"/>
              <a:t>QOI: Is there a difference in the in-flight energy expenditures among animals after body size is accounted for?</a:t>
            </a:r>
          </a:p>
        </p:txBody>
      </p:sp>
      <mc:AlternateContent xmlns:mc="http://schemas.openxmlformats.org/markup-compatibility/2006" xmlns:a14="http://schemas.microsoft.com/office/drawing/2010/main">
        <mc:Choice Requires="a14">
          <p:sp>
            <p:nvSpPr>
              <p:cNvPr id="9" name="TextBox 8"/>
              <p:cNvSpPr txBox="1"/>
              <p:nvPr/>
            </p:nvSpPr>
            <p:spPr>
              <a:xfrm>
                <a:off x="3273374" y="1676400"/>
                <a:ext cx="297825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𝐻</m:t>
                      </m:r>
                      <m:r>
                        <a:rPr lang="en-US" b="0" i="1" baseline="-25000" smtClean="0">
                          <a:latin typeface="Cambria Math" charset="0"/>
                        </a:rPr>
                        <m:t>𝑜</m:t>
                      </m:r>
                      <m:r>
                        <a:rPr lang="en-US" b="0" i="1" smtClean="0">
                          <a:latin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b="0" i="1" smtClean="0">
                              <a:latin typeface="Cambria Math" charset="0"/>
                              <a:ea typeface="Cambria Math" charset="0"/>
                              <a:cs typeface="Cambria Math" charset="0"/>
                            </a:rPr>
                            <m:t>4</m:t>
                          </m:r>
                        </m:sub>
                      </m:sSub>
                      <m:r>
                        <a:rPr lang="en-US" b="0" i="1" smtClean="0">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5</m:t>
                          </m:r>
                        </m:sub>
                      </m:sSub>
                      <m:r>
                        <a:rPr lang="en-US" b="0" i="1" smtClean="0">
                          <a:latin typeface="Cambria Math" charset="0"/>
                          <a:ea typeface="Cambria Math" charset="0"/>
                          <a:cs typeface="Cambria Math" charset="0"/>
                        </a:rPr>
                        <m:t>=0 </m:t>
                      </m:r>
                    </m:oMath>
                  </m:oMathPara>
                </a14:m>
                <a:endParaRPr lang="en-US" b="0" i="1" dirty="0">
                  <a:latin typeface="Cambria Math" charset="0"/>
                  <a:ea typeface="Cambria Math" charset="0"/>
                  <a:cs typeface="Cambria Math" charset="0"/>
                </a:endParaRPr>
              </a:p>
              <a:p>
                <a:pPr/>
                <a14:m>
                  <m:oMathPara xmlns:m="http://schemas.openxmlformats.org/officeDocument/2006/math">
                    <m:oMathParaPr>
                      <m:jc m:val="centerGroup"/>
                    </m:oMathParaPr>
                    <m:oMath xmlns:m="http://schemas.openxmlformats.org/officeDocument/2006/math">
                      <m:r>
                        <a:rPr lang="en-US" b="0" i="1" smtClean="0">
                          <a:latin typeface="Cambria Math" charset="0"/>
                          <a:ea typeface="Cambria Math" charset="0"/>
                          <a:cs typeface="Cambria Math" charset="0"/>
                        </a:rPr>
                        <m:t>𝐻</m:t>
                      </m:r>
                      <m:r>
                        <a:rPr lang="en-US" b="0" i="1" baseline="-25000" smtClean="0">
                          <a:latin typeface="Cambria Math" charset="0"/>
                          <a:ea typeface="Cambria Math" charset="0"/>
                          <a:cs typeface="Cambria Math" charset="0"/>
                        </a:rPr>
                        <m:t>𝑎</m:t>
                      </m:r>
                      <m:r>
                        <a:rPr lang="en-US" b="0" i="1" smtClean="0">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4</m:t>
                          </m:r>
                        </m:sub>
                      </m:sSub>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𝑎𝑛𝑑</m:t>
                      </m:r>
                      <m:r>
                        <a:rPr lang="en-US" b="0" i="1" smtClean="0">
                          <a:latin typeface="Cambria Math" charset="0"/>
                          <a:ea typeface="Cambria Math" charset="0"/>
                          <a:cs typeface="Cambria Math" charset="0"/>
                        </a:rPr>
                        <m:t> </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5</m:t>
                          </m:r>
                        </m:sub>
                      </m:sSub>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𝑎𝑟𝑒</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𝑛𝑜𝑡</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𝑏𝑜𝑡h</m:t>
                      </m:r>
                      <m:r>
                        <a:rPr lang="en-US" b="0" i="1" smtClean="0">
                          <a:latin typeface="Cambria Math" charset="0"/>
                          <a:ea typeface="Cambria Math" charset="0"/>
                          <a:cs typeface="Cambria Math" charset="0"/>
                        </a:rPr>
                        <m:t> 0.</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3273374" y="1676400"/>
                <a:ext cx="2978251" cy="553998"/>
              </a:xfrm>
              <a:prstGeom prst="rect">
                <a:avLst/>
              </a:prstGeom>
              <a:blipFill>
                <a:blip r:embed="rId3"/>
                <a:stretch>
                  <a:fillRect l="-818" b="-16484"/>
                </a:stretch>
              </a:blipFill>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216697" y="3030689"/>
            <a:ext cx="4094044" cy="1059947"/>
          </a:xfrm>
          <a:prstGeom prst="rect">
            <a:avLst/>
          </a:prstGeom>
        </p:spPr>
      </p:pic>
      <p:sp>
        <p:nvSpPr>
          <p:cNvPr id="12" name="TextBox 11"/>
          <p:cNvSpPr txBox="1"/>
          <p:nvPr/>
        </p:nvSpPr>
        <p:spPr>
          <a:xfrm>
            <a:off x="1869123" y="2594317"/>
            <a:ext cx="1475017" cy="369332"/>
          </a:xfrm>
          <a:prstGeom prst="rect">
            <a:avLst/>
          </a:prstGeom>
          <a:noFill/>
        </p:spPr>
        <p:txBody>
          <a:bodyPr wrap="square" rtlCol="0">
            <a:spAutoFit/>
          </a:bodyPr>
          <a:lstStyle/>
          <a:p>
            <a:pPr algn="ctr"/>
            <a:r>
              <a:rPr lang="en-US" dirty="0"/>
              <a:t>Full Model</a:t>
            </a:r>
          </a:p>
        </p:txBody>
      </p:sp>
      <p:graphicFrame>
        <p:nvGraphicFramePr>
          <p:cNvPr id="21" name="Table 20"/>
          <p:cNvGraphicFramePr>
            <a:graphicFrameLocks noGrp="1"/>
          </p:cNvGraphicFramePr>
          <p:nvPr/>
        </p:nvGraphicFramePr>
        <p:xfrm>
          <a:off x="1905000" y="4420760"/>
          <a:ext cx="6096000" cy="148336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a:t>P-value</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r>
                        <a:rPr lang="en-US" dirty="0"/>
                        <a:t>2</a:t>
                      </a:r>
                    </a:p>
                  </a:txBody>
                  <a:tcPr/>
                </a:tc>
                <a:tc>
                  <a:txBody>
                    <a:bodyPr/>
                    <a:lstStyle/>
                    <a:p>
                      <a:r>
                        <a:rPr lang="en-US" dirty="0"/>
                        <a:t>.0485</a:t>
                      </a:r>
                    </a:p>
                  </a:txBody>
                  <a:tcPr/>
                </a:tc>
                <a:tc>
                  <a:txBody>
                    <a:bodyPr/>
                    <a:lstStyle/>
                    <a:p>
                      <a:r>
                        <a:rPr lang="en-US" dirty="0"/>
                        <a:t>.02425</a:t>
                      </a:r>
                    </a:p>
                  </a:txBody>
                  <a:tcPr/>
                </a:tc>
                <a:tc>
                  <a:txBody>
                    <a:bodyPr/>
                    <a:lstStyle/>
                    <a:p>
                      <a:r>
                        <a:rPr lang="en-US" dirty="0"/>
                        <a:t>.67867</a:t>
                      </a:r>
                    </a:p>
                  </a:txBody>
                  <a:tcPr/>
                </a:tc>
                <a:tc>
                  <a:txBody>
                    <a:bodyPr/>
                    <a:lstStyle/>
                    <a:p>
                      <a:r>
                        <a:rPr lang="en-US" dirty="0"/>
                        <a:t>.5232</a:t>
                      </a:r>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r>
                        <a:rPr lang="en-US" dirty="0"/>
                        <a:t>14</a:t>
                      </a:r>
                    </a:p>
                  </a:txBody>
                  <a:tcPr/>
                </a:tc>
                <a:tc>
                  <a:txBody>
                    <a:bodyPr/>
                    <a:lstStyle/>
                    <a:p>
                      <a:r>
                        <a:rPr lang="en-US" dirty="0"/>
                        <a:t>.5048</a:t>
                      </a:r>
                    </a:p>
                  </a:txBody>
                  <a:tcPr/>
                </a:tc>
                <a:tc>
                  <a:txBody>
                    <a:bodyPr/>
                    <a:lstStyle/>
                    <a:p>
                      <a:r>
                        <a:rPr lang="en-US" dirty="0"/>
                        <a:t>.0361</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r>
                        <a:rPr lang="en-US" dirty="0"/>
                        <a:t>16</a:t>
                      </a:r>
                    </a:p>
                  </a:txBody>
                  <a:tcPr/>
                </a:tc>
                <a:tc>
                  <a:txBody>
                    <a:bodyPr/>
                    <a:lstStyle/>
                    <a:p>
                      <a:r>
                        <a:rPr lang="en-US" dirty="0"/>
                        <a:t>.5533</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23" name="TextBox 22"/>
          <p:cNvSpPr txBox="1"/>
          <p:nvPr/>
        </p:nvSpPr>
        <p:spPr>
          <a:xfrm>
            <a:off x="5605164" y="2590800"/>
            <a:ext cx="2199410" cy="369332"/>
          </a:xfrm>
          <a:prstGeom prst="rect">
            <a:avLst/>
          </a:prstGeom>
          <a:noFill/>
        </p:spPr>
        <p:txBody>
          <a:bodyPr wrap="square" rtlCol="0">
            <a:spAutoFit/>
          </a:bodyPr>
          <a:lstStyle/>
          <a:p>
            <a:pPr algn="ctr"/>
            <a:r>
              <a:rPr lang="en-US" dirty="0"/>
              <a:t>Reduced Model</a:t>
            </a:r>
          </a:p>
        </p:txBody>
      </p:sp>
      <mc:AlternateContent xmlns:mc="http://schemas.openxmlformats.org/markup-compatibility/2006" xmlns:a14="http://schemas.microsoft.com/office/drawing/2010/main">
        <mc:Choice Requires="a14">
          <p:sp>
            <p:nvSpPr>
              <p:cNvPr id="14" name="TextBox 13"/>
              <p:cNvSpPr txBox="1"/>
              <p:nvPr/>
            </p:nvSpPr>
            <p:spPr>
              <a:xfrm>
                <a:off x="-685800" y="2268379"/>
                <a:ext cx="10439400"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charset="0"/>
                          <a:ea typeface="Cambria Math" charset="0"/>
                          <a:cs typeface="Cambria Math" charset="0"/>
                        </a:rPr>
                        <m:t>𝜇</m:t>
                      </m:r>
                      <m:d>
                        <m:dPr>
                          <m:begChr m:val="{"/>
                          <m:endChr m:val="|"/>
                          <m:ctrlPr>
                            <a:rPr lang="en-US" sz="1600" i="1" smtClean="0">
                              <a:latin typeface="Cambria Math" panose="02040503050406030204" pitchFamily="18" charset="0"/>
                              <a:ea typeface="Cambria Math" charset="0"/>
                              <a:cs typeface="Cambria Math" charset="0"/>
                            </a:rPr>
                          </m:ctrlPr>
                        </m:dPr>
                        <m:e>
                          <m:r>
                            <a:rPr lang="en-US" sz="1600" b="0" i="1" smtClean="0">
                              <a:latin typeface="Cambria Math" charset="0"/>
                              <a:ea typeface="Cambria Math" charset="0"/>
                              <a:cs typeface="Cambria Math" charset="0"/>
                            </a:rPr>
                            <m:t>𝑙𝑒𝑛𝑒𝑟</m:t>
                          </m:r>
                          <m:r>
                            <a:rPr lang="en-US" sz="1600" b="0" i="1" smtClean="0">
                              <a:latin typeface="Cambria Math" panose="02040503050406030204" pitchFamily="18" charset="0"/>
                              <a:ea typeface="Cambria Math" charset="0"/>
                              <a:cs typeface="Cambria Math" charset="0"/>
                            </a:rPr>
                            <m:t>𝑔</m:t>
                          </m:r>
                          <m:r>
                            <a:rPr lang="en-US" sz="1600" b="0" i="1" smtClean="0">
                              <a:latin typeface="Cambria Math" charset="0"/>
                              <a:ea typeface="Cambria Math" charset="0"/>
                              <a:cs typeface="Cambria Math" charset="0"/>
                            </a:rPr>
                            <m:t>𝑦</m:t>
                          </m:r>
                          <m:r>
                            <a:rPr lang="en-US" sz="1600" b="0" i="1" smtClean="0">
                              <a:latin typeface="Cambria Math" charset="0"/>
                              <a:ea typeface="Cambria Math" charset="0"/>
                              <a:cs typeface="Cambria Math" charset="0"/>
                            </a:rPr>
                            <m:t> </m:t>
                          </m:r>
                        </m:e>
                      </m:d>
                      <m:r>
                        <a:rPr lang="en-US" sz="1600" b="0" i="1" smtClean="0">
                          <a:latin typeface="Cambria Math" charset="0"/>
                          <a:ea typeface="Cambria Math" charset="0"/>
                          <a:cs typeface="Cambria Math" charset="0"/>
                        </a:rPr>
                        <m:t>𝑙𝑚𝑎𝑠𝑠</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𝑇𝑌𝑃𝐸</m:t>
                      </m:r>
                      <m:r>
                        <a:rPr lang="en-US" sz="1600" b="0" i="1" smtClean="0">
                          <a:latin typeface="Cambria Math" charset="0"/>
                          <a:ea typeface="Cambria Math" charset="0"/>
                          <a:cs typeface="Cambria Math" charset="0"/>
                        </a:rPr>
                        <m:t>}= </m:t>
                      </m:r>
                      <m:sSub>
                        <m:sSubPr>
                          <m:ctrlPr>
                            <a:rPr lang="en-US" sz="1600" i="1" smtClean="0">
                              <a:latin typeface="Cambria Math" panose="02040503050406030204" pitchFamily="18" charset="0"/>
                              <a:ea typeface="Cambria Math" charset="0"/>
                              <a:cs typeface="Cambria Math" charset="0"/>
                            </a:rPr>
                          </m:ctrlPr>
                        </m:sSubPr>
                        <m:e>
                          <m:r>
                            <a:rPr lang="en-US" sz="1600" b="0" i="1" smtClean="0">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0</m:t>
                          </m:r>
                        </m:sub>
                      </m:sSub>
                      <m:sSub>
                        <m:sSubPr>
                          <m:ctrlPr>
                            <a:rPr lang="en-US" sz="1600" i="1">
                              <a:latin typeface="Cambria Math" panose="02040503050406030204" pitchFamily="18" charset="0"/>
                              <a:ea typeface="Cambria Math" charset="0"/>
                              <a:cs typeface="Cambria Math" charset="0"/>
                            </a:rPr>
                          </m:ctrlPr>
                        </m:sSubPr>
                        <m:e>
                          <m:r>
                            <a:rPr lang="en-US" sz="1600" b="0" i="1" smtClean="0">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1</m:t>
                          </m:r>
                        </m:sub>
                      </m:sSub>
                      <m:r>
                        <a:rPr lang="en-US" sz="1600" b="0" i="1" smtClean="0">
                          <a:latin typeface="Cambria Math" charset="0"/>
                          <a:ea typeface="Cambria Math" charset="0"/>
                          <a:cs typeface="Cambria Math" charset="0"/>
                        </a:rPr>
                        <m:t>𝑙𝑚𝑎𝑠𝑠</m:t>
                      </m:r>
                      <m:sSub>
                        <m:sSubPr>
                          <m:ctrlPr>
                            <a:rPr lang="en-US" sz="1600" i="1">
                              <a:latin typeface="Cambria Math" panose="02040503050406030204" pitchFamily="18" charset="0"/>
                              <a:ea typeface="Cambria Math" charset="0"/>
                              <a:cs typeface="Cambria Math" charset="0"/>
                            </a:rPr>
                          </m:ctrlPr>
                        </m:sSubPr>
                        <m:e>
                          <m:r>
                            <a:rPr lang="en-US" sz="1600" b="0" i="1">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2</m:t>
                          </m:r>
                        </m:sub>
                      </m:sSub>
                      <m:r>
                        <a:rPr lang="en-US" sz="1600" b="0" i="1" smtClean="0">
                          <a:latin typeface="Cambria Math" charset="0"/>
                          <a:ea typeface="Cambria Math" charset="0"/>
                          <a:cs typeface="Cambria Math" charset="0"/>
                        </a:rPr>
                        <m:t>𝑏𝑖𝑟𝑑</m:t>
                      </m:r>
                      <m:sSub>
                        <m:sSubPr>
                          <m:ctrlPr>
                            <a:rPr lang="en-US" sz="1600" i="1">
                              <a:latin typeface="Cambria Math" panose="02040503050406030204" pitchFamily="18" charset="0"/>
                              <a:ea typeface="Cambria Math" charset="0"/>
                              <a:cs typeface="Cambria Math" charset="0"/>
                            </a:rPr>
                          </m:ctrlPr>
                        </m:sSubPr>
                        <m:e>
                          <m:r>
                            <a:rPr lang="en-US" sz="1600" b="0" i="1">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3</m:t>
                          </m:r>
                        </m:sub>
                      </m:sSub>
                      <m:r>
                        <a:rPr lang="en-US" sz="1600" b="0" i="1" smtClean="0">
                          <a:latin typeface="Cambria Math" charset="0"/>
                          <a:ea typeface="Cambria Math" charset="0"/>
                          <a:cs typeface="Cambria Math" charset="0"/>
                        </a:rPr>
                        <m:t>𝑒𝑏𝑎𝑡</m:t>
                      </m:r>
                      <m:r>
                        <a:rPr lang="en-US" sz="1600" b="0" i="1" smtClean="0">
                          <a:latin typeface="Cambria Math" panose="02040503050406030204" pitchFamily="18" charset="0"/>
                          <a:ea typeface="Cambria Math" charset="0"/>
                          <a:cs typeface="Cambria Math" charset="0"/>
                        </a:rPr>
                        <m:t>+</m:t>
                      </m:r>
                      <m:sSub>
                        <m:sSubPr>
                          <m:ctrlPr>
                            <a:rPr lang="en-US" sz="1600" i="1" strike="sngStrike">
                              <a:latin typeface="Cambria Math" panose="02040503050406030204" pitchFamily="18" charset="0"/>
                              <a:ea typeface="Cambria Math" charset="0"/>
                              <a:cs typeface="Cambria Math" charset="0"/>
                            </a:rPr>
                          </m:ctrlPr>
                        </m:sSubPr>
                        <m:e>
                          <m:r>
                            <a:rPr lang="en-US" sz="1600" b="0" i="1" strike="sngStrike">
                              <a:latin typeface="Cambria Math" charset="0"/>
                              <a:ea typeface="Cambria Math" charset="0"/>
                              <a:cs typeface="Cambria Math" charset="0"/>
                            </a:rPr>
                            <m:t>𝛽</m:t>
                          </m:r>
                        </m:e>
                        <m:sub>
                          <m:r>
                            <a:rPr lang="en-US" sz="1600" b="0" i="1" strike="sngStrike" smtClean="0">
                              <a:latin typeface="Cambria Math" charset="0"/>
                              <a:ea typeface="Cambria Math" charset="0"/>
                              <a:cs typeface="Cambria Math" charset="0"/>
                            </a:rPr>
                            <m:t>4</m:t>
                          </m:r>
                        </m:sub>
                      </m:sSub>
                      <m:r>
                        <a:rPr lang="en-US" sz="1600" b="0" i="1" strike="sngStrike" smtClean="0">
                          <a:latin typeface="Cambria Math" charset="0"/>
                          <a:ea typeface="Cambria Math" charset="0"/>
                          <a:cs typeface="Cambria Math" charset="0"/>
                        </a:rPr>
                        <m:t>𝑙𝑚𝑎𝑠𝑠</m:t>
                      </m:r>
                      <m:r>
                        <a:rPr lang="en-US" sz="1600" b="0" i="1" strike="sngStrike" smtClean="0">
                          <a:latin typeface="Cambria Math" charset="0"/>
                          <a:ea typeface="Cambria Math" charset="0"/>
                          <a:cs typeface="Cambria Math" charset="0"/>
                        </a:rPr>
                        <m:t>∗</m:t>
                      </m:r>
                      <m:r>
                        <a:rPr lang="en-US" sz="1600" b="0" i="1" strike="sngStrike" smtClean="0">
                          <a:latin typeface="Cambria Math" charset="0"/>
                          <a:ea typeface="Cambria Math" charset="0"/>
                          <a:cs typeface="Cambria Math" charset="0"/>
                        </a:rPr>
                        <m:t>𝑏𝑖𝑟𝑑</m:t>
                      </m:r>
                      <m:sSub>
                        <m:sSubPr>
                          <m:ctrlPr>
                            <a:rPr lang="en-US" sz="1600" i="1" strike="sngStrike">
                              <a:latin typeface="Cambria Math" panose="02040503050406030204" pitchFamily="18" charset="0"/>
                              <a:ea typeface="Cambria Math" charset="0"/>
                              <a:cs typeface="Cambria Math" charset="0"/>
                            </a:rPr>
                          </m:ctrlPr>
                        </m:sSubPr>
                        <m:e>
                          <m:r>
                            <a:rPr lang="en-US" sz="1600" b="0" i="1" strike="sngStrike">
                              <a:latin typeface="Cambria Math" charset="0"/>
                              <a:ea typeface="Cambria Math" charset="0"/>
                              <a:cs typeface="Cambria Math" charset="0"/>
                            </a:rPr>
                            <m:t>+</m:t>
                          </m:r>
                          <m:r>
                            <a:rPr lang="en-US" sz="1600" b="0" i="1" strike="sngStrike">
                              <a:latin typeface="Cambria Math" charset="0"/>
                              <a:ea typeface="Cambria Math" charset="0"/>
                              <a:cs typeface="Cambria Math" charset="0"/>
                            </a:rPr>
                            <m:t>𝛽</m:t>
                          </m:r>
                        </m:e>
                        <m:sub>
                          <m:r>
                            <a:rPr lang="en-US" sz="1600" b="0" i="1" strike="sngStrike" smtClean="0">
                              <a:latin typeface="Cambria Math" charset="0"/>
                              <a:ea typeface="Cambria Math" charset="0"/>
                              <a:cs typeface="Cambria Math" charset="0"/>
                            </a:rPr>
                            <m:t>5</m:t>
                          </m:r>
                        </m:sub>
                      </m:sSub>
                      <m:r>
                        <a:rPr lang="en-US" sz="1600" b="0" i="1" strike="sngStrike" smtClean="0">
                          <a:latin typeface="Cambria Math" charset="0"/>
                          <a:ea typeface="Cambria Math" charset="0"/>
                          <a:cs typeface="Cambria Math" charset="0"/>
                        </a:rPr>
                        <m:t> </m:t>
                      </m:r>
                      <m:r>
                        <a:rPr lang="en-US" sz="1600" b="0" i="1" strike="sngStrike" smtClean="0">
                          <a:latin typeface="Cambria Math" charset="0"/>
                          <a:ea typeface="Cambria Math" charset="0"/>
                          <a:cs typeface="Cambria Math" charset="0"/>
                        </a:rPr>
                        <m:t>𝑙𝑚𝑎𝑠𝑠</m:t>
                      </m:r>
                      <m:r>
                        <a:rPr lang="en-US" sz="1600" b="0" i="1" strike="sngStrike" smtClean="0">
                          <a:latin typeface="Cambria Math" charset="0"/>
                          <a:ea typeface="Cambria Math" charset="0"/>
                          <a:cs typeface="Cambria Math" charset="0"/>
                        </a:rPr>
                        <m:t> ∗</m:t>
                      </m:r>
                      <m:r>
                        <a:rPr lang="en-US" sz="1600" b="0" i="1" strike="sngStrike" smtClean="0">
                          <a:latin typeface="Cambria Math" charset="0"/>
                          <a:ea typeface="Cambria Math" charset="0"/>
                          <a:cs typeface="Cambria Math" charset="0"/>
                        </a:rPr>
                        <m:t>𝑒𝑏𝑎𝑡</m:t>
                      </m:r>
                    </m:oMath>
                  </m:oMathPara>
                </a14:m>
                <a:endParaRPr lang="en-US" sz="1600" i="1" strike="sngStrike" dirty="0"/>
              </a:p>
            </p:txBody>
          </p:sp>
        </mc:Choice>
        <mc:Fallback xmlns="">
          <p:sp>
            <p:nvSpPr>
              <p:cNvPr id="14" name="TextBox 13"/>
              <p:cNvSpPr txBox="1">
                <a:spLocks noRot="1" noChangeAspect="1" noMove="1" noResize="1" noEditPoints="1" noAdjustHandles="1" noChangeArrowheads="1" noChangeShapeType="1" noTextEdit="1"/>
              </p:cNvSpPr>
              <p:nvPr/>
            </p:nvSpPr>
            <p:spPr>
              <a:xfrm>
                <a:off x="-685800" y="2268379"/>
                <a:ext cx="10439400" cy="246221"/>
              </a:xfrm>
              <a:prstGeom prst="rect">
                <a:avLst/>
              </a:prstGeom>
              <a:blipFill>
                <a:blip r:embed="rId5"/>
                <a:stretch>
                  <a:fillRect b="-31707"/>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27EC648F-C861-49A3-83ED-797861A97D19}"/>
              </a:ext>
            </a:extLst>
          </p:cNvPr>
          <p:cNvSpPr/>
          <p:nvPr/>
        </p:nvSpPr>
        <p:spPr>
          <a:xfrm>
            <a:off x="1143000" y="3581400"/>
            <a:ext cx="2201140" cy="2286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118118F3-20B5-498F-8EDB-0B61008DC23B}"/>
              </a:ext>
            </a:extLst>
          </p:cNvPr>
          <p:cNvPicPr>
            <a:picLocks noChangeAspect="1"/>
          </p:cNvPicPr>
          <p:nvPr/>
        </p:nvPicPr>
        <p:blipFill>
          <a:blip r:embed="rId6"/>
          <a:stretch>
            <a:fillRect/>
          </a:stretch>
        </p:blipFill>
        <p:spPr>
          <a:xfrm>
            <a:off x="4572000" y="3047245"/>
            <a:ext cx="4191000" cy="1070429"/>
          </a:xfrm>
          <a:prstGeom prst="rect">
            <a:avLst/>
          </a:prstGeom>
        </p:spPr>
      </p:pic>
      <p:sp>
        <p:nvSpPr>
          <p:cNvPr id="17" name="Rectangle 16">
            <a:extLst>
              <a:ext uri="{FF2B5EF4-FFF2-40B4-BE49-F238E27FC236}">
                <a16:creationId xmlns:a16="http://schemas.microsoft.com/office/drawing/2014/main" id="{18535746-8EB0-4B98-B42F-FCA481F07862}"/>
              </a:ext>
            </a:extLst>
          </p:cNvPr>
          <p:cNvSpPr/>
          <p:nvPr/>
        </p:nvSpPr>
        <p:spPr>
          <a:xfrm>
            <a:off x="5647460" y="3581400"/>
            <a:ext cx="2201140" cy="2286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0" name="Table 19">
            <a:extLst>
              <a:ext uri="{FF2B5EF4-FFF2-40B4-BE49-F238E27FC236}">
                <a16:creationId xmlns:a16="http://schemas.microsoft.com/office/drawing/2014/main" id="{29F7ADD2-C6CF-4E2C-AA0A-617CD61C13E9}"/>
              </a:ext>
            </a:extLst>
          </p:cNvPr>
          <p:cNvGraphicFramePr>
            <a:graphicFrameLocks noGrp="1"/>
          </p:cNvGraphicFramePr>
          <p:nvPr>
            <p:extLst>
              <p:ext uri="{D42A27DB-BD31-4B8C-83A1-F6EECF244321}">
                <p14:modId xmlns:p14="http://schemas.microsoft.com/office/powerpoint/2010/main" val="2102946723"/>
              </p:ext>
            </p:extLst>
          </p:nvPr>
        </p:nvGraphicFramePr>
        <p:xfrm>
          <a:off x="1903898" y="4425067"/>
          <a:ext cx="6096000" cy="148336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a:t>P-value</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26" name="TextBox 25">
            <a:extLst>
              <a:ext uri="{FF2B5EF4-FFF2-40B4-BE49-F238E27FC236}">
                <a16:creationId xmlns:a16="http://schemas.microsoft.com/office/drawing/2014/main" id="{8AE18B8E-1F84-42BD-A76F-A046C9D4705E}"/>
              </a:ext>
            </a:extLst>
          </p:cNvPr>
          <p:cNvSpPr txBox="1"/>
          <p:nvPr/>
        </p:nvSpPr>
        <p:spPr>
          <a:xfrm>
            <a:off x="-197184" y="5547747"/>
            <a:ext cx="2199410" cy="369332"/>
          </a:xfrm>
          <a:prstGeom prst="rect">
            <a:avLst/>
          </a:prstGeom>
          <a:noFill/>
        </p:spPr>
        <p:txBody>
          <a:bodyPr wrap="square" rtlCol="0">
            <a:spAutoFit/>
          </a:bodyPr>
          <a:lstStyle/>
          <a:p>
            <a:pPr algn="ctr"/>
            <a:r>
              <a:rPr lang="en-US" dirty="0"/>
              <a:t>Reduced Model</a:t>
            </a:r>
          </a:p>
        </p:txBody>
      </p:sp>
      <p:sp>
        <p:nvSpPr>
          <p:cNvPr id="27" name="TextBox 26">
            <a:extLst>
              <a:ext uri="{FF2B5EF4-FFF2-40B4-BE49-F238E27FC236}">
                <a16:creationId xmlns:a16="http://schemas.microsoft.com/office/drawing/2014/main" id="{FE07913B-56E8-4FD1-9C5A-F51C18F51E29}"/>
              </a:ext>
            </a:extLst>
          </p:cNvPr>
          <p:cNvSpPr txBox="1"/>
          <p:nvPr/>
        </p:nvSpPr>
        <p:spPr>
          <a:xfrm>
            <a:off x="152400" y="5166747"/>
            <a:ext cx="1475017" cy="369332"/>
          </a:xfrm>
          <a:prstGeom prst="rect">
            <a:avLst/>
          </a:prstGeom>
          <a:noFill/>
        </p:spPr>
        <p:txBody>
          <a:bodyPr wrap="square" rtlCol="0">
            <a:spAutoFit/>
          </a:bodyPr>
          <a:lstStyle/>
          <a:p>
            <a:pPr algn="ctr"/>
            <a:r>
              <a:rPr lang="en-US" dirty="0"/>
              <a:t>Full Model</a:t>
            </a:r>
          </a:p>
        </p:txBody>
      </p:sp>
    </p:spTree>
    <p:extLst>
      <p:ext uri="{BB962C8B-B14F-4D97-AF65-F5344CB8AC3E}">
        <p14:creationId xmlns:p14="http://schemas.microsoft.com/office/powerpoint/2010/main" val="199330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0"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animBg="1"/>
      <p:bldP spid="26"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933" y="150496"/>
            <a:ext cx="4343400" cy="504139"/>
          </a:xfrm>
        </p:spPr>
        <p:txBody>
          <a:bodyPr>
            <a:normAutofit fontScale="90000"/>
          </a:bodyPr>
          <a:lstStyle/>
          <a:p>
            <a:r>
              <a:rPr lang="en-US" dirty="0"/>
              <a:t>Echolocation!!!</a:t>
            </a:r>
          </a:p>
        </p:txBody>
      </p:sp>
      <p:pic>
        <p:nvPicPr>
          <p:cNvPr id="4" name="Picture 3"/>
          <p:cNvPicPr>
            <a:picLocks noChangeAspect="1"/>
          </p:cNvPicPr>
          <p:nvPr/>
        </p:nvPicPr>
        <p:blipFill>
          <a:blip r:embed="rId2"/>
          <a:stretch>
            <a:fillRect/>
          </a:stretch>
        </p:blipFill>
        <p:spPr>
          <a:xfrm>
            <a:off x="5486400" y="150496"/>
            <a:ext cx="2781877" cy="1504950"/>
          </a:xfrm>
          <a:prstGeom prst="rect">
            <a:avLst/>
          </a:prstGeom>
        </p:spPr>
      </p:pic>
      <p:sp>
        <p:nvSpPr>
          <p:cNvPr id="5" name="TextBox 4"/>
          <p:cNvSpPr txBox="1"/>
          <p:nvPr/>
        </p:nvSpPr>
        <p:spPr>
          <a:xfrm>
            <a:off x="587333" y="680565"/>
            <a:ext cx="4038600" cy="923330"/>
          </a:xfrm>
          <a:prstGeom prst="rect">
            <a:avLst/>
          </a:prstGeom>
          <a:noFill/>
        </p:spPr>
        <p:txBody>
          <a:bodyPr wrap="square" rtlCol="0">
            <a:spAutoFit/>
          </a:bodyPr>
          <a:lstStyle/>
          <a:p>
            <a:r>
              <a:rPr lang="en-US" dirty="0"/>
              <a:t>QOI: Is there a difference in the in-flight energy expenditures among animals after body size is accounted for?</a:t>
            </a:r>
          </a:p>
        </p:txBody>
      </p:sp>
      <mc:AlternateContent xmlns:mc="http://schemas.openxmlformats.org/markup-compatibility/2006" xmlns:a14="http://schemas.microsoft.com/office/drawing/2010/main">
        <mc:Choice Requires="a14">
          <p:sp>
            <p:nvSpPr>
              <p:cNvPr id="9" name="TextBox 8"/>
              <p:cNvSpPr txBox="1"/>
              <p:nvPr/>
            </p:nvSpPr>
            <p:spPr>
              <a:xfrm>
                <a:off x="3273374" y="1676400"/>
                <a:ext cx="297825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𝐻</m:t>
                      </m:r>
                      <m:r>
                        <a:rPr lang="en-US" b="0" i="1" baseline="-25000" smtClean="0">
                          <a:latin typeface="Cambria Math" charset="0"/>
                        </a:rPr>
                        <m:t>𝑜</m:t>
                      </m:r>
                      <m:r>
                        <a:rPr lang="en-US" b="0" i="1" smtClean="0">
                          <a:latin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b="0" i="1" smtClean="0">
                              <a:latin typeface="Cambria Math" charset="0"/>
                              <a:ea typeface="Cambria Math" charset="0"/>
                              <a:cs typeface="Cambria Math" charset="0"/>
                            </a:rPr>
                            <m:t>4</m:t>
                          </m:r>
                        </m:sub>
                      </m:sSub>
                      <m:r>
                        <a:rPr lang="en-US" b="0" i="1" smtClean="0">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5</m:t>
                          </m:r>
                        </m:sub>
                      </m:sSub>
                      <m:r>
                        <a:rPr lang="en-US" b="0" i="1" smtClean="0">
                          <a:latin typeface="Cambria Math" charset="0"/>
                          <a:ea typeface="Cambria Math" charset="0"/>
                          <a:cs typeface="Cambria Math" charset="0"/>
                        </a:rPr>
                        <m:t>=0 </m:t>
                      </m:r>
                    </m:oMath>
                  </m:oMathPara>
                </a14:m>
                <a:endParaRPr lang="en-US" b="0" i="1" dirty="0">
                  <a:latin typeface="Cambria Math" charset="0"/>
                  <a:ea typeface="Cambria Math" charset="0"/>
                  <a:cs typeface="Cambria Math" charset="0"/>
                </a:endParaRPr>
              </a:p>
              <a:p>
                <a:pPr/>
                <a14:m>
                  <m:oMathPara xmlns:m="http://schemas.openxmlformats.org/officeDocument/2006/math">
                    <m:oMathParaPr>
                      <m:jc m:val="centerGroup"/>
                    </m:oMathParaPr>
                    <m:oMath xmlns:m="http://schemas.openxmlformats.org/officeDocument/2006/math">
                      <m:r>
                        <a:rPr lang="en-US" b="0" i="1" smtClean="0">
                          <a:latin typeface="Cambria Math" charset="0"/>
                          <a:ea typeface="Cambria Math" charset="0"/>
                          <a:cs typeface="Cambria Math" charset="0"/>
                        </a:rPr>
                        <m:t>𝐻</m:t>
                      </m:r>
                      <m:r>
                        <a:rPr lang="en-US" b="0" i="1" baseline="-25000" smtClean="0">
                          <a:latin typeface="Cambria Math" charset="0"/>
                          <a:ea typeface="Cambria Math" charset="0"/>
                          <a:cs typeface="Cambria Math" charset="0"/>
                        </a:rPr>
                        <m:t>𝑎</m:t>
                      </m:r>
                      <m:r>
                        <a:rPr lang="en-US" b="0" i="1" smtClean="0">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4</m:t>
                          </m:r>
                        </m:sub>
                      </m:sSub>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𝑎𝑛𝑑</m:t>
                      </m:r>
                      <m:r>
                        <a:rPr lang="en-US" b="0" i="1" smtClean="0">
                          <a:latin typeface="Cambria Math" charset="0"/>
                          <a:ea typeface="Cambria Math" charset="0"/>
                          <a:cs typeface="Cambria Math" charset="0"/>
                        </a:rPr>
                        <m:t> </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5</m:t>
                          </m:r>
                        </m:sub>
                      </m:sSub>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𝑎𝑟𝑒</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𝑛𝑜𝑡</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𝑏𝑜𝑡h</m:t>
                      </m:r>
                      <m:r>
                        <a:rPr lang="en-US" b="0" i="1" smtClean="0">
                          <a:latin typeface="Cambria Math" charset="0"/>
                          <a:ea typeface="Cambria Math" charset="0"/>
                          <a:cs typeface="Cambria Math" charset="0"/>
                        </a:rPr>
                        <m:t> 0.</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3273374" y="1676400"/>
                <a:ext cx="2978251" cy="553998"/>
              </a:xfrm>
              <a:prstGeom prst="rect">
                <a:avLst/>
              </a:prstGeom>
              <a:blipFill>
                <a:blip r:embed="rId3"/>
                <a:stretch>
                  <a:fillRect l="-818" b="-16484"/>
                </a:stretch>
              </a:blipFill>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216697" y="3030689"/>
            <a:ext cx="4094044" cy="1059947"/>
          </a:xfrm>
          <a:prstGeom prst="rect">
            <a:avLst/>
          </a:prstGeom>
        </p:spPr>
      </p:pic>
      <p:sp>
        <p:nvSpPr>
          <p:cNvPr id="12" name="TextBox 11"/>
          <p:cNvSpPr txBox="1"/>
          <p:nvPr/>
        </p:nvSpPr>
        <p:spPr>
          <a:xfrm>
            <a:off x="1869123" y="2594317"/>
            <a:ext cx="1475017" cy="369332"/>
          </a:xfrm>
          <a:prstGeom prst="rect">
            <a:avLst/>
          </a:prstGeom>
          <a:noFill/>
        </p:spPr>
        <p:txBody>
          <a:bodyPr wrap="square" rtlCol="0">
            <a:spAutoFit/>
          </a:bodyPr>
          <a:lstStyle/>
          <a:p>
            <a:pPr algn="ctr"/>
            <a:r>
              <a:rPr lang="en-US" dirty="0"/>
              <a:t>Full Model</a:t>
            </a:r>
          </a:p>
        </p:txBody>
      </p:sp>
      <p:sp>
        <p:nvSpPr>
          <p:cNvPr id="16" name="TextBox 15"/>
          <p:cNvSpPr txBox="1"/>
          <p:nvPr/>
        </p:nvSpPr>
        <p:spPr>
          <a:xfrm>
            <a:off x="-197184" y="5547747"/>
            <a:ext cx="2199410" cy="369332"/>
          </a:xfrm>
          <a:prstGeom prst="rect">
            <a:avLst/>
          </a:prstGeom>
          <a:noFill/>
        </p:spPr>
        <p:txBody>
          <a:bodyPr wrap="square" rtlCol="0">
            <a:spAutoFit/>
          </a:bodyPr>
          <a:lstStyle/>
          <a:p>
            <a:pPr algn="ctr"/>
            <a:r>
              <a:rPr lang="en-US" dirty="0"/>
              <a:t>Reduced Model</a:t>
            </a:r>
          </a:p>
        </p:txBody>
      </p:sp>
      <p:graphicFrame>
        <p:nvGraphicFramePr>
          <p:cNvPr id="21" name="Table 20"/>
          <p:cNvGraphicFramePr>
            <a:graphicFrameLocks noGrp="1"/>
          </p:cNvGraphicFramePr>
          <p:nvPr/>
        </p:nvGraphicFramePr>
        <p:xfrm>
          <a:off x="1905000" y="4420760"/>
          <a:ext cx="6096000" cy="148336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a:t>P-value</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r>
                        <a:rPr lang="en-US" dirty="0"/>
                        <a:t>2</a:t>
                      </a:r>
                    </a:p>
                  </a:txBody>
                  <a:tcPr/>
                </a:tc>
                <a:tc>
                  <a:txBody>
                    <a:bodyPr/>
                    <a:lstStyle/>
                    <a:p>
                      <a:r>
                        <a:rPr lang="en-US" dirty="0"/>
                        <a:t>.0485</a:t>
                      </a:r>
                    </a:p>
                  </a:txBody>
                  <a:tcPr/>
                </a:tc>
                <a:tc>
                  <a:txBody>
                    <a:bodyPr/>
                    <a:lstStyle/>
                    <a:p>
                      <a:r>
                        <a:rPr lang="en-US" dirty="0"/>
                        <a:t>.02425</a:t>
                      </a:r>
                    </a:p>
                  </a:txBody>
                  <a:tcPr/>
                </a:tc>
                <a:tc>
                  <a:txBody>
                    <a:bodyPr/>
                    <a:lstStyle/>
                    <a:p>
                      <a:r>
                        <a:rPr lang="en-US" dirty="0"/>
                        <a:t>.67867</a:t>
                      </a:r>
                    </a:p>
                  </a:txBody>
                  <a:tcPr/>
                </a:tc>
                <a:tc>
                  <a:txBody>
                    <a:bodyPr/>
                    <a:lstStyle/>
                    <a:p>
                      <a:r>
                        <a:rPr lang="en-US" dirty="0"/>
                        <a:t>.5232</a:t>
                      </a:r>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r>
                        <a:rPr lang="en-US" dirty="0"/>
                        <a:t>14</a:t>
                      </a:r>
                    </a:p>
                  </a:txBody>
                  <a:tcPr/>
                </a:tc>
                <a:tc>
                  <a:txBody>
                    <a:bodyPr/>
                    <a:lstStyle/>
                    <a:p>
                      <a:r>
                        <a:rPr lang="en-US" dirty="0"/>
                        <a:t>.5048</a:t>
                      </a:r>
                    </a:p>
                  </a:txBody>
                  <a:tcPr/>
                </a:tc>
                <a:tc>
                  <a:txBody>
                    <a:bodyPr/>
                    <a:lstStyle/>
                    <a:p>
                      <a:r>
                        <a:rPr lang="en-US" dirty="0"/>
                        <a:t>.0361</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r>
                        <a:rPr lang="en-US" dirty="0"/>
                        <a:t>16</a:t>
                      </a:r>
                    </a:p>
                  </a:txBody>
                  <a:tcPr/>
                </a:tc>
                <a:tc>
                  <a:txBody>
                    <a:bodyPr/>
                    <a:lstStyle/>
                    <a:p>
                      <a:r>
                        <a:rPr lang="en-US" dirty="0"/>
                        <a:t>.5533</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22" name="TextBox 21"/>
          <p:cNvSpPr txBox="1"/>
          <p:nvPr/>
        </p:nvSpPr>
        <p:spPr>
          <a:xfrm>
            <a:off x="152400" y="5166747"/>
            <a:ext cx="1475017" cy="369332"/>
          </a:xfrm>
          <a:prstGeom prst="rect">
            <a:avLst/>
          </a:prstGeom>
          <a:noFill/>
        </p:spPr>
        <p:txBody>
          <a:bodyPr wrap="square" rtlCol="0">
            <a:spAutoFit/>
          </a:bodyPr>
          <a:lstStyle/>
          <a:p>
            <a:pPr algn="ctr"/>
            <a:r>
              <a:rPr lang="en-US" dirty="0"/>
              <a:t>Full Model</a:t>
            </a:r>
          </a:p>
        </p:txBody>
      </p:sp>
      <p:sp>
        <p:nvSpPr>
          <p:cNvPr id="23" name="TextBox 22"/>
          <p:cNvSpPr txBox="1"/>
          <p:nvPr/>
        </p:nvSpPr>
        <p:spPr>
          <a:xfrm>
            <a:off x="5605164" y="2590800"/>
            <a:ext cx="2199410" cy="369332"/>
          </a:xfrm>
          <a:prstGeom prst="rect">
            <a:avLst/>
          </a:prstGeom>
          <a:noFill/>
        </p:spPr>
        <p:txBody>
          <a:bodyPr wrap="square" rtlCol="0">
            <a:spAutoFit/>
          </a:bodyPr>
          <a:lstStyle/>
          <a:p>
            <a:pPr algn="ctr"/>
            <a:r>
              <a:rPr lang="en-US" dirty="0"/>
              <a:t>Reduced Model</a:t>
            </a:r>
          </a:p>
        </p:txBody>
      </p:sp>
      <p:sp>
        <p:nvSpPr>
          <p:cNvPr id="7" name="TextBox 6"/>
          <p:cNvSpPr txBox="1"/>
          <p:nvPr/>
        </p:nvSpPr>
        <p:spPr>
          <a:xfrm>
            <a:off x="152401" y="6069479"/>
            <a:ext cx="8991600" cy="646331"/>
          </a:xfrm>
          <a:prstGeom prst="rect">
            <a:avLst/>
          </a:prstGeom>
          <a:noFill/>
        </p:spPr>
        <p:txBody>
          <a:bodyPr wrap="square" rtlCol="0">
            <a:spAutoFit/>
          </a:bodyPr>
          <a:lstStyle/>
          <a:p>
            <a:r>
              <a:rPr lang="en-US" dirty="0"/>
              <a:t>Conclusion: There is not sufficient evidence to suggest that the lines are not parallel (p-value = 0.5232 from an Extra Sum of Squares F-test). </a:t>
            </a:r>
          </a:p>
        </p:txBody>
      </p:sp>
      <mc:AlternateContent xmlns:mc="http://schemas.openxmlformats.org/markup-compatibility/2006" xmlns:a14="http://schemas.microsoft.com/office/drawing/2010/main">
        <mc:Choice Requires="a14">
          <p:sp>
            <p:nvSpPr>
              <p:cNvPr id="14" name="TextBox 13"/>
              <p:cNvSpPr txBox="1"/>
              <p:nvPr/>
            </p:nvSpPr>
            <p:spPr>
              <a:xfrm>
                <a:off x="-685800" y="2268379"/>
                <a:ext cx="10439400"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charset="0"/>
                          <a:ea typeface="Cambria Math" charset="0"/>
                          <a:cs typeface="Cambria Math" charset="0"/>
                        </a:rPr>
                        <m:t>𝜇</m:t>
                      </m:r>
                      <m:d>
                        <m:dPr>
                          <m:begChr m:val="{"/>
                          <m:endChr m:val="|"/>
                          <m:ctrlPr>
                            <a:rPr lang="en-US" sz="1600" i="1" smtClean="0">
                              <a:latin typeface="Cambria Math" panose="02040503050406030204" pitchFamily="18" charset="0"/>
                              <a:ea typeface="Cambria Math" charset="0"/>
                              <a:cs typeface="Cambria Math" charset="0"/>
                            </a:rPr>
                          </m:ctrlPr>
                        </m:dPr>
                        <m:e>
                          <m:r>
                            <a:rPr lang="en-US" sz="1600" b="0" i="1" smtClean="0">
                              <a:latin typeface="Cambria Math" charset="0"/>
                              <a:ea typeface="Cambria Math" charset="0"/>
                              <a:cs typeface="Cambria Math" charset="0"/>
                            </a:rPr>
                            <m:t>𝑙𝑒𝑛𝑒𝑟</m:t>
                          </m:r>
                          <m:r>
                            <a:rPr lang="en-US" sz="1600" b="0" i="1" smtClean="0">
                              <a:latin typeface="Cambria Math" panose="02040503050406030204" pitchFamily="18" charset="0"/>
                              <a:ea typeface="Cambria Math" charset="0"/>
                              <a:cs typeface="Cambria Math" charset="0"/>
                            </a:rPr>
                            <m:t>𝑔</m:t>
                          </m:r>
                          <m:r>
                            <a:rPr lang="en-US" sz="1600" b="0" i="1" smtClean="0">
                              <a:latin typeface="Cambria Math" charset="0"/>
                              <a:ea typeface="Cambria Math" charset="0"/>
                              <a:cs typeface="Cambria Math" charset="0"/>
                            </a:rPr>
                            <m:t>𝑦</m:t>
                          </m:r>
                          <m:r>
                            <a:rPr lang="en-US" sz="1600" b="0" i="1" smtClean="0">
                              <a:latin typeface="Cambria Math" charset="0"/>
                              <a:ea typeface="Cambria Math" charset="0"/>
                              <a:cs typeface="Cambria Math" charset="0"/>
                            </a:rPr>
                            <m:t> </m:t>
                          </m:r>
                        </m:e>
                      </m:d>
                      <m:r>
                        <a:rPr lang="en-US" sz="1600" b="0" i="1" smtClean="0">
                          <a:latin typeface="Cambria Math" charset="0"/>
                          <a:ea typeface="Cambria Math" charset="0"/>
                          <a:cs typeface="Cambria Math" charset="0"/>
                        </a:rPr>
                        <m:t>𝑙𝑚𝑎𝑠𝑠</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𝑇𝑌𝑃𝐸</m:t>
                      </m:r>
                      <m:r>
                        <a:rPr lang="en-US" sz="1600" b="0" i="1" smtClean="0">
                          <a:latin typeface="Cambria Math" charset="0"/>
                          <a:ea typeface="Cambria Math" charset="0"/>
                          <a:cs typeface="Cambria Math" charset="0"/>
                        </a:rPr>
                        <m:t>}= </m:t>
                      </m:r>
                      <m:sSub>
                        <m:sSubPr>
                          <m:ctrlPr>
                            <a:rPr lang="en-US" sz="1600" i="1" smtClean="0">
                              <a:latin typeface="Cambria Math" panose="02040503050406030204" pitchFamily="18" charset="0"/>
                              <a:ea typeface="Cambria Math" charset="0"/>
                              <a:cs typeface="Cambria Math" charset="0"/>
                            </a:rPr>
                          </m:ctrlPr>
                        </m:sSubPr>
                        <m:e>
                          <m:r>
                            <a:rPr lang="en-US" sz="1600" b="0" i="1" smtClean="0">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0</m:t>
                          </m:r>
                        </m:sub>
                      </m:sSub>
                      <m:sSub>
                        <m:sSubPr>
                          <m:ctrlPr>
                            <a:rPr lang="en-US" sz="1600" i="1">
                              <a:latin typeface="Cambria Math" panose="02040503050406030204" pitchFamily="18" charset="0"/>
                              <a:ea typeface="Cambria Math" charset="0"/>
                              <a:cs typeface="Cambria Math" charset="0"/>
                            </a:rPr>
                          </m:ctrlPr>
                        </m:sSubPr>
                        <m:e>
                          <m:r>
                            <a:rPr lang="en-US" sz="1600" b="0" i="1" smtClean="0">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1</m:t>
                          </m:r>
                        </m:sub>
                      </m:sSub>
                      <m:r>
                        <a:rPr lang="en-US" sz="1600" b="0" i="1" smtClean="0">
                          <a:latin typeface="Cambria Math" charset="0"/>
                          <a:ea typeface="Cambria Math" charset="0"/>
                          <a:cs typeface="Cambria Math" charset="0"/>
                        </a:rPr>
                        <m:t>𝑙𝑚𝑎𝑠𝑠</m:t>
                      </m:r>
                      <m:sSub>
                        <m:sSubPr>
                          <m:ctrlPr>
                            <a:rPr lang="en-US" sz="1600" i="1">
                              <a:latin typeface="Cambria Math" panose="02040503050406030204" pitchFamily="18" charset="0"/>
                              <a:ea typeface="Cambria Math" charset="0"/>
                              <a:cs typeface="Cambria Math" charset="0"/>
                            </a:rPr>
                          </m:ctrlPr>
                        </m:sSubPr>
                        <m:e>
                          <m:r>
                            <a:rPr lang="en-US" sz="1600" b="0" i="1">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2</m:t>
                          </m:r>
                        </m:sub>
                      </m:sSub>
                      <m:r>
                        <a:rPr lang="en-US" sz="1600" b="0" i="1" smtClean="0">
                          <a:latin typeface="Cambria Math" charset="0"/>
                          <a:ea typeface="Cambria Math" charset="0"/>
                          <a:cs typeface="Cambria Math" charset="0"/>
                        </a:rPr>
                        <m:t>𝑏𝑖𝑟𝑑</m:t>
                      </m:r>
                      <m:sSub>
                        <m:sSubPr>
                          <m:ctrlPr>
                            <a:rPr lang="en-US" sz="1600" i="1">
                              <a:latin typeface="Cambria Math" panose="02040503050406030204" pitchFamily="18" charset="0"/>
                              <a:ea typeface="Cambria Math" charset="0"/>
                              <a:cs typeface="Cambria Math" charset="0"/>
                            </a:rPr>
                          </m:ctrlPr>
                        </m:sSubPr>
                        <m:e>
                          <m:r>
                            <a:rPr lang="en-US" sz="1600" b="0" i="1">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3</m:t>
                          </m:r>
                        </m:sub>
                      </m:sSub>
                      <m:r>
                        <a:rPr lang="en-US" sz="1600" b="0" i="1" smtClean="0">
                          <a:latin typeface="Cambria Math" charset="0"/>
                          <a:ea typeface="Cambria Math" charset="0"/>
                          <a:cs typeface="Cambria Math" charset="0"/>
                        </a:rPr>
                        <m:t>𝑒𝑏𝑎𝑡</m:t>
                      </m:r>
                      <m:r>
                        <a:rPr lang="en-US" sz="1600" b="0" i="1" smtClean="0">
                          <a:latin typeface="Cambria Math" panose="02040503050406030204" pitchFamily="18" charset="0"/>
                          <a:ea typeface="Cambria Math" charset="0"/>
                          <a:cs typeface="Cambria Math" charset="0"/>
                        </a:rPr>
                        <m:t>+</m:t>
                      </m:r>
                      <m:sSub>
                        <m:sSubPr>
                          <m:ctrlPr>
                            <a:rPr lang="en-US" sz="1600" i="1" strike="sngStrike">
                              <a:latin typeface="Cambria Math" panose="02040503050406030204" pitchFamily="18" charset="0"/>
                              <a:ea typeface="Cambria Math" charset="0"/>
                              <a:cs typeface="Cambria Math" charset="0"/>
                            </a:rPr>
                          </m:ctrlPr>
                        </m:sSubPr>
                        <m:e>
                          <m:r>
                            <a:rPr lang="en-US" sz="1600" b="0" i="1" strike="sngStrike">
                              <a:latin typeface="Cambria Math" charset="0"/>
                              <a:ea typeface="Cambria Math" charset="0"/>
                              <a:cs typeface="Cambria Math" charset="0"/>
                            </a:rPr>
                            <m:t>𝛽</m:t>
                          </m:r>
                        </m:e>
                        <m:sub>
                          <m:r>
                            <a:rPr lang="en-US" sz="1600" b="0" i="1" strike="sngStrike" smtClean="0">
                              <a:latin typeface="Cambria Math" charset="0"/>
                              <a:ea typeface="Cambria Math" charset="0"/>
                              <a:cs typeface="Cambria Math" charset="0"/>
                            </a:rPr>
                            <m:t>4</m:t>
                          </m:r>
                        </m:sub>
                      </m:sSub>
                      <m:r>
                        <a:rPr lang="en-US" sz="1600" b="0" i="1" strike="sngStrike" smtClean="0">
                          <a:latin typeface="Cambria Math" charset="0"/>
                          <a:ea typeface="Cambria Math" charset="0"/>
                          <a:cs typeface="Cambria Math" charset="0"/>
                        </a:rPr>
                        <m:t>𝑙𝑚𝑎𝑠𝑠</m:t>
                      </m:r>
                      <m:r>
                        <a:rPr lang="en-US" sz="1600" b="0" i="1" strike="sngStrike" smtClean="0">
                          <a:latin typeface="Cambria Math" charset="0"/>
                          <a:ea typeface="Cambria Math" charset="0"/>
                          <a:cs typeface="Cambria Math" charset="0"/>
                        </a:rPr>
                        <m:t>∗</m:t>
                      </m:r>
                      <m:r>
                        <a:rPr lang="en-US" sz="1600" b="0" i="1" strike="sngStrike" smtClean="0">
                          <a:latin typeface="Cambria Math" charset="0"/>
                          <a:ea typeface="Cambria Math" charset="0"/>
                          <a:cs typeface="Cambria Math" charset="0"/>
                        </a:rPr>
                        <m:t>𝑏𝑖𝑟𝑑</m:t>
                      </m:r>
                      <m:sSub>
                        <m:sSubPr>
                          <m:ctrlPr>
                            <a:rPr lang="en-US" sz="1600" i="1" strike="sngStrike">
                              <a:latin typeface="Cambria Math" panose="02040503050406030204" pitchFamily="18" charset="0"/>
                              <a:ea typeface="Cambria Math" charset="0"/>
                              <a:cs typeface="Cambria Math" charset="0"/>
                            </a:rPr>
                          </m:ctrlPr>
                        </m:sSubPr>
                        <m:e>
                          <m:r>
                            <a:rPr lang="en-US" sz="1600" b="0" i="1" strike="sngStrike">
                              <a:latin typeface="Cambria Math" charset="0"/>
                              <a:ea typeface="Cambria Math" charset="0"/>
                              <a:cs typeface="Cambria Math" charset="0"/>
                            </a:rPr>
                            <m:t>+</m:t>
                          </m:r>
                          <m:r>
                            <a:rPr lang="en-US" sz="1600" b="0" i="1" strike="sngStrike">
                              <a:latin typeface="Cambria Math" charset="0"/>
                              <a:ea typeface="Cambria Math" charset="0"/>
                              <a:cs typeface="Cambria Math" charset="0"/>
                            </a:rPr>
                            <m:t>𝛽</m:t>
                          </m:r>
                        </m:e>
                        <m:sub>
                          <m:r>
                            <a:rPr lang="en-US" sz="1600" b="0" i="1" strike="sngStrike" smtClean="0">
                              <a:latin typeface="Cambria Math" charset="0"/>
                              <a:ea typeface="Cambria Math" charset="0"/>
                              <a:cs typeface="Cambria Math" charset="0"/>
                            </a:rPr>
                            <m:t>5</m:t>
                          </m:r>
                        </m:sub>
                      </m:sSub>
                      <m:r>
                        <a:rPr lang="en-US" sz="1600" b="0" i="1" strike="sngStrike" smtClean="0">
                          <a:latin typeface="Cambria Math" charset="0"/>
                          <a:ea typeface="Cambria Math" charset="0"/>
                          <a:cs typeface="Cambria Math" charset="0"/>
                        </a:rPr>
                        <m:t> </m:t>
                      </m:r>
                      <m:r>
                        <a:rPr lang="en-US" sz="1600" b="0" i="1" strike="sngStrike" smtClean="0">
                          <a:latin typeface="Cambria Math" charset="0"/>
                          <a:ea typeface="Cambria Math" charset="0"/>
                          <a:cs typeface="Cambria Math" charset="0"/>
                        </a:rPr>
                        <m:t>𝑙𝑚𝑎𝑠𝑠</m:t>
                      </m:r>
                      <m:r>
                        <a:rPr lang="en-US" sz="1600" b="0" i="1" strike="sngStrike" smtClean="0">
                          <a:latin typeface="Cambria Math" charset="0"/>
                          <a:ea typeface="Cambria Math" charset="0"/>
                          <a:cs typeface="Cambria Math" charset="0"/>
                        </a:rPr>
                        <m:t> ∗</m:t>
                      </m:r>
                      <m:r>
                        <a:rPr lang="en-US" sz="1600" b="0" i="1" strike="sngStrike" smtClean="0">
                          <a:latin typeface="Cambria Math" charset="0"/>
                          <a:ea typeface="Cambria Math" charset="0"/>
                          <a:cs typeface="Cambria Math" charset="0"/>
                        </a:rPr>
                        <m:t>𝑒𝑏𝑎𝑡</m:t>
                      </m:r>
                    </m:oMath>
                  </m:oMathPara>
                </a14:m>
                <a:endParaRPr lang="en-US" sz="1600" i="1" strike="sngStrike" dirty="0"/>
              </a:p>
            </p:txBody>
          </p:sp>
        </mc:Choice>
        <mc:Fallback xmlns="">
          <p:sp>
            <p:nvSpPr>
              <p:cNvPr id="14" name="TextBox 13"/>
              <p:cNvSpPr txBox="1">
                <a:spLocks noRot="1" noChangeAspect="1" noMove="1" noResize="1" noEditPoints="1" noAdjustHandles="1" noChangeArrowheads="1" noChangeShapeType="1" noTextEdit="1"/>
              </p:cNvSpPr>
              <p:nvPr/>
            </p:nvSpPr>
            <p:spPr>
              <a:xfrm>
                <a:off x="-685800" y="2268379"/>
                <a:ext cx="10439400" cy="246221"/>
              </a:xfrm>
              <a:prstGeom prst="rect">
                <a:avLst/>
              </a:prstGeom>
              <a:blipFill>
                <a:blip r:embed="rId5"/>
                <a:stretch>
                  <a:fillRect b="-31707"/>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27EC648F-C861-49A3-83ED-797861A97D19}"/>
              </a:ext>
            </a:extLst>
          </p:cNvPr>
          <p:cNvSpPr/>
          <p:nvPr/>
        </p:nvSpPr>
        <p:spPr>
          <a:xfrm>
            <a:off x="1143000" y="3581400"/>
            <a:ext cx="2201140" cy="2286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118118F3-20B5-498F-8EDB-0B61008DC23B}"/>
              </a:ext>
            </a:extLst>
          </p:cNvPr>
          <p:cNvPicPr>
            <a:picLocks noChangeAspect="1"/>
          </p:cNvPicPr>
          <p:nvPr/>
        </p:nvPicPr>
        <p:blipFill>
          <a:blip r:embed="rId6"/>
          <a:stretch>
            <a:fillRect/>
          </a:stretch>
        </p:blipFill>
        <p:spPr>
          <a:xfrm>
            <a:off x="4572000" y="3047245"/>
            <a:ext cx="4191000" cy="1070429"/>
          </a:xfrm>
          <a:prstGeom prst="rect">
            <a:avLst/>
          </a:prstGeom>
        </p:spPr>
      </p:pic>
      <p:sp>
        <p:nvSpPr>
          <p:cNvPr id="17" name="Rectangle 16">
            <a:extLst>
              <a:ext uri="{FF2B5EF4-FFF2-40B4-BE49-F238E27FC236}">
                <a16:creationId xmlns:a16="http://schemas.microsoft.com/office/drawing/2014/main" id="{18535746-8EB0-4B98-B42F-FCA481F07862}"/>
              </a:ext>
            </a:extLst>
          </p:cNvPr>
          <p:cNvSpPr/>
          <p:nvPr/>
        </p:nvSpPr>
        <p:spPr>
          <a:xfrm>
            <a:off x="5647460" y="3581400"/>
            <a:ext cx="2201140" cy="2286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0" name="Table 19">
            <a:extLst>
              <a:ext uri="{FF2B5EF4-FFF2-40B4-BE49-F238E27FC236}">
                <a16:creationId xmlns:a16="http://schemas.microsoft.com/office/drawing/2014/main" id="{29F7ADD2-C6CF-4E2C-AA0A-617CD61C13E9}"/>
              </a:ext>
            </a:extLst>
          </p:cNvPr>
          <p:cNvGraphicFramePr>
            <a:graphicFrameLocks noGrp="1"/>
          </p:cNvGraphicFramePr>
          <p:nvPr/>
        </p:nvGraphicFramePr>
        <p:xfrm>
          <a:off x="1903898" y="4425067"/>
          <a:ext cx="6096000" cy="148336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a:t>P-value</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r>
                        <a:rPr lang="en-US" dirty="0"/>
                        <a:t>14</a:t>
                      </a:r>
                    </a:p>
                  </a:txBody>
                  <a:tcPr/>
                </a:tc>
                <a:tc>
                  <a:txBody>
                    <a:bodyPr/>
                    <a:lstStyle/>
                    <a:p>
                      <a:r>
                        <a:rPr lang="en-US" dirty="0"/>
                        <a:t>.5048</a:t>
                      </a:r>
                    </a:p>
                  </a:txBody>
                  <a:tcPr/>
                </a:tc>
                <a:tc>
                  <a:txBody>
                    <a:bodyPr/>
                    <a:lstStyle/>
                    <a:p>
                      <a:r>
                        <a:rPr lang="en-US" dirty="0"/>
                        <a:t>.0361</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r>
                        <a:rPr lang="en-US" dirty="0"/>
                        <a:t>16</a:t>
                      </a:r>
                    </a:p>
                  </a:txBody>
                  <a:tcPr/>
                </a:tc>
                <a:tc>
                  <a:txBody>
                    <a:bodyPr/>
                    <a:lstStyle/>
                    <a:p>
                      <a:r>
                        <a:rPr lang="en-US" dirty="0"/>
                        <a:t>.5533</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24" name="Rectangle 23">
            <a:extLst>
              <a:ext uri="{FF2B5EF4-FFF2-40B4-BE49-F238E27FC236}">
                <a16:creationId xmlns:a16="http://schemas.microsoft.com/office/drawing/2014/main" id="{6684DA21-AE98-4D47-B147-1FBCE232444D}"/>
              </a:ext>
            </a:extLst>
          </p:cNvPr>
          <p:cNvSpPr/>
          <p:nvPr/>
        </p:nvSpPr>
        <p:spPr>
          <a:xfrm>
            <a:off x="2869567" y="5554118"/>
            <a:ext cx="2067171" cy="34668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D50B552D-D2B6-4962-94AB-03DDDEF2B358}"/>
              </a:ext>
            </a:extLst>
          </p:cNvPr>
          <p:cNvCxnSpPr>
            <a:cxnSpLocks/>
            <a:stCxn id="6" idx="2"/>
          </p:cNvCxnSpPr>
          <p:nvPr/>
        </p:nvCxnSpPr>
        <p:spPr>
          <a:xfrm>
            <a:off x="2243570" y="3810000"/>
            <a:ext cx="2067171" cy="135244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1E638E8-6B0F-4101-B646-515EBF1CD296}"/>
              </a:ext>
            </a:extLst>
          </p:cNvPr>
          <p:cNvSpPr/>
          <p:nvPr/>
        </p:nvSpPr>
        <p:spPr>
          <a:xfrm>
            <a:off x="2895600" y="5163433"/>
            <a:ext cx="3048000" cy="37264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Arrow Connector 24">
            <a:extLst>
              <a:ext uri="{FF2B5EF4-FFF2-40B4-BE49-F238E27FC236}">
                <a16:creationId xmlns:a16="http://schemas.microsoft.com/office/drawing/2014/main" id="{BF1D73CC-290A-42CD-9E7A-D7DE8EEE463F}"/>
              </a:ext>
            </a:extLst>
          </p:cNvPr>
          <p:cNvCxnSpPr>
            <a:cxnSpLocks/>
            <a:stCxn id="17" idx="2"/>
            <a:endCxn id="24" idx="0"/>
          </p:cNvCxnSpPr>
          <p:nvPr/>
        </p:nvCxnSpPr>
        <p:spPr>
          <a:xfrm flipH="1">
            <a:off x="3903153" y="3810000"/>
            <a:ext cx="2844877" cy="1744118"/>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061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25"/>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24"/>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20"/>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 presetClass="exit" presetSubtype="0" fill="hold" nodeType="withEffect">
                                  <p:stCondLst>
                                    <p:cond delay="0"/>
                                  </p:stCondLst>
                                  <p:childTnLst>
                                    <p:set>
                                      <p:cBhvr>
                                        <p:cTn id="27" dur="1" fill="hold">
                                          <p:stCondLst>
                                            <p:cond delay="0"/>
                                          </p:stCondLst>
                                        </p:cTn>
                                        <p:tgtEl>
                                          <p:spTgt spid="10"/>
                                        </p:tgtEl>
                                        <p:attrNameLst>
                                          <p:attrName>style.visibility</p:attrName>
                                        </p:attrNameLst>
                                      </p:cBhvr>
                                      <p:to>
                                        <p:strVal val="hidden"/>
                                      </p:to>
                                    </p:set>
                                  </p:childTnLst>
                                </p:cTn>
                              </p:par>
                              <p:par>
                                <p:cTn id="28" presetID="1" presetClass="exit" presetSubtype="0" fill="hold" grpId="1" nodeType="withEffect">
                                  <p:stCondLst>
                                    <p:cond delay="0"/>
                                  </p:stCondLst>
                                  <p:childTnLst>
                                    <p:set>
                                      <p:cBhvr>
                                        <p:cTn id="29" dur="1" fill="hold">
                                          <p:stCondLst>
                                            <p:cond delay="0"/>
                                          </p:stCondLst>
                                        </p:cTn>
                                        <p:tgtEl>
                                          <p:spTgt spid="19"/>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4" grpId="0" animBg="1"/>
      <p:bldP spid="24" grpId="1" animBg="1"/>
      <p:bldP spid="19" grpId="0" animBg="1"/>
      <p:bldP spid="1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2789D13-84B4-4A98-B836-57AE3404006B}"/>
              </a:ext>
            </a:extLst>
          </p:cNvPr>
          <p:cNvPicPr>
            <a:picLocks noChangeAspect="1"/>
          </p:cNvPicPr>
          <p:nvPr/>
        </p:nvPicPr>
        <p:blipFill>
          <a:blip r:embed="rId2"/>
          <a:stretch>
            <a:fillRect/>
          </a:stretch>
        </p:blipFill>
        <p:spPr>
          <a:xfrm>
            <a:off x="238125" y="4445053"/>
            <a:ext cx="5010150" cy="1591171"/>
          </a:xfrm>
          <a:prstGeom prst="rect">
            <a:avLst/>
          </a:prstGeom>
        </p:spPr>
      </p:pic>
      <p:sp>
        <p:nvSpPr>
          <p:cNvPr id="2" name="Title 1"/>
          <p:cNvSpPr>
            <a:spLocks noGrp="1"/>
          </p:cNvSpPr>
          <p:nvPr>
            <p:ph type="title"/>
          </p:nvPr>
        </p:nvSpPr>
        <p:spPr>
          <a:xfrm>
            <a:off x="434933" y="150496"/>
            <a:ext cx="4343400" cy="504139"/>
          </a:xfrm>
        </p:spPr>
        <p:txBody>
          <a:bodyPr>
            <a:normAutofit fontScale="90000"/>
          </a:bodyPr>
          <a:lstStyle/>
          <a:p>
            <a:r>
              <a:rPr lang="en-US" dirty="0"/>
              <a:t>Echolocation!!!</a:t>
            </a:r>
          </a:p>
        </p:txBody>
      </p:sp>
      <p:pic>
        <p:nvPicPr>
          <p:cNvPr id="4" name="Picture 3"/>
          <p:cNvPicPr>
            <a:picLocks noChangeAspect="1"/>
          </p:cNvPicPr>
          <p:nvPr/>
        </p:nvPicPr>
        <p:blipFill>
          <a:blip r:embed="rId3"/>
          <a:stretch>
            <a:fillRect/>
          </a:stretch>
        </p:blipFill>
        <p:spPr>
          <a:xfrm>
            <a:off x="6153279" y="189130"/>
            <a:ext cx="2781877" cy="1504950"/>
          </a:xfrm>
          <a:prstGeom prst="rect">
            <a:avLst/>
          </a:prstGeom>
        </p:spPr>
      </p:pic>
      <p:sp>
        <p:nvSpPr>
          <p:cNvPr id="5" name="TextBox 4"/>
          <p:cNvSpPr txBox="1"/>
          <p:nvPr/>
        </p:nvSpPr>
        <p:spPr>
          <a:xfrm>
            <a:off x="152400" y="621408"/>
            <a:ext cx="5867400" cy="1200329"/>
          </a:xfrm>
          <a:prstGeom prst="rect">
            <a:avLst/>
          </a:prstGeom>
          <a:noFill/>
        </p:spPr>
        <p:txBody>
          <a:bodyPr wrap="square" rtlCol="0">
            <a:spAutoFit/>
          </a:bodyPr>
          <a:lstStyle/>
          <a:p>
            <a:r>
              <a:rPr lang="en-US" b="1" dirty="0"/>
              <a:t>QOI: Is there a difference in the in-flight energy of the </a:t>
            </a:r>
            <a:r>
              <a:rPr lang="en-US" b="1" dirty="0">
                <a:solidFill>
                  <a:srgbClr val="00B050"/>
                </a:solidFill>
              </a:rPr>
              <a:t>TWO BAT types</a:t>
            </a:r>
            <a:r>
              <a:rPr lang="en-US" b="1" dirty="0"/>
              <a:t> after body size is accounted for? </a:t>
            </a:r>
          </a:p>
          <a:p>
            <a:r>
              <a:rPr lang="en-US" b="1" dirty="0"/>
              <a:t>(Or, are the intercepts for the TWO BAT types different, after knowing that the slopes can be considered equal?)  </a:t>
            </a:r>
          </a:p>
        </p:txBody>
      </p:sp>
      <p:pic>
        <p:nvPicPr>
          <p:cNvPr id="14" name="Picture 13"/>
          <p:cNvPicPr>
            <a:picLocks noChangeAspect="1"/>
          </p:cNvPicPr>
          <p:nvPr/>
        </p:nvPicPr>
        <p:blipFill>
          <a:blip r:embed="rId4"/>
          <a:stretch>
            <a:fillRect/>
          </a:stretch>
        </p:blipFill>
        <p:spPr>
          <a:xfrm>
            <a:off x="5486400" y="3276600"/>
            <a:ext cx="3095348" cy="2331716"/>
          </a:xfrm>
          <a:prstGeom prst="rect">
            <a:avLst/>
          </a:prstGeom>
        </p:spPr>
      </p:pic>
      <p:sp>
        <p:nvSpPr>
          <p:cNvPr id="10" name="TextBox 9"/>
          <p:cNvSpPr txBox="1"/>
          <p:nvPr/>
        </p:nvSpPr>
        <p:spPr>
          <a:xfrm>
            <a:off x="230011" y="6059848"/>
            <a:ext cx="8607778" cy="646331"/>
          </a:xfrm>
          <a:prstGeom prst="rect">
            <a:avLst/>
          </a:prstGeom>
          <a:noFill/>
        </p:spPr>
        <p:txBody>
          <a:bodyPr wrap="square" rtlCol="0">
            <a:spAutoFit/>
          </a:bodyPr>
          <a:lstStyle/>
          <a:p>
            <a:r>
              <a:rPr lang="en-US" dirty="0"/>
              <a:t>Data are consistent with the hypothesis of equal median in-flight energy expenditures between two bat types after accounting for the mass (size) (p-value = .7030).</a:t>
            </a:r>
          </a:p>
        </p:txBody>
      </p:sp>
      <mc:AlternateContent xmlns:mc="http://schemas.openxmlformats.org/markup-compatibility/2006" xmlns:a14="http://schemas.microsoft.com/office/drawing/2010/main">
        <mc:Choice Requires="a14">
          <p:sp>
            <p:nvSpPr>
              <p:cNvPr id="11" name="TextBox 10"/>
              <p:cNvSpPr txBox="1"/>
              <p:nvPr/>
            </p:nvSpPr>
            <p:spPr>
              <a:xfrm>
                <a:off x="-2822" y="1839460"/>
                <a:ext cx="8915400"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charset="0"/>
                          <a:ea typeface="Cambria Math" charset="0"/>
                          <a:cs typeface="Cambria Math" charset="0"/>
                        </a:rPr>
                        <m:t>𝜇</m:t>
                      </m:r>
                      <m:d>
                        <m:dPr>
                          <m:begChr m:val="{"/>
                          <m:endChr m:val="|"/>
                          <m:ctrlPr>
                            <a:rPr lang="en-US" sz="1600" i="1" smtClean="0">
                              <a:latin typeface="Cambria Math" panose="02040503050406030204" pitchFamily="18" charset="0"/>
                              <a:ea typeface="Cambria Math" charset="0"/>
                              <a:cs typeface="Cambria Math" charset="0"/>
                            </a:rPr>
                          </m:ctrlPr>
                        </m:dPr>
                        <m:e>
                          <m:r>
                            <a:rPr lang="en-US" sz="1600" b="0" i="1" smtClean="0">
                              <a:latin typeface="Cambria Math" charset="0"/>
                              <a:ea typeface="Cambria Math" charset="0"/>
                              <a:cs typeface="Cambria Math" charset="0"/>
                            </a:rPr>
                            <m:t>𝑙𝑒𝑛𝑒𝑟</m:t>
                          </m:r>
                          <m:r>
                            <a:rPr lang="en-US" sz="1600" b="0" i="1" smtClean="0">
                              <a:latin typeface="Cambria Math" panose="02040503050406030204" pitchFamily="18" charset="0"/>
                              <a:ea typeface="Cambria Math" charset="0"/>
                              <a:cs typeface="Cambria Math" charset="0"/>
                            </a:rPr>
                            <m:t>𝑔</m:t>
                          </m:r>
                          <m:r>
                            <a:rPr lang="en-US" sz="1600" b="0" i="1" smtClean="0">
                              <a:latin typeface="Cambria Math" charset="0"/>
                              <a:ea typeface="Cambria Math" charset="0"/>
                              <a:cs typeface="Cambria Math" charset="0"/>
                            </a:rPr>
                            <m:t>𝑦</m:t>
                          </m:r>
                          <m:r>
                            <a:rPr lang="en-US" sz="1600" b="0" i="1" smtClean="0">
                              <a:latin typeface="Cambria Math" charset="0"/>
                              <a:ea typeface="Cambria Math" charset="0"/>
                              <a:cs typeface="Cambria Math" charset="0"/>
                            </a:rPr>
                            <m:t> </m:t>
                          </m:r>
                        </m:e>
                      </m:d>
                      <m:r>
                        <a:rPr lang="en-US" sz="1600" b="0" i="1" smtClean="0">
                          <a:latin typeface="Cambria Math" charset="0"/>
                          <a:ea typeface="Cambria Math" charset="0"/>
                          <a:cs typeface="Cambria Math" charset="0"/>
                        </a:rPr>
                        <m:t>𝑙𝑚𝑎𝑠𝑠</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𝑇𝑌𝑃𝐸</m:t>
                      </m:r>
                      <m:r>
                        <a:rPr lang="en-US" sz="1600" b="0" i="1" smtClean="0">
                          <a:latin typeface="Cambria Math" charset="0"/>
                          <a:ea typeface="Cambria Math" charset="0"/>
                          <a:cs typeface="Cambria Math" charset="0"/>
                        </a:rPr>
                        <m:t>}= </m:t>
                      </m:r>
                      <m:sSub>
                        <m:sSubPr>
                          <m:ctrlPr>
                            <a:rPr lang="en-US" sz="1600" i="1" smtClean="0">
                              <a:latin typeface="Cambria Math" panose="02040503050406030204" pitchFamily="18" charset="0"/>
                              <a:ea typeface="Cambria Math" charset="0"/>
                              <a:cs typeface="Cambria Math" charset="0"/>
                            </a:rPr>
                          </m:ctrlPr>
                        </m:sSubPr>
                        <m:e>
                          <m:r>
                            <a:rPr lang="en-US" sz="1600" b="0" i="1" smtClean="0">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0</m:t>
                          </m:r>
                        </m:sub>
                      </m:sSub>
                      <m:sSub>
                        <m:sSubPr>
                          <m:ctrlPr>
                            <a:rPr lang="en-US" sz="1600" i="1">
                              <a:latin typeface="Cambria Math" panose="02040503050406030204" pitchFamily="18" charset="0"/>
                              <a:ea typeface="Cambria Math" charset="0"/>
                              <a:cs typeface="Cambria Math" charset="0"/>
                            </a:rPr>
                          </m:ctrlPr>
                        </m:sSubPr>
                        <m:e>
                          <m:r>
                            <a:rPr lang="en-US" sz="1600" b="0" i="1" smtClean="0">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1</m:t>
                          </m:r>
                        </m:sub>
                      </m:sSub>
                      <m:r>
                        <a:rPr lang="en-US" sz="1600" b="0" i="1" smtClean="0">
                          <a:latin typeface="Cambria Math" charset="0"/>
                          <a:ea typeface="Cambria Math" charset="0"/>
                          <a:cs typeface="Cambria Math" charset="0"/>
                        </a:rPr>
                        <m:t>𝑙𝑚𝑎𝑠𝑠</m:t>
                      </m:r>
                      <m:sSub>
                        <m:sSubPr>
                          <m:ctrlPr>
                            <a:rPr lang="en-US" sz="1600" i="1">
                              <a:latin typeface="Cambria Math" panose="02040503050406030204" pitchFamily="18" charset="0"/>
                              <a:ea typeface="Cambria Math" charset="0"/>
                              <a:cs typeface="Cambria Math" charset="0"/>
                            </a:rPr>
                          </m:ctrlPr>
                        </m:sSubPr>
                        <m:e>
                          <m:r>
                            <a:rPr lang="en-US" sz="1600" b="0" i="1">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2</m:t>
                          </m:r>
                        </m:sub>
                      </m:sSub>
                      <m:r>
                        <a:rPr lang="en-US" sz="1600" b="0" i="1" smtClean="0">
                          <a:latin typeface="Cambria Math" charset="0"/>
                          <a:ea typeface="Cambria Math" charset="0"/>
                          <a:cs typeface="Cambria Math" charset="0"/>
                        </a:rPr>
                        <m:t>𝑏𝑖𝑟𝑑</m:t>
                      </m:r>
                      <m:sSub>
                        <m:sSubPr>
                          <m:ctrlPr>
                            <a:rPr lang="en-US" sz="1600" i="1">
                              <a:latin typeface="Cambria Math" panose="02040503050406030204" pitchFamily="18" charset="0"/>
                              <a:ea typeface="Cambria Math" charset="0"/>
                              <a:cs typeface="Cambria Math" charset="0"/>
                            </a:rPr>
                          </m:ctrlPr>
                        </m:sSubPr>
                        <m:e>
                          <m:r>
                            <a:rPr lang="en-US" sz="1600" b="0" i="1">
                              <a:latin typeface="Cambria Math" charset="0"/>
                              <a:ea typeface="Cambria Math" charset="0"/>
                              <a:cs typeface="Cambria Math" charset="0"/>
                            </a:rPr>
                            <m:t>+</m:t>
                          </m:r>
                          <m:r>
                            <a:rPr lang="en-US" sz="1600" b="0" i="1">
                              <a:latin typeface="Cambria Math" charset="0"/>
                              <a:ea typeface="Cambria Math" charset="0"/>
                              <a:cs typeface="Cambria Math" charset="0"/>
                            </a:rPr>
                            <m:t>𝛽</m:t>
                          </m:r>
                        </m:e>
                        <m:sub>
                          <m:r>
                            <a:rPr lang="en-US" sz="1600" b="0" i="1" smtClean="0">
                              <a:latin typeface="Cambria Math" charset="0"/>
                              <a:ea typeface="Cambria Math" charset="0"/>
                              <a:cs typeface="Cambria Math" charset="0"/>
                            </a:rPr>
                            <m:t>3</m:t>
                          </m:r>
                        </m:sub>
                      </m:sSub>
                      <m:r>
                        <a:rPr lang="en-US" sz="1600" b="0" i="1" smtClean="0">
                          <a:latin typeface="Cambria Math" charset="0"/>
                          <a:ea typeface="Cambria Math" charset="0"/>
                          <a:cs typeface="Cambria Math" charset="0"/>
                        </a:rPr>
                        <m:t>𝑒𝑏𝑎𝑡</m:t>
                      </m:r>
                      <m:sSub>
                        <m:sSubPr>
                          <m:ctrlPr>
                            <a:rPr lang="en-US" sz="1600" i="1" strike="sngStrike">
                              <a:latin typeface="Cambria Math" panose="02040503050406030204" pitchFamily="18" charset="0"/>
                              <a:ea typeface="Cambria Math" charset="0"/>
                              <a:cs typeface="Cambria Math" charset="0"/>
                            </a:rPr>
                          </m:ctrlPr>
                        </m:sSubPr>
                        <m:e>
                          <m:r>
                            <a:rPr lang="en-US" sz="1600" b="0" i="1" strike="sngStrike">
                              <a:latin typeface="Cambria Math" charset="0"/>
                              <a:ea typeface="Cambria Math" charset="0"/>
                              <a:cs typeface="Cambria Math" charset="0"/>
                            </a:rPr>
                            <m:t>+</m:t>
                          </m:r>
                          <m:r>
                            <a:rPr lang="en-US" sz="1600" b="0" i="1" strike="sngStrike">
                              <a:latin typeface="Cambria Math" charset="0"/>
                              <a:ea typeface="Cambria Math" charset="0"/>
                              <a:cs typeface="Cambria Math" charset="0"/>
                            </a:rPr>
                            <m:t>𝛽</m:t>
                          </m:r>
                        </m:e>
                        <m:sub>
                          <m:r>
                            <a:rPr lang="en-US" sz="1600" b="0" i="1" strike="sngStrike" smtClean="0">
                              <a:latin typeface="Cambria Math" charset="0"/>
                              <a:ea typeface="Cambria Math" charset="0"/>
                              <a:cs typeface="Cambria Math" charset="0"/>
                            </a:rPr>
                            <m:t>4</m:t>
                          </m:r>
                        </m:sub>
                      </m:sSub>
                      <m:r>
                        <a:rPr lang="en-US" sz="1600" b="0" i="1" strike="sngStrike" smtClean="0">
                          <a:latin typeface="Cambria Math" charset="0"/>
                          <a:ea typeface="Cambria Math" charset="0"/>
                          <a:cs typeface="Cambria Math" charset="0"/>
                        </a:rPr>
                        <m:t>𝑙𝑚𝑎𝑠𝑠</m:t>
                      </m:r>
                      <m:r>
                        <a:rPr lang="en-US" sz="1600" b="0" i="1" strike="sngStrike" smtClean="0">
                          <a:latin typeface="Cambria Math" charset="0"/>
                          <a:ea typeface="Cambria Math" charset="0"/>
                          <a:cs typeface="Cambria Math" charset="0"/>
                        </a:rPr>
                        <m:t>∗</m:t>
                      </m:r>
                      <m:r>
                        <a:rPr lang="en-US" sz="1600" b="0" i="1" strike="sngStrike" smtClean="0">
                          <a:latin typeface="Cambria Math" charset="0"/>
                          <a:ea typeface="Cambria Math" charset="0"/>
                          <a:cs typeface="Cambria Math" charset="0"/>
                        </a:rPr>
                        <m:t>𝑏𝑖𝑟𝑑</m:t>
                      </m:r>
                      <m:sSub>
                        <m:sSubPr>
                          <m:ctrlPr>
                            <a:rPr lang="en-US" sz="1600" i="1" strike="sngStrike">
                              <a:latin typeface="Cambria Math" panose="02040503050406030204" pitchFamily="18" charset="0"/>
                              <a:ea typeface="Cambria Math" charset="0"/>
                              <a:cs typeface="Cambria Math" charset="0"/>
                            </a:rPr>
                          </m:ctrlPr>
                        </m:sSubPr>
                        <m:e>
                          <m:r>
                            <a:rPr lang="en-US" sz="1600" b="0" i="1" strike="sngStrike">
                              <a:latin typeface="Cambria Math" charset="0"/>
                              <a:ea typeface="Cambria Math" charset="0"/>
                              <a:cs typeface="Cambria Math" charset="0"/>
                            </a:rPr>
                            <m:t>+</m:t>
                          </m:r>
                          <m:r>
                            <a:rPr lang="en-US" sz="1600" b="0" i="1" strike="sngStrike">
                              <a:latin typeface="Cambria Math" charset="0"/>
                              <a:ea typeface="Cambria Math" charset="0"/>
                              <a:cs typeface="Cambria Math" charset="0"/>
                            </a:rPr>
                            <m:t>𝛽</m:t>
                          </m:r>
                        </m:e>
                        <m:sub>
                          <m:r>
                            <a:rPr lang="en-US" sz="1600" b="0" i="1" strike="sngStrike" smtClean="0">
                              <a:latin typeface="Cambria Math" charset="0"/>
                              <a:ea typeface="Cambria Math" charset="0"/>
                              <a:cs typeface="Cambria Math" charset="0"/>
                            </a:rPr>
                            <m:t>5</m:t>
                          </m:r>
                        </m:sub>
                      </m:sSub>
                      <m:r>
                        <a:rPr lang="en-US" sz="1600" b="0" i="1" strike="sngStrike" smtClean="0">
                          <a:latin typeface="Cambria Math" charset="0"/>
                          <a:ea typeface="Cambria Math" charset="0"/>
                          <a:cs typeface="Cambria Math" charset="0"/>
                        </a:rPr>
                        <m:t> </m:t>
                      </m:r>
                      <m:r>
                        <a:rPr lang="en-US" sz="1600" b="0" i="1" strike="sngStrike" smtClean="0">
                          <a:latin typeface="Cambria Math" charset="0"/>
                          <a:ea typeface="Cambria Math" charset="0"/>
                          <a:cs typeface="Cambria Math" charset="0"/>
                        </a:rPr>
                        <m:t>𝑙𝑚𝑎𝑠𝑠</m:t>
                      </m:r>
                      <m:r>
                        <a:rPr lang="en-US" sz="1600" b="0" i="1" strike="sngStrike" smtClean="0">
                          <a:latin typeface="Cambria Math" charset="0"/>
                          <a:ea typeface="Cambria Math" charset="0"/>
                          <a:cs typeface="Cambria Math" charset="0"/>
                        </a:rPr>
                        <m:t> ∗</m:t>
                      </m:r>
                      <m:r>
                        <a:rPr lang="en-US" sz="1600" b="0" i="1" strike="sngStrike" smtClean="0">
                          <a:latin typeface="Cambria Math" charset="0"/>
                          <a:ea typeface="Cambria Math" charset="0"/>
                          <a:cs typeface="Cambria Math" charset="0"/>
                        </a:rPr>
                        <m:t>𝑒𝑏𝑎𝑡</m:t>
                      </m:r>
                    </m:oMath>
                  </m:oMathPara>
                </a14:m>
                <a:endParaRPr lang="en-US" sz="1600" i="1" strike="sngStrike" dirty="0"/>
              </a:p>
            </p:txBody>
          </p:sp>
        </mc:Choice>
        <mc:Fallback xmlns="">
          <p:sp>
            <p:nvSpPr>
              <p:cNvPr id="11" name="TextBox 10"/>
              <p:cNvSpPr txBox="1">
                <a:spLocks noRot="1" noChangeAspect="1" noMove="1" noResize="1" noEditPoints="1" noAdjustHandles="1" noChangeArrowheads="1" noChangeShapeType="1" noTextEdit="1"/>
              </p:cNvSpPr>
              <p:nvPr/>
            </p:nvSpPr>
            <p:spPr>
              <a:xfrm>
                <a:off x="-2822" y="1839460"/>
                <a:ext cx="8915400" cy="246221"/>
              </a:xfrm>
              <a:prstGeom prst="rect">
                <a:avLst/>
              </a:prstGeom>
              <a:blipFill>
                <a:blip r:embed="rId5"/>
                <a:stretch>
                  <a:fillRect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536F05C3-2E73-49A9-A71C-693A876088DB}"/>
                  </a:ext>
                </a:extLst>
              </p:cNvPr>
              <p:cNvSpPr/>
              <p:nvPr/>
            </p:nvSpPr>
            <p:spPr>
              <a:xfrm>
                <a:off x="282222" y="2463358"/>
                <a:ext cx="8345311" cy="646331"/>
              </a:xfrm>
              <a:prstGeom prst="rect">
                <a:avLst/>
              </a:prstGeom>
            </p:spPr>
            <p:txBody>
              <a:bodyPr wrap="square">
                <a:spAutoFit/>
              </a:bodyPr>
              <a:lstStyle/>
              <a:p>
                <a14:m>
                  <m:oMath xmlns:m="http://schemas.openxmlformats.org/officeDocument/2006/math">
                    <m:r>
                      <a:rPr lang="en-US" i="1" smtClean="0">
                        <a:latin typeface="Cambria Math" charset="0"/>
                        <a:ea typeface="Cambria Math" charset="0"/>
                        <a:cs typeface="Cambria Math" charset="0"/>
                      </a:rPr>
                      <m:t>𝜇</m:t>
                    </m:r>
                    <m:d>
                      <m:dPr>
                        <m:begChr m:val="{"/>
                        <m:endChr m:val="|"/>
                        <m:ctrlPr>
                          <a:rPr lang="en-US" i="1">
                            <a:latin typeface="Cambria Math" panose="02040503050406030204" pitchFamily="18" charset="0"/>
                            <a:ea typeface="Cambria Math" charset="0"/>
                            <a:cs typeface="Cambria Math" charset="0"/>
                          </a:rPr>
                        </m:ctrlPr>
                      </m:dPr>
                      <m:e>
                        <m:r>
                          <a:rPr lang="en-US" i="1">
                            <a:latin typeface="Cambria Math" charset="0"/>
                            <a:ea typeface="Cambria Math" charset="0"/>
                            <a:cs typeface="Cambria Math" charset="0"/>
                          </a:rPr>
                          <m:t>𝑙𝑒𝑛𝑒𝑟</m:t>
                        </m:r>
                        <m:r>
                          <a:rPr lang="en-US" i="1">
                            <a:latin typeface="Cambria Math" panose="02040503050406030204" pitchFamily="18" charset="0"/>
                            <a:ea typeface="Cambria Math" charset="0"/>
                            <a:cs typeface="Cambria Math" charset="0"/>
                          </a:rPr>
                          <m:t>𝑔</m:t>
                        </m:r>
                        <m:r>
                          <a:rPr lang="en-US" i="1">
                            <a:latin typeface="Cambria Math" charset="0"/>
                            <a:ea typeface="Cambria Math" charset="0"/>
                            <a:cs typeface="Cambria Math" charset="0"/>
                          </a:rPr>
                          <m:t>𝑦</m:t>
                        </m:r>
                        <m:r>
                          <a:rPr lang="en-US" i="1">
                            <a:latin typeface="Cambria Math" charset="0"/>
                            <a:ea typeface="Cambria Math" charset="0"/>
                            <a:cs typeface="Cambria Math" charset="0"/>
                          </a:rPr>
                          <m:t> </m:t>
                        </m:r>
                      </m:e>
                    </m:d>
                    <m:r>
                      <a:rPr lang="en-US" i="1">
                        <a:latin typeface="Cambria Math" charset="0"/>
                        <a:ea typeface="Cambria Math" charset="0"/>
                        <a:cs typeface="Cambria Math" charset="0"/>
                      </a:rPr>
                      <m:t>𝑙𝑚𝑎𝑠𝑠</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𝑇𝑌𝑃𝐸</m:t>
                    </m:r>
                    <m:r>
                      <a:rPr lang="en-US" i="1">
                        <a:latin typeface="Cambria Math" panose="02040503050406030204" pitchFamily="18" charset="0"/>
                        <a:ea typeface="Cambria Math" charset="0"/>
                        <a:cs typeface="Cambria Math" charset="0"/>
                      </a:rPr>
                      <m:t>=</m:t>
                    </m:r>
                    <m:r>
                      <a:rPr lang="en-US" b="1" i="1">
                        <a:latin typeface="Cambria Math" panose="02040503050406030204" pitchFamily="18" charset="0"/>
                        <a:ea typeface="Cambria Math" charset="0"/>
                        <a:cs typeface="Cambria Math" charset="0"/>
                      </a:rPr>
                      <m:t>𝒆𝒃𝒂𝒕</m:t>
                    </m:r>
                    <m:r>
                      <a:rPr lang="en-US" i="1">
                        <a:latin typeface="Cambria Math" charset="0"/>
                        <a:ea typeface="Cambria Math" charset="0"/>
                        <a:cs typeface="Cambria Math" charset="0"/>
                      </a:rPr>
                      <m:t>}=</m:t>
                    </m:r>
                    <m:r>
                      <a:rPr lang="en-US" i="1">
                        <a:latin typeface="Cambria Math" panose="02040503050406030204" pitchFamily="18" charset="0"/>
                        <a:ea typeface="Cambria Math" charset="0"/>
                        <a:cs typeface="Cambria Math" charset="0"/>
                      </a:rPr>
                      <m:t>(</m:t>
                    </m:r>
                    <m:sSub>
                      <m:sSubPr>
                        <m:ctrlPr>
                          <a:rPr lang="en-US" b="1" i="1">
                            <a:latin typeface="Cambria Math" panose="02040503050406030204" pitchFamily="18" charset="0"/>
                            <a:ea typeface="Cambria Math" charset="0"/>
                            <a:cs typeface="Cambria Math" charset="0"/>
                          </a:rPr>
                        </m:ctrlPr>
                      </m:sSubPr>
                      <m:e>
                        <m:r>
                          <a:rPr lang="en-US" b="1" i="1">
                            <a:latin typeface="Cambria Math" charset="0"/>
                            <a:ea typeface="Cambria Math" charset="0"/>
                            <a:cs typeface="Cambria Math" charset="0"/>
                          </a:rPr>
                          <m:t>𝜷</m:t>
                        </m:r>
                      </m:e>
                      <m:sub>
                        <m:r>
                          <a:rPr lang="en-US" b="1" i="1">
                            <a:latin typeface="Cambria Math" charset="0"/>
                            <a:ea typeface="Cambria Math" charset="0"/>
                            <a:cs typeface="Cambria Math" charset="0"/>
                          </a:rPr>
                          <m:t>𝟎</m:t>
                        </m:r>
                      </m:sub>
                    </m:sSub>
                    <m:sSub>
                      <m:sSubPr>
                        <m:ctrlPr>
                          <a:rPr lang="en-US" b="1" i="1">
                            <a:latin typeface="Cambria Math" panose="02040503050406030204" pitchFamily="18" charset="0"/>
                            <a:ea typeface="Cambria Math" charset="0"/>
                            <a:cs typeface="Cambria Math" charset="0"/>
                          </a:rPr>
                        </m:ctrlPr>
                      </m:sSubPr>
                      <m:e>
                        <m:r>
                          <a:rPr lang="en-US" b="1" i="1">
                            <a:latin typeface="Cambria Math" charset="0"/>
                            <a:ea typeface="Cambria Math" charset="0"/>
                            <a:cs typeface="Cambria Math" charset="0"/>
                          </a:rPr>
                          <m:t>+</m:t>
                        </m:r>
                        <m:r>
                          <a:rPr lang="en-US" b="1" i="1">
                            <a:latin typeface="Cambria Math" charset="0"/>
                            <a:ea typeface="Cambria Math" charset="0"/>
                            <a:cs typeface="Cambria Math" charset="0"/>
                          </a:rPr>
                          <m:t>𝜷</m:t>
                        </m:r>
                      </m:e>
                      <m:sub>
                        <m:r>
                          <a:rPr lang="en-US" b="1" i="1">
                            <a:latin typeface="Cambria Math" charset="0"/>
                            <a:ea typeface="Cambria Math" charset="0"/>
                            <a:cs typeface="Cambria Math" charset="0"/>
                          </a:rPr>
                          <m:t>𝟑</m:t>
                        </m:r>
                      </m:sub>
                    </m:sSub>
                    <m:r>
                      <a:rPr lang="en-US" i="1">
                        <a:latin typeface="Cambria Math" panose="02040503050406030204" pitchFamily="18"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b="0" i="1">
                            <a:latin typeface="Cambria Math" charset="0"/>
                            <a:ea typeface="Cambria Math" charset="0"/>
                            <a:cs typeface="Cambria Math" charset="0"/>
                          </a:rPr>
                          <m:t>𝛽</m:t>
                        </m:r>
                      </m:e>
                      <m:sub>
                        <m:r>
                          <a:rPr lang="en-US" b="0" i="1">
                            <a:latin typeface="Cambria Math" charset="0"/>
                            <a:ea typeface="Cambria Math" charset="0"/>
                            <a:cs typeface="Cambria Math" charset="0"/>
                          </a:rPr>
                          <m:t>1</m:t>
                        </m:r>
                      </m:sub>
                    </m:sSub>
                    <m:r>
                      <a:rPr lang="en-US" i="1">
                        <a:latin typeface="Cambria Math" charset="0"/>
                        <a:ea typeface="Cambria Math" charset="0"/>
                        <a:cs typeface="Cambria Math" charset="0"/>
                      </a:rPr>
                      <m:t>𝑙𝑚𝑎𝑠𝑠</m:t>
                    </m:r>
                  </m:oMath>
                </a14:m>
                <a:r>
                  <a:rPr lang="en-US" i="1" dirty="0"/>
                  <a:t>: intercept = </a:t>
                </a:r>
                <a14:m>
                  <m:oMath xmlns:m="http://schemas.openxmlformats.org/officeDocument/2006/math">
                    <m:sSub>
                      <m:sSubPr>
                        <m:ctrlPr>
                          <a:rPr lang="en-US" b="1" i="1">
                            <a:latin typeface="Cambria Math" panose="02040503050406030204" pitchFamily="18" charset="0"/>
                            <a:ea typeface="Cambria Math" charset="0"/>
                            <a:cs typeface="Cambria Math" charset="0"/>
                          </a:rPr>
                        </m:ctrlPr>
                      </m:sSubPr>
                      <m:e>
                        <m:r>
                          <a:rPr lang="en-US" b="1" i="1">
                            <a:latin typeface="Cambria Math" charset="0"/>
                            <a:ea typeface="Cambria Math" charset="0"/>
                            <a:cs typeface="Cambria Math" charset="0"/>
                          </a:rPr>
                          <m:t>𝜷</m:t>
                        </m:r>
                      </m:e>
                      <m:sub>
                        <m:r>
                          <a:rPr lang="en-US" b="1" i="1" smtClean="0">
                            <a:latin typeface="Cambria Math" panose="02040503050406030204" pitchFamily="18" charset="0"/>
                            <a:ea typeface="Cambria Math" charset="0"/>
                            <a:cs typeface="Cambria Math" charset="0"/>
                          </a:rPr>
                          <m:t>𝟎</m:t>
                        </m:r>
                      </m:sub>
                    </m:sSub>
                    <m:sSub>
                      <m:sSubPr>
                        <m:ctrlPr>
                          <a:rPr lang="en-US" b="1" i="1">
                            <a:latin typeface="Cambria Math" panose="02040503050406030204" pitchFamily="18" charset="0"/>
                            <a:ea typeface="Cambria Math" charset="0"/>
                            <a:cs typeface="Cambria Math" charset="0"/>
                          </a:rPr>
                        </m:ctrlPr>
                      </m:sSubPr>
                      <m:e>
                        <m:r>
                          <a:rPr lang="en-US" b="1" i="1">
                            <a:latin typeface="Cambria Math" charset="0"/>
                            <a:ea typeface="Cambria Math" charset="0"/>
                            <a:cs typeface="Cambria Math" charset="0"/>
                          </a:rPr>
                          <m:t>+</m:t>
                        </m:r>
                        <m:r>
                          <a:rPr lang="en-US" b="1" i="1">
                            <a:latin typeface="Cambria Math" charset="0"/>
                            <a:ea typeface="Cambria Math" charset="0"/>
                            <a:cs typeface="Cambria Math" charset="0"/>
                          </a:rPr>
                          <m:t>𝜷</m:t>
                        </m:r>
                      </m:e>
                      <m:sub>
                        <m:r>
                          <a:rPr lang="en-US" b="1" i="1" smtClean="0">
                            <a:latin typeface="Cambria Math" panose="02040503050406030204" pitchFamily="18" charset="0"/>
                            <a:ea typeface="Cambria Math" charset="0"/>
                            <a:cs typeface="Cambria Math" charset="0"/>
                          </a:rPr>
                          <m:t>𝟑</m:t>
                        </m:r>
                      </m:sub>
                    </m:sSub>
                  </m:oMath>
                </a14:m>
                <a:r>
                  <a:rPr lang="en-US" i="1" dirty="0"/>
                  <a:t>  </a:t>
                </a:r>
              </a:p>
              <a:p>
                <a14:m>
                  <m:oMath xmlns:m="http://schemas.openxmlformats.org/officeDocument/2006/math">
                    <m:r>
                      <a:rPr lang="en-US" i="1">
                        <a:latin typeface="Cambria Math" charset="0"/>
                        <a:ea typeface="Cambria Math" charset="0"/>
                        <a:cs typeface="Cambria Math" charset="0"/>
                      </a:rPr>
                      <m:t>𝜇</m:t>
                    </m:r>
                    <m:d>
                      <m:dPr>
                        <m:begChr m:val="{"/>
                        <m:endChr m:val="|"/>
                        <m:ctrlPr>
                          <a:rPr lang="en-US" i="1">
                            <a:latin typeface="Cambria Math" panose="02040503050406030204" pitchFamily="18" charset="0"/>
                            <a:ea typeface="Cambria Math" charset="0"/>
                            <a:cs typeface="Cambria Math" charset="0"/>
                          </a:rPr>
                        </m:ctrlPr>
                      </m:dPr>
                      <m:e>
                        <m:r>
                          <a:rPr lang="en-US" i="1">
                            <a:latin typeface="Cambria Math" charset="0"/>
                            <a:ea typeface="Cambria Math" charset="0"/>
                            <a:cs typeface="Cambria Math" charset="0"/>
                          </a:rPr>
                          <m:t>𝑙𝑒𝑛𝑒𝑟</m:t>
                        </m:r>
                        <m:r>
                          <a:rPr lang="en-US" i="1">
                            <a:latin typeface="Cambria Math" panose="02040503050406030204" pitchFamily="18" charset="0"/>
                            <a:ea typeface="Cambria Math" charset="0"/>
                            <a:cs typeface="Cambria Math" charset="0"/>
                          </a:rPr>
                          <m:t>𝑔</m:t>
                        </m:r>
                        <m:r>
                          <a:rPr lang="en-US" i="1">
                            <a:latin typeface="Cambria Math" charset="0"/>
                            <a:ea typeface="Cambria Math" charset="0"/>
                            <a:cs typeface="Cambria Math" charset="0"/>
                          </a:rPr>
                          <m:t>𝑦</m:t>
                        </m:r>
                        <m:r>
                          <a:rPr lang="en-US" i="1">
                            <a:latin typeface="Cambria Math" charset="0"/>
                            <a:ea typeface="Cambria Math" charset="0"/>
                            <a:cs typeface="Cambria Math" charset="0"/>
                          </a:rPr>
                          <m:t> </m:t>
                        </m:r>
                      </m:e>
                    </m:d>
                    <m:r>
                      <a:rPr lang="en-US" i="1">
                        <a:latin typeface="Cambria Math" charset="0"/>
                        <a:ea typeface="Cambria Math" charset="0"/>
                        <a:cs typeface="Cambria Math" charset="0"/>
                      </a:rPr>
                      <m:t>𝑙𝑚𝑎𝑠𝑠</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𝑇𝑌𝑃𝐸</m:t>
                    </m:r>
                    <m:r>
                      <a:rPr lang="en-US" i="1">
                        <a:latin typeface="Cambria Math" panose="02040503050406030204" pitchFamily="18" charset="0"/>
                        <a:ea typeface="Cambria Math" charset="0"/>
                        <a:cs typeface="Cambria Math" charset="0"/>
                      </a:rPr>
                      <m:t>=</m:t>
                    </m:r>
                    <m:r>
                      <a:rPr lang="en-US" b="1" i="1">
                        <a:latin typeface="Cambria Math" panose="02040503050406030204" pitchFamily="18" charset="0"/>
                        <a:ea typeface="Cambria Math" charset="0"/>
                        <a:cs typeface="Cambria Math" charset="0"/>
                      </a:rPr>
                      <m:t>𝒏𝒆𝒃𝒂𝒕</m:t>
                    </m:r>
                    <m:r>
                      <a:rPr lang="en-US" i="1">
                        <a:latin typeface="Cambria Math" charset="0"/>
                        <a:ea typeface="Cambria Math" charset="0"/>
                        <a:cs typeface="Cambria Math" charset="0"/>
                      </a:rPr>
                      <m:t>}= </m:t>
                    </m:r>
                    <m:sSub>
                      <m:sSubPr>
                        <m:ctrlPr>
                          <a:rPr lang="en-US" b="1" i="1">
                            <a:latin typeface="Cambria Math" panose="02040503050406030204" pitchFamily="18" charset="0"/>
                            <a:ea typeface="Cambria Math" charset="0"/>
                            <a:cs typeface="Cambria Math" charset="0"/>
                          </a:rPr>
                        </m:ctrlPr>
                      </m:sSubPr>
                      <m:e>
                        <m:r>
                          <a:rPr lang="en-US" b="1" i="1">
                            <a:latin typeface="Cambria Math" charset="0"/>
                            <a:ea typeface="Cambria Math" charset="0"/>
                            <a:cs typeface="Cambria Math" charset="0"/>
                          </a:rPr>
                          <m:t>𝜷</m:t>
                        </m:r>
                      </m:e>
                      <m:sub>
                        <m:r>
                          <a:rPr lang="en-US" b="1" i="1">
                            <a:latin typeface="Cambria Math" charset="0"/>
                            <a:ea typeface="Cambria Math" charset="0"/>
                            <a:cs typeface="Cambria Math" charset="0"/>
                          </a:rPr>
                          <m:t>𝟎</m:t>
                        </m:r>
                      </m:sub>
                    </m:sSub>
                    <m:r>
                      <a:rPr lang="en-US" i="1">
                        <a:latin typeface="Cambria Math" panose="02040503050406030204" pitchFamily="18"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b="0" i="1">
                            <a:latin typeface="Cambria Math" charset="0"/>
                            <a:ea typeface="Cambria Math" charset="0"/>
                            <a:cs typeface="Cambria Math" charset="0"/>
                          </a:rPr>
                          <m:t>𝛽</m:t>
                        </m:r>
                      </m:e>
                      <m:sub>
                        <m:r>
                          <a:rPr lang="en-US" b="0" i="1">
                            <a:latin typeface="Cambria Math" charset="0"/>
                            <a:ea typeface="Cambria Math" charset="0"/>
                            <a:cs typeface="Cambria Math" charset="0"/>
                          </a:rPr>
                          <m:t>1</m:t>
                        </m:r>
                      </m:sub>
                    </m:sSub>
                    <m:r>
                      <a:rPr lang="en-US" i="1">
                        <a:latin typeface="Cambria Math" charset="0"/>
                        <a:ea typeface="Cambria Math" charset="0"/>
                        <a:cs typeface="Cambria Math" charset="0"/>
                      </a:rPr>
                      <m:t>𝑙𝑚𝑎𝑠𝑠</m:t>
                    </m:r>
                  </m:oMath>
                </a14:m>
                <a:r>
                  <a:rPr lang="en-US" i="1" dirty="0"/>
                  <a:t> : intercept = </a:t>
                </a:r>
                <a14:m>
                  <m:oMath xmlns:m="http://schemas.openxmlformats.org/officeDocument/2006/math">
                    <m:sSub>
                      <m:sSubPr>
                        <m:ctrlPr>
                          <a:rPr lang="en-US" b="1" i="1">
                            <a:latin typeface="Cambria Math" panose="02040503050406030204" pitchFamily="18" charset="0"/>
                            <a:ea typeface="Cambria Math" charset="0"/>
                            <a:cs typeface="Cambria Math" charset="0"/>
                          </a:rPr>
                        </m:ctrlPr>
                      </m:sSubPr>
                      <m:e>
                        <m:r>
                          <a:rPr lang="en-US" b="1" i="1">
                            <a:latin typeface="Cambria Math" charset="0"/>
                            <a:ea typeface="Cambria Math" charset="0"/>
                            <a:cs typeface="Cambria Math" charset="0"/>
                          </a:rPr>
                          <m:t>𝜷</m:t>
                        </m:r>
                      </m:e>
                      <m:sub>
                        <m:r>
                          <a:rPr lang="en-US" b="1" i="1" smtClean="0">
                            <a:latin typeface="Cambria Math" panose="02040503050406030204" pitchFamily="18" charset="0"/>
                            <a:ea typeface="Cambria Math" charset="0"/>
                            <a:cs typeface="Cambria Math" charset="0"/>
                          </a:rPr>
                          <m:t>𝟎</m:t>
                        </m:r>
                      </m:sub>
                    </m:sSub>
                  </m:oMath>
                </a14:m>
                <a:endParaRPr lang="en-US" i="1" dirty="0">
                  <a:ea typeface="Cambria Math" charset="0"/>
                  <a:cs typeface="Cambria Math" charset="0"/>
                </a:endParaRPr>
              </a:p>
            </p:txBody>
          </p:sp>
        </mc:Choice>
        <mc:Fallback xmlns="">
          <p:sp>
            <p:nvSpPr>
              <p:cNvPr id="3" name="Rectangle 2">
                <a:extLst>
                  <a:ext uri="{FF2B5EF4-FFF2-40B4-BE49-F238E27FC236}">
                    <a16:creationId xmlns:a16="http://schemas.microsoft.com/office/drawing/2014/main" id="{536F05C3-2E73-49A9-A71C-693A876088DB}"/>
                  </a:ext>
                </a:extLst>
              </p:cNvPr>
              <p:cNvSpPr>
                <a:spLocks noRot="1" noChangeAspect="1" noMove="1" noResize="1" noEditPoints="1" noAdjustHandles="1" noChangeArrowheads="1" noChangeShapeType="1" noTextEdit="1"/>
              </p:cNvSpPr>
              <p:nvPr/>
            </p:nvSpPr>
            <p:spPr>
              <a:xfrm>
                <a:off x="282222" y="2463358"/>
                <a:ext cx="8345311" cy="646331"/>
              </a:xfrm>
              <a:prstGeom prst="rect">
                <a:avLst/>
              </a:prstGeom>
              <a:blipFill>
                <a:blip r:embed="rId6"/>
                <a:stretch>
                  <a:fillRect t="-4717" b="-14151"/>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ECEC9814-C28D-40DC-90D3-257848AA94A6}"/>
              </a:ext>
            </a:extLst>
          </p:cNvPr>
          <p:cNvSpPr/>
          <p:nvPr/>
        </p:nvSpPr>
        <p:spPr>
          <a:xfrm>
            <a:off x="4648200" y="5321119"/>
            <a:ext cx="533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312B57C1-C9A2-4E7E-A8DA-1DC41C5A1C09}"/>
              </a:ext>
            </a:extLst>
          </p:cNvPr>
          <p:cNvSpPr txBox="1"/>
          <p:nvPr/>
        </p:nvSpPr>
        <p:spPr>
          <a:xfrm>
            <a:off x="158044" y="2132447"/>
            <a:ext cx="6699956" cy="369332"/>
          </a:xfrm>
          <a:prstGeom prst="rect">
            <a:avLst/>
          </a:prstGeom>
          <a:noFill/>
        </p:spPr>
        <p:txBody>
          <a:bodyPr wrap="square" rtlCol="0">
            <a:spAutoFit/>
          </a:bodyPr>
          <a:lstStyle/>
          <a:p>
            <a:r>
              <a:rPr lang="en-US" dirty="0"/>
              <a:t>Individual regression equations for each relevant value of TYPE:</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61B3415-31BD-454E-8C76-07A7E5853AF2}"/>
                  </a:ext>
                </a:extLst>
              </p:cNvPr>
              <p:cNvSpPr txBox="1"/>
              <p:nvPr/>
            </p:nvSpPr>
            <p:spPr>
              <a:xfrm>
                <a:off x="1117506" y="3342405"/>
                <a:ext cx="1164293"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𝐻</m:t>
                      </m:r>
                      <m:r>
                        <a:rPr lang="en-US" b="0" i="1" baseline="-25000" smtClean="0">
                          <a:latin typeface="Cambria Math" charset="0"/>
                        </a:rPr>
                        <m:t>𝑜</m:t>
                      </m:r>
                      <m:r>
                        <a:rPr lang="en-US" b="0" i="1" smtClean="0">
                          <a:latin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b="0" i="1" smtClean="0">
                              <a:latin typeface="Cambria Math" panose="02040503050406030204" pitchFamily="18" charset="0"/>
                              <a:ea typeface="Cambria Math" charset="0"/>
                              <a:cs typeface="Cambria Math" charset="0"/>
                            </a:rPr>
                            <m:t>3</m:t>
                          </m:r>
                        </m:sub>
                      </m:sSub>
                      <m:r>
                        <a:rPr lang="en-US" b="0" i="1" smtClean="0">
                          <a:latin typeface="Cambria Math" charset="0"/>
                          <a:ea typeface="Cambria Math" charset="0"/>
                          <a:cs typeface="Cambria Math" charset="0"/>
                        </a:rPr>
                        <m:t>=0 </m:t>
                      </m:r>
                    </m:oMath>
                  </m:oMathPara>
                </a14:m>
                <a:endParaRPr lang="en-US" b="0" i="1" dirty="0">
                  <a:latin typeface="Cambria Math" charset="0"/>
                  <a:ea typeface="Cambria Math" charset="0"/>
                  <a:cs typeface="Cambria Math" charset="0"/>
                </a:endParaRPr>
              </a:p>
              <a:p>
                <a:pPr/>
                <a14:m>
                  <m:oMathPara xmlns:m="http://schemas.openxmlformats.org/officeDocument/2006/math">
                    <m:oMathParaPr>
                      <m:jc m:val="centerGroup"/>
                    </m:oMathParaPr>
                    <m:oMath xmlns:m="http://schemas.openxmlformats.org/officeDocument/2006/math">
                      <m:r>
                        <a:rPr lang="en-US" b="0" i="1" smtClean="0">
                          <a:latin typeface="Cambria Math" charset="0"/>
                          <a:ea typeface="Cambria Math" charset="0"/>
                          <a:cs typeface="Cambria Math" charset="0"/>
                        </a:rPr>
                        <m:t>𝐻</m:t>
                      </m:r>
                      <m:r>
                        <a:rPr lang="en-US" b="0" i="1" baseline="-25000" smtClean="0">
                          <a:latin typeface="Cambria Math" charset="0"/>
                          <a:ea typeface="Cambria Math" charset="0"/>
                          <a:cs typeface="Cambria Math" charset="0"/>
                        </a:rPr>
                        <m:t>𝑎</m:t>
                      </m:r>
                      <m:r>
                        <a:rPr lang="en-US" b="0" i="1" smtClean="0">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b="0" i="1" smtClean="0">
                              <a:latin typeface="Cambria Math" panose="02040503050406030204" pitchFamily="18" charset="0"/>
                              <a:ea typeface="Cambria Math" charset="0"/>
                              <a:cs typeface="Cambria Math" charset="0"/>
                            </a:rPr>
                            <m:t>3</m:t>
                          </m:r>
                        </m:sub>
                      </m:sSub>
                      <m:r>
                        <a:rPr lang="en-US" i="1" smtClean="0">
                          <a:latin typeface="Cambria Math" panose="02040503050406030204" pitchFamily="18" charset="0"/>
                          <a:ea typeface="Cambria Math" panose="02040503050406030204" pitchFamily="18" charset="0"/>
                          <a:cs typeface="Cambria Math" charset="0"/>
                        </a:rPr>
                        <m:t>≠</m:t>
                      </m:r>
                      <m:r>
                        <a:rPr lang="en-US" b="0" i="1" smtClean="0">
                          <a:latin typeface="Cambria Math" panose="02040503050406030204" pitchFamily="18" charset="0"/>
                          <a:ea typeface="Cambria Math" panose="02040503050406030204" pitchFamily="18" charset="0"/>
                          <a:cs typeface="Cambria Math" charset="0"/>
                        </a:rPr>
                        <m:t>0</m:t>
                      </m:r>
                      <m:r>
                        <a:rPr lang="en-US" b="0" i="1" smtClean="0">
                          <a:latin typeface="Cambria Math" charset="0"/>
                          <a:ea typeface="Cambria Math" charset="0"/>
                          <a:cs typeface="Cambria Math" charset="0"/>
                        </a:rPr>
                        <m:t>.</m:t>
                      </m:r>
                    </m:oMath>
                  </m:oMathPara>
                </a14:m>
                <a:endParaRPr lang="en-US" dirty="0"/>
              </a:p>
            </p:txBody>
          </p:sp>
        </mc:Choice>
        <mc:Fallback xmlns="">
          <p:sp>
            <p:nvSpPr>
              <p:cNvPr id="16" name="TextBox 15">
                <a:extLst>
                  <a:ext uri="{FF2B5EF4-FFF2-40B4-BE49-F238E27FC236}">
                    <a16:creationId xmlns:a16="http://schemas.microsoft.com/office/drawing/2014/main" id="{961B3415-31BD-454E-8C76-07A7E5853AF2}"/>
                  </a:ext>
                </a:extLst>
              </p:cNvPr>
              <p:cNvSpPr txBox="1">
                <a:spLocks noRot="1" noChangeAspect="1" noMove="1" noResize="1" noEditPoints="1" noAdjustHandles="1" noChangeArrowheads="1" noChangeShapeType="1" noTextEdit="1"/>
              </p:cNvSpPr>
              <p:nvPr/>
            </p:nvSpPr>
            <p:spPr>
              <a:xfrm>
                <a:off x="1117506" y="3342405"/>
                <a:ext cx="1164293" cy="553998"/>
              </a:xfrm>
              <a:prstGeom prst="rect">
                <a:avLst/>
              </a:prstGeom>
              <a:blipFill>
                <a:blip r:embed="rId7"/>
                <a:stretch>
                  <a:fillRect l="-2094" b="-164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42CE509-6D62-483B-B413-2A372253BE64}"/>
                  </a:ext>
                </a:extLst>
              </p:cNvPr>
              <p:cNvSpPr txBox="1"/>
              <p:nvPr/>
            </p:nvSpPr>
            <p:spPr>
              <a:xfrm>
                <a:off x="440267" y="2986128"/>
                <a:ext cx="7653866" cy="369332"/>
              </a:xfrm>
              <a:prstGeom prst="rect">
                <a:avLst/>
              </a:prstGeom>
              <a:noFill/>
            </p:spPr>
            <p:txBody>
              <a:bodyPr wrap="square" rtlCol="0">
                <a:spAutoFit/>
              </a:bodyPr>
              <a:lstStyle/>
              <a:p>
                <a:r>
                  <a:rPr lang="en-US" dirty="0"/>
                  <a:t>Both intercepts are equal if </a:t>
                </a:r>
                <a14:m>
                  <m:oMath xmlns:m="http://schemas.openxmlformats.org/officeDocument/2006/math">
                    <m:sSub>
                      <m:sSubPr>
                        <m:ctrlPr>
                          <a:rPr lang="en-US" i="1">
                            <a:latin typeface="Cambria Math" panose="02040503050406030204" pitchFamily="18" charset="0"/>
                            <a:ea typeface="Cambria Math" charset="0"/>
                            <a:cs typeface="Cambria Math" charset="0"/>
                          </a:rPr>
                        </m:ctrlPr>
                      </m:sSubPr>
                      <m:e>
                        <m:r>
                          <a:rPr lang="en-US" b="0" i="1">
                            <a:latin typeface="Cambria Math" charset="0"/>
                            <a:ea typeface="Cambria Math" charset="0"/>
                            <a:cs typeface="Cambria Math" charset="0"/>
                          </a:rPr>
                          <m:t>𝛽</m:t>
                        </m:r>
                      </m:e>
                      <m:sub>
                        <m:r>
                          <a:rPr lang="en-US" b="0" i="1" smtClean="0">
                            <a:latin typeface="Cambria Math" panose="02040503050406030204" pitchFamily="18" charset="0"/>
                            <a:ea typeface="Cambria Math" charset="0"/>
                            <a:cs typeface="Cambria Math" charset="0"/>
                          </a:rPr>
                          <m:t>0</m:t>
                        </m:r>
                      </m:sub>
                    </m:sSub>
                    <m:sSub>
                      <m:sSubPr>
                        <m:ctrlPr>
                          <a:rPr lang="en-US" i="1">
                            <a:latin typeface="Cambria Math" panose="02040503050406030204" pitchFamily="18" charset="0"/>
                            <a:ea typeface="Cambria Math" charset="0"/>
                            <a:cs typeface="Cambria Math" charset="0"/>
                          </a:rPr>
                        </m:ctrlPr>
                      </m:sSubPr>
                      <m:e>
                        <m:r>
                          <a:rPr lang="en-US" b="0" i="1">
                            <a:latin typeface="Cambria Math" charset="0"/>
                            <a:ea typeface="Cambria Math" charset="0"/>
                            <a:cs typeface="Cambria Math" charset="0"/>
                          </a:rPr>
                          <m:t>+</m:t>
                        </m:r>
                        <m:r>
                          <a:rPr lang="en-US" b="0" i="1">
                            <a:latin typeface="Cambria Math" charset="0"/>
                            <a:ea typeface="Cambria Math" charset="0"/>
                            <a:cs typeface="Cambria Math" charset="0"/>
                          </a:rPr>
                          <m:t>𝛽</m:t>
                        </m:r>
                      </m:e>
                      <m:sub>
                        <m:r>
                          <a:rPr lang="en-US" b="0" i="1" smtClean="0">
                            <a:latin typeface="Cambria Math" panose="02040503050406030204" pitchFamily="18" charset="0"/>
                            <a:ea typeface="Cambria Math" charset="0"/>
                            <a:cs typeface="Cambria Math" charset="0"/>
                          </a:rPr>
                          <m:t>3</m:t>
                        </m:r>
                      </m:sub>
                    </m:sSub>
                    <m:r>
                      <a:rPr lang="en-US" b="0" i="1">
                        <a:latin typeface="Cambria Math" panose="02040503050406030204" pitchFamily="18"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b="0" i="1">
                            <a:latin typeface="Cambria Math" charset="0"/>
                            <a:ea typeface="Cambria Math" charset="0"/>
                            <a:cs typeface="Cambria Math" charset="0"/>
                          </a:rPr>
                          <m:t>𝛽</m:t>
                        </m:r>
                      </m:e>
                      <m:sub>
                        <m:r>
                          <a:rPr lang="en-US" b="0" i="1" smtClean="0">
                            <a:latin typeface="Cambria Math" panose="02040503050406030204" pitchFamily="18" charset="0"/>
                            <a:ea typeface="Cambria Math" charset="0"/>
                            <a:cs typeface="Cambria Math" charset="0"/>
                          </a:rPr>
                          <m:t>0</m:t>
                        </m:r>
                      </m:sub>
                    </m:sSub>
                    <m:r>
                      <a:rPr lang="en-US" b="0" i="0" smtClean="0">
                        <a:latin typeface="Cambria Math" panose="02040503050406030204" pitchFamily="18" charset="0"/>
                        <a:ea typeface="Cambria Math" charset="0"/>
                        <a:cs typeface="Cambria Math" charset="0"/>
                      </a:rPr>
                      <m:t>, </m:t>
                    </m:r>
                    <m:r>
                      <m:rPr>
                        <m:sty m:val="p"/>
                      </m:rPr>
                      <a:rPr lang="en-US" b="0" i="0" smtClean="0">
                        <a:latin typeface="Cambria Math" panose="02040503050406030204" pitchFamily="18" charset="0"/>
                        <a:ea typeface="Cambria Math" charset="0"/>
                        <a:cs typeface="Cambria Math" charset="0"/>
                      </a:rPr>
                      <m:t>or</m:t>
                    </m:r>
                    <m:r>
                      <a:rPr lang="en-US" b="0" i="0" smtClean="0">
                        <a:latin typeface="Cambria Math" panose="02040503050406030204" pitchFamily="18" charset="0"/>
                        <a:ea typeface="Cambria Math" charset="0"/>
                        <a:cs typeface="Cambria Math" charset="0"/>
                      </a:rPr>
                      <m:t> </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b="0" i="1" smtClean="0">
                            <a:latin typeface="Cambria Math" panose="02040503050406030204" pitchFamily="18" charset="0"/>
                            <a:ea typeface="Cambria Math" charset="0"/>
                            <a:cs typeface="Cambria Math" charset="0"/>
                          </a:rPr>
                          <m:t>3</m:t>
                        </m:r>
                      </m:sub>
                    </m:sSub>
                    <m:r>
                      <a:rPr lang="en-US" b="0" i="1" smtClean="0">
                        <a:latin typeface="Cambria Math" panose="02040503050406030204" pitchFamily="18" charset="0"/>
                        <a:ea typeface="Cambria Math" charset="0"/>
                        <a:cs typeface="Cambria Math" charset="0"/>
                      </a:rPr>
                      <m:t>=0</m:t>
                    </m:r>
                  </m:oMath>
                </a14:m>
                <a:r>
                  <a:rPr lang="en-US" dirty="0"/>
                  <a:t>. </a:t>
                </a:r>
              </a:p>
            </p:txBody>
          </p:sp>
        </mc:Choice>
        <mc:Fallback xmlns="">
          <p:sp>
            <p:nvSpPr>
              <p:cNvPr id="17" name="TextBox 16">
                <a:extLst>
                  <a:ext uri="{FF2B5EF4-FFF2-40B4-BE49-F238E27FC236}">
                    <a16:creationId xmlns:a16="http://schemas.microsoft.com/office/drawing/2014/main" id="{142CE509-6D62-483B-B413-2A372253BE64}"/>
                  </a:ext>
                </a:extLst>
              </p:cNvPr>
              <p:cNvSpPr txBox="1">
                <a:spLocks noRot="1" noChangeAspect="1" noMove="1" noResize="1" noEditPoints="1" noAdjustHandles="1" noChangeArrowheads="1" noChangeShapeType="1" noTextEdit="1"/>
              </p:cNvSpPr>
              <p:nvPr/>
            </p:nvSpPr>
            <p:spPr>
              <a:xfrm>
                <a:off x="440267" y="2986128"/>
                <a:ext cx="7653866" cy="369332"/>
              </a:xfrm>
              <a:prstGeom prst="rect">
                <a:avLst/>
              </a:prstGeom>
              <a:blipFill>
                <a:blip r:embed="rId8"/>
                <a:stretch>
                  <a:fillRect l="-637" t="-10000" b="-26667"/>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EAE0B81D-538C-4848-BB41-B96BF7273EFE}"/>
              </a:ext>
            </a:extLst>
          </p:cNvPr>
          <p:cNvSpPr txBox="1"/>
          <p:nvPr/>
        </p:nvSpPr>
        <p:spPr>
          <a:xfrm>
            <a:off x="76200" y="3830618"/>
            <a:ext cx="5334000" cy="646331"/>
          </a:xfrm>
          <a:prstGeom prst="rect">
            <a:avLst/>
          </a:prstGeom>
          <a:noFill/>
        </p:spPr>
        <p:txBody>
          <a:bodyPr wrap="square" rtlCol="0">
            <a:spAutoFit/>
          </a:bodyPr>
          <a:lstStyle/>
          <a:p>
            <a:r>
              <a:rPr lang="en-US" dirty="0"/>
              <a:t>Choosing one of the TYPES of interest to be the reference level makes this easy!</a:t>
            </a:r>
          </a:p>
        </p:txBody>
      </p:sp>
    </p:spTree>
    <p:extLst>
      <p:ext uri="{BB962C8B-B14F-4D97-AF65-F5344CB8AC3E}">
        <p14:creationId xmlns:p14="http://schemas.microsoft.com/office/powerpoint/2010/main" val="210921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1" nodeType="clickEffect">
                                  <p:stCondLst>
                                    <p:cond delay="0"/>
                                  </p:stCondLst>
                                  <p:childTnLst>
                                    <p:set>
                                      <p:cBhvr>
                                        <p:cTn id="35" dur="1" fill="hold">
                                          <p:stCondLst>
                                            <p:cond delay="0"/>
                                          </p:stCondLst>
                                        </p:cTn>
                                        <p:tgtEl>
                                          <p:spTgt spid="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P spid="6" grpId="0" animBg="1"/>
      <p:bldP spid="6" grpId="1" animBg="1"/>
      <p:bldP spid="15" grpId="0"/>
      <p:bldP spid="16" grpId="0"/>
      <p:bldP spid="17"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Breakout!: Try it! </a:t>
            </a:r>
          </a:p>
        </p:txBody>
      </p:sp>
      <p:sp>
        <p:nvSpPr>
          <p:cNvPr id="3" name="Content Placeholder 2"/>
          <p:cNvSpPr>
            <a:spLocks noGrp="1"/>
          </p:cNvSpPr>
          <p:nvPr>
            <p:ph idx="1"/>
          </p:nvPr>
        </p:nvSpPr>
        <p:spPr>
          <a:xfrm>
            <a:off x="457200" y="2115902"/>
            <a:ext cx="8229600" cy="3763963"/>
          </a:xfrm>
        </p:spPr>
        <p:txBody>
          <a:bodyPr>
            <a:normAutofit/>
          </a:bodyPr>
          <a:lstStyle/>
          <a:p>
            <a:pPr marL="0" indent="0">
              <a:buNone/>
            </a:pPr>
            <a:r>
              <a:rPr lang="en-US" sz="2400" dirty="0"/>
              <a:t>Assume we have randomly sampled 35 students and the sum of squares residual (error) for the fit of the model above was 84.67.  We also fit the model without the last three terms and found the sum of squares to be 130.7.  Find an F-statistic and p-value </a:t>
            </a:r>
            <a:r>
              <a:rPr lang="en-US" sz="2400" u="sng" dirty="0"/>
              <a:t>to test if the slopes are the same</a:t>
            </a:r>
            <a:r>
              <a:rPr lang="en-US" sz="2400" dirty="0"/>
              <a:t> for the 4 classifications (senior is the reference level) of high school students.  In other words </a:t>
            </a:r>
            <a:r>
              <a:rPr lang="is-IS" sz="2400" dirty="0"/>
              <a:t>… perform an extra sum of squares test (also called lack of fit test).  </a:t>
            </a:r>
            <a:r>
              <a:rPr lang="en-US" sz="2400" dirty="0"/>
              <a:t> </a:t>
            </a:r>
          </a:p>
        </p:txBody>
      </p:sp>
      <mc:AlternateContent xmlns:mc="http://schemas.openxmlformats.org/markup-compatibility/2006" xmlns:a14="http://schemas.microsoft.com/office/drawing/2010/main">
        <mc:Choice Requires="a14">
          <p:sp>
            <p:nvSpPr>
              <p:cNvPr id="4" name="TextBox 3"/>
              <p:cNvSpPr txBox="1"/>
              <p:nvPr/>
            </p:nvSpPr>
            <p:spPr>
              <a:xfrm>
                <a:off x="870857" y="1469571"/>
                <a:ext cx="7640618" cy="646331"/>
              </a:xfrm>
              <a:prstGeom prst="rect">
                <a:avLst/>
              </a:prstGeom>
              <a:noFill/>
            </p:spPr>
            <p:txBody>
              <a:bodyPr wrap="none" rtlCol="0">
                <a:spAutoFit/>
              </a:bodyPr>
              <a:lstStyle/>
              <a:p>
                <a:r>
                  <a:rPr lang="en-US" b="0" dirty="0"/>
                  <a:t>Pred </a:t>
                </a:r>
                <a14:m>
                  <m:oMath xmlns:m="http://schemas.openxmlformats.org/officeDocument/2006/math">
                    <m:r>
                      <a:rPr lang="en-US" b="0" i="1" smtClean="0">
                        <a:latin typeface="Cambria Math"/>
                      </a:rPr>
                      <m:t>𝑆𝐴𝑇𝑆𝑐𝑜𝑟𝑒</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0</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1</m:t>
                        </m:r>
                      </m:sub>
                    </m:sSub>
                    <m:r>
                      <a:rPr lang="en-US" b="0" i="1" smtClean="0">
                        <a:latin typeface="Cambria Math"/>
                      </a:rPr>
                      <m:t>𝐺𝑃𝐴</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rPr>
                          <m:t>2</m:t>
                        </m:r>
                      </m:sub>
                    </m:sSub>
                    <m:r>
                      <a:rPr lang="en-US" b="0" i="1" smtClean="0">
                        <a:latin typeface="Cambria Math"/>
                      </a:rPr>
                      <m:t>𝐹𝑟𝑒𝑠h𝑚𝑎𝑛</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3</m:t>
                        </m:r>
                      </m:sub>
                    </m:sSub>
                    <m:r>
                      <a:rPr lang="en-US" b="0" i="1" smtClean="0">
                        <a:latin typeface="Cambria Math"/>
                      </a:rPr>
                      <m:t>𝑆𝑜𝑝h𝑜𝑚𝑜𝑟𝑒</m:t>
                    </m:r>
                  </m:oMath>
                </a14:m>
                <a:r>
                  <a:rPr lang="en-US" b="0" dirty="0"/>
                  <a:t> </a:t>
                </a:r>
                <a14:m>
                  <m:oMath xmlns:m="http://schemas.openxmlformats.org/officeDocument/2006/math">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4</m:t>
                        </m:r>
                      </m:sub>
                    </m:sSub>
                    <m:r>
                      <a:rPr lang="en-US" b="0" i="1" smtClean="0">
                        <a:latin typeface="Cambria Math"/>
                      </a:rPr>
                      <m:t>𝐽𝑢𝑛𝑖𝑜𝑟</m:t>
                    </m:r>
                  </m:oMath>
                </a14:m>
                <a:endParaRPr lang="en-US" b="0" i="1" dirty="0">
                  <a:latin typeface="Cambria Math"/>
                </a:endParaRPr>
              </a:p>
              <a:p>
                <a14:m>
                  <m:oMath xmlns:m="http://schemas.openxmlformats.org/officeDocument/2006/math">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5</m:t>
                        </m:r>
                      </m:sub>
                    </m:sSub>
                    <m:r>
                      <a:rPr lang="en-US" b="0" i="1" smtClean="0">
                        <a:latin typeface="Cambria Math"/>
                      </a:rPr>
                      <m:t>𝐹𝑟𝑒𝑠h𝑚𝑎𝑛</m:t>
                    </m:r>
                    <m:r>
                      <a:rPr lang="en-US" b="0" i="1" smtClean="0">
                        <a:latin typeface="Cambria Math"/>
                      </a:rPr>
                      <m:t>∗</m:t>
                    </m:r>
                    <m:r>
                      <a:rPr lang="en-US" b="0" i="1" smtClean="0">
                        <a:latin typeface="Cambria Math"/>
                      </a:rPr>
                      <m:t>𝐺𝑃𝐴</m:t>
                    </m:r>
                  </m:oMath>
                </a14:m>
                <a:r>
                  <a:rPr lang="en-US" b="0" dirty="0"/>
                  <a:t> </a:t>
                </a:r>
                <a14:m>
                  <m:oMath xmlns:m="http://schemas.openxmlformats.org/officeDocument/2006/math">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6</m:t>
                        </m:r>
                      </m:sub>
                    </m:sSub>
                    <m:r>
                      <a:rPr lang="en-US" b="0" i="1" smtClean="0">
                        <a:latin typeface="Cambria Math"/>
                      </a:rPr>
                      <m:t>𝑆𝑜𝑝h𝑜𝑚𝑜𝑟𝑒</m:t>
                    </m:r>
                    <m:r>
                      <a:rPr lang="en-US" b="0" i="1" smtClean="0">
                        <a:latin typeface="Cambria Math"/>
                      </a:rPr>
                      <m:t>∗</m:t>
                    </m:r>
                    <m:r>
                      <a:rPr lang="en-US" b="0" i="1" smtClean="0">
                        <a:latin typeface="Cambria Math"/>
                      </a:rPr>
                      <m:t>𝐺𝑃𝐴</m:t>
                    </m:r>
                  </m:oMath>
                </a14:m>
                <a:r>
                  <a:rPr lang="en-US" b="0" dirty="0"/>
                  <a:t> </a:t>
                </a:r>
                <a14:m>
                  <m:oMath xmlns:m="http://schemas.openxmlformats.org/officeDocument/2006/math">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𝛽</m:t>
                        </m:r>
                      </m:e>
                      <m:sub>
                        <m:r>
                          <a:rPr lang="en-US" b="0" i="1" smtClean="0">
                            <a:latin typeface="Cambria Math"/>
                            <a:ea typeface="Cambria Math"/>
                          </a:rPr>
                          <m:t>7</m:t>
                        </m:r>
                      </m:sub>
                    </m:sSub>
                    <m:r>
                      <a:rPr lang="en-US" b="0" i="1" smtClean="0">
                        <a:latin typeface="Cambria Math"/>
                      </a:rPr>
                      <m:t>𝐽𝑢𝑛𝑖𝑜𝑟</m:t>
                    </m:r>
                    <m:r>
                      <a:rPr lang="en-US" b="0" i="1" smtClean="0">
                        <a:latin typeface="Cambria Math"/>
                      </a:rPr>
                      <m:t>∗</m:t>
                    </m:r>
                    <m:r>
                      <a:rPr lang="en-US" b="0" i="1" smtClean="0">
                        <a:latin typeface="Cambria Math"/>
                      </a:rPr>
                      <m:t>𝐺𝑃𝐴</m:t>
                    </m:r>
                  </m:oMath>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870857" y="1469571"/>
                <a:ext cx="7640618" cy="646331"/>
              </a:xfrm>
              <a:prstGeom prst="rect">
                <a:avLst/>
              </a:prstGeom>
              <a:blipFill>
                <a:blip r:embed="rId2"/>
                <a:stretch>
                  <a:fillRect l="-718" t="-4717" b="-7547"/>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2B1C7035-1146-46E1-9F03-7868BE0D86D3}"/>
              </a:ext>
            </a:extLst>
          </p:cNvPr>
          <p:cNvGraphicFramePr>
            <a:graphicFrameLocks noGrp="1"/>
          </p:cNvGraphicFramePr>
          <p:nvPr>
            <p:extLst>
              <p:ext uri="{D42A27DB-BD31-4B8C-83A1-F6EECF244321}">
                <p14:modId xmlns:p14="http://schemas.microsoft.com/office/powerpoint/2010/main" val="1573800201"/>
              </p:ext>
            </p:extLst>
          </p:nvPr>
        </p:nvGraphicFramePr>
        <p:xfrm>
          <a:off x="1982471" y="5042836"/>
          <a:ext cx="6096000" cy="148336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a:t>P-value</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6" name="TextBox 5">
            <a:extLst>
              <a:ext uri="{FF2B5EF4-FFF2-40B4-BE49-F238E27FC236}">
                <a16:creationId xmlns:a16="http://schemas.microsoft.com/office/drawing/2014/main" id="{71C563E5-F792-4E49-8F94-2FD826B9C147}"/>
              </a:ext>
            </a:extLst>
          </p:cNvPr>
          <p:cNvSpPr txBox="1"/>
          <p:nvPr/>
        </p:nvSpPr>
        <p:spPr>
          <a:xfrm>
            <a:off x="429983" y="5802868"/>
            <a:ext cx="1475017" cy="369332"/>
          </a:xfrm>
          <a:prstGeom prst="rect">
            <a:avLst/>
          </a:prstGeom>
          <a:noFill/>
        </p:spPr>
        <p:txBody>
          <a:bodyPr wrap="square" rtlCol="0">
            <a:spAutoFit/>
          </a:bodyPr>
          <a:lstStyle/>
          <a:p>
            <a:pPr algn="ctr"/>
            <a:r>
              <a:rPr lang="en-US" dirty="0"/>
              <a:t>Full Model</a:t>
            </a:r>
          </a:p>
        </p:txBody>
      </p:sp>
      <p:sp>
        <p:nvSpPr>
          <p:cNvPr id="7" name="TextBox 6">
            <a:extLst>
              <a:ext uri="{FF2B5EF4-FFF2-40B4-BE49-F238E27FC236}">
                <a16:creationId xmlns:a16="http://schemas.microsoft.com/office/drawing/2014/main" id="{3D9BCB6B-C022-4B3B-AAC0-CEB3C203FA5F}"/>
              </a:ext>
            </a:extLst>
          </p:cNvPr>
          <p:cNvSpPr txBox="1"/>
          <p:nvPr/>
        </p:nvSpPr>
        <p:spPr>
          <a:xfrm>
            <a:off x="-142010" y="6183868"/>
            <a:ext cx="2199410" cy="369332"/>
          </a:xfrm>
          <a:prstGeom prst="rect">
            <a:avLst/>
          </a:prstGeom>
          <a:noFill/>
        </p:spPr>
        <p:txBody>
          <a:bodyPr wrap="square" rtlCol="0">
            <a:spAutoFit/>
          </a:bodyPr>
          <a:lstStyle/>
          <a:p>
            <a:pPr algn="ctr"/>
            <a:r>
              <a:rPr lang="en-US" dirty="0"/>
              <a:t>Reduced Model</a:t>
            </a:r>
          </a:p>
        </p:txBody>
      </p:sp>
    </p:spTree>
    <p:extLst>
      <p:ext uri="{BB962C8B-B14F-4D97-AF65-F5344CB8AC3E}">
        <p14:creationId xmlns:p14="http://schemas.microsoft.com/office/powerpoint/2010/main" val="185383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14899</TotalTime>
  <Words>3710</Words>
  <Application>Microsoft Macintosh PowerPoint</Application>
  <PresentationFormat>On-screen Show (4:3)</PresentationFormat>
  <Paragraphs>389</Paragraphs>
  <Slides>38</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Cambria Math</vt:lpstr>
      <vt:lpstr>Office Theme</vt:lpstr>
      <vt:lpstr>UNIT 13 More inferences for MLR</vt:lpstr>
      <vt:lpstr>Echolocation!!!</vt:lpstr>
      <vt:lpstr>Echolocation!!!</vt:lpstr>
      <vt:lpstr>Echolocation!!!</vt:lpstr>
      <vt:lpstr>Echolocation!!!</vt:lpstr>
      <vt:lpstr>Echolocation!!!</vt:lpstr>
      <vt:lpstr>Echolocation!!!</vt:lpstr>
      <vt:lpstr>Echolocation!!!</vt:lpstr>
      <vt:lpstr>Breakout!: Try it! </vt:lpstr>
      <vt:lpstr>R2</vt:lpstr>
      <vt:lpstr>R2 can always be made to be 100% by adding explanatory variables</vt:lpstr>
      <vt:lpstr>Adjusted R2</vt:lpstr>
      <vt:lpstr>Where to find adjusted R2 in  proc GLM:</vt:lpstr>
      <vt:lpstr>Back to Bat Echolocation Problem</vt:lpstr>
      <vt:lpstr>Practice Problem!</vt:lpstr>
      <vt:lpstr>Practice Problem</vt:lpstr>
      <vt:lpstr>PowerPoint Presentation</vt:lpstr>
      <vt:lpstr>Quadratic Regression</vt:lpstr>
      <vt:lpstr>Simple Linear Fit</vt:lpstr>
      <vt:lpstr>Quadratic Regression</vt:lpstr>
      <vt:lpstr>Comparing with adjusted R2</vt:lpstr>
      <vt:lpstr>Quadratic Regression</vt:lpstr>
      <vt:lpstr>Quadratic Regression: Maximums</vt:lpstr>
      <vt:lpstr>Dream Sequence … </vt:lpstr>
      <vt:lpstr>Quadratic Regression: Maximums </vt:lpstr>
      <vt:lpstr>Example: Bluefin Tuna Re-centering method</vt:lpstr>
      <vt:lpstr>Energy Cost of Echolocation</vt:lpstr>
      <vt:lpstr>Directly Calculating Variance, SD and Confidence Intervals</vt:lpstr>
      <vt:lpstr>How to find the var/cov matrix in SAS?</vt:lpstr>
      <vt:lpstr>  A.  Using the Reference method in proc glm. Just think about what you would do.   B.  Using the Variance / Covariance Method in proc reg.  (Hint: You will have had to adjust the data … use the following output below to think about how you would construct this interval.)</vt:lpstr>
      <vt:lpstr>A.  Using the Reference method in proc glm. Find a 95% confidence interval for the difference between the intercepts for the non-echolocating bats and birds. (β_2)</vt:lpstr>
      <vt:lpstr>B.  Using the Variance / Covariance Method in proc reg.  (Hint: You will have to adjust the data!)</vt:lpstr>
      <vt:lpstr>Another Example: Metabolism Study Variance / Covariance Method</vt:lpstr>
      <vt:lpstr>PowerPoint Presentation</vt:lpstr>
      <vt:lpstr>PowerPoint Presentation</vt:lpstr>
      <vt:lpstr>Example: Metabolism Study Re-centering method</vt:lpstr>
      <vt:lpstr>Appendix</vt:lpstr>
      <vt:lpstr>Variance formula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Part 2</dc:title>
  <dc:creator>Bivin Sadler</dc:creator>
  <cp:lastModifiedBy>Microsoft Office User</cp:lastModifiedBy>
  <cp:revision>191</cp:revision>
  <dcterms:created xsi:type="dcterms:W3CDTF">2015-02-09T05:11:25Z</dcterms:created>
  <dcterms:modified xsi:type="dcterms:W3CDTF">2020-04-03T01:25:22Z</dcterms:modified>
</cp:coreProperties>
</file>