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4"/>
  </p:notesMasterIdLst>
  <p:sldIdLst>
    <p:sldId id="270" r:id="rId2"/>
    <p:sldId id="398" r:id="rId3"/>
    <p:sldId id="296" r:id="rId4"/>
    <p:sldId id="297" r:id="rId5"/>
    <p:sldId id="414" r:id="rId6"/>
    <p:sldId id="418" r:id="rId7"/>
    <p:sldId id="286" r:id="rId8"/>
    <p:sldId id="419" r:id="rId9"/>
    <p:sldId id="334" r:id="rId10"/>
    <p:sldId id="336" r:id="rId11"/>
    <p:sldId id="526" r:id="rId12"/>
    <p:sldId id="413"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2" autoAdjust="0"/>
    <p:restoredTop sz="88482" autoAdjust="0"/>
  </p:normalViewPr>
  <p:slideViewPr>
    <p:cSldViewPr>
      <p:cViewPr>
        <p:scale>
          <a:sx n="86" d="100"/>
          <a:sy n="86" d="100"/>
        </p:scale>
        <p:origin x="624" y="8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2/5/21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6</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263F-DF77-484F-95D7-2418A3C1B3BA}"/>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1875C429-4323-234C-B478-15E1F2AF4390}"/>
              </a:ext>
            </a:extLst>
          </p:cNvPr>
          <p:cNvSpPr>
            <a:spLocks noGrp="1"/>
          </p:cNvSpPr>
          <p:nvPr>
            <p:ph idx="1"/>
          </p:nvPr>
        </p:nvSpPr>
        <p:spPr/>
        <p:txBody>
          <a:bodyPr/>
          <a:lstStyle/>
          <a:p>
            <a:r>
              <a:rPr lang="en-US" dirty="0" err="1"/>
              <a:t>www.itl.nist.gov</a:t>
            </a:r>
            <a:r>
              <a:rPr lang="en-US" dirty="0"/>
              <a:t>/div898/handbook/</a:t>
            </a:r>
            <a:r>
              <a:rPr lang="en-US" dirty="0" err="1"/>
              <a:t>prc</a:t>
            </a:r>
            <a:r>
              <a:rPr lang="en-US" dirty="0"/>
              <a:t>/section4/prc433.htm</a:t>
            </a:r>
          </a:p>
        </p:txBody>
      </p:sp>
    </p:spTree>
    <p:extLst>
      <p:ext uri="{BB962C8B-B14F-4D97-AF65-F5344CB8AC3E}">
        <p14:creationId xmlns:p14="http://schemas.microsoft.com/office/powerpoint/2010/main" val="83182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4!</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 (&lt;15</a:t>
            </a:r>
            <a:r>
              <a:rPr lang="en-US" i="1" dirty="0"/>
              <a:t> min)</a:t>
            </a:r>
            <a:endParaRPr lang="en-US" dirty="0"/>
          </a:p>
        </p:txBody>
      </p:sp>
      <p:pic>
        <p:nvPicPr>
          <p:cNvPr id="3" name="Picture 2">
            <a:extLst>
              <a:ext uri="{FF2B5EF4-FFF2-40B4-BE49-F238E27FC236}">
                <a16:creationId xmlns:a16="http://schemas.microsoft.com/office/drawing/2014/main" id="{7F785F4D-B4B8-4A43-A3D1-E8C63E4B1C2E}"/>
              </a:ext>
            </a:extLst>
          </p:cNvPr>
          <p:cNvPicPr>
            <a:picLocks noChangeAspect="1"/>
          </p:cNvPicPr>
          <p:nvPr/>
        </p:nvPicPr>
        <p:blipFill>
          <a:blip r:embed="rId2"/>
          <a:stretch>
            <a:fillRect/>
          </a:stretch>
        </p:blipFill>
        <p:spPr>
          <a:xfrm>
            <a:off x="2561342" y="1468877"/>
            <a:ext cx="7069317" cy="4887810"/>
          </a:xfrm>
          <a:prstGeom prst="rect">
            <a:avLst/>
          </a:prstGeom>
        </p:spPr>
      </p:pic>
    </p:spTree>
    <p:extLst>
      <p:ext uri="{BB962C8B-B14F-4D97-AF65-F5344CB8AC3E}">
        <p14:creationId xmlns:p14="http://schemas.microsoft.com/office/powerpoint/2010/main" val="268181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 (&lt; 15 min)</a:t>
            </a:r>
          </a:p>
        </p:txBody>
      </p:sp>
      <p:pic>
        <p:nvPicPr>
          <p:cNvPr id="4" name="Picture 3">
            <a:extLst>
              <a:ext uri="{FF2B5EF4-FFF2-40B4-BE49-F238E27FC236}">
                <a16:creationId xmlns:a16="http://schemas.microsoft.com/office/drawing/2014/main" id="{7AD3767A-5774-8640-A5AA-CC2492E8742D}"/>
              </a:ext>
            </a:extLst>
          </p:cNvPr>
          <p:cNvPicPr>
            <a:picLocks noChangeAspect="1"/>
          </p:cNvPicPr>
          <p:nvPr/>
        </p:nvPicPr>
        <p:blipFill>
          <a:blip r:embed="rId2"/>
          <a:stretch>
            <a:fillRect/>
          </a:stretch>
        </p:blipFill>
        <p:spPr>
          <a:xfrm>
            <a:off x="1866900" y="1690689"/>
            <a:ext cx="8458200" cy="4140200"/>
          </a:xfrm>
          <a:prstGeom prst="rect">
            <a:avLst/>
          </a:prstGeom>
        </p:spPr>
      </p:pic>
    </p:spTree>
    <p:extLst>
      <p:ext uri="{BB962C8B-B14F-4D97-AF65-F5344CB8AC3E}">
        <p14:creationId xmlns:p14="http://schemas.microsoft.com/office/powerpoint/2010/main" val="11473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70AC76-5913-744E-AAF2-FCA5B5E0A1BC}"/>
              </a:ext>
            </a:extLst>
          </p:cNvPr>
          <p:cNvPicPr>
            <a:picLocks noChangeAspect="1"/>
          </p:cNvPicPr>
          <p:nvPr/>
        </p:nvPicPr>
        <p:blipFill>
          <a:blip r:embed="rId2"/>
          <a:stretch>
            <a:fillRect/>
          </a:stretch>
        </p:blipFill>
        <p:spPr>
          <a:xfrm>
            <a:off x="761573" y="987080"/>
            <a:ext cx="11201828" cy="596900"/>
          </a:xfrm>
          <a:prstGeom prst="rect">
            <a:avLst/>
          </a:prstGeom>
        </p:spPr>
      </p:pic>
      <p:sp>
        <p:nvSpPr>
          <p:cNvPr id="2" name="Title 1"/>
          <p:cNvSpPr>
            <a:spLocks noGrp="1"/>
          </p:cNvSpPr>
          <p:nvPr>
            <p:ph type="title"/>
          </p:nvPr>
        </p:nvSpPr>
        <p:spPr>
          <a:xfrm>
            <a:off x="2247687" y="214652"/>
            <a:ext cx="8229600" cy="792162"/>
          </a:xfrm>
        </p:spPr>
        <p:txBody>
          <a:bodyPr/>
          <a:lstStyle/>
          <a:p>
            <a:r>
              <a:rPr lang="en-US" dirty="0"/>
              <a:t>Height!</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87080"/>
            <a:ext cx="1078646" cy="534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76400" y="911901"/>
            <a:ext cx="10287001" cy="1477328"/>
          </a:xfrm>
          <a:prstGeom prst="rect">
            <a:avLst/>
          </a:prstGeom>
          <a:noFill/>
        </p:spPr>
        <p:txBody>
          <a:bodyPr wrap="square" rtlCol="0">
            <a:spAutoFit/>
          </a:bodyPr>
          <a:lstStyle/>
          <a:p>
            <a:r>
              <a:rPr lang="en-US" dirty="0"/>
              <a:t>5 different sports were analyzed to see if the average height of basketball players was greater than the average of all the other sports.  We could, of course, compare each pairwise grouping of sports, but that would result in 4 tests. This would take a lot of time, and those tests would each have less power since they don’t use all the data (think about this point, we will discuss is Live Session.)  Let’s use ANOVA similarly to how we did in prior problems in the asynchronous material.  </a:t>
            </a:r>
          </a:p>
        </p:txBody>
      </p:sp>
      <p:sp>
        <p:nvSpPr>
          <p:cNvPr id="3" name="TextBox 2"/>
          <p:cNvSpPr txBox="1"/>
          <p:nvPr/>
        </p:nvSpPr>
        <p:spPr>
          <a:xfrm>
            <a:off x="1676400" y="2458283"/>
            <a:ext cx="10363200" cy="4247317"/>
          </a:xfrm>
          <a:prstGeom prst="rect">
            <a:avLst/>
          </a:prstGeom>
          <a:noFill/>
        </p:spPr>
        <p:txBody>
          <a:bodyPr wrap="square" rtlCol="0">
            <a:spAutoFit/>
          </a:bodyPr>
          <a:lstStyle/>
          <a:p>
            <a:pPr marL="342900" indent="-342900">
              <a:buAutoNum type="arabicPeriod"/>
            </a:pPr>
            <a:r>
              <a:rPr lang="en-US" dirty="0"/>
              <a:t>Make a side by side box plot of the data.</a:t>
            </a:r>
          </a:p>
          <a:p>
            <a:pPr marL="342900" indent="-342900">
              <a:buAutoNum type="arabicPeriod"/>
            </a:pPr>
            <a:r>
              <a:rPr lang="en-US" dirty="0"/>
              <a:t>Run a basic ANOVA  to test for any pairwise difference of means.  Check the assumptions here, but no need to address them after this.  Conduct this analysis in both R and SAS.</a:t>
            </a:r>
          </a:p>
          <a:p>
            <a:pPr marL="342900" indent="-342900">
              <a:buAutoNum type="arabicPeriod"/>
            </a:pPr>
            <a:r>
              <a:rPr lang="en-US" dirty="0"/>
              <a:t>Use the previous two models to conduct an extra sum of squares F-Test (R or SAS):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Depending on the results of this test, test to see if there is evidence that basketball has a different mean than each of the sports.  (Equivalent to testing basketball versus the others.). This is similar to the Spock example (R or SAS).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Make sure and provide written conclusions for questions 2,3,4 and 5.</a:t>
            </a:r>
          </a:p>
        </p:txBody>
      </p:sp>
      <p:sp>
        <p:nvSpPr>
          <p:cNvPr id="7" name="Rectangle 6"/>
          <p:cNvSpPr/>
          <p:nvPr/>
        </p:nvSpPr>
        <p:spPr>
          <a:xfrm>
            <a:off x="4114801" y="3705997"/>
            <a:ext cx="4745209" cy="369332"/>
          </a:xfrm>
          <a:prstGeom prst="rect">
            <a:avLst/>
          </a:prstGeom>
        </p:spPr>
        <p:txBody>
          <a:bodyPr wrap="square">
            <a:spAutoFit/>
          </a:bodyPr>
          <a:lstStyle/>
          <a:p>
            <a:r>
              <a:rPr lang="en-US" dirty="0"/>
              <a:t>H</a:t>
            </a:r>
            <a:r>
              <a:rPr lang="en-US" baseline="-25000" dirty="0"/>
              <a:t>o</a:t>
            </a:r>
            <a:r>
              <a:rPr lang="en-US" dirty="0"/>
              <a:t>: Reduced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8" name="Rectangle 7"/>
          <p:cNvSpPr/>
          <p:nvPr/>
        </p:nvSpPr>
        <p:spPr>
          <a:xfrm>
            <a:off x="4114801" y="4013839"/>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
        <p:nvSpPr>
          <p:cNvPr id="9" name="Rectangle 8"/>
          <p:cNvSpPr/>
          <p:nvPr/>
        </p:nvSpPr>
        <p:spPr>
          <a:xfrm>
            <a:off x="4648200" y="5458597"/>
            <a:ext cx="4745209" cy="369332"/>
          </a:xfrm>
          <a:prstGeom prst="rect">
            <a:avLst/>
          </a:prstGeom>
        </p:spPr>
        <p:txBody>
          <a:bodyPr wrap="square">
            <a:spAutoFit/>
          </a:bodyPr>
          <a:lstStyle/>
          <a:p>
            <a:r>
              <a:rPr lang="en-US" dirty="0"/>
              <a:t>H</a:t>
            </a:r>
            <a:r>
              <a:rPr lang="en-US" baseline="-25000" dirty="0"/>
              <a:t>o</a:t>
            </a:r>
            <a:r>
              <a:rPr lang="en-US" dirty="0"/>
              <a:t>: Reduced Model: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10" name="Rectangle 9"/>
          <p:cNvSpPr/>
          <p:nvPr/>
        </p:nvSpPr>
        <p:spPr>
          <a:xfrm>
            <a:off x="4648200" y="5766439"/>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Tree>
    <p:extLst>
      <p:ext uri="{BB962C8B-B14F-4D97-AF65-F5344CB8AC3E}">
        <p14:creationId xmlns:p14="http://schemas.microsoft.com/office/powerpoint/2010/main" val="321229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15485</TotalTime>
  <Words>661</Words>
  <Application>Microsoft Macintosh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1_Body Slides</vt:lpstr>
      <vt:lpstr>For Live Session Assignment (FLS) </vt:lpstr>
      <vt:lpstr>Question 1: Quick Quiz Questions</vt:lpstr>
      <vt:lpstr>Question 1 (&lt;15 min)</vt:lpstr>
      <vt:lpstr>Question 2 (&lt; 15 min)</vt:lpstr>
      <vt:lpstr>End Question 1:  Quick Quiz Questions</vt:lpstr>
      <vt:lpstr>Question 2 (≤2 hours)  </vt:lpstr>
      <vt:lpstr>Height!</vt:lpstr>
      <vt:lpstr>End Question 2   </vt:lpstr>
      <vt:lpstr>Question 3: Takeaways!</vt:lpstr>
      <vt:lpstr>Question 4: Questions!</vt:lpstr>
      <vt:lpstr>Useful Resources</vt:lpstr>
      <vt:lpstr>End For Live Session Assignment Unit 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284</cp:revision>
  <cp:lastPrinted>2020-09-21T07:53:02Z</cp:lastPrinted>
  <dcterms:created xsi:type="dcterms:W3CDTF">2016-03-21T14:12:59Z</dcterms:created>
  <dcterms:modified xsi:type="dcterms:W3CDTF">2021-02-05T23:11:59Z</dcterms:modified>
  <cp:category/>
</cp:coreProperties>
</file>