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7"/>
  </p:notesMasterIdLst>
  <p:sldIdLst>
    <p:sldId id="292" r:id="rId2"/>
    <p:sldId id="351" r:id="rId3"/>
    <p:sldId id="282" r:id="rId4"/>
    <p:sldId id="297" r:id="rId5"/>
    <p:sldId id="299" r:id="rId6"/>
    <p:sldId id="300" r:id="rId7"/>
    <p:sldId id="301" r:id="rId8"/>
    <p:sldId id="302" r:id="rId9"/>
    <p:sldId id="303" r:id="rId10"/>
    <p:sldId id="304" r:id="rId11"/>
    <p:sldId id="305" r:id="rId12"/>
    <p:sldId id="306" r:id="rId13"/>
    <p:sldId id="307" r:id="rId14"/>
    <p:sldId id="316" r:id="rId15"/>
    <p:sldId id="309" r:id="rId16"/>
    <p:sldId id="310" r:id="rId17"/>
    <p:sldId id="311" r:id="rId18"/>
    <p:sldId id="312" r:id="rId19"/>
    <p:sldId id="313" r:id="rId20"/>
    <p:sldId id="314" r:id="rId21"/>
    <p:sldId id="315" r:id="rId22"/>
    <p:sldId id="291" r:id="rId23"/>
    <p:sldId id="320" r:id="rId24"/>
    <p:sldId id="321" r:id="rId25"/>
    <p:sldId id="322" r:id="rId26"/>
    <p:sldId id="323" r:id="rId27"/>
    <p:sldId id="324" r:id="rId28"/>
    <p:sldId id="325" r:id="rId29"/>
    <p:sldId id="326" r:id="rId30"/>
    <p:sldId id="327" r:id="rId31"/>
    <p:sldId id="328" r:id="rId32"/>
    <p:sldId id="329" r:id="rId33"/>
    <p:sldId id="331" r:id="rId34"/>
    <p:sldId id="317" r:id="rId35"/>
    <p:sldId id="318" r:id="rId36"/>
    <p:sldId id="319" r:id="rId37"/>
    <p:sldId id="332" r:id="rId38"/>
    <p:sldId id="333" r:id="rId39"/>
    <p:sldId id="334" r:id="rId40"/>
    <p:sldId id="336" r:id="rId41"/>
    <p:sldId id="353" r:id="rId42"/>
    <p:sldId id="355" r:id="rId43"/>
    <p:sldId id="352" r:id="rId44"/>
    <p:sldId id="356" r:id="rId45"/>
    <p:sldId id="354" r:id="rId46"/>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113"/>
    <p:restoredTop sz="94626"/>
  </p:normalViewPr>
  <p:slideViewPr>
    <p:cSldViewPr>
      <p:cViewPr varScale="1">
        <p:scale>
          <a:sx n="120" d="100"/>
          <a:sy n="120" d="100"/>
        </p:scale>
        <p:origin x="184" y="200"/>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notesMaster" Target="notesMasters/notesMaster1.xml"/><Relationship Id="rId50"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slide" Target="slides/slide43.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presProps" Target="presProps.xml"/><Relationship Id="rId8" Type="http://schemas.openxmlformats.org/officeDocument/2006/relationships/slide" Target="slides/slide7.xml"/><Relationship Id="rId51" Type="http://schemas.openxmlformats.org/officeDocument/2006/relationships/tableStyles" Target="tableStyle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B125A54B-AE00-4FC4-9331-6C5232575E76}" type="datetimeFigureOut">
              <a:rPr lang="en-US" smtClean="0"/>
              <a:t>12/9/21</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817C4109-9401-4FE7-AEE0-1A3461E97FCA}" type="slidenum">
              <a:rPr lang="en-US" smtClean="0"/>
              <a:t>‹#›</a:t>
            </a:fld>
            <a:endParaRPr lang="en-US"/>
          </a:p>
        </p:txBody>
      </p:sp>
    </p:spTree>
    <p:extLst>
      <p:ext uri="{BB962C8B-B14F-4D97-AF65-F5344CB8AC3E}">
        <p14:creationId xmlns:p14="http://schemas.microsoft.com/office/powerpoint/2010/main" val="175693917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charset="0"/>
                <a:ea typeface="ＭＳ Ｐゴシック" pitchFamily="34" charset="-128"/>
              </a:defRPr>
            </a:lvl1pPr>
            <a:lvl2pPr marL="37931725" indent="-37474525">
              <a:spcBef>
                <a:spcPct val="30000"/>
              </a:spcBef>
              <a:defRPr sz="1200">
                <a:solidFill>
                  <a:schemeClr val="tx1"/>
                </a:solidFill>
                <a:latin typeface="Arial" charset="0"/>
                <a:ea typeface="ＭＳ Ｐゴシック" pitchFamily="34" charset="-128"/>
              </a:defRPr>
            </a:lvl2pPr>
            <a:lvl3pPr marL="1143000" indent="-228600">
              <a:spcBef>
                <a:spcPct val="30000"/>
              </a:spcBef>
              <a:defRPr sz="1200">
                <a:solidFill>
                  <a:schemeClr val="tx1"/>
                </a:solidFill>
                <a:latin typeface="Arial" charset="0"/>
                <a:ea typeface="ＭＳ Ｐゴシック" pitchFamily="34" charset="-128"/>
              </a:defRPr>
            </a:lvl3pPr>
            <a:lvl4pPr marL="1600200" indent="-228600">
              <a:spcBef>
                <a:spcPct val="30000"/>
              </a:spcBef>
              <a:defRPr sz="1200">
                <a:solidFill>
                  <a:schemeClr val="tx1"/>
                </a:solidFill>
                <a:latin typeface="Arial" charset="0"/>
                <a:ea typeface="ＭＳ Ｐゴシック" pitchFamily="34" charset="-128"/>
              </a:defRPr>
            </a:lvl4pPr>
            <a:lvl5pPr marL="2057400" indent="-228600">
              <a:spcBef>
                <a:spcPct val="30000"/>
              </a:spcBef>
              <a:defRPr sz="1200">
                <a:solidFill>
                  <a:schemeClr val="tx1"/>
                </a:solidFill>
                <a:latin typeface="Arial" charset="0"/>
                <a:ea typeface="ＭＳ Ｐゴシック" pitchFamily="34" charset="-128"/>
              </a:defRPr>
            </a:lvl5pPr>
            <a:lvl6pPr marL="2514600" indent="-228600" eaLnBrk="0" fontAlgn="base" hangingPunct="0">
              <a:spcBef>
                <a:spcPct val="30000"/>
              </a:spcBef>
              <a:spcAft>
                <a:spcPct val="0"/>
              </a:spcAft>
              <a:defRPr sz="1200">
                <a:solidFill>
                  <a:schemeClr val="tx1"/>
                </a:solidFill>
                <a:latin typeface="Arial" charset="0"/>
                <a:ea typeface="ＭＳ Ｐゴシック" pitchFamily="34" charset="-128"/>
              </a:defRPr>
            </a:lvl6pPr>
            <a:lvl7pPr marL="2971800" indent="-228600" eaLnBrk="0" fontAlgn="base" hangingPunct="0">
              <a:spcBef>
                <a:spcPct val="30000"/>
              </a:spcBef>
              <a:spcAft>
                <a:spcPct val="0"/>
              </a:spcAft>
              <a:defRPr sz="1200">
                <a:solidFill>
                  <a:schemeClr val="tx1"/>
                </a:solidFill>
                <a:latin typeface="Arial" charset="0"/>
                <a:ea typeface="ＭＳ Ｐゴシック" pitchFamily="34" charset="-128"/>
              </a:defRPr>
            </a:lvl7pPr>
            <a:lvl8pPr marL="3429000" indent="-228600" eaLnBrk="0" fontAlgn="base" hangingPunct="0">
              <a:spcBef>
                <a:spcPct val="30000"/>
              </a:spcBef>
              <a:spcAft>
                <a:spcPct val="0"/>
              </a:spcAft>
              <a:defRPr sz="1200">
                <a:solidFill>
                  <a:schemeClr val="tx1"/>
                </a:solidFill>
                <a:latin typeface="Arial" charset="0"/>
                <a:ea typeface="ＭＳ Ｐゴシック" pitchFamily="34" charset="-128"/>
              </a:defRPr>
            </a:lvl8pPr>
            <a:lvl9pPr marL="3886200" indent="-228600" eaLnBrk="0" fontAlgn="base" hangingPunct="0">
              <a:spcBef>
                <a:spcPct val="30000"/>
              </a:spcBef>
              <a:spcAft>
                <a:spcPct val="0"/>
              </a:spcAft>
              <a:defRPr sz="1200">
                <a:solidFill>
                  <a:schemeClr val="tx1"/>
                </a:solidFill>
                <a:latin typeface="Arial" charset="0"/>
                <a:ea typeface="ＭＳ Ｐゴシック" pitchFamily="34" charset="-128"/>
              </a:defRPr>
            </a:lvl9pPr>
          </a:lstStyle>
          <a:p>
            <a:pPr>
              <a:spcBef>
                <a:spcPct val="0"/>
              </a:spcBef>
            </a:pPr>
            <a:fld id="{9B540A88-E108-4BF3-92EE-82A37C5A216B}" type="slidenum">
              <a:rPr lang="en-US" altLang="en-US"/>
              <a:pPr>
                <a:spcBef>
                  <a:spcPct val="0"/>
                </a:spcBef>
              </a:pPr>
              <a:t>34</a:t>
            </a:fld>
            <a:endParaRPr lang="en-US" altLang="en-US"/>
          </a:p>
        </p:txBody>
      </p:sp>
      <p:sp>
        <p:nvSpPr>
          <p:cNvPr id="8195" name="Rectangle 2"/>
          <p:cNvSpPr>
            <a:spLocks noGrp="1" noChangeArrowheads="1"/>
          </p:cNvSpPr>
          <p:nvPr>
            <p:ph type="body" idx="1"/>
          </p:nvPr>
        </p:nvSpPr>
        <p:spPr>
          <a:xfrm>
            <a:off x="914400" y="4343400"/>
            <a:ext cx="5029200" cy="4114800"/>
          </a:xfrm>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90483" tIns="44448" rIns="90483" bIns="44448"/>
          <a:lstStyle/>
          <a:p>
            <a:pPr eaLnBrk="1" hangingPunct="1"/>
            <a:r>
              <a:rPr lang="en-US" altLang="en-US"/>
              <a:t>Page 619 of  text</a:t>
            </a:r>
          </a:p>
        </p:txBody>
      </p:sp>
      <p:sp>
        <p:nvSpPr>
          <p:cNvPr id="8196" name="Rectangle 3"/>
          <p:cNvSpPr>
            <a:spLocks noGrp="1" noRot="1" noChangeAspect="1" noChangeArrowheads="1" noTextEdit="1"/>
          </p:cNvSpPr>
          <p:nvPr>
            <p:ph type="sldImg"/>
          </p:nvPr>
        </p:nvSpPr>
        <p:spPr>
          <a:xfrm>
            <a:off x="1152525" y="692150"/>
            <a:ext cx="4554538" cy="3416300"/>
          </a:xfrm>
          <a:ln w="12700" cap="flat">
            <a:solidFill>
              <a:schemeClr val="tx1"/>
            </a:solidFill>
          </a:ln>
        </p:spPr>
      </p:sp>
    </p:spTree>
    <p:extLst>
      <p:ext uri="{BB962C8B-B14F-4D97-AF65-F5344CB8AC3E}">
        <p14:creationId xmlns:p14="http://schemas.microsoft.com/office/powerpoint/2010/main" val="209289147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F776ABD-AA3F-46F9-9424-3D8C3A6CFA84}"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19804-592D-47B2-A65E-23BFA5EFD424}" type="slidenum">
              <a:rPr lang="en-US" smtClean="0"/>
              <a:t>‹#›</a:t>
            </a:fld>
            <a:endParaRPr lang="en-US"/>
          </a:p>
        </p:txBody>
      </p:sp>
    </p:spTree>
    <p:extLst>
      <p:ext uri="{BB962C8B-B14F-4D97-AF65-F5344CB8AC3E}">
        <p14:creationId xmlns:p14="http://schemas.microsoft.com/office/powerpoint/2010/main" val="8802341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776ABD-AA3F-46F9-9424-3D8C3A6CFA84}"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19804-592D-47B2-A65E-23BFA5EFD424}" type="slidenum">
              <a:rPr lang="en-US" smtClean="0"/>
              <a:t>‹#›</a:t>
            </a:fld>
            <a:endParaRPr lang="en-US"/>
          </a:p>
        </p:txBody>
      </p:sp>
    </p:spTree>
    <p:extLst>
      <p:ext uri="{BB962C8B-B14F-4D97-AF65-F5344CB8AC3E}">
        <p14:creationId xmlns:p14="http://schemas.microsoft.com/office/powerpoint/2010/main" val="1837462871"/>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776ABD-AA3F-46F9-9424-3D8C3A6CFA84}"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19804-592D-47B2-A65E-23BFA5EFD424}" type="slidenum">
              <a:rPr lang="en-US" smtClean="0"/>
              <a:t>‹#›</a:t>
            </a:fld>
            <a:endParaRPr lang="en-US"/>
          </a:p>
        </p:txBody>
      </p:sp>
    </p:spTree>
    <p:extLst>
      <p:ext uri="{BB962C8B-B14F-4D97-AF65-F5344CB8AC3E}">
        <p14:creationId xmlns:p14="http://schemas.microsoft.com/office/powerpoint/2010/main" val="280008673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F776ABD-AA3F-46F9-9424-3D8C3A6CFA84}"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19804-592D-47B2-A65E-23BFA5EFD424}" type="slidenum">
              <a:rPr lang="en-US" smtClean="0"/>
              <a:t>‹#›</a:t>
            </a:fld>
            <a:endParaRPr lang="en-US"/>
          </a:p>
        </p:txBody>
      </p:sp>
    </p:spTree>
    <p:extLst>
      <p:ext uri="{BB962C8B-B14F-4D97-AF65-F5344CB8AC3E}">
        <p14:creationId xmlns:p14="http://schemas.microsoft.com/office/powerpoint/2010/main" val="38943102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F776ABD-AA3F-46F9-9424-3D8C3A6CFA84}" type="datetimeFigureOut">
              <a:rPr lang="en-US" smtClean="0"/>
              <a:t>12/9/21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FC19804-592D-47B2-A65E-23BFA5EFD424}" type="slidenum">
              <a:rPr lang="en-US" smtClean="0"/>
              <a:t>‹#›</a:t>
            </a:fld>
            <a:endParaRPr lang="en-US"/>
          </a:p>
        </p:txBody>
      </p:sp>
    </p:spTree>
    <p:extLst>
      <p:ext uri="{BB962C8B-B14F-4D97-AF65-F5344CB8AC3E}">
        <p14:creationId xmlns:p14="http://schemas.microsoft.com/office/powerpoint/2010/main" val="328027100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8F776ABD-AA3F-46F9-9424-3D8C3A6CFA84}"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19804-592D-47B2-A65E-23BFA5EFD424}" type="slidenum">
              <a:rPr lang="en-US" smtClean="0"/>
              <a:t>‹#›</a:t>
            </a:fld>
            <a:endParaRPr lang="en-US"/>
          </a:p>
        </p:txBody>
      </p:sp>
    </p:spTree>
    <p:extLst>
      <p:ext uri="{BB962C8B-B14F-4D97-AF65-F5344CB8AC3E}">
        <p14:creationId xmlns:p14="http://schemas.microsoft.com/office/powerpoint/2010/main" val="40102181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F776ABD-AA3F-46F9-9424-3D8C3A6CFA84}" type="datetimeFigureOut">
              <a:rPr lang="en-US" smtClean="0"/>
              <a:t>12/9/21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FC19804-592D-47B2-A65E-23BFA5EFD424}" type="slidenum">
              <a:rPr lang="en-US" smtClean="0"/>
              <a:t>‹#›</a:t>
            </a:fld>
            <a:endParaRPr lang="en-US"/>
          </a:p>
        </p:txBody>
      </p:sp>
    </p:spTree>
    <p:extLst>
      <p:ext uri="{BB962C8B-B14F-4D97-AF65-F5344CB8AC3E}">
        <p14:creationId xmlns:p14="http://schemas.microsoft.com/office/powerpoint/2010/main" val="374941491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F776ABD-AA3F-46F9-9424-3D8C3A6CFA84}" type="datetimeFigureOut">
              <a:rPr lang="en-US" smtClean="0"/>
              <a:t>12/9/21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FC19804-592D-47B2-A65E-23BFA5EFD424}" type="slidenum">
              <a:rPr lang="en-US" smtClean="0"/>
              <a:t>‹#›</a:t>
            </a:fld>
            <a:endParaRPr lang="en-US"/>
          </a:p>
        </p:txBody>
      </p:sp>
    </p:spTree>
    <p:extLst>
      <p:ext uri="{BB962C8B-B14F-4D97-AF65-F5344CB8AC3E}">
        <p14:creationId xmlns:p14="http://schemas.microsoft.com/office/powerpoint/2010/main" val="176923795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F776ABD-AA3F-46F9-9424-3D8C3A6CFA84}" type="datetimeFigureOut">
              <a:rPr lang="en-US" smtClean="0"/>
              <a:t>12/9/21</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FC19804-592D-47B2-A65E-23BFA5EFD424}" type="slidenum">
              <a:rPr lang="en-US" smtClean="0"/>
              <a:t>‹#›</a:t>
            </a:fld>
            <a:endParaRPr lang="en-US"/>
          </a:p>
        </p:txBody>
      </p:sp>
    </p:spTree>
    <p:extLst>
      <p:ext uri="{BB962C8B-B14F-4D97-AF65-F5344CB8AC3E}">
        <p14:creationId xmlns:p14="http://schemas.microsoft.com/office/powerpoint/2010/main" val="1868029402"/>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776ABD-AA3F-46F9-9424-3D8C3A6CFA84}"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19804-592D-47B2-A65E-23BFA5EFD424}" type="slidenum">
              <a:rPr lang="en-US" smtClean="0"/>
              <a:t>‹#›</a:t>
            </a:fld>
            <a:endParaRPr lang="en-US"/>
          </a:p>
        </p:txBody>
      </p:sp>
    </p:spTree>
    <p:extLst>
      <p:ext uri="{BB962C8B-B14F-4D97-AF65-F5344CB8AC3E}">
        <p14:creationId xmlns:p14="http://schemas.microsoft.com/office/powerpoint/2010/main" val="387793673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F776ABD-AA3F-46F9-9424-3D8C3A6CFA84}" type="datetimeFigureOut">
              <a:rPr lang="en-US" smtClean="0"/>
              <a:t>12/9/21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FC19804-592D-47B2-A65E-23BFA5EFD424}" type="slidenum">
              <a:rPr lang="en-US" smtClean="0"/>
              <a:t>‹#›</a:t>
            </a:fld>
            <a:endParaRPr lang="en-US"/>
          </a:p>
        </p:txBody>
      </p:sp>
    </p:spTree>
    <p:extLst>
      <p:ext uri="{BB962C8B-B14F-4D97-AF65-F5344CB8AC3E}">
        <p14:creationId xmlns:p14="http://schemas.microsoft.com/office/powerpoint/2010/main" val="341232166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F776ABD-AA3F-46F9-9424-3D8C3A6CFA84}" type="datetimeFigureOut">
              <a:rPr lang="en-US" smtClean="0"/>
              <a:t>12/9/21</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FC19804-592D-47B2-A65E-23BFA5EFD424}" type="slidenum">
              <a:rPr lang="en-US" smtClean="0"/>
              <a:t>‹#›</a:t>
            </a:fld>
            <a:endParaRPr lang="en-US"/>
          </a:p>
        </p:txBody>
      </p:sp>
    </p:spTree>
    <p:extLst>
      <p:ext uri="{BB962C8B-B14F-4D97-AF65-F5344CB8AC3E}">
        <p14:creationId xmlns:p14="http://schemas.microsoft.com/office/powerpoint/2010/main" val="4136625264"/>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anose="020B0604020202020204"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anose="020B0604020202020204"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anose="020B0604020202020204"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25.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5" Type="http://schemas.openxmlformats.org/officeDocument/2006/relationships/image" Target="../media/image23.png"/><Relationship Id="rId4" Type="http://schemas.openxmlformats.org/officeDocument/2006/relationships/image" Target="../media/image22.png"/></Relationships>
</file>

<file path=ppt/slides/_rels/slide26.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image" Target="../media/image24.png"/><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9.png"/><Relationship Id="rId2" Type="http://schemas.openxmlformats.org/officeDocument/2006/relationships/image" Target="../media/image28.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220.png"/><Relationship Id="rId7" Type="http://schemas.openxmlformats.org/officeDocument/2006/relationships/image" Target="../media/image261.png"/><Relationship Id="rId2" Type="http://schemas.openxmlformats.org/officeDocument/2006/relationships/image" Target="../media/image30.png"/><Relationship Id="rId1" Type="http://schemas.openxmlformats.org/officeDocument/2006/relationships/slideLayout" Target="../slideLayouts/slideLayout2.xml"/><Relationship Id="rId6" Type="http://schemas.openxmlformats.org/officeDocument/2006/relationships/image" Target="../media/image250.png"/><Relationship Id="rId5" Type="http://schemas.openxmlformats.org/officeDocument/2006/relationships/image" Target="../media/image240.png"/><Relationship Id="rId4" Type="http://schemas.openxmlformats.org/officeDocument/2006/relationships/image" Target="../media/image230.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31.png"/><Relationship Id="rId2" Type="http://schemas.openxmlformats.org/officeDocument/2006/relationships/image" Target="../media/image370.png"/><Relationship Id="rId1" Type="http://schemas.openxmlformats.org/officeDocument/2006/relationships/slideLayout" Target="../slideLayouts/slideLayout2.xml"/><Relationship Id="rId6" Type="http://schemas.openxmlformats.org/officeDocument/2006/relationships/image" Target="../media/image410.png"/><Relationship Id="rId5" Type="http://schemas.openxmlformats.org/officeDocument/2006/relationships/image" Target="../media/image33.png"/><Relationship Id="rId4" Type="http://schemas.openxmlformats.org/officeDocument/2006/relationships/image" Target="../media/image32.png"/></Relationships>
</file>

<file path=ppt/slides/_rels/slide31.xml.rels><?xml version="1.0" encoding="UTF-8" standalone="yes"?>
<Relationships xmlns="http://schemas.openxmlformats.org/package/2006/relationships"><Relationship Id="rId3" Type="http://schemas.openxmlformats.org/officeDocument/2006/relationships/image" Target="../media/image280.png"/><Relationship Id="rId2" Type="http://schemas.openxmlformats.org/officeDocument/2006/relationships/image" Target="../media/image290.png"/><Relationship Id="rId1" Type="http://schemas.openxmlformats.org/officeDocument/2006/relationships/slideLayout" Target="../slideLayouts/slideLayout2.xml"/><Relationship Id="rId4" Type="http://schemas.openxmlformats.org/officeDocument/2006/relationships/image" Target="../media/image34.png"/></Relationships>
</file>

<file path=ppt/slides/_rels/slide32.xml.rels><?xml version="1.0" encoding="UTF-8" standalone="yes"?>
<Relationships xmlns="http://schemas.openxmlformats.org/package/2006/relationships"><Relationship Id="rId3" Type="http://schemas.openxmlformats.org/officeDocument/2006/relationships/hyperlink" Target="http://www.real-statistics.com/statistics-tables/studentized-range-q-table/" TargetMode="External"/><Relationship Id="rId2" Type="http://schemas.openxmlformats.org/officeDocument/2006/relationships/image" Target="../media/image35.png"/><Relationship Id="rId1" Type="http://schemas.openxmlformats.org/officeDocument/2006/relationships/slideLayout" Target="../slideLayouts/slideLayout2.xml"/><Relationship Id="rId4" Type="http://schemas.openxmlformats.org/officeDocument/2006/relationships/image" Target="../media/image36.png"/></Relationships>
</file>

<file path=ppt/slides/_rels/slide33.xml.rels><?xml version="1.0" encoding="UTF-8" standalone="yes"?>
<Relationships xmlns="http://schemas.openxmlformats.org/package/2006/relationships"><Relationship Id="rId3" Type="http://schemas.openxmlformats.org/officeDocument/2006/relationships/image" Target="../media/image340.png"/><Relationship Id="rId2" Type="http://schemas.openxmlformats.org/officeDocument/2006/relationships/image" Target="../media/image330.png"/><Relationship Id="rId1" Type="http://schemas.openxmlformats.org/officeDocument/2006/relationships/slideLayout" Target="../slideLayouts/slideLayout2.xml"/><Relationship Id="rId4" Type="http://schemas.openxmlformats.org/officeDocument/2006/relationships/image" Target="../media/image350.png"/></Relationships>
</file>

<file path=ppt/slides/_rels/slide34.xml.rels><?xml version="1.0" encoding="UTF-8" standalone="yes"?>
<Relationships xmlns="http://schemas.openxmlformats.org/package/2006/relationships"><Relationship Id="rId3" Type="http://schemas.openxmlformats.org/officeDocument/2006/relationships/image" Target="../media/image37.png"/><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image" Target="../media/image39.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40.png"/><Relationship Id="rId2" Type="http://schemas.openxmlformats.org/officeDocument/2006/relationships/image" Target="../media/image38.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290.png"/><Relationship Id="rId2" Type="http://schemas.openxmlformats.org/officeDocument/2006/relationships/image" Target="../media/image4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8" Type="http://schemas.openxmlformats.org/officeDocument/2006/relationships/image" Target="../media/image360.png"/><Relationship Id="rId3" Type="http://schemas.openxmlformats.org/officeDocument/2006/relationships/image" Target="../media/image310.png"/><Relationship Id="rId7" Type="http://schemas.openxmlformats.org/officeDocument/2006/relationships/image" Target="../media/image350.png"/><Relationship Id="rId2" Type="http://schemas.openxmlformats.org/officeDocument/2006/relationships/image" Target="../media/image300.png"/><Relationship Id="rId1" Type="http://schemas.openxmlformats.org/officeDocument/2006/relationships/slideLayout" Target="../slideLayouts/slideLayout2.xml"/><Relationship Id="rId6" Type="http://schemas.openxmlformats.org/officeDocument/2006/relationships/image" Target="../media/image340.png"/><Relationship Id="rId5" Type="http://schemas.openxmlformats.org/officeDocument/2006/relationships/image" Target="../media/image330.png"/><Relationship Id="rId4" Type="http://schemas.openxmlformats.org/officeDocument/2006/relationships/image" Target="../media/image320.png"/></Relationships>
</file>

<file path=ppt/slides/_rels/slide39.xml.rels><?xml version="1.0" encoding="UTF-8" standalone="yes"?>
<Relationships xmlns="http://schemas.openxmlformats.org/package/2006/relationships"><Relationship Id="rId3" Type="http://schemas.openxmlformats.org/officeDocument/2006/relationships/image" Target="../media/image520.png"/><Relationship Id="rId2" Type="http://schemas.openxmlformats.org/officeDocument/2006/relationships/image" Target="../media/image4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8" Type="http://schemas.openxmlformats.org/officeDocument/2006/relationships/image" Target="../media/image700.png"/><Relationship Id="rId3" Type="http://schemas.openxmlformats.org/officeDocument/2006/relationships/image" Target="../media/image650.png"/><Relationship Id="rId7" Type="http://schemas.openxmlformats.org/officeDocument/2006/relationships/image" Target="../media/image690.png"/><Relationship Id="rId2" Type="http://schemas.openxmlformats.org/officeDocument/2006/relationships/image" Target="../media/image640.png"/><Relationship Id="rId1" Type="http://schemas.openxmlformats.org/officeDocument/2006/relationships/slideLayout" Target="../slideLayouts/slideLayout2.xml"/><Relationship Id="rId6" Type="http://schemas.openxmlformats.org/officeDocument/2006/relationships/image" Target="../media/image680.png"/><Relationship Id="rId5" Type="http://schemas.openxmlformats.org/officeDocument/2006/relationships/image" Target="../media/image53.png"/><Relationship Id="rId4" Type="http://schemas.openxmlformats.org/officeDocument/2006/relationships/image" Target="../media/image54.png"/></Relationships>
</file>

<file path=ppt/slides/_rels/slide41.xml.rels><?xml version="1.0" encoding="UTF-8" standalone="yes"?>
<Relationships xmlns="http://schemas.openxmlformats.org/package/2006/relationships"><Relationship Id="rId3" Type="http://schemas.openxmlformats.org/officeDocument/2006/relationships/image" Target="../media/image44.png"/><Relationship Id="rId2" Type="http://schemas.openxmlformats.org/officeDocument/2006/relationships/image" Target="../media/image43.png"/><Relationship Id="rId1" Type="http://schemas.openxmlformats.org/officeDocument/2006/relationships/slideLayout" Target="../slideLayouts/slideLayout2.xml"/><Relationship Id="rId5" Type="http://schemas.openxmlformats.org/officeDocument/2006/relationships/image" Target="../media/image45.png"/><Relationship Id="rId4" Type="http://schemas.openxmlformats.org/officeDocument/2006/relationships/image" Target="../media/image430.png"/></Relationships>
</file>

<file path=ppt/slides/_rels/slide42.xml.rels><?xml version="1.0" encoding="UTF-8" standalone="yes"?>
<Relationships xmlns="http://schemas.openxmlformats.org/package/2006/relationships"><Relationship Id="rId3" Type="http://schemas.openxmlformats.org/officeDocument/2006/relationships/image" Target="../media/image46.png"/><Relationship Id="rId2" Type="http://schemas.openxmlformats.org/officeDocument/2006/relationships/image" Target="../media/image450.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3.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2.xml"/><Relationship Id="rId5" Type="http://schemas.openxmlformats.org/officeDocument/2006/relationships/image" Target="../media/image48.png"/><Relationship Id="rId4" Type="http://schemas.openxmlformats.org/officeDocument/2006/relationships/image" Target="../media/image47.png"/></Relationships>
</file>

<file path=ppt/slides/_rels/slide44.xml.rels><?xml version="1.0" encoding="UTF-8" standalone="yes"?>
<Relationships xmlns="http://schemas.openxmlformats.org/package/2006/relationships"><Relationship Id="rId2" Type="http://schemas.openxmlformats.org/officeDocument/2006/relationships/image" Target="../media/image49.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8" Type="http://schemas.openxmlformats.org/officeDocument/2006/relationships/image" Target="../media/image58.png"/><Relationship Id="rId3" Type="http://schemas.openxmlformats.org/officeDocument/2006/relationships/image" Target="../media/image51.png"/><Relationship Id="rId7" Type="http://schemas.openxmlformats.org/officeDocument/2006/relationships/image" Target="../media/image57.png"/><Relationship Id="rId2" Type="http://schemas.openxmlformats.org/officeDocument/2006/relationships/image" Target="../media/image50.png"/><Relationship Id="rId1" Type="http://schemas.openxmlformats.org/officeDocument/2006/relationships/slideLayout" Target="../slideLayouts/slideLayout2.xml"/><Relationship Id="rId6" Type="http://schemas.openxmlformats.org/officeDocument/2006/relationships/image" Target="../media/image56.png"/><Relationship Id="rId5" Type="http://schemas.openxmlformats.org/officeDocument/2006/relationships/image" Target="../media/image55.png"/><Relationship Id="rId4" Type="http://schemas.openxmlformats.org/officeDocument/2006/relationships/image" Target="../media/image52.png"/></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140.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STAT 6371: FINAL REVIEW</a:t>
            </a:r>
          </a:p>
        </p:txBody>
      </p:sp>
      <p:sp>
        <p:nvSpPr>
          <p:cNvPr id="3" name="Subtitle 2"/>
          <p:cNvSpPr>
            <a:spLocks noGrp="1"/>
          </p:cNvSpPr>
          <p:nvPr>
            <p:ph type="subTitle" idx="1"/>
          </p:nvPr>
        </p:nvSpPr>
        <p:spPr/>
        <p:txBody>
          <a:bodyPr/>
          <a:lstStyle/>
          <a:p>
            <a:endParaRPr lang="en-US"/>
          </a:p>
        </p:txBody>
      </p:sp>
    </p:spTree>
    <p:extLst>
      <p:ext uri="{BB962C8B-B14F-4D97-AF65-F5344CB8AC3E}">
        <p14:creationId xmlns:p14="http://schemas.microsoft.com/office/powerpoint/2010/main" val="422892311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590800"/>
            <a:ext cx="8229600" cy="1143000"/>
          </a:xfrm>
        </p:spPr>
        <p:txBody>
          <a:bodyPr/>
          <a:lstStyle/>
          <a:p>
            <a:r>
              <a:rPr lang="en-US" dirty="0"/>
              <a:t>Tests for Paired Data</a:t>
            </a:r>
          </a:p>
        </p:txBody>
      </p:sp>
    </p:spTree>
    <p:extLst>
      <p:ext uri="{BB962C8B-B14F-4D97-AF65-F5344CB8AC3E}">
        <p14:creationId xmlns:p14="http://schemas.microsoft.com/office/powerpoint/2010/main" val="229714316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28650" y="365126"/>
            <a:ext cx="7886700" cy="716448"/>
          </a:xfrm>
        </p:spPr>
        <p:txBody>
          <a:bodyPr>
            <a:normAutofit fontScale="90000"/>
          </a:bodyPr>
          <a:lstStyle/>
          <a:p>
            <a:r>
              <a:rPr lang="en-US" dirty="0"/>
              <a:t>Paired (aka Matched Pairs or Dependent) T-Test</a:t>
            </a:r>
          </a:p>
        </p:txBody>
      </p:sp>
      <p:sp>
        <p:nvSpPr>
          <p:cNvPr id="3" name="Content Placeholder 2"/>
          <p:cNvSpPr>
            <a:spLocks noGrp="1"/>
          </p:cNvSpPr>
          <p:nvPr>
            <p:ph idx="1"/>
          </p:nvPr>
        </p:nvSpPr>
        <p:spPr>
          <a:xfrm>
            <a:off x="381000" y="1567442"/>
            <a:ext cx="6096000" cy="3766558"/>
          </a:xfrm>
        </p:spPr>
        <p:txBody>
          <a:bodyPr>
            <a:normAutofit fontScale="77500" lnSpcReduction="20000"/>
          </a:bodyPr>
          <a:lstStyle/>
          <a:p>
            <a:pPr marL="0" indent="0">
              <a:buNone/>
            </a:pPr>
            <a:r>
              <a:rPr lang="en-US" dirty="0"/>
              <a:t>Assumptions</a:t>
            </a:r>
          </a:p>
          <a:p>
            <a:pPr lvl="1"/>
            <a:r>
              <a:rPr lang="en-US" dirty="0"/>
              <a:t>Data are either:</a:t>
            </a:r>
          </a:p>
          <a:p>
            <a:pPr lvl="2"/>
            <a:r>
              <a:rPr lang="en-US" dirty="0"/>
              <a:t> from one sample that has been tested twice (example pre- and post-test / repeated measures)</a:t>
            </a:r>
          </a:p>
          <a:p>
            <a:pPr marL="914400" lvl="2" indent="0">
              <a:buNone/>
            </a:pPr>
            <a:endParaRPr lang="en-US" dirty="0"/>
          </a:p>
          <a:p>
            <a:pPr marL="914400" lvl="2" indent="0">
              <a:buNone/>
            </a:pPr>
            <a:endParaRPr lang="en-US" dirty="0"/>
          </a:p>
          <a:p>
            <a:pPr marL="914400" lvl="2" indent="0">
              <a:buNone/>
            </a:pPr>
            <a:endParaRPr lang="en-US" dirty="0"/>
          </a:p>
          <a:p>
            <a:pPr lvl="2"/>
            <a:r>
              <a:rPr lang="en-US" dirty="0"/>
              <a:t>Or from a group of subjects that are thought to be similar and can thus be matched or paired (example from same family, or twins)</a:t>
            </a:r>
          </a:p>
          <a:p>
            <a:pPr lvl="2"/>
            <a:endParaRPr lang="en-US" dirty="0"/>
          </a:p>
          <a:p>
            <a:pPr lvl="1"/>
            <a:r>
              <a:rPr lang="en-US" dirty="0"/>
              <a:t>Differences are normally distributed.  </a:t>
            </a:r>
          </a:p>
          <a:p>
            <a:endParaRPr lang="en-US" dirty="0"/>
          </a:p>
        </p:txBody>
      </p:sp>
      <p:pic>
        <p:nvPicPr>
          <p:cNvPr id="4" name="Picture 3"/>
          <p:cNvPicPr>
            <a:picLocks noChangeAspect="1"/>
          </p:cNvPicPr>
          <p:nvPr/>
        </p:nvPicPr>
        <p:blipFill>
          <a:blip r:embed="rId2"/>
          <a:stretch>
            <a:fillRect/>
          </a:stretch>
        </p:blipFill>
        <p:spPr>
          <a:xfrm>
            <a:off x="6850813" y="3766130"/>
            <a:ext cx="1364456" cy="2152650"/>
          </a:xfrm>
          <a:prstGeom prst="rect">
            <a:avLst/>
          </a:prstGeom>
        </p:spPr>
      </p:pic>
      <p:pic>
        <p:nvPicPr>
          <p:cNvPr id="5" name="Picture 4"/>
          <p:cNvPicPr>
            <a:picLocks noChangeAspect="1"/>
          </p:cNvPicPr>
          <p:nvPr/>
        </p:nvPicPr>
        <p:blipFill>
          <a:blip r:embed="rId3"/>
          <a:stretch>
            <a:fillRect/>
          </a:stretch>
        </p:blipFill>
        <p:spPr>
          <a:xfrm>
            <a:off x="6647216" y="1449108"/>
            <a:ext cx="1771650" cy="2143125"/>
          </a:xfrm>
          <a:prstGeom prst="rect">
            <a:avLst/>
          </a:prstGeom>
        </p:spPr>
      </p:pic>
      <p:sp>
        <p:nvSpPr>
          <p:cNvPr id="6" name="TextBox 5"/>
          <p:cNvSpPr txBox="1"/>
          <p:nvPr/>
        </p:nvSpPr>
        <p:spPr>
          <a:xfrm>
            <a:off x="381000" y="5553670"/>
            <a:ext cx="5867400" cy="1015663"/>
          </a:xfrm>
          <a:prstGeom prst="rect">
            <a:avLst/>
          </a:prstGeom>
          <a:noFill/>
        </p:spPr>
        <p:txBody>
          <a:bodyPr wrap="square" rtlCol="0">
            <a:spAutoFit/>
          </a:bodyPr>
          <a:lstStyle/>
          <a:p>
            <a:r>
              <a:rPr lang="en-US" sz="2000" dirty="0"/>
              <a:t>Notes: Not Resistant to Outliers.  </a:t>
            </a:r>
          </a:p>
          <a:p>
            <a:endParaRPr lang="en-US" sz="2000" dirty="0"/>
          </a:p>
          <a:p>
            <a:r>
              <a:rPr lang="en-US" sz="2000" dirty="0"/>
              <a:t>What it tests: Mean Difference is Different than 0.</a:t>
            </a:r>
          </a:p>
        </p:txBody>
      </p:sp>
    </p:spTree>
    <p:extLst>
      <p:ext uri="{BB962C8B-B14F-4D97-AF65-F5344CB8AC3E}">
        <p14:creationId xmlns:p14="http://schemas.microsoft.com/office/powerpoint/2010/main" val="37049116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3">
                                            <p:txEl>
                                              <p:pRg st="1" end="1"/>
                                            </p:txEl>
                                          </p:spTgt>
                                        </p:tgtEl>
                                        <p:attrNameLst>
                                          <p:attrName>style.visibility</p:attrName>
                                        </p:attrNameLst>
                                      </p:cBhvr>
                                      <p:to>
                                        <p:strVal val="visible"/>
                                      </p:to>
                                    </p:set>
                                    <p:anim calcmode="lin" valueType="num">
                                      <p:cBhvr additive="base">
                                        <p:cTn id="13" dur="500" fill="hold"/>
                                        <p:tgtEl>
                                          <p:spTgt spid="3">
                                            <p:txEl>
                                              <p:pRg st="1" end="1"/>
                                            </p:txEl>
                                          </p:spTgt>
                                        </p:tgtEl>
                                        <p:attrNameLst>
                                          <p:attrName>ppt_x</p:attrName>
                                        </p:attrNameLst>
                                      </p:cBhvr>
                                      <p:tavLst>
                                        <p:tav tm="0">
                                          <p:val>
                                            <p:strVal val="#ppt_x"/>
                                          </p:val>
                                        </p:tav>
                                        <p:tav tm="100000">
                                          <p:val>
                                            <p:strVal val="#ppt_x"/>
                                          </p:val>
                                        </p:tav>
                                      </p:tavLst>
                                    </p:anim>
                                    <p:anim calcmode="lin" valueType="num">
                                      <p:cBhvr additive="base">
                                        <p:cTn id="14" dur="500" fill="hold"/>
                                        <p:tgtEl>
                                          <p:spTgt spid="3">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xEl>
                                              <p:pRg st="2" end="2"/>
                                            </p:txEl>
                                          </p:spTgt>
                                        </p:tgtEl>
                                        <p:attrNameLst>
                                          <p:attrName>style.visibility</p:attrName>
                                        </p:attrNameLst>
                                      </p:cBhvr>
                                      <p:to>
                                        <p:strVal val="visible"/>
                                      </p:to>
                                    </p:set>
                                    <p:anim calcmode="lin" valueType="num">
                                      <p:cBhvr additive="base">
                                        <p:cTn id="19" dur="500" fill="hold"/>
                                        <p:tgtEl>
                                          <p:spTgt spid="3">
                                            <p:txEl>
                                              <p:pRg st="2" end="2"/>
                                            </p:txEl>
                                          </p:spTgt>
                                        </p:tgtEl>
                                        <p:attrNameLst>
                                          <p:attrName>ppt_x</p:attrName>
                                        </p:attrNameLst>
                                      </p:cBhvr>
                                      <p:tavLst>
                                        <p:tav tm="0">
                                          <p:val>
                                            <p:strVal val="#ppt_x"/>
                                          </p:val>
                                        </p:tav>
                                        <p:tav tm="100000">
                                          <p:val>
                                            <p:strVal val="#ppt_x"/>
                                          </p:val>
                                        </p:tav>
                                      </p:tavLst>
                                    </p:anim>
                                    <p:anim calcmode="lin" valueType="num">
                                      <p:cBhvr additive="base">
                                        <p:cTn id="20" dur="500" fill="hold"/>
                                        <p:tgtEl>
                                          <p:spTgt spid="3">
                                            <p:txEl>
                                              <p:pRg st="2" end="2"/>
                                            </p:txEl>
                                          </p:spTgt>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5"/>
                                        </p:tgtEl>
                                        <p:attrNameLst>
                                          <p:attrName>style.visibility</p:attrName>
                                        </p:attrNameLst>
                                      </p:cBhvr>
                                      <p:to>
                                        <p:strVal val="visible"/>
                                      </p:to>
                                    </p:set>
                                    <p:anim calcmode="lin" valueType="num">
                                      <p:cBhvr additive="base">
                                        <p:cTn id="25" dur="500" fill="hold"/>
                                        <p:tgtEl>
                                          <p:spTgt spid="5"/>
                                        </p:tgtEl>
                                        <p:attrNameLst>
                                          <p:attrName>ppt_x</p:attrName>
                                        </p:attrNameLst>
                                      </p:cBhvr>
                                      <p:tavLst>
                                        <p:tav tm="0">
                                          <p:val>
                                            <p:strVal val="#ppt_x"/>
                                          </p:val>
                                        </p:tav>
                                        <p:tav tm="100000">
                                          <p:val>
                                            <p:strVal val="#ppt_x"/>
                                          </p:val>
                                        </p:tav>
                                      </p:tavLst>
                                    </p:anim>
                                    <p:anim calcmode="lin" valueType="num">
                                      <p:cBhvr additive="base">
                                        <p:cTn id="26"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ntr" presetSubtype="4" fill="hold" grpId="0" nodeType="clickEffect">
                                  <p:stCondLst>
                                    <p:cond delay="0"/>
                                  </p:stCondLst>
                                  <p:childTnLst>
                                    <p:set>
                                      <p:cBhvr>
                                        <p:cTn id="30" dur="1" fill="hold">
                                          <p:stCondLst>
                                            <p:cond delay="0"/>
                                          </p:stCondLst>
                                        </p:cTn>
                                        <p:tgtEl>
                                          <p:spTgt spid="3">
                                            <p:txEl>
                                              <p:pRg st="6" end="6"/>
                                            </p:txEl>
                                          </p:spTgt>
                                        </p:tgtEl>
                                        <p:attrNameLst>
                                          <p:attrName>style.visibility</p:attrName>
                                        </p:attrNameLst>
                                      </p:cBhvr>
                                      <p:to>
                                        <p:strVal val="visible"/>
                                      </p:to>
                                    </p:set>
                                    <p:anim calcmode="lin" valueType="num">
                                      <p:cBhvr additive="base">
                                        <p:cTn id="31" dur="500" fill="hold"/>
                                        <p:tgtEl>
                                          <p:spTgt spid="3">
                                            <p:txEl>
                                              <p:pRg st="6" end="6"/>
                                            </p:txEl>
                                          </p:spTgt>
                                        </p:tgtEl>
                                        <p:attrNameLst>
                                          <p:attrName>ppt_x</p:attrName>
                                        </p:attrNameLst>
                                      </p:cBhvr>
                                      <p:tavLst>
                                        <p:tav tm="0">
                                          <p:val>
                                            <p:strVal val="#ppt_x"/>
                                          </p:val>
                                        </p:tav>
                                        <p:tav tm="100000">
                                          <p:val>
                                            <p:strVal val="#ppt_x"/>
                                          </p:val>
                                        </p:tav>
                                      </p:tavLst>
                                    </p:anim>
                                    <p:anim calcmode="lin" valueType="num">
                                      <p:cBhvr additive="base">
                                        <p:cTn id="32" dur="500" fill="hold"/>
                                        <p:tgtEl>
                                          <p:spTgt spid="3">
                                            <p:txEl>
                                              <p:pRg st="6" end="6"/>
                                            </p:txEl>
                                          </p:spTgt>
                                        </p:tgtEl>
                                        <p:attrNameLst>
                                          <p:attrName>ppt_y</p:attrName>
                                        </p:attrNameLst>
                                      </p:cBhvr>
                                      <p:tavLst>
                                        <p:tav tm="0">
                                          <p:val>
                                            <p:strVal val="1+#ppt_h/2"/>
                                          </p:val>
                                        </p:tav>
                                        <p:tav tm="100000">
                                          <p:val>
                                            <p:strVal val="#ppt_y"/>
                                          </p:val>
                                        </p:tav>
                                      </p:tavLst>
                                    </p:anim>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nodeType="clickEffect">
                                  <p:stCondLst>
                                    <p:cond delay="0"/>
                                  </p:stCondLst>
                                  <p:childTnLst>
                                    <p:set>
                                      <p:cBhvr>
                                        <p:cTn id="36" dur="1" fill="hold">
                                          <p:stCondLst>
                                            <p:cond delay="0"/>
                                          </p:stCondLst>
                                        </p:cTn>
                                        <p:tgtEl>
                                          <p:spTgt spid="4"/>
                                        </p:tgtEl>
                                        <p:attrNameLst>
                                          <p:attrName>style.visibility</p:attrName>
                                        </p:attrNameLst>
                                      </p:cBhvr>
                                      <p:to>
                                        <p:strVal val="visible"/>
                                      </p:to>
                                    </p:set>
                                    <p:anim calcmode="lin" valueType="num">
                                      <p:cBhvr additive="base">
                                        <p:cTn id="37" dur="500" fill="hold"/>
                                        <p:tgtEl>
                                          <p:spTgt spid="4"/>
                                        </p:tgtEl>
                                        <p:attrNameLst>
                                          <p:attrName>ppt_x</p:attrName>
                                        </p:attrNameLst>
                                      </p:cBhvr>
                                      <p:tavLst>
                                        <p:tav tm="0">
                                          <p:val>
                                            <p:strVal val="#ppt_x"/>
                                          </p:val>
                                        </p:tav>
                                        <p:tav tm="100000">
                                          <p:val>
                                            <p:strVal val="#ppt_x"/>
                                          </p:val>
                                        </p:tav>
                                      </p:tavLst>
                                    </p:anim>
                                    <p:anim calcmode="lin" valueType="num">
                                      <p:cBhvr additive="base">
                                        <p:cTn id="3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ntr" presetSubtype="4" fill="hold" grpId="0" nodeType="clickEffect">
                                  <p:stCondLst>
                                    <p:cond delay="0"/>
                                  </p:stCondLst>
                                  <p:childTnLst>
                                    <p:set>
                                      <p:cBhvr>
                                        <p:cTn id="42" dur="1" fill="hold">
                                          <p:stCondLst>
                                            <p:cond delay="0"/>
                                          </p:stCondLst>
                                        </p:cTn>
                                        <p:tgtEl>
                                          <p:spTgt spid="3">
                                            <p:txEl>
                                              <p:pRg st="8" end="8"/>
                                            </p:txEl>
                                          </p:spTgt>
                                        </p:tgtEl>
                                        <p:attrNameLst>
                                          <p:attrName>style.visibility</p:attrName>
                                        </p:attrNameLst>
                                      </p:cBhvr>
                                      <p:to>
                                        <p:strVal val="visible"/>
                                      </p:to>
                                    </p:set>
                                    <p:anim calcmode="lin" valueType="num">
                                      <p:cBhvr additive="base">
                                        <p:cTn id="43" dur="500" fill="hold"/>
                                        <p:tgtEl>
                                          <p:spTgt spid="3">
                                            <p:txEl>
                                              <p:pRg st="8" end="8"/>
                                            </p:txEl>
                                          </p:spTgt>
                                        </p:tgtEl>
                                        <p:attrNameLst>
                                          <p:attrName>ppt_x</p:attrName>
                                        </p:attrNameLst>
                                      </p:cBhvr>
                                      <p:tavLst>
                                        <p:tav tm="0">
                                          <p:val>
                                            <p:strVal val="#ppt_x"/>
                                          </p:val>
                                        </p:tav>
                                        <p:tav tm="100000">
                                          <p:val>
                                            <p:strVal val="#ppt_x"/>
                                          </p:val>
                                        </p:tav>
                                      </p:tavLst>
                                    </p:anim>
                                    <p:anim calcmode="lin" valueType="num">
                                      <p:cBhvr additive="base">
                                        <p:cTn id="44" dur="500" fill="hold"/>
                                        <p:tgtEl>
                                          <p:spTgt spid="3">
                                            <p:txEl>
                                              <p:pRg st="8" end="8"/>
                                            </p:txEl>
                                          </p:spTgt>
                                        </p:tgtEl>
                                        <p:attrNameLst>
                                          <p:attrName>ppt_y</p:attrName>
                                        </p:attrNameLst>
                                      </p:cBhvr>
                                      <p:tavLst>
                                        <p:tav tm="0">
                                          <p:val>
                                            <p:strVal val="1+#ppt_h/2"/>
                                          </p:val>
                                        </p:tav>
                                        <p:tav tm="100000">
                                          <p:val>
                                            <p:strVal val="#ppt_y"/>
                                          </p:val>
                                        </p:tav>
                                      </p:tavLst>
                                    </p:anim>
                                  </p:childTnLst>
                                </p:cTn>
                              </p:par>
                            </p:childTnLst>
                          </p:cTn>
                        </p:par>
                      </p:childTnLst>
                    </p:cTn>
                  </p:par>
                  <p:par>
                    <p:cTn id="45" fill="hold">
                      <p:stCondLst>
                        <p:cond delay="indefinite"/>
                      </p:stCondLst>
                      <p:childTnLst>
                        <p:par>
                          <p:cTn id="46" fill="hold">
                            <p:stCondLst>
                              <p:cond delay="0"/>
                            </p:stCondLst>
                            <p:childTnLst>
                              <p:par>
                                <p:cTn id="47" presetID="1" presetClass="entr" presetSubtype="0" fill="hold" grpId="0" nodeType="clickEffect">
                                  <p:stCondLst>
                                    <p:cond delay="0"/>
                                  </p:stCondLst>
                                  <p:childTnLst>
                                    <p:set>
                                      <p:cBhvr>
                                        <p:cTn id="4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6"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 Test</a:t>
            </a:r>
          </a:p>
        </p:txBody>
      </p:sp>
      <p:sp>
        <p:nvSpPr>
          <p:cNvPr id="3" name="Content Placeholder 2"/>
          <p:cNvSpPr>
            <a:spLocks noGrp="1"/>
          </p:cNvSpPr>
          <p:nvPr>
            <p:ph idx="1"/>
          </p:nvPr>
        </p:nvSpPr>
        <p:spPr/>
        <p:txBody>
          <a:bodyPr>
            <a:normAutofit fontScale="85000" lnSpcReduction="20000"/>
          </a:bodyPr>
          <a:lstStyle/>
          <a:p>
            <a:pPr marL="0" indent="0">
              <a:buNone/>
            </a:pPr>
            <a:r>
              <a:rPr lang="en-US" dirty="0"/>
              <a:t>Assumptions: </a:t>
            </a:r>
          </a:p>
          <a:p>
            <a:pPr marL="0" indent="0">
              <a:buNone/>
            </a:pPr>
            <a:r>
              <a:rPr lang="en-US" dirty="0"/>
              <a:t>Data are able to be paired.</a:t>
            </a:r>
          </a:p>
          <a:p>
            <a:pPr marL="0" indent="0">
              <a:buNone/>
            </a:pPr>
            <a:r>
              <a:rPr lang="en-US" dirty="0"/>
              <a:t>Differences are independent.</a:t>
            </a:r>
          </a:p>
          <a:p>
            <a:pPr marL="0" indent="0">
              <a:buNone/>
            </a:pPr>
            <a:r>
              <a:rPr lang="en-US" dirty="0"/>
              <a:t>Data is ordinal.</a:t>
            </a:r>
          </a:p>
          <a:p>
            <a:pPr marL="0" indent="0">
              <a:buNone/>
            </a:pPr>
            <a:endParaRPr lang="en-US" dirty="0"/>
          </a:p>
          <a:p>
            <a:pPr marL="0" indent="0">
              <a:buNone/>
            </a:pPr>
            <a:r>
              <a:rPr lang="en-US" dirty="0"/>
              <a:t>Notes: </a:t>
            </a:r>
          </a:p>
          <a:p>
            <a:pPr marL="0" indent="0">
              <a:buNone/>
            </a:pPr>
            <a:r>
              <a:rPr lang="en-US" dirty="0"/>
              <a:t>1. Not a very powerful test but easy and quick.  </a:t>
            </a:r>
          </a:p>
          <a:p>
            <a:pPr marL="0" indent="0">
              <a:buNone/>
            </a:pPr>
            <a:r>
              <a:rPr lang="en-US" dirty="0"/>
              <a:t>2. Resistant to Outliers</a:t>
            </a:r>
          </a:p>
          <a:p>
            <a:pPr marL="0" indent="0">
              <a:buNone/>
            </a:pPr>
            <a:endParaRPr lang="en-US" dirty="0"/>
          </a:p>
          <a:p>
            <a:pPr marL="0" indent="0">
              <a:buNone/>
            </a:pPr>
            <a:r>
              <a:rPr lang="en-US" dirty="0"/>
              <a:t>What is tests:  Tests if the Median Difference is different than 0.  </a:t>
            </a:r>
          </a:p>
        </p:txBody>
      </p:sp>
    </p:spTree>
    <p:extLst>
      <p:ext uri="{BB962C8B-B14F-4D97-AF65-F5344CB8AC3E}">
        <p14:creationId xmlns:p14="http://schemas.microsoft.com/office/powerpoint/2010/main" val="41921587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Signed Rank Test</a:t>
            </a:r>
          </a:p>
        </p:txBody>
      </p:sp>
      <p:sp>
        <p:nvSpPr>
          <p:cNvPr id="4" name="Content Placeholder 2"/>
          <p:cNvSpPr>
            <a:spLocks noGrp="1"/>
          </p:cNvSpPr>
          <p:nvPr>
            <p:ph idx="1"/>
          </p:nvPr>
        </p:nvSpPr>
        <p:spPr>
          <a:xfrm>
            <a:off x="457200" y="1600200"/>
            <a:ext cx="8458200" cy="4525963"/>
          </a:xfrm>
        </p:spPr>
        <p:txBody>
          <a:bodyPr>
            <a:normAutofit fontScale="77500" lnSpcReduction="20000"/>
          </a:bodyPr>
          <a:lstStyle/>
          <a:p>
            <a:pPr marL="0" indent="0">
              <a:buNone/>
            </a:pPr>
            <a:r>
              <a:rPr lang="en-US" dirty="0"/>
              <a:t>Assumptions: </a:t>
            </a:r>
          </a:p>
          <a:p>
            <a:pPr marL="0" indent="0">
              <a:buNone/>
            </a:pPr>
            <a:r>
              <a:rPr lang="en-US" dirty="0"/>
              <a:t>Data are able to be paired.</a:t>
            </a:r>
          </a:p>
          <a:p>
            <a:pPr marL="0" indent="0">
              <a:buNone/>
            </a:pPr>
            <a:r>
              <a:rPr lang="en-US" dirty="0"/>
              <a:t>Differences are independent.</a:t>
            </a:r>
          </a:p>
          <a:p>
            <a:pPr marL="0" indent="0">
              <a:buNone/>
            </a:pPr>
            <a:r>
              <a:rPr lang="en-US" dirty="0"/>
              <a:t>Data is ordinal.</a:t>
            </a:r>
          </a:p>
          <a:p>
            <a:pPr marL="0" indent="0">
              <a:buNone/>
            </a:pPr>
            <a:endParaRPr lang="en-US" dirty="0"/>
          </a:p>
          <a:p>
            <a:pPr marL="0" indent="0">
              <a:buNone/>
            </a:pPr>
            <a:r>
              <a:rPr lang="en-US" dirty="0"/>
              <a:t>Notes: </a:t>
            </a:r>
          </a:p>
          <a:p>
            <a:pPr marL="0" indent="0">
              <a:buNone/>
            </a:pPr>
            <a:r>
              <a:rPr lang="en-US" dirty="0"/>
              <a:t>1. More powerful than the Sign Test since it uses more information (the ranks).</a:t>
            </a:r>
          </a:p>
          <a:p>
            <a:pPr marL="0" indent="0">
              <a:buNone/>
            </a:pPr>
            <a:r>
              <a:rPr lang="en-US" dirty="0"/>
              <a:t>2. Resistant to Outliers    </a:t>
            </a:r>
          </a:p>
          <a:p>
            <a:pPr marL="0" indent="0">
              <a:buNone/>
            </a:pPr>
            <a:endParaRPr lang="en-US" dirty="0"/>
          </a:p>
          <a:p>
            <a:pPr marL="0" indent="0">
              <a:buNone/>
            </a:pPr>
            <a:r>
              <a:rPr lang="en-US" dirty="0"/>
              <a:t>What is tests:  Tests if the Median Difference is different than 0.  </a:t>
            </a:r>
          </a:p>
        </p:txBody>
      </p:sp>
    </p:spTree>
    <p:extLst>
      <p:ext uri="{BB962C8B-B14F-4D97-AF65-F5344CB8AC3E}">
        <p14:creationId xmlns:p14="http://schemas.microsoft.com/office/powerpoint/2010/main" val="262630465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3200"/>
            <a:ext cx="8229600" cy="1143000"/>
          </a:xfrm>
        </p:spPr>
        <p:txBody>
          <a:bodyPr>
            <a:normAutofit fontScale="90000"/>
          </a:bodyPr>
          <a:lstStyle/>
          <a:p>
            <a:r>
              <a:rPr lang="en-US" dirty="0"/>
              <a:t>Let’s Practice With Some Scenarios!</a:t>
            </a:r>
          </a:p>
        </p:txBody>
      </p:sp>
    </p:spTree>
    <p:extLst>
      <p:ext uri="{BB962C8B-B14F-4D97-AF65-F5344CB8AC3E}">
        <p14:creationId xmlns:p14="http://schemas.microsoft.com/office/powerpoint/2010/main" val="138455341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Dataset 1: Monster Drink Study</a:t>
            </a:r>
          </a:p>
        </p:txBody>
      </p:sp>
      <p:pic>
        <p:nvPicPr>
          <p:cNvPr id="1027" name="Picture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394085"/>
            <a:ext cx="3806314"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87314" y="1371600"/>
            <a:ext cx="4801229" cy="276568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2602354" y="4312101"/>
            <a:ext cx="1600200" cy="2308324"/>
          </a:xfrm>
          <a:prstGeom prst="rect">
            <a:avLst/>
          </a:prstGeom>
        </p:spPr>
        <p:txBody>
          <a:bodyPr wrap="square">
            <a:spAutoFit/>
          </a:bodyPr>
          <a:lstStyle/>
          <a:p>
            <a:r>
              <a:rPr lang="en-US" dirty="0"/>
              <a:t>Monster 300                                                                                                                             </a:t>
            </a:r>
          </a:p>
          <a:p>
            <a:r>
              <a:rPr lang="en-US" dirty="0"/>
              <a:t>Monster 310                                                                                                                             </a:t>
            </a:r>
          </a:p>
          <a:p>
            <a:r>
              <a:rPr lang="en-US" dirty="0"/>
              <a:t>Monster 290                                                                                                                             </a:t>
            </a:r>
          </a:p>
          <a:p>
            <a:r>
              <a:rPr lang="en-US" dirty="0"/>
              <a:t>Monster 305                                                                                                                             </a:t>
            </a:r>
          </a:p>
          <a:p>
            <a:r>
              <a:rPr lang="en-US" dirty="0"/>
              <a:t>Monster 302                                                                                                                             </a:t>
            </a:r>
          </a:p>
          <a:p>
            <a:r>
              <a:rPr lang="en-US" dirty="0"/>
              <a:t>Monster 290                                                                                                                             </a:t>
            </a:r>
          </a:p>
          <a:p>
            <a:r>
              <a:rPr lang="en-US" dirty="0"/>
              <a:t>Monster 340                                                                                                                             </a:t>
            </a:r>
          </a:p>
          <a:p>
            <a:r>
              <a:rPr lang="en-US" dirty="0"/>
              <a:t>Monster 340                                                                                                                             </a:t>
            </a:r>
          </a:p>
        </p:txBody>
      </p:sp>
      <p:sp>
        <p:nvSpPr>
          <p:cNvPr id="5" name="Rectangle 4"/>
          <p:cNvSpPr/>
          <p:nvPr/>
        </p:nvSpPr>
        <p:spPr>
          <a:xfrm>
            <a:off x="4495800" y="4589100"/>
            <a:ext cx="1524000" cy="1754326"/>
          </a:xfrm>
          <a:prstGeom prst="rect">
            <a:avLst/>
          </a:prstGeom>
        </p:spPr>
        <p:txBody>
          <a:bodyPr wrap="square">
            <a:spAutoFit/>
          </a:bodyPr>
          <a:lstStyle/>
          <a:p>
            <a:r>
              <a:rPr lang="en-US" dirty="0"/>
              <a:t>Control 280                                                                                                                             </a:t>
            </a:r>
          </a:p>
          <a:p>
            <a:r>
              <a:rPr lang="en-US" dirty="0"/>
              <a:t>Control 310                                                                                                                             </a:t>
            </a:r>
          </a:p>
          <a:p>
            <a:r>
              <a:rPr lang="en-US" dirty="0"/>
              <a:t>Control 270                                                                                                                             </a:t>
            </a:r>
          </a:p>
          <a:p>
            <a:r>
              <a:rPr lang="en-US" dirty="0"/>
              <a:t>Control 280                                                                                                                             </a:t>
            </a:r>
          </a:p>
          <a:p>
            <a:r>
              <a:rPr lang="en-US" dirty="0"/>
              <a:t>Control 265                                                                                                                             </a:t>
            </a:r>
          </a:p>
          <a:p>
            <a:r>
              <a:rPr lang="en-US" dirty="0"/>
              <a:t>Control 300 </a:t>
            </a:r>
          </a:p>
        </p:txBody>
      </p:sp>
    </p:spTree>
    <p:extLst>
      <p:ext uri="{BB962C8B-B14F-4D97-AF65-F5344CB8AC3E}">
        <p14:creationId xmlns:p14="http://schemas.microsoft.com/office/powerpoint/2010/main" val="193013479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096962"/>
          </a:xfrm>
        </p:spPr>
        <p:txBody>
          <a:bodyPr/>
          <a:lstStyle/>
          <a:p>
            <a:r>
              <a:rPr lang="en-US" dirty="0"/>
              <a:t>Which Test?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57200" y="1981200"/>
            <a:ext cx="4470145" cy="3816179"/>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715000" y="1814210"/>
            <a:ext cx="2447925" cy="4133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75778484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Analysis</a:t>
            </a:r>
          </a:p>
        </p:txBody>
      </p:sp>
      <p:sp>
        <p:nvSpPr>
          <p:cNvPr id="3" name="Content Placeholder 2"/>
          <p:cNvSpPr>
            <a:spLocks noGrp="1"/>
          </p:cNvSpPr>
          <p:nvPr>
            <p:ph idx="1"/>
          </p:nvPr>
        </p:nvSpPr>
        <p:spPr>
          <a:xfrm>
            <a:off x="457200" y="1371600"/>
            <a:ext cx="8229600" cy="5257800"/>
          </a:xfrm>
        </p:spPr>
        <p:txBody>
          <a:bodyPr>
            <a:normAutofit fontScale="92500" lnSpcReduction="20000"/>
          </a:bodyPr>
          <a:lstStyle/>
          <a:p>
            <a:r>
              <a:rPr lang="en-US" dirty="0"/>
              <a:t>Assumption: </a:t>
            </a:r>
          </a:p>
          <a:p>
            <a:pPr lvl="1"/>
            <a:r>
              <a:rPr lang="en-US" dirty="0"/>
              <a:t>With the relatively low sample size we cannot be sure of the normality of the two populations.  The histograms, box plots and q-q plots do not show any obvious departures from normality, although we do not have much confidence in this assumption since the sample size is so low.  In addition, if there is a departure from normality, this small sample size may not be enough to invoke the central limit theorem.  </a:t>
            </a:r>
          </a:p>
          <a:p>
            <a:pPr lvl="1"/>
            <a:r>
              <a:rPr lang="en-US" dirty="0"/>
              <a:t>Although the sample sizes are still very small, the plots provide evidence that the two distributions have the same shape.  For this reason, the Rank-Sum Test was chosen as it is robust to departures from normality with small sample sizes and can be used to test medians when the shapes are the same.  </a:t>
            </a:r>
          </a:p>
        </p:txBody>
      </p:sp>
    </p:spTree>
    <p:extLst>
      <p:ext uri="{BB962C8B-B14F-4D97-AF65-F5344CB8AC3E}">
        <p14:creationId xmlns:p14="http://schemas.microsoft.com/office/powerpoint/2010/main" val="113938733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Selected: Rank Sum Test</a:t>
            </a:r>
          </a:p>
        </p:txBody>
      </p:sp>
      <p:pic>
        <p:nvPicPr>
          <p:cNvPr id="307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1676400"/>
            <a:ext cx="2819400" cy="476116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3848100" y="3657600"/>
            <a:ext cx="4800600" cy="2246769"/>
          </a:xfrm>
          <a:prstGeom prst="rect">
            <a:avLst/>
          </a:prstGeom>
          <a:noFill/>
        </p:spPr>
        <p:txBody>
          <a:bodyPr wrap="square" rtlCol="0">
            <a:spAutoFit/>
          </a:bodyPr>
          <a:lstStyle/>
          <a:p>
            <a:r>
              <a:rPr lang="en-US" sz="2000" dirty="0"/>
              <a:t>Conclusion:  There is sufficient evidence at the alpha = .05 level of significance (p-value = .0203 from the exact rank sum test) that the median Monster Drinks increased the median score on this test when compared to the control group.  An estimate of this improvement is 23.5 points.   </a:t>
            </a:r>
          </a:p>
        </p:txBody>
      </p:sp>
      <p:sp>
        <p:nvSpPr>
          <p:cNvPr id="5" name="TextBox 4"/>
          <p:cNvSpPr txBox="1"/>
          <p:nvPr/>
        </p:nvSpPr>
        <p:spPr>
          <a:xfrm>
            <a:off x="4038600" y="1676399"/>
            <a:ext cx="4419600" cy="646331"/>
          </a:xfrm>
          <a:prstGeom prst="rect">
            <a:avLst/>
          </a:prstGeom>
          <a:noFill/>
        </p:spPr>
        <p:txBody>
          <a:bodyPr wrap="square" rtlCol="0">
            <a:spAutoFit/>
          </a:bodyPr>
          <a:lstStyle/>
          <a:p>
            <a:r>
              <a:rPr lang="en-US" dirty="0"/>
              <a:t>Ho: </a:t>
            </a:r>
            <a:r>
              <a:rPr lang="en-US" dirty="0" err="1"/>
              <a:t>Median</a:t>
            </a:r>
            <a:r>
              <a:rPr lang="en-US" baseline="-25000" dirty="0" err="1"/>
              <a:t>Monster</a:t>
            </a:r>
            <a:r>
              <a:rPr lang="en-US" dirty="0"/>
              <a:t> = </a:t>
            </a:r>
            <a:r>
              <a:rPr lang="en-US" dirty="0" err="1"/>
              <a:t>Median</a:t>
            </a:r>
            <a:r>
              <a:rPr lang="en-US" baseline="-25000" dirty="0" err="1"/>
              <a:t>Control</a:t>
            </a:r>
            <a:endParaRPr lang="en-US" baseline="-25000" dirty="0"/>
          </a:p>
          <a:p>
            <a:r>
              <a:rPr lang="en-US" dirty="0"/>
              <a:t>Ha: </a:t>
            </a:r>
            <a:r>
              <a:rPr lang="en-US" dirty="0" err="1"/>
              <a:t>Median</a:t>
            </a:r>
            <a:r>
              <a:rPr lang="en-US" baseline="-25000" dirty="0" err="1"/>
              <a:t>Monster</a:t>
            </a:r>
            <a:r>
              <a:rPr lang="en-US" dirty="0"/>
              <a:t> &gt; </a:t>
            </a:r>
            <a:r>
              <a:rPr lang="en-US" dirty="0" err="1"/>
              <a:t>Median</a:t>
            </a:r>
            <a:r>
              <a:rPr lang="en-US" baseline="-25000" dirty="0" err="1"/>
              <a:t>Control</a:t>
            </a:r>
            <a:endParaRPr lang="en-US" baseline="-25000" dirty="0"/>
          </a:p>
        </p:txBody>
      </p:sp>
      <p:sp>
        <p:nvSpPr>
          <p:cNvPr id="6" name="TextBox 5"/>
          <p:cNvSpPr txBox="1"/>
          <p:nvPr/>
        </p:nvSpPr>
        <p:spPr>
          <a:xfrm>
            <a:off x="4038600" y="2667000"/>
            <a:ext cx="4267200" cy="369332"/>
          </a:xfrm>
          <a:prstGeom prst="rect">
            <a:avLst/>
          </a:prstGeom>
          <a:noFill/>
        </p:spPr>
        <p:txBody>
          <a:bodyPr wrap="square" rtlCol="0">
            <a:spAutoFit/>
          </a:bodyPr>
          <a:lstStyle/>
          <a:p>
            <a:r>
              <a:rPr lang="en-US" dirty="0"/>
              <a:t>Step 2 – Step 5</a:t>
            </a:r>
          </a:p>
        </p:txBody>
      </p:sp>
      <p:sp>
        <p:nvSpPr>
          <p:cNvPr id="3" name="Rectangle 2">
            <a:extLst>
              <a:ext uri="{FF2B5EF4-FFF2-40B4-BE49-F238E27FC236}">
                <a16:creationId xmlns:a16="http://schemas.microsoft.com/office/drawing/2014/main" id="{9D6BF5A6-5C32-46E7-AF11-96FEF515FC7F}"/>
              </a:ext>
            </a:extLst>
          </p:cNvPr>
          <p:cNvSpPr/>
          <p:nvPr/>
        </p:nvSpPr>
        <p:spPr>
          <a:xfrm>
            <a:off x="2667000" y="5486400"/>
            <a:ext cx="914400" cy="304800"/>
          </a:xfrm>
          <a:prstGeom prst="rect">
            <a:avLst/>
          </a:prstGeom>
          <a:noFill/>
          <a:ln w="28575">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8642192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Dataset 2:  Education Data from HW2</a:t>
            </a:r>
          </a:p>
        </p:txBody>
      </p:sp>
      <p:pic>
        <p:nvPicPr>
          <p:cNvPr id="614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447800"/>
            <a:ext cx="3601460" cy="273843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14800" y="1504950"/>
            <a:ext cx="4719354" cy="2681287"/>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6148"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17671" y="4572000"/>
            <a:ext cx="3656806" cy="1295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6629400" y="4758035"/>
            <a:ext cx="495300" cy="923330"/>
          </a:xfrm>
          <a:prstGeom prst="rect">
            <a:avLst/>
          </a:prstGeom>
          <a:noFill/>
        </p:spPr>
        <p:txBody>
          <a:bodyPr wrap="square" rtlCol="0">
            <a:spAutoFit/>
          </a:bodyPr>
          <a:lstStyle/>
          <a:p>
            <a:r>
              <a:rPr lang="en-US" sz="5400" b="1" dirty="0"/>
              <a:t>?</a:t>
            </a:r>
            <a:endParaRPr lang="en-US" b="1" dirty="0"/>
          </a:p>
        </p:txBody>
      </p:sp>
      <p:sp>
        <p:nvSpPr>
          <p:cNvPr id="8" name="TextBox 7"/>
          <p:cNvSpPr txBox="1"/>
          <p:nvPr/>
        </p:nvSpPr>
        <p:spPr>
          <a:xfrm>
            <a:off x="2133600" y="4800600"/>
            <a:ext cx="495300" cy="923330"/>
          </a:xfrm>
          <a:prstGeom prst="rect">
            <a:avLst/>
          </a:prstGeom>
          <a:noFill/>
        </p:spPr>
        <p:txBody>
          <a:bodyPr wrap="square" rtlCol="0">
            <a:spAutoFit/>
          </a:bodyPr>
          <a:lstStyle/>
          <a:p>
            <a:r>
              <a:rPr lang="en-US" sz="5400" b="1" dirty="0"/>
              <a:t>?</a:t>
            </a:r>
            <a:endParaRPr lang="en-US" b="1" dirty="0"/>
          </a:p>
        </p:txBody>
      </p:sp>
    </p:spTree>
    <p:extLst>
      <p:ext uri="{BB962C8B-B14F-4D97-AF65-F5344CB8AC3E}">
        <p14:creationId xmlns:p14="http://schemas.microsoft.com/office/powerpoint/2010/main" val="13210268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xit" presetSubtype="0" fill="hold" nodeType="clickEffect">
                                  <p:stCondLst>
                                    <p:cond delay="0"/>
                                  </p:stCondLst>
                                  <p:childTnLst>
                                    <p:animEffect transition="out" filter="fade">
                                      <p:cBhvr>
                                        <p:cTn id="6" dur="500"/>
                                        <p:tgtEl>
                                          <p:spTgt spid="6148"/>
                                        </p:tgtEl>
                                      </p:cBhvr>
                                    </p:animEffect>
                                    <p:set>
                                      <p:cBhvr>
                                        <p:cTn id="7" dur="1" fill="hold">
                                          <p:stCondLst>
                                            <p:cond delay="499"/>
                                          </p:stCondLst>
                                        </p:cTn>
                                        <p:tgtEl>
                                          <p:spTgt spid="6148"/>
                                        </p:tgtEl>
                                        <p:attrNameLst>
                                          <p:attrName>style.visibility</p:attrName>
                                        </p:attrNameLst>
                                      </p:cBhvr>
                                      <p:to>
                                        <p:strVal val="hidden"/>
                                      </p:to>
                                    </p:set>
                                  </p:childTnLst>
                                </p:cTn>
                              </p:par>
                              <p:par>
                                <p:cTn id="8" presetID="10" presetClass="exit" presetSubtype="0" fill="hold" grpId="0" nodeType="withEffect">
                                  <p:stCondLst>
                                    <p:cond delay="0"/>
                                  </p:stCondLst>
                                  <p:childTnLst>
                                    <p:animEffect transition="out" filter="fade">
                                      <p:cBhvr>
                                        <p:cTn id="9" dur="500"/>
                                        <p:tgtEl>
                                          <p:spTgt spid="8"/>
                                        </p:tgtEl>
                                      </p:cBhvr>
                                    </p:animEffect>
                                    <p:set>
                                      <p:cBhvr>
                                        <p:cTn id="10" dur="1" fill="hold">
                                          <p:stCondLst>
                                            <p:cond delay="499"/>
                                          </p:stCondLst>
                                        </p:cTn>
                                        <p:tgtEl>
                                          <p:spTgt spid="8"/>
                                        </p:tgtEl>
                                        <p:attrNameLst>
                                          <p:attrName>style.visibility</p:attrName>
                                        </p:attrNameLst>
                                      </p:cBhvr>
                                      <p:to>
                                        <p:strVal val="hidden"/>
                                      </p:to>
                                    </p:set>
                                  </p:childTnLst>
                                </p:cTn>
                              </p:par>
                              <p:par>
                                <p:cTn id="11" presetID="10" presetClass="exit" presetSubtype="0" fill="hold" grpId="0" nodeType="withEffect">
                                  <p:stCondLst>
                                    <p:cond delay="0"/>
                                  </p:stCondLst>
                                  <p:childTnLst>
                                    <p:animEffect transition="out" filter="fade">
                                      <p:cBhvr>
                                        <p:cTn id="12" dur="500"/>
                                        <p:tgtEl>
                                          <p:spTgt spid="4"/>
                                        </p:tgtEl>
                                      </p:cBhvr>
                                    </p:animEffect>
                                    <p:set>
                                      <p:cBhvr>
                                        <p:cTn id="13" dur="1" fill="hold">
                                          <p:stCondLst>
                                            <p:cond delay="499"/>
                                          </p:stCondLst>
                                        </p:cTn>
                                        <p:tgtEl>
                                          <p:spTgt spid="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8"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CCA424D-E962-400C-B477-186F2F094728}"/>
              </a:ext>
            </a:extLst>
          </p:cNvPr>
          <p:cNvSpPr>
            <a:spLocks noGrp="1"/>
          </p:cNvSpPr>
          <p:nvPr>
            <p:ph type="title"/>
          </p:nvPr>
        </p:nvSpPr>
        <p:spPr/>
        <p:txBody>
          <a:bodyPr/>
          <a:lstStyle/>
          <a:p>
            <a:r>
              <a:rPr lang="en-US" dirty="0"/>
              <a:t>Topics</a:t>
            </a:r>
          </a:p>
        </p:txBody>
      </p:sp>
      <p:sp>
        <p:nvSpPr>
          <p:cNvPr id="4" name="TextBox 3">
            <a:extLst>
              <a:ext uri="{FF2B5EF4-FFF2-40B4-BE49-F238E27FC236}">
                <a16:creationId xmlns:a16="http://schemas.microsoft.com/office/drawing/2014/main" id="{16E3B2A2-7CFF-46BC-94C8-D5DB83D721F8}"/>
              </a:ext>
            </a:extLst>
          </p:cNvPr>
          <p:cNvSpPr txBox="1"/>
          <p:nvPr/>
        </p:nvSpPr>
        <p:spPr>
          <a:xfrm>
            <a:off x="97367" y="1048306"/>
            <a:ext cx="87630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Know The Definition of Type 1 and Type 2 Error and Power.  </a:t>
            </a:r>
          </a:p>
        </p:txBody>
      </p:sp>
      <p:sp>
        <p:nvSpPr>
          <p:cNvPr id="5" name="TextBox 4">
            <a:extLst>
              <a:ext uri="{FF2B5EF4-FFF2-40B4-BE49-F238E27FC236}">
                <a16:creationId xmlns:a16="http://schemas.microsoft.com/office/drawing/2014/main" id="{37EECFBD-6902-4A49-BBB8-55A075DE03F8}"/>
              </a:ext>
            </a:extLst>
          </p:cNvPr>
          <p:cNvSpPr txBox="1"/>
          <p:nvPr/>
        </p:nvSpPr>
        <p:spPr>
          <a:xfrm>
            <a:off x="97367" y="1357773"/>
            <a:ext cx="87630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Be able to find and interpret confidence intervals and how they are related to hypothesis tests and p-values.  </a:t>
            </a:r>
          </a:p>
        </p:txBody>
      </p:sp>
      <p:sp>
        <p:nvSpPr>
          <p:cNvPr id="6" name="TextBox 5">
            <a:extLst>
              <a:ext uri="{FF2B5EF4-FFF2-40B4-BE49-F238E27FC236}">
                <a16:creationId xmlns:a16="http://schemas.microsoft.com/office/drawing/2014/main" id="{BC04F84B-5A87-45D8-B4AF-C4AA85796CC4}"/>
              </a:ext>
            </a:extLst>
          </p:cNvPr>
          <p:cNvSpPr txBox="1"/>
          <p:nvPr/>
        </p:nvSpPr>
        <p:spPr>
          <a:xfrm>
            <a:off x="97367" y="2501617"/>
            <a:ext cx="87630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Know Multiple Comparison Methods: Bonferroni, Tukey-Kramer, Dunnett’s</a:t>
            </a:r>
          </a:p>
        </p:txBody>
      </p:sp>
      <p:sp>
        <p:nvSpPr>
          <p:cNvPr id="7" name="Rectangle 6">
            <a:extLst>
              <a:ext uri="{FF2B5EF4-FFF2-40B4-BE49-F238E27FC236}">
                <a16:creationId xmlns:a16="http://schemas.microsoft.com/office/drawing/2014/main" id="{E0692FF1-F6FD-4529-B554-3F868E392BC1}"/>
              </a:ext>
            </a:extLst>
          </p:cNvPr>
          <p:cNvSpPr/>
          <p:nvPr/>
        </p:nvSpPr>
        <p:spPr>
          <a:xfrm>
            <a:off x="97367" y="1667240"/>
            <a:ext cx="8810978" cy="523220"/>
          </a:xfrm>
          <a:prstGeom prst="rect">
            <a:avLst/>
          </a:prstGeom>
        </p:spPr>
        <p:txBody>
          <a:bodyPr wrap="square">
            <a:spAutoFit/>
          </a:bodyPr>
          <a:lstStyle/>
          <a:p>
            <a:pPr marL="285750" indent="-285750">
              <a:buFont typeface="Arial" panose="020B0604020202020204" pitchFamily="34" charset="0"/>
              <a:buChar char="•"/>
            </a:pPr>
            <a:r>
              <a:rPr lang="en-US" sz="1400" dirty="0"/>
              <a:t>Know the 1 and 2 sample T-Tests.  Be able to perform a complete analysis: State the Problem, Address the Assumptions, Run the Test, clearly state the conclusion / results.  </a:t>
            </a:r>
          </a:p>
        </p:txBody>
      </p:sp>
      <p:sp>
        <p:nvSpPr>
          <p:cNvPr id="8" name="TextBox 7">
            <a:extLst>
              <a:ext uri="{FF2B5EF4-FFF2-40B4-BE49-F238E27FC236}">
                <a16:creationId xmlns:a16="http://schemas.microsoft.com/office/drawing/2014/main" id="{70C9FDA9-A43E-4658-8B77-F4D80B385470}"/>
              </a:ext>
            </a:extLst>
          </p:cNvPr>
          <p:cNvSpPr txBox="1"/>
          <p:nvPr/>
        </p:nvSpPr>
        <p:spPr>
          <a:xfrm>
            <a:off x="97367" y="2192150"/>
            <a:ext cx="8763000" cy="307777"/>
          </a:xfrm>
          <a:prstGeom prst="rect">
            <a:avLst/>
          </a:prstGeom>
          <a:noFill/>
        </p:spPr>
        <p:txBody>
          <a:bodyPr wrap="square" rtlCol="0">
            <a:spAutoFit/>
          </a:bodyPr>
          <a:lstStyle/>
          <a:p>
            <a:pPr marL="285750" indent="-285750">
              <a:buFont typeface="Arial" panose="020B0604020202020204" pitchFamily="34" charset="0"/>
              <a:buChar char="•"/>
            </a:pPr>
            <a:r>
              <a:rPr lang="en-US" sz="1400" dirty="0"/>
              <a:t>Know how to perform a complete analysis with non-parametric tests.  Rank-Sum, Sign-Test, Signed Rank, Etc.</a:t>
            </a:r>
          </a:p>
        </p:txBody>
      </p:sp>
      <p:sp>
        <p:nvSpPr>
          <p:cNvPr id="9" name="Rectangle 8">
            <a:extLst>
              <a:ext uri="{FF2B5EF4-FFF2-40B4-BE49-F238E27FC236}">
                <a16:creationId xmlns:a16="http://schemas.microsoft.com/office/drawing/2014/main" id="{27F75557-4E7A-46E2-84ED-D71DE27AE891}"/>
              </a:ext>
            </a:extLst>
          </p:cNvPr>
          <p:cNvSpPr/>
          <p:nvPr/>
        </p:nvSpPr>
        <p:spPr>
          <a:xfrm>
            <a:off x="97367" y="2811084"/>
            <a:ext cx="8763000" cy="307777"/>
          </a:xfrm>
          <a:prstGeom prst="rect">
            <a:avLst/>
          </a:prstGeom>
        </p:spPr>
        <p:txBody>
          <a:bodyPr wrap="square">
            <a:spAutoFit/>
          </a:bodyPr>
          <a:lstStyle/>
          <a:p>
            <a:pPr marL="285750" indent="-285750">
              <a:buFont typeface="Arial" panose="020B0604020202020204" pitchFamily="34" charset="0"/>
              <a:buChar char="•"/>
            </a:pPr>
            <a:r>
              <a:rPr lang="en-US" sz="1400" dirty="0"/>
              <a:t>Be very familiar with running an ANOVA and interpreting the results. (KRUSKAL-WALLIS AS WELL.)</a:t>
            </a:r>
          </a:p>
        </p:txBody>
      </p:sp>
      <p:sp>
        <p:nvSpPr>
          <p:cNvPr id="10" name="Rectangle 9">
            <a:extLst>
              <a:ext uri="{FF2B5EF4-FFF2-40B4-BE49-F238E27FC236}">
                <a16:creationId xmlns:a16="http://schemas.microsoft.com/office/drawing/2014/main" id="{F6F71DD6-5BE9-41F6-8936-B1DD5E2CBDCA}"/>
              </a:ext>
            </a:extLst>
          </p:cNvPr>
          <p:cNvSpPr/>
          <p:nvPr/>
        </p:nvSpPr>
        <p:spPr>
          <a:xfrm>
            <a:off x="97367" y="3120551"/>
            <a:ext cx="3708644" cy="307777"/>
          </a:xfrm>
          <a:prstGeom prst="rect">
            <a:avLst/>
          </a:prstGeom>
        </p:spPr>
        <p:txBody>
          <a:bodyPr wrap="none">
            <a:spAutoFit/>
          </a:bodyPr>
          <a:lstStyle/>
          <a:p>
            <a:pPr marL="285750" indent="-285750">
              <a:buFont typeface="Arial" panose="020B0604020202020204" pitchFamily="34" charset="0"/>
              <a:buChar char="•"/>
            </a:pPr>
            <a:r>
              <a:rPr lang="en-US" sz="1400" dirty="0"/>
              <a:t>Know Simple and Multiple Linear Regression</a:t>
            </a:r>
          </a:p>
        </p:txBody>
      </p:sp>
      <p:sp>
        <p:nvSpPr>
          <p:cNvPr id="11" name="Rectangle 10">
            <a:extLst>
              <a:ext uri="{FF2B5EF4-FFF2-40B4-BE49-F238E27FC236}">
                <a16:creationId xmlns:a16="http://schemas.microsoft.com/office/drawing/2014/main" id="{A0F719F5-DD83-4E97-98C2-08ABFF2976E8}"/>
              </a:ext>
            </a:extLst>
          </p:cNvPr>
          <p:cNvSpPr/>
          <p:nvPr/>
        </p:nvSpPr>
        <p:spPr>
          <a:xfrm>
            <a:off x="97367" y="3430018"/>
            <a:ext cx="8703733" cy="307777"/>
          </a:xfrm>
          <a:prstGeom prst="rect">
            <a:avLst/>
          </a:prstGeom>
        </p:spPr>
        <p:txBody>
          <a:bodyPr wrap="square">
            <a:spAutoFit/>
          </a:bodyPr>
          <a:lstStyle/>
          <a:p>
            <a:pPr marL="285750" indent="-285750">
              <a:buFont typeface="Arial" panose="020B0604020202020204" pitchFamily="34" charset="0"/>
              <a:buChar char="•"/>
            </a:pPr>
            <a:r>
              <a:rPr lang="en-US" sz="1400" dirty="0"/>
              <a:t>Know how to interpret coefficients: both continuous and categorical and interactions.</a:t>
            </a:r>
          </a:p>
        </p:txBody>
      </p:sp>
      <p:sp>
        <p:nvSpPr>
          <p:cNvPr id="12" name="Rectangle 11">
            <a:extLst>
              <a:ext uri="{FF2B5EF4-FFF2-40B4-BE49-F238E27FC236}">
                <a16:creationId xmlns:a16="http://schemas.microsoft.com/office/drawing/2014/main" id="{2A731FE0-61F1-43F1-8AD8-00118AABFBD4}"/>
              </a:ext>
            </a:extLst>
          </p:cNvPr>
          <p:cNvSpPr/>
          <p:nvPr/>
        </p:nvSpPr>
        <p:spPr>
          <a:xfrm>
            <a:off x="97367" y="3739485"/>
            <a:ext cx="8582378" cy="307777"/>
          </a:xfrm>
          <a:prstGeom prst="rect">
            <a:avLst/>
          </a:prstGeom>
        </p:spPr>
        <p:txBody>
          <a:bodyPr wrap="square">
            <a:spAutoFit/>
          </a:bodyPr>
          <a:lstStyle/>
          <a:p>
            <a:pPr marL="285750" indent="-285750">
              <a:buFont typeface="Arial" panose="020B0604020202020204" pitchFamily="34" charset="0"/>
              <a:buChar char="•"/>
            </a:pPr>
            <a:r>
              <a:rPr lang="en-US" sz="1400" dirty="0"/>
              <a:t>Know how to interpret coefficients after a log – log, linear log or log linear model.</a:t>
            </a:r>
          </a:p>
        </p:txBody>
      </p:sp>
      <p:sp>
        <p:nvSpPr>
          <p:cNvPr id="13" name="Rectangle 12">
            <a:extLst>
              <a:ext uri="{FF2B5EF4-FFF2-40B4-BE49-F238E27FC236}">
                <a16:creationId xmlns:a16="http://schemas.microsoft.com/office/drawing/2014/main" id="{43DEB35F-5AAC-4BF7-A74E-AD6F40F6345B}"/>
              </a:ext>
            </a:extLst>
          </p:cNvPr>
          <p:cNvSpPr/>
          <p:nvPr/>
        </p:nvSpPr>
        <p:spPr>
          <a:xfrm>
            <a:off x="97367" y="4048952"/>
            <a:ext cx="473206" cy="307777"/>
          </a:xfrm>
          <a:prstGeom prst="rect">
            <a:avLst/>
          </a:prstGeom>
        </p:spPr>
        <p:txBody>
          <a:bodyPr wrap="none">
            <a:spAutoFit/>
          </a:bodyPr>
          <a:lstStyle/>
          <a:p>
            <a:pPr marL="285750" indent="-285750">
              <a:buFont typeface="Arial" panose="020B0604020202020204" pitchFamily="34" charset="0"/>
              <a:buChar char="•"/>
            </a:pPr>
            <a:endParaRPr lang="en-US" sz="1400" dirty="0"/>
          </a:p>
        </p:txBody>
      </p:sp>
      <p:sp>
        <p:nvSpPr>
          <p:cNvPr id="14" name="Rectangle 13">
            <a:extLst>
              <a:ext uri="{FF2B5EF4-FFF2-40B4-BE49-F238E27FC236}">
                <a16:creationId xmlns:a16="http://schemas.microsoft.com/office/drawing/2014/main" id="{B4912ADD-7C9C-405D-932F-9DA6F980007D}"/>
              </a:ext>
            </a:extLst>
          </p:cNvPr>
          <p:cNvSpPr/>
          <p:nvPr/>
        </p:nvSpPr>
        <p:spPr>
          <a:xfrm>
            <a:off x="97366" y="4030620"/>
            <a:ext cx="8644429" cy="307777"/>
          </a:xfrm>
          <a:prstGeom prst="rect">
            <a:avLst/>
          </a:prstGeom>
        </p:spPr>
        <p:txBody>
          <a:bodyPr wrap="square">
            <a:spAutoFit/>
          </a:bodyPr>
          <a:lstStyle/>
          <a:p>
            <a:pPr marL="285750" indent="-285750">
              <a:buFont typeface="Arial" panose="020B0604020202020204" pitchFamily="34" charset="0"/>
              <a:buChar char="•"/>
            </a:pPr>
            <a:r>
              <a:rPr lang="en-US" sz="1400" dirty="0"/>
              <a:t>Know how to find and interpret confidence and prediction intervals.  </a:t>
            </a:r>
          </a:p>
        </p:txBody>
      </p:sp>
      <p:sp>
        <p:nvSpPr>
          <p:cNvPr id="15" name="Rectangle 14">
            <a:extLst>
              <a:ext uri="{FF2B5EF4-FFF2-40B4-BE49-F238E27FC236}">
                <a16:creationId xmlns:a16="http://schemas.microsoft.com/office/drawing/2014/main" id="{B064064C-D761-47B6-BFE5-353F6DB9F814}"/>
              </a:ext>
            </a:extLst>
          </p:cNvPr>
          <p:cNvSpPr/>
          <p:nvPr/>
        </p:nvSpPr>
        <p:spPr>
          <a:xfrm>
            <a:off x="97366" y="4340087"/>
            <a:ext cx="8880124" cy="307777"/>
          </a:xfrm>
          <a:prstGeom prst="rect">
            <a:avLst/>
          </a:prstGeom>
        </p:spPr>
        <p:txBody>
          <a:bodyPr wrap="square">
            <a:spAutoFit/>
          </a:bodyPr>
          <a:lstStyle/>
          <a:p>
            <a:pPr marL="285750" indent="-285750">
              <a:buFont typeface="Arial" panose="020B0604020202020204" pitchFamily="34" charset="0"/>
              <a:buChar char="•"/>
            </a:pPr>
            <a:r>
              <a:rPr lang="en-US" sz="1400" dirty="0"/>
              <a:t>Know about Assumptions, Residuals, Checking for Influential Points. (Leverage, </a:t>
            </a:r>
            <a:r>
              <a:rPr lang="en-US" sz="1400" dirty="0" err="1"/>
              <a:t>studentized</a:t>
            </a:r>
            <a:r>
              <a:rPr lang="en-US" sz="1400" dirty="0"/>
              <a:t> residuals, Cook’s D, etc.)  </a:t>
            </a:r>
          </a:p>
        </p:txBody>
      </p:sp>
      <p:sp>
        <p:nvSpPr>
          <p:cNvPr id="16" name="Rectangle 15">
            <a:extLst>
              <a:ext uri="{FF2B5EF4-FFF2-40B4-BE49-F238E27FC236}">
                <a16:creationId xmlns:a16="http://schemas.microsoft.com/office/drawing/2014/main" id="{D31C9D3C-E595-40ED-9C6B-F8EEAE88FF5E}"/>
              </a:ext>
            </a:extLst>
          </p:cNvPr>
          <p:cNvSpPr/>
          <p:nvPr/>
        </p:nvSpPr>
        <p:spPr>
          <a:xfrm>
            <a:off x="97366" y="4649554"/>
            <a:ext cx="8872862" cy="307777"/>
          </a:xfrm>
          <a:prstGeom prst="rect">
            <a:avLst/>
          </a:prstGeom>
        </p:spPr>
        <p:txBody>
          <a:bodyPr wrap="square">
            <a:spAutoFit/>
          </a:bodyPr>
          <a:lstStyle/>
          <a:p>
            <a:pPr marL="285750" indent="-285750">
              <a:buFont typeface="Arial" panose="020B0604020202020204" pitchFamily="34" charset="0"/>
              <a:buChar char="•"/>
            </a:pPr>
            <a:r>
              <a:rPr lang="en-US" sz="1400" dirty="0"/>
              <a:t>Know about confounding and how to account for particular potential confounding variables.</a:t>
            </a:r>
          </a:p>
        </p:txBody>
      </p:sp>
      <p:sp>
        <p:nvSpPr>
          <p:cNvPr id="17" name="Rectangle 16">
            <a:extLst>
              <a:ext uri="{FF2B5EF4-FFF2-40B4-BE49-F238E27FC236}">
                <a16:creationId xmlns:a16="http://schemas.microsoft.com/office/drawing/2014/main" id="{E1B14126-4D60-4D84-8C95-E559B5A2575C}"/>
              </a:ext>
            </a:extLst>
          </p:cNvPr>
          <p:cNvSpPr/>
          <p:nvPr/>
        </p:nvSpPr>
        <p:spPr>
          <a:xfrm>
            <a:off x="97366" y="4959021"/>
            <a:ext cx="8895682" cy="307777"/>
          </a:xfrm>
          <a:prstGeom prst="rect">
            <a:avLst/>
          </a:prstGeom>
        </p:spPr>
        <p:txBody>
          <a:bodyPr wrap="square">
            <a:spAutoFit/>
          </a:bodyPr>
          <a:lstStyle/>
          <a:p>
            <a:pPr marL="285750" indent="-285750">
              <a:buFont typeface="Arial" panose="020B0604020202020204" pitchFamily="34" charset="0"/>
              <a:buChar char="•"/>
            </a:pPr>
            <a:r>
              <a:rPr lang="en-US" sz="1400" dirty="0"/>
              <a:t>Know about experimental design: Randomized Experiment v. Observational Study.</a:t>
            </a:r>
          </a:p>
        </p:txBody>
      </p:sp>
      <p:sp>
        <p:nvSpPr>
          <p:cNvPr id="18" name="Rectangle 17">
            <a:extLst>
              <a:ext uri="{FF2B5EF4-FFF2-40B4-BE49-F238E27FC236}">
                <a16:creationId xmlns:a16="http://schemas.microsoft.com/office/drawing/2014/main" id="{A1EDB05D-3C5B-45DF-ADBC-A4E9FFBA8977}"/>
              </a:ext>
            </a:extLst>
          </p:cNvPr>
          <p:cNvSpPr/>
          <p:nvPr/>
        </p:nvSpPr>
        <p:spPr>
          <a:xfrm>
            <a:off x="97367" y="5867400"/>
            <a:ext cx="8973962" cy="523220"/>
          </a:xfrm>
          <a:prstGeom prst="rect">
            <a:avLst/>
          </a:prstGeom>
        </p:spPr>
        <p:txBody>
          <a:bodyPr wrap="square">
            <a:spAutoFit/>
          </a:bodyPr>
          <a:lstStyle/>
          <a:p>
            <a:pPr marL="285750" indent="-285750">
              <a:buFont typeface="Arial" panose="020B0604020202020204" pitchFamily="34" charset="0"/>
              <a:buChar char="•"/>
            </a:pPr>
            <a:r>
              <a:rPr lang="en-US" sz="1400" dirty="0"/>
              <a:t>Know what forward selection, backward elimination and stepwise selection are and be able to select a model through using any of those methods.  </a:t>
            </a:r>
          </a:p>
        </p:txBody>
      </p:sp>
      <p:sp>
        <p:nvSpPr>
          <p:cNvPr id="19" name="Rectangle 18">
            <a:extLst>
              <a:ext uri="{FF2B5EF4-FFF2-40B4-BE49-F238E27FC236}">
                <a16:creationId xmlns:a16="http://schemas.microsoft.com/office/drawing/2014/main" id="{8932C081-BB74-48AA-9FE3-150F92FE4E0A}"/>
              </a:ext>
            </a:extLst>
          </p:cNvPr>
          <p:cNvSpPr/>
          <p:nvPr/>
        </p:nvSpPr>
        <p:spPr>
          <a:xfrm>
            <a:off x="97367" y="6392316"/>
            <a:ext cx="9199033" cy="307777"/>
          </a:xfrm>
          <a:prstGeom prst="rect">
            <a:avLst/>
          </a:prstGeom>
        </p:spPr>
        <p:txBody>
          <a:bodyPr wrap="square">
            <a:spAutoFit/>
          </a:bodyPr>
          <a:lstStyle/>
          <a:p>
            <a:pPr marL="285750" indent="-285750">
              <a:buFont typeface="Arial" panose="020B0604020202020204" pitchFamily="34" charset="0"/>
              <a:buChar char="•"/>
            </a:pPr>
            <a:r>
              <a:rPr lang="en-US" sz="1400" dirty="0"/>
              <a:t>Know how to find confidence intervals / standard errors for linear combinations of parameter estimates.  </a:t>
            </a:r>
          </a:p>
        </p:txBody>
      </p:sp>
      <p:sp>
        <p:nvSpPr>
          <p:cNvPr id="20" name="Rectangle 19">
            <a:extLst>
              <a:ext uri="{FF2B5EF4-FFF2-40B4-BE49-F238E27FC236}">
                <a16:creationId xmlns:a16="http://schemas.microsoft.com/office/drawing/2014/main" id="{87DDC2FA-5106-5A48-A361-2C90B76D22AA}"/>
              </a:ext>
            </a:extLst>
          </p:cNvPr>
          <p:cNvSpPr/>
          <p:nvPr/>
        </p:nvSpPr>
        <p:spPr>
          <a:xfrm>
            <a:off x="97366" y="5594597"/>
            <a:ext cx="9199033" cy="307777"/>
          </a:xfrm>
          <a:prstGeom prst="rect">
            <a:avLst/>
          </a:prstGeom>
        </p:spPr>
        <p:txBody>
          <a:bodyPr wrap="square">
            <a:spAutoFit/>
          </a:bodyPr>
          <a:lstStyle/>
          <a:p>
            <a:pPr marL="285750" indent="-285750">
              <a:buFont typeface="Arial" panose="020B0604020202020204" pitchFamily="34" charset="0"/>
              <a:buChar char="•"/>
            </a:pPr>
            <a:r>
              <a:rPr lang="en-US" sz="1400" dirty="0"/>
              <a:t>Know how and why to perform a lack of fit test.</a:t>
            </a:r>
          </a:p>
        </p:txBody>
      </p:sp>
      <p:sp>
        <p:nvSpPr>
          <p:cNvPr id="21" name="Rectangle 20">
            <a:extLst>
              <a:ext uri="{FF2B5EF4-FFF2-40B4-BE49-F238E27FC236}">
                <a16:creationId xmlns:a16="http://schemas.microsoft.com/office/drawing/2014/main" id="{0EC2B8AC-F864-4442-B550-131DA1264433}"/>
              </a:ext>
            </a:extLst>
          </p:cNvPr>
          <p:cNvSpPr/>
          <p:nvPr/>
        </p:nvSpPr>
        <p:spPr>
          <a:xfrm>
            <a:off x="97366" y="5269333"/>
            <a:ext cx="8895682" cy="307777"/>
          </a:xfrm>
          <a:prstGeom prst="rect">
            <a:avLst/>
          </a:prstGeom>
        </p:spPr>
        <p:txBody>
          <a:bodyPr wrap="square">
            <a:spAutoFit/>
          </a:bodyPr>
          <a:lstStyle/>
          <a:p>
            <a:pPr marL="285750" indent="-285750">
              <a:buFont typeface="Arial" panose="020B0604020202020204" pitchFamily="34" charset="0"/>
              <a:buChar char="•"/>
            </a:pPr>
            <a:r>
              <a:rPr lang="en-US" sz="1400" dirty="0"/>
              <a:t>Know how and why to perform an Extra Sum of Squares Test</a:t>
            </a:r>
          </a:p>
        </p:txBody>
      </p:sp>
    </p:spTree>
    <p:extLst>
      <p:ext uri="{BB962C8B-B14F-4D97-AF65-F5344CB8AC3E}">
        <p14:creationId xmlns:p14="http://schemas.microsoft.com/office/powerpoint/2010/main" val="11250106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1"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6"/>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10"/>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1"/>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nodePh="1">
                                  <p:stCondLst>
                                    <p:cond delay="0"/>
                                  </p:stCondLst>
                                  <p:endCondLst>
                                    <p:cond evt="begin" delay="0">
                                      <p:tn val="41"/>
                                    </p:cond>
                                  </p:endCondLst>
                                  <p:childTnLst>
                                    <p:set>
                                      <p:cBhvr>
                                        <p:cTn id="42" dur="1" fill="hold">
                                          <p:stCondLst>
                                            <p:cond delay="0"/>
                                          </p:stCondLst>
                                        </p:cTn>
                                        <p:tgtEl>
                                          <p:spTgt spid="13"/>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grpId="0" nodeType="clickEffect">
                                  <p:stCondLst>
                                    <p:cond delay="0"/>
                                  </p:stCondLst>
                                  <p:childTnLst>
                                    <p:set>
                                      <p:cBhvr>
                                        <p:cTn id="46" dur="1" fill="hold">
                                          <p:stCondLst>
                                            <p:cond delay="0"/>
                                          </p:stCondLst>
                                        </p:cTn>
                                        <p:tgtEl>
                                          <p:spTgt spid="14"/>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grpId="0" nodeType="clickEffect">
                                  <p:stCondLst>
                                    <p:cond delay="0"/>
                                  </p:stCondLst>
                                  <p:childTnLst>
                                    <p:set>
                                      <p:cBhvr>
                                        <p:cTn id="50" dur="1" fill="hold">
                                          <p:stCondLst>
                                            <p:cond delay="0"/>
                                          </p:stCondLst>
                                        </p:cTn>
                                        <p:tgtEl>
                                          <p:spTgt spid="15"/>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grpId="0" nodeType="clickEffect">
                                  <p:stCondLst>
                                    <p:cond delay="0"/>
                                  </p:stCondLst>
                                  <p:childTnLst>
                                    <p:set>
                                      <p:cBhvr>
                                        <p:cTn id="54" dur="1" fill="hold">
                                          <p:stCondLst>
                                            <p:cond delay="0"/>
                                          </p:stCondLst>
                                        </p:cTn>
                                        <p:tgtEl>
                                          <p:spTgt spid="16"/>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grpId="0" nodeType="clickEffect">
                                  <p:stCondLst>
                                    <p:cond delay="0"/>
                                  </p:stCondLst>
                                  <p:childTnLst>
                                    <p:set>
                                      <p:cBhvr>
                                        <p:cTn id="58" dur="1" fill="hold">
                                          <p:stCondLst>
                                            <p:cond delay="0"/>
                                          </p:stCondLst>
                                        </p:cTn>
                                        <p:tgtEl>
                                          <p:spTgt spid="17"/>
                                        </p:tgtEl>
                                        <p:attrNameLst>
                                          <p:attrName>style.visibility</p:attrName>
                                        </p:attrNameLst>
                                      </p:cBhvr>
                                      <p:to>
                                        <p:strVal val="visible"/>
                                      </p:to>
                                    </p:set>
                                  </p:childTnLst>
                                </p:cTn>
                              </p:par>
                            </p:childTnLst>
                          </p:cTn>
                        </p:par>
                      </p:childTnLst>
                    </p:cTn>
                  </p:par>
                  <p:par>
                    <p:cTn id="59" fill="hold">
                      <p:stCondLst>
                        <p:cond delay="indefinite"/>
                      </p:stCondLst>
                      <p:childTnLst>
                        <p:par>
                          <p:cTn id="60" fill="hold">
                            <p:stCondLst>
                              <p:cond delay="0"/>
                            </p:stCondLst>
                            <p:childTnLst>
                              <p:par>
                                <p:cTn id="61" presetID="1" presetClass="entr" presetSubtype="0" fill="hold" grpId="0" nodeType="clickEffect">
                                  <p:stCondLst>
                                    <p:cond delay="0"/>
                                  </p:stCondLst>
                                  <p:childTnLst>
                                    <p:set>
                                      <p:cBhvr>
                                        <p:cTn id="62" dur="1" fill="hold">
                                          <p:stCondLst>
                                            <p:cond delay="0"/>
                                          </p:stCondLst>
                                        </p:cTn>
                                        <p:tgtEl>
                                          <p:spTgt spid="18"/>
                                        </p:tgtEl>
                                        <p:attrNameLst>
                                          <p:attrName>style.visibility</p:attrName>
                                        </p:attrNameLst>
                                      </p:cBhvr>
                                      <p:to>
                                        <p:strVal val="visible"/>
                                      </p:to>
                                    </p:set>
                                  </p:childTnLst>
                                </p:cTn>
                              </p:par>
                            </p:childTnLst>
                          </p:cTn>
                        </p:par>
                      </p:childTnLst>
                    </p:cTn>
                  </p:par>
                  <p:par>
                    <p:cTn id="63" fill="hold">
                      <p:stCondLst>
                        <p:cond delay="indefinite"/>
                      </p:stCondLst>
                      <p:childTnLst>
                        <p:par>
                          <p:cTn id="64" fill="hold">
                            <p:stCondLst>
                              <p:cond delay="0"/>
                            </p:stCondLst>
                            <p:childTnLst>
                              <p:par>
                                <p:cTn id="65" presetID="1" presetClass="entr" presetSubtype="0" fill="hold" grpId="0" nodeType="clickEffect">
                                  <p:stCondLst>
                                    <p:cond delay="0"/>
                                  </p:stCondLst>
                                  <p:childTnLst>
                                    <p:set>
                                      <p:cBhvr>
                                        <p:cTn id="66" dur="1" fill="hold">
                                          <p:stCondLst>
                                            <p:cond delay="0"/>
                                          </p:stCondLst>
                                        </p:cTn>
                                        <p:tgtEl>
                                          <p:spTgt spid="19"/>
                                        </p:tgtEl>
                                        <p:attrNameLst>
                                          <p:attrName>style.visibility</p:attrName>
                                        </p:attrNameLst>
                                      </p:cBhvr>
                                      <p:to>
                                        <p:strVal val="visible"/>
                                      </p:to>
                                    </p:set>
                                  </p:childTnLst>
                                </p:cTn>
                              </p:par>
                            </p:childTnLst>
                          </p:cTn>
                        </p:par>
                      </p:childTnLst>
                    </p:cTn>
                  </p:par>
                  <p:par>
                    <p:cTn id="67" fill="hold">
                      <p:stCondLst>
                        <p:cond delay="indefinite"/>
                      </p:stCondLst>
                      <p:childTnLst>
                        <p:par>
                          <p:cTn id="68" fill="hold">
                            <p:stCondLst>
                              <p:cond delay="0"/>
                            </p:stCondLst>
                            <p:childTnLst>
                              <p:par>
                                <p:cTn id="69" presetID="1" presetClass="entr" presetSubtype="0" fill="hold" grpId="0" nodeType="clickEffect">
                                  <p:stCondLst>
                                    <p:cond delay="0"/>
                                  </p:stCondLst>
                                  <p:childTnLst>
                                    <p:set>
                                      <p:cBhvr>
                                        <p:cTn id="70" dur="1" fill="hold">
                                          <p:stCondLst>
                                            <p:cond delay="0"/>
                                          </p:stCondLst>
                                        </p:cTn>
                                        <p:tgtEl>
                                          <p:spTgt spid="20"/>
                                        </p:tgtEl>
                                        <p:attrNameLst>
                                          <p:attrName>style.visibility</p:attrName>
                                        </p:attrNameLst>
                                      </p:cBhvr>
                                      <p:to>
                                        <p:strVal val="visible"/>
                                      </p:to>
                                    </p:set>
                                  </p:childTnLst>
                                </p:cTn>
                              </p:par>
                            </p:childTnLst>
                          </p:cTn>
                        </p:par>
                      </p:childTnLst>
                    </p:cTn>
                  </p:par>
                  <p:par>
                    <p:cTn id="71" fill="hold">
                      <p:stCondLst>
                        <p:cond delay="indefinite"/>
                      </p:stCondLst>
                      <p:childTnLst>
                        <p:par>
                          <p:cTn id="72" fill="hold">
                            <p:stCondLst>
                              <p:cond delay="0"/>
                            </p:stCondLst>
                            <p:childTnLst>
                              <p:par>
                                <p:cTn id="73" presetID="1" presetClass="entr" presetSubtype="0" fill="hold" grpId="0" nodeType="clickEffect">
                                  <p:stCondLst>
                                    <p:cond delay="0"/>
                                  </p:stCondLst>
                                  <p:childTnLst>
                                    <p:set>
                                      <p:cBhvr>
                                        <p:cTn id="74" dur="1" fill="hold">
                                          <p:stCondLst>
                                            <p:cond delay="0"/>
                                          </p:stCondLst>
                                        </p:cTn>
                                        <p:tgtEl>
                                          <p:spTgt spid="2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1"/>
      <p:bldP spid="6" grpId="0"/>
      <p:bldP spid="7" grpId="0"/>
      <p:bldP spid="8" grpId="0"/>
      <p:bldP spid="9" grpId="0"/>
      <p:bldP spid="10" grpId="0"/>
      <p:bldP spid="11" grpId="0"/>
      <p:bldP spid="12" grpId="0"/>
      <p:bldP spid="13" grpId="0"/>
      <p:bldP spid="14" grpId="0"/>
      <p:bldP spid="15" grpId="0"/>
      <p:bldP spid="16" grpId="0"/>
      <p:bldP spid="17" grpId="0"/>
      <p:bldP spid="18" grpId="0"/>
      <p:bldP spid="19" grpId="0"/>
      <p:bldP spid="20" grpId="0"/>
      <p:bldP spid="21" grpId="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Sample Analysis</a:t>
            </a:r>
          </a:p>
        </p:txBody>
      </p:sp>
      <p:sp>
        <p:nvSpPr>
          <p:cNvPr id="3" name="Content Placeholder 2"/>
          <p:cNvSpPr>
            <a:spLocks noGrp="1"/>
          </p:cNvSpPr>
          <p:nvPr>
            <p:ph idx="1"/>
          </p:nvPr>
        </p:nvSpPr>
        <p:spPr/>
        <p:txBody>
          <a:bodyPr>
            <a:normAutofit fontScale="70000" lnSpcReduction="20000"/>
          </a:bodyPr>
          <a:lstStyle/>
          <a:p>
            <a:pPr marL="0" indent="0">
              <a:buNone/>
            </a:pPr>
            <a:r>
              <a:rPr lang="en-US" dirty="0"/>
              <a:t>Since the sample size is so large, the histograms are indeed a good representation of the individual populations.  This provides strong evidence that the populations are right skewed and thus not normal.  While this is a violation of the t-test assumptions, the large sample size also ensures that the sampling distribution of the sample mean will be normally distributed (CLT) which mitigates the violation of normality.</a:t>
            </a:r>
          </a:p>
          <a:p>
            <a:pPr marL="0" indent="0">
              <a:buNone/>
            </a:pPr>
            <a:r>
              <a:rPr lang="en-US" dirty="0"/>
              <a:t>However, the sample sizes are considerably different and a visual check of the box plots and histograms indicate evidence that the standard deviations are different.  For this reason, it is not appropriate to pool the variances; instead, since the t-test is robust to departures from normality when the sample sizes are sufficiently large, we will use Welch’s T –Test to account for the differing standard deviations.  We will test to see if the mean income of those with 16 years of education is greater than the mean income of those with only 12 years of education.   </a:t>
            </a:r>
          </a:p>
        </p:txBody>
      </p:sp>
    </p:spTree>
    <p:extLst>
      <p:ext uri="{BB962C8B-B14F-4D97-AF65-F5344CB8AC3E}">
        <p14:creationId xmlns:p14="http://schemas.microsoft.com/office/powerpoint/2010/main" val="11914278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Test Selected: Welch’s T -Test</a:t>
            </a:r>
          </a:p>
        </p:txBody>
      </p:sp>
      <p:sp>
        <p:nvSpPr>
          <p:cNvPr id="4" name="TextBox 3"/>
          <p:cNvSpPr txBox="1"/>
          <p:nvPr/>
        </p:nvSpPr>
        <p:spPr>
          <a:xfrm>
            <a:off x="5029200" y="3886200"/>
            <a:ext cx="3581400" cy="2585323"/>
          </a:xfrm>
          <a:prstGeom prst="rect">
            <a:avLst/>
          </a:prstGeom>
          <a:noFill/>
        </p:spPr>
        <p:txBody>
          <a:bodyPr wrap="square" rtlCol="0">
            <a:spAutoFit/>
          </a:bodyPr>
          <a:lstStyle/>
          <a:p>
            <a:r>
              <a:rPr lang="en-US" dirty="0">
                <a:solidFill>
                  <a:prstClr val="black"/>
                </a:solidFill>
              </a:rPr>
              <a:t>Conclusion:</a:t>
            </a:r>
          </a:p>
          <a:p>
            <a:r>
              <a:rPr lang="en-US" dirty="0">
                <a:solidFill>
                  <a:prstClr val="black"/>
                </a:solidFill>
              </a:rPr>
              <a:t>There is very strong evidence at the alpha = .05 level of significance (p-value &lt; .0001/2=0.00005 from the Welch’s T-Test) that the mean income of those with 16 years of education is greater than the mean income of those with only 12 years of education for those in this study.</a:t>
            </a:r>
          </a:p>
        </p:txBody>
      </p:sp>
      <p:sp>
        <p:nvSpPr>
          <p:cNvPr id="6" name="TextBox 5"/>
          <p:cNvSpPr txBox="1"/>
          <p:nvPr/>
        </p:nvSpPr>
        <p:spPr>
          <a:xfrm>
            <a:off x="5105400" y="1690644"/>
            <a:ext cx="2590800" cy="646331"/>
          </a:xfrm>
          <a:prstGeom prst="rect">
            <a:avLst/>
          </a:prstGeom>
          <a:noFill/>
        </p:spPr>
        <p:txBody>
          <a:bodyPr wrap="square" rtlCol="0">
            <a:spAutoFit/>
          </a:bodyPr>
          <a:lstStyle/>
          <a:p>
            <a:r>
              <a:rPr lang="en-US" dirty="0">
                <a:solidFill>
                  <a:prstClr val="black"/>
                </a:solidFill>
              </a:rPr>
              <a:t>Ho: µ</a:t>
            </a:r>
            <a:r>
              <a:rPr lang="en-US" baseline="-25000" dirty="0">
                <a:solidFill>
                  <a:prstClr val="black"/>
                </a:solidFill>
              </a:rPr>
              <a:t>16</a:t>
            </a:r>
            <a:r>
              <a:rPr lang="en-US" dirty="0">
                <a:solidFill>
                  <a:prstClr val="black"/>
                </a:solidFill>
              </a:rPr>
              <a:t> – µ</a:t>
            </a:r>
            <a:r>
              <a:rPr lang="en-US" baseline="-25000" dirty="0">
                <a:solidFill>
                  <a:prstClr val="black"/>
                </a:solidFill>
              </a:rPr>
              <a:t>12 </a:t>
            </a:r>
            <a:r>
              <a:rPr lang="en-US" dirty="0">
                <a:solidFill>
                  <a:prstClr val="black"/>
                </a:solidFill>
              </a:rPr>
              <a:t> = 0</a:t>
            </a:r>
          </a:p>
          <a:p>
            <a:r>
              <a:rPr lang="en-US" dirty="0">
                <a:solidFill>
                  <a:prstClr val="black"/>
                </a:solidFill>
              </a:rPr>
              <a:t>Ha: µ</a:t>
            </a:r>
            <a:r>
              <a:rPr lang="en-US" baseline="-25000" dirty="0">
                <a:solidFill>
                  <a:prstClr val="black"/>
                </a:solidFill>
              </a:rPr>
              <a:t>16</a:t>
            </a:r>
            <a:r>
              <a:rPr lang="en-US" dirty="0">
                <a:solidFill>
                  <a:prstClr val="black"/>
                </a:solidFill>
              </a:rPr>
              <a:t>  - µ</a:t>
            </a:r>
            <a:r>
              <a:rPr lang="en-US" baseline="-25000" dirty="0">
                <a:solidFill>
                  <a:prstClr val="black"/>
                </a:solidFill>
              </a:rPr>
              <a:t>12</a:t>
            </a:r>
            <a:r>
              <a:rPr lang="en-US" dirty="0">
                <a:solidFill>
                  <a:prstClr val="black"/>
                </a:solidFill>
              </a:rPr>
              <a:t> &gt; 0</a:t>
            </a:r>
            <a:endParaRPr lang="en-US" baseline="-25000" dirty="0">
              <a:solidFill>
                <a:prstClr val="black"/>
              </a:solidFill>
            </a:endParaRPr>
          </a:p>
        </p:txBody>
      </p:sp>
      <p:sp>
        <p:nvSpPr>
          <p:cNvPr id="7" name="TextBox 6"/>
          <p:cNvSpPr txBox="1"/>
          <p:nvPr/>
        </p:nvSpPr>
        <p:spPr>
          <a:xfrm>
            <a:off x="5105400" y="2681245"/>
            <a:ext cx="2133600" cy="369332"/>
          </a:xfrm>
          <a:prstGeom prst="rect">
            <a:avLst/>
          </a:prstGeom>
          <a:noFill/>
        </p:spPr>
        <p:txBody>
          <a:bodyPr wrap="square" rtlCol="0">
            <a:spAutoFit/>
          </a:bodyPr>
          <a:lstStyle/>
          <a:p>
            <a:r>
              <a:rPr lang="en-US" dirty="0">
                <a:solidFill>
                  <a:prstClr val="black"/>
                </a:solidFill>
              </a:rPr>
              <a:t>Step 2 – Step 5</a:t>
            </a:r>
          </a:p>
        </p:txBody>
      </p:sp>
      <p:pic>
        <p:nvPicPr>
          <p:cNvPr id="7170"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28600" y="1676400"/>
            <a:ext cx="4572733" cy="388346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Rectangle 2">
            <a:extLst>
              <a:ext uri="{FF2B5EF4-FFF2-40B4-BE49-F238E27FC236}">
                <a16:creationId xmlns:a16="http://schemas.microsoft.com/office/drawing/2014/main" id="{2F3F7E56-F716-4B35-8263-39780163A236}"/>
              </a:ext>
            </a:extLst>
          </p:cNvPr>
          <p:cNvSpPr/>
          <p:nvPr/>
        </p:nvSpPr>
        <p:spPr>
          <a:xfrm>
            <a:off x="3352800" y="4419600"/>
            <a:ext cx="533400" cy="228600"/>
          </a:xfrm>
          <a:prstGeom prst="rect">
            <a:avLst/>
          </a:prstGeom>
          <a:noFill/>
          <a:ln>
            <a:solidFill>
              <a:srgbClr val="00B05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929352185"/>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dirty="0"/>
              <a:t>Topics</a:t>
            </a:r>
          </a:p>
        </p:txBody>
      </p:sp>
      <p:sp>
        <p:nvSpPr>
          <p:cNvPr id="3" name="Content Placeholder 2"/>
          <p:cNvSpPr>
            <a:spLocks noGrp="1"/>
          </p:cNvSpPr>
          <p:nvPr>
            <p:ph idx="1"/>
          </p:nvPr>
        </p:nvSpPr>
        <p:spPr>
          <a:xfrm>
            <a:off x="457200" y="838200"/>
            <a:ext cx="8229600" cy="5287963"/>
          </a:xfrm>
        </p:spPr>
        <p:txBody>
          <a:bodyPr>
            <a:normAutofit fontScale="55000" lnSpcReduction="20000"/>
          </a:bodyPr>
          <a:lstStyle/>
          <a:p>
            <a:r>
              <a:rPr lang="en-US" dirty="0"/>
              <a:t>Know The Definition of Type 1 and Type 2 Error and Power.  </a:t>
            </a:r>
          </a:p>
          <a:p>
            <a:r>
              <a:rPr lang="en-US" dirty="0"/>
              <a:t>Be able to find and interpret confidence interval and how they are related to hypothesis tests and p-values.  </a:t>
            </a:r>
          </a:p>
          <a:p>
            <a:r>
              <a:rPr lang="en-US" dirty="0"/>
              <a:t>Know the 1 and 2 sample T-Tests.  Be able to perform a complete analysis: State the Problem, Address the Assumptions, Run the Test, clearly state the conclusion / results.  </a:t>
            </a:r>
          </a:p>
          <a:p>
            <a:r>
              <a:rPr lang="en-US" dirty="0"/>
              <a:t>Know how to perform a complete analysis of with non-parametric tests.  Rank-Sum, Sign-Test, Signed Rank, Etc.</a:t>
            </a:r>
          </a:p>
          <a:p>
            <a:r>
              <a:rPr lang="en-US" dirty="0"/>
              <a:t>Remember Multiple Comparison Methods.</a:t>
            </a:r>
          </a:p>
          <a:p>
            <a:r>
              <a:rPr lang="en-US" dirty="0"/>
              <a:t>Remember ANOVA</a:t>
            </a:r>
          </a:p>
          <a:p>
            <a:r>
              <a:rPr lang="en-US" dirty="0"/>
              <a:t>Extra Sum of Squares F –Test (Partial F-Test)</a:t>
            </a:r>
          </a:p>
          <a:p>
            <a:r>
              <a:rPr lang="en-US" dirty="0"/>
              <a:t>Know Simple and Multiple Linear Regression</a:t>
            </a:r>
          </a:p>
          <a:p>
            <a:r>
              <a:rPr lang="en-US" dirty="0"/>
              <a:t>Know how to interpret coefficients.  </a:t>
            </a:r>
          </a:p>
          <a:p>
            <a:r>
              <a:rPr lang="en-US" dirty="0"/>
              <a:t>Know how to create models.</a:t>
            </a:r>
          </a:p>
          <a:p>
            <a:r>
              <a:rPr lang="en-US" dirty="0"/>
              <a:t>Know about Assumptions, Residuals, Checking for Influential Points. </a:t>
            </a:r>
          </a:p>
          <a:p>
            <a:r>
              <a:rPr lang="en-US" dirty="0"/>
              <a:t>Know about confounding and how to account for particular potential confounding variables.</a:t>
            </a:r>
          </a:p>
          <a:p>
            <a:r>
              <a:rPr lang="en-US" dirty="0"/>
              <a:t>Know about experimental design: Randomized Experiment v. Observational Study.</a:t>
            </a:r>
          </a:p>
        </p:txBody>
      </p:sp>
    </p:spTree>
    <p:extLst>
      <p:ext uri="{BB962C8B-B14F-4D97-AF65-F5344CB8AC3E}">
        <p14:creationId xmlns:p14="http://schemas.microsoft.com/office/powerpoint/2010/main" val="379315389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3">
                                            <p:txEl>
                                              <p:pRg st="1" end="1"/>
                                            </p:txEl>
                                          </p:spTgt>
                                        </p:tgtEl>
                                        <p:attrNameLst>
                                          <p:attrName>style.visibility</p:attrName>
                                        </p:attrNameLst>
                                      </p:cBhvr>
                                      <p:to>
                                        <p:strVal val="visible"/>
                                      </p:to>
                                    </p:set>
                                    <p:animEffect transition="in" filter="fade">
                                      <p:cBhvr>
                                        <p:cTn id="12" dur="500"/>
                                        <p:tgtEl>
                                          <p:spTgt spid="3">
                                            <p:txEl>
                                              <p:pRg st="1" end="1"/>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3">
                                            <p:txEl>
                                              <p:pRg st="2" end="2"/>
                                            </p:txEl>
                                          </p:spTgt>
                                        </p:tgtEl>
                                        <p:attrNameLst>
                                          <p:attrName>style.visibility</p:attrName>
                                        </p:attrNameLst>
                                      </p:cBhvr>
                                      <p:to>
                                        <p:strVal val="visible"/>
                                      </p:to>
                                    </p:set>
                                    <p:animEffect transition="in" filter="fade">
                                      <p:cBhvr>
                                        <p:cTn id="17" dur="500"/>
                                        <p:tgtEl>
                                          <p:spTgt spid="3">
                                            <p:txEl>
                                              <p:pRg st="2" end="2"/>
                                            </p:txEl>
                                          </p:spTgt>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3">
                                            <p:txEl>
                                              <p:pRg st="3" end="3"/>
                                            </p:txEl>
                                          </p:spTgt>
                                        </p:tgtEl>
                                        <p:attrNameLst>
                                          <p:attrName>style.visibility</p:attrName>
                                        </p:attrNameLst>
                                      </p:cBhvr>
                                      <p:to>
                                        <p:strVal val="visible"/>
                                      </p:to>
                                    </p:set>
                                    <p:animEffect transition="in" filter="fade">
                                      <p:cBhvr>
                                        <p:cTn id="22" dur="500"/>
                                        <p:tgtEl>
                                          <p:spTgt spid="3">
                                            <p:txEl>
                                              <p:pRg st="3" end="3"/>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xEl>
                                              <p:pRg st="4" end="4"/>
                                            </p:txEl>
                                          </p:spTgt>
                                        </p:tgtEl>
                                        <p:attrNameLst>
                                          <p:attrName>style.visibility</p:attrName>
                                        </p:attrNameLst>
                                      </p:cBhvr>
                                      <p:to>
                                        <p:strVal val="visible"/>
                                      </p:to>
                                    </p:set>
                                    <p:animEffect transition="in" filter="fade">
                                      <p:cBhvr>
                                        <p:cTn id="27" dur="500"/>
                                        <p:tgtEl>
                                          <p:spTgt spid="3">
                                            <p:txEl>
                                              <p:pRg st="4" end="4"/>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xEl>
                                              <p:pRg st="5" end="5"/>
                                            </p:txEl>
                                          </p:spTgt>
                                        </p:tgtEl>
                                        <p:attrNameLst>
                                          <p:attrName>style.visibility</p:attrName>
                                        </p:attrNameLst>
                                      </p:cBhvr>
                                      <p:to>
                                        <p:strVal val="visible"/>
                                      </p:to>
                                    </p:set>
                                    <p:animEffect transition="in" filter="fade">
                                      <p:cBhvr>
                                        <p:cTn id="32" dur="500"/>
                                        <p:tgtEl>
                                          <p:spTgt spid="3">
                                            <p:txEl>
                                              <p:pRg st="5" end="5"/>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3">
                                            <p:txEl>
                                              <p:pRg st="6" end="6"/>
                                            </p:txEl>
                                          </p:spTgt>
                                        </p:tgtEl>
                                        <p:attrNameLst>
                                          <p:attrName>style.visibility</p:attrName>
                                        </p:attrNameLst>
                                      </p:cBhvr>
                                      <p:to>
                                        <p:strVal val="visible"/>
                                      </p:to>
                                    </p:set>
                                    <p:animEffect transition="in" filter="fade">
                                      <p:cBhvr>
                                        <p:cTn id="37" dur="500"/>
                                        <p:tgtEl>
                                          <p:spTgt spid="3">
                                            <p:txEl>
                                              <p:pRg st="6" end="6"/>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3">
                                            <p:txEl>
                                              <p:pRg st="7" end="7"/>
                                            </p:txEl>
                                          </p:spTgt>
                                        </p:tgtEl>
                                        <p:attrNameLst>
                                          <p:attrName>style.visibility</p:attrName>
                                        </p:attrNameLst>
                                      </p:cBhvr>
                                      <p:to>
                                        <p:strVal val="visible"/>
                                      </p:to>
                                    </p:set>
                                    <p:animEffect transition="in" filter="fade">
                                      <p:cBhvr>
                                        <p:cTn id="42" dur="500"/>
                                        <p:tgtEl>
                                          <p:spTgt spid="3">
                                            <p:txEl>
                                              <p:pRg st="7" end="7"/>
                                            </p:txEl>
                                          </p:spTgt>
                                        </p:tgtEl>
                                      </p:cBhvr>
                                    </p:animEffect>
                                  </p:childTnLst>
                                </p:cTn>
                              </p:par>
                            </p:childTnLst>
                          </p:cTn>
                        </p:par>
                      </p:childTnLst>
                    </p:cTn>
                  </p:par>
                  <p:par>
                    <p:cTn id="43" fill="hold">
                      <p:stCondLst>
                        <p:cond delay="indefinite"/>
                      </p:stCondLst>
                      <p:childTnLst>
                        <p:par>
                          <p:cTn id="44" fill="hold">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animEffect transition="in" filter="fade">
                                      <p:cBhvr>
                                        <p:cTn id="47" dur="500"/>
                                        <p:tgtEl>
                                          <p:spTgt spid="3">
                                            <p:txEl>
                                              <p:pRg st="8" end="8"/>
                                            </p:txEl>
                                          </p:spTgt>
                                        </p:tgtEl>
                                      </p:cBhvr>
                                    </p:animEffect>
                                  </p:childTnLst>
                                </p:cTn>
                              </p:par>
                            </p:childTnLst>
                          </p:cTn>
                        </p:par>
                      </p:childTnLst>
                    </p:cTn>
                  </p:par>
                  <p:par>
                    <p:cTn id="48" fill="hold">
                      <p:stCondLst>
                        <p:cond delay="indefinite"/>
                      </p:stCondLst>
                      <p:childTnLst>
                        <p:par>
                          <p:cTn id="49" fill="hold">
                            <p:stCondLst>
                              <p:cond delay="0"/>
                            </p:stCondLst>
                            <p:childTnLst>
                              <p:par>
                                <p:cTn id="50" presetID="10" presetClass="entr" presetSubtype="0" fill="hold" grpId="0" nodeType="clickEffect">
                                  <p:stCondLst>
                                    <p:cond delay="0"/>
                                  </p:stCondLst>
                                  <p:childTnLst>
                                    <p:set>
                                      <p:cBhvr>
                                        <p:cTn id="51" dur="1" fill="hold">
                                          <p:stCondLst>
                                            <p:cond delay="0"/>
                                          </p:stCondLst>
                                        </p:cTn>
                                        <p:tgtEl>
                                          <p:spTgt spid="3">
                                            <p:txEl>
                                              <p:pRg st="9" end="9"/>
                                            </p:txEl>
                                          </p:spTgt>
                                        </p:tgtEl>
                                        <p:attrNameLst>
                                          <p:attrName>style.visibility</p:attrName>
                                        </p:attrNameLst>
                                      </p:cBhvr>
                                      <p:to>
                                        <p:strVal val="visible"/>
                                      </p:to>
                                    </p:set>
                                    <p:animEffect transition="in" filter="fade">
                                      <p:cBhvr>
                                        <p:cTn id="52" dur="500"/>
                                        <p:tgtEl>
                                          <p:spTgt spid="3">
                                            <p:txEl>
                                              <p:pRg st="9" end="9"/>
                                            </p:txEl>
                                          </p:spTgt>
                                        </p:tgtEl>
                                      </p:cBhvr>
                                    </p:animEffect>
                                  </p:childTnLst>
                                </p:cTn>
                              </p:par>
                            </p:childTnLst>
                          </p:cTn>
                        </p:par>
                      </p:childTnLst>
                    </p:cTn>
                  </p:par>
                  <p:par>
                    <p:cTn id="53" fill="hold">
                      <p:stCondLst>
                        <p:cond delay="indefinite"/>
                      </p:stCondLst>
                      <p:childTnLst>
                        <p:par>
                          <p:cTn id="54" fill="hold">
                            <p:stCondLst>
                              <p:cond delay="0"/>
                            </p:stCondLst>
                            <p:childTnLst>
                              <p:par>
                                <p:cTn id="55" presetID="10" presetClass="entr" presetSubtype="0" fill="hold" grpId="0" nodeType="clickEffect">
                                  <p:stCondLst>
                                    <p:cond delay="0"/>
                                  </p:stCondLst>
                                  <p:childTnLst>
                                    <p:set>
                                      <p:cBhvr>
                                        <p:cTn id="56" dur="1" fill="hold">
                                          <p:stCondLst>
                                            <p:cond delay="0"/>
                                          </p:stCondLst>
                                        </p:cTn>
                                        <p:tgtEl>
                                          <p:spTgt spid="3">
                                            <p:txEl>
                                              <p:pRg st="10" end="10"/>
                                            </p:txEl>
                                          </p:spTgt>
                                        </p:tgtEl>
                                        <p:attrNameLst>
                                          <p:attrName>style.visibility</p:attrName>
                                        </p:attrNameLst>
                                      </p:cBhvr>
                                      <p:to>
                                        <p:strVal val="visible"/>
                                      </p:to>
                                    </p:set>
                                    <p:animEffect transition="in" filter="fade">
                                      <p:cBhvr>
                                        <p:cTn id="57" dur="500"/>
                                        <p:tgtEl>
                                          <p:spTgt spid="3">
                                            <p:txEl>
                                              <p:pRg st="10" end="10"/>
                                            </p:txEl>
                                          </p:spTgt>
                                        </p:tgtEl>
                                      </p:cBhvr>
                                    </p:animEffect>
                                  </p:childTnLst>
                                </p:cTn>
                              </p:par>
                            </p:childTnLst>
                          </p:cTn>
                        </p:par>
                      </p:childTnLst>
                    </p:cTn>
                  </p:par>
                  <p:par>
                    <p:cTn id="58" fill="hold">
                      <p:stCondLst>
                        <p:cond delay="indefinite"/>
                      </p:stCondLst>
                      <p:childTnLst>
                        <p:par>
                          <p:cTn id="59" fill="hold">
                            <p:stCondLst>
                              <p:cond delay="0"/>
                            </p:stCondLst>
                            <p:childTnLst>
                              <p:par>
                                <p:cTn id="60" presetID="10" presetClass="entr" presetSubtype="0" fill="hold" grpId="0" nodeType="clickEffect">
                                  <p:stCondLst>
                                    <p:cond delay="0"/>
                                  </p:stCondLst>
                                  <p:childTnLst>
                                    <p:set>
                                      <p:cBhvr>
                                        <p:cTn id="61" dur="1" fill="hold">
                                          <p:stCondLst>
                                            <p:cond delay="0"/>
                                          </p:stCondLst>
                                        </p:cTn>
                                        <p:tgtEl>
                                          <p:spTgt spid="3">
                                            <p:txEl>
                                              <p:pRg st="11" end="11"/>
                                            </p:txEl>
                                          </p:spTgt>
                                        </p:tgtEl>
                                        <p:attrNameLst>
                                          <p:attrName>style.visibility</p:attrName>
                                        </p:attrNameLst>
                                      </p:cBhvr>
                                      <p:to>
                                        <p:strVal val="visible"/>
                                      </p:to>
                                    </p:set>
                                    <p:animEffect transition="in" filter="fade">
                                      <p:cBhvr>
                                        <p:cTn id="62" dur="500"/>
                                        <p:tgtEl>
                                          <p:spTgt spid="3">
                                            <p:txEl>
                                              <p:pRg st="11" end="11"/>
                                            </p:txEl>
                                          </p:spTgt>
                                        </p:tgtEl>
                                      </p:cBhvr>
                                    </p:animEffect>
                                  </p:childTnLst>
                                </p:cTn>
                              </p:par>
                            </p:childTnLst>
                          </p:cTn>
                        </p:par>
                      </p:childTnLst>
                    </p:cTn>
                  </p:par>
                  <p:par>
                    <p:cTn id="63" fill="hold">
                      <p:stCondLst>
                        <p:cond delay="indefinite"/>
                      </p:stCondLst>
                      <p:childTnLst>
                        <p:par>
                          <p:cTn id="64" fill="hold">
                            <p:stCondLst>
                              <p:cond delay="0"/>
                            </p:stCondLst>
                            <p:childTnLst>
                              <p:par>
                                <p:cTn id="65" presetID="10" presetClass="entr" presetSubtype="0" fill="hold" grpId="0" nodeType="clickEffect">
                                  <p:stCondLst>
                                    <p:cond delay="0"/>
                                  </p:stCondLst>
                                  <p:childTnLst>
                                    <p:set>
                                      <p:cBhvr>
                                        <p:cTn id="66" dur="1" fill="hold">
                                          <p:stCondLst>
                                            <p:cond delay="0"/>
                                          </p:stCondLst>
                                        </p:cTn>
                                        <p:tgtEl>
                                          <p:spTgt spid="3">
                                            <p:txEl>
                                              <p:pRg st="12" end="12"/>
                                            </p:txEl>
                                          </p:spTgt>
                                        </p:tgtEl>
                                        <p:attrNameLst>
                                          <p:attrName>style.visibility</p:attrName>
                                        </p:attrNameLst>
                                      </p:cBhvr>
                                      <p:to>
                                        <p:strVal val="visible"/>
                                      </p:to>
                                    </p:set>
                                    <p:animEffect transition="in" filter="fade">
                                      <p:cBhvr>
                                        <p:cTn id="67" dur="500"/>
                                        <p:tgtEl>
                                          <p:spTgt spid="3">
                                            <p:txEl>
                                              <p:pRg st="12" end="1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Chapters 6 and 7!!!</a:t>
            </a:r>
          </a:p>
        </p:txBody>
      </p:sp>
      <p:sp>
        <p:nvSpPr>
          <p:cNvPr id="3" name="Content Placeholder 2"/>
          <p:cNvSpPr>
            <a:spLocks noGrp="1"/>
          </p:cNvSpPr>
          <p:nvPr>
            <p:ph idx="1"/>
          </p:nvPr>
        </p:nvSpPr>
        <p:spPr>
          <a:xfrm>
            <a:off x="457200" y="2362200"/>
            <a:ext cx="8229600" cy="2438400"/>
          </a:xfrm>
        </p:spPr>
        <p:txBody>
          <a:bodyPr>
            <a:normAutofit fontScale="92500" lnSpcReduction="20000"/>
          </a:bodyPr>
          <a:lstStyle/>
          <a:p>
            <a:pPr marL="0" indent="0" algn="ctr">
              <a:buNone/>
            </a:pPr>
            <a:r>
              <a:rPr lang="en-US" dirty="0"/>
              <a:t>1 WAY ANOVA</a:t>
            </a:r>
          </a:p>
          <a:p>
            <a:pPr marL="0" indent="0" algn="ctr">
              <a:buNone/>
            </a:pPr>
            <a:r>
              <a:rPr lang="en-US" dirty="0"/>
              <a:t>BROWN FORSYTHE TEST </a:t>
            </a:r>
          </a:p>
          <a:p>
            <a:pPr marL="0" indent="0" algn="ctr">
              <a:buNone/>
            </a:pPr>
            <a:r>
              <a:rPr lang="en-US" dirty="0"/>
              <a:t>KRUSKAL-WALLIS</a:t>
            </a:r>
          </a:p>
          <a:p>
            <a:pPr marL="0" indent="0" algn="ctr">
              <a:buNone/>
            </a:pPr>
            <a:r>
              <a:rPr lang="en-US" dirty="0"/>
              <a:t>CONTRASTS</a:t>
            </a:r>
          </a:p>
          <a:p>
            <a:pPr marL="0" indent="0" algn="ctr">
              <a:buNone/>
            </a:pPr>
            <a:r>
              <a:rPr lang="en-US" dirty="0"/>
              <a:t>MULTIPLE COMPARISONS</a:t>
            </a:r>
          </a:p>
        </p:txBody>
      </p:sp>
    </p:spTree>
    <p:extLst>
      <p:ext uri="{BB962C8B-B14F-4D97-AF65-F5344CB8AC3E}">
        <p14:creationId xmlns:p14="http://schemas.microsoft.com/office/powerpoint/2010/main" val="4015747616"/>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Way ANOVA</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495800" y="3044743"/>
            <a:ext cx="4312104" cy="233688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2818039"/>
            <a:ext cx="4004144" cy="303847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1" name="Picture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92638" y="5715000"/>
            <a:ext cx="2718427" cy="7728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7" name="TextBox 6"/>
          <p:cNvSpPr txBox="1"/>
          <p:nvPr/>
        </p:nvSpPr>
        <p:spPr>
          <a:xfrm>
            <a:off x="781523" y="1295400"/>
            <a:ext cx="7924800" cy="1077218"/>
          </a:xfrm>
          <a:prstGeom prst="rect">
            <a:avLst/>
          </a:prstGeom>
          <a:noFill/>
        </p:spPr>
        <p:txBody>
          <a:bodyPr wrap="square" rtlCol="0">
            <a:spAutoFit/>
          </a:bodyPr>
          <a:lstStyle/>
          <a:p>
            <a:r>
              <a:rPr lang="en-US" sz="3200" dirty="0"/>
              <a:t>Ho: All means are equal (Spock and Others)</a:t>
            </a:r>
            <a:r>
              <a:rPr lang="en-US" sz="3200" baseline="-25000" dirty="0"/>
              <a:t>	</a:t>
            </a:r>
          </a:p>
          <a:p>
            <a:r>
              <a:rPr lang="en-US" sz="3200" dirty="0"/>
              <a:t>Ha: At least 2 are different (Spock and Others)</a:t>
            </a:r>
          </a:p>
        </p:txBody>
      </p:sp>
    </p:spTree>
    <p:extLst>
      <p:ext uri="{BB962C8B-B14F-4D97-AF65-F5344CB8AC3E}">
        <p14:creationId xmlns:p14="http://schemas.microsoft.com/office/powerpoint/2010/main" val="342675876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1027"/>
                                        </p:tgtEl>
                                        <p:attrNameLst>
                                          <p:attrName>style.visibility</p:attrName>
                                        </p:attrNameLst>
                                      </p:cBhvr>
                                      <p:to>
                                        <p:strVal val="visible"/>
                                      </p:to>
                                    </p:set>
                                    <p:animEffect transition="in" filter="fade">
                                      <p:cBhvr>
                                        <p:cTn id="12" dur="500"/>
                                        <p:tgtEl>
                                          <p:spTgt spid="102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026"/>
                                        </p:tgtEl>
                                        <p:attrNameLst>
                                          <p:attrName>style.visibility</p:attrName>
                                        </p:attrNameLst>
                                      </p:cBhvr>
                                      <p:to>
                                        <p:strVal val="visible"/>
                                      </p:to>
                                    </p:set>
                                    <p:animEffect transition="in" filter="fade">
                                      <p:cBhvr>
                                        <p:cTn id="17" dur="500"/>
                                        <p:tgtEl>
                                          <p:spTgt spid="102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5361"/>
                                        </p:tgtEl>
                                        <p:attrNameLst>
                                          <p:attrName>style.visibility</p:attrName>
                                        </p:attrNameLst>
                                      </p:cBhvr>
                                      <p:to>
                                        <p:strVal val="visible"/>
                                      </p:to>
                                    </p:set>
                                    <p:animEffect transition="in" filter="fade">
                                      <p:cBhvr>
                                        <p:cTn id="22" dur="500"/>
                                        <p:tgtEl>
                                          <p:spTgt spid="1536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639762"/>
          </a:xfrm>
        </p:spPr>
        <p:txBody>
          <a:bodyPr>
            <a:normAutofit fontScale="90000"/>
          </a:bodyPr>
          <a:lstStyle/>
          <a:p>
            <a:r>
              <a:rPr lang="en-US" dirty="0"/>
              <a:t>Assumptions and Analysis: </a:t>
            </a:r>
          </a:p>
        </p:txBody>
      </p:sp>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308081" y="961685"/>
            <a:ext cx="4370734" cy="153658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304800" y="4161574"/>
            <a:ext cx="2944906" cy="1600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8196" name="Picture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627909" y="3962400"/>
            <a:ext cx="4086225" cy="108585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Multiply 3"/>
          <p:cNvSpPr/>
          <p:nvPr/>
        </p:nvSpPr>
        <p:spPr>
          <a:xfrm>
            <a:off x="5435894" y="3429000"/>
            <a:ext cx="2590800" cy="2209800"/>
          </a:xfrm>
          <a:prstGeom prst="mathMultiply">
            <a:avLst/>
          </a:prstGeom>
          <a:solidFill>
            <a:srgbClr val="FF0000">
              <a:alpha val="37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6" name="Straight Arrow Connector 5"/>
          <p:cNvCxnSpPr/>
          <p:nvPr/>
        </p:nvCxnSpPr>
        <p:spPr>
          <a:xfrm>
            <a:off x="4419600" y="3733800"/>
            <a:ext cx="1" cy="775526"/>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pic>
        <p:nvPicPr>
          <p:cNvPr id="8197" name="Picture 5"/>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157226" y="1060037"/>
            <a:ext cx="4033774" cy="305476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17" name="Straight Arrow Connector 16"/>
          <p:cNvCxnSpPr/>
          <p:nvPr/>
        </p:nvCxnSpPr>
        <p:spPr>
          <a:xfrm flipH="1">
            <a:off x="3429000" y="4495800"/>
            <a:ext cx="762002" cy="0"/>
          </a:xfrm>
          <a:prstGeom prst="straightConnector1">
            <a:avLst/>
          </a:prstGeom>
          <a:ln w="38100">
            <a:solidFill>
              <a:srgbClr val="00B050"/>
            </a:solidFill>
            <a:tailEnd type="arrow"/>
          </a:ln>
        </p:spPr>
        <p:style>
          <a:lnRef idx="1">
            <a:schemeClr val="accent1"/>
          </a:lnRef>
          <a:fillRef idx="0">
            <a:schemeClr val="accent1"/>
          </a:fillRef>
          <a:effectRef idx="0">
            <a:schemeClr val="accent1"/>
          </a:effectRef>
          <a:fontRef idx="minor">
            <a:schemeClr val="tx1"/>
          </a:fontRef>
        </p:style>
      </p:cxnSp>
      <p:sp>
        <p:nvSpPr>
          <p:cNvPr id="15" name="TextBox 14"/>
          <p:cNvSpPr txBox="1"/>
          <p:nvPr/>
        </p:nvSpPr>
        <p:spPr>
          <a:xfrm>
            <a:off x="3581400" y="5553670"/>
            <a:ext cx="5132734" cy="923330"/>
          </a:xfrm>
          <a:prstGeom prst="rect">
            <a:avLst/>
          </a:prstGeom>
          <a:noFill/>
        </p:spPr>
        <p:txBody>
          <a:bodyPr wrap="square" rtlCol="0">
            <a:spAutoFit/>
          </a:bodyPr>
          <a:lstStyle/>
          <a:p>
            <a:r>
              <a:rPr lang="en-US" dirty="0"/>
              <a:t>There is sufficient evidence at the alpha = .05 level of significance (p-value .0201 from Welch’s ANOVA) to suggest that at least two of the means are different.   </a:t>
            </a:r>
          </a:p>
        </p:txBody>
      </p:sp>
      <p:sp>
        <p:nvSpPr>
          <p:cNvPr id="21" name="TextBox 20"/>
          <p:cNvSpPr txBox="1"/>
          <p:nvPr/>
        </p:nvSpPr>
        <p:spPr>
          <a:xfrm>
            <a:off x="4300096" y="2513749"/>
            <a:ext cx="4378719" cy="1200329"/>
          </a:xfrm>
          <a:prstGeom prst="rect">
            <a:avLst/>
          </a:prstGeom>
          <a:noFill/>
        </p:spPr>
        <p:txBody>
          <a:bodyPr wrap="square" rtlCol="0">
            <a:spAutoFit/>
          </a:bodyPr>
          <a:lstStyle/>
          <a:p>
            <a:r>
              <a:rPr lang="en-US" dirty="0"/>
              <a:t>There is strong evidence in support of these data coming from distributions with different standard deviations.  We will proceed under this assumption and run the Welch’s ANOVA.</a:t>
            </a:r>
          </a:p>
        </p:txBody>
      </p:sp>
    </p:spTree>
    <p:extLst>
      <p:ext uri="{BB962C8B-B14F-4D97-AF65-F5344CB8AC3E}">
        <p14:creationId xmlns:p14="http://schemas.microsoft.com/office/powerpoint/2010/main" val="671942116"/>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48894" y="228600"/>
            <a:ext cx="8229600" cy="792162"/>
          </a:xfrm>
        </p:spPr>
        <p:txBody>
          <a:bodyPr/>
          <a:lstStyle/>
          <a:p>
            <a:r>
              <a:rPr lang="en-US" dirty="0"/>
              <a:t>Performance of Welch’s Test</a:t>
            </a:r>
          </a:p>
        </p:txBody>
      </p:sp>
      <p:pic>
        <p:nvPicPr>
          <p:cNvPr id="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3237" y="3352800"/>
            <a:ext cx="8624291" cy="3163064"/>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5"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73237" y="1066800"/>
            <a:ext cx="8780914" cy="2133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cxnSp>
        <p:nvCxnSpPr>
          <p:cNvPr id="7" name="Straight Connector 6"/>
          <p:cNvCxnSpPr/>
          <p:nvPr/>
        </p:nvCxnSpPr>
        <p:spPr>
          <a:xfrm>
            <a:off x="1752600" y="2590800"/>
            <a:ext cx="762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8" name="Straight Connector 7"/>
          <p:cNvCxnSpPr/>
          <p:nvPr/>
        </p:nvCxnSpPr>
        <p:spPr>
          <a:xfrm>
            <a:off x="1981200" y="2362200"/>
            <a:ext cx="3810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0" name="Straight Connector 9"/>
          <p:cNvCxnSpPr/>
          <p:nvPr/>
        </p:nvCxnSpPr>
        <p:spPr>
          <a:xfrm>
            <a:off x="7620000" y="2362200"/>
            <a:ext cx="381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3048000" y="3124200"/>
            <a:ext cx="3810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3" name="Straight Connector 12"/>
          <p:cNvCxnSpPr/>
          <p:nvPr/>
        </p:nvCxnSpPr>
        <p:spPr>
          <a:xfrm>
            <a:off x="457200" y="2895600"/>
            <a:ext cx="1371600" cy="0"/>
          </a:xfrm>
          <a:prstGeom prst="line">
            <a:avLst/>
          </a:prstGeom>
          <a:ln w="12700">
            <a:solidFill>
              <a:srgbClr val="FF0000"/>
            </a:solidFill>
          </a:ln>
        </p:spPr>
        <p:style>
          <a:lnRef idx="1">
            <a:schemeClr val="accent1"/>
          </a:lnRef>
          <a:fillRef idx="0">
            <a:schemeClr val="accent1"/>
          </a:fillRef>
          <a:effectRef idx="0">
            <a:schemeClr val="accent1"/>
          </a:effectRef>
          <a:fontRef idx="minor">
            <a:schemeClr val="tx1"/>
          </a:fontRef>
        </p:style>
      </p:cxnSp>
      <p:sp>
        <p:nvSpPr>
          <p:cNvPr id="15" name="Rectangle 14"/>
          <p:cNvSpPr/>
          <p:nvPr/>
        </p:nvSpPr>
        <p:spPr>
          <a:xfrm>
            <a:off x="457200" y="5486400"/>
            <a:ext cx="4267200" cy="457200"/>
          </a:xfrm>
          <a:prstGeom prst="rect">
            <a:avLst/>
          </a:prstGeom>
          <a:solidFill>
            <a:srgbClr val="00B050">
              <a:alpha val="23000"/>
            </a:srgbClr>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49794956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792162"/>
          </a:xfrm>
        </p:spPr>
        <p:txBody>
          <a:bodyPr/>
          <a:lstStyle/>
          <a:p>
            <a:r>
              <a:rPr lang="en-US" dirty="0" err="1"/>
              <a:t>Kruskal</a:t>
            </a:r>
            <a:r>
              <a:rPr lang="en-US" dirty="0"/>
              <a:t>-Wallis Test </a:t>
            </a:r>
          </a:p>
        </p:txBody>
      </p:sp>
      <p:pic>
        <p:nvPicPr>
          <p:cNvPr id="15362"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33400" y="1143000"/>
            <a:ext cx="4349078" cy="2895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5363"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562600" y="1673678"/>
            <a:ext cx="2498365" cy="183424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6" name="TextBox 5"/>
          <p:cNvSpPr txBox="1"/>
          <p:nvPr/>
        </p:nvSpPr>
        <p:spPr>
          <a:xfrm>
            <a:off x="696686" y="4049486"/>
            <a:ext cx="7772400" cy="923330"/>
          </a:xfrm>
          <a:prstGeom prst="rect">
            <a:avLst/>
          </a:prstGeom>
          <a:noFill/>
        </p:spPr>
        <p:txBody>
          <a:bodyPr wrap="square" rtlCol="0">
            <a:spAutoFit/>
          </a:bodyPr>
          <a:lstStyle/>
          <a:p>
            <a:pPr algn="ctr"/>
            <a:r>
              <a:rPr lang="en-US" dirty="0"/>
              <a:t>There is not sufficient evidence at the alpha = .05 level of significance (p-value .3766 from Kruskal-Wallis Test) to suggest that at least two of the medians are different.   </a:t>
            </a:r>
          </a:p>
        </p:txBody>
      </p:sp>
      <p:sp>
        <p:nvSpPr>
          <p:cNvPr id="7" name="TextBox 6"/>
          <p:cNvSpPr txBox="1"/>
          <p:nvPr/>
        </p:nvSpPr>
        <p:spPr>
          <a:xfrm>
            <a:off x="685800" y="5105400"/>
            <a:ext cx="7772400" cy="1477328"/>
          </a:xfrm>
          <a:prstGeom prst="rect">
            <a:avLst/>
          </a:prstGeom>
          <a:noFill/>
        </p:spPr>
        <p:txBody>
          <a:bodyPr wrap="square" rtlCol="0">
            <a:spAutoFit/>
          </a:bodyPr>
          <a:lstStyle/>
          <a:p>
            <a:pPr algn="ctr"/>
            <a:r>
              <a:rPr lang="en-US" dirty="0"/>
              <a:t>Notice that each test failed to reject their respective Ho.  The point isn’t so much that one test will reject when the other will fail to reject. We must remember that as statisticians we don’t personally favor one outcome over the other.  We just want the appropriate test: the one with the most power, and the point is that the Kruskal-Wallis Test is the </a:t>
            </a:r>
            <a:r>
              <a:rPr lang="en-US" b="1" i="1" dirty="0"/>
              <a:t>appropriate</a:t>
            </a:r>
            <a:r>
              <a:rPr lang="en-US" dirty="0"/>
              <a:t> test.  </a:t>
            </a:r>
          </a:p>
        </p:txBody>
      </p:sp>
    </p:spTree>
    <p:extLst>
      <p:ext uri="{BB962C8B-B14F-4D97-AF65-F5344CB8AC3E}">
        <p14:creationId xmlns:p14="http://schemas.microsoft.com/office/powerpoint/2010/main" val="192463619"/>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639762"/>
          </a:xfrm>
        </p:spPr>
        <p:txBody>
          <a:bodyPr>
            <a:normAutofit fontScale="90000"/>
          </a:bodyPr>
          <a:lstStyle/>
          <a:p>
            <a:r>
              <a:rPr lang="en-US" dirty="0" err="1"/>
              <a:t>Kruskal</a:t>
            </a:r>
            <a:r>
              <a:rPr lang="en-US" dirty="0"/>
              <a:t>-Wallis: Simulation Study</a:t>
            </a:r>
          </a:p>
        </p:txBody>
      </p:sp>
      <p:pic>
        <p:nvPicPr>
          <p:cNvPr id="1126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838200"/>
            <a:ext cx="7559402" cy="4664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126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40229" y="5638800"/>
            <a:ext cx="7489371" cy="839326"/>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Rectangle 3"/>
          <p:cNvSpPr/>
          <p:nvPr/>
        </p:nvSpPr>
        <p:spPr>
          <a:xfrm>
            <a:off x="4267200" y="6478126"/>
            <a:ext cx="4800600" cy="261610"/>
          </a:xfrm>
          <a:prstGeom prst="rect">
            <a:avLst/>
          </a:prstGeom>
        </p:spPr>
        <p:txBody>
          <a:bodyPr wrap="square">
            <a:spAutoFit/>
          </a:bodyPr>
          <a:lstStyle/>
          <a:p>
            <a:r>
              <a:rPr lang="en-US" sz="1100" dirty="0"/>
              <a:t>http://etd.fcla.edu/WF/WFE0000158/Patrick_Joshua_Daniel_200905_MS.pdf</a:t>
            </a:r>
          </a:p>
        </p:txBody>
      </p:sp>
      <p:cxnSp>
        <p:nvCxnSpPr>
          <p:cNvPr id="6" name="Straight Connector 5"/>
          <p:cNvCxnSpPr/>
          <p:nvPr/>
        </p:nvCxnSpPr>
        <p:spPr>
          <a:xfrm>
            <a:off x="1447800" y="1143000"/>
            <a:ext cx="6477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9" name="Straight Connector 8"/>
          <p:cNvCxnSpPr/>
          <p:nvPr/>
        </p:nvCxnSpPr>
        <p:spPr>
          <a:xfrm>
            <a:off x="838200" y="1676400"/>
            <a:ext cx="73914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p:cNvCxnSpPr/>
          <p:nvPr/>
        </p:nvCxnSpPr>
        <p:spPr>
          <a:xfrm>
            <a:off x="838200" y="2133600"/>
            <a:ext cx="7086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4" name="Straight Connector 13"/>
          <p:cNvCxnSpPr/>
          <p:nvPr/>
        </p:nvCxnSpPr>
        <p:spPr>
          <a:xfrm>
            <a:off x="838200" y="2590800"/>
            <a:ext cx="3429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6" name="Straight Connector 15"/>
          <p:cNvCxnSpPr/>
          <p:nvPr/>
        </p:nvCxnSpPr>
        <p:spPr>
          <a:xfrm>
            <a:off x="838200" y="3581400"/>
            <a:ext cx="70866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cxnSp>
        <p:nvCxnSpPr>
          <p:cNvPr id="18" name="Straight Connector 17"/>
          <p:cNvCxnSpPr/>
          <p:nvPr/>
        </p:nvCxnSpPr>
        <p:spPr>
          <a:xfrm>
            <a:off x="838200" y="4038600"/>
            <a:ext cx="1524000" cy="0"/>
          </a:xfrm>
          <a:prstGeom prst="line">
            <a:avLst/>
          </a:prstGeom>
          <a:ln w="28575">
            <a:solidFill>
              <a:srgbClr val="FF0000"/>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2448310"/>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sz="3600" dirty="0"/>
              <a:t>FIRST QOI: Is the mean of  Amputee/Hearing different than the mean of Wheelchair/Crutches</a:t>
            </a:r>
            <a:r>
              <a:rPr lang="en-US" dirty="0"/>
              <a:t> </a:t>
            </a:r>
          </a:p>
        </p:txBody>
      </p:sp>
      <p:pic>
        <p:nvPicPr>
          <p:cNvPr id="1026"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679289" y="1602442"/>
            <a:ext cx="2601824" cy="2029423"/>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 name="TextBox 2"/>
              <p:cNvSpPr txBox="1"/>
              <p:nvPr/>
            </p:nvSpPr>
            <p:spPr>
              <a:xfrm>
                <a:off x="2246158" y="5228712"/>
                <a:ext cx="5393977" cy="390748"/>
              </a:xfrm>
              <a:prstGeom prst="rect">
                <a:avLst/>
              </a:prstGeom>
              <a:noFill/>
            </p:spPr>
            <p:txBody>
              <a:bodyPr wrap="none" rtlCol="0">
                <a:spAutoFit/>
              </a:bodyPr>
              <a:lstStyle/>
              <a:p>
                <a14:m>
                  <m:oMath xmlns:m="http://schemas.openxmlformats.org/officeDocument/2006/math">
                    <m:r>
                      <a:rPr lang="en-US" i="1" smtClean="0">
                        <a:latin typeface="Cambria Math"/>
                        <a:ea typeface="Cambria Math"/>
                      </a:rPr>
                      <m:t>𝛾</m:t>
                    </m:r>
                    <m:r>
                      <a:rPr lang="en-US" b="0" i="1" smtClean="0">
                        <a:latin typeface="Cambria Math"/>
                        <a:ea typeface="Cambria Math"/>
                      </a:rPr>
                      <m:t>=1</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𝑎𝑚𝑝</m:t>
                        </m:r>
                        <m:r>
                          <a:rPr lang="en-US" b="0" i="1" smtClean="0">
                            <a:latin typeface="Cambria Math"/>
                            <a:ea typeface="Cambria Math"/>
                          </a:rPr>
                          <m:t> </m:t>
                        </m:r>
                      </m:sub>
                    </m:sSub>
                    <m:r>
                      <a:rPr lang="en-US" b="0" i="1" smtClean="0">
                        <a:latin typeface="Cambria Math"/>
                        <a:ea typeface="Cambria Math"/>
                      </a:rPr>
                      <m:t>−1</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𝐶𝑟𝑢𝑡𝑐h</m:t>
                        </m:r>
                        <m:r>
                          <a:rPr lang="en-US" b="0" i="1" smtClean="0">
                            <a:latin typeface="Cambria Math"/>
                            <a:ea typeface="Cambria Math"/>
                          </a:rPr>
                          <m:t> </m:t>
                        </m:r>
                      </m:sub>
                    </m:sSub>
                  </m:oMath>
                </a14:m>
                <a:r>
                  <a:rPr lang="en-US" b="0" dirty="0">
                    <a:ea typeface="Cambria Math"/>
                  </a:rPr>
                  <a:t> </a:t>
                </a:r>
                <a14:m>
                  <m:oMath xmlns:m="http://schemas.openxmlformats.org/officeDocument/2006/math">
                    <m:r>
                      <a:rPr lang="en-US" i="1">
                        <a:latin typeface="Cambria Math"/>
                        <a:ea typeface="Cambria Math"/>
                      </a:rPr>
                      <m:t>+</m:t>
                    </m:r>
                    <m:r>
                      <a:rPr lang="en-US" b="0" i="1" smtClean="0">
                        <a:latin typeface="Cambria Math"/>
                        <a:ea typeface="Cambria Math"/>
                      </a:rPr>
                      <m:t>1</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r>
                          <a:rPr lang="en-US" b="0" i="1" smtClean="0">
                            <a:latin typeface="Cambria Math"/>
                            <a:ea typeface="Cambria Math"/>
                          </a:rPr>
                          <m:t> </m:t>
                        </m:r>
                      </m:sub>
                    </m:sSub>
                  </m:oMath>
                </a14:m>
                <a:r>
                  <a:rPr lang="en-US" b="0" dirty="0">
                    <a:ea typeface="Cambria Math"/>
                  </a:rPr>
                  <a:t> </a:t>
                </a:r>
                <a14:m>
                  <m:oMath xmlns:m="http://schemas.openxmlformats.org/officeDocument/2006/math">
                    <m:r>
                      <a:rPr lang="en-US" i="1">
                        <a:latin typeface="Cambria Math"/>
                        <a:ea typeface="Cambria Math"/>
                      </a:rPr>
                      <m:t>+</m:t>
                    </m:r>
                    <m:r>
                      <a:rPr lang="en-US" b="0" i="1" smtClean="0">
                        <a:latin typeface="Cambria Math"/>
                        <a:ea typeface="Cambria Math"/>
                      </a:rPr>
                      <m:t>0</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𝑁𝑜𝑛𝑒</m:t>
                        </m:r>
                        <m:r>
                          <a:rPr lang="en-US" b="0" i="1" smtClean="0">
                            <a:latin typeface="Cambria Math"/>
                            <a:ea typeface="Cambria Math"/>
                          </a:rPr>
                          <m:t> </m:t>
                        </m:r>
                      </m:sub>
                    </m:sSub>
                    <m:r>
                      <a:rPr lang="en-US" b="0" i="1" smtClean="0">
                        <a:latin typeface="Cambria Math"/>
                        <a:ea typeface="Cambria Math"/>
                      </a:rPr>
                      <m:t>−1</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sub>
                    </m:sSub>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246158" y="5228712"/>
                <a:ext cx="5393977" cy="390748"/>
              </a:xfrm>
              <a:prstGeom prst="rect">
                <a:avLst/>
              </a:prstGeom>
              <a:blipFill rotWithShape="1">
                <a:blip r:embed="rId3"/>
                <a:stretch>
                  <a:fillRect b="-312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3846358" y="5777378"/>
                <a:ext cx="1292405"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𝐻𝑜</m:t>
                      </m:r>
                      <m:r>
                        <a:rPr lang="en-US" b="0" i="1" smtClean="0">
                          <a:latin typeface="Cambria Math"/>
                        </a:rPr>
                        <m:t>: </m:t>
                      </m:r>
                      <m:r>
                        <a:rPr lang="en-US" b="0" i="1" smtClean="0">
                          <a:latin typeface="Cambria Math"/>
                          <a:ea typeface="Cambria Math"/>
                        </a:rPr>
                        <m:t>𝛾</m:t>
                      </m:r>
                      <m:r>
                        <a:rPr lang="en-US" b="0" i="1" smtClean="0">
                          <a:latin typeface="Cambria Math"/>
                          <a:ea typeface="Cambria Math"/>
                        </a:rPr>
                        <m:t>=0 </m:t>
                      </m:r>
                    </m:oMath>
                  </m:oMathPara>
                </a14:m>
                <a:endParaRPr lang="en-US" b="0" i="1" dirty="0">
                  <a:latin typeface="Cambria Math"/>
                  <a:ea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ea typeface="Cambria Math"/>
                        </a:rPr>
                        <m:t>𝐻𝑎</m:t>
                      </m:r>
                      <m:r>
                        <a:rPr lang="en-US" b="0" i="1" smtClean="0">
                          <a:latin typeface="Cambria Math"/>
                          <a:ea typeface="Cambria Math"/>
                        </a:rPr>
                        <m:t>:</m:t>
                      </m:r>
                      <m:r>
                        <a:rPr lang="en-US" b="0" i="1" smtClean="0">
                          <a:latin typeface="Cambria Math"/>
                          <a:ea typeface="Cambria Math"/>
                        </a:rPr>
                        <m:t>𝛾</m:t>
                      </m:r>
                      <m:r>
                        <a:rPr lang="en-US" b="0" i="1" smtClean="0">
                          <a:latin typeface="Cambria Math"/>
                          <a:ea typeface="Cambria Math"/>
                        </a:rPr>
                        <m:t>≠0</m:t>
                      </m:r>
                    </m:oMath>
                  </m:oMathPara>
                </a14:m>
                <a:endParaRPr lang="en-US" b="0" dirty="0">
                  <a:ea typeface="Cambria Math"/>
                </a:endParaRPr>
              </a:p>
            </p:txBody>
          </p:sp>
        </mc:Choice>
        <mc:Fallback xmlns="">
          <p:sp>
            <p:nvSpPr>
              <p:cNvPr id="4" name="TextBox 3"/>
              <p:cNvSpPr txBox="1">
                <a:spLocks noRot="1" noChangeAspect="1" noMove="1" noResize="1" noEditPoints="1" noAdjustHandles="1" noChangeArrowheads="1" noChangeShapeType="1" noTextEdit="1"/>
              </p:cNvSpPr>
              <p:nvPr/>
            </p:nvSpPr>
            <p:spPr>
              <a:xfrm>
                <a:off x="3846358" y="5777378"/>
                <a:ext cx="1292405" cy="646331"/>
              </a:xfrm>
              <a:prstGeom prst="rect">
                <a:avLst/>
              </a:prstGeom>
              <a:blipFill rotWithShape="1">
                <a:blip r:embed="rId4"/>
                <a:stretch>
                  <a:fillRect b="-188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81000" y="1676400"/>
                <a:ext cx="3730317" cy="10477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𝐻𝑜</m:t>
                      </m:r>
                      <m:r>
                        <a:rPr lang="en-US" b="0" i="1" smtClean="0">
                          <a:latin typeface="Cambria Math"/>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r>
                                <a:rPr lang="en-US" b="0" i="1" smtClean="0">
                                  <a:latin typeface="Cambria Math"/>
                                  <a:ea typeface="Cambria Math"/>
                                </a:rPr>
                                <m:t> </m:t>
                              </m:r>
                            </m:sub>
                          </m:sSub>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𝐶𝑟𝑢𝑡𝑐h</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r>
                                <a:rPr lang="en-US" b="0" i="1" smtClean="0">
                                  <a:latin typeface="Cambria Math"/>
                                  <a:ea typeface="Cambria Math"/>
                                </a:rPr>
                                <m:t> </m:t>
                              </m:r>
                            </m:sub>
                          </m:sSub>
                        </m:num>
                        <m:den>
                          <m:r>
                            <a:rPr lang="en-US" b="0" i="1" smtClean="0">
                              <a:latin typeface="Cambria Math"/>
                            </a:rPr>
                            <m:t>2</m:t>
                          </m:r>
                        </m:den>
                      </m:f>
                    </m:oMath>
                  </m:oMathPara>
                </a14:m>
                <a:endParaRPr lang="en-US" b="0" i="1" dirty="0">
                  <a:latin typeface="Cambria Math"/>
                  <a:ea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𝐻𝑎</m:t>
                      </m:r>
                      <m:r>
                        <a:rPr lang="en-US" b="0" i="1" smtClean="0">
                          <a:latin typeface="Cambria Math"/>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r>
                                <a:rPr lang="en-US" b="0" i="1" smtClean="0">
                                  <a:latin typeface="Cambria Math"/>
                                  <a:ea typeface="Cambria Math"/>
                                </a:rPr>
                                <m:t> </m:t>
                              </m:r>
                            </m:sub>
                          </m:sSub>
                        </m:num>
                        <m:den>
                          <m:r>
                            <a:rPr lang="en-US" b="0" i="1" smtClean="0">
                              <a:latin typeface="Cambria Math"/>
                            </a:rPr>
                            <m:t>2</m:t>
                          </m:r>
                        </m:den>
                      </m:f>
                      <m:r>
                        <a:rPr lang="en-US" i="1">
                          <a:latin typeface="Cambria Math"/>
                          <a:ea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𝐶𝑟𝑢𝑡𝑐h</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r>
                                <a:rPr lang="en-US" b="0" i="1" smtClean="0">
                                  <a:latin typeface="Cambria Math"/>
                                  <a:ea typeface="Cambria Math"/>
                                </a:rPr>
                                <m:t> </m:t>
                              </m:r>
                            </m:sub>
                          </m:sSub>
                        </m:num>
                        <m:den>
                          <m:r>
                            <a:rPr lang="en-US" b="0" i="1" smtClean="0">
                              <a:latin typeface="Cambria Math"/>
                            </a:rPr>
                            <m:t>2</m:t>
                          </m:r>
                        </m:den>
                      </m:f>
                    </m:oMath>
                  </m:oMathPara>
                </a14:m>
                <a:endParaRPr lang="en-US" b="0" dirty="0">
                  <a:ea typeface="Cambria Math"/>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81000" y="1676400"/>
                <a:ext cx="3730317" cy="1047723"/>
              </a:xfrm>
              <a:prstGeom prst="rect">
                <a:avLst/>
              </a:prstGeom>
              <a:blipFill rotWithShape="1">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89499" y="2959381"/>
                <a:ext cx="4132670" cy="95365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𝐻𝑜</m:t>
                      </m:r>
                      <m:r>
                        <a:rPr lang="en-US" b="0" i="1" smtClean="0">
                          <a:latin typeface="Cambria Math"/>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r>
                                <a:rPr lang="en-US" b="0" i="1" smtClean="0">
                                  <a:latin typeface="Cambria Math"/>
                                  <a:ea typeface="Cambria Math"/>
                                </a:rPr>
                                <m:t> </m:t>
                              </m:r>
                            </m:sub>
                          </m:sSub>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𝐶𝑟𝑢𝑡𝑐h</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r>
                                <a:rPr lang="en-US" b="0" i="1" smtClean="0">
                                  <a:latin typeface="Cambria Math"/>
                                  <a:ea typeface="Cambria Math"/>
                                </a:rPr>
                                <m:t> </m:t>
                              </m:r>
                            </m:sub>
                          </m:sSub>
                        </m:num>
                        <m:den>
                          <m:r>
                            <a:rPr lang="en-US" b="0" i="1" smtClean="0">
                              <a:latin typeface="Cambria Math"/>
                            </a:rPr>
                            <m:t>2</m:t>
                          </m:r>
                        </m:den>
                      </m:f>
                      <m:r>
                        <a:rPr lang="en-US" b="0" i="1" smtClean="0">
                          <a:latin typeface="Cambria Math"/>
                        </a:rPr>
                        <m:t>=0</m:t>
                      </m:r>
                    </m:oMath>
                  </m:oMathPara>
                </a14:m>
                <a:endParaRPr lang="en-US" b="0" i="1" dirty="0">
                  <a:latin typeface="Cambria Math"/>
                  <a:ea typeface="Cambria Math"/>
                </a:endParaRPr>
              </a:p>
              <a:p>
                <a14:m>
                  <m:oMath xmlns:m="http://schemas.openxmlformats.org/officeDocument/2006/math">
                    <m:r>
                      <a:rPr lang="en-US" b="0" i="1" smtClean="0">
                        <a:latin typeface="Cambria Math"/>
                      </a:rPr>
                      <m:t>𝐻𝑎</m:t>
                    </m:r>
                    <m:r>
                      <a:rPr lang="en-US" b="0" i="1" smtClean="0">
                        <a:latin typeface="Cambria Math"/>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r>
                              <a:rPr lang="en-US" b="0" i="1" smtClean="0">
                                <a:latin typeface="Cambria Math"/>
                                <a:ea typeface="Cambria Math"/>
                              </a:rPr>
                              <m:t> </m:t>
                            </m:r>
                          </m:sub>
                        </m:sSub>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𝐶𝑟𝑢𝑡𝑐h</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r>
                              <a:rPr lang="en-US" b="0" i="1" smtClean="0">
                                <a:latin typeface="Cambria Math"/>
                                <a:ea typeface="Cambria Math"/>
                              </a:rPr>
                              <m:t> </m:t>
                            </m:r>
                          </m:sub>
                        </m:sSub>
                      </m:num>
                      <m:den>
                        <m:r>
                          <a:rPr lang="en-US" b="0" i="1" smtClean="0">
                            <a:latin typeface="Cambria Math"/>
                          </a:rPr>
                          <m:t>2</m:t>
                        </m:r>
                      </m:den>
                    </m:f>
                  </m:oMath>
                </a14:m>
                <a:r>
                  <a:rPr lang="en-US" dirty="0">
                    <a:ea typeface="Cambria Math"/>
                  </a:rPr>
                  <a:t> </a:t>
                </a:r>
                <a14:m>
                  <m:oMath xmlns:m="http://schemas.openxmlformats.org/officeDocument/2006/math">
                    <m:r>
                      <a:rPr lang="en-US" i="1">
                        <a:latin typeface="Cambria Math"/>
                        <a:ea typeface="Cambria Math"/>
                      </a:rPr>
                      <m:t>≠</m:t>
                    </m:r>
                    <m:r>
                      <a:rPr lang="en-US" b="0" i="1" smtClean="0">
                        <a:latin typeface="Cambria Math"/>
                        <a:ea typeface="Cambria Math"/>
                      </a:rPr>
                      <m:t>0</m:t>
                    </m:r>
                  </m:oMath>
                </a14:m>
                <a:endParaRPr lang="en-US" b="0" dirty="0">
                  <a:ea typeface="Cambria Math"/>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89499" y="2959381"/>
                <a:ext cx="4132670" cy="953659"/>
              </a:xfrm>
              <a:prstGeom prst="rect">
                <a:avLst/>
              </a:prstGeom>
              <a:blipFill rotWithShape="1">
                <a:blip r:embed="rId6"/>
                <a:stretch>
                  <a:fillRect/>
                </a:stretch>
              </a:blipFill>
            </p:spPr>
            <p:txBody>
              <a:bodyPr/>
              <a:lstStyle/>
              <a:p>
                <a:r>
                  <a:rPr lang="en-US">
                    <a:noFill/>
                  </a:rPr>
                  <a:t> </a:t>
                </a:r>
              </a:p>
            </p:txBody>
          </p:sp>
        </mc:Fallback>
      </mc:AlternateContent>
      <p:sp>
        <p:nvSpPr>
          <p:cNvPr id="5" name="TextBox 4"/>
          <p:cNvSpPr txBox="1"/>
          <p:nvPr/>
        </p:nvSpPr>
        <p:spPr>
          <a:xfrm>
            <a:off x="722158" y="5253697"/>
            <a:ext cx="1524000" cy="369332"/>
          </a:xfrm>
          <a:prstGeom prst="rect">
            <a:avLst/>
          </a:prstGeom>
          <a:noFill/>
        </p:spPr>
        <p:txBody>
          <a:bodyPr wrap="square" rtlCol="0">
            <a:spAutoFit/>
          </a:bodyPr>
          <a:lstStyle/>
          <a:p>
            <a:r>
              <a:rPr lang="en-US" dirty="0"/>
              <a:t>Contrast </a:t>
            </a:r>
            <a:r>
              <a:rPr lang="en-US" dirty="0">
                <a:sym typeface="Wingdings" panose="05000000000000000000" pitchFamily="2" charset="2"/>
              </a:rPr>
              <a:t></a:t>
            </a:r>
            <a:endParaRPr lang="en-US" dirty="0"/>
          </a:p>
        </p:txBody>
      </p:sp>
      <mc:AlternateContent xmlns:mc="http://schemas.openxmlformats.org/markup-compatibility/2006" xmlns:a14="http://schemas.microsoft.com/office/drawing/2010/main">
        <mc:Choice Requires="a14">
          <p:sp>
            <p:nvSpPr>
              <p:cNvPr id="17" name="TextBox 16"/>
              <p:cNvSpPr txBox="1"/>
              <p:nvPr/>
            </p:nvSpPr>
            <p:spPr>
              <a:xfrm>
                <a:off x="2355834" y="4191000"/>
                <a:ext cx="4088363" cy="6891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𝐻𝑜</m:t>
                      </m:r>
                      <m:r>
                        <a:rPr lang="en-US" b="0" i="1" smtClean="0">
                          <a:latin typeface="Cambria Math"/>
                        </a:rPr>
                        <m:t>:</m:t>
                      </m:r>
                      <m:sSub>
                        <m:sSubPr>
                          <m:ctrlPr>
                            <a:rPr lang="en-US" b="0" i="1" smtClean="0">
                              <a:latin typeface="Cambria Math" panose="02040503050406030204" pitchFamily="18" charset="0"/>
                              <a:ea typeface="Cambria Math"/>
                            </a:rPr>
                          </m:ctrlPr>
                        </m:sSub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r>
                                <a:rPr lang="en-US" b="0" i="1" smtClean="0">
                                  <a:latin typeface="Cambria Math"/>
                                  <a:ea typeface="Cambria Math"/>
                                </a:rPr>
                                <m:t> </m:t>
                              </m:r>
                            </m:sub>
                          </m:sSub>
                          <m:r>
                            <a:rPr lang="en-US" b="0" i="1" smtClean="0">
                              <a:latin typeface="Cambria Math"/>
                              <a:ea typeface="Cambria Math"/>
                            </a:rPr>
                            <m:t>−</m:t>
                          </m:r>
                          <m:r>
                            <a:rPr lang="en-US" b="0" i="1" smtClean="0">
                              <a:latin typeface="Cambria Math"/>
                              <a:ea typeface="Cambria Math"/>
                            </a:rPr>
                            <m:t>𝜇</m:t>
                          </m:r>
                        </m:e>
                        <m:sub>
                          <m:r>
                            <a:rPr lang="en-US" b="0" i="1" smtClean="0">
                              <a:latin typeface="Cambria Math"/>
                              <a:ea typeface="Cambria Math"/>
                            </a:rPr>
                            <m:t>𝐶𝑟𝑢𝑡𝑐h</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r>
                            <a:rPr lang="en-US" b="0" i="1" smtClean="0">
                              <a:latin typeface="Cambria Math"/>
                              <a:ea typeface="Cambria Math"/>
                            </a:rPr>
                            <m:t> </m:t>
                          </m:r>
                        </m:sub>
                      </m:sSub>
                      <m:r>
                        <a:rPr lang="en-US" b="0" i="1" smtClean="0">
                          <a:latin typeface="Cambria Math"/>
                        </a:rPr>
                        <m:t>=0</m:t>
                      </m:r>
                    </m:oMath>
                  </m:oMathPara>
                </a14:m>
                <a:endParaRPr lang="en-US" b="0" i="1" dirty="0">
                  <a:latin typeface="Cambria Math"/>
                  <a:ea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𝐻𝑎</m:t>
                      </m:r>
                      <m:r>
                        <a:rPr lang="en-US" b="0" i="1" smtClean="0">
                          <a:latin typeface="Cambria Math"/>
                        </a:rPr>
                        <m:t>:</m:t>
                      </m:r>
                      <m:sSub>
                        <m:sSubPr>
                          <m:ctrlPr>
                            <a:rPr lang="en-US" b="0" i="1" smtClean="0">
                              <a:latin typeface="Cambria Math" panose="02040503050406030204" pitchFamily="18" charset="0"/>
                              <a:ea typeface="Cambria Math"/>
                            </a:rPr>
                          </m:ctrlPr>
                        </m:sSubPr>
                        <m:e>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r>
                                <a:rPr lang="en-US" b="0" i="1" smtClean="0">
                                  <a:latin typeface="Cambria Math"/>
                                  <a:ea typeface="Cambria Math"/>
                                </a:rPr>
                                <m:t> </m:t>
                              </m:r>
                            </m:sub>
                          </m:sSub>
                          <m:r>
                            <a:rPr lang="en-US" b="0" i="1" smtClean="0">
                              <a:latin typeface="Cambria Math"/>
                              <a:ea typeface="Cambria Math"/>
                            </a:rPr>
                            <m:t>−</m:t>
                          </m:r>
                          <m:r>
                            <a:rPr lang="en-US" b="0" i="1" smtClean="0">
                              <a:latin typeface="Cambria Math"/>
                              <a:ea typeface="Cambria Math"/>
                            </a:rPr>
                            <m:t>𝜇</m:t>
                          </m:r>
                        </m:e>
                        <m:sub>
                          <m:r>
                            <a:rPr lang="en-US" b="0" i="1" smtClean="0">
                              <a:latin typeface="Cambria Math"/>
                              <a:ea typeface="Cambria Math"/>
                            </a:rPr>
                            <m:t>𝐶𝑟𝑢𝑡𝑐h</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r>
                            <a:rPr lang="en-US" b="0" i="1" smtClean="0">
                              <a:latin typeface="Cambria Math"/>
                              <a:ea typeface="Cambria Math"/>
                            </a:rPr>
                            <m:t> </m:t>
                          </m:r>
                        </m:sub>
                      </m:sSub>
                      <m:r>
                        <a:rPr lang="en-US" i="1">
                          <a:latin typeface="Cambria Math"/>
                          <a:ea typeface="Cambria Math"/>
                        </a:rPr>
                        <m:t>≠</m:t>
                      </m:r>
                      <m:r>
                        <a:rPr lang="en-US" b="0" i="1" smtClean="0">
                          <a:latin typeface="Cambria Math"/>
                          <a:ea typeface="Cambria Math"/>
                        </a:rPr>
                        <m:t>0</m:t>
                      </m:r>
                    </m:oMath>
                  </m:oMathPara>
                </a14:m>
                <a:endParaRPr lang="en-US" b="0" dirty="0">
                  <a:ea typeface="Cambria Math"/>
                </a:endParaRPr>
              </a:p>
            </p:txBody>
          </p:sp>
        </mc:Choice>
        <mc:Fallback xmlns="">
          <p:sp>
            <p:nvSpPr>
              <p:cNvPr id="17" name="TextBox 16"/>
              <p:cNvSpPr txBox="1">
                <a:spLocks noRot="1" noChangeAspect="1" noMove="1" noResize="1" noEditPoints="1" noAdjustHandles="1" noChangeArrowheads="1" noChangeShapeType="1" noTextEdit="1"/>
              </p:cNvSpPr>
              <p:nvPr/>
            </p:nvSpPr>
            <p:spPr>
              <a:xfrm>
                <a:off x="2355834" y="4191000"/>
                <a:ext cx="4088363" cy="689163"/>
              </a:xfrm>
              <a:prstGeom prst="rect">
                <a:avLst/>
              </a:prstGeom>
              <a:blipFill rotWithShape="1">
                <a:blip r:embed="rId7"/>
                <a:stretch>
                  <a:fillRect b="-1770"/>
                </a:stretch>
              </a:blipFill>
            </p:spPr>
            <p:txBody>
              <a:bodyPr/>
              <a:lstStyle/>
              <a:p>
                <a:r>
                  <a:rPr lang="en-US">
                    <a:noFill/>
                  </a:rPr>
                  <a:t> </a:t>
                </a:r>
              </a:p>
            </p:txBody>
          </p:sp>
        </mc:Fallback>
      </mc:AlternateContent>
    </p:spTree>
    <p:extLst>
      <p:ext uri="{BB962C8B-B14F-4D97-AF65-F5344CB8AC3E}">
        <p14:creationId xmlns:p14="http://schemas.microsoft.com/office/powerpoint/2010/main" val="332421215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4"/>
                                        </p:tgtEl>
                                        <p:attrNameLst>
                                          <p:attrName>style.visibility</p:attrName>
                                        </p:attrNameLst>
                                      </p:cBhvr>
                                      <p:to>
                                        <p:strVal val="visible"/>
                                      </p:to>
                                    </p:set>
                                    <p:animEffect transition="in" filter="fade">
                                      <p:cBhvr>
                                        <p:cTn id="7" dur="500"/>
                                        <p:tgtEl>
                                          <p:spTgt spid="1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5"/>
                                        </p:tgtEl>
                                        <p:attrNameLst>
                                          <p:attrName>style.visibility</p:attrName>
                                        </p:attrNameLst>
                                      </p:cBhvr>
                                      <p:to>
                                        <p:strVal val="visible"/>
                                      </p:to>
                                    </p:set>
                                    <p:animEffect transition="in" filter="fade">
                                      <p:cBhvr>
                                        <p:cTn id="12" dur="500"/>
                                        <p:tgtEl>
                                          <p:spTgt spid="1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7"/>
                                        </p:tgtEl>
                                        <p:attrNameLst>
                                          <p:attrName>style.visibility</p:attrName>
                                        </p:attrNameLst>
                                      </p:cBhvr>
                                      <p:to>
                                        <p:strVal val="visible"/>
                                      </p:to>
                                    </p:set>
                                    <p:animEffect transition="in" filter="fade">
                                      <p:cBhvr>
                                        <p:cTn id="17" dur="500"/>
                                        <p:tgtEl>
                                          <p:spTgt spid="17"/>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1026"/>
                                        </p:tgtEl>
                                        <p:attrNameLst>
                                          <p:attrName>style.visibility</p:attrName>
                                        </p:attrNameLst>
                                      </p:cBhvr>
                                      <p:to>
                                        <p:strVal val="visible"/>
                                      </p:to>
                                    </p:set>
                                    <p:animEffect transition="in" filter="fade">
                                      <p:cBhvr>
                                        <p:cTn id="22" dur="500"/>
                                        <p:tgtEl>
                                          <p:spTgt spid="1026"/>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par>
                                <p:cTn id="28" presetID="10" presetClass="entr" presetSubtype="0" fill="hold" grpId="0" nodeType="withEffect">
                                  <p:stCondLst>
                                    <p:cond delay="0"/>
                                  </p:stCondLst>
                                  <p:childTnLst>
                                    <p:set>
                                      <p:cBhvr>
                                        <p:cTn id="29" dur="1" fill="hold">
                                          <p:stCondLst>
                                            <p:cond delay="0"/>
                                          </p:stCondLst>
                                        </p:cTn>
                                        <p:tgtEl>
                                          <p:spTgt spid="5"/>
                                        </p:tgtEl>
                                        <p:attrNameLst>
                                          <p:attrName>style.visibility</p:attrName>
                                        </p:attrNameLst>
                                      </p:cBhvr>
                                      <p:to>
                                        <p:strVal val="visible"/>
                                      </p:to>
                                    </p:set>
                                    <p:animEffect transition="in" filter="fade">
                                      <p:cBhvr>
                                        <p:cTn id="30" dur="500"/>
                                        <p:tgtEl>
                                          <p:spTgt spid="5"/>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grpId="0" nodeType="clickEffect">
                                  <p:stCondLst>
                                    <p:cond delay="0"/>
                                  </p:stCondLst>
                                  <p:childTnLst>
                                    <p:set>
                                      <p:cBhvr>
                                        <p:cTn id="34" dur="1" fill="hold">
                                          <p:stCondLst>
                                            <p:cond delay="0"/>
                                          </p:stCondLst>
                                        </p:cTn>
                                        <p:tgtEl>
                                          <p:spTgt spid="4"/>
                                        </p:tgtEl>
                                        <p:attrNameLst>
                                          <p:attrName>style.visibility</p:attrName>
                                        </p:attrNameLst>
                                      </p:cBhvr>
                                      <p:to>
                                        <p:strVal val="visible"/>
                                      </p:to>
                                    </p:set>
                                    <p:animEffect transition="in" filter="fade">
                                      <p:cBhvr>
                                        <p:cTn id="35"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4" grpId="0"/>
      <p:bldP spid="14" grpId="0"/>
      <p:bldP spid="15" grpId="0"/>
      <p:bldP spid="5" grpId="0"/>
      <p:bldP spid="17"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28652" y="1295400"/>
            <a:ext cx="7886700" cy="4689763"/>
          </a:xfrm>
        </p:spPr>
        <p:txBody>
          <a:bodyPr/>
          <a:lstStyle/>
          <a:p>
            <a:r>
              <a:rPr lang="en-US" dirty="0"/>
              <a:t>Creativity Study</a:t>
            </a:r>
          </a:p>
          <a:p>
            <a:endParaRPr lang="en-US" dirty="0"/>
          </a:p>
          <a:p>
            <a:endParaRPr lang="en-US" dirty="0"/>
          </a:p>
          <a:p>
            <a:endParaRPr lang="en-US" dirty="0"/>
          </a:p>
          <a:p>
            <a:endParaRPr lang="en-US" dirty="0"/>
          </a:p>
          <a:p>
            <a:pPr marL="0" indent="0">
              <a:buNone/>
            </a:pPr>
            <a:endParaRPr lang="en-US" dirty="0"/>
          </a:p>
          <a:p>
            <a:endParaRPr lang="en-US" dirty="0"/>
          </a:p>
          <a:p>
            <a:r>
              <a:rPr lang="en-US" dirty="0"/>
              <a:t>Salary Study</a:t>
            </a:r>
          </a:p>
        </p:txBody>
      </p:sp>
      <p:pic>
        <p:nvPicPr>
          <p:cNvPr id="4" name="Content Placeholder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39889" y="2254026"/>
            <a:ext cx="3479007" cy="1314450"/>
          </a:xfrm>
          <a:prstGeom prst="rect">
            <a:avLst/>
          </a:prstGeom>
        </p:spPr>
      </p:pic>
      <p:pic>
        <p:nvPicPr>
          <p:cNvPr id="5" name="Content Placeholder 3"/>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830816" y="3887943"/>
            <a:ext cx="2697152" cy="1476880"/>
          </a:xfrm>
          <a:prstGeom prst="rect">
            <a:avLst/>
          </a:prstGeom>
        </p:spPr>
      </p:pic>
      <p:sp>
        <p:nvSpPr>
          <p:cNvPr id="6" name="TextBox 5"/>
          <p:cNvSpPr txBox="1"/>
          <p:nvPr/>
        </p:nvSpPr>
        <p:spPr>
          <a:xfrm>
            <a:off x="6147487" y="2588086"/>
            <a:ext cx="2082113" cy="646331"/>
          </a:xfrm>
          <a:prstGeom prst="rect">
            <a:avLst/>
          </a:prstGeom>
          <a:noFill/>
        </p:spPr>
        <p:txBody>
          <a:bodyPr wrap="square" rtlCol="0">
            <a:spAutoFit/>
          </a:bodyPr>
          <a:lstStyle/>
          <a:p>
            <a:pPr algn="ctr"/>
            <a:r>
              <a:rPr lang="en-US" b="1" dirty="0">
                <a:solidFill>
                  <a:srgbClr val="FF0000"/>
                </a:solidFill>
              </a:rPr>
              <a:t>Randomized Experiment</a:t>
            </a:r>
          </a:p>
        </p:txBody>
      </p:sp>
      <p:sp>
        <p:nvSpPr>
          <p:cNvPr id="7" name="TextBox 6"/>
          <p:cNvSpPr txBox="1"/>
          <p:nvPr/>
        </p:nvSpPr>
        <p:spPr>
          <a:xfrm>
            <a:off x="6282570" y="4501978"/>
            <a:ext cx="2082113" cy="646331"/>
          </a:xfrm>
          <a:prstGeom prst="rect">
            <a:avLst/>
          </a:prstGeom>
          <a:noFill/>
        </p:spPr>
        <p:txBody>
          <a:bodyPr wrap="square" rtlCol="0">
            <a:spAutoFit/>
          </a:bodyPr>
          <a:lstStyle/>
          <a:p>
            <a:r>
              <a:rPr lang="en-US" b="1" dirty="0">
                <a:solidFill>
                  <a:srgbClr val="FF0000"/>
                </a:solidFill>
              </a:rPr>
              <a:t>Observational Study</a:t>
            </a:r>
          </a:p>
        </p:txBody>
      </p:sp>
      <p:sp>
        <p:nvSpPr>
          <p:cNvPr id="8" name="Title 1"/>
          <p:cNvSpPr>
            <a:spLocks noGrp="1"/>
          </p:cNvSpPr>
          <p:nvPr>
            <p:ph type="title"/>
          </p:nvPr>
        </p:nvSpPr>
        <p:spPr>
          <a:xfrm>
            <a:off x="822960" y="286606"/>
            <a:ext cx="7543800" cy="1450757"/>
          </a:xfrm>
        </p:spPr>
        <p:txBody>
          <a:bodyPr/>
          <a:lstStyle/>
          <a:p>
            <a:r>
              <a:rPr lang="en-US" dirty="0"/>
              <a:t>Types of Studies</a:t>
            </a:r>
          </a:p>
        </p:txBody>
      </p:sp>
    </p:spTree>
    <p:extLst>
      <p:ext uri="{BB962C8B-B14F-4D97-AF65-F5344CB8AC3E}">
        <p14:creationId xmlns:p14="http://schemas.microsoft.com/office/powerpoint/2010/main" val="324341805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715962"/>
          </a:xfrm>
        </p:spPr>
        <p:txBody>
          <a:bodyPr>
            <a:normAutofit fontScale="90000"/>
          </a:bodyPr>
          <a:lstStyle/>
          <a:p>
            <a:r>
              <a:rPr lang="en-US" dirty="0"/>
              <a:t>Unit 7</a:t>
            </a:r>
          </a:p>
        </p:txBody>
      </p:sp>
      <mc:AlternateContent xmlns:mc="http://schemas.openxmlformats.org/markup-compatibility/2006" xmlns:a14="http://schemas.microsoft.com/office/drawing/2010/main">
        <mc:Choice Requires="a14">
          <p:sp>
            <p:nvSpPr>
              <p:cNvPr id="7" name="TextBox 6"/>
              <p:cNvSpPr txBox="1"/>
              <p:nvPr/>
            </p:nvSpPr>
            <p:spPr>
              <a:xfrm>
                <a:off x="2772159" y="1066800"/>
                <a:ext cx="3730317" cy="104772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b="0" i="1" smtClean="0">
                          <a:latin typeface="Cambria Math"/>
                        </a:rPr>
                        <m:t>𝐻𝑜</m:t>
                      </m:r>
                      <m:r>
                        <a:rPr lang="en-US" b="0" i="1" smtClean="0">
                          <a:latin typeface="Cambria Math"/>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r>
                                <a:rPr lang="en-US" b="0" i="1" smtClean="0">
                                  <a:latin typeface="Cambria Math"/>
                                  <a:ea typeface="Cambria Math"/>
                                </a:rPr>
                                <m:t> </m:t>
                              </m:r>
                            </m:sub>
                          </m:sSub>
                        </m:num>
                        <m:den>
                          <m:r>
                            <a:rPr lang="en-US" b="0" i="1" smtClean="0">
                              <a:latin typeface="Cambria Math"/>
                            </a:rPr>
                            <m:t>2</m:t>
                          </m:r>
                        </m:den>
                      </m:f>
                      <m:r>
                        <a:rPr lang="en-US" b="0" i="1" smtClean="0">
                          <a:latin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𝐶𝑟𝑢𝑡𝑐h</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r>
                                <a:rPr lang="en-US" b="0" i="1" smtClean="0">
                                  <a:latin typeface="Cambria Math"/>
                                  <a:ea typeface="Cambria Math"/>
                                </a:rPr>
                                <m:t> </m:t>
                              </m:r>
                            </m:sub>
                          </m:sSub>
                        </m:num>
                        <m:den>
                          <m:r>
                            <a:rPr lang="en-US" b="0" i="1" smtClean="0">
                              <a:latin typeface="Cambria Math"/>
                            </a:rPr>
                            <m:t>2</m:t>
                          </m:r>
                        </m:den>
                      </m:f>
                    </m:oMath>
                  </m:oMathPara>
                </a14:m>
                <a:endParaRPr lang="en-US" b="0" i="1" dirty="0">
                  <a:latin typeface="Cambria Math"/>
                  <a:ea typeface="Cambria Math"/>
                </a:endParaRPr>
              </a:p>
              <a:p>
                <a:pPr/>
                <a14:m>
                  <m:oMathPara xmlns:m="http://schemas.openxmlformats.org/officeDocument/2006/math">
                    <m:oMathParaPr>
                      <m:jc m:val="centerGroup"/>
                    </m:oMathParaPr>
                    <m:oMath xmlns:m="http://schemas.openxmlformats.org/officeDocument/2006/math">
                      <m:r>
                        <a:rPr lang="en-US" b="0" i="1" smtClean="0">
                          <a:latin typeface="Cambria Math"/>
                        </a:rPr>
                        <m:t>𝐻𝑎</m:t>
                      </m:r>
                      <m:r>
                        <a:rPr lang="en-US" b="0" i="1" smtClean="0">
                          <a:latin typeface="Cambria Math"/>
                        </a:rPr>
                        <m:t>: </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r>
                                <a:rPr lang="en-US" b="0" i="1" smtClean="0">
                                  <a:latin typeface="Cambria Math"/>
                                  <a:ea typeface="Cambria Math"/>
                                </a:rPr>
                                <m:t> </m:t>
                              </m:r>
                            </m:sub>
                          </m:sSub>
                        </m:num>
                        <m:den>
                          <m:r>
                            <a:rPr lang="en-US" b="0" i="1" smtClean="0">
                              <a:latin typeface="Cambria Math"/>
                            </a:rPr>
                            <m:t>2</m:t>
                          </m:r>
                        </m:den>
                      </m:f>
                      <m:r>
                        <a:rPr lang="en-US" i="1">
                          <a:latin typeface="Cambria Math"/>
                          <a:ea typeface="Cambria Math"/>
                        </a:rPr>
                        <m:t>≠</m:t>
                      </m:r>
                      <m:f>
                        <m:fPr>
                          <m:ctrlPr>
                            <a:rPr lang="en-US" b="0" i="1" smtClean="0">
                              <a:latin typeface="Cambria Math" panose="02040503050406030204" pitchFamily="18" charset="0"/>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𝐶𝑟𝑢𝑡𝑐h</m:t>
                              </m:r>
                              <m:r>
                                <a:rPr lang="en-US" b="0" i="1" smtClean="0">
                                  <a:latin typeface="Cambria Math"/>
                                  <a:ea typeface="Cambria Math"/>
                                </a:rPr>
                                <m:t>+</m:t>
                              </m:r>
                            </m:sub>
                          </m:sSub>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r>
                                <a:rPr lang="en-US" b="0" i="1" smtClean="0">
                                  <a:latin typeface="Cambria Math"/>
                                  <a:ea typeface="Cambria Math"/>
                                </a:rPr>
                                <m:t> </m:t>
                              </m:r>
                            </m:sub>
                          </m:sSub>
                        </m:num>
                        <m:den>
                          <m:r>
                            <a:rPr lang="en-US" b="0" i="1" smtClean="0">
                              <a:latin typeface="Cambria Math"/>
                            </a:rPr>
                            <m:t>2</m:t>
                          </m:r>
                        </m:den>
                      </m:f>
                    </m:oMath>
                  </m:oMathPara>
                </a14:m>
                <a:endParaRPr lang="en-US" b="0" dirty="0">
                  <a:ea typeface="Cambria Math"/>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772159" y="1066800"/>
                <a:ext cx="3730317" cy="1047723"/>
              </a:xfrm>
              <a:prstGeom prst="rect">
                <a:avLst/>
              </a:prstGeom>
              <a:blipFill rotWithShape="1">
                <a:blip r:embed="rId2"/>
                <a:stretch>
                  <a:fillRect/>
                </a:stretch>
              </a:blipFill>
            </p:spPr>
            <p:txBody>
              <a:bodyPr/>
              <a:lstStyle/>
              <a:p>
                <a:r>
                  <a:rPr lang="en-US">
                    <a:noFill/>
                  </a:rPr>
                  <a:t> </a:t>
                </a:r>
              </a:p>
            </p:txBody>
          </p:sp>
        </mc:Fallback>
      </mc:AlternateContent>
      <p:pic>
        <p:nvPicPr>
          <p:cNvPr id="8" name="Picture 4"/>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40384" y="2209800"/>
            <a:ext cx="8106774"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0"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93820" y="4495800"/>
            <a:ext cx="8286993" cy="8599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2051" name="Picture 3"/>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93820" y="5486400"/>
            <a:ext cx="8478200" cy="1103671"/>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3" name="TextBox 2"/>
              <p:cNvSpPr txBox="1"/>
              <p:nvPr/>
            </p:nvSpPr>
            <p:spPr>
              <a:xfrm>
                <a:off x="2348987" y="3962400"/>
                <a:ext cx="5252913" cy="390748"/>
              </a:xfrm>
              <a:prstGeom prst="rect">
                <a:avLst/>
              </a:prstGeom>
              <a:noFill/>
            </p:spPr>
            <p:txBody>
              <a:bodyPr wrap="none" rtlCol="0">
                <a:spAutoFit/>
              </a:bodyPr>
              <a:lstStyle/>
              <a:p>
                <a14:m>
                  <m:oMath xmlns:m="http://schemas.openxmlformats.org/officeDocument/2006/math">
                    <m:r>
                      <a:rPr lang="en-US" i="1" smtClean="0">
                        <a:latin typeface="Cambria Math"/>
                        <a:ea typeface="Cambria Math"/>
                      </a:rPr>
                      <m:t>𝛾</m:t>
                    </m:r>
                    <m:r>
                      <a:rPr lang="en-US" b="0" i="1" smtClean="0">
                        <a:latin typeface="Cambria Math"/>
                        <a:ea typeface="Cambria Math"/>
                      </a:rPr>
                      <m:t>=1</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𝐴𝑚𝑝</m:t>
                        </m:r>
                      </m:sub>
                    </m:sSub>
                    <m:r>
                      <a:rPr lang="en-US" b="0" i="1" smtClean="0">
                        <a:latin typeface="Cambria Math"/>
                        <a:ea typeface="Cambria Math"/>
                      </a:rPr>
                      <m:t>−1</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𝐶𝑟𝑢𝑡𝑐h</m:t>
                        </m:r>
                      </m:sub>
                    </m:sSub>
                  </m:oMath>
                </a14:m>
                <a:r>
                  <a:rPr lang="en-US" b="0" dirty="0">
                    <a:ea typeface="Cambria Math"/>
                  </a:rPr>
                  <a:t> </a:t>
                </a:r>
                <a14:m>
                  <m:oMath xmlns:m="http://schemas.openxmlformats.org/officeDocument/2006/math">
                    <m:r>
                      <a:rPr lang="en-US" i="1">
                        <a:latin typeface="Cambria Math"/>
                        <a:ea typeface="Cambria Math"/>
                      </a:rPr>
                      <m:t>+</m:t>
                    </m:r>
                    <m:r>
                      <a:rPr lang="en-US" b="0" i="1" smtClean="0">
                        <a:latin typeface="Cambria Math"/>
                        <a:ea typeface="Cambria Math"/>
                      </a:rPr>
                      <m:t>1</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𝐻𝑒𝑎𝑟</m:t>
                        </m:r>
                      </m:sub>
                    </m:sSub>
                  </m:oMath>
                </a14:m>
                <a:r>
                  <a:rPr lang="en-US" b="0" dirty="0">
                    <a:ea typeface="Cambria Math"/>
                  </a:rPr>
                  <a:t> </a:t>
                </a:r>
                <a14:m>
                  <m:oMath xmlns:m="http://schemas.openxmlformats.org/officeDocument/2006/math">
                    <m:r>
                      <a:rPr lang="en-US" i="1">
                        <a:latin typeface="Cambria Math"/>
                        <a:ea typeface="Cambria Math"/>
                      </a:rPr>
                      <m:t>+</m:t>
                    </m:r>
                    <m:r>
                      <a:rPr lang="en-US" b="0" i="1" smtClean="0">
                        <a:latin typeface="Cambria Math"/>
                        <a:ea typeface="Cambria Math"/>
                      </a:rPr>
                      <m:t>0</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𝑁𝑜𝑛𝑒</m:t>
                        </m:r>
                      </m:sub>
                    </m:sSub>
                    <m:r>
                      <a:rPr lang="en-US" b="0" i="1" smtClean="0">
                        <a:latin typeface="Cambria Math"/>
                        <a:ea typeface="Cambria Math"/>
                      </a:rPr>
                      <m:t>−1</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𝑊h𝑒𝑒𝑙</m:t>
                        </m:r>
                      </m:sub>
                    </m:sSub>
                  </m:oMath>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348987" y="3962400"/>
                <a:ext cx="5252913" cy="390748"/>
              </a:xfrm>
              <a:prstGeom prst="rect">
                <a:avLst/>
              </a:prstGeom>
              <a:blipFill rotWithShape="1">
                <a:blip r:embed="rId6"/>
                <a:stretch>
                  <a:fillRect b="-6250"/>
                </a:stretch>
              </a:blipFill>
            </p:spPr>
            <p:txBody>
              <a:bodyPr/>
              <a:lstStyle/>
              <a:p>
                <a:r>
                  <a:rPr lang="en-US">
                    <a:noFill/>
                  </a:rPr>
                  <a:t> </a:t>
                </a:r>
              </a:p>
            </p:txBody>
          </p:sp>
        </mc:Fallback>
      </mc:AlternateContent>
    </p:spTree>
    <p:extLst>
      <p:ext uri="{BB962C8B-B14F-4D97-AF65-F5344CB8AC3E}">
        <p14:creationId xmlns:p14="http://schemas.microsoft.com/office/powerpoint/2010/main" val="33122403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Effect transition="in" filter="fade">
                                      <p:cBhvr>
                                        <p:cTn id="7" dur="500"/>
                                        <p:tgtEl>
                                          <p:spTgt spid="7"/>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8"/>
                                        </p:tgtEl>
                                        <p:attrNameLst>
                                          <p:attrName>style.visibility</p:attrName>
                                        </p:attrNameLst>
                                      </p:cBhvr>
                                      <p:to>
                                        <p:strVal val="visible"/>
                                      </p:to>
                                    </p:set>
                                    <p:animEffect transition="in" filter="fade">
                                      <p:cBhvr>
                                        <p:cTn id="12" dur="500"/>
                                        <p:tgtEl>
                                          <p:spTgt spid="8"/>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0" presetClass="entr" presetSubtype="0" fill="hold" nodeType="clickEffect">
                                  <p:stCondLst>
                                    <p:cond delay="0"/>
                                  </p:stCondLst>
                                  <p:childTnLst>
                                    <p:set>
                                      <p:cBhvr>
                                        <p:cTn id="20" dur="1" fill="hold">
                                          <p:stCondLst>
                                            <p:cond delay="0"/>
                                          </p:stCondLst>
                                        </p:cTn>
                                        <p:tgtEl>
                                          <p:spTgt spid="2050"/>
                                        </p:tgtEl>
                                        <p:attrNameLst>
                                          <p:attrName>style.visibility</p:attrName>
                                        </p:attrNameLst>
                                      </p:cBhvr>
                                      <p:to>
                                        <p:strVal val="visible"/>
                                      </p:to>
                                    </p:set>
                                    <p:animEffect transition="in" filter="fade">
                                      <p:cBhvr>
                                        <p:cTn id="21" dur="500"/>
                                        <p:tgtEl>
                                          <p:spTgt spid="2050"/>
                                        </p:tgtEl>
                                      </p:cBhvr>
                                    </p:animEffect>
                                  </p:childTnLst>
                                </p:cTn>
                              </p:par>
                            </p:childTnLst>
                          </p:cTn>
                        </p:par>
                      </p:childTnLst>
                    </p:cTn>
                  </p:par>
                  <p:par>
                    <p:cTn id="22" fill="hold">
                      <p:stCondLst>
                        <p:cond delay="indefinite"/>
                      </p:stCondLst>
                      <p:childTnLst>
                        <p:par>
                          <p:cTn id="23" fill="hold">
                            <p:stCondLst>
                              <p:cond delay="0"/>
                            </p:stCondLst>
                            <p:childTnLst>
                              <p:par>
                                <p:cTn id="24" presetID="10" presetClass="entr" presetSubtype="0" fill="hold" nodeType="clickEffect">
                                  <p:stCondLst>
                                    <p:cond delay="0"/>
                                  </p:stCondLst>
                                  <p:childTnLst>
                                    <p:set>
                                      <p:cBhvr>
                                        <p:cTn id="25" dur="1" fill="hold">
                                          <p:stCondLst>
                                            <p:cond delay="0"/>
                                          </p:stCondLst>
                                        </p:cTn>
                                        <p:tgtEl>
                                          <p:spTgt spid="2051"/>
                                        </p:tgtEl>
                                        <p:attrNameLst>
                                          <p:attrName>style.visibility</p:attrName>
                                        </p:attrNameLst>
                                      </p:cBhvr>
                                      <p:to>
                                        <p:strVal val="visible"/>
                                      </p:to>
                                    </p:set>
                                    <p:animEffect transition="in" filter="fade">
                                      <p:cBhvr>
                                        <p:cTn id="26" dur="500"/>
                                        <p:tgtEl>
                                          <p:spTgt spid="205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3" grpId="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Multiple Comparison: </a:t>
            </a:r>
            <a:r>
              <a:rPr lang="en-US" dirty="0" err="1"/>
              <a:t>Bonferroni</a:t>
            </a:r>
            <a:endParaRPr lang="en-US" dirty="0"/>
          </a:p>
        </p:txBody>
      </p:sp>
      <mc:AlternateContent xmlns:mc="http://schemas.openxmlformats.org/markup-compatibility/2006" xmlns:a14="http://schemas.microsoft.com/office/drawing/2010/main">
        <mc:Choice Requires="a14">
          <p:sp>
            <p:nvSpPr>
              <p:cNvPr id="3" name="TextBox 2"/>
              <p:cNvSpPr txBox="1"/>
              <p:nvPr/>
            </p:nvSpPr>
            <p:spPr>
              <a:xfrm>
                <a:off x="261257" y="3048000"/>
                <a:ext cx="8534400" cy="824072"/>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a:rPr>
                        <m:t>𝑚𝑢𝑙𝑡𝑖𝑝𝑙𝑖𝑒𝑟</m:t>
                      </m:r>
                      <m:r>
                        <a:rPr lang="en-US" sz="3200" b="0" i="1" smtClean="0">
                          <a:latin typeface="Cambria Math"/>
                        </a:rPr>
                        <m:t>= </m:t>
                      </m:r>
                      <m:r>
                        <a:rPr lang="en-US" sz="3200" b="0" i="1" smtClean="0">
                          <a:latin typeface="Cambria Math"/>
                        </a:rPr>
                        <m:t>𝑡</m:t>
                      </m:r>
                      <m:r>
                        <a:rPr lang="en-US" sz="3200" b="0" i="1" smtClean="0">
                          <a:latin typeface="Cambria Math"/>
                        </a:rPr>
                        <m:t>_</m:t>
                      </m:r>
                      <m:r>
                        <a:rPr lang="en-US" sz="3200" b="0" i="1" smtClean="0">
                          <a:latin typeface="Cambria Math"/>
                        </a:rPr>
                        <m:t>𝑚𝑢𝑙𝑡𝑖𝑝𝑙𝑖𝑒𝑟</m:t>
                      </m:r>
                      <m:r>
                        <a:rPr lang="en-US" sz="3200" b="0" i="1" smtClean="0">
                          <a:latin typeface="Cambria Math"/>
                        </a:rPr>
                        <m:t>=</m:t>
                      </m:r>
                      <m:sSub>
                        <m:sSubPr>
                          <m:ctrlPr>
                            <a:rPr lang="en-US" sz="3200" b="0" i="1" smtClean="0">
                              <a:latin typeface="Cambria Math" panose="02040503050406030204" pitchFamily="18" charset="0"/>
                            </a:rPr>
                          </m:ctrlPr>
                        </m:sSubPr>
                        <m:e>
                          <m:r>
                            <a:rPr lang="en-US" sz="3200" b="0" i="1" smtClean="0">
                              <a:latin typeface="Cambria Math"/>
                            </a:rPr>
                            <m:t>𝑡</m:t>
                          </m:r>
                        </m:e>
                        <m:sub>
                          <m:d>
                            <m:dPr>
                              <m:ctrlPr>
                                <a:rPr lang="en-US" sz="3200" b="0" i="1" smtClean="0">
                                  <a:latin typeface="Cambria Math" panose="02040503050406030204" pitchFamily="18" charset="0"/>
                                </a:rPr>
                              </m:ctrlPr>
                            </m:dPr>
                            <m:e>
                              <m:r>
                                <a:rPr lang="en-US" sz="3200" b="0" i="1" smtClean="0">
                                  <a:latin typeface="Cambria Math"/>
                                </a:rPr>
                                <m:t>1−</m:t>
                              </m:r>
                              <m:f>
                                <m:fPr>
                                  <m:ctrlPr>
                                    <a:rPr lang="en-US" sz="3200" b="0" i="1" smtClean="0">
                                      <a:latin typeface="Cambria Math" panose="02040503050406030204" pitchFamily="18" charset="0"/>
                                      <a:ea typeface="Cambria Math"/>
                                    </a:rPr>
                                  </m:ctrlPr>
                                </m:fPr>
                                <m:num>
                                  <m:r>
                                    <a:rPr lang="en-US" sz="3200" b="0" i="1" smtClean="0">
                                      <a:latin typeface="Cambria Math"/>
                                      <a:ea typeface="Cambria Math"/>
                                    </a:rPr>
                                    <m:t>𝛼</m:t>
                                  </m:r>
                                </m:num>
                                <m:den>
                                  <m:r>
                                    <a:rPr lang="en-US" sz="3200" b="0" i="1" smtClean="0">
                                      <a:latin typeface="Cambria Math"/>
                                      <a:ea typeface="Cambria Math"/>
                                    </a:rPr>
                                    <m:t>2</m:t>
                                  </m:r>
                                  <m:r>
                                    <a:rPr lang="en-US" sz="3200" b="0" i="1" smtClean="0">
                                      <a:latin typeface="Cambria Math"/>
                                      <a:ea typeface="Cambria Math"/>
                                    </a:rPr>
                                    <m:t>𝑘</m:t>
                                  </m:r>
                                </m:den>
                              </m:f>
                            </m:e>
                          </m:d>
                          <m:r>
                            <a:rPr lang="en-US" sz="3200" b="0" i="1" smtClean="0">
                              <a:latin typeface="Cambria Math"/>
                              <a:ea typeface="Cambria Math"/>
                            </a:rPr>
                            <m:t>,</m:t>
                          </m:r>
                          <m:r>
                            <a:rPr lang="en-US" sz="3200" b="0" i="1" smtClean="0">
                              <a:latin typeface="Cambria Math"/>
                              <a:ea typeface="Cambria Math"/>
                            </a:rPr>
                            <m:t>𝑑𝑓</m:t>
                          </m:r>
                        </m:sub>
                      </m:sSub>
                    </m:oMath>
                  </m:oMathPara>
                </a14:m>
                <a:endParaRPr lang="en-US" dirty="0"/>
              </a:p>
            </p:txBody>
          </p:sp>
        </mc:Choice>
        <mc:Fallback xmlns="">
          <p:sp>
            <p:nvSpPr>
              <p:cNvPr id="3" name="TextBox 2"/>
              <p:cNvSpPr txBox="1">
                <a:spLocks noRot="1" noChangeAspect="1" noMove="1" noResize="1" noEditPoints="1" noAdjustHandles="1" noChangeArrowheads="1" noChangeShapeType="1" noTextEdit="1"/>
              </p:cNvSpPr>
              <p:nvPr/>
            </p:nvSpPr>
            <p:spPr>
              <a:xfrm>
                <a:off x="261257" y="3048000"/>
                <a:ext cx="8534400" cy="824072"/>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p:cNvSpPr txBox="1"/>
              <p:nvPr/>
            </p:nvSpPr>
            <p:spPr>
              <a:xfrm>
                <a:off x="838200" y="1687286"/>
                <a:ext cx="7391400" cy="1060868"/>
              </a:xfrm>
              <a:prstGeom prst="rect">
                <a:avLst/>
              </a:prstGeom>
              <a:noFill/>
            </p:spPr>
            <p:txBody>
              <a:bodyPr wrap="square" rtlCol="0">
                <a:spAutoFit/>
              </a:bodyPr>
              <a:lstStyle/>
              <a:p>
                <a:pPr algn="ctr"/>
                <a:r>
                  <a:rPr lang="en-US" dirty="0"/>
                  <a:t>If the confidence level for each of k individual comparisons is adjusted upward to 100</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a:rPr>
                          <m:t>1−</m:t>
                        </m:r>
                        <m:f>
                          <m:fPr>
                            <m:ctrlPr>
                              <a:rPr lang="en-US" b="0" i="1" smtClean="0">
                                <a:latin typeface="Cambria Math" panose="02040503050406030204" pitchFamily="18" charset="0"/>
                                <a:ea typeface="Cambria Math"/>
                              </a:rPr>
                            </m:ctrlPr>
                          </m:fPr>
                          <m:num>
                            <m:r>
                              <a:rPr lang="en-US" b="0" i="1" smtClean="0">
                                <a:latin typeface="Cambria Math"/>
                                <a:ea typeface="Cambria Math"/>
                              </a:rPr>
                              <m:t>𝛼</m:t>
                            </m:r>
                          </m:num>
                          <m:den>
                            <m:r>
                              <a:rPr lang="en-US" b="0" i="1" smtClean="0">
                                <a:latin typeface="Cambria Math"/>
                                <a:ea typeface="Cambria Math"/>
                              </a:rPr>
                              <m:t>𝑘</m:t>
                            </m:r>
                          </m:den>
                        </m:f>
                      </m:e>
                    </m:d>
                    <m:r>
                      <a:rPr lang="en-US" b="0" i="1" smtClean="0">
                        <a:latin typeface="Cambria Math"/>
                        <a:ea typeface="Cambria Math"/>
                      </a:rPr>
                      <m:t>%</m:t>
                    </m:r>
                  </m:oMath>
                </a14:m>
                <a:r>
                  <a:rPr lang="en-US" dirty="0"/>
                  <a:t> the chance that all intervals succeed simultaneously is at least 100</a:t>
                </a:r>
                <a14:m>
                  <m:oMath xmlns:m="http://schemas.openxmlformats.org/officeDocument/2006/math">
                    <m:d>
                      <m:dPr>
                        <m:ctrlPr>
                          <a:rPr lang="en-US" b="0" i="1" smtClean="0">
                            <a:latin typeface="Cambria Math" panose="02040503050406030204" pitchFamily="18" charset="0"/>
                          </a:rPr>
                        </m:ctrlPr>
                      </m:dPr>
                      <m:e>
                        <m:r>
                          <a:rPr lang="en-US" b="0" i="1" smtClean="0">
                            <a:latin typeface="Cambria Math"/>
                          </a:rPr>
                          <m:t>1−</m:t>
                        </m:r>
                        <m:r>
                          <a:rPr lang="en-US" b="0" i="1" smtClean="0">
                            <a:latin typeface="Cambria Math"/>
                            <a:ea typeface="Cambria Math"/>
                          </a:rPr>
                          <m:t>𝛼</m:t>
                        </m:r>
                      </m:e>
                    </m:d>
                    <m:r>
                      <a:rPr lang="en-US" b="0" i="1" smtClean="0">
                        <a:latin typeface="Cambria Math"/>
                        <a:ea typeface="Cambria Math"/>
                      </a:rPr>
                      <m:t>%</m:t>
                    </m:r>
                  </m:oMath>
                </a14:m>
                <a:endParaRPr lang="en-US" dirty="0"/>
              </a:p>
            </p:txBody>
          </p:sp>
        </mc:Choice>
        <mc:Fallback xmlns="">
          <p:sp>
            <p:nvSpPr>
              <p:cNvPr id="4" name="TextBox 3"/>
              <p:cNvSpPr txBox="1">
                <a:spLocks noRot="1" noChangeAspect="1" noMove="1" noResize="1" noEditPoints="1" noAdjustHandles="1" noChangeArrowheads="1" noChangeShapeType="1" noTextEdit="1"/>
              </p:cNvSpPr>
              <p:nvPr/>
            </p:nvSpPr>
            <p:spPr>
              <a:xfrm>
                <a:off x="838200" y="1687286"/>
                <a:ext cx="7391400" cy="1060868"/>
              </a:xfrm>
              <a:prstGeom prst="rect">
                <a:avLst/>
              </a:prstGeom>
              <a:blipFill rotWithShape="1">
                <a:blip r:embed="rId3"/>
                <a:stretch>
                  <a:fillRect t="-2874" b="-8621"/>
                </a:stretch>
              </a:blipFill>
            </p:spPr>
            <p:txBody>
              <a:bodyPr/>
              <a:lstStyle/>
              <a:p>
                <a:r>
                  <a:rPr lang="en-US">
                    <a:noFill/>
                  </a:rPr>
                  <a:t> </a:t>
                </a:r>
              </a:p>
            </p:txBody>
          </p:sp>
        </mc:Fallback>
      </mc:AlternateContent>
      <p:sp>
        <p:nvSpPr>
          <p:cNvPr id="5" name="TextBox 4"/>
          <p:cNvSpPr txBox="1"/>
          <p:nvPr/>
        </p:nvSpPr>
        <p:spPr>
          <a:xfrm>
            <a:off x="990600" y="4334470"/>
            <a:ext cx="7010400" cy="923330"/>
          </a:xfrm>
          <a:prstGeom prst="rect">
            <a:avLst/>
          </a:prstGeom>
          <a:noFill/>
        </p:spPr>
        <p:txBody>
          <a:bodyPr wrap="square" rtlCol="0">
            <a:spAutoFit/>
          </a:bodyPr>
          <a:lstStyle/>
          <a:p>
            <a:pPr algn="ctr"/>
            <a:r>
              <a:rPr lang="en-US" dirty="0"/>
              <a:t>Very conservative meaning that the intervals are much wider than the nominal level.  However, the Bonferroni interval can be used in a wide variety of problems. </a:t>
            </a:r>
          </a:p>
        </p:txBody>
      </p:sp>
      <p:pic>
        <p:nvPicPr>
          <p:cNvPr id="6" name="Picture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48000" y="5486400"/>
            <a:ext cx="3452949" cy="9906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93904014"/>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fontScale="90000"/>
          </a:bodyPr>
          <a:lstStyle/>
          <a:p>
            <a:r>
              <a:rPr lang="en-US" dirty="0"/>
              <a:t>Multiple Comparison: </a:t>
            </a:r>
            <a:r>
              <a:rPr lang="en-US" dirty="0" err="1"/>
              <a:t>Tukey</a:t>
            </a:r>
            <a:r>
              <a:rPr lang="en-US" dirty="0"/>
              <a:t>-Kramer</a:t>
            </a:r>
          </a:p>
        </p:txBody>
      </p:sp>
      <p:pic>
        <p:nvPicPr>
          <p:cNvPr id="14338"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4778" y="838200"/>
            <a:ext cx="7383231" cy="5101312"/>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3" name="TextBox 2"/>
          <p:cNvSpPr txBox="1"/>
          <p:nvPr/>
        </p:nvSpPr>
        <p:spPr>
          <a:xfrm>
            <a:off x="1730829" y="2612180"/>
            <a:ext cx="1295400" cy="381000"/>
          </a:xfrm>
          <a:prstGeom prst="rect">
            <a:avLst/>
          </a:prstGeom>
          <a:noFill/>
        </p:spPr>
        <p:txBody>
          <a:bodyPr wrap="square" rtlCol="0">
            <a:spAutoFit/>
          </a:bodyPr>
          <a:lstStyle/>
          <a:p>
            <a:r>
              <a:rPr lang="en-US" dirty="0"/>
              <a:t>Multiplier = </a:t>
            </a:r>
          </a:p>
        </p:txBody>
      </p:sp>
      <p:sp>
        <p:nvSpPr>
          <p:cNvPr id="4" name="TextBox 3"/>
          <p:cNvSpPr txBox="1"/>
          <p:nvPr/>
        </p:nvSpPr>
        <p:spPr>
          <a:xfrm>
            <a:off x="1175657" y="5726668"/>
            <a:ext cx="6842352" cy="369332"/>
          </a:xfrm>
          <a:prstGeom prst="rect">
            <a:avLst/>
          </a:prstGeom>
          <a:noFill/>
        </p:spPr>
        <p:txBody>
          <a:bodyPr wrap="square" rtlCol="0">
            <a:spAutoFit/>
          </a:bodyPr>
          <a:lstStyle/>
          <a:p>
            <a:pPr algn="ctr"/>
            <a:r>
              <a:rPr lang="en-US" dirty="0"/>
              <a:t>Assumes normal distributions and equal spreads.</a:t>
            </a:r>
          </a:p>
        </p:txBody>
      </p:sp>
      <p:sp>
        <p:nvSpPr>
          <p:cNvPr id="6" name="TextBox 5"/>
          <p:cNvSpPr txBox="1"/>
          <p:nvPr/>
        </p:nvSpPr>
        <p:spPr>
          <a:xfrm>
            <a:off x="152400" y="6096000"/>
            <a:ext cx="8763000" cy="646331"/>
          </a:xfrm>
          <a:prstGeom prst="rect">
            <a:avLst/>
          </a:prstGeom>
          <a:noFill/>
        </p:spPr>
        <p:txBody>
          <a:bodyPr wrap="square" rtlCol="0">
            <a:spAutoFit/>
          </a:bodyPr>
          <a:lstStyle/>
          <a:p>
            <a:pPr algn="ctr"/>
            <a:r>
              <a:rPr lang="en-US" dirty="0"/>
              <a:t>More consistent than Bonferroni with respect to Type 1 Error but not robust to its assumptions…. Bonferroni is a good alternative when the assumptions are violated.</a:t>
            </a:r>
          </a:p>
        </p:txBody>
      </p:sp>
      <p:sp>
        <p:nvSpPr>
          <p:cNvPr id="5" name="Rectangle 4"/>
          <p:cNvSpPr/>
          <p:nvPr/>
        </p:nvSpPr>
        <p:spPr>
          <a:xfrm>
            <a:off x="5355771" y="2438400"/>
            <a:ext cx="3559629" cy="369332"/>
          </a:xfrm>
          <a:prstGeom prst="rect">
            <a:avLst/>
          </a:prstGeom>
        </p:spPr>
        <p:txBody>
          <a:bodyPr wrap="square">
            <a:spAutoFit/>
          </a:bodyPr>
          <a:lstStyle/>
          <a:p>
            <a:pPr algn="ctr"/>
            <a:r>
              <a:rPr lang="en-US" dirty="0" err="1">
                <a:hlinkClick r:id="rId3"/>
              </a:rPr>
              <a:t>Studentized</a:t>
            </a:r>
            <a:r>
              <a:rPr lang="en-US" dirty="0">
                <a:hlinkClick r:id="rId3"/>
              </a:rPr>
              <a:t> Range Statistic Table</a:t>
            </a:r>
            <a:endParaRPr lang="en-US" dirty="0"/>
          </a:p>
        </p:txBody>
      </p:sp>
      <p:pic>
        <p:nvPicPr>
          <p:cNvPr id="9" name="Picture 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887810" y="3962400"/>
            <a:ext cx="2889584"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126004367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Multiple Comparison: Dunnett’s</a:t>
            </a:r>
            <a:br>
              <a:rPr lang="en-US" dirty="0"/>
            </a:br>
            <a:r>
              <a:rPr lang="en-US" dirty="0"/>
              <a:t>Many Groups to one Control</a:t>
            </a:r>
          </a:p>
        </p:txBody>
      </p:sp>
      <p:sp>
        <p:nvSpPr>
          <p:cNvPr id="4" name="TextBox 3"/>
          <p:cNvSpPr txBox="1"/>
          <p:nvPr/>
        </p:nvSpPr>
        <p:spPr>
          <a:xfrm>
            <a:off x="914400" y="5029200"/>
            <a:ext cx="7010400" cy="954107"/>
          </a:xfrm>
          <a:prstGeom prst="rect">
            <a:avLst/>
          </a:prstGeom>
          <a:noFill/>
        </p:spPr>
        <p:txBody>
          <a:bodyPr wrap="square" rtlCol="0">
            <a:spAutoFit/>
          </a:bodyPr>
          <a:lstStyle/>
          <a:p>
            <a:pPr algn="ctr"/>
            <a:r>
              <a:rPr lang="en-US" sz="2800" dirty="0"/>
              <a:t>Replaces t-distribution with a multivariate t-distribution to account for the correlation.</a:t>
            </a:r>
          </a:p>
        </p:txBody>
      </p:sp>
      <mc:AlternateContent xmlns:mc="http://schemas.openxmlformats.org/markup-compatibility/2006" xmlns:a14="http://schemas.microsoft.com/office/drawing/2010/main">
        <mc:Choice Requires="a14">
          <p:sp>
            <p:nvSpPr>
              <p:cNvPr id="5" name="TextBox 4"/>
              <p:cNvSpPr txBox="1"/>
              <p:nvPr/>
            </p:nvSpPr>
            <p:spPr>
              <a:xfrm>
                <a:off x="1066800" y="1762214"/>
                <a:ext cx="6248400" cy="699230"/>
              </a:xfrm>
              <a:prstGeom prst="rect">
                <a:avLst/>
              </a:prstGeom>
              <a:noFill/>
            </p:spPr>
            <p:txBody>
              <a:bodyPr wrap="square" rtlCol="0">
                <a:spAutoFit/>
              </a:bodyPr>
              <a:lstStyle/>
              <a:p>
                <a:pPr algn="r"/>
                <a14:m>
                  <m:oMathPara xmlns:m="http://schemas.openxmlformats.org/officeDocument/2006/math">
                    <m:oMathParaPr>
                      <m:jc m:val="centerGroup"/>
                    </m:oMathParaPr>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a:rPr>
                            <m:t>𝑡</m:t>
                          </m:r>
                        </m:e>
                        <m:sub>
                          <m:r>
                            <a:rPr lang="en-US" b="0" i="1" smtClean="0">
                              <a:latin typeface="Cambria Math"/>
                            </a:rPr>
                            <m:t>1</m:t>
                          </m:r>
                        </m:sub>
                      </m:sSub>
                      <m:r>
                        <a:rPr lang="en-US" b="0" i="1" smtClean="0">
                          <a:latin typeface="Cambria Math"/>
                        </a:rPr>
                        <m:t>=</m:t>
                      </m:r>
                      <m:f>
                        <m:fPr>
                          <m:ctrlPr>
                            <a:rPr lang="en-US" b="0" i="1" smtClean="0">
                              <a:latin typeface="Cambria Math" panose="02040503050406030204" pitchFamily="18" charset="0"/>
                            </a:rPr>
                          </m:ctrlPr>
                        </m:fPr>
                        <m:num>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𝐶</m:t>
                              </m:r>
                            </m:sub>
                          </m:sSub>
                          <m:r>
                            <a:rPr lang="en-US" i="1">
                              <a:latin typeface="Cambria Math"/>
                              <a:ea typeface="Cambria Math"/>
                            </a:rPr>
                            <m:t>−</m:t>
                          </m:r>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i="1">
                                  <a:latin typeface="Cambria Math"/>
                                  <a:ea typeface="Cambria Math"/>
                                </a:rPr>
                                <m:t>1</m:t>
                              </m:r>
                            </m:sub>
                          </m:sSub>
                        </m:num>
                        <m:den>
                          <m:sSub>
                            <m:sSubPr>
                              <m:ctrlPr>
                                <a:rPr lang="en-US" b="0" i="1" smtClean="0">
                                  <a:latin typeface="Cambria Math" panose="02040503050406030204" pitchFamily="18" charset="0"/>
                                </a:rPr>
                              </m:ctrlPr>
                            </m:sSubPr>
                            <m:e>
                              <m:r>
                                <a:rPr lang="en-US" i="1">
                                  <a:latin typeface="Cambria Math"/>
                                </a:rPr>
                                <m:t>𝑆𝐸</m:t>
                              </m:r>
                            </m:e>
                            <m:sub>
                              <m:sSub>
                                <m:sSubPr>
                                  <m:ctrlPr>
                                    <a:rPr lang="en-US" i="1" smtClean="0">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𝐶</m:t>
                                  </m:r>
                                </m:sub>
                              </m:sSub>
                              <m:r>
                                <a:rPr lang="en-US" i="1">
                                  <a:latin typeface="Cambria Math"/>
                                  <a:ea typeface="Cambria Math"/>
                                </a:rPr>
                                <m:t>−</m:t>
                              </m:r>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i="1">
                                      <a:latin typeface="Cambria Math"/>
                                      <a:ea typeface="Cambria Math"/>
                                    </a:rPr>
                                    <m:t>1</m:t>
                                  </m:r>
                                </m:sub>
                              </m:sSub>
                            </m:sub>
                          </m:sSub>
                        </m:den>
                      </m:f>
                    </m:oMath>
                  </m:oMathPara>
                </a14:m>
                <a:endParaRPr lang="en-US" baseline="-25000" dirty="0"/>
              </a:p>
            </p:txBody>
          </p:sp>
        </mc:Choice>
        <mc:Fallback xmlns="">
          <p:sp>
            <p:nvSpPr>
              <p:cNvPr id="5" name="TextBox 4"/>
              <p:cNvSpPr txBox="1">
                <a:spLocks noRot="1" noChangeAspect="1" noMove="1" noResize="1" noEditPoints="1" noAdjustHandles="1" noChangeArrowheads="1" noChangeShapeType="1" noTextEdit="1"/>
              </p:cNvSpPr>
              <p:nvPr/>
            </p:nvSpPr>
            <p:spPr>
              <a:xfrm>
                <a:off x="1066800" y="1762214"/>
                <a:ext cx="6248400" cy="699230"/>
              </a:xfrm>
              <a:prstGeom prst="rect">
                <a:avLst/>
              </a:prstGeom>
              <a:blipFill rotWithShape="1">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p:cNvSpPr/>
              <p:nvPr/>
            </p:nvSpPr>
            <p:spPr>
              <a:xfrm>
                <a:off x="3431144" y="2590800"/>
                <a:ext cx="1569917" cy="7103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𝑡</m:t>
                          </m:r>
                        </m:e>
                        <m:sub>
                          <m:r>
                            <a:rPr lang="en-US" b="0" i="1" smtClean="0">
                              <a:latin typeface="Cambria Math"/>
                            </a:rPr>
                            <m:t>2</m:t>
                          </m:r>
                        </m:sub>
                      </m:sSub>
                      <m:r>
                        <a:rPr lang="en-US" i="1">
                          <a:latin typeface="Cambria Math"/>
                        </a:rPr>
                        <m:t>=</m:t>
                      </m:r>
                      <m:f>
                        <m:fPr>
                          <m:ctrlPr>
                            <a:rPr lang="en-US" i="1">
                              <a:latin typeface="Cambria Math" panose="02040503050406030204" pitchFamily="18" charset="0"/>
                            </a:rPr>
                          </m:ctrlPr>
                        </m:fPr>
                        <m:num>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𝐶</m:t>
                              </m:r>
                            </m:sub>
                          </m:sSub>
                          <m:r>
                            <a:rPr lang="en-US" i="1">
                              <a:latin typeface="Cambria Math"/>
                              <a:ea typeface="Cambria Math"/>
                            </a:rPr>
                            <m:t>−</m:t>
                          </m:r>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2</m:t>
                              </m:r>
                            </m:sub>
                          </m:sSub>
                        </m:num>
                        <m:den>
                          <m:sSub>
                            <m:sSubPr>
                              <m:ctrlPr>
                                <a:rPr lang="en-US" i="1">
                                  <a:latin typeface="Cambria Math" panose="02040503050406030204" pitchFamily="18" charset="0"/>
                                </a:rPr>
                              </m:ctrlPr>
                            </m:sSubPr>
                            <m:e>
                              <m:r>
                                <a:rPr lang="en-US" i="1">
                                  <a:latin typeface="Cambria Math"/>
                                </a:rPr>
                                <m:t>𝑆𝐸</m:t>
                              </m:r>
                            </m:e>
                            <m:sub>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𝐶</m:t>
                                  </m:r>
                                </m:sub>
                              </m:sSub>
                              <m:r>
                                <a:rPr lang="en-US" i="1">
                                  <a:latin typeface="Cambria Math"/>
                                  <a:ea typeface="Cambria Math"/>
                                </a:rPr>
                                <m:t>−</m:t>
                              </m:r>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2</m:t>
                                  </m:r>
                                </m:sub>
                              </m:sSub>
                            </m:sub>
                          </m:sSub>
                        </m:den>
                      </m:f>
                    </m:oMath>
                  </m:oMathPara>
                </a14:m>
                <a:endParaRPr lang="en-US" dirty="0"/>
              </a:p>
            </p:txBody>
          </p:sp>
        </mc:Choice>
        <mc:Fallback xmlns="">
          <p:sp>
            <p:nvSpPr>
              <p:cNvPr id="6" name="Rectangle 5"/>
              <p:cNvSpPr>
                <a:spLocks noRot="1" noChangeAspect="1" noMove="1" noResize="1" noEditPoints="1" noAdjustHandles="1" noChangeArrowheads="1" noChangeShapeType="1" noTextEdit="1"/>
              </p:cNvSpPr>
              <p:nvPr/>
            </p:nvSpPr>
            <p:spPr>
              <a:xfrm>
                <a:off x="3431144" y="2590800"/>
                <a:ext cx="1569917" cy="710323"/>
              </a:xfrm>
              <a:prstGeom prst="rect">
                <a:avLst/>
              </a:prstGeom>
              <a:blipFill rotWithShape="1">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Rectangle 6"/>
              <p:cNvSpPr/>
              <p:nvPr/>
            </p:nvSpPr>
            <p:spPr>
              <a:xfrm>
                <a:off x="3431144" y="3810000"/>
                <a:ext cx="1584023" cy="7103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i="1" smtClean="0">
                              <a:latin typeface="Cambria Math" panose="02040503050406030204" pitchFamily="18" charset="0"/>
                            </a:rPr>
                          </m:ctrlPr>
                        </m:sSubPr>
                        <m:e>
                          <m:r>
                            <a:rPr lang="en-US" i="1">
                              <a:latin typeface="Cambria Math"/>
                            </a:rPr>
                            <m:t>𝑡</m:t>
                          </m:r>
                        </m:e>
                        <m:sub>
                          <m:r>
                            <a:rPr lang="en-US" b="0" i="1" smtClean="0">
                              <a:latin typeface="Cambria Math"/>
                            </a:rPr>
                            <m:t>𝑛</m:t>
                          </m:r>
                        </m:sub>
                      </m:sSub>
                      <m:r>
                        <a:rPr lang="en-US" i="1">
                          <a:latin typeface="Cambria Math"/>
                        </a:rPr>
                        <m:t>=</m:t>
                      </m:r>
                      <m:f>
                        <m:fPr>
                          <m:ctrlPr>
                            <a:rPr lang="en-US" i="1">
                              <a:latin typeface="Cambria Math" panose="02040503050406030204" pitchFamily="18" charset="0"/>
                            </a:rPr>
                          </m:ctrlPr>
                        </m:fPr>
                        <m:num>
                          <m:sSub>
                            <m:sSubPr>
                              <m:ctrlPr>
                                <a:rPr lang="en-US" i="1" smtClean="0">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𝐶</m:t>
                              </m:r>
                            </m:sub>
                          </m:sSub>
                          <m:r>
                            <a:rPr lang="en-US" i="1">
                              <a:latin typeface="Cambria Math"/>
                              <a:ea typeface="Cambria Math"/>
                            </a:rPr>
                            <m:t>−</m:t>
                          </m:r>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𝑛</m:t>
                              </m:r>
                            </m:sub>
                          </m:sSub>
                        </m:num>
                        <m:den>
                          <m:sSub>
                            <m:sSubPr>
                              <m:ctrlPr>
                                <a:rPr lang="en-US" i="1">
                                  <a:latin typeface="Cambria Math" panose="02040503050406030204" pitchFamily="18" charset="0"/>
                                </a:rPr>
                              </m:ctrlPr>
                            </m:sSubPr>
                            <m:e>
                              <m:r>
                                <a:rPr lang="en-US" i="1">
                                  <a:latin typeface="Cambria Math"/>
                                </a:rPr>
                                <m:t>𝑆𝐸</m:t>
                              </m:r>
                            </m:e>
                            <m:sub>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𝐶</m:t>
                                  </m:r>
                                </m:sub>
                              </m:sSub>
                              <m:r>
                                <a:rPr lang="en-US" i="1">
                                  <a:latin typeface="Cambria Math"/>
                                  <a:ea typeface="Cambria Math"/>
                                </a:rPr>
                                <m:t>−</m:t>
                              </m:r>
                              <m:sSub>
                                <m:sSubPr>
                                  <m:ctrlPr>
                                    <a:rPr lang="en-US" i="1">
                                      <a:latin typeface="Cambria Math" panose="02040503050406030204" pitchFamily="18" charset="0"/>
                                      <a:ea typeface="Cambria Math"/>
                                    </a:rPr>
                                  </m:ctrlPr>
                                </m:sSubPr>
                                <m:e>
                                  <m:acc>
                                    <m:accPr>
                                      <m:chr m:val="̂"/>
                                      <m:ctrlPr>
                                        <a:rPr lang="en-US" i="1">
                                          <a:latin typeface="Cambria Math" panose="02040503050406030204" pitchFamily="18" charset="0"/>
                                          <a:ea typeface="Cambria Math"/>
                                        </a:rPr>
                                      </m:ctrlPr>
                                    </m:accPr>
                                    <m:e>
                                      <m:r>
                                        <a:rPr lang="en-US" i="1">
                                          <a:latin typeface="Cambria Math"/>
                                          <a:ea typeface="Cambria Math"/>
                                        </a:rPr>
                                        <m:t>𝜇</m:t>
                                      </m:r>
                                    </m:e>
                                  </m:acc>
                                </m:e>
                                <m:sub>
                                  <m:r>
                                    <a:rPr lang="en-US" b="0" i="1" smtClean="0">
                                      <a:latin typeface="Cambria Math"/>
                                      <a:ea typeface="Cambria Math"/>
                                    </a:rPr>
                                    <m:t>𝑛</m:t>
                                  </m:r>
                                </m:sub>
                              </m:sSub>
                            </m:sub>
                          </m:sSub>
                        </m:den>
                      </m:f>
                    </m:oMath>
                  </m:oMathPara>
                </a14:m>
                <a:endParaRPr lang="en-US" dirty="0"/>
              </a:p>
            </p:txBody>
          </p:sp>
        </mc:Choice>
        <mc:Fallback xmlns="">
          <p:sp>
            <p:nvSpPr>
              <p:cNvPr id="7" name="Rectangle 6"/>
              <p:cNvSpPr>
                <a:spLocks noRot="1" noChangeAspect="1" noMove="1" noResize="1" noEditPoints="1" noAdjustHandles="1" noChangeArrowheads="1" noChangeShapeType="1" noTextEdit="1"/>
              </p:cNvSpPr>
              <p:nvPr/>
            </p:nvSpPr>
            <p:spPr>
              <a:xfrm>
                <a:off x="3431144" y="3810000"/>
                <a:ext cx="1584023" cy="710323"/>
              </a:xfrm>
              <a:prstGeom prst="rect">
                <a:avLst/>
              </a:prstGeom>
              <a:blipFill rotWithShape="1">
                <a:blip r:embed="rId4"/>
                <a:stretch>
                  <a:fillRect/>
                </a:stretch>
              </a:blipFill>
            </p:spPr>
            <p:txBody>
              <a:bodyPr/>
              <a:lstStyle/>
              <a:p>
                <a:r>
                  <a:rPr lang="en-US">
                    <a:noFill/>
                  </a:rPr>
                  <a:t> </a:t>
                </a:r>
              </a:p>
            </p:txBody>
          </p:sp>
        </mc:Fallback>
      </mc:AlternateContent>
      <p:sp>
        <p:nvSpPr>
          <p:cNvPr id="8" name="TextBox 7"/>
          <p:cNvSpPr txBox="1"/>
          <p:nvPr/>
        </p:nvSpPr>
        <p:spPr>
          <a:xfrm>
            <a:off x="3657600" y="3276600"/>
            <a:ext cx="1219200" cy="369332"/>
          </a:xfrm>
          <a:prstGeom prst="rect">
            <a:avLst/>
          </a:prstGeom>
          <a:noFill/>
        </p:spPr>
        <p:txBody>
          <a:bodyPr wrap="square" rtlCol="0">
            <a:spAutoFit/>
          </a:bodyPr>
          <a:lstStyle/>
          <a:p>
            <a:pPr algn="ctr"/>
            <a:r>
              <a:rPr lang="en-US" dirty="0"/>
              <a:t>…</a:t>
            </a:r>
          </a:p>
        </p:txBody>
      </p:sp>
    </p:spTree>
    <p:extLst>
      <p:ext uri="{BB962C8B-B14F-4D97-AF65-F5344CB8AC3E}">
        <p14:creationId xmlns:p14="http://schemas.microsoft.com/office/powerpoint/2010/main" val="2966138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ChangeArrowheads="1"/>
          </p:cNvSpPr>
          <p:nvPr/>
        </p:nvSpPr>
        <p:spPr bwMode="auto">
          <a:xfrm>
            <a:off x="203200" y="165100"/>
            <a:ext cx="8699500" cy="782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12700">
                <a:solidFill>
                  <a:srgbClr val="000000"/>
                </a:solidFill>
                <a:miter lim="800000"/>
                <a:headEnd/>
                <a:tailEnd/>
              </a14:hiddenLine>
            </a:ext>
          </a:extLst>
        </p:spPr>
        <p:txBody>
          <a:bodyPr lIns="90488" tIns="44450" rIns="90488" bIns="44450" anchor="ctr"/>
          <a:lstStyle>
            <a:lvl1pPr>
              <a:spcBef>
                <a:spcPct val="20000"/>
              </a:spcBef>
              <a:buChar char="•"/>
              <a:defRPr sz="3200">
                <a:solidFill>
                  <a:schemeClr val="tx1"/>
                </a:solidFill>
                <a:latin typeface="Arial" charset="0"/>
                <a:ea typeface="ＭＳ Ｐゴシック" pitchFamily="34" charset="-128"/>
              </a:defRPr>
            </a:lvl1pPr>
            <a:lvl2pPr marL="37931725" indent="-37474525">
              <a:spcBef>
                <a:spcPct val="20000"/>
              </a:spcBef>
              <a:buChar char="–"/>
              <a:defRPr sz="2800">
                <a:solidFill>
                  <a:schemeClr val="tx1"/>
                </a:solidFill>
                <a:latin typeface="Arial" charset="0"/>
                <a:ea typeface="ＭＳ Ｐゴシック" pitchFamily="34" charset="-128"/>
              </a:defRPr>
            </a:lvl2pPr>
            <a:lvl3pPr marL="1143000" indent="-228600">
              <a:spcBef>
                <a:spcPct val="20000"/>
              </a:spcBef>
              <a:buChar char="•"/>
              <a:defRPr sz="24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lgn="ctr">
              <a:spcBef>
                <a:spcPct val="0"/>
              </a:spcBef>
              <a:buFontTx/>
              <a:buNone/>
            </a:pPr>
            <a:r>
              <a:rPr lang="en-US" altLang="en-US" sz="4000" b="1">
                <a:solidFill>
                  <a:srgbClr val="008000"/>
                </a:solidFill>
              </a:rPr>
              <a:t>Scatterplots of Paired Data</a:t>
            </a:r>
          </a:p>
        </p:txBody>
      </p:sp>
      <p:pic>
        <p:nvPicPr>
          <p:cNvPr id="8196" name="Picture 4" descr="10_02a"/>
          <p:cNvPicPr>
            <a:picLocks noChangeAspect="1" noChangeArrowheads="1"/>
          </p:cNvPicPr>
          <p:nvPr/>
        </p:nvPicPr>
        <p:blipFill>
          <a:blip r:embed="rId3">
            <a:extLst>
              <a:ext uri="{28A0092B-C50C-407E-A947-70E740481C1C}">
                <a14:useLocalDpi xmlns:a14="http://schemas.microsoft.com/office/drawing/2010/main" val="0"/>
              </a:ext>
            </a:extLst>
          </a:blip>
          <a:srcRect b="50528"/>
          <a:stretch>
            <a:fillRect/>
          </a:stretch>
        </p:blipFill>
        <p:spPr bwMode="auto">
          <a:xfrm>
            <a:off x="958850" y="971550"/>
            <a:ext cx="7318375" cy="2600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8197" name="Picture 5" descr="10_02a"/>
          <p:cNvPicPr>
            <a:picLocks noChangeAspect="1" noChangeArrowheads="1"/>
          </p:cNvPicPr>
          <p:nvPr/>
        </p:nvPicPr>
        <p:blipFill>
          <a:blip r:embed="rId3">
            <a:extLst>
              <a:ext uri="{28A0092B-C50C-407E-A947-70E740481C1C}">
                <a14:useLocalDpi xmlns:a14="http://schemas.microsoft.com/office/drawing/2010/main" val="0"/>
              </a:ext>
            </a:extLst>
          </a:blip>
          <a:srcRect t="49170"/>
          <a:stretch>
            <a:fillRect/>
          </a:stretch>
        </p:blipFill>
        <p:spPr bwMode="auto">
          <a:xfrm>
            <a:off x="922338" y="3419475"/>
            <a:ext cx="7318375" cy="26717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92137380"/>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nodeType="clickEffect">
                                  <p:stCondLst>
                                    <p:cond delay="0"/>
                                  </p:stCondLst>
                                  <p:childTnLst>
                                    <p:set>
                                      <p:cBhvr>
                                        <p:cTn id="6" dur="1" fill="hold">
                                          <p:stCondLst>
                                            <p:cond delay="0"/>
                                          </p:stCondLst>
                                        </p:cTn>
                                        <p:tgtEl>
                                          <p:spTgt spid="8196"/>
                                        </p:tgtEl>
                                        <p:attrNameLst>
                                          <p:attrName>style.visibility</p:attrName>
                                        </p:attrNameLst>
                                      </p:cBhvr>
                                      <p:to>
                                        <p:strVal val="visible"/>
                                      </p:to>
                                    </p:set>
                                    <p:anim calcmode="lin" valueType="num">
                                      <p:cBhvr additive="base">
                                        <p:cTn id="7" dur="500" fill="hold"/>
                                        <p:tgtEl>
                                          <p:spTgt spid="8196"/>
                                        </p:tgtEl>
                                        <p:attrNameLst>
                                          <p:attrName>ppt_x</p:attrName>
                                        </p:attrNameLst>
                                      </p:cBhvr>
                                      <p:tavLst>
                                        <p:tav tm="0">
                                          <p:val>
                                            <p:strVal val="0-#ppt_w/2"/>
                                          </p:val>
                                        </p:tav>
                                        <p:tav tm="100000">
                                          <p:val>
                                            <p:strVal val="#ppt_x"/>
                                          </p:val>
                                        </p:tav>
                                      </p:tavLst>
                                    </p:anim>
                                    <p:anim calcmode="lin" valueType="num">
                                      <p:cBhvr additive="base">
                                        <p:cTn id="8" dur="500" fill="hold"/>
                                        <p:tgtEl>
                                          <p:spTgt spid="8196"/>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2" fill="hold" nodeType="clickEffect">
                                  <p:stCondLst>
                                    <p:cond delay="0"/>
                                  </p:stCondLst>
                                  <p:childTnLst>
                                    <p:set>
                                      <p:cBhvr>
                                        <p:cTn id="12" dur="1" fill="hold">
                                          <p:stCondLst>
                                            <p:cond delay="0"/>
                                          </p:stCondLst>
                                        </p:cTn>
                                        <p:tgtEl>
                                          <p:spTgt spid="8197"/>
                                        </p:tgtEl>
                                        <p:attrNameLst>
                                          <p:attrName>style.visibility</p:attrName>
                                        </p:attrNameLst>
                                      </p:cBhvr>
                                      <p:to>
                                        <p:strVal val="visible"/>
                                      </p:to>
                                    </p:set>
                                    <p:anim calcmode="lin" valueType="num">
                                      <p:cBhvr additive="base">
                                        <p:cTn id="13" dur="500" fill="hold"/>
                                        <p:tgtEl>
                                          <p:spTgt spid="8197"/>
                                        </p:tgtEl>
                                        <p:attrNameLst>
                                          <p:attrName>ppt_x</p:attrName>
                                        </p:attrNameLst>
                                      </p:cBhvr>
                                      <p:tavLst>
                                        <p:tav tm="0">
                                          <p:val>
                                            <p:strVal val="1+#ppt_w/2"/>
                                          </p:val>
                                        </p:tav>
                                        <p:tav tm="100000">
                                          <p:val>
                                            <p:strVal val="#ppt_x"/>
                                          </p:val>
                                        </p:tav>
                                      </p:tavLst>
                                    </p:anim>
                                    <p:anim calcmode="lin" valueType="num">
                                      <p:cBhvr additive="base">
                                        <p:cTn id="14" dur="500" fill="hold"/>
                                        <p:tgtEl>
                                          <p:spTgt spid="8197"/>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Title 1"/>
          <p:cNvSpPr>
            <a:spLocks noGrp="1"/>
          </p:cNvSpPr>
          <p:nvPr>
            <p:ph type="title"/>
          </p:nvPr>
        </p:nvSpPr>
        <p:spPr>
          <a:xfrm>
            <a:off x="533400" y="228600"/>
            <a:ext cx="8229600" cy="533400"/>
          </a:xfrm>
        </p:spPr>
        <p:txBody>
          <a:bodyPr>
            <a:normAutofit fontScale="90000"/>
          </a:bodyPr>
          <a:lstStyle/>
          <a:p>
            <a:r>
              <a:rPr lang="en-US" altLang="en-US"/>
              <a:t>Confidence Intervals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391636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5"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72000" y="990600"/>
            <a:ext cx="4144963" cy="6858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6" name="Table 5"/>
          <p:cNvGraphicFramePr>
            <a:graphicFrameLocks noGrp="1"/>
          </p:cNvGraphicFramePr>
          <p:nvPr/>
        </p:nvGraphicFramePr>
        <p:xfrm>
          <a:off x="4343400" y="1981200"/>
          <a:ext cx="4489450" cy="1905003"/>
        </p:xfrm>
        <a:graphic>
          <a:graphicData uri="http://schemas.openxmlformats.org/drawingml/2006/table">
            <a:tbl>
              <a:tblPr>
                <a:tableStyleId>{5C22544A-7EE6-4342-B048-85BDC9FD1C3A}</a:tableStyleId>
              </a:tblPr>
              <a:tblGrid>
                <a:gridCol w="750849">
                  <a:extLst>
                    <a:ext uri="{9D8B030D-6E8A-4147-A177-3AD203B41FA5}">
                      <a16:colId xmlns:a16="http://schemas.microsoft.com/office/drawing/2014/main" val="20000"/>
                    </a:ext>
                  </a:extLst>
                </a:gridCol>
                <a:gridCol w="797777">
                  <a:extLst>
                    <a:ext uri="{9D8B030D-6E8A-4147-A177-3AD203B41FA5}">
                      <a16:colId xmlns:a16="http://schemas.microsoft.com/office/drawing/2014/main" val="20001"/>
                    </a:ext>
                  </a:extLst>
                </a:gridCol>
                <a:gridCol w="938561">
                  <a:extLst>
                    <a:ext uri="{9D8B030D-6E8A-4147-A177-3AD203B41FA5}">
                      <a16:colId xmlns:a16="http://schemas.microsoft.com/office/drawing/2014/main" val="20002"/>
                    </a:ext>
                  </a:extLst>
                </a:gridCol>
                <a:gridCol w="938561">
                  <a:extLst>
                    <a:ext uri="{9D8B030D-6E8A-4147-A177-3AD203B41FA5}">
                      <a16:colId xmlns:a16="http://schemas.microsoft.com/office/drawing/2014/main" val="20003"/>
                    </a:ext>
                  </a:extLst>
                </a:gridCol>
                <a:gridCol w="1063702">
                  <a:extLst>
                    <a:ext uri="{9D8B030D-6E8A-4147-A177-3AD203B41FA5}">
                      <a16:colId xmlns:a16="http://schemas.microsoft.com/office/drawing/2014/main" val="20004"/>
                    </a:ext>
                  </a:extLst>
                </a:gridCol>
              </a:tblGrid>
              <a:tr h="219808">
                <a:tc gridSpan="3">
                  <a:txBody>
                    <a:bodyPr/>
                    <a:lstStyle/>
                    <a:p>
                      <a:pPr algn="l" fontAlgn="b"/>
                      <a:r>
                        <a:rPr lang="en-US" sz="1100" u="none" strike="noStrike" dirty="0">
                          <a:effectLst/>
                        </a:rPr>
                        <a:t>Confidence Intervals</a:t>
                      </a:r>
                      <a:endParaRPr lang="en-US" sz="1100" b="1" i="0" u="none" strike="noStrike" dirty="0">
                        <a:solidFill>
                          <a:srgbClr val="000000"/>
                        </a:solidFill>
                        <a:effectLst/>
                        <a:latin typeface="Calibri"/>
                      </a:endParaRPr>
                    </a:p>
                  </a:txBody>
                  <a:tcPr marL="9525" marR="9525" marT="9525" marB="0" anchor="b"/>
                </a:tc>
                <a:tc hMerge="1">
                  <a:txBody>
                    <a:bodyPr/>
                    <a:lstStyle/>
                    <a:p>
                      <a:endParaRPr lang="en-US"/>
                    </a:p>
                  </a:txBody>
                  <a:tcPr/>
                </a:tc>
                <a:tc hMerge="1">
                  <a:txBody>
                    <a:bodyPr/>
                    <a:lstStyle/>
                    <a:p>
                      <a:endParaRPr lang="en-US"/>
                    </a:p>
                  </a:txBody>
                  <a:tcPr/>
                </a:tc>
                <a:tc>
                  <a:txBody>
                    <a:bodyPr/>
                    <a:lstStyle/>
                    <a:p>
                      <a:pPr algn="l" fontAlgn="b"/>
                      <a:endParaRPr lang="en-US" sz="1100" b="1" i="0" u="none" strike="noStrike">
                        <a:solidFill>
                          <a:srgbClr val="000000"/>
                        </a:solidFill>
                        <a:effectLst/>
                        <a:latin typeface="Calibri"/>
                      </a:endParaRPr>
                    </a:p>
                  </a:txBody>
                  <a:tcPr marL="9525" marR="9525" marT="9525" marB="0" anchor="b"/>
                </a:tc>
                <a:tc>
                  <a:txBody>
                    <a:bodyPr/>
                    <a:lstStyle/>
                    <a:p>
                      <a:pPr algn="l" fontAlgn="b"/>
                      <a:endParaRPr lang="en-US" sz="11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0"/>
                  </a:ext>
                </a:extLst>
              </a:tr>
              <a:tr h="219808">
                <a:tc>
                  <a:txBody>
                    <a:bodyPr/>
                    <a:lstStyle/>
                    <a:p>
                      <a:pPr algn="l" fontAlgn="b"/>
                      <a:r>
                        <a:rPr lang="en-US" sz="1100" u="none" strike="noStrike">
                          <a:effectLst/>
                        </a:rPr>
                        <a:t>Budgets</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Est Value</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SE Est Value</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Lower Lim</a:t>
                      </a:r>
                      <a:endParaRPr lang="en-US" sz="1100" b="1" i="0" u="none" strike="noStrike">
                        <a:solidFill>
                          <a:srgbClr val="000000"/>
                        </a:solidFill>
                        <a:effectLst/>
                        <a:latin typeface="Calibri"/>
                      </a:endParaRPr>
                    </a:p>
                  </a:txBody>
                  <a:tcPr marL="9525" marR="9525" marT="9525" marB="0" anchor="b"/>
                </a:tc>
                <a:tc>
                  <a:txBody>
                    <a:bodyPr/>
                    <a:lstStyle/>
                    <a:p>
                      <a:pPr algn="l" fontAlgn="b"/>
                      <a:r>
                        <a:rPr lang="en-US" sz="1100" u="none" strike="noStrike">
                          <a:effectLst/>
                        </a:rPr>
                        <a:t>Upper Lim</a:t>
                      </a:r>
                      <a:endParaRPr lang="en-US" sz="1100" b="1"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1"/>
                  </a:ext>
                </a:extLst>
              </a:tr>
              <a:tr h="209341">
                <a:tc>
                  <a:txBody>
                    <a:bodyPr/>
                    <a:lstStyle/>
                    <a:p>
                      <a:pPr algn="r" fontAlgn="b"/>
                      <a:r>
                        <a:rPr lang="en-US" sz="1100" u="none" strike="noStrike">
                          <a:effectLst/>
                        </a:rPr>
                        <a:t>35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-42.61978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46.9740057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-163.370303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78.13074882</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2"/>
                  </a:ext>
                </a:extLst>
              </a:tr>
              <a:tr h="209341">
                <a:tc>
                  <a:txBody>
                    <a:bodyPr/>
                    <a:lstStyle/>
                    <a:p>
                      <a:pPr algn="r" fontAlgn="b"/>
                      <a:r>
                        <a:rPr lang="en-US" sz="1100" u="none" strike="noStrike">
                          <a:effectLst/>
                        </a:rPr>
                        <a:t>65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61.542928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35.3959431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-29.4452408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152.531096</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3"/>
                  </a:ext>
                </a:extLst>
              </a:tr>
              <a:tr h="209341">
                <a:tc>
                  <a:txBody>
                    <a:bodyPr/>
                    <a:lstStyle/>
                    <a:p>
                      <a:pPr algn="r" fontAlgn="b"/>
                      <a:r>
                        <a:rPr lang="en-US" sz="1100" u="none" strike="noStrike">
                          <a:effectLst/>
                        </a:rPr>
                        <a:t>95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165.70563</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31.9718347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83.5194147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247.8918499</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4"/>
                  </a:ext>
                </a:extLst>
              </a:tr>
              <a:tr h="209341">
                <a:tc>
                  <a:txBody>
                    <a:bodyPr/>
                    <a:lstStyle/>
                    <a:p>
                      <a:pPr algn="r" fontAlgn="b"/>
                      <a:r>
                        <a:rPr lang="en-US" sz="1100" u="none" strike="noStrike">
                          <a:effectLst/>
                        </a:rPr>
                        <a:t>125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269.86834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38.9170078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169.828984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369.9076903</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5"/>
                  </a:ext>
                </a:extLst>
              </a:tr>
              <a:tr h="209341">
                <a:tc>
                  <a:txBody>
                    <a:bodyPr/>
                    <a:lstStyle/>
                    <a:p>
                      <a:pPr algn="r" fontAlgn="b"/>
                      <a:r>
                        <a:rPr lang="en-US" sz="1100" u="none" strike="noStrike">
                          <a:effectLst/>
                        </a:rPr>
                        <a:t>155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374.03104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52.282405</a:t>
                      </a:r>
                      <a:endParaRPr lang="en-US" sz="1100" b="0" i="0" u="none" strike="noStrike" dirty="0">
                        <a:solidFill>
                          <a:srgbClr val="000000"/>
                        </a:solidFill>
                        <a:effectLst/>
                        <a:latin typeface="Calibri"/>
                      </a:endParaRPr>
                    </a:p>
                  </a:txBody>
                  <a:tcPr marL="9525" marR="9525" marT="9525" marB="0" anchor="b"/>
                </a:tc>
                <a:tc>
                  <a:txBody>
                    <a:bodyPr/>
                    <a:lstStyle/>
                    <a:p>
                      <a:pPr algn="r" fontAlgn="b"/>
                      <a:r>
                        <a:rPr lang="en-US" sz="1100" u="none" strike="noStrike">
                          <a:effectLst/>
                        </a:rPr>
                        <a:t>239.722664</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508.3394195</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6"/>
                  </a:ext>
                </a:extLst>
              </a:tr>
              <a:tr h="209341">
                <a:tc>
                  <a:txBody>
                    <a:bodyPr/>
                    <a:lstStyle/>
                    <a:p>
                      <a:pPr algn="r" fontAlgn="b"/>
                      <a:r>
                        <a:rPr lang="en-US" sz="1100" u="none" strike="noStrike">
                          <a:effectLst/>
                        </a:rPr>
                        <a:t>185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478.19375</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68.3244731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302.560097</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653.8273956</a:t>
                      </a:r>
                      <a:endParaRPr lang="en-US" sz="1100" b="0" i="0" u="none" strike="noStrike">
                        <a:solidFill>
                          <a:srgbClr val="000000"/>
                        </a:solidFill>
                        <a:effectLst/>
                        <a:latin typeface="Calibri"/>
                      </a:endParaRPr>
                    </a:p>
                  </a:txBody>
                  <a:tcPr marL="9525" marR="9525" marT="9525" marB="0" anchor="b"/>
                </a:tc>
                <a:extLst>
                  <a:ext uri="{0D108BD9-81ED-4DB2-BD59-A6C34878D82A}">
                    <a16:rowId xmlns:a16="http://schemas.microsoft.com/office/drawing/2014/main" val="10007"/>
                  </a:ext>
                </a:extLst>
              </a:tr>
              <a:tr h="209341">
                <a:tc>
                  <a:txBody>
                    <a:bodyPr/>
                    <a:lstStyle/>
                    <a:p>
                      <a:pPr algn="r" fontAlgn="b"/>
                      <a:r>
                        <a:rPr lang="en-US" sz="1100" u="none" strike="noStrike">
                          <a:effectLst/>
                        </a:rPr>
                        <a:t>200</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530.2751</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76.8670268</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a:effectLst/>
                        </a:rPr>
                        <a:t>332.682116</a:t>
                      </a:r>
                      <a:endParaRPr lang="en-US" sz="1100" b="0" i="0" u="none" strike="noStrike">
                        <a:solidFill>
                          <a:srgbClr val="000000"/>
                        </a:solidFill>
                        <a:effectLst/>
                        <a:latin typeface="Calibri"/>
                      </a:endParaRPr>
                    </a:p>
                  </a:txBody>
                  <a:tcPr marL="9525" marR="9525" marT="9525" marB="0" anchor="b"/>
                </a:tc>
                <a:tc>
                  <a:txBody>
                    <a:bodyPr/>
                    <a:lstStyle/>
                    <a:p>
                      <a:pPr algn="r" fontAlgn="b"/>
                      <a:r>
                        <a:rPr lang="en-US" sz="1100" u="none" strike="noStrike" dirty="0">
                          <a:effectLst/>
                        </a:rPr>
                        <a:t>727.8680814</a:t>
                      </a:r>
                      <a:endParaRPr lang="en-US" sz="1100" b="0" i="0" u="none" strike="noStrike" dirty="0">
                        <a:solidFill>
                          <a:srgbClr val="000000"/>
                        </a:solidFill>
                        <a:effectLst/>
                        <a:latin typeface="Calibri"/>
                      </a:endParaRPr>
                    </a:p>
                  </a:txBody>
                  <a:tcPr marL="9525" marR="9525" marT="9525" marB="0" anchor="b"/>
                </a:tc>
                <a:extLst>
                  <a:ext uri="{0D108BD9-81ED-4DB2-BD59-A6C34878D82A}">
                    <a16:rowId xmlns:a16="http://schemas.microsoft.com/office/drawing/2014/main" val="10008"/>
                  </a:ext>
                </a:extLst>
              </a:tr>
            </a:tbl>
          </a:graphicData>
        </a:graphic>
      </p:graphicFrame>
      <p:sp>
        <p:nvSpPr>
          <p:cNvPr id="3" name="TextBox 2"/>
          <p:cNvSpPr txBox="1">
            <a:spLocks noChangeArrowheads="1"/>
          </p:cNvSpPr>
          <p:nvPr/>
        </p:nvSpPr>
        <p:spPr bwMode="auto">
          <a:xfrm>
            <a:off x="914400" y="4191000"/>
            <a:ext cx="7400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ＭＳ Ｐゴシック" pitchFamily="34" charset="-128"/>
              </a:defRPr>
            </a:lvl1pPr>
            <a:lvl2pPr marL="742950" indent="-285750">
              <a:spcBef>
                <a:spcPct val="20000"/>
              </a:spcBef>
              <a:buChar char="–"/>
              <a:defRPr sz="2800">
                <a:solidFill>
                  <a:schemeClr val="tx1"/>
                </a:solidFill>
                <a:latin typeface="Arial" charset="0"/>
                <a:ea typeface="ＭＳ Ｐゴシック" pitchFamily="34" charset="-128"/>
              </a:defRPr>
            </a:lvl2pPr>
            <a:lvl3pPr marL="1143000" indent="-228600">
              <a:spcBef>
                <a:spcPct val="20000"/>
              </a:spcBef>
              <a:buChar char="•"/>
              <a:defRPr sz="24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spcBef>
                <a:spcPct val="0"/>
              </a:spcBef>
              <a:buFontTx/>
              <a:buNone/>
            </a:pPr>
            <a:r>
              <a:rPr lang="en-US" altLang="en-US" sz="1800"/>
              <a:t>We are 95% confident that the mean gross when the budget is $95 million is between $83 and $247 million.  </a:t>
            </a:r>
          </a:p>
        </p:txBody>
      </p:sp>
      <p:sp>
        <p:nvSpPr>
          <p:cNvPr id="8" name="Rectangle 7"/>
          <p:cNvSpPr/>
          <p:nvPr/>
        </p:nvSpPr>
        <p:spPr>
          <a:xfrm>
            <a:off x="4724400" y="2819400"/>
            <a:ext cx="4114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9" name="Rectangle 8"/>
          <p:cNvSpPr/>
          <p:nvPr/>
        </p:nvSpPr>
        <p:spPr>
          <a:xfrm>
            <a:off x="4114800" y="4286250"/>
            <a:ext cx="623888"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0" name="TextBox 9"/>
          <p:cNvSpPr txBox="1">
            <a:spLocks noChangeArrowheads="1"/>
          </p:cNvSpPr>
          <p:nvPr/>
        </p:nvSpPr>
        <p:spPr bwMode="auto">
          <a:xfrm>
            <a:off x="914400" y="5181600"/>
            <a:ext cx="7400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ＭＳ Ｐゴシック" pitchFamily="34" charset="-128"/>
              </a:defRPr>
            </a:lvl1pPr>
            <a:lvl2pPr marL="742950" indent="-285750">
              <a:spcBef>
                <a:spcPct val="20000"/>
              </a:spcBef>
              <a:buChar char="–"/>
              <a:defRPr sz="2800">
                <a:solidFill>
                  <a:schemeClr val="tx1"/>
                </a:solidFill>
                <a:latin typeface="Arial" charset="0"/>
                <a:ea typeface="ＭＳ Ｐゴシック" pitchFamily="34" charset="-128"/>
              </a:defRPr>
            </a:lvl2pPr>
            <a:lvl3pPr marL="1143000" indent="-228600">
              <a:spcBef>
                <a:spcPct val="20000"/>
              </a:spcBef>
              <a:buChar char="•"/>
              <a:defRPr sz="24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spcBef>
                <a:spcPct val="0"/>
              </a:spcBef>
              <a:buFontTx/>
              <a:buNone/>
            </a:pPr>
            <a:r>
              <a:rPr lang="en-US" altLang="en-US" sz="1800"/>
              <a:t>We are 95% confident that the mean gross when the budget is $185 million is between $303 and $654 million.  </a:t>
            </a:r>
          </a:p>
        </p:txBody>
      </p:sp>
      <p:sp>
        <p:nvSpPr>
          <p:cNvPr id="11" name="Rectangle 10"/>
          <p:cNvSpPr/>
          <p:nvPr/>
        </p:nvSpPr>
        <p:spPr>
          <a:xfrm>
            <a:off x="4114800" y="5268913"/>
            <a:ext cx="623888"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2" name="Rectangle 11"/>
          <p:cNvSpPr/>
          <p:nvPr/>
        </p:nvSpPr>
        <p:spPr>
          <a:xfrm>
            <a:off x="4768850" y="3505200"/>
            <a:ext cx="4114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2" name="TextBox 1">
            <a:extLst>
              <a:ext uri="{FF2B5EF4-FFF2-40B4-BE49-F238E27FC236}">
                <a16:creationId xmlns:a16="http://schemas.microsoft.com/office/drawing/2014/main" id="{8C3043EB-8913-4C4F-887D-CB27DB708A53}"/>
              </a:ext>
            </a:extLst>
          </p:cNvPr>
          <p:cNvSpPr txBox="1"/>
          <p:nvPr/>
        </p:nvSpPr>
        <p:spPr>
          <a:xfrm>
            <a:off x="8153400" y="1148834"/>
            <a:ext cx="161925" cy="375166"/>
          </a:xfrm>
          <a:prstGeom prst="rect">
            <a:avLst/>
          </a:prstGeom>
          <a:solidFill>
            <a:schemeClr val="bg1"/>
          </a:solidFill>
          <a:ln>
            <a:noFill/>
          </a:ln>
        </p:spPr>
        <p:txBody>
          <a:bodyPr wrap="square" rtlCol="0">
            <a:spAutoFit/>
          </a:bodyPr>
          <a:lstStyle/>
          <a:p>
            <a:r>
              <a:rPr lang="en-US" dirty="0"/>
              <a:t>-</a:t>
            </a:r>
          </a:p>
        </p:txBody>
      </p:sp>
    </p:spTree>
    <p:extLst>
      <p:ext uri="{BB962C8B-B14F-4D97-AF65-F5344CB8AC3E}">
        <p14:creationId xmlns:p14="http://schemas.microsoft.com/office/powerpoint/2010/main" val="1024929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2"/>
                                        </p:tgtEl>
                                        <p:attrNameLst>
                                          <p:attrName>style.visibility</p:attrName>
                                        </p:attrNameLst>
                                      </p:cBhvr>
                                      <p:to>
                                        <p:strVal val="visible"/>
                                      </p:to>
                                    </p:set>
                                    <p:animEffect transition="in" filter="fade">
                                      <p:cBhvr>
                                        <p:cTn id="27" dur="500"/>
                                        <p:tgtEl>
                                          <p:spTgt spid="12"/>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3"/>
                                        </p:tgtEl>
                                        <p:attrNameLst>
                                          <p:attrName>style.visibility</p:attrName>
                                        </p:attrNameLst>
                                      </p:cBhvr>
                                      <p:to>
                                        <p:strVal val="visible"/>
                                      </p:to>
                                    </p:set>
                                    <p:animEffect transition="in" filter="fade">
                                      <p:cBhvr>
                                        <p:cTn id="32" dur="500"/>
                                        <p:tgtEl>
                                          <p:spTgt spid="3"/>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9"/>
                                        </p:tgtEl>
                                        <p:attrNameLst>
                                          <p:attrName>style.visibility</p:attrName>
                                        </p:attrNameLst>
                                      </p:cBhvr>
                                      <p:to>
                                        <p:strVal val="visible"/>
                                      </p:to>
                                    </p:set>
                                    <p:animEffect transition="in" filter="fade">
                                      <p:cBhvr>
                                        <p:cTn id="37" dur="500"/>
                                        <p:tgtEl>
                                          <p:spTgt spid="9"/>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0"/>
                                        </p:tgtEl>
                                        <p:attrNameLst>
                                          <p:attrName>style.visibility</p:attrName>
                                        </p:attrNameLst>
                                      </p:cBhvr>
                                      <p:to>
                                        <p:strVal val="visible"/>
                                      </p:to>
                                    </p:set>
                                    <p:animEffect transition="in" filter="fade">
                                      <p:cBhvr>
                                        <p:cTn id="42" dur="500"/>
                                        <p:tgtEl>
                                          <p:spTgt spid="10"/>
                                        </p:tgtEl>
                                      </p:cBhvr>
                                    </p:animEffect>
                                  </p:childTnLst>
                                </p:cTn>
                              </p:par>
                            </p:childTnLst>
                          </p:cTn>
                        </p:par>
                      </p:childTnLst>
                    </p:cTn>
                  </p:par>
                  <p:par>
                    <p:cTn id="43" fill="hold" nodeType="clickPar">
                      <p:stCondLst>
                        <p:cond delay="indefinite"/>
                      </p:stCondLst>
                      <p:childTnLst>
                        <p:par>
                          <p:cTn id="44" fill="hold" nodeType="withGroup">
                            <p:stCondLst>
                              <p:cond delay="0"/>
                            </p:stCondLst>
                            <p:childTnLst>
                              <p:par>
                                <p:cTn id="45" presetID="10" presetClass="entr" presetSubtype="0" fill="hold" grpId="0" nodeType="clickEffect">
                                  <p:stCondLst>
                                    <p:cond delay="0"/>
                                  </p:stCondLst>
                                  <p:childTnLst>
                                    <p:set>
                                      <p:cBhvr>
                                        <p:cTn id="46" dur="1" fill="hold">
                                          <p:stCondLst>
                                            <p:cond delay="0"/>
                                          </p:stCondLst>
                                        </p:cTn>
                                        <p:tgtEl>
                                          <p:spTgt spid="11"/>
                                        </p:tgtEl>
                                        <p:attrNameLst>
                                          <p:attrName>style.visibility</p:attrName>
                                        </p:attrNameLst>
                                      </p:cBhvr>
                                      <p:to>
                                        <p:strVal val="visible"/>
                                      </p:to>
                                    </p:set>
                                    <p:animEffect transition="in" filter="fade">
                                      <p:cBhvr>
                                        <p:cTn id="47"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8" grpId="0" animBg="1"/>
      <p:bldP spid="9" grpId="0" animBg="1"/>
      <p:bldP spid="10" grpId="0"/>
      <p:bldP spid="11" grpId="0" animBg="1"/>
      <p:bldP spid="12" grpId="0" animBg="1"/>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Title 1"/>
          <p:cNvSpPr>
            <a:spLocks noGrp="1"/>
          </p:cNvSpPr>
          <p:nvPr>
            <p:ph type="title"/>
          </p:nvPr>
        </p:nvSpPr>
        <p:spPr>
          <a:xfrm>
            <a:off x="533400" y="228600"/>
            <a:ext cx="8229600" cy="533400"/>
          </a:xfrm>
        </p:spPr>
        <p:txBody>
          <a:bodyPr>
            <a:normAutofit fontScale="90000"/>
          </a:bodyPr>
          <a:lstStyle/>
          <a:p>
            <a:r>
              <a:rPr lang="en-US" altLang="en-US"/>
              <a:t>Prediction Intervals</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04800" y="990600"/>
            <a:ext cx="3916363" cy="29718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3" name="TextBox 2"/>
          <p:cNvSpPr txBox="1">
            <a:spLocks noChangeArrowheads="1"/>
          </p:cNvSpPr>
          <p:nvPr/>
        </p:nvSpPr>
        <p:spPr bwMode="auto">
          <a:xfrm>
            <a:off x="914400" y="4191000"/>
            <a:ext cx="7400925" cy="6461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ＭＳ Ｐゴシック" pitchFamily="34" charset="-128"/>
              </a:defRPr>
            </a:lvl1pPr>
            <a:lvl2pPr marL="742950" indent="-285750">
              <a:spcBef>
                <a:spcPct val="20000"/>
              </a:spcBef>
              <a:buChar char="–"/>
              <a:defRPr sz="2800">
                <a:solidFill>
                  <a:schemeClr val="tx1"/>
                </a:solidFill>
                <a:latin typeface="Arial" charset="0"/>
                <a:ea typeface="ＭＳ Ｐゴシック" pitchFamily="34" charset="-128"/>
              </a:defRPr>
            </a:lvl2pPr>
            <a:lvl3pPr marL="1143000" indent="-228600">
              <a:spcBef>
                <a:spcPct val="20000"/>
              </a:spcBef>
              <a:buChar char="•"/>
              <a:defRPr sz="24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spcBef>
                <a:spcPct val="0"/>
              </a:spcBef>
              <a:buFontTx/>
              <a:buNone/>
            </a:pPr>
            <a:r>
              <a:rPr lang="en-US" altLang="en-US" sz="1800" dirty="0"/>
              <a:t>This data suggests that 95% of movies with a budget of $95 million will gross between -$65 million and $396 million.   </a:t>
            </a:r>
          </a:p>
        </p:txBody>
      </p:sp>
      <p:sp>
        <p:nvSpPr>
          <p:cNvPr id="10" name="TextBox 9"/>
          <p:cNvSpPr txBox="1">
            <a:spLocks noChangeArrowheads="1"/>
          </p:cNvSpPr>
          <p:nvPr/>
        </p:nvSpPr>
        <p:spPr bwMode="auto">
          <a:xfrm>
            <a:off x="914400" y="5105400"/>
            <a:ext cx="7400925" cy="923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charset="0"/>
                <a:ea typeface="ＭＳ Ｐゴシック" pitchFamily="34" charset="-128"/>
              </a:defRPr>
            </a:lvl1pPr>
            <a:lvl2pPr marL="742950" indent="-285750">
              <a:spcBef>
                <a:spcPct val="20000"/>
              </a:spcBef>
              <a:buChar char="–"/>
              <a:defRPr sz="2800">
                <a:solidFill>
                  <a:schemeClr val="tx1"/>
                </a:solidFill>
                <a:latin typeface="Arial" charset="0"/>
                <a:ea typeface="ＭＳ Ｐゴシック" pitchFamily="34" charset="-128"/>
              </a:defRPr>
            </a:lvl2pPr>
            <a:lvl3pPr marL="1143000" indent="-228600">
              <a:spcBef>
                <a:spcPct val="20000"/>
              </a:spcBef>
              <a:buChar char="•"/>
              <a:defRPr sz="2400">
                <a:solidFill>
                  <a:schemeClr val="tx1"/>
                </a:solidFill>
                <a:latin typeface="Arial" charset="0"/>
                <a:ea typeface="ＭＳ Ｐゴシック" pitchFamily="34" charset="-128"/>
              </a:defRPr>
            </a:lvl3pPr>
            <a:lvl4pPr marL="1600200" indent="-228600">
              <a:spcBef>
                <a:spcPct val="20000"/>
              </a:spcBef>
              <a:buChar char="–"/>
              <a:defRPr sz="2000">
                <a:solidFill>
                  <a:schemeClr val="tx1"/>
                </a:solidFill>
                <a:latin typeface="Arial" charset="0"/>
                <a:ea typeface="ＭＳ Ｐゴシック" pitchFamily="34" charset="-128"/>
              </a:defRPr>
            </a:lvl4pPr>
            <a:lvl5pPr marL="2057400" indent="-228600">
              <a:spcBef>
                <a:spcPct val="20000"/>
              </a:spcBef>
              <a:buChar char="»"/>
              <a:defRPr sz="2000">
                <a:solidFill>
                  <a:schemeClr val="tx1"/>
                </a:solidFill>
                <a:latin typeface="Arial" charset="0"/>
                <a:ea typeface="ＭＳ Ｐゴシック" pitchFamily="34" charset="-128"/>
              </a:defRPr>
            </a:lvl5pPr>
            <a:lvl6pPr marL="25146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6pPr>
            <a:lvl7pPr marL="29718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7pPr>
            <a:lvl8pPr marL="34290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8pPr>
            <a:lvl9pPr marL="3886200" indent="-228600" eaLnBrk="0" fontAlgn="base" hangingPunct="0">
              <a:spcBef>
                <a:spcPct val="20000"/>
              </a:spcBef>
              <a:spcAft>
                <a:spcPct val="0"/>
              </a:spcAft>
              <a:buChar char="»"/>
              <a:defRPr sz="2000">
                <a:solidFill>
                  <a:schemeClr val="tx1"/>
                </a:solidFill>
                <a:latin typeface="Arial" charset="0"/>
                <a:ea typeface="ＭＳ Ｐゴシック" pitchFamily="34" charset="-128"/>
              </a:defRPr>
            </a:lvl9pPr>
          </a:lstStyle>
          <a:p>
            <a:pPr>
              <a:spcBef>
                <a:spcPct val="0"/>
              </a:spcBef>
              <a:buFontTx/>
              <a:buNone/>
            </a:pPr>
            <a:r>
              <a:rPr lang="en-US" altLang="en-US" sz="1800"/>
              <a:t>The predicted gross of a single movie with a budget of $95 million is $165 million.  A 95% confidence interval for this estimate is between -$65 to $396 million.     </a:t>
            </a:r>
          </a:p>
        </p:txBody>
      </p:sp>
      <p:pic>
        <p:nvPicPr>
          <p:cNvPr id="64514" name="Picture 2"/>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567238" y="990600"/>
            <a:ext cx="4054475" cy="8382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graphicFrame>
        <p:nvGraphicFramePr>
          <p:cNvPr id="7" name="Table 6"/>
          <p:cNvGraphicFramePr>
            <a:graphicFrameLocks noGrp="1"/>
          </p:cNvGraphicFramePr>
          <p:nvPr/>
        </p:nvGraphicFramePr>
        <p:xfrm>
          <a:off x="4419600" y="2076450"/>
          <a:ext cx="4470400" cy="1714500"/>
        </p:xfrm>
        <a:graphic>
          <a:graphicData uri="http://schemas.openxmlformats.org/drawingml/2006/table">
            <a:tbl>
              <a:tblPr>
                <a:tableStyleId>{5C22544A-7EE6-4342-B048-85BDC9FD1C3A}</a:tableStyleId>
              </a:tblPr>
              <a:tblGrid>
                <a:gridCol w="747663">
                  <a:extLst>
                    <a:ext uri="{9D8B030D-6E8A-4147-A177-3AD203B41FA5}">
                      <a16:colId xmlns:a16="http://schemas.microsoft.com/office/drawing/2014/main" val="20000"/>
                    </a:ext>
                  </a:extLst>
                </a:gridCol>
                <a:gridCol w="794392">
                  <a:extLst>
                    <a:ext uri="{9D8B030D-6E8A-4147-A177-3AD203B41FA5}">
                      <a16:colId xmlns:a16="http://schemas.microsoft.com/office/drawing/2014/main" val="20001"/>
                    </a:ext>
                  </a:extLst>
                </a:gridCol>
                <a:gridCol w="934578">
                  <a:extLst>
                    <a:ext uri="{9D8B030D-6E8A-4147-A177-3AD203B41FA5}">
                      <a16:colId xmlns:a16="http://schemas.microsoft.com/office/drawing/2014/main" val="20002"/>
                    </a:ext>
                  </a:extLst>
                </a:gridCol>
                <a:gridCol w="934578">
                  <a:extLst>
                    <a:ext uri="{9D8B030D-6E8A-4147-A177-3AD203B41FA5}">
                      <a16:colId xmlns:a16="http://schemas.microsoft.com/office/drawing/2014/main" val="20003"/>
                    </a:ext>
                  </a:extLst>
                </a:gridCol>
                <a:gridCol w="1059189">
                  <a:extLst>
                    <a:ext uri="{9D8B030D-6E8A-4147-A177-3AD203B41FA5}">
                      <a16:colId xmlns:a16="http://schemas.microsoft.com/office/drawing/2014/main" val="20004"/>
                    </a:ext>
                  </a:extLst>
                </a:gridCol>
              </a:tblGrid>
              <a:tr h="190500">
                <a:tc gridSpan="2">
                  <a:txBody>
                    <a:bodyPr/>
                    <a:lstStyle/>
                    <a:p>
                      <a:pPr algn="l" fontAlgn="b"/>
                      <a:r>
                        <a:rPr lang="en-US" sz="1100" u="none" strike="noStrike" dirty="0">
                          <a:effectLst/>
                        </a:rPr>
                        <a:t>Prediction Intervals</a:t>
                      </a:r>
                      <a:endParaRPr lang="en-US" sz="1100" b="1" i="0" u="none" strike="noStrike" dirty="0">
                        <a:solidFill>
                          <a:srgbClr val="000000"/>
                        </a:solidFill>
                        <a:effectLst/>
                        <a:latin typeface="Calibri"/>
                      </a:endParaRPr>
                    </a:p>
                  </a:txBody>
                  <a:tcPr marL="0" marR="0" marT="0" marB="0" anchor="b"/>
                </a:tc>
                <a:tc hMerge="1">
                  <a:txBody>
                    <a:bodyPr/>
                    <a:lstStyle/>
                    <a:p>
                      <a:endParaRPr lang="en-US"/>
                    </a:p>
                  </a:txBody>
                  <a:tcPr/>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tc>
                  <a:txBody>
                    <a:bodyPr/>
                    <a:lstStyle/>
                    <a:p>
                      <a:pPr algn="l" fontAlgn="b"/>
                      <a:endParaRPr lang="en-US" sz="11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0"/>
                  </a:ext>
                </a:extLst>
              </a:tr>
              <a:tr h="190500">
                <a:tc>
                  <a:txBody>
                    <a:bodyPr/>
                    <a:lstStyle/>
                    <a:p>
                      <a:pPr algn="l" fontAlgn="b"/>
                      <a:r>
                        <a:rPr lang="en-US" sz="1100" u="none" strike="noStrike" dirty="0">
                          <a:effectLst/>
                        </a:rPr>
                        <a:t>Budgets</a:t>
                      </a:r>
                      <a:endParaRPr lang="en-US" sz="1100" b="1" i="0" u="none" strike="noStrike" dirty="0">
                        <a:solidFill>
                          <a:srgbClr val="000000"/>
                        </a:solidFill>
                        <a:effectLst/>
                        <a:latin typeface="Calibri"/>
                      </a:endParaRPr>
                    </a:p>
                  </a:txBody>
                  <a:tcPr marL="0" marR="0" marT="0" marB="0" anchor="b"/>
                </a:tc>
                <a:tc>
                  <a:txBody>
                    <a:bodyPr/>
                    <a:lstStyle/>
                    <a:p>
                      <a:pPr algn="l" fontAlgn="b"/>
                      <a:r>
                        <a:rPr lang="en-US" sz="1100" u="none" strike="noStrike">
                          <a:effectLst/>
                        </a:rPr>
                        <a:t>Est Value</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SE Est Value</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Lower Lim</a:t>
                      </a:r>
                      <a:endParaRPr lang="en-US" sz="1100" b="1" i="0" u="none" strike="noStrike">
                        <a:solidFill>
                          <a:srgbClr val="000000"/>
                        </a:solidFill>
                        <a:effectLst/>
                        <a:latin typeface="Calibri"/>
                      </a:endParaRPr>
                    </a:p>
                  </a:txBody>
                  <a:tcPr marL="0" marR="0" marT="0" marB="0" anchor="b"/>
                </a:tc>
                <a:tc>
                  <a:txBody>
                    <a:bodyPr/>
                    <a:lstStyle/>
                    <a:p>
                      <a:pPr algn="l" fontAlgn="b"/>
                      <a:r>
                        <a:rPr lang="en-US" sz="1100" u="none" strike="noStrike">
                          <a:effectLst/>
                        </a:rPr>
                        <a:t>Upper Lim</a:t>
                      </a:r>
                      <a:endParaRPr lang="en-US" sz="1100" b="1"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1"/>
                  </a:ext>
                </a:extLst>
              </a:tr>
              <a:tr h="190500">
                <a:tc>
                  <a:txBody>
                    <a:bodyPr/>
                    <a:lstStyle/>
                    <a:p>
                      <a:pPr algn="r" fontAlgn="b"/>
                      <a:r>
                        <a:rPr lang="en-US" sz="1100" u="none" strike="noStrike">
                          <a:effectLst/>
                        </a:rPr>
                        <a:t>35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-42.61978</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96.32801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-290.23881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204.9992556</a:t>
                      </a:r>
                      <a:endParaRPr lang="en-US" sz="11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2"/>
                  </a:ext>
                </a:extLst>
              </a:tr>
              <a:tr h="190500">
                <a:tc>
                  <a:txBody>
                    <a:bodyPr/>
                    <a:lstStyle/>
                    <a:p>
                      <a:pPr algn="r" fontAlgn="b"/>
                      <a:r>
                        <a:rPr lang="en-US" sz="1100" u="none" strike="noStrike">
                          <a:effectLst/>
                        </a:rPr>
                        <a:t>65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61.542928</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91.2436358</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-173.006305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296.0921605</a:t>
                      </a:r>
                      <a:endParaRPr lang="en-US" sz="11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3"/>
                  </a:ext>
                </a:extLst>
              </a:tr>
              <a:tr h="190500">
                <a:tc>
                  <a:txBody>
                    <a:bodyPr/>
                    <a:lstStyle/>
                    <a:p>
                      <a:pPr algn="r" fontAlgn="b"/>
                      <a:r>
                        <a:rPr lang="en-US" sz="1100" u="none" strike="noStrike">
                          <a:effectLst/>
                        </a:rPr>
                        <a:t>95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165.70563</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89.970698</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-65.5714098</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396.9826744</a:t>
                      </a:r>
                      <a:endParaRPr lang="en-US" sz="11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4"/>
                  </a:ext>
                </a:extLst>
              </a:tr>
              <a:tr h="190500">
                <a:tc>
                  <a:txBody>
                    <a:bodyPr/>
                    <a:lstStyle/>
                    <a:p>
                      <a:pPr algn="r" fontAlgn="b"/>
                      <a:r>
                        <a:rPr lang="en-US" sz="1100" u="none" strike="noStrike">
                          <a:effectLst/>
                        </a:rPr>
                        <a:t>125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269.86834</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92.6664005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31.661771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508.0749029</a:t>
                      </a:r>
                      <a:endParaRPr lang="en-US" sz="11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5"/>
                  </a:ext>
                </a:extLst>
              </a:tr>
              <a:tr h="190500">
                <a:tc>
                  <a:txBody>
                    <a:bodyPr/>
                    <a:lstStyle/>
                    <a:p>
                      <a:pPr algn="r" fontAlgn="b"/>
                      <a:r>
                        <a:rPr lang="en-US" sz="1100" u="none" strike="noStrike">
                          <a:effectLst/>
                        </a:rPr>
                        <a:t>155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374.03104</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99.0071054</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119.525175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628.5369083</a:t>
                      </a:r>
                      <a:endParaRPr lang="en-US" sz="11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6"/>
                  </a:ext>
                </a:extLst>
              </a:tr>
              <a:tr h="190500">
                <a:tc>
                  <a:txBody>
                    <a:bodyPr/>
                    <a:lstStyle/>
                    <a:p>
                      <a:pPr algn="r" fontAlgn="b"/>
                      <a:r>
                        <a:rPr lang="en-US" sz="1100" u="none" strike="noStrike" dirty="0">
                          <a:effectLst/>
                        </a:rPr>
                        <a:t>185</a:t>
                      </a:r>
                      <a:endParaRPr lang="en-US" sz="1100" b="0" i="0" u="none" strike="noStrike" dirty="0">
                        <a:solidFill>
                          <a:srgbClr val="000000"/>
                        </a:solidFill>
                        <a:effectLst/>
                        <a:latin typeface="Calibri"/>
                      </a:endParaRPr>
                    </a:p>
                  </a:txBody>
                  <a:tcPr marL="0" marR="0" marT="0" marB="0" anchor="b"/>
                </a:tc>
                <a:tc>
                  <a:txBody>
                    <a:bodyPr/>
                    <a:lstStyle/>
                    <a:p>
                      <a:pPr algn="r" fontAlgn="b"/>
                      <a:r>
                        <a:rPr lang="en-US" sz="1100" u="none" strike="noStrike">
                          <a:effectLst/>
                        </a:rPr>
                        <a:t>478.19375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108.354796</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199.658875</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756.7286177</a:t>
                      </a:r>
                      <a:endParaRPr lang="en-US" sz="1100" b="0" i="0" u="none" strike="noStrike">
                        <a:solidFill>
                          <a:srgbClr val="000000"/>
                        </a:solidFill>
                        <a:effectLst/>
                        <a:latin typeface="Calibri"/>
                      </a:endParaRPr>
                    </a:p>
                  </a:txBody>
                  <a:tcPr marL="0" marR="0" marT="0" marB="0" anchor="b"/>
                </a:tc>
                <a:extLst>
                  <a:ext uri="{0D108BD9-81ED-4DB2-BD59-A6C34878D82A}">
                    <a16:rowId xmlns:a16="http://schemas.microsoft.com/office/drawing/2014/main" val="10007"/>
                  </a:ext>
                </a:extLst>
              </a:tr>
              <a:tr h="190500">
                <a:tc>
                  <a:txBody>
                    <a:bodyPr/>
                    <a:lstStyle/>
                    <a:p>
                      <a:pPr algn="r" fontAlgn="b"/>
                      <a:r>
                        <a:rPr lang="en-US" sz="1100" u="none" strike="noStrike">
                          <a:effectLst/>
                        </a:rPr>
                        <a:t>200</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530.2751</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113.93449</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a:effectLst/>
                        </a:rPr>
                        <a:t>237.397167</a:t>
                      </a:r>
                      <a:endParaRPr lang="en-US" sz="1100" b="0" i="0" u="none" strike="noStrike">
                        <a:solidFill>
                          <a:srgbClr val="000000"/>
                        </a:solidFill>
                        <a:effectLst/>
                        <a:latin typeface="Calibri"/>
                      </a:endParaRPr>
                    </a:p>
                  </a:txBody>
                  <a:tcPr marL="0" marR="0" marT="0" marB="0" anchor="b"/>
                </a:tc>
                <a:tc>
                  <a:txBody>
                    <a:bodyPr/>
                    <a:lstStyle/>
                    <a:p>
                      <a:pPr algn="r" fontAlgn="b"/>
                      <a:r>
                        <a:rPr lang="en-US" sz="1100" u="none" strike="noStrike" dirty="0">
                          <a:effectLst/>
                        </a:rPr>
                        <a:t>823.15303</a:t>
                      </a:r>
                      <a:endParaRPr lang="en-US" sz="1100" b="0" i="0" u="none" strike="noStrike" dirty="0">
                        <a:solidFill>
                          <a:srgbClr val="000000"/>
                        </a:solidFill>
                        <a:effectLst/>
                        <a:latin typeface="Calibri"/>
                      </a:endParaRPr>
                    </a:p>
                  </a:txBody>
                  <a:tcPr marL="0" marR="0" marT="0" marB="0" anchor="b"/>
                </a:tc>
                <a:extLst>
                  <a:ext uri="{0D108BD9-81ED-4DB2-BD59-A6C34878D82A}">
                    <a16:rowId xmlns:a16="http://schemas.microsoft.com/office/drawing/2014/main" val="10008"/>
                  </a:ext>
                </a:extLst>
              </a:tr>
            </a:tbl>
          </a:graphicData>
        </a:graphic>
      </p:graphicFrame>
      <p:sp>
        <p:nvSpPr>
          <p:cNvPr id="8" name="Rectangle 7"/>
          <p:cNvSpPr/>
          <p:nvPr/>
        </p:nvSpPr>
        <p:spPr>
          <a:xfrm>
            <a:off x="4800600" y="2819400"/>
            <a:ext cx="4114800"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4" name="Rectangle 13"/>
          <p:cNvSpPr/>
          <p:nvPr/>
        </p:nvSpPr>
        <p:spPr>
          <a:xfrm>
            <a:off x="3505200" y="5181600"/>
            <a:ext cx="650875"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
        <p:nvSpPr>
          <p:cNvPr id="15" name="Rectangle 14"/>
          <p:cNvSpPr/>
          <p:nvPr/>
        </p:nvSpPr>
        <p:spPr>
          <a:xfrm>
            <a:off x="4176713" y="4278313"/>
            <a:ext cx="776287" cy="228600"/>
          </a:xfrm>
          <a:prstGeom prst="rect">
            <a:avLst/>
          </a:prstGeom>
          <a:no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a:p>
        </p:txBody>
      </p:sp>
    </p:spTree>
    <p:extLst>
      <p:ext uri="{BB962C8B-B14F-4D97-AF65-F5344CB8AC3E}">
        <p14:creationId xmlns:p14="http://schemas.microsoft.com/office/powerpoint/2010/main" val="1101148072"/>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nodeType="clickPar">
                      <p:stCondLst>
                        <p:cond delay="indefinite"/>
                      </p:stCondLst>
                      <p:childTnLst>
                        <p:par>
                          <p:cTn id="9" fill="hold" nodeType="withGroup">
                            <p:stCondLst>
                              <p:cond delay="0"/>
                            </p:stCondLst>
                            <p:childTnLst>
                              <p:par>
                                <p:cTn id="10" presetID="10" presetClass="entr" presetSubtype="0" fill="hold" nodeType="clickEffect">
                                  <p:stCondLst>
                                    <p:cond delay="0"/>
                                  </p:stCondLst>
                                  <p:childTnLst>
                                    <p:set>
                                      <p:cBhvr>
                                        <p:cTn id="11" dur="1" fill="hold">
                                          <p:stCondLst>
                                            <p:cond delay="0"/>
                                          </p:stCondLst>
                                        </p:cTn>
                                        <p:tgtEl>
                                          <p:spTgt spid="64514"/>
                                        </p:tgtEl>
                                        <p:attrNameLst>
                                          <p:attrName>style.visibility</p:attrName>
                                        </p:attrNameLst>
                                      </p:cBhvr>
                                      <p:to>
                                        <p:strVal val="visible"/>
                                      </p:to>
                                    </p:set>
                                    <p:animEffect transition="in" filter="fade">
                                      <p:cBhvr>
                                        <p:cTn id="12" dur="500"/>
                                        <p:tgtEl>
                                          <p:spTgt spid="64514"/>
                                        </p:tgtEl>
                                      </p:cBhvr>
                                    </p:animEffect>
                                  </p:childTnLst>
                                </p:cTn>
                              </p:par>
                            </p:childTnLst>
                          </p:cTn>
                        </p:par>
                      </p:childTnLst>
                    </p:cTn>
                  </p:par>
                  <p:par>
                    <p:cTn id="13" fill="hold" nodeType="clickPar">
                      <p:stCondLst>
                        <p:cond delay="indefinite"/>
                      </p:stCondLst>
                      <p:childTnLst>
                        <p:par>
                          <p:cTn id="14" fill="hold" nodeType="withGroup">
                            <p:stCondLst>
                              <p:cond delay="0"/>
                            </p:stCondLst>
                            <p:childTnLst>
                              <p:par>
                                <p:cTn id="15" presetID="10" presetClass="entr" presetSubtype="0" fill="hold" nodeType="clickEffect">
                                  <p:stCondLst>
                                    <p:cond delay="0"/>
                                  </p:stCondLst>
                                  <p:childTnLst>
                                    <p:set>
                                      <p:cBhvr>
                                        <p:cTn id="16" dur="1" fill="hold">
                                          <p:stCondLst>
                                            <p:cond delay="0"/>
                                          </p:stCondLst>
                                        </p:cTn>
                                        <p:tgtEl>
                                          <p:spTgt spid="7"/>
                                        </p:tgtEl>
                                        <p:attrNameLst>
                                          <p:attrName>style.visibility</p:attrName>
                                        </p:attrNameLst>
                                      </p:cBhvr>
                                      <p:to>
                                        <p:strVal val="visible"/>
                                      </p:to>
                                    </p:set>
                                    <p:animEffect transition="in" filter="fade">
                                      <p:cBhvr>
                                        <p:cTn id="17" dur="500"/>
                                        <p:tgtEl>
                                          <p:spTgt spid="7"/>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3"/>
                                        </p:tgtEl>
                                        <p:attrNameLst>
                                          <p:attrName>style.visibility</p:attrName>
                                        </p:attrNameLst>
                                      </p:cBhvr>
                                      <p:to>
                                        <p:strVal val="visible"/>
                                      </p:to>
                                    </p:set>
                                    <p:animEffect transition="in" filter="fade">
                                      <p:cBhvr>
                                        <p:cTn id="27" dur="500"/>
                                        <p:tgtEl>
                                          <p:spTgt spid="3"/>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nodeType="clickPar">
                      <p:stCondLst>
                        <p:cond delay="indefinite"/>
                      </p:stCondLst>
                      <p:childTnLst>
                        <p:par>
                          <p:cTn id="34" fill="hold" nodeType="withGroup">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nodeType="clickPar">
                      <p:stCondLst>
                        <p:cond delay="indefinite"/>
                      </p:stCondLst>
                      <p:childTnLst>
                        <p:par>
                          <p:cTn id="39" fill="hold" nodeType="withGroup">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4"/>
                                        </p:tgtEl>
                                        <p:attrNameLst>
                                          <p:attrName>style.visibility</p:attrName>
                                        </p:attrNameLst>
                                      </p:cBhvr>
                                      <p:to>
                                        <p:strVal val="visible"/>
                                      </p:to>
                                    </p:set>
                                    <p:animEffect transition="in" filter="fade">
                                      <p:cBhvr>
                                        <p:cTn id="42" dur="500"/>
                                        <p:tgtEl>
                                          <p:spTgt spid="1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10" grpId="0"/>
      <p:bldP spid="8" grpId="0" animBg="1"/>
      <p:bldP spid="14" grpId="0" animBg="1"/>
      <p:bldP spid="15" grpId="0" animBg="1"/>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76200"/>
            <a:ext cx="8229600" cy="762000"/>
          </a:xfrm>
        </p:spPr>
        <p:txBody>
          <a:bodyPr>
            <a:normAutofit/>
          </a:bodyPr>
          <a:lstStyle/>
          <a:p>
            <a:r>
              <a:rPr lang="en-US" dirty="0"/>
              <a:t>Interpretation: Log – Linear</a:t>
            </a:r>
          </a:p>
        </p:txBody>
      </p:sp>
      <p:pic>
        <p:nvPicPr>
          <p:cNvPr id="4" name="Picture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667000" y="838200"/>
            <a:ext cx="3590925" cy="22193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5" name="TextBox 4"/>
              <p:cNvSpPr txBox="1"/>
              <p:nvPr/>
            </p:nvSpPr>
            <p:spPr>
              <a:xfrm>
                <a:off x="228600" y="3101068"/>
                <a:ext cx="8686800" cy="3416320"/>
              </a:xfrm>
              <a:prstGeom prst="rect">
                <a:avLst/>
              </a:prstGeom>
              <a:noFill/>
            </p:spPr>
            <p:txBody>
              <a:bodyPr wrap="square" rtlCol="0">
                <a:spAutoFit/>
              </a:bodyPr>
              <a:lstStyle/>
              <a:p>
                <a:pPr algn="ctr"/>
                <a:r>
                  <a:rPr lang="en-US" dirty="0">
                    <a:solidFill>
                      <a:prstClr val="black"/>
                    </a:solidFill>
                  </a:rPr>
                  <a:t>The data suggest each 1 kV increase in voltage is associated with a decrease in the time to insulation breakdown by a factor of </a:t>
                </a:r>
              </a:p>
              <a:p>
                <a:pPr algn="ctr"/>
                <a:r>
                  <a:rPr lang="en-US" dirty="0">
                    <a:solidFill>
                      <a:prstClr val="black"/>
                    </a:solidFill>
                  </a:rPr>
                  <a:t>e</a:t>
                </a:r>
                <a:r>
                  <a:rPr lang="en-US" baseline="30000" dirty="0">
                    <a:solidFill>
                      <a:prstClr val="black"/>
                    </a:solidFill>
                  </a:rPr>
                  <a:t>-0.507  = </a:t>
                </a:r>
                <a:r>
                  <a:rPr lang="en-US" dirty="0">
                    <a:solidFill>
                      <a:prstClr val="black"/>
                    </a:solidFill>
                  </a:rPr>
                  <a:t>0.6.  </a:t>
                </a:r>
              </a:p>
              <a:p>
                <a:pPr algn="ctr"/>
                <a:r>
                  <a:rPr lang="en-US" dirty="0">
                    <a:solidFill>
                      <a:prstClr val="black"/>
                    </a:solidFill>
                  </a:rPr>
                  <a:t>In other words, a one unit increase in Voltage is associated with a 40% decrease in time to breakdown. </a:t>
                </a:r>
              </a:p>
              <a:p>
                <a:pPr algn="ctr"/>
                <a:r>
                  <a:rPr lang="en-US" dirty="0">
                    <a:solidFill>
                      <a:prstClr val="black"/>
                    </a:solidFill>
                  </a:rPr>
                  <a:t>A 95% confidence interval for </a:t>
                </a:r>
                <a14:m>
                  <m:oMath xmlns:m="http://schemas.openxmlformats.org/officeDocument/2006/math">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r>
                      <a:rPr lang="en-US" i="1" dirty="0" smtClean="0">
                        <a:solidFill>
                          <a:prstClr val="black"/>
                        </a:solidFill>
                        <a:latin typeface="Cambria Math"/>
                        <a:ea typeface="Cambria Math"/>
                      </a:rPr>
                      <m:t> </m:t>
                    </m:r>
                  </m:oMath>
                </a14:m>
                <a:r>
                  <a:rPr lang="en-US" dirty="0">
                    <a:solidFill>
                      <a:prstClr val="black"/>
                    </a:solidFill>
                  </a:rPr>
                  <a:t>is </a:t>
                </a:r>
              </a:p>
              <a:p>
                <a:pPr algn="ctr"/>
                <a:r>
                  <a:rPr lang="en-US" dirty="0">
                    <a:solidFill>
                      <a:prstClr val="black"/>
                    </a:solidFill>
                  </a:rPr>
                  <a:t>(-.507 – 1.99*.0574, -.507 + 1.99 * .0574) </a:t>
                </a:r>
              </a:p>
              <a:p>
                <a:pPr algn="ctr"/>
                <a:r>
                  <a:rPr lang="en-US" dirty="0">
                    <a:solidFill>
                      <a:prstClr val="black"/>
                    </a:solidFill>
                  </a:rPr>
                  <a:t>= (-.621, -.393).  </a:t>
                </a:r>
              </a:p>
              <a:p>
                <a:pPr algn="ctr"/>
                <a:r>
                  <a:rPr lang="en-US" dirty="0">
                    <a:solidFill>
                      <a:prstClr val="black"/>
                    </a:solidFill>
                  </a:rPr>
                  <a:t>Therefore a 95% confidence interval for the decrease in breakdown time is </a:t>
                </a:r>
              </a:p>
              <a:p>
                <a:pPr algn="ctr"/>
                <a:r>
                  <a:rPr lang="en-US" dirty="0">
                    <a:solidFill>
                      <a:prstClr val="black"/>
                    </a:solidFill>
                  </a:rPr>
                  <a:t>(-47%, -33%)</a:t>
                </a:r>
              </a:p>
              <a:p>
                <a:pPr algn="ctr"/>
                <a:endParaRPr lang="en-US" dirty="0">
                  <a:solidFill>
                    <a:prstClr val="black"/>
                  </a:solidFill>
                </a:endParaRPr>
              </a:p>
              <a:p>
                <a:pPr algn="ctr"/>
                <a:r>
                  <a:rPr lang="en-US" dirty="0">
                    <a:solidFill>
                      <a:prstClr val="black"/>
                    </a:solidFill>
                  </a:rPr>
                  <a:t>Voltage explains about 51% of the variation in breakdown time of this insulation fluid.  </a:t>
                </a:r>
              </a:p>
            </p:txBody>
          </p:sp>
        </mc:Choice>
        <mc:Fallback xmlns="">
          <p:sp>
            <p:nvSpPr>
              <p:cNvPr id="5" name="TextBox 4"/>
              <p:cNvSpPr txBox="1">
                <a:spLocks noRot="1" noChangeAspect="1" noMove="1" noResize="1" noEditPoints="1" noAdjustHandles="1" noChangeArrowheads="1" noChangeShapeType="1" noTextEdit="1"/>
              </p:cNvSpPr>
              <p:nvPr/>
            </p:nvSpPr>
            <p:spPr>
              <a:xfrm>
                <a:off x="228600" y="3101068"/>
                <a:ext cx="8686800" cy="3416320"/>
              </a:xfrm>
              <a:prstGeom prst="rect">
                <a:avLst/>
              </a:prstGeom>
              <a:blipFill rotWithShape="1">
                <a:blip r:embed="rId3"/>
                <a:stretch>
                  <a:fillRect t="-893" r="-211" b="-1964"/>
                </a:stretch>
              </a:blipFill>
            </p:spPr>
            <p:txBody>
              <a:bodyPr/>
              <a:lstStyle/>
              <a:p>
                <a:r>
                  <a:rPr lang="en-US">
                    <a:noFill/>
                  </a:rPr>
                  <a:t> </a:t>
                </a:r>
              </a:p>
            </p:txBody>
          </p:sp>
        </mc:Fallback>
      </mc:AlternateContent>
    </p:spTree>
    <p:extLst>
      <p:ext uri="{BB962C8B-B14F-4D97-AF65-F5344CB8AC3E}">
        <p14:creationId xmlns:p14="http://schemas.microsoft.com/office/powerpoint/2010/main" val="181789804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Log Transforms: Linear - Log</a:t>
            </a:r>
          </a:p>
        </p:txBody>
      </p:sp>
      <mc:AlternateContent xmlns:mc="http://schemas.openxmlformats.org/markup-compatibility/2006" xmlns:a14="http://schemas.microsoft.com/office/drawing/2010/main">
        <mc:Choice Requires="a14">
          <p:sp>
            <p:nvSpPr>
              <p:cNvPr id="15" name="TextBox 14"/>
              <p:cNvSpPr txBox="1"/>
              <p:nvPr/>
            </p:nvSpPr>
            <p:spPr>
              <a:xfrm>
                <a:off x="3494314" y="1371600"/>
                <a:ext cx="213436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rPr>
                        <m:t>𝑌</m:t>
                      </m:r>
                      <m:r>
                        <a:rPr lang="en-US" i="1" smtClean="0">
                          <a:solidFill>
                            <a:prstClr val="black"/>
                          </a:solidFill>
                          <a:latin typeface="Cambria Math"/>
                        </a:rPr>
                        <m:t>=</m:t>
                      </m:r>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a:ea typeface="Cambria Math"/>
                            </a:rPr>
                            <m:t>𝛽</m:t>
                          </m:r>
                        </m:e>
                        <m:sub>
                          <m:r>
                            <a:rPr lang="en-US" i="1" smtClean="0">
                              <a:solidFill>
                                <a:prstClr val="black"/>
                              </a:solidFill>
                              <a:latin typeface="Cambria Math"/>
                            </a:rPr>
                            <m:t>0</m:t>
                          </m:r>
                        </m:sub>
                      </m:sSub>
                      <m:r>
                        <a:rPr lang="en-US" i="1" smtClean="0">
                          <a:solidFill>
                            <a:prstClr val="black"/>
                          </a:solidFill>
                          <a:latin typeface="Cambria Math"/>
                        </a:rPr>
                        <m:t>+</m:t>
                      </m:r>
                      <m:sSub>
                        <m:sSubPr>
                          <m:ctrlPr>
                            <a:rPr lang="en-US" i="1" smtClean="0">
                              <a:solidFill>
                                <a:prstClr val="black"/>
                              </a:solidFill>
                              <a:latin typeface="Cambria Math" panose="02040503050406030204" pitchFamily="18" charset="0"/>
                            </a:rPr>
                          </m:ctrlPr>
                        </m:sSubPr>
                        <m:e>
                          <m:r>
                            <a:rPr lang="en-US" i="1" smtClean="0">
                              <a:solidFill>
                                <a:prstClr val="black"/>
                              </a:solidFill>
                              <a:latin typeface="Cambria Math"/>
                              <a:ea typeface="Cambria Math"/>
                            </a:rPr>
                            <m:t>𝛽</m:t>
                          </m:r>
                        </m:e>
                        <m:sub>
                          <m:r>
                            <a:rPr lang="en-US" i="1" smtClean="0">
                              <a:solidFill>
                                <a:prstClr val="black"/>
                              </a:solidFill>
                              <a:latin typeface="Cambria Math"/>
                              <a:ea typeface="Cambria Math"/>
                            </a:rPr>
                            <m:t>1</m:t>
                          </m:r>
                        </m:sub>
                      </m:sSub>
                      <m:r>
                        <a:rPr lang="en-US" i="1" smtClean="0">
                          <a:solidFill>
                            <a:prstClr val="black"/>
                          </a:solidFill>
                          <a:latin typeface="Cambria Math"/>
                        </a:rPr>
                        <m:t>𝐿𝑜𝑔</m:t>
                      </m:r>
                      <m:r>
                        <a:rPr lang="en-US" i="1" smtClean="0">
                          <a:solidFill>
                            <a:prstClr val="black"/>
                          </a:solidFill>
                          <a:latin typeface="Cambria Math"/>
                        </a:rPr>
                        <m:t>(</m:t>
                      </m:r>
                      <m:r>
                        <m:rPr>
                          <m:sty m:val="p"/>
                        </m:rPr>
                        <a:rPr lang="en-US" smtClean="0">
                          <a:solidFill>
                            <a:prstClr val="black"/>
                          </a:solidFill>
                          <a:latin typeface="Cambria Math"/>
                        </a:rPr>
                        <m:t>X</m:t>
                      </m:r>
                      <m:r>
                        <a:rPr lang="en-US" smtClean="0">
                          <a:solidFill>
                            <a:prstClr val="black"/>
                          </a:solidFill>
                          <a:latin typeface="Cambria Math"/>
                        </a:rPr>
                        <m:t>)</m:t>
                      </m:r>
                    </m:oMath>
                  </m:oMathPara>
                </a14:m>
                <a:endParaRPr lang="en-US" dirty="0">
                  <a:solidFill>
                    <a:prstClr val="black"/>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3494314" y="1371600"/>
                <a:ext cx="2134367" cy="369332"/>
              </a:xfrm>
              <a:prstGeom prst="rect">
                <a:avLst/>
              </a:prstGeom>
              <a:blipFill rotWithShape="1">
                <a:blip r:embed="rId2"/>
                <a:stretch>
                  <a:fillRect b="-114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p:cNvSpPr txBox="1"/>
              <p:nvPr/>
            </p:nvSpPr>
            <p:spPr>
              <a:xfrm>
                <a:off x="3293386" y="2351705"/>
                <a:ext cx="2860527"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ea typeface="Cambria Math"/>
                        </a:rPr>
                        <m:t>𝜇</m:t>
                      </m:r>
                      <m:r>
                        <m:rPr>
                          <m:nor/>
                        </m:rPr>
                        <a:rPr lang="en-US" dirty="0" smtClean="0">
                          <a:solidFill>
                            <a:prstClr val="black"/>
                          </a:solidFill>
                        </a:rPr>
                        <m:t>{</m:t>
                      </m:r>
                      <m:r>
                        <m:rPr>
                          <m:nor/>
                        </m:rPr>
                        <a:rPr lang="en-US" dirty="0" smtClean="0">
                          <a:solidFill>
                            <a:prstClr val="black"/>
                          </a:solidFill>
                        </a:rPr>
                        <m:t>Y</m:t>
                      </m:r>
                      <m:r>
                        <m:rPr>
                          <m:nor/>
                        </m:rPr>
                        <a:rPr lang="en-US" dirty="0" smtClean="0">
                          <a:solidFill>
                            <a:prstClr val="black"/>
                          </a:solidFill>
                        </a:rPr>
                        <m:t>|</m:t>
                      </m:r>
                      <m:r>
                        <m:rPr>
                          <m:nor/>
                        </m:rPr>
                        <a:rPr lang="en-US" dirty="0" smtClean="0">
                          <a:solidFill>
                            <a:prstClr val="black"/>
                          </a:solidFill>
                        </a:rPr>
                        <m:t>log</m:t>
                      </m:r>
                      <m:r>
                        <m:rPr>
                          <m:nor/>
                        </m:rPr>
                        <a:rPr lang="en-US" dirty="0" smtClean="0">
                          <a:solidFill>
                            <a:prstClr val="black"/>
                          </a:solidFill>
                        </a:rPr>
                        <m:t>(</m:t>
                      </m:r>
                      <m:r>
                        <m:rPr>
                          <m:nor/>
                        </m:rPr>
                        <a:rPr lang="en-US" dirty="0" smtClean="0">
                          <a:solidFill>
                            <a:prstClr val="black"/>
                          </a:solidFill>
                        </a:rPr>
                        <m:t>X</m:t>
                      </m:r>
                      <m:r>
                        <m:rPr>
                          <m:nor/>
                        </m:rPr>
                        <a:rPr lang="en-US" dirty="0" smtClean="0">
                          <a:solidFill>
                            <a:prstClr val="black"/>
                          </a:solidFill>
                        </a:rPr>
                        <m:t>)}=</m:t>
                      </m:r>
                      <m:sSub>
                        <m:sSubPr>
                          <m:ctrlPr>
                            <a:rPr lang="el-GR"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0</m:t>
                          </m:r>
                        </m:sub>
                      </m:sSub>
                      <m:r>
                        <a:rPr lang="en-US" i="1" dirty="0" smtClean="0">
                          <a:solidFill>
                            <a:prstClr val="black"/>
                          </a:solidFill>
                          <a:latin typeface="Cambria Math"/>
                          <a:ea typeface="Cambria Math"/>
                        </a:rPr>
                        <m:t>+</m:t>
                      </m:r>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r>
                        <a:rPr lang="en-US" i="1" dirty="0" smtClean="0">
                          <a:solidFill>
                            <a:prstClr val="black"/>
                          </a:solidFill>
                          <a:latin typeface="Cambria Math"/>
                          <a:ea typeface="Cambria Math"/>
                        </a:rPr>
                        <m:t>𝐿𝑜𝑔</m:t>
                      </m:r>
                      <m:r>
                        <a:rPr lang="en-US" i="1" dirty="0" smtClean="0">
                          <a:solidFill>
                            <a:prstClr val="black"/>
                          </a:solidFill>
                          <a:latin typeface="Cambria Math"/>
                          <a:ea typeface="Cambria Math"/>
                        </a:rPr>
                        <m:t>(</m:t>
                      </m:r>
                      <m:r>
                        <a:rPr lang="en-US" i="1" dirty="0" smtClean="0">
                          <a:solidFill>
                            <a:prstClr val="black"/>
                          </a:solidFill>
                          <a:latin typeface="Cambria Math"/>
                          <a:ea typeface="Cambria Math"/>
                        </a:rPr>
                        <m:t>𝑋</m:t>
                      </m:r>
                      <m:r>
                        <a:rPr lang="en-US" i="1" dirty="0" smtClean="0">
                          <a:solidFill>
                            <a:prstClr val="black"/>
                          </a:solidFill>
                          <a:latin typeface="Cambria Math"/>
                          <a:ea typeface="Cambria Math"/>
                        </a:rPr>
                        <m:t>)</m:t>
                      </m:r>
                    </m:oMath>
                  </m:oMathPara>
                </a14:m>
                <a:endParaRPr lang="en-US" dirty="0">
                  <a:solidFill>
                    <a:prstClr val="black"/>
                  </a:solidFill>
                </a:endParaRPr>
              </a:p>
            </p:txBody>
          </p:sp>
        </mc:Choice>
        <mc:Fallback xmlns="">
          <p:sp>
            <p:nvSpPr>
              <p:cNvPr id="16" name="TextBox 15"/>
              <p:cNvSpPr txBox="1">
                <a:spLocks noRot="1" noChangeAspect="1" noMove="1" noResize="1" noEditPoints="1" noAdjustHandles="1" noChangeArrowheads="1" noChangeShapeType="1" noTextEdit="1"/>
              </p:cNvSpPr>
              <p:nvPr/>
            </p:nvSpPr>
            <p:spPr>
              <a:xfrm>
                <a:off x="3293386" y="2351705"/>
                <a:ext cx="2860527" cy="369332"/>
              </a:xfrm>
              <a:prstGeom prst="rect">
                <a:avLst/>
              </a:prstGeom>
              <a:blipFill rotWithShape="1">
                <a:blip r:embed="rId3"/>
                <a:stretch>
                  <a:fillRect b="-1333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7" name="TextBox 16"/>
              <p:cNvSpPr txBox="1"/>
              <p:nvPr/>
            </p:nvSpPr>
            <p:spPr>
              <a:xfrm>
                <a:off x="2663798" y="3962400"/>
                <a:ext cx="3795398" cy="369332"/>
              </a:xfrm>
              <a:prstGeom prst="rect">
                <a:avLst/>
              </a:prstGeom>
              <a:noFill/>
            </p:spPr>
            <p:txBody>
              <a:bodyPr wrap="none" rtlCol="0">
                <a:spAutoFit/>
              </a:bodyPr>
              <a:lstStyle/>
              <a:p>
                <a14:m>
                  <m:oMath xmlns:m="http://schemas.openxmlformats.org/officeDocument/2006/math">
                    <m:r>
                      <a:rPr lang="en-US" i="1" smtClean="0">
                        <a:solidFill>
                          <a:prstClr val="black"/>
                        </a:solidFill>
                        <a:latin typeface="Cambria Math"/>
                        <a:ea typeface="Cambria Math"/>
                      </a:rPr>
                      <m:t>𝜇</m:t>
                    </m:r>
                    <m:r>
                      <m:rPr>
                        <m:nor/>
                      </m:rPr>
                      <a:rPr lang="en-US" dirty="0" smtClean="0">
                        <a:solidFill>
                          <a:prstClr val="black"/>
                        </a:solidFill>
                      </a:rPr>
                      <m:t>{</m:t>
                    </m:r>
                    <m:r>
                      <m:rPr>
                        <m:nor/>
                      </m:rPr>
                      <a:rPr lang="en-US" dirty="0" smtClean="0">
                        <a:solidFill>
                          <a:prstClr val="black"/>
                        </a:solidFill>
                      </a:rPr>
                      <m:t>Y</m:t>
                    </m:r>
                    <m:r>
                      <m:rPr>
                        <m:nor/>
                      </m:rPr>
                      <a:rPr lang="en-US" dirty="0" smtClean="0">
                        <a:solidFill>
                          <a:prstClr val="black"/>
                        </a:solidFill>
                      </a:rPr>
                      <m:t>|</m:t>
                    </m:r>
                    <m:r>
                      <m:rPr>
                        <m:nor/>
                      </m:rPr>
                      <a:rPr lang="en-US" dirty="0" smtClean="0">
                        <a:solidFill>
                          <a:prstClr val="black"/>
                        </a:solidFill>
                      </a:rPr>
                      <m:t>log</m:t>
                    </m:r>
                    <m:r>
                      <m:rPr>
                        <m:nor/>
                      </m:rPr>
                      <a:rPr lang="en-US" dirty="0" smtClean="0">
                        <a:solidFill>
                          <a:prstClr val="black"/>
                        </a:solidFill>
                      </a:rPr>
                      <m:t>(2</m:t>
                    </m:r>
                    <m:r>
                      <m:rPr>
                        <m:nor/>
                      </m:rPr>
                      <a:rPr lang="en-US" dirty="0" smtClean="0">
                        <a:solidFill>
                          <a:prstClr val="black"/>
                        </a:solidFill>
                      </a:rPr>
                      <m:t>X</m:t>
                    </m:r>
                    <m:r>
                      <m:rPr>
                        <m:nor/>
                      </m:rPr>
                      <a:rPr lang="en-US" dirty="0" smtClean="0">
                        <a:solidFill>
                          <a:prstClr val="black"/>
                        </a:solidFill>
                      </a:rPr>
                      <m:t>)</m:t>
                    </m:r>
                    <m:r>
                      <a:rPr lang="en-US" i="1" dirty="0" smtClean="0">
                        <a:solidFill>
                          <a:prstClr val="black"/>
                        </a:solidFill>
                        <a:latin typeface="Cambria Math"/>
                      </a:rPr>
                      <m:t>}−</m:t>
                    </m:r>
                    <m:r>
                      <a:rPr lang="en-US" i="1" smtClean="0">
                        <a:solidFill>
                          <a:prstClr val="black"/>
                        </a:solidFill>
                        <a:latin typeface="Cambria Math"/>
                        <a:ea typeface="Cambria Math"/>
                      </a:rPr>
                      <m:t>𝜇</m:t>
                    </m:r>
                    <m:r>
                      <m:rPr>
                        <m:nor/>
                      </m:rPr>
                      <a:rPr lang="en-US" dirty="0" smtClean="0">
                        <a:solidFill>
                          <a:prstClr val="black"/>
                        </a:solidFill>
                      </a:rPr>
                      <m:t>{</m:t>
                    </m:r>
                    <m:r>
                      <m:rPr>
                        <m:nor/>
                      </m:rPr>
                      <a:rPr lang="en-US" dirty="0" smtClean="0">
                        <a:solidFill>
                          <a:prstClr val="black"/>
                        </a:solidFill>
                      </a:rPr>
                      <m:t>Y</m:t>
                    </m:r>
                    <m:r>
                      <m:rPr>
                        <m:nor/>
                      </m:rPr>
                      <a:rPr lang="en-US" dirty="0" smtClean="0">
                        <a:solidFill>
                          <a:prstClr val="black"/>
                        </a:solidFill>
                      </a:rPr>
                      <m:t>|</m:t>
                    </m:r>
                    <m:r>
                      <m:rPr>
                        <m:nor/>
                      </m:rPr>
                      <a:rPr lang="en-US" dirty="0" smtClean="0">
                        <a:solidFill>
                          <a:prstClr val="black"/>
                        </a:solidFill>
                      </a:rPr>
                      <m:t>log</m:t>
                    </m:r>
                    <m:r>
                      <m:rPr>
                        <m:nor/>
                      </m:rPr>
                      <a:rPr lang="en-US" dirty="0" smtClean="0">
                        <a:solidFill>
                          <a:prstClr val="black"/>
                        </a:solidFill>
                      </a:rPr>
                      <m:t>(</m:t>
                    </m:r>
                    <m:r>
                      <m:rPr>
                        <m:nor/>
                      </m:rPr>
                      <a:rPr lang="en-US" dirty="0" smtClean="0">
                        <a:solidFill>
                          <a:prstClr val="black"/>
                        </a:solidFill>
                      </a:rPr>
                      <m:t>X</m:t>
                    </m:r>
                    <m:r>
                      <m:rPr>
                        <m:nor/>
                      </m:rPr>
                      <a:rPr lang="en-US" dirty="0" smtClean="0">
                        <a:solidFill>
                          <a:prstClr val="black"/>
                        </a:solidFill>
                      </a:rPr>
                      <m:t>)</m:t>
                    </m:r>
                    <m:r>
                      <a:rPr lang="en-US" i="1" dirty="0" smtClean="0">
                        <a:solidFill>
                          <a:prstClr val="black"/>
                        </a:solidFill>
                        <a:latin typeface="Cambria Math"/>
                      </a:rPr>
                      <m:t>}</m:t>
                    </m:r>
                    <m:r>
                      <a:rPr lang="en-US" i="1" smtClean="0">
                        <a:solidFill>
                          <a:prstClr val="black"/>
                        </a:solidFill>
                        <a:latin typeface="Cambria Math"/>
                        <a:ea typeface="Cambria Math"/>
                      </a:rPr>
                      <m:t>=</m:t>
                    </m:r>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oMath>
                </a14:m>
                <a:r>
                  <a:rPr lang="en-US" dirty="0">
                    <a:solidFill>
                      <a:prstClr val="black"/>
                    </a:solidFill>
                  </a:rPr>
                  <a:t>Log(2)</a:t>
                </a:r>
              </a:p>
            </p:txBody>
          </p:sp>
        </mc:Choice>
        <mc:Fallback xmlns="">
          <p:sp>
            <p:nvSpPr>
              <p:cNvPr id="17" name="TextBox 16"/>
              <p:cNvSpPr txBox="1">
                <a:spLocks noRot="1" noChangeAspect="1" noMove="1" noResize="1" noEditPoints="1" noAdjustHandles="1" noChangeArrowheads="1" noChangeShapeType="1" noTextEdit="1"/>
              </p:cNvSpPr>
              <p:nvPr/>
            </p:nvSpPr>
            <p:spPr>
              <a:xfrm>
                <a:off x="2663798" y="3962400"/>
                <a:ext cx="3795398" cy="369332"/>
              </a:xfrm>
              <a:prstGeom prst="rect">
                <a:avLst/>
              </a:prstGeom>
              <a:blipFill rotWithShape="1">
                <a:blip r:embed="rId4"/>
                <a:stretch>
                  <a:fillRect t="-8197" r="-482"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 name="TextBox 17"/>
              <p:cNvSpPr txBox="1"/>
              <p:nvPr/>
            </p:nvSpPr>
            <p:spPr>
              <a:xfrm>
                <a:off x="152400" y="4736068"/>
                <a:ext cx="8610600" cy="369332"/>
              </a:xfrm>
              <a:prstGeom prst="rect">
                <a:avLst/>
              </a:prstGeom>
              <a:noFill/>
            </p:spPr>
            <p:txBody>
              <a:bodyPr wrap="square" rtlCol="0">
                <a:spAutoFit/>
              </a:bodyPr>
              <a:lstStyle/>
              <a:p>
                <a:pPr algn="ctr"/>
                <a:r>
                  <a:rPr lang="en-US" dirty="0">
                    <a:solidFill>
                      <a:prstClr val="black"/>
                    </a:solidFill>
                  </a:rPr>
                  <a:t>A doubling of X results in a </a:t>
                </a:r>
                <a14:m>
                  <m:oMath xmlns:m="http://schemas.openxmlformats.org/officeDocument/2006/math">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oMath>
                </a14:m>
                <a:r>
                  <a:rPr lang="en-US" dirty="0">
                    <a:solidFill>
                      <a:prstClr val="black"/>
                    </a:solidFill>
                  </a:rPr>
                  <a:t>Log(2) unit increase in the </a:t>
                </a:r>
                <a:r>
                  <a:rPr lang="en-US" i="1" dirty="0">
                    <a:solidFill>
                      <a:prstClr val="black"/>
                    </a:solidFill>
                  </a:rPr>
                  <a:t>mean</a:t>
                </a:r>
                <a:r>
                  <a:rPr lang="en-US" dirty="0">
                    <a:solidFill>
                      <a:prstClr val="black"/>
                    </a:solidFill>
                  </a:rPr>
                  <a:t> of Y.   </a:t>
                </a:r>
              </a:p>
            </p:txBody>
          </p:sp>
        </mc:Choice>
        <mc:Fallback xmlns="">
          <p:sp>
            <p:nvSpPr>
              <p:cNvPr id="18" name="TextBox 17"/>
              <p:cNvSpPr txBox="1">
                <a:spLocks noRot="1" noChangeAspect="1" noMove="1" noResize="1" noEditPoints="1" noAdjustHandles="1" noChangeArrowheads="1" noChangeShapeType="1" noTextEdit="1"/>
              </p:cNvSpPr>
              <p:nvPr/>
            </p:nvSpPr>
            <p:spPr>
              <a:xfrm>
                <a:off x="152400" y="4736068"/>
                <a:ext cx="8610600" cy="369332"/>
              </a:xfrm>
              <a:prstGeom prst="rect">
                <a:avLst/>
              </a:prstGeom>
              <a:blipFill rotWithShape="1">
                <a:blip r:embed="rId5"/>
                <a:stretch>
                  <a:fillRect t="-8197"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 name="TextBox 19"/>
              <p:cNvSpPr txBox="1"/>
              <p:nvPr/>
            </p:nvSpPr>
            <p:spPr>
              <a:xfrm>
                <a:off x="2210815" y="2971800"/>
                <a:ext cx="5025671" cy="369332"/>
              </a:xfrm>
              <a:prstGeom prst="rect">
                <a:avLst/>
              </a:prstGeom>
              <a:noFill/>
            </p:spPr>
            <p:txBody>
              <a:bodyPr wrap="none" rtlCol="0">
                <a:spAutoFit/>
              </a:bodyPr>
              <a:lstStyle/>
              <a:p>
                <a14:m>
                  <m:oMath xmlns:m="http://schemas.openxmlformats.org/officeDocument/2006/math">
                    <m:r>
                      <a:rPr lang="en-US" i="1" smtClean="0">
                        <a:solidFill>
                          <a:prstClr val="black"/>
                        </a:solidFill>
                        <a:latin typeface="Cambria Math"/>
                        <a:ea typeface="Cambria Math"/>
                      </a:rPr>
                      <m:t>𝜇</m:t>
                    </m:r>
                    <m:r>
                      <m:rPr>
                        <m:nor/>
                      </m:rPr>
                      <a:rPr lang="en-US" dirty="0" smtClean="0">
                        <a:solidFill>
                          <a:prstClr val="black"/>
                        </a:solidFill>
                      </a:rPr>
                      <m:t>{</m:t>
                    </m:r>
                    <m:r>
                      <m:rPr>
                        <m:nor/>
                      </m:rPr>
                      <a:rPr lang="en-US" dirty="0" smtClean="0">
                        <a:solidFill>
                          <a:prstClr val="black"/>
                        </a:solidFill>
                      </a:rPr>
                      <m:t>Y</m:t>
                    </m:r>
                    <m:r>
                      <m:rPr>
                        <m:nor/>
                      </m:rPr>
                      <a:rPr lang="en-US" dirty="0" smtClean="0">
                        <a:solidFill>
                          <a:prstClr val="black"/>
                        </a:solidFill>
                      </a:rPr>
                      <m:t>|</m:t>
                    </m:r>
                    <m:r>
                      <m:rPr>
                        <m:nor/>
                      </m:rPr>
                      <a:rPr lang="en-US" dirty="0" smtClean="0">
                        <a:solidFill>
                          <a:prstClr val="black"/>
                        </a:solidFill>
                      </a:rPr>
                      <m:t>log</m:t>
                    </m:r>
                    <m:r>
                      <m:rPr>
                        <m:nor/>
                      </m:rPr>
                      <a:rPr lang="en-US" dirty="0" smtClean="0">
                        <a:solidFill>
                          <a:prstClr val="black"/>
                        </a:solidFill>
                      </a:rPr>
                      <m:t>(2</m:t>
                    </m:r>
                    <m:r>
                      <m:rPr>
                        <m:nor/>
                      </m:rPr>
                      <a:rPr lang="en-US" dirty="0" smtClean="0">
                        <a:solidFill>
                          <a:prstClr val="black"/>
                        </a:solidFill>
                      </a:rPr>
                      <m:t>X</m:t>
                    </m:r>
                    <m:r>
                      <m:rPr>
                        <m:nor/>
                      </m:rPr>
                      <a:rPr lang="en-US" dirty="0" smtClean="0">
                        <a:solidFill>
                          <a:prstClr val="black"/>
                        </a:solidFill>
                      </a:rPr>
                      <m:t>)</m:t>
                    </m:r>
                    <m:r>
                      <a:rPr lang="en-US" i="1" dirty="0" smtClean="0">
                        <a:solidFill>
                          <a:prstClr val="black"/>
                        </a:solidFill>
                        <a:latin typeface="Cambria Math"/>
                      </a:rPr>
                      <m:t>}−</m:t>
                    </m:r>
                    <m:r>
                      <a:rPr lang="en-US" i="1" smtClean="0">
                        <a:solidFill>
                          <a:prstClr val="black"/>
                        </a:solidFill>
                        <a:latin typeface="Cambria Math"/>
                        <a:ea typeface="Cambria Math"/>
                      </a:rPr>
                      <m:t>𝜇</m:t>
                    </m:r>
                    <m:r>
                      <m:rPr>
                        <m:nor/>
                      </m:rPr>
                      <a:rPr lang="en-US" dirty="0" smtClean="0">
                        <a:solidFill>
                          <a:prstClr val="black"/>
                        </a:solidFill>
                      </a:rPr>
                      <m:t>{</m:t>
                    </m:r>
                    <m:r>
                      <m:rPr>
                        <m:nor/>
                      </m:rPr>
                      <a:rPr lang="en-US" dirty="0" smtClean="0">
                        <a:solidFill>
                          <a:prstClr val="black"/>
                        </a:solidFill>
                      </a:rPr>
                      <m:t>Y</m:t>
                    </m:r>
                    <m:r>
                      <m:rPr>
                        <m:nor/>
                      </m:rPr>
                      <a:rPr lang="en-US" dirty="0" smtClean="0">
                        <a:solidFill>
                          <a:prstClr val="black"/>
                        </a:solidFill>
                      </a:rPr>
                      <m:t>|</m:t>
                    </m:r>
                    <m:r>
                      <m:rPr>
                        <m:nor/>
                      </m:rPr>
                      <a:rPr lang="en-US" dirty="0" smtClean="0">
                        <a:solidFill>
                          <a:prstClr val="black"/>
                        </a:solidFill>
                      </a:rPr>
                      <m:t>log</m:t>
                    </m:r>
                    <m:r>
                      <m:rPr>
                        <m:nor/>
                      </m:rPr>
                      <a:rPr lang="en-US" dirty="0" smtClean="0">
                        <a:solidFill>
                          <a:prstClr val="black"/>
                        </a:solidFill>
                      </a:rPr>
                      <m:t>(</m:t>
                    </m:r>
                    <m:r>
                      <m:rPr>
                        <m:nor/>
                      </m:rPr>
                      <a:rPr lang="en-US" dirty="0" smtClean="0">
                        <a:solidFill>
                          <a:prstClr val="black"/>
                        </a:solidFill>
                      </a:rPr>
                      <m:t>X</m:t>
                    </m:r>
                    <m:r>
                      <m:rPr>
                        <m:nor/>
                      </m:rPr>
                      <a:rPr lang="en-US" dirty="0" smtClean="0">
                        <a:solidFill>
                          <a:prstClr val="black"/>
                        </a:solidFill>
                      </a:rPr>
                      <m:t>)</m:t>
                    </m:r>
                    <m:r>
                      <a:rPr lang="en-US" i="1" dirty="0" smtClean="0">
                        <a:solidFill>
                          <a:prstClr val="black"/>
                        </a:solidFill>
                        <a:latin typeface="Cambria Math"/>
                      </a:rPr>
                      <m:t>}</m:t>
                    </m:r>
                    <m:r>
                      <a:rPr lang="en-US" i="1" smtClean="0">
                        <a:solidFill>
                          <a:prstClr val="black"/>
                        </a:solidFill>
                        <a:latin typeface="Cambria Math"/>
                        <a:ea typeface="Cambria Math"/>
                      </a:rPr>
                      <m:t>=</m:t>
                    </m:r>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oMath>
                </a14:m>
                <a:r>
                  <a:rPr lang="en-US" dirty="0">
                    <a:solidFill>
                      <a:prstClr val="black"/>
                    </a:solidFill>
                  </a:rPr>
                  <a:t>Log(2X) - </a:t>
                </a:r>
                <a14:m>
                  <m:oMath xmlns:m="http://schemas.openxmlformats.org/officeDocument/2006/math">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oMath>
                </a14:m>
                <a:r>
                  <a:rPr lang="en-US" dirty="0">
                    <a:solidFill>
                      <a:prstClr val="black"/>
                    </a:solidFill>
                  </a:rPr>
                  <a:t>Log(X)</a:t>
                </a:r>
              </a:p>
            </p:txBody>
          </p:sp>
        </mc:Choice>
        <mc:Fallback xmlns="">
          <p:sp>
            <p:nvSpPr>
              <p:cNvPr id="20" name="TextBox 19"/>
              <p:cNvSpPr txBox="1">
                <a:spLocks noRot="1" noChangeAspect="1" noMove="1" noResize="1" noEditPoints="1" noAdjustHandles="1" noChangeArrowheads="1" noChangeShapeType="1" noTextEdit="1"/>
              </p:cNvSpPr>
              <p:nvPr/>
            </p:nvSpPr>
            <p:spPr>
              <a:xfrm>
                <a:off x="2210815" y="2971800"/>
                <a:ext cx="5025671" cy="369332"/>
              </a:xfrm>
              <a:prstGeom prst="rect">
                <a:avLst/>
              </a:prstGeom>
              <a:blipFill rotWithShape="1">
                <a:blip r:embed="rId6"/>
                <a:stretch>
                  <a:fillRect t="-8333"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 name="TextBox 20"/>
              <p:cNvSpPr txBox="1"/>
              <p:nvPr/>
            </p:nvSpPr>
            <p:spPr>
              <a:xfrm>
                <a:off x="2585502" y="3429000"/>
                <a:ext cx="4276299" cy="369332"/>
              </a:xfrm>
              <a:prstGeom prst="rect">
                <a:avLst/>
              </a:prstGeom>
              <a:noFill/>
            </p:spPr>
            <p:txBody>
              <a:bodyPr wrap="none" rtlCol="0">
                <a:spAutoFit/>
              </a:bodyPr>
              <a:lstStyle/>
              <a:p>
                <a14:m>
                  <m:oMath xmlns:m="http://schemas.openxmlformats.org/officeDocument/2006/math">
                    <m:r>
                      <a:rPr lang="en-US" i="1" smtClean="0">
                        <a:solidFill>
                          <a:prstClr val="black"/>
                        </a:solidFill>
                        <a:latin typeface="Cambria Math"/>
                        <a:ea typeface="Cambria Math"/>
                      </a:rPr>
                      <m:t>𝜇</m:t>
                    </m:r>
                    <m:r>
                      <m:rPr>
                        <m:nor/>
                      </m:rPr>
                      <a:rPr lang="en-US" dirty="0" smtClean="0">
                        <a:solidFill>
                          <a:prstClr val="black"/>
                        </a:solidFill>
                      </a:rPr>
                      <m:t>{</m:t>
                    </m:r>
                    <m:r>
                      <m:rPr>
                        <m:nor/>
                      </m:rPr>
                      <a:rPr lang="en-US" dirty="0" smtClean="0">
                        <a:solidFill>
                          <a:prstClr val="black"/>
                        </a:solidFill>
                      </a:rPr>
                      <m:t>Y</m:t>
                    </m:r>
                    <m:r>
                      <m:rPr>
                        <m:nor/>
                      </m:rPr>
                      <a:rPr lang="en-US" dirty="0" smtClean="0">
                        <a:solidFill>
                          <a:prstClr val="black"/>
                        </a:solidFill>
                      </a:rPr>
                      <m:t>|</m:t>
                    </m:r>
                    <m:r>
                      <m:rPr>
                        <m:nor/>
                      </m:rPr>
                      <a:rPr lang="en-US" dirty="0" smtClean="0">
                        <a:solidFill>
                          <a:prstClr val="black"/>
                        </a:solidFill>
                      </a:rPr>
                      <m:t>log</m:t>
                    </m:r>
                    <m:r>
                      <m:rPr>
                        <m:nor/>
                      </m:rPr>
                      <a:rPr lang="en-US" dirty="0" smtClean="0">
                        <a:solidFill>
                          <a:prstClr val="black"/>
                        </a:solidFill>
                      </a:rPr>
                      <m:t>(2</m:t>
                    </m:r>
                    <m:r>
                      <m:rPr>
                        <m:nor/>
                      </m:rPr>
                      <a:rPr lang="en-US" dirty="0" smtClean="0">
                        <a:solidFill>
                          <a:prstClr val="black"/>
                        </a:solidFill>
                      </a:rPr>
                      <m:t>X</m:t>
                    </m:r>
                    <m:r>
                      <m:rPr>
                        <m:nor/>
                      </m:rPr>
                      <a:rPr lang="en-US" dirty="0" smtClean="0">
                        <a:solidFill>
                          <a:prstClr val="black"/>
                        </a:solidFill>
                      </a:rPr>
                      <m:t>)</m:t>
                    </m:r>
                    <m:r>
                      <a:rPr lang="en-US" i="1" dirty="0" smtClean="0">
                        <a:solidFill>
                          <a:prstClr val="black"/>
                        </a:solidFill>
                        <a:latin typeface="Cambria Math"/>
                      </a:rPr>
                      <m:t>}−</m:t>
                    </m:r>
                    <m:r>
                      <a:rPr lang="en-US" i="1" smtClean="0">
                        <a:solidFill>
                          <a:prstClr val="black"/>
                        </a:solidFill>
                        <a:latin typeface="Cambria Math"/>
                        <a:ea typeface="Cambria Math"/>
                      </a:rPr>
                      <m:t>𝜇</m:t>
                    </m:r>
                    <m:r>
                      <m:rPr>
                        <m:nor/>
                      </m:rPr>
                      <a:rPr lang="en-US" dirty="0" smtClean="0">
                        <a:solidFill>
                          <a:prstClr val="black"/>
                        </a:solidFill>
                      </a:rPr>
                      <m:t>{</m:t>
                    </m:r>
                    <m:r>
                      <m:rPr>
                        <m:nor/>
                      </m:rPr>
                      <a:rPr lang="en-US" dirty="0" smtClean="0">
                        <a:solidFill>
                          <a:prstClr val="black"/>
                        </a:solidFill>
                      </a:rPr>
                      <m:t>Y</m:t>
                    </m:r>
                    <m:r>
                      <m:rPr>
                        <m:nor/>
                      </m:rPr>
                      <a:rPr lang="en-US" dirty="0" smtClean="0">
                        <a:solidFill>
                          <a:prstClr val="black"/>
                        </a:solidFill>
                      </a:rPr>
                      <m:t>|</m:t>
                    </m:r>
                    <m:r>
                      <m:rPr>
                        <m:nor/>
                      </m:rPr>
                      <a:rPr lang="en-US" dirty="0" smtClean="0">
                        <a:solidFill>
                          <a:prstClr val="black"/>
                        </a:solidFill>
                      </a:rPr>
                      <m:t>log</m:t>
                    </m:r>
                    <m:r>
                      <m:rPr>
                        <m:nor/>
                      </m:rPr>
                      <a:rPr lang="en-US" dirty="0" smtClean="0">
                        <a:solidFill>
                          <a:prstClr val="black"/>
                        </a:solidFill>
                      </a:rPr>
                      <m:t>(</m:t>
                    </m:r>
                    <m:r>
                      <m:rPr>
                        <m:nor/>
                      </m:rPr>
                      <a:rPr lang="en-US" dirty="0" smtClean="0">
                        <a:solidFill>
                          <a:prstClr val="black"/>
                        </a:solidFill>
                      </a:rPr>
                      <m:t>X</m:t>
                    </m:r>
                    <m:r>
                      <m:rPr>
                        <m:nor/>
                      </m:rPr>
                      <a:rPr lang="en-US" dirty="0" smtClean="0">
                        <a:solidFill>
                          <a:prstClr val="black"/>
                        </a:solidFill>
                      </a:rPr>
                      <m:t>)</m:t>
                    </m:r>
                    <m:r>
                      <a:rPr lang="en-US" i="1" dirty="0" smtClean="0">
                        <a:solidFill>
                          <a:prstClr val="black"/>
                        </a:solidFill>
                        <a:latin typeface="Cambria Math"/>
                      </a:rPr>
                      <m:t>}</m:t>
                    </m:r>
                    <m:r>
                      <a:rPr lang="en-US" i="1" smtClean="0">
                        <a:solidFill>
                          <a:prstClr val="black"/>
                        </a:solidFill>
                        <a:latin typeface="Cambria Math"/>
                        <a:ea typeface="Cambria Math"/>
                      </a:rPr>
                      <m:t>=</m:t>
                    </m:r>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r>
                      <a:rPr lang="en-US" i="1" dirty="0" smtClean="0">
                        <a:solidFill>
                          <a:prstClr val="black"/>
                        </a:solidFill>
                        <a:latin typeface="Cambria Math"/>
                        <a:ea typeface="Cambria Math"/>
                      </a:rPr>
                      <m:t>[</m:t>
                    </m:r>
                  </m:oMath>
                </a14:m>
                <a:r>
                  <a:rPr lang="en-US" dirty="0">
                    <a:solidFill>
                      <a:prstClr val="black"/>
                    </a:solidFill>
                  </a:rPr>
                  <a:t>Log(2X/X)]</a:t>
                </a:r>
              </a:p>
            </p:txBody>
          </p:sp>
        </mc:Choice>
        <mc:Fallback xmlns="">
          <p:sp>
            <p:nvSpPr>
              <p:cNvPr id="21" name="TextBox 20"/>
              <p:cNvSpPr txBox="1">
                <a:spLocks noRot="1" noChangeAspect="1" noMove="1" noResize="1" noEditPoints="1" noAdjustHandles="1" noChangeArrowheads="1" noChangeShapeType="1" noTextEdit="1"/>
              </p:cNvSpPr>
              <p:nvPr/>
            </p:nvSpPr>
            <p:spPr>
              <a:xfrm>
                <a:off x="2585502" y="3429000"/>
                <a:ext cx="4276299" cy="369332"/>
              </a:xfrm>
              <a:prstGeom prst="rect">
                <a:avLst/>
              </a:prstGeom>
              <a:blipFill rotWithShape="1">
                <a:blip r:embed="rId7"/>
                <a:stretch>
                  <a:fillRect t="-8333" r="-570" b="-25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p:cNvSpPr txBox="1"/>
              <p:nvPr/>
            </p:nvSpPr>
            <p:spPr>
              <a:xfrm>
                <a:off x="119743" y="5410200"/>
                <a:ext cx="8839200" cy="480131"/>
              </a:xfrm>
              <a:prstGeom prst="rect">
                <a:avLst/>
              </a:prstGeom>
              <a:noFill/>
            </p:spPr>
            <p:txBody>
              <a:bodyPr wrap="square" rtlCol="0">
                <a:spAutoFit/>
              </a:bodyPr>
              <a:lstStyle/>
              <a:p>
                <a:pPr algn="ctr"/>
                <a:r>
                  <a:rPr lang="en-US" dirty="0">
                    <a:solidFill>
                      <a:prstClr val="black"/>
                    </a:solidFill>
                  </a:rPr>
                  <a:t>A Confidence Interval Can be easily obtained from Confidence Limits: </a:t>
                </a:r>
                <a14:m>
                  <m:oMath xmlns:m="http://schemas.openxmlformats.org/officeDocument/2006/math">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r>
                      <a:rPr lang="en-US" dirty="0">
                        <a:solidFill>
                          <a:prstClr val="black"/>
                        </a:solidFill>
                        <a:latin typeface="Cambria Math"/>
                      </a:rPr>
                      <m:t>±</m:t>
                    </m:r>
                    <m:sSub>
                      <m:sSubPr>
                        <m:ctrlPr>
                          <a:rPr lang="en-US" i="1" dirty="0" smtClean="0">
                            <a:solidFill>
                              <a:prstClr val="black"/>
                            </a:solidFill>
                            <a:latin typeface="Cambria Math" panose="02040503050406030204" pitchFamily="18" charset="0"/>
                          </a:rPr>
                        </m:ctrlPr>
                      </m:sSubPr>
                      <m:e>
                        <m:r>
                          <a:rPr lang="en-US" i="1" dirty="0" smtClean="0">
                            <a:solidFill>
                              <a:prstClr val="black"/>
                            </a:solidFill>
                            <a:latin typeface="Cambria Math"/>
                          </a:rPr>
                          <m:t>𝑡</m:t>
                        </m:r>
                      </m:e>
                      <m:sub>
                        <m:f>
                          <m:fPr>
                            <m:ctrlPr>
                              <a:rPr lang="en-US" i="1" dirty="0" smtClean="0">
                                <a:solidFill>
                                  <a:prstClr val="black"/>
                                </a:solidFill>
                                <a:latin typeface="Cambria Math" panose="02040503050406030204" pitchFamily="18" charset="0"/>
                                <a:ea typeface="Cambria Math"/>
                              </a:rPr>
                            </m:ctrlPr>
                          </m:fPr>
                          <m:num>
                            <m:r>
                              <a:rPr lang="en-US" i="1" dirty="0" smtClean="0">
                                <a:solidFill>
                                  <a:prstClr val="black"/>
                                </a:solidFill>
                                <a:latin typeface="Cambria Math"/>
                                <a:ea typeface="Cambria Math"/>
                              </a:rPr>
                              <m:t>𝛼</m:t>
                            </m:r>
                          </m:num>
                          <m:den>
                            <m:r>
                              <a:rPr lang="en-US" i="1" dirty="0" smtClean="0">
                                <a:solidFill>
                                  <a:prstClr val="black"/>
                                </a:solidFill>
                                <a:latin typeface="Cambria Math"/>
                                <a:ea typeface="Cambria Math"/>
                              </a:rPr>
                              <m:t>2</m:t>
                            </m:r>
                          </m:den>
                        </m:f>
                        <m:r>
                          <a:rPr lang="en-US" i="1" dirty="0" smtClean="0">
                            <a:solidFill>
                              <a:prstClr val="black"/>
                            </a:solidFill>
                            <a:latin typeface="Cambria Math"/>
                            <a:ea typeface="Cambria Math"/>
                          </a:rPr>
                          <m:t>,</m:t>
                        </m:r>
                        <m:r>
                          <a:rPr lang="en-US" i="1" dirty="0" smtClean="0">
                            <a:solidFill>
                              <a:prstClr val="black"/>
                            </a:solidFill>
                            <a:latin typeface="Cambria Math"/>
                            <a:ea typeface="Cambria Math"/>
                          </a:rPr>
                          <m:t>𝑑𝑓</m:t>
                        </m:r>
                      </m:sub>
                    </m:sSub>
                    <m:r>
                      <a:rPr lang="en-US" i="1" dirty="0" smtClean="0">
                        <a:solidFill>
                          <a:prstClr val="black"/>
                        </a:solidFill>
                        <a:latin typeface="Cambria Math"/>
                      </a:rPr>
                      <m:t>∗</m:t>
                    </m:r>
                    <m:r>
                      <a:rPr lang="en-US" i="1" dirty="0" smtClean="0">
                        <a:solidFill>
                          <a:prstClr val="black"/>
                        </a:solidFill>
                        <a:latin typeface="Cambria Math"/>
                      </a:rPr>
                      <m:t>𝑆𝐸</m:t>
                    </m:r>
                    <m:r>
                      <a:rPr lang="en-US" i="1" dirty="0" smtClean="0">
                        <a:solidFill>
                          <a:prstClr val="black"/>
                        </a:solidFill>
                        <a:latin typeface="Cambria Math"/>
                      </a:rPr>
                      <m:t>(</m:t>
                    </m:r>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oMath>
                </a14:m>
                <a:r>
                  <a:rPr lang="en-US" dirty="0">
                    <a:solidFill>
                      <a:prstClr val="black"/>
                    </a:solidFill>
                  </a:rPr>
                  <a:t>)</a:t>
                </a:r>
              </a:p>
            </p:txBody>
          </p:sp>
        </mc:Choice>
        <mc:Fallback xmlns="">
          <p:sp>
            <p:nvSpPr>
              <p:cNvPr id="22" name="TextBox 21"/>
              <p:cNvSpPr txBox="1">
                <a:spLocks noRot="1" noChangeAspect="1" noMove="1" noResize="1" noEditPoints="1" noAdjustHandles="1" noChangeArrowheads="1" noChangeShapeType="1" noTextEdit="1"/>
              </p:cNvSpPr>
              <p:nvPr/>
            </p:nvSpPr>
            <p:spPr>
              <a:xfrm>
                <a:off x="119743" y="5410200"/>
                <a:ext cx="8839200" cy="480131"/>
              </a:xfrm>
              <a:prstGeom prst="rect">
                <a:avLst/>
              </a:prstGeom>
              <a:blipFill rotWithShape="1">
                <a:blip r:embed="rId8"/>
                <a:stretch>
                  <a:fillRect t="-5128"/>
                </a:stretch>
              </a:blipFill>
            </p:spPr>
            <p:txBody>
              <a:bodyPr/>
              <a:lstStyle/>
              <a:p>
                <a:r>
                  <a:rPr lang="en-US">
                    <a:noFill/>
                  </a:rPr>
                  <a:t> </a:t>
                </a:r>
              </a:p>
            </p:txBody>
          </p:sp>
        </mc:Fallback>
      </mc:AlternateContent>
    </p:spTree>
    <p:extLst>
      <p:ext uri="{BB962C8B-B14F-4D97-AF65-F5344CB8AC3E}">
        <p14:creationId xmlns:p14="http://schemas.microsoft.com/office/powerpoint/2010/main" val="11586711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6"/>
                                        </p:tgtEl>
                                        <p:attrNameLst>
                                          <p:attrName>style.visibility</p:attrName>
                                        </p:attrNameLst>
                                      </p:cBhvr>
                                      <p:to>
                                        <p:strVal val="visible"/>
                                      </p:to>
                                    </p:set>
                                    <p:animEffect transition="in" filter="fade">
                                      <p:cBhvr>
                                        <p:cTn id="7" dur="500"/>
                                        <p:tgtEl>
                                          <p:spTgt spid="16"/>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20"/>
                                        </p:tgtEl>
                                        <p:attrNameLst>
                                          <p:attrName>style.visibility</p:attrName>
                                        </p:attrNameLst>
                                      </p:cBhvr>
                                      <p:to>
                                        <p:strVal val="visible"/>
                                      </p:to>
                                    </p:set>
                                    <p:animEffect transition="in" filter="fade">
                                      <p:cBhvr>
                                        <p:cTn id="12" dur="500"/>
                                        <p:tgtEl>
                                          <p:spTgt spid="20"/>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21"/>
                                        </p:tgtEl>
                                        <p:attrNameLst>
                                          <p:attrName>style.visibility</p:attrName>
                                        </p:attrNameLst>
                                      </p:cBhvr>
                                      <p:to>
                                        <p:strVal val="visible"/>
                                      </p:to>
                                    </p:set>
                                    <p:animEffect transition="in" filter="fade">
                                      <p:cBhvr>
                                        <p:cTn id="17" dur="500"/>
                                        <p:tgtEl>
                                          <p:spTgt spid="21"/>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7"/>
                                        </p:tgtEl>
                                        <p:attrNameLst>
                                          <p:attrName>style.visibility</p:attrName>
                                        </p:attrNameLst>
                                      </p:cBhvr>
                                      <p:to>
                                        <p:strVal val="visible"/>
                                      </p:to>
                                    </p:set>
                                    <p:animEffect transition="in" filter="fade">
                                      <p:cBhvr>
                                        <p:cTn id="22" dur="500"/>
                                        <p:tgtEl>
                                          <p:spTgt spid="1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8"/>
                                        </p:tgtEl>
                                        <p:attrNameLst>
                                          <p:attrName>style.visibility</p:attrName>
                                        </p:attrNameLst>
                                      </p:cBhvr>
                                      <p:to>
                                        <p:strVal val="visible"/>
                                      </p:to>
                                    </p:set>
                                    <p:animEffect transition="in" filter="fade">
                                      <p:cBhvr>
                                        <p:cTn id="27" dur="500"/>
                                        <p:tgtEl>
                                          <p:spTgt spid="18"/>
                                        </p:tgtEl>
                                      </p:cBhvr>
                                    </p:animEffect>
                                  </p:childTnLst>
                                </p:cTn>
                              </p:par>
                            </p:childTnLst>
                          </p:cTn>
                        </p:par>
                      </p:childTnLst>
                    </p:cTn>
                  </p:par>
                  <p:par>
                    <p:cTn id="28" fill="hold">
                      <p:stCondLst>
                        <p:cond delay="indefinite"/>
                      </p:stCondLst>
                      <p:childTnLst>
                        <p:par>
                          <p:cTn id="29" fill="hold">
                            <p:stCondLst>
                              <p:cond delay="0"/>
                            </p:stCondLst>
                            <p:childTnLst>
                              <p:par>
                                <p:cTn id="30" presetID="1" presetClass="entr" presetSubtype="0" fill="hold" grpId="0" nodeType="clickEffect">
                                  <p:stCondLst>
                                    <p:cond delay="0"/>
                                  </p:stCondLst>
                                  <p:childTnLst>
                                    <p:set>
                                      <p:cBhvr>
                                        <p:cTn id="31" dur="1" fill="hold">
                                          <p:stCondLst>
                                            <p:cond delay="0"/>
                                          </p:stCondLst>
                                        </p:cTn>
                                        <p:tgtEl>
                                          <p:spTgt spid="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6" grpId="0"/>
      <p:bldP spid="17" grpId="0"/>
      <p:bldP spid="18" grpId="0"/>
      <p:bldP spid="20" grpId="0"/>
      <p:bldP spid="21" grpId="0"/>
      <p:bldP spid="22" grpId="0"/>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Interpretation: Linear – Log</a:t>
            </a:r>
          </a:p>
        </p:txBody>
      </p:sp>
      <p:sp>
        <p:nvSpPr>
          <p:cNvPr id="5" name="TextBox 4"/>
          <p:cNvSpPr txBox="1"/>
          <p:nvPr/>
        </p:nvSpPr>
        <p:spPr>
          <a:xfrm>
            <a:off x="304800" y="4173141"/>
            <a:ext cx="8610600" cy="2585323"/>
          </a:xfrm>
          <a:prstGeom prst="rect">
            <a:avLst/>
          </a:prstGeom>
          <a:noFill/>
        </p:spPr>
        <p:txBody>
          <a:bodyPr wrap="square" rtlCol="0">
            <a:spAutoFit/>
          </a:bodyPr>
          <a:lstStyle/>
          <a:p>
            <a:pPr algn="ctr"/>
            <a:r>
              <a:rPr lang="en-US" dirty="0">
                <a:solidFill>
                  <a:prstClr val="black"/>
                </a:solidFill>
              </a:rPr>
              <a:t>The data suggest that the mean pH decreases by </a:t>
            </a:r>
          </a:p>
          <a:p>
            <a:pPr algn="ctr"/>
            <a:r>
              <a:rPr lang="en-US" dirty="0">
                <a:solidFill>
                  <a:prstClr val="black"/>
                </a:solidFill>
              </a:rPr>
              <a:t>(-.72556)log(2) = -0.503 </a:t>
            </a:r>
          </a:p>
          <a:p>
            <a:pPr algn="ctr"/>
            <a:r>
              <a:rPr lang="en-US" dirty="0">
                <a:solidFill>
                  <a:prstClr val="black"/>
                </a:solidFill>
              </a:rPr>
              <a:t>for each doubling of time. </a:t>
            </a:r>
          </a:p>
          <a:p>
            <a:pPr algn="ctr"/>
            <a:endParaRPr lang="en-US" dirty="0">
              <a:solidFill>
                <a:prstClr val="black"/>
              </a:solidFill>
            </a:endParaRPr>
          </a:p>
          <a:p>
            <a:pPr algn="ctr"/>
            <a:r>
              <a:rPr lang="en-US" dirty="0">
                <a:solidFill>
                  <a:prstClr val="black"/>
                </a:solidFill>
              </a:rPr>
              <a:t>A 95% confidence interval is from </a:t>
            </a:r>
          </a:p>
          <a:p>
            <a:pPr algn="ctr"/>
            <a:r>
              <a:rPr lang="en-US" dirty="0">
                <a:solidFill>
                  <a:prstClr val="black"/>
                </a:solidFill>
              </a:rPr>
              <a:t>((-.72556 - 2.31*.03443)log(2), (-.72556 + 2.31*.03443)log(2)) </a:t>
            </a:r>
          </a:p>
          <a:p>
            <a:pPr algn="ctr"/>
            <a:r>
              <a:rPr lang="en-US" dirty="0">
                <a:solidFill>
                  <a:prstClr val="black"/>
                </a:solidFill>
              </a:rPr>
              <a:t> = (-.558, -.448).  </a:t>
            </a:r>
          </a:p>
          <a:p>
            <a:pPr algn="ctr"/>
            <a:endParaRPr lang="en-US" dirty="0">
              <a:solidFill>
                <a:prstClr val="black"/>
              </a:solidFill>
            </a:endParaRPr>
          </a:p>
          <a:p>
            <a:pPr algn="ctr"/>
            <a:r>
              <a:rPr lang="en-US" dirty="0">
                <a:solidFill>
                  <a:prstClr val="black"/>
                </a:solidFill>
              </a:rPr>
              <a:t>Time explains about 98.23% of the variation in pH for these steer </a:t>
            </a:r>
            <a:r>
              <a:rPr lang="en-US" dirty="0" err="1">
                <a:solidFill>
                  <a:prstClr val="black"/>
                </a:solidFill>
              </a:rPr>
              <a:t>carcuses</a:t>
            </a:r>
            <a:r>
              <a:rPr lang="en-US" dirty="0">
                <a:solidFill>
                  <a:prstClr val="black"/>
                </a:solidFill>
              </a:rPr>
              <a:t>.  </a:t>
            </a:r>
          </a:p>
        </p:txBody>
      </p:sp>
      <p:pic>
        <p:nvPicPr>
          <p:cNvPr id="13313" name="Picture 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820081" y="1257300"/>
            <a:ext cx="3438525" cy="21717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mc:AlternateContent xmlns:mc="http://schemas.openxmlformats.org/markup-compatibility/2006" xmlns:a14="http://schemas.microsoft.com/office/drawing/2010/main">
        <mc:Choice Requires="a14">
          <p:sp>
            <p:nvSpPr>
              <p:cNvPr id="7" name="TextBox 6"/>
              <p:cNvSpPr txBox="1"/>
              <p:nvPr/>
            </p:nvSpPr>
            <p:spPr>
              <a:xfrm>
                <a:off x="2423456" y="3657600"/>
                <a:ext cx="4449488"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i="1" smtClean="0">
                              <a:solidFill>
                                <a:prstClr val="black"/>
                              </a:solidFill>
                              <a:latin typeface="Cambria Math" panose="02040503050406030204" pitchFamily="18" charset="0"/>
                              <a:ea typeface="Cambria Math"/>
                            </a:rPr>
                          </m:ctrlPr>
                        </m:accPr>
                        <m:e>
                          <m:r>
                            <a:rPr lang="en-US" i="1" smtClean="0">
                              <a:solidFill>
                                <a:prstClr val="black"/>
                              </a:solidFill>
                              <a:latin typeface="Cambria Math"/>
                              <a:ea typeface="Cambria Math"/>
                            </a:rPr>
                            <m:t>𝜇</m:t>
                          </m:r>
                        </m:e>
                      </m:acc>
                      <m:r>
                        <a:rPr lang="en-US" i="1" smtClean="0">
                          <a:solidFill>
                            <a:prstClr val="black"/>
                          </a:solidFill>
                          <a:latin typeface="Cambria Math"/>
                          <a:ea typeface="Cambria Math"/>
                        </a:rPr>
                        <m:t> </m:t>
                      </m:r>
                      <m:r>
                        <m:rPr>
                          <m:nor/>
                        </m:rPr>
                        <a:rPr lang="en-US" dirty="0" smtClean="0">
                          <a:solidFill>
                            <a:prstClr val="black"/>
                          </a:solidFill>
                        </a:rPr>
                        <m:t>{</m:t>
                      </m:r>
                      <m:r>
                        <m:rPr>
                          <m:nor/>
                        </m:rPr>
                        <a:rPr lang="en-US" dirty="0" smtClean="0">
                          <a:solidFill>
                            <a:prstClr val="black"/>
                          </a:solidFill>
                        </a:rPr>
                        <m:t>pH</m:t>
                      </m:r>
                      <m:r>
                        <m:rPr>
                          <m:nor/>
                        </m:rPr>
                        <a:rPr lang="en-US" dirty="0" smtClean="0">
                          <a:solidFill>
                            <a:prstClr val="black"/>
                          </a:solidFill>
                        </a:rPr>
                        <m:t>|</m:t>
                      </m:r>
                      <m:r>
                        <m:rPr>
                          <m:nor/>
                        </m:rPr>
                        <a:rPr lang="en-US" dirty="0" smtClean="0">
                          <a:solidFill>
                            <a:prstClr val="black"/>
                          </a:solidFill>
                        </a:rPr>
                        <m:t>log</m:t>
                      </m:r>
                      <m:r>
                        <m:rPr>
                          <m:nor/>
                        </m:rPr>
                        <a:rPr lang="en-US" dirty="0" smtClean="0">
                          <a:solidFill>
                            <a:prstClr val="black"/>
                          </a:solidFill>
                        </a:rPr>
                        <m:t>(</m:t>
                      </m:r>
                      <m:r>
                        <m:rPr>
                          <m:nor/>
                        </m:rPr>
                        <a:rPr lang="en-US" dirty="0" smtClean="0">
                          <a:solidFill>
                            <a:prstClr val="black"/>
                          </a:solidFill>
                        </a:rPr>
                        <m:t>Time</m:t>
                      </m:r>
                      <m:r>
                        <m:rPr>
                          <m:nor/>
                        </m:rPr>
                        <a:rPr lang="en-US" dirty="0" smtClean="0">
                          <a:solidFill>
                            <a:prstClr val="black"/>
                          </a:solidFill>
                        </a:rPr>
                        <m:t>)}=</m:t>
                      </m:r>
                      <m:r>
                        <a:rPr lang="en-US" i="1" dirty="0" smtClean="0">
                          <a:solidFill>
                            <a:prstClr val="black"/>
                          </a:solidFill>
                          <a:latin typeface="Cambria Math"/>
                        </a:rPr>
                        <m:t>6.984−.7257</m:t>
                      </m:r>
                      <m:r>
                        <a:rPr lang="en-US" i="1" dirty="0" smtClean="0">
                          <a:solidFill>
                            <a:prstClr val="black"/>
                          </a:solidFill>
                          <a:latin typeface="Cambria Math"/>
                          <a:ea typeface="Cambria Math"/>
                        </a:rPr>
                        <m:t>𝐿𝑜𝑔</m:t>
                      </m:r>
                      <m:r>
                        <a:rPr lang="en-US" i="1" dirty="0" smtClean="0">
                          <a:solidFill>
                            <a:prstClr val="black"/>
                          </a:solidFill>
                          <a:latin typeface="Cambria Math"/>
                          <a:ea typeface="Cambria Math"/>
                        </a:rPr>
                        <m:t>(</m:t>
                      </m:r>
                      <m:r>
                        <a:rPr lang="en-US" i="1" dirty="0" smtClean="0">
                          <a:solidFill>
                            <a:prstClr val="black"/>
                          </a:solidFill>
                          <a:latin typeface="Cambria Math"/>
                          <a:ea typeface="Cambria Math"/>
                        </a:rPr>
                        <m:t>𝑇𝑖𝑚𝑒</m:t>
                      </m:r>
                      <m:r>
                        <a:rPr lang="en-US" i="1" dirty="0" smtClean="0">
                          <a:solidFill>
                            <a:prstClr val="black"/>
                          </a:solidFill>
                          <a:latin typeface="Cambria Math"/>
                          <a:ea typeface="Cambria Math"/>
                        </a:rPr>
                        <m:t>)</m:t>
                      </m:r>
                    </m:oMath>
                  </m:oMathPara>
                </a14:m>
                <a:endParaRPr lang="en-US" dirty="0">
                  <a:solidFill>
                    <a:prstClr val="black"/>
                  </a:solidFill>
                </a:endParaRPr>
              </a:p>
            </p:txBody>
          </p:sp>
        </mc:Choice>
        <mc:Fallback xmlns="">
          <p:sp>
            <p:nvSpPr>
              <p:cNvPr id="7" name="TextBox 6"/>
              <p:cNvSpPr txBox="1">
                <a:spLocks noRot="1" noChangeAspect="1" noMove="1" noResize="1" noEditPoints="1" noAdjustHandles="1" noChangeArrowheads="1" noChangeShapeType="1" noTextEdit="1"/>
              </p:cNvSpPr>
              <p:nvPr/>
            </p:nvSpPr>
            <p:spPr>
              <a:xfrm>
                <a:off x="2423456" y="3657600"/>
                <a:ext cx="4449488" cy="369332"/>
              </a:xfrm>
              <a:prstGeom prst="rect">
                <a:avLst/>
              </a:prstGeom>
              <a:blipFill rotWithShape="1">
                <a:blip r:embed="rId3"/>
                <a:stretch>
                  <a:fillRect t="-6557" b="-11475"/>
                </a:stretch>
              </a:blipFill>
            </p:spPr>
            <p:txBody>
              <a:bodyPr/>
              <a:lstStyle/>
              <a:p>
                <a:r>
                  <a:rPr lang="en-US">
                    <a:noFill/>
                  </a:rPr>
                  <a:t> </a:t>
                </a:r>
              </a:p>
            </p:txBody>
          </p:sp>
        </mc:Fallback>
      </mc:AlternateContent>
    </p:spTree>
    <p:extLst>
      <p:ext uri="{BB962C8B-B14F-4D97-AF65-F5344CB8AC3E}">
        <p14:creationId xmlns:p14="http://schemas.microsoft.com/office/powerpoint/2010/main" val="139498482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313"/>
                                        </p:tgtEl>
                                        <p:attrNameLst>
                                          <p:attrName>style.visibility</p:attrName>
                                        </p:attrNameLst>
                                      </p:cBhvr>
                                      <p:to>
                                        <p:strVal val="visible"/>
                                      </p:to>
                                    </p:set>
                                    <p:animEffect transition="in" filter="fade">
                                      <p:cBhvr>
                                        <p:cTn id="7" dur="500"/>
                                        <p:tgtEl>
                                          <p:spTgt spid="13313"/>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7"/>
                                        </p:tgtEl>
                                        <p:attrNameLst>
                                          <p:attrName>style.visibility</p:attrName>
                                        </p:attrNameLst>
                                      </p:cBhvr>
                                      <p:to>
                                        <p:strVal val="visible"/>
                                      </p:to>
                                    </p:set>
                                    <p:animEffect transition="in" filter="fade">
                                      <p:cBhvr>
                                        <p:cTn id="12" dur="500"/>
                                        <p:tgtEl>
                                          <p:spTgt spid="7"/>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5"/>
                                        </p:tgtEl>
                                        <p:attrNameLst>
                                          <p:attrName>style.visibility</p:attrName>
                                        </p:attrNameLst>
                                      </p:cBhvr>
                                      <p:to>
                                        <p:strVal val="visible"/>
                                      </p:to>
                                    </p:set>
                                    <p:animEffect transition="in" filter="fade">
                                      <p:cBhvr>
                                        <p:cTn id="17" dur="500"/>
                                        <p:tgtEl>
                                          <p:spTgt spid="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7"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28600"/>
            <a:ext cx="9144000" cy="930274"/>
          </a:xfrm>
        </p:spPr>
        <p:txBody>
          <a:bodyPr>
            <a:normAutofit/>
          </a:bodyPr>
          <a:lstStyle/>
          <a:p>
            <a:r>
              <a:rPr lang="en-US" sz="3200" dirty="0"/>
              <a:t>Cause and Effect vs. Inference to Larger Population</a:t>
            </a:r>
          </a:p>
        </p:txBody>
      </p:sp>
      <p:pic>
        <p:nvPicPr>
          <p:cNvPr id="4" name="Content Placeholder 3"/>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39120" y="1085055"/>
            <a:ext cx="5657080" cy="5560279"/>
          </a:xfrm>
        </p:spPr>
      </p:pic>
      <p:sp>
        <p:nvSpPr>
          <p:cNvPr id="3" name="TextBox 2">
            <a:extLst>
              <a:ext uri="{FF2B5EF4-FFF2-40B4-BE49-F238E27FC236}">
                <a16:creationId xmlns:a16="http://schemas.microsoft.com/office/drawing/2014/main" id="{05A907F5-EBF7-9547-85E2-7A8108FDB1B1}"/>
              </a:ext>
            </a:extLst>
          </p:cNvPr>
          <p:cNvSpPr txBox="1"/>
          <p:nvPr/>
        </p:nvSpPr>
        <p:spPr>
          <a:xfrm>
            <a:off x="4495800" y="5638800"/>
            <a:ext cx="1828800" cy="523220"/>
          </a:xfrm>
          <a:prstGeom prst="rect">
            <a:avLst/>
          </a:prstGeom>
          <a:noFill/>
        </p:spPr>
        <p:txBody>
          <a:bodyPr wrap="square" rtlCol="0">
            <a:spAutoFit/>
          </a:bodyPr>
          <a:lstStyle/>
          <a:p>
            <a:r>
              <a:rPr lang="en-US" sz="1400" b="1" dirty="0"/>
              <a:t>Only an association can be drawn.</a:t>
            </a:r>
          </a:p>
        </p:txBody>
      </p:sp>
      <p:sp>
        <p:nvSpPr>
          <p:cNvPr id="5" name="TextBox 4">
            <a:extLst>
              <a:ext uri="{FF2B5EF4-FFF2-40B4-BE49-F238E27FC236}">
                <a16:creationId xmlns:a16="http://schemas.microsoft.com/office/drawing/2014/main" id="{1378084E-87C7-2843-8238-57C0C6CC918B}"/>
              </a:ext>
            </a:extLst>
          </p:cNvPr>
          <p:cNvSpPr txBox="1"/>
          <p:nvPr/>
        </p:nvSpPr>
        <p:spPr>
          <a:xfrm>
            <a:off x="6096000" y="3770491"/>
            <a:ext cx="2496320" cy="1384995"/>
          </a:xfrm>
          <a:prstGeom prst="rect">
            <a:avLst/>
          </a:prstGeom>
          <a:noFill/>
        </p:spPr>
        <p:txBody>
          <a:bodyPr wrap="square" rtlCol="0">
            <a:spAutoFit/>
          </a:bodyPr>
          <a:lstStyle/>
          <a:p>
            <a:r>
              <a:rPr lang="en-US" sz="1400" b="1" dirty="0"/>
              <a:t>Inference can only be drawn to the subjects in the sample or the population that the group was randomly sampled from (possibly a subpopulation of the population of interest.</a:t>
            </a:r>
          </a:p>
        </p:txBody>
      </p:sp>
    </p:spTree>
    <p:extLst>
      <p:ext uri="{BB962C8B-B14F-4D97-AF65-F5344CB8AC3E}">
        <p14:creationId xmlns:p14="http://schemas.microsoft.com/office/powerpoint/2010/main" val="2364276803"/>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457200" y="152400"/>
            <a:ext cx="8229600" cy="639762"/>
          </a:xfrm>
        </p:spPr>
        <p:txBody>
          <a:bodyPr>
            <a:normAutofit fontScale="90000"/>
          </a:bodyPr>
          <a:lstStyle/>
          <a:p>
            <a:r>
              <a:rPr lang="en-US" altLang="en-US" dirty="0"/>
              <a:t>Further Interpretation: Log-Log</a:t>
            </a:r>
          </a:p>
        </p:txBody>
      </p:sp>
      <mc:AlternateContent xmlns:mc="http://schemas.openxmlformats.org/markup-compatibility/2006" xmlns:a14="http://schemas.microsoft.com/office/drawing/2010/main">
        <mc:Choice Requires="a14">
          <p:sp>
            <p:nvSpPr>
              <p:cNvPr id="11" name="TextBox 10"/>
              <p:cNvSpPr txBox="1"/>
              <p:nvPr/>
            </p:nvSpPr>
            <p:spPr>
              <a:xfrm>
                <a:off x="2921895" y="838200"/>
                <a:ext cx="3452612" cy="36933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ea typeface="Cambria Math"/>
                        </a:rPr>
                        <m:t>𝜇</m:t>
                      </m:r>
                      <m:r>
                        <m:rPr>
                          <m:nor/>
                        </m:rPr>
                        <a:rPr lang="en-US" dirty="0" smtClean="0">
                          <a:solidFill>
                            <a:prstClr val="black"/>
                          </a:solidFill>
                        </a:rPr>
                        <m:t>{</m:t>
                      </m:r>
                      <m:r>
                        <m:rPr>
                          <m:nor/>
                        </m:rPr>
                        <a:rPr lang="en-US" dirty="0" smtClean="0">
                          <a:solidFill>
                            <a:prstClr val="black"/>
                          </a:solidFill>
                        </a:rPr>
                        <m:t>log</m:t>
                      </m:r>
                      <m:r>
                        <m:rPr>
                          <m:nor/>
                        </m:rPr>
                        <a:rPr lang="en-US" dirty="0" smtClean="0">
                          <a:solidFill>
                            <a:prstClr val="black"/>
                          </a:solidFill>
                        </a:rPr>
                        <m:t>(</m:t>
                      </m:r>
                      <m:r>
                        <m:rPr>
                          <m:nor/>
                        </m:rPr>
                        <a:rPr lang="en-US" dirty="0" smtClean="0">
                          <a:solidFill>
                            <a:prstClr val="black"/>
                          </a:solidFill>
                        </a:rPr>
                        <m:t>Y</m:t>
                      </m:r>
                      <m:r>
                        <m:rPr>
                          <m:nor/>
                        </m:rPr>
                        <a:rPr lang="en-US" dirty="0" smtClean="0">
                          <a:solidFill>
                            <a:prstClr val="black"/>
                          </a:solidFill>
                        </a:rPr>
                        <m:t>)|</m:t>
                      </m:r>
                      <m:r>
                        <m:rPr>
                          <m:nor/>
                        </m:rPr>
                        <a:rPr lang="en-US" dirty="0" smtClean="0">
                          <a:solidFill>
                            <a:prstClr val="black"/>
                          </a:solidFill>
                        </a:rPr>
                        <m:t>log</m:t>
                      </m:r>
                      <m:r>
                        <m:rPr>
                          <m:nor/>
                        </m:rPr>
                        <a:rPr lang="en-US" dirty="0" smtClean="0">
                          <a:solidFill>
                            <a:prstClr val="black"/>
                          </a:solidFill>
                        </a:rPr>
                        <m:t>(</m:t>
                      </m:r>
                      <m:r>
                        <m:rPr>
                          <m:nor/>
                        </m:rPr>
                        <a:rPr lang="en-US" dirty="0" smtClean="0">
                          <a:solidFill>
                            <a:prstClr val="black"/>
                          </a:solidFill>
                        </a:rPr>
                        <m:t>X</m:t>
                      </m:r>
                      <m:r>
                        <m:rPr>
                          <m:nor/>
                        </m:rPr>
                        <a:rPr lang="en-US" dirty="0" smtClean="0">
                          <a:solidFill>
                            <a:prstClr val="black"/>
                          </a:solidFill>
                        </a:rPr>
                        <m:t>)}=</m:t>
                      </m:r>
                      <m:sSub>
                        <m:sSubPr>
                          <m:ctrlPr>
                            <a:rPr lang="el-GR"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0</m:t>
                          </m:r>
                        </m:sub>
                      </m:sSub>
                      <m:r>
                        <a:rPr lang="en-US" i="1" dirty="0" smtClean="0">
                          <a:solidFill>
                            <a:prstClr val="black"/>
                          </a:solidFill>
                          <a:latin typeface="Cambria Math"/>
                          <a:ea typeface="Cambria Math"/>
                        </a:rPr>
                        <m:t>+</m:t>
                      </m:r>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r>
                        <a:rPr lang="en-US" i="1" dirty="0" smtClean="0">
                          <a:solidFill>
                            <a:prstClr val="black"/>
                          </a:solidFill>
                          <a:latin typeface="Cambria Math"/>
                          <a:ea typeface="Cambria Math"/>
                        </a:rPr>
                        <m:t>(</m:t>
                      </m:r>
                      <m:r>
                        <a:rPr lang="en-US" i="1" dirty="0" smtClean="0">
                          <a:solidFill>
                            <a:prstClr val="black"/>
                          </a:solidFill>
                          <a:latin typeface="Cambria Math"/>
                          <a:ea typeface="Cambria Math"/>
                        </a:rPr>
                        <m:t>𝐿𝑜𝑔</m:t>
                      </m:r>
                      <m:d>
                        <m:dPr>
                          <m:ctrlPr>
                            <a:rPr lang="en-US" i="1" dirty="0" smtClean="0">
                              <a:solidFill>
                                <a:prstClr val="black"/>
                              </a:solidFill>
                              <a:latin typeface="Cambria Math" panose="02040503050406030204" pitchFamily="18" charset="0"/>
                              <a:ea typeface="Cambria Math"/>
                            </a:rPr>
                          </m:ctrlPr>
                        </m:dPr>
                        <m:e>
                          <m:r>
                            <a:rPr lang="en-US" i="1" dirty="0" smtClean="0">
                              <a:solidFill>
                                <a:prstClr val="black"/>
                              </a:solidFill>
                              <a:latin typeface="Cambria Math"/>
                              <a:ea typeface="Cambria Math"/>
                            </a:rPr>
                            <m:t>𝑥</m:t>
                          </m:r>
                        </m:e>
                      </m:d>
                      <m:r>
                        <a:rPr lang="en-US" i="1" dirty="0" smtClean="0">
                          <a:solidFill>
                            <a:prstClr val="black"/>
                          </a:solidFill>
                          <a:latin typeface="Cambria Math"/>
                          <a:ea typeface="Cambria Math"/>
                        </a:rPr>
                        <m:t>)</m:t>
                      </m:r>
                    </m:oMath>
                  </m:oMathPara>
                </a14:m>
                <a:endParaRPr lang="en-US" dirty="0">
                  <a:solidFill>
                    <a:prstClr val="black"/>
                  </a:solidFill>
                </a:endParaRPr>
              </a:p>
            </p:txBody>
          </p:sp>
        </mc:Choice>
        <mc:Fallback xmlns="">
          <p:sp>
            <p:nvSpPr>
              <p:cNvPr id="11" name="TextBox 10"/>
              <p:cNvSpPr txBox="1">
                <a:spLocks noRot="1" noChangeAspect="1" noMove="1" noResize="1" noEditPoints="1" noAdjustHandles="1" noChangeArrowheads="1" noChangeShapeType="1" noTextEdit="1"/>
              </p:cNvSpPr>
              <p:nvPr/>
            </p:nvSpPr>
            <p:spPr>
              <a:xfrm>
                <a:off x="2921895" y="838200"/>
                <a:ext cx="3452612" cy="369332"/>
              </a:xfrm>
              <a:prstGeom prst="rect">
                <a:avLst/>
              </a:prstGeom>
              <a:blipFill rotWithShape="1">
                <a:blip r:embed="rId2"/>
                <a:stretch>
                  <a:fillRect b="-11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p:cNvSpPr txBox="1"/>
              <p:nvPr/>
            </p:nvSpPr>
            <p:spPr>
              <a:xfrm>
                <a:off x="3361919" y="1359932"/>
                <a:ext cx="2572563" cy="3822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ea typeface="Cambria Math"/>
                        </a:rPr>
                        <m:t>𝑀𝑒𝑑𝑖𝑎𝑛</m:t>
                      </m:r>
                      <m:d>
                        <m:dPr>
                          <m:ctrlPr>
                            <a:rPr lang="en-US" i="1" smtClean="0">
                              <a:solidFill>
                                <a:prstClr val="black"/>
                              </a:solidFill>
                              <a:latin typeface="Cambria Math" panose="02040503050406030204" pitchFamily="18" charset="0"/>
                              <a:ea typeface="Cambria Math"/>
                            </a:rPr>
                          </m:ctrlPr>
                        </m:dPr>
                        <m:e>
                          <m:r>
                            <a:rPr lang="en-US" i="1" smtClean="0">
                              <a:solidFill>
                                <a:prstClr val="black"/>
                              </a:solidFill>
                              <a:latin typeface="Cambria Math"/>
                              <a:ea typeface="Cambria Math"/>
                            </a:rPr>
                            <m:t>𝑌</m:t>
                          </m:r>
                        </m:e>
                        <m:e>
                          <m:r>
                            <a:rPr lang="en-US" i="1" smtClean="0">
                              <a:solidFill>
                                <a:prstClr val="black"/>
                              </a:solidFill>
                              <a:latin typeface="Cambria Math"/>
                              <a:ea typeface="Cambria Math"/>
                            </a:rPr>
                            <m:t>𝑋</m:t>
                          </m:r>
                        </m:e>
                      </m:d>
                      <m:r>
                        <a:rPr lang="en-US" i="1" smtClean="0">
                          <a:solidFill>
                            <a:prstClr val="black"/>
                          </a:solidFill>
                          <a:latin typeface="Cambria Math"/>
                          <a:ea typeface="Cambria Math"/>
                        </a:rPr>
                        <m:t>=</m:t>
                      </m:r>
                      <m:sSup>
                        <m:sSupPr>
                          <m:ctrlPr>
                            <a:rPr lang="en-US" i="1" smtClean="0">
                              <a:solidFill>
                                <a:prstClr val="black"/>
                              </a:solidFill>
                              <a:latin typeface="Cambria Math" panose="02040503050406030204" pitchFamily="18" charset="0"/>
                              <a:ea typeface="Cambria Math"/>
                            </a:rPr>
                          </m:ctrlPr>
                        </m:sSupPr>
                        <m:e>
                          <m:r>
                            <a:rPr lang="en-US" i="1" smtClean="0">
                              <a:solidFill>
                                <a:prstClr val="black"/>
                              </a:solidFill>
                              <a:latin typeface="Cambria Math"/>
                              <a:ea typeface="Cambria Math"/>
                            </a:rPr>
                            <m:t>𝑒</m:t>
                          </m:r>
                        </m:e>
                        <m:sup>
                          <m:sSub>
                            <m:sSubPr>
                              <m:ctrlPr>
                                <a:rPr lang="el-GR"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0</m:t>
                              </m:r>
                            </m:sub>
                          </m:sSub>
                        </m:sup>
                      </m:sSup>
                      <m:sSup>
                        <m:sSupPr>
                          <m:ctrlPr>
                            <a:rPr lang="en-US" i="1" smtClean="0">
                              <a:solidFill>
                                <a:prstClr val="black"/>
                              </a:solidFill>
                              <a:latin typeface="Cambria Math" panose="02040503050406030204" pitchFamily="18" charset="0"/>
                              <a:ea typeface="Cambria Math"/>
                            </a:rPr>
                          </m:ctrlPr>
                        </m:sSupPr>
                        <m:e>
                          <m:r>
                            <a:rPr lang="en-US" i="1" smtClean="0">
                              <a:solidFill>
                                <a:prstClr val="black"/>
                              </a:solidFill>
                              <a:latin typeface="Cambria Math"/>
                              <a:ea typeface="Cambria Math"/>
                            </a:rPr>
                            <m:t>𝑋</m:t>
                          </m:r>
                        </m:e>
                        <m:sup>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sup>
                      </m:sSup>
                    </m:oMath>
                  </m:oMathPara>
                </a14:m>
                <a:endParaRPr lang="en-US" dirty="0">
                  <a:solidFill>
                    <a:prstClr val="black"/>
                  </a:solidFill>
                </a:endParaRPr>
              </a:p>
            </p:txBody>
          </p:sp>
        </mc:Choice>
        <mc:Fallback xmlns="">
          <p:sp>
            <p:nvSpPr>
              <p:cNvPr id="14" name="TextBox 13"/>
              <p:cNvSpPr txBox="1">
                <a:spLocks noRot="1" noChangeAspect="1" noMove="1" noResize="1" noEditPoints="1" noAdjustHandles="1" noChangeArrowheads="1" noChangeShapeType="1" noTextEdit="1"/>
              </p:cNvSpPr>
              <p:nvPr/>
            </p:nvSpPr>
            <p:spPr>
              <a:xfrm>
                <a:off x="3361919" y="1359932"/>
                <a:ext cx="2572563" cy="382284"/>
              </a:xfrm>
              <a:prstGeom prst="rect">
                <a:avLst/>
              </a:prstGeom>
              <a:blipFill rotWithShape="1">
                <a:blip r:embed="rId3"/>
                <a:stretch>
                  <a:fillRect/>
                </a:stretch>
              </a:blipFill>
            </p:spPr>
            <p:txBody>
              <a:bodyPr/>
              <a:lstStyle/>
              <a:p>
                <a:r>
                  <a:rPr lang="en-US">
                    <a:noFill/>
                  </a:rPr>
                  <a:t> </a:t>
                </a:r>
              </a:p>
            </p:txBody>
          </p:sp>
        </mc:Fallback>
      </mc:AlternateContent>
      <p:sp>
        <p:nvSpPr>
          <p:cNvPr id="12" name="TextBox 11"/>
          <p:cNvSpPr txBox="1"/>
          <p:nvPr/>
        </p:nvSpPr>
        <p:spPr>
          <a:xfrm>
            <a:off x="4191001" y="902732"/>
            <a:ext cx="184731" cy="369332"/>
          </a:xfrm>
          <a:prstGeom prst="rect">
            <a:avLst/>
          </a:prstGeom>
          <a:noFill/>
        </p:spPr>
        <p:txBody>
          <a:bodyPr wrap="none" rtlCol="0">
            <a:spAutoFit/>
          </a:bodyPr>
          <a:lstStyle/>
          <a:p>
            <a:endParaRPr lang="en-US" dirty="0">
              <a:solidFill>
                <a:prstClr val="black"/>
              </a:solidFill>
            </a:endParaRPr>
          </a:p>
        </p:txBody>
      </p:sp>
      <mc:AlternateContent xmlns:mc="http://schemas.openxmlformats.org/markup-compatibility/2006" xmlns:a14="http://schemas.microsoft.com/office/drawing/2010/main">
        <mc:Choice Requires="a14">
          <p:sp>
            <p:nvSpPr>
              <p:cNvPr id="13" name="TextBox 12"/>
              <p:cNvSpPr txBox="1"/>
              <p:nvPr/>
            </p:nvSpPr>
            <p:spPr>
              <a:xfrm>
                <a:off x="228600" y="3988917"/>
                <a:ext cx="8839200" cy="659283"/>
              </a:xfrm>
              <a:prstGeom prst="rect">
                <a:avLst/>
              </a:prstGeom>
              <a:noFill/>
            </p:spPr>
            <p:txBody>
              <a:bodyPr wrap="square" rtlCol="0">
                <a:spAutoFit/>
              </a:bodyPr>
              <a:lstStyle/>
              <a:p>
                <a:pPr algn="ctr"/>
                <a:r>
                  <a:rPr lang="en-US" dirty="0">
                    <a:solidFill>
                      <a:prstClr val="black"/>
                    </a:solidFill>
                  </a:rPr>
                  <a:t>Therefore a doubling of X equates to multiplicative change of</a:t>
                </a:r>
              </a:p>
              <a:p>
                <a:pPr algn="ctr"/>
                <a:r>
                  <a:rPr lang="en-US" dirty="0">
                    <a:solidFill>
                      <a:prstClr val="black"/>
                    </a:solidFill>
                  </a:rPr>
                  <a:t> </a:t>
                </a:r>
                <a14:m>
                  <m:oMath xmlns:m="http://schemas.openxmlformats.org/officeDocument/2006/math">
                    <m:sSup>
                      <m:sSupPr>
                        <m:ctrlPr>
                          <a:rPr lang="en-US" i="1" smtClean="0">
                            <a:solidFill>
                              <a:prstClr val="black"/>
                            </a:solidFill>
                            <a:latin typeface="Cambria Math" panose="02040503050406030204" pitchFamily="18" charset="0"/>
                            <a:ea typeface="Cambria Math"/>
                          </a:rPr>
                        </m:ctrlPr>
                      </m:sSupPr>
                      <m:e>
                        <m:r>
                          <a:rPr lang="en-US" i="1" smtClean="0">
                            <a:solidFill>
                              <a:prstClr val="black"/>
                            </a:solidFill>
                            <a:latin typeface="Cambria Math"/>
                            <a:ea typeface="Cambria Math"/>
                          </a:rPr>
                          <m:t>2</m:t>
                        </m:r>
                      </m:e>
                      <m:sup>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sup>
                    </m:sSup>
                  </m:oMath>
                </a14:m>
                <a:r>
                  <a:rPr lang="en-US" dirty="0">
                    <a:solidFill>
                      <a:prstClr val="black"/>
                    </a:solidFill>
                  </a:rPr>
                  <a:t> for the median of Y given X.</a:t>
                </a:r>
              </a:p>
            </p:txBody>
          </p:sp>
        </mc:Choice>
        <mc:Fallback xmlns="">
          <p:sp>
            <p:nvSpPr>
              <p:cNvPr id="13" name="TextBox 12"/>
              <p:cNvSpPr txBox="1">
                <a:spLocks noRot="1" noChangeAspect="1" noMove="1" noResize="1" noEditPoints="1" noAdjustHandles="1" noChangeArrowheads="1" noChangeShapeType="1" noTextEdit="1"/>
              </p:cNvSpPr>
              <p:nvPr/>
            </p:nvSpPr>
            <p:spPr>
              <a:xfrm>
                <a:off x="228600" y="3988917"/>
                <a:ext cx="8839200" cy="659283"/>
              </a:xfrm>
              <a:prstGeom prst="rect">
                <a:avLst/>
              </a:prstGeom>
              <a:blipFill>
                <a:blip r:embed="rId4"/>
                <a:stretch>
                  <a:fillRect t="-4587" b="-13761"/>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p:cNvSpPr txBox="1"/>
              <p:nvPr/>
            </p:nvSpPr>
            <p:spPr>
              <a:xfrm>
                <a:off x="2567150" y="1866258"/>
                <a:ext cx="3027047" cy="3822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ea typeface="Cambria Math"/>
                        </a:rPr>
                        <m:t>𝑀𝑒𝑑𝑖𝑎𝑛</m:t>
                      </m:r>
                      <m:d>
                        <m:dPr>
                          <m:ctrlPr>
                            <a:rPr lang="en-US" i="1" smtClean="0">
                              <a:solidFill>
                                <a:prstClr val="black"/>
                              </a:solidFill>
                              <a:latin typeface="Cambria Math" panose="02040503050406030204" pitchFamily="18" charset="0"/>
                              <a:ea typeface="Cambria Math"/>
                            </a:rPr>
                          </m:ctrlPr>
                        </m:dPr>
                        <m:e>
                          <m:r>
                            <a:rPr lang="en-US" i="1" smtClean="0">
                              <a:solidFill>
                                <a:prstClr val="black"/>
                              </a:solidFill>
                              <a:latin typeface="Cambria Math"/>
                              <a:ea typeface="Cambria Math"/>
                            </a:rPr>
                            <m:t>𝑌</m:t>
                          </m:r>
                        </m:e>
                        <m:e>
                          <m:r>
                            <a:rPr lang="en-US" i="1" smtClean="0">
                              <a:solidFill>
                                <a:prstClr val="black"/>
                              </a:solidFill>
                              <a:latin typeface="Cambria Math"/>
                              <a:ea typeface="Cambria Math"/>
                            </a:rPr>
                            <m:t>2</m:t>
                          </m:r>
                          <m:r>
                            <a:rPr lang="en-US" i="1" smtClean="0">
                              <a:solidFill>
                                <a:prstClr val="black"/>
                              </a:solidFill>
                              <a:latin typeface="Cambria Math"/>
                              <a:ea typeface="Cambria Math"/>
                            </a:rPr>
                            <m:t>𝑋</m:t>
                          </m:r>
                        </m:e>
                      </m:d>
                      <m:r>
                        <a:rPr lang="en-US" i="1" smtClean="0">
                          <a:solidFill>
                            <a:prstClr val="black"/>
                          </a:solidFill>
                          <a:latin typeface="Cambria Math"/>
                          <a:ea typeface="Cambria Math"/>
                        </a:rPr>
                        <m:t>=</m:t>
                      </m:r>
                      <m:sSup>
                        <m:sSupPr>
                          <m:ctrlPr>
                            <a:rPr lang="en-US" i="1" smtClean="0">
                              <a:solidFill>
                                <a:prstClr val="black"/>
                              </a:solidFill>
                              <a:latin typeface="Cambria Math" panose="02040503050406030204" pitchFamily="18" charset="0"/>
                              <a:ea typeface="Cambria Math"/>
                            </a:rPr>
                          </m:ctrlPr>
                        </m:sSupPr>
                        <m:e>
                          <m:r>
                            <a:rPr lang="en-US" i="1" smtClean="0">
                              <a:solidFill>
                                <a:prstClr val="black"/>
                              </a:solidFill>
                              <a:latin typeface="Cambria Math"/>
                              <a:ea typeface="Cambria Math"/>
                            </a:rPr>
                            <m:t>𝑒</m:t>
                          </m:r>
                        </m:e>
                        <m:sup>
                          <m:sSub>
                            <m:sSubPr>
                              <m:ctrlPr>
                                <a:rPr lang="el-GR"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0</m:t>
                              </m:r>
                            </m:sub>
                          </m:sSub>
                        </m:sup>
                      </m:sSup>
                      <m:sSup>
                        <m:sSupPr>
                          <m:ctrlPr>
                            <a:rPr lang="en-US" i="1" smtClean="0">
                              <a:solidFill>
                                <a:prstClr val="black"/>
                              </a:solidFill>
                              <a:latin typeface="Cambria Math" panose="02040503050406030204" pitchFamily="18" charset="0"/>
                              <a:ea typeface="Cambria Math"/>
                            </a:rPr>
                          </m:ctrlPr>
                        </m:sSupPr>
                        <m:e>
                          <m:d>
                            <m:dPr>
                              <m:ctrlPr>
                                <a:rPr lang="en-US" i="1" smtClean="0">
                                  <a:solidFill>
                                    <a:prstClr val="black"/>
                                  </a:solidFill>
                                  <a:latin typeface="Cambria Math" panose="02040503050406030204" pitchFamily="18" charset="0"/>
                                  <a:ea typeface="Cambria Math"/>
                                </a:rPr>
                              </m:ctrlPr>
                            </m:dPr>
                            <m:e>
                              <m:r>
                                <a:rPr lang="en-US" b="0" i="1" smtClean="0">
                                  <a:solidFill>
                                    <a:prstClr val="black"/>
                                  </a:solidFill>
                                  <a:latin typeface="Cambria Math" panose="02040503050406030204" pitchFamily="18" charset="0"/>
                                  <a:ea typeface="Cambria Math"/>
                                </a:rPr>
                                <m:t>2</m:t>
                              </m:r>
                              <m:r>
                                <a:rPr lang="en-US" b="0" i="1" smtClean="0">
                                  <a:solidFill>
                                    <a:prstClr val="black"/>
                                  </a:solidFill>
                                  <a:latin typeface="Cambria Math" panose="02040503050406030204" pitchFamily="18" charset="0"/>
                                  <a:ea typeface="Cambria Math"/>
                                </a:rPr>
                                <m:t>𝑋</m:t>
                              </m:r>
                            </m:e>
                          </m:d>
                        </m:e>
                        <m:sup>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sup>
                      </m:sSup>
                    </m:oMath>
                  </m:oMathPara>
                </a14:m>
                <a:endParaRPr lang="en-US" dirty="0">
                  <a:solidFill>
                    <a:prstClr val="black"/>
                  </a:solidFill>
                </a:endParaRPr>
              </a:p>
            </p:txBody>
          </p:sp>
        </mc:Choice>
        <mc:Fallback xmlns="">
          <p:sp>
            <p:nvSpPr>
              <p:cNvPr id="8" name="TextBox 7"/>
              <p:cNvSpPr txBox="1">
                <a:spLocks noRot="1" noChangeAspect="1" noMove="1" noResize="1" noEditPoints="1" noAdjustHandles="1" noChangeArrowheads="1" noChangeShapeType="1" noTextEdit="1"/>
              </p:cNvSpPr>
              <p:nvPr/>
            </p:nvSpPr>
            <p:spPr>
              <a:xfrm>
                <a:off x="2567150" y="1866258"/>
                <a:ext cx="3027047" cy="38228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p:cNvSpPr txBox="1"/>
              <p:nvPr/>
            </p:nvSpPr>
            <p:spPr>
              <a:xfrm>
                <a:off x="2209801" y="2400942"/>
                <a:ext cx="5212132" cy="382284"/>
              </a:xfrm>
              <a:prstGeom prst="rect">
                <a:avLst/>
              </a:prstGeom>
              <a:noFill/>
            </p:spPr>
            <p:txBody>
              <a:bodyPr wrap="none" rtlCol="0">
                <a:spAutoFit/>
              </a:bodyPr>
              <a:lstStyle/>
              <a:p>
                <a14:m>
                  <m:oMath xmlns:m="http://schemas.openxmlformats.org/officeDocument/2006/math">
                    <m:r>
                      <a:rPr lang="en-US" i="1" smtClean="0">
                        <a:solidFill>
                          <a:prstClr val="black"/>
                        </a:solidFill>
                        <a:latin typeface="Cambria Math"/>
                        <a:ea typeface="Cambria Math"/>
                      </a:rPr>
                      <m:t>𝑀𝑒𝑑𝑖𝑎𝑛</m:t>
                    </m:r>
                    <m:d>
                      <m:dPr>
                        <m:ctrlPr>
                          <a:rPr lang="en-US" i="1" smtClean="0">
                            <a:solidFill>
                              <a:prstClr val="black"/>
                            </a:solidFill>
                            <a:latin typeface="Cambria Math" panose="02040503050406030204" pitchFamily="18" charset="0"/>
                            <a:ea typeface="Cambria Math"/>
                          </a:rPr>
                        </m:ctrlPr>
                      </m:dPr>
                      <m:e>
                        <m:r>
                          <a:rPr lang="en-US" i="1" smtClean="0">
                            <a:solidFill>
                              <a:prstClr val="black"/>
                            </a:solidFill>
                            <a:latin typeface="Cambria Math"/>
                            <a:ea typeface="Cambria Math"/>
                          </a:rPr>
                          <m:t>𝑌</m:t>
                        </m:r>
                      </m:e>
                      <m:e>
                        <m:r>
                          <a:rPr lang="en-US" i="1" smtClean="0">
                            <a:solidFill>
                              <a:prstClr val="black"/>
                            </a:solidFill>
                            <a:latin typeface="Cambria Math"/>
                            <a:ea typeface="Cambria Math"/>
                          </a:rPr>
                          <m:t>2</m:t>
                        </m:r>
                        <m:r>
                          <a:rPr lang="en-US" i="1" smtClean="0">
                            <a:solidFill>
                              <a:prstClr val="black"/>
                            </a:solidFill>
                            <a:latin typeface="Cambria Math"/>
                            <a:ea typeface="Cambria Math"/>
                          </a:rPr>
                          <m:t>𝑋</m:t>
                        </m:r>
                      </m:e>
                    </m:d>
                    <m:r>
                      <a:rPr lang="en-US" i="1" smtClean="0">
                        <a:solidFill>
                          <a:prstClr val="black"/>
                        </a:solidFill>
                        <a:latin typeface="Cambria Math"/>
                        <a:ea typeface="Cambria Math"/>
                      </a:rPr>
                      <m:t>/</m:t>
                    </m:r>
                    <m:r>
                      <a:rPr lang="en-US" i="1" smtClean="0">
                        <a:solidFill>
                          <a:prstClr val="black"/>
                        </a:solidFill>
                        <a:latin typeface="Cambria Math"/>
                        <a:ea typeface="Cambria Math"/>
                      </a:rPr>
                      <m:t>𝑀𝑒𝑑𝑖𝑎𝑛</m:t>
                    </m:r>
                    <m:d>
                      <m:dPr>
                        <m:ctrlPr>
                          <a:rPr lang="en-US" i="1" smtClean="0">
                            <a:solidFill>
                              <a:prstClr val="black"/>
                            </a:solidFill>
                            <a:latin typeface="Cambria Math" panose="02040503050406030204" pitchFamily="18" charset="0"/>
                            <a:ea typeface="Cambria Math"/>
                          </a:rPr>
                        </m:ctrlPr>
                      </m:dPr>
                      <m:e>
                        <m:r>
                          <a:rPr lang="en-US" i="1" smtClean="0">
                            <a:solidFill>
                              <a:prstClr val="black"/>
                            </a:solidFill>
                            <a:latin typeface="Cambria Math"/>
                            <a:ea typeface="Cambria Math"/>
                          </a:rPr>
                          <m:t>𝑌</m:t>
                        </m:r>
                      </m:e>
                      <m:e>
                        <m:r>
                          <a:rPr lang="en-US" i="1" smtClean="0">
                            <a:solidFill>
                              <a:prstClr val="black"/>
                            </a:solidFill>
                            <a:latin typeface="Cambria Math"/>
                            <a:ea typeface="Cambria Math"/>
                          </a:rPr>
                          <m:t>𝑋</m:t>
                        </m:r>
                      </m:e>
                    </m:d>
                    <m:r>
                      <a:rPr lang="en-US" i="1" smtClean="0">
                        <a:solidFill>
                          <a:prstClr val="black"/>
                        </a:solidFill>
                        <a:latin typeface="Cambria Math"/>
                        <a:ea typeface="Cambria Math"/>
                      </a:rPr>
                      <m:t>=</m:t>
                    </m:r>
                    <m:sSup>
                      <m:sSupPr>
                        <m:ctrlPr>
                          <a:rPr lang="en-US" i="1" smtClean="0">
                            <a:solidFill>
                              <a:prstClr val="black"/>
                            </a:solidFill>
                            <a:latin typeface="Cambria Math" panose="02040503050406030204" pitchFamily="18" charset="0"/>
                            <a:ea typeface="Cambria Math"/>
                          </a:rPr>
                        </m:ctrlPr>
                      </m:sSupPr>
                      <m:e>
                        <m:r>
                          <a:rPr lang="en-US" i="1" smtClean="0">
                            <a:solidFill>
                              <a:prstClr val="black"/>
                            </a:solidFill>
                            <a:latin typeface="Cambria Math"/>
                            <a:ea typeface="Cambria Math"/>
                          </a:rPr>
                          <m:t>𝑒</m:t>
                        </m:r>
                      </m:e>
                      <m:sup>
                        <m:sSub>
                          <m:sSubPr>
                            <m:ctrlPr>
                              <a:rPr lang="el-GR"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0</m:t>
                            </m:r>
                          </m:sub>
                        </m:sSub>
                      </m:sup>
                    </m:sSup>
                    <m:sSup>
                      <m:sSupPr>
                        <m:ctrlPr>
                          <a:rPr lang="en-US" i="1" smtClean="0">
                            <a:solidFill>
                              <a:prstClr val="black"/>
                            </a:solidFill>
                            <a:latin typeface="Cambria Math" panose="02040503050406030204" pitchFamily="18" charset="0"/>
                            <a:ea typeface="Cambria Math"/>
                          </a:rPr>
                        </m:ctrlPr>
                      </m:sSupPr>
                      <m:e>
                        <m:r>
                          <a:rPr lang="en-US" i="1" smtClean="0">
                            <a:solidFill>
                              <a:prstClr val="black"/>
                            </a:solidFill>
                            <a:latin typeface="Cambria Math"/>
                            <a:ea typeface="Cambria Math"/>
                          </a:rPr>
                          <m:t>(2</m:t>
                        </m:r>
                        <m:r>
                          <a:rPr lang="en-US" i="1" smtClean="0">
                            <a:solidFill>
                              <a:prstClr val="black"/>
                            </a:solidFill>
                            <a:latin typeface="Cambria Math"/>
                            <a:ea typeface="Cambria Math"/>
                          </a:rPr>
                          <m:t>𝑋</m:t>
                        </m:r>
                        <m:r>
                          <a:rPr lang="en-US" i="1" smtClean="0">
                            <a:solidFill>
                              <a:prstClr val="black"/>
                            </a:solidFill>
                            <a:latin typeface="Cambria Math"/>
                            <a:ea typeface="Cambria Math"/>
                          </a:rPr>
                          <m:t>)</m:t>
                        </m:r>
                      </m:e>
                      <m:sup>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sup>
                    </m:sSup>
                  </m:oMath>
                </a14:m>
                <a:r>
                  <a:rPr lang="en-US" dirty="0">
                    <a:solidFill>
                      <a:prstClr val="black"/>
                    </a:solidFill>
                  </a:rPr>
                  <a:t>/</a:t>
                </a:r>
                <a14:m>
                  <m:oMath xmlns:m="http://schemas.openxmlformats.org/officeDocument/2006/math">
                    <m:sSup>
                      <m:sSupPr>
                        <m:ctrlPr>
                          <a:rPr lang="en-US" i="1" smtClean="0">
                            <a:solidFill>
                              <a:prstClr val="black"/>
                            </a:solidFill>
                            <a:latin typeface="Cambria Math" panose="02040503050406030204" pitchFamily="18" charset="0"/>
                            <a:ea typeface="Cambria Math"/>
                          </a:rPr>
                        </m:ctrlPr>
                      </m:sSupPr>
                      <m:e>
                        <m:r>
                          <a:rPr lang="en-US" i="1" smtClean="0">
                            <a:solidFill>
                              <a:prstClr val="black"/>
                            </a:solidFill>
                            <a:latin typeface="Cambria Math"/>
                            <a:ea typeface="Cambria Math"/>
                          </a:rPr>
                          <m:t>𝑒</m:t>
                        </m:r>
                      </m:e>
                      <m:sup>
                        <m:sSub>
                          <m:sSubPr>
                            <m:ctrlPr>
                              <a:rPr lang="el-GR"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0</m:t>
                            </m:r>
                          </m:sub>
                        </m:sSub>
                      </m:sup>
                    </m:sSup>
                    <m:sSup>
                      <m:sSupPr>
                        <m:ctrlPr>
                          <a:rPr lang="en-US" i="1" smtClean="0">
                            <a:solidFill>
                              <a:prstClr val="black"/>
                            </a:solidFill>
                            <a:latin typeface="Cambria Math" panose="02040503050406030204" pitchFamily="18" charset="0"/>
                            <a:ea typeface="Cambria Math"/>
                          </a:rPr>
                        </m:ctrlPr>
                      </m:sSupPr>
                      <m:e>
                        <m:r>
                          <a:rPr lang="en-US" i="1" smtClean="0">
                            <a:solidFill>
                              <a:prstClr val="black"/>
                            </a:solidFill>
                            <a:latin typeface="Cambria Math"/>
                            <a:ea typeface="Cambria Math"/>
                          </a:rPr>
                          <m:t>𝑋</m:t>
                        </m:r>
                      </m:e>
                      <m:sup>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sup>
                    </m:sSup>
                  </m:oMath>
                </a14:m>
                <a:endParaRPr lang="en-US" dirty="0">
                  <a:solidFill>
                    <a:prstClr val="black"/>
                  </a:solidFill>
                </a:endParaRPr>
              </a:p>
            </p:txBody>
          </p:sp>
        </mc:Choice>
        <mc:Fallback xmlns="">
          <p:sp>
            <p:nvSpPr>
              <p:cNvPr id="9" name="TextBox 8"/>
              <p:cNvSpPr txBox="1">
                <a:spLocks noRot="1" noChangeAspect="1" noMove="1" noResize="1" noEditPoints="1" noAdjustHandles="1" noChangeArrowheads="1" noChangeShapeType="1" noTextEdit="1"/>
              </p:cNvSpPr>
              <p:nvPr/>
            </p:nvSpPr>
            <p:spPr>
              <a:xfrm>
                <a:off x="2209801" y="2400942"/>
                <a:ext cx="5212132" cy="382284"/>
              </a:xfrm>
              <a:prstGeom prst="rect">
                <a:avLst/>
              </a:prstGeom>
              <a:blipFill rotWithShape="1">
                <a:blip r:embed="rId6"/>
                <a:stretch>
                  <a:fillRect t="-3175" b="-25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p:cNvSpPr txBox="1"/>
              <p:nvPr/>
            </p:nvSpPr>
            <p:spPr>
              <a:xfrm>
                <a:off x="2173601" y="2894316"/>
                <a:ext cx="4548105" cy="382284"/>
              </a:xfrm>
              <a:prstGeom prst="rect">
                <a:avLst/>
              </a:prstGeom>
              <a:noFill/>
            </p:spPr>
            <p:txBody>
              <a:bodyPr wrap="none" rtlCol="0">
                <a:spAutoFit/>
              </a:bodyPr>
              <a:lstStyle/>
              <a:p>
                <a14:m>
                  <m:oMath xmlns:m="http://schemas.openxmlformats.org/officeDocument/2006/math">
                    <m:r>
                      <a:rPr lang="en-US" i="1" smtClean="0">
                        <a:solidFill>
                          <a:prstClr val="black"/>
                        </a:solidFill>
                        <a:latin typeface="Cambria Math"/>
                        <a:ea typeface="Cambria Math"/>
                      </a:rPr>
                      <m:t>𝑀𝑒𝑑𝑖𝑎𝑛</m:t>
                    </m:r>
                    <m:d>
                      <m:dPr>
                        <m:ctrlPr>
                          <a:rPr lang="en-US" i="1" smtClean="0">
                            <a:solidFill>
                              <a:prstClr val="black"/>
                            </a:solidFill>
                            <a:latin typeface="Cambria Math" panose="02040503050406030204" pitchFamily="18" charset="0"/>
                            <a:ea typeface="Cambria Math"/>
                          </a:rPr>
                        </m:ctrlPr>
                      </m:dPr>
                      <m:e>
                        <m:r>
                          <a:rPr lang="en-US" i="1" smtClean="0">
                            <a:solidFill>
                              <a:prstClr val="black"/>
                            </a:solidFill>
                            <a:latin typeface="Cambria Math"/>
                            <a:ea typeface="Cambria Math"/>
                          </a:rPr>
                          <m:t>𝑌</m:t>
                        </m:r>
                      </m:e>
                      <m:e>
                        <m:r>
                          <a:rPr lang="en-US" i="1" smtClean="0">
                            <a:solidFill>
                              <a:prstClr val="black"/>
                            </a:solidFill>
                            <a:latin typeface="Cambria Math"/>
                            <a:ea typeface="Cambria Math"/>
                          </a:rPr>
                          <m:t>2</m:t>
                        </m:r>
                        <m:r>
                          <a:rPr lang="en-US" i="1" smtClean="0">
                            <a:solidFill>
                              <a:prstClr val="black"/>
                            </a:solidFill>
                            <a:latin typeface="Cambria Math"/>
                            <a:ea typeface="Cambria Math"/>
                          </a:rPr>
                          <m:t>𝑋</m:t>
                        </m:r>
                      </m:e>
                    </m:d>
                    <m:r>
                      <a:rPr lang="en-US" i="1" smtClean="0">
                        <a:solidFill>
                          <a:prstClr val="black"/>
                        </a:solidFill>
                        <a:latin typeface="Cambria Math"/>
                        <a:ea typeface="Cambria Math"/>
                      </a:rPr>
                      <m:t>/</m:t>
                    </m:r>
                    <m:r>
                      <a:rPr lang="en-US" i="1" smtClean="0">
                        <a:solidFill>
                          <a:prstClr val="black"/>
                        </a:solidFill>
                        <a:latin typeface="Cambria Math"/>
                        <a:ea typeface="Cambria Math"/>
                      </a:rPr>
                      <m:t>𝑀𝑒𝑑𝑖𝑎𝑛</m:t>
                    </m:r>
                    <m:d>
                      <m:dPr>
                        <m:ctrlPr>
                          <a:rPr lang="en-US" i="1" smtClean="0">
                            <a:solidFill>
                              <a:prstClr val="black"/>
                            </a:solidFill>
                            <a:latin typeface="Cambria Math" panose="02040503050406030204" pitchFamily="18" charset="0"/>
                            <a:ea typeface="Cambria Math"/>
                          </a:rPr>
                        </m:ctrlPr>
                      </m:dPr>
                      <m:e>
                        <m:r>
                          <a:rPr lang="en-US" i="1" smtClean="0">
                            <a:solidFill>
                              <a:prstClr val="black"/>
                            </a:solidFill>
                            <a:latin typeface="Cambria Math"/>
                            <a:ea typeface="Cambria Math"/>
                          </a:rPr>
                          <m:t>𝑌</m:t>
                        </m:r>
                      </m:e>
                      <m:e>
                        <m:r>
                          <a:rPr lang="en-US" i="1" smtClean="0">
                            <a:solidFill>
                              <a:prstClr val="black"/>
                            </a:solidFill>
                            <a:latin typeface="Cambria Math"/>
                            <a:ea typeface="Cambria Math"/>
                          </a:rPr>
                          <m:t>𝑋</m:t>
                        </m:r>
                      </m:e>
                    </m:d>
                    <m:r>
                      <a:rPr lang="en-US" i="1" smtClean="0">
                        <a:solidFill>
                          <a:prstClr val="black"/>
                        </a:solidFill>
                        <a:latin typeface="Cambria Math"/>
                        <a:ea typeface="Cambria Math"/>
                      </a:rPr>
                      <m:t>=</m:t>
                    </m:r>
                    <m:sSup>
                      <m:sSupPr>
                        <m:ctrlPr>
                          <a:rPr lang="en-US" i="1" smtClean="0">
                            <a:solidFill>
                              <a:prstClr val="black"/>
                            </a:solidFill>
                            <a:latin typeface="Cambria Math" panose="02040503050406030204" pitchFamily="18" charset="0"/>
                            <a:ea typeface="Cambria Math"/>
                          </a:rPr>
                        </m:ctrlPr>
                      </m:sSupPr>
                      <m:e>
                        <m:r>
                          <a:rPr lang="en-US" i="1" smtClean="0">
                            <a:solidFill>
                              <a:prstClr val="black"/>
                            </a:solidFill>
                            <a:latin typeface="Cambria Math"/>
                            <a:ea typeface="Cambria Math"/>
                          </a:rPr>
                          <m:t>(2</m:t>
                        </m:r>
                        <m:r>
                          <a:rPr lang="en-US" i="1" smtClean="0">
                            <a:solidFill>
                              <a:prstClr val="black"/>
                            </a:solidFill>
                            <a:latin typeface="Cambria Math"/>
                            <a:ea typeface="Cambria Math"/>
                          </a:rPr>
                          <m:t>𝑋</m:t>
                        </m:r>
                        <m:r>
                          <a:rPr lang="en-US" i="1" smtClean="0">
                            <a:solidFill>
                              <a:prstClr val="black"/>
                            </a:solidFill>
                            <a:latin typeface="Cambria Math"/>
                            <a:ea typeface="Cambria Math"/>
                          </a:rPr>
                          <m:t>)</m:t>
                        </m:r>
                      </m:e>
                      <m:sup>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sup>
                    </m:sSup>
                  </m:oMath>
                </a14:m>
                <a:r>
                  <a:rPr lang="en-US" dirty="0">
                    <a:solidFill>
                      <a:prstClr val="black"/>
                    </a:solidFill>
                  </a:rPr>
                  <a:t>/</a:t>
                </a:r>
                <a14:m>
                  <m:oMath xmlns:m="http://schemas.openxmlformats.org/officeDocument/2006/math">
                    <m:sSup>
                      <m:sSupPr>
                        <m:ctrlPr>
                          <a:rPr lang="en-US" i="1" smtClean="0">
                            <a:solidFill>
                              <a:prstClr val="black"/>
                            </a:solidFill>
                            <a:latin typeface="Cambria Math" panose="02040503050406030204" pitchFamily="18" charset="0"/>
                            <a:ea typeface="Cambria Math"/>
                          </a:rPr>
                        </m:ctrlPr>
                      </m:sSupPr>
                      <m:e>
                        <m:r>
                          <a:rPr lang="en-US" i="1" smtClean="0">
                            <a:solidFill>
                              <a:prstClr val="black"/>
                            </a:solidFill>
                            <a:latin typeface="Cambria Math"/>
                            <a:ea typeface="Cambria Math"/>
                          </a:rPr>
                          <m:t>𝑋</m:t>
                        </m:r>
                      </m:e>
                      <m:sup>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sup>
                    </m:sSup>
                  </m:oMath>
                </a14:m>
                <a:endParaRPr lang="en-US" dirty="0">
                  <a:solidFill>
                    <a:prstClr val="black"/>
                  </a:solidFill>
                </a:endParaRPr>
              </a:p>
            </p:txBody>
          </p:sp>
        </mc:Choice>
        <mc:Fallback xmlns="">
          <p:sp>
            <p:nvSpPr>
              <p:cNvPr id="10" name="TextBox 9"/>
              <p:cNvSpPr txBox="1">
                <a:spLocks noRot="1" noChangeAspect="1" noMove="1" noResize="1" noEditPoints="1" noAdjustHandles="1" noChangeArrowheads="1" noChangeShapeType="1" noTextEdit="1"/>
              </p:cNvSpPr>
              <p:nvPr/>
            </p:nvSpPr>
            <p:spPr>
              <a:xfrm>
                <a:off x="2173601" y="2894316"/>
                <a:ext cx="4548105" cy="382284"/>
              </a:xfrm>
              <a:prstGeom prst="rect">
                <a:avLst/>
              </a:prstGeom>
              <a:blipFill rotWithShape="1">
                <a:blip r:embed="rId7"/>
                <a:stretch>
                  <a:fillRect t="-3175" b="-253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p:cNvSpPr txBox="1"/>
              <p:nvPr/>
            </p:nvSpPr>
            <p:spPr>
              <a:xfrm>
                <a:off x="2362201" y="3427716"/>
                <a:ext cx="3906198" cy="38228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i="1" smtClean="0">
                          <a:solidFill>
                            <a:prstClr val="black"/>
                          </a:solidFill>
                          <a:latin typeface="Cambria Math"/>
                          <a:ea typeface="Cambria Math"/>
                        </a:rPr>
                        <m:t>𝑀𝑒𝑑𝑖𝑎𝑛</m:t>
                      </m:r>
                      <m:d>
                        <m:dPr>
                          <m:ctrlPr>
                            <a:rPr lang="en-US" i="1" smtClean="0">
                              <a:solidFill>
                                <a:prstClr val="black"/>
                              </a:solidFill>
                              <a:latin typeface="Cambria Math" panose="02040503050406030204" pitchFamily="18" charset="0"/>
                              <a:ea typeface="Cambria Math"/>
                            </a:rPr>
                          </m:ctrlPr>
                        </m:dPr>
                        <m:e>
                          <m:r>
                            <a:rPr lang="en-US" i="1" smtClean="0">
                              <a:solidFill>
                                <a:prstClr val="black"/>
                              </a:solidFill>
                              <a:latin typeface="Cambria Math"/>
                              <a:ea typeface="Cambria Math"/>
                            </a:rPr>
                            <m:t>𝑌</m:t>
                          </m:r>
                        </m:e>
                        <m:e>
                          <m:r>
                            <a:rPr lang="en-US" i="1" smtClean="0">
                              <a:solidFill>
                                <a:prstClr val="black"/>
                              </a:solidFill>
                              <a:latin typeface="Cambria Math"/>
                              <a:ea typeface="Cambria Math"/>
                            </a:rPr>
                            <m:t>2</m:t>
                          </m:r>
                          <m:r>
                            <a:rPr lang="en-US" i="1" smtClean="0">
                              <a:solidFill>
                                <a:prstClr val="black"/>
                              </a:solidFill>
                              <a:latin typeface="Cambria Math"/>
                              <a:ea typeface="Cambria Math"/>
                            </a:rPr>
                            <m:t>𝑋</m:t>
                          </m:r>
                        </m:e>
                      </m:d>
                      <m:r>
                        <a:rPr lang="en-US" i="1" smtClean="0">
                          <a:solidFill>
                            <a:prstClr val="black"/>
                          </a:solidFill>
                          <a:latin typeface="Cambria Math"/>
                          <a:ea typeface="Cambria Math"/>
                        </a:rPr>
                        <m:t>/</m:t>
                      </m:r>
                      <m:r>
                        <a:rPr lang="en-US" i="1" smtClean="0">
                          <a:solidFill>
                            <a:prstClr val="black"/>
                          </a:solidFill>
                          <a:latin typeface="Cambria Math"/>
                          <a:ea typeface="Cambria Math"/>
                        </a:rPr>
                        <m:t>𝑀𝑒𝑑𝑖𝑎𝑛</m:t>
                      </m:r>
                      <m:d>
                        <m:dPr>
                          <m:ctrlPr>
                            <a:rPr lang="en-US" i="1" smtClean="0">
                              <a:solidFill>
                                <a:prstClr val="black"/>
                              </a:solidFill>
                              <a:latin typeface="Cambria Math" panose="02040503050406030204" pitchFamily="18" charset="0"/>
                              <a:ea typeface="Cambria Math"/>
                            </a:rPr>
                          </m:ctrlPr>
                        </m:dPr>
                        <m:e>
                          <m:r>
                            <a:rPr lang="en-US" i="1" smtClean="0">
                              <a:solidFill>
                                <a:prstClr val="black"/>
                              </a:solidFill>
                              <a:latin typeface="Cambria Math"/>
                              <a:ea typeface="Cambria Math"/>
                            </a:rPr>
                            <m:t>𝑌</m:t>
                          </m:r>
                        </m:e>
                        <m:e>
                          <m:r>
                            <a:rPr lang="en-US" i="1" smtClean="0">
                              <a:solidFill>
                                <a:prstClr val="black"/>
                              </a:solidFill>
                              <a:latin typeface="Cambria Math"/>
                              <a:ea typeface="Cambria Math"/>
                            </a:rPr>
                            <m:t>𝑋</m:t>
                          </m:r>
                        </m:e>
                      </m:d>
                      <m:r>
                        <a:rPr lang="en-US" i="1" smtClean="0">
                          <a:solidFill>
                            <a:prstClr val="black"/>
                          </a:solidFill>
                          <a:latin typeface="Cambria Math"/>
                          <a:ea typeface="Cambria Math"/>
                        </a:rPr>
                        <m:t>=</m:t>
                      </m:r>
                      <m:sSup>
                        <m:sSupPr>
                          <m:ctrlPr>
                            <a:rPr lang="en-US" i="1" smtClean="0">
                              <a:solidFill>
                                <a:prstClr val="black"/>
                              </a:solidFill>
                              <a:latin typeface="Cambria Math" panose="02040503050406030204" pitchFamily="18" charset="0"/>
                              <a:ea typeface="Cambria Math"/>
                            </a:rPr>
                          </m:ctrlPr>
                        </m:sSupPr>
                        <m:e>
                          <m:r>
                            <a:rPr lang="en-US" i="1" smtClean="0">
                              <a:solidFill>
                                <a:prstClr val="black"/>
                              </a:solidFill>
                              <a:latin typeface="Cambria Math"/>
                              <a:ea typeface="Cambria Math"/>
                            </a:rPr>
                            <m:t>2</m:t>
                          </m:r>
                        </m:e>
                        <m:sup>
                          <m:sSub>
                            <m:sSubPr>
                              <m:ctrlPr>
                                <a:rPr lang="en-US" i="1" dirty="0" smtClean="0">
                                  <a:solidFill>
                                    <a:prstClr val="black"/>
                                  </a:solidFill>
                                  <a:latin typeface="Cambria Math" panose="02040503050406030204" pitchFamily="18" charset="0"/>
                                  <a:ea typeface="Cambria Math"/>
                                </a:rPr>
                              </m:ctrlPr>
                            </m:sSubPr>
                            <m:e>
                              <m:r>
                                <a:rPr lang="en-US" i="1" dirty="0" smtClean="0">
                                  <a:solidFill>
                                    <a:prstClr val="black"/>
                                  </a:solidFill>
                                  <a:latin typeface="Cambria Math"/>
                                  <a:ea typeface="Cambria Math"/>
                                </a:rPr>
                                <m:t>𝛽</m:t>
                              </m:r>
                            </m:e>
                            <m:sub>
                              <m:r>
                                <a:rPr lang="en-US" i="1" dirty="0" smtClean="0">
                                  <a:solidFill>
                                    <a:prstClr val="black"/>
                                  </a:solidFill>
                                  <a:latin typeface="Cambria Math"/>
                                  <a:ea typeface="Cambria Math"/>
                                </a:rPr>
                                <m:t>1</m:t>
                              </m:r>
                            </m:sub>
                          </m:sSub>
                        </m:sup>
                      </m:sSup>
                    </m:oMath>
                  </m:oMathPara>
                </a14:m>
                <a:endParaRPr lang="en-US" dirty="0">
                  <a:solidFill>
                    <a:prstClr val="black"/>
                  </a:solidFill>
                </a:endParaRPr>
              </a:p>
            </p:txBody>
          </p:sp>
        </mc:Choice>
        <mc:Fallback xmlns="">
          <p:sp>
            <p:nvSpPr>
              <p:cNvPr id="15" name="TextBox 14"/>
              <p:cNvSpPr txBox="1">
                <a:spLocks noRot="1" noChangeAspect="1" noMove="1" noResize="1" noEditPoints="1" noAdjustHandles="1" noChangeArrowheads="1" noChangeShapeType="1" noTextEdit="1"/>
              </p:cNvSpPr>
              <p:nvPr/>
            </p:nvSpPr>
            <p:spPr>
              <a:xfrm>
                <a:off x="2362201" y="3427716"/>
                <a:ext cx="3906198" cy="382284"/>
              </a:xfrm>
              <a:prstGeom prst="rect">
                <a:avLst/>
              </a:prstGeom>
              <a:blipFill rotWithShape="1">
                <a:blip r:embed="rId8"/>
                <a:stretch>
                  <a:fillRect b="-12698"/>
                </a:stretch>
              </a:blipFill>
            </p:spPr>
            <p:txBody>
              <a:bodyPr/>
              <a:lstStyle/>
              <a:p>
                <a:r>
                  <a:rPr lang="en-US">
                    <a:noFill/>
                  </a:rPr>
                  <a:t> </a:t>
                </a:r>
              </a:p>
            </p:txBody>
          </p:sp>
        </mc:Fallback>
      </mc:AlternateContent>
    </p:spTree>
    <p:extLst>
      <p:ext uri="{BB962C8B-B14F-4D97-AF65-F5344CB8AC3E}">
        <p14:creationId xmlns:p14="http://schemas.microsoft.com/office/powerpoint/2010/main" val="18315992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1"/>
                                        </p:tgtEl>
                                        <p:attrNameLst>
                                          <p:attrName>style.visibility</p:attrName>
                                        </p:attrNameLst>
                                      </p:cBhvr>
                                      <p:to>
                                        <p:strVal val="visible"/>
                                      </p:to>
                                    </p:set>
                                    <p:animEffect transition="in" filter="fade">
                                      <p:cBhvr>
                                        <p:cTn id="7" dur="500"/>
                                        <p:tgtEl>
                                          <p:spTgt spid="11"/>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4"/>
                                        </p:tgtEl>
                                        <p:attrNameLst>
                                          <p:attrName>style.visibility</p:attrName>
                                        </p:attrNameLst>
                                      </p:cBhvr>
                                      <p:to>
                                        <p:strVal val="visible"/>
                                      </p:to>
                                    </p:set>
                                    <p:animEffect transition="in" filter="fade">
                                      <p:cBhvr>
                                        <p:cTn id="12" dur="500"/>
                                        <p:tgtEl>
                                          <p:spTgt spid="14"/>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nodePh="1">
                                  <p:stCondLst>
                                    <p:cond delay="0"/>
                                  </p:stCondLst>
                                  <p:endCondLst>
                                    <p:cond evt="begin" delay="0">
                                      <p:tn val="15"/>
                                    </p:cond>
                                  </p:endCondLst>
                                  <p:childTnLst>
                                    <p:set>
                                      <p:cBhvr>
                                        <p:cTn id="16" dur="1" fill="hold">
                                          <p:stCondLst>
                                            <p:cond delay="0"/>
                                          </p:stCondLst>
                                        </p:cTn>
                                        <p:tgtEl>
                                          <p:spTgt spid="12"/>
                                        </p:tgtEl>
                                        <p:attrNameLst>
                                          <p:attrName>style.visibility</p:attrName>
                                        </p:attrNameLst>
                                      </p:cBhvr>
                                      <p:to>
                                        <p:strVal val="visible"/>
                                      </p:to>
                                    </p:set>
                                    <p:animEffect transition="in" filter="fade">
                                      <p:cBhvr>
                                        <p:cTn id="17" dur="500"/>
                                        <p:tgtEl>
                                          <p:spTgt spid="12"/>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8"/>
                                        </p:tgtEl>
                                        <p:attrNameLst>
                                          <p:attrName>style.visibility</p:attrName>
                                        </p:attrNameLst>
                                      </p:cBhvr>
                                      <p:to>
                                        <p:strVal val="visible"/>
                                      </p:to>
                                    </p:set>
                                    <p:animEffect transition="in" filter="fade">
                                      <p:cBhvr>
                                        <p:cTn id="22" dur="500"/>
                                        <p:tgtEl>
                                          <p:spTgt spid="8"/>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9"/>
                                        </p:tgtEl>
                                        <p:attrNameLst>
                                          <p:attrName>style.visibility</p:attrName>
                                        </p:attrNameLst>
                                      </p:cBhvr>
                                      <p:to>
                                        <p:strVal val="visible"/>
                                      </p:to>
                                    </p:set>
                                    <p:animEffect transition="in" filter="fade">
                                      <p:cBhvr>
                                        <p:cTn id="27" dur="500"/>
                                        <p:tgtEl>
                                          <p:spTgt spid="9"/>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
                                        </p:tgtEl>
                                        <p:attrNameLst>
                                          <p:attrName>style.visibility</p:attrName>
                                        </p:attrNameLst>
                                      </p:cBhvr>
                                      <p:to>
                                        <p:strVal val="visible"/>
                                      </p:to>
                                    </p:set>
                                    <p:animEffect transition="in" filter="fade">
                                      <p:cBhvr>
                                        <p:cTn id="32" dur="500"/>
                                        <p:tgtEl>
                                          <p:spTgt spid="10"/>
                                        </p:tgtEl>
                                      </p:cBhvr>
                                    </p:animEffect>
                                  </p:childTnLst>
                                </p:cTn>
                              </p:par>
                            </p:childTnLst>
                          </p:cTn>
                        </p:par>
                      </p:childTnLst>
                    </p:cTn>
                  </p:par>
                  <p:par>
                    <p:cTn id="33" fill="hold">
                      <p:stCondLst>
                        <p:cond delay="indefinite"/>
                      </p:stCondLst>
                      <p:childTnLst>
                        <p:par>
                          <p:cTn id="34" fill="hold">
                            <p:stCondLst>
                              <p:cond delay="0"/>
                            </p:stCondLst>
                            <p:childTnLst>
                              <p:par>
                                <p:cTn id="35" presetID="10" presetClass="entr" presetSubtype="0" fill="hold" grpId="0" nodeType="clickEffect">
                                  <p:stCondLst>
                                    <p:cond delay="0"/>
                                  </p:stCondLst>
                                  <p:childTnLst>
                                    <p:set>
                                      <p:cBhvr>
                                        <p:cTn id="36" dur="1" fill="hold">
                                          <p:stCondLst>
                                            <p:cond delay="0"/>
                                          </p:stCondLst>
                                        </p:cTn>
                                        <p:tgtEl>
                                          <p:spTgt spid="15"/>
                                        </p:tgtEl>
                                        <p:attrNameLst>
                                          <p:attrName>style.visibility</p:attrName>
                                        </p:attrNameLst>
                                      </p:cBhvr>
                                      <p:to>
                                        <p:strVal val="visible"/>
                                      </p:to>
                                    </p:set>
                                    <p:animEffect transition="in" filter="fade">
                                      <p:cBhvr>
                                        <p:cTn id="37" dur="500"/>
                                        <p:tgtEl>
                                          <p:spTgt spid="15"/>
                                        </p:tgtEl>
                                      </p:cBhvr>
                                    </p:animEffect>
                                  </p:childTnLst>
                                </p:cTn>
                              </p:par>
                            </p:childTnLst>
                          </p:cTn>
                        </p:par>
                      </p:childTnLst>
                    </p:cTn>
                  </p:par>
                  <p:par>
                    <p:cTn id="38" fill="hold">
                      <p:stCondLst>
                        <p:cond delay="indefinite"/>
                      </p:stCondLst>
                      <p:childTnLst>
                        <p:par>
                          <p:cTn id="39" fill="hold">
                            <p:stCondLst>
                              <p:cond delay="0"/>
                            </p:stCondLst>
                            <p:childTnLst>
                              <p:par>
                                <p:cTn id="40" presetID="10" presetClass="entr" presetSubtype="0" fill="hold" grpId="0" nodeType="clickEffect">
                                  <p:stCondLst>
                                    <p:cond delay="0"/>
                                  </p:stCondLst>
                                  <p:childTnLst>
                                    <p:set>
                                      <p:cBhvr>
                                        <p:cTn id="41" dur="1" fill="hold">
                                          <p:stCondLst>
                                            <p:cond delay="0"/>
                                          </p:stCondLst>
                                        </p:cTn>
                                        <p:tgtEl>
                                          <p:spTgt spid="13"/>
                                        </p:tgtEl>
                                        <p:attrNameLst>
                                          <p:attrName>style.visibility</p:attrName>
                                        </p:attrNameLst>
                                      </p:cBhvr>
                                      <p:to>
                                        <p:strVal val="visible"/>
                                      </p:to>
                                    </p:set>
                                    <p:animEffect transition="in" filter="fade">
                                      <p:cBhvr>
                                        <p:cTn id="42" dur="500"/>
                                        <p:tgtEl>
                                          <p:spTgt spid="1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4" grpId="0"/>
      <p:bldP spid="12" grpId="0"/>
      <p:bldP spid="13" grpId="0"/>
      <p:bldP spid="8" grpId="0"/>
      <p:bldP spid="9" grpId="0"/>
      <p:bldP spid="10" grpId="0"/>
      <p:bldP spid="15" grpId="0"/>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21D348-830B-DD40-B964-B5E4E19D7B84}"/>
              </a:ext>
            </a:extLst>
          </p:cNvPr>
          <p:cNvSpPr>
            <a:spLocks noGrp="1"/>
          </p:cNvSpPr>
          <p:nvPr>
            <p:ph type="title"/>
          </p:nvPr>
        </p:nvSpPr>
        <p:spPr>
          <a:xfrm>
            <a:off x="457200" y="0"/>
            <a:ext cx="8229600" cy="1143000"/>
          </a:xfrm>
        </p:spPr>
        <p:txBody>
          <a:bodyPr/>
          <a:lstStyle/>
          <a:p>
            <a:r>
              <a:rPr lang="en-US" dirty="0"/>
              <a:t>Breakout 1</a:t>
            </a:r>
          </a:p>
        </p:txBody>
      </p:sp>
      <p:pic>
        <p:nvPicPr>
          <p:cNvPr id="6" name="Picture 5">
            <a:extLst>
              <a:ext uri="{FF2B5EF4-FFF2-40B4-BE49-F238E27FC236}">
                <a16:creationId xmlns:a16="http://schemas.microsoft.com/office/drawing/2014/main" id="{D8BCA721-A140-124A-9D39-BF02F42285AD}"/>
              </a:ext>
            </a:extLst>
          </p:cNvPr>
          <p:cNvPicPr>
            <a:picLocks noChangeAspect="1"/>
          </p:cNvPicPr>
          <p:nvPr/>
        </p:nvPicPr>
        <p:blipFill>
          <a:blip r:embed="rId2"/>
          <a:stretch>
            <a:fillRect/>
          </a:stretch>
        </p:blipFill>
        <p:spPr>
          <a:xfrm>
            <a:off x="1667034" y="1169841"/>
            <a:ext cx="2463800" cy="889000"/>
          </a:xfrm>
          <a:prstGeom prst="rect">
            <a:avLst/>
          </a:prstGeom>
        </p:spPr>
      </p:pic>
      <p:pic>
        <p:nvPicPr>
          <p:cNvPr id="8" name="Picture 7">
            <a:extLst>
              <a:ext uri="{FF2B5EF4-FFF2-40B4-BE49-F238E27FC236}">
                <a16:creationId xmlns:a16="http://schemas.microsoft.com/office/drawing/2014/main" id="{DE4FF3CC-9ECB-0D46-9CE8-BA08440D4B40}"/>
              </a:ext>
            </a:extLst>
          </p:cNvPr>
          <p:cNvPicPr>
            <a:picLocks noChangeAspect="1"/>
          </p:cNvPicPr>
          <p:nvPr/>
        </p:nvPicPr>
        <p:blipFill>
          <a:blip r:embed="rId3"/>
          <a:stretch>
            <a:fillRect/>
          </a:stretch>
        </p:blipFill>
        <p:spPr>
          <a:xfrm>
            <a:off x="2203450" y="2227708"/>
            <a:ext cx="4737100" cy="1841500"/>
          </a:xfrm>
          <a:prstGeom prst="rect">
            <a:avLst/>
          </a:prstGeom>
        </p:spPr>
      </p:pic>
      <p:sp>
        <p:nvSpPr>
          <p:cNvPr id="9" name="TextBox 8">
            <a:extLst>
              <a:ext uri="{FF2B5EF4-FFF2-40B4-BE49-F238E27FC236}">
                <a16:creationId xmlns:a16="http://schemas.microsoft.com/office/drawing/2014/main" id="{9CC9EC9C-852A-6440-B1FC-12E73AB0F9F6}"/>
              </a:ext>
            </a:extLst>
          </p:cNvPr>
          <p:cNvSpPr txBox="1"/>
          <p:nvPr/>
        </p:nvSpPr>
        <p:spPr>
          <a:xfrm>
            <a:off x="838200" y="4766230"/>
            <a:ext cx="7620000" cy="369332"/>
          </a:xfrm>
          <a:prstGeom prst="rect">
            <a:avLst/>
          </a:prstGeom>
          <a:noFill/>
        </p:spPr>
        <p:txBody>
          <a:bodyPr wrap="square" rtlCol="0">
            <a:spAutoFit/>
          </a:bodyPr>
          <a:lstStyle/>
          <a:p>
            <a:pPr algn="ctr"/>
            <a:r>
              <a:rPr lang="en-US" dirty="0"/>
              <a:t>Interpret the lX1 slope (coefficient) and include a 99% confidence interval.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8090C17A-2CCB-FC41-BDA1-374A9423DE53}"/>
                  </a:ext>
                </a:extLst>
              </p:cNvPr>
              <p:cNvSpPr txBox="1"/>
              <p:nvPr/>
            </p:nvSpPr>
            <p:spPr>
              <a:xfrm>
                <a:off x="2713856" y="4183294"/>
                <a:ext cx="3738331" cy="303416"/>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b="0" i="1" smtClean="0">
                              <a:latin typeface="Cambria Math" panose="02040503050406030204" pitchFamily="18" charset="0"/>
                            </a:rPr>
                          </m:ctrlPr>
                        </m:accPr>
                        <m:e>
                          <m:func>
                            <m:funcPr>
                              <m:ctrlPr>
                                <a:rPr lang="en-US" i="1">
                                  <a:latin typeface="Cambria Math" panose="02040503050406030204" pitchFamily="18" charset="0"/>
                                </a:rPr>
                              </m:ctrlPr>
                            </m:funcPr>
                            <m:fName>
                              <m:r>
                                <m:rPr>
                                  <m:sty m:val="p"/>
                                </m:rPr>
                                <a:rPr lang="en-US">
                                  <a:latin typeface="Cambria Math" panose="02040503050406030204" pitchFamily="18" charset="0"/>
                                </a:rPr>
                                <m:t>log</m:t>
                              </m:r>
                            </m:fName>
                            <m:e>
                              <m:d>
                                <m:dPr>
                                  <m:ctrlPr>
                                    <a:rPr lang="en-US" i="1">
                                      <a:latin typeface="Cambria Math" panose="02040503050406030204" pitchFamily="18" charset="0"/>
                                    </a:rPr>
                                  </m:ctrlPr>
                                </m:dPr>
                                <m:e>
                                  <m:r>
                                    <a:rPr lang="en-US" i="1">
                                      <a:latin typeface="Cambria Math" panose="02040503050406030204" pitchFamily="18" charset="0"/>
                                    </a:rPr>
                                    <m:t>𝑦</m:t>
                                  </m:r>
                                </m:e>
                              </m:d>
                            </m:e>
                          </m:func>
                        </m:e>
                      </m:acc>
                      <m:r>
                        <a:rPr lang="en-US" b="0" i="1" smtClean="0">
                          <a:latin typeface="Cambria Math" panose="02040503050406030204" pitchFamily="18" charset="0"/>
                        </a:rPr>
                        <m:t>= </m:t>
                      </m:r>
                      <m:sSub>
                        <m:sSubPr>
                          <m:ctrlPr>
                            <a:rPr lang="en-US" b="0" i="1" smtClean="0">
                              <a:latin typeface="Cambria Math" panose="02040503050406030204" pitchFamily="18" charset="0"/>
                            </a:rPr>
                          </m:ctrlPr>
                        </m:sSubPr>
                        <m:e>
                          <m:r>
                            <a:rPr lang="en-US" b="0" i="1" smtClean="0">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rPr>
                            <m:t>0</m:t>
                          </m:r>
                        </m:sub>
                      </m:sSub>
                      <m:r>
                        <a:rPr lang="en-US" b="0" i="1"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1</m:t>
                          </m:r>
                        </m:sub>
                      </m:sSub>
                      <m:r>
                        <m:rPr>
                          <m:sty m:val="p"/>
                        </m:rPr>
                        <a:rPr lang="en-US" b="0" i="0" smtClean="0">
                          <a:latin typeface="Cambria Math" panose="02040503050406030204" pitchFamily="18" charset="0"/>
                        </a:rPr>
                        <m:t>log</m:t>
                      </m:r>
                      <m:d>
                        <m:dPr>
                          <m:ctrlPr>
                            <a:rPr lang="en-US" b="0" i="1" smtClean="0">
                              <a:latin typeface="Cambria Math" panose="02040503050406030204" pitchFamily="18" charset="0"/>
                            </a:rPr>
                          </m:ctrlPr>
                        </m:dPr>
                        <m:e>
                          <m:sSub>
                            <m:sSubPr>
                              <m:ctrlPr>
                                <a:rPr lang="en-US" b="0"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1</m:t>
                              </m:r>
                            </m:sub>
                          </m:sSub>
                        </m:e>
                      </m:d>
                      <m:r>
                        <a:rPr lang="en-US" b="0" i="0" smtClean="0">
                          <a:latin typeface="Cambria Math" panose="02040503050406030204" pitchFamily="18" charset="0"/>
                        </a:rPr>
                        <m:t>+</m:t>
                      </m:r>
                      <m:sSub>
                        <m:sSubPr>
                          <m:ctrlPr>
                            <a:rPr lang="en-US" i="1">
                              <a:latin typeface="Cambria Math" panose="02040503050406030204" pitchFamily="18" charset="0"/>
                            </a:rPr>
                          </m:ctrlPr>
                        </m:sSubPr>
                        <m:e>
                          <m:r>
                            <a:rPr lang="en-US" i="1">
                              <a:latin typeface="Cambria Math" panose="02040503050406030204" pitchFamily="18" charset="0"/>
                              <a:ea typeface="Cambria Math" panose="02040503050406030204" pitchFamily="18" charset="0"/>
                            </a:rPr>
                            <m:t>𝛽</m:t>
                          </m:r>
                        </m:e>
                        <m:sub>
                          <m:r>
                            <a:rPr lang="en-US" b="0" i="1" smtClean="0">
                              <a:latin typeface="Cambria Math" panose="02040503050406030204" pitchFamily="18" charset="0"/>
                              <a:ea typeface="Cambria Math" panose="02040503050406030204" pitchFamily="18" charset="0"/>
                            </a:rPr>
                            <m:t>2</m:t>
                          </m:r>
                        </m:sub>
                      </m:sSub>
                      <m:r>
                        <m:rPr>
                          <m:sty m:val="p"/>
                        </m:rPr>
                        <a:rPr lang="en-US">
                          <a:latin typeface="Cambria Math" panose="02040503050406030204" pitchFamily="18" charset="0"/>
                        </a:rPr>
                        <m:t>log</m:t>
                      </m:r>
                      <m:d>
                        <m:dPr>
                          <m:ctrlPr>
                            <a:rPr lang="en-US" i="1">
                              <a:latin typeface="Cambria Math" panose="02040503050406030204" pitchFamily="18" charset="0"/>
                            </a:rPr>
                          </m:ctrlPr>
                        </m:dPr>
                        <m:e>
                          <m:sSub>
                            <m:sSubPr>
                              <m:ctrlPr>
                                <a:rPr lang="en-US" i="1" smtClean="0">
                                  <a:latin typeface="Cambria Math" panose="02040503050406030204" pitchFamily="18" charset="0"/>
                                </a:rPr>
                              </m:ctrlPr>
                            </m:sSubPr>
                            <m:e>
                              <m:r>
                                <a:rPr lang="en-US" b="0" i="1" smtClean="0">
                                  <a:latin typeface="Cambria Math" panose="02040503050406030204" pitchFamily="18" charset="0"/>
                                </a:rPr>
                                <m:t>𝑋</m:t>
                              </m:r>
                            </m:e>
                            <m:sub>
                              <m:r>
                                <a:rPr lang="en-US" b="0" i="1" smtClean="0">
                                  <a:latin typeface="Cambria Math" panose="02040503050406030204" pitchFamily="18" charset="0"/>
                                </a:rPr>
                                <m:t>2</m:t>
                              </m:r>
                            </m:sub>
                          </m:sSub>
                        </m:e>
                      </m:d>
                    </m:oMath>
                  </m:oMathPara>
                </a14:m>
                <a:endParaRPr lang="en-US" dirty="0"/>
              </a:p>
            </p:txBody>
          </p:sp>
        </mc:Choice>
        <mc:Fallback xmlns="">
          <p:sp>
            <p:nvSpPr>
              <p:cNvPr id="10" name="TextBox 9">
                <a:extLst>
                  <a:ext uri="{FF2B5EF4-FFF2-40B4-BE49-F238E27FC236}">
                    <a16:creationId xmlns:a16="http://schemas.microsoft.com/office/drawing/2014/main" id="{8090C17A-2CCB-FC41-BDA1-374A9423DE53}"/>
                  </a:ext>
                </a:extLst>
              </p:cNvPr>
              <p:cNvSpPr txBox="1">
                <a:spLocks noRot="1" noChangeAspect="1" noMove="1" noResize="1" noEditPoints="1" noAdjustHandles="1" noChangeArrowheads="1" noChangeShapeType="1" noTextEdit="1"/>
              </p:cNvSpPr>
              <p:nvPr/>
            </p:nvSpPr>
            <p:spPr>
              <a:xfrm>
                <a:off x="2713856" y="4183294"/>
                <a:ext cx="3738331" cy="303416"/>
              </a:xfrm>
              <a:prstGeom prst="rect">
                <a:avLst/>
              </a:prstGeom>
              <a:blipFill>
                <a:blip r:embed="rId4"/>
                <a:stretch>
                  <a:fillRect l="-1695" t="-16000" b="-32000"/>
                </a:stretch>
              </a:blipFill>
            </p:spPr>
            <p:txBody>
              <a:bodyPr/>
              <a:lstStyle/>
              <a:p>
                <a:r>
                  <a:rPr lang="en-US">
                    <a:noFill/>
                  </a:rPr>
                  <a:t> </a:t>
                </a:r>
              </a:p>
            </p:txBody>
          </p:sp>
        </mc:Fallback>
      </mc:AlternateContent>
      <p:sp>
        <p:nvSpPr>
          <p:cNvPr id="11" name="TextBox 10">
            <a:extLst>
              <a:ext uri="{FF2B5EF4-FFF2-40B4-BE49-F238E27FC236}">
                <a16:creationId xmlns:a16="http://schemas.microsoft.com/office/drawing/2014/main" id="{02A890D5-FEE0-8442-9BF8-1A8A13CDAE0F}"/>
              </a:ext>
            </a:extLst>
          </p:cNvPr>
          <p:cNvSpPr txBox="1"/>
          <p:nvPr/>
        </p:nvSpPr>
        <p:spPr>
          <a:xfrm>
            <a:off x="304800" y="5232419"/>
            <a:ext cx="8534400" cy="1200329"/>
          </a:xfrm>
          <a:prstGeom prst="rect">
            <a:avLst/>
          </a:prstGeom>
          <a:noFill/>
        </p:spPr>
        <p:txBody>
          <a:bodyPr wrap="square" rtlCol="0">
            <a:spAutoFit/>
          </a:bodyPr>
          <a:lstStyle/>
          <a:p>
            <a:r>
              <a:rPr lang="en-US" dirty="0"/>
              <a:t>Holding all other variables constant, It is estimated that each doubling of X1 is associated with a 2</a:t>
            </a:r>
            <a:r>
              <a:rPr lang="en-US" baseline="30000" dirty="0"/>
              <a:t>1.249</a:t>
            </a:r>
            <a:r>
              <a:rPr lang="en-US" dirty="0"/>
              <a:t> = 2.38 multiplicative increase in the median of Y.  That is, a doubling of X1 is associated with a 138% increase in the median of Y.  A 99% confidence interval for this factor is (2</a:t>
            </a:r>
            <a:r>
              <a:rPr lang="en-US" baseline="30000" dirty="0"/>
              <a:t>1.249-2.594*.031</a:t>
            </a:r>
            <a:r>
              <a:rPr lang="en-US" dirty="0"/>
              <a:t>, 2</a:t>
            </a:r>
            <a:r>
              <a:rPr lang="en-US" baseline="30000" dirty="0"/>
              <a:t>1.249+2.594*.031</a:t>
            </a:r>
            <a:r>
              <a:rPr lang="en-US" dirty="0"/>
              <a:t>) = (2.25, 2.51).  </a:t>
            </a:r>
          </a:p>
        </p:txBody>
      </p:sp>
      <p:pic>
        <p:nvPicPr>
          <p:cNvPr id="12" name="Picture 11">
            <a:extLst>
              <a:ext uri="{FF2B5EF4-FFF2-40B4-BE49-F238E27FC236}">
                <a16:creationId xmlns:a16="http://schemas.microsoft.com/office/drawing/2014/main" id="{C875B6DE-B003-FA43-A335-2864904386CC}"/>
              </a:ext>
            </a:extLst>
          </p:cNvPr>
          <p:cNvPicPr>
            <a:picLocks noChangeAspect="1"/>
          </p:cNvPicPr>
          <p:nvPr/>
        </p:nvPicPr>
        <p:blipFill>
          <a:blip r:embed="rId5"/>
          <a:stretch>
            <a:fillRect/>
          </a:stretch>
        </p:blipFill>
        <p:spPr>
          <a:xfrm>
            <a:off x="4191000" y="869630"/>
            <a:ext cx="3206287" cy="1284830"/>
          </a:xfrm>
          <a:prstGeom prst="rect">
            <a:avLst/>
          </a:prstGeom>
        </p:spPr>
      </p:pic>
    </p:spTree>
    <p:extLst>
      <p:ext uri="{BB962C8B-B14F-4D97-AF65-F5344CB8AC3E}">
        <p14:creationId xmlns:p14="http://schemas.microsoft.com/office/powerpoint/2010/main" val="105595081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par>
                                <p:cTn id="8" presetID="10" presetClass="entr" presetSubtype="0" fill="hold" nodeType="withEffect">
                                  <p:stCondLst>
                                    <p:cond delay="0"/>
                                  </p:stCondLst>
                                  <p:childTnLst>
                                    <p:set>
                                      <p:cBhvr>
                                        <p:cTn id="9" dur="1" fill="hold">
                                          <p:stCondLst>
                                            <p:cond delay="0"/>
                                          </p:stCondLst>
                                        </p:cTn>
                                        <p:tgtEl>
                                          <p:spTgt spid="12"/>
                                        </p:tgtEl>
                                        <p:attrNameLst>
                                          <p:attrName>style.visibility</p:attrName>
                                        </p:attrNameLst>
                                      </p:cBhvr>
                                      <p:to>
                                        <p:strVal val="visible"/>
                                      </p:to>
                                    </p:set>
                                    <p:animEffect transition="in" filter="fade">
                                      <p:cBhvr>
                                        <p:cTn id="10" dur="500"/>
                                        <p:tgtEl>
                                          <p:spTgt spid="12"/>
                                        </p:tgtEl>
                                      </p:cBhvr>
                                    </p:animEffect>
                                  </p:childTnLst>
                                </p:cTn>
                              </p:par>
                              <p:par>
                                <p:cTn id="11" presetID="10" presetClass="entr" presetSubtype="0" fill="hold" nodeType="withEffect">
                                  <p:stCondLst>
                                    <p:cond delay="0"/>
                                  </p:stCondLst>
                                  <p:childTnLst>
                                    <p:set>
                                      <p:cBhvr>
                                        <p:cTn id="12" dur="1" fill="hold">
                                          <p:stCondLst>
                                            <p:cond delay="0"/>
                                          </p:stCondLst>
                                        </p:cTn>
                                        <p:tgtEl>
                                          <p:spTgt spid="8"/>
                                        </p:tgtEl>
                                        <p:attrNameLst>
                                          <p:attrName>style.visibility</p:attrName>
                                        </p:attrNameLst>
                                      </p:cBhvr>
                                      <p:to>
                                        <p:strVal val="visible"/>
                                      </p:to>
                                    </p:set>
                                    <p:animEffect transition="in" filter="fade">
                                      <p:cBhvr>
                                        <p:cTn id="13" dur="500"/>
                                        <p:tgtEl>
                                          <p:spTgt spid="8"/>
                                        </p:tgtEl>
                                      </p:cBhvr>
                                    </p:animEffect>
                                  </p:childTnLst>
                                </p:cTn>
                              </p:par>
                              <p:par>
                                <p:cTn id="14" presetID="10" presetClass="entr" presetSubtype="0" fill="hold" grpId="0" nodeType="with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fade">
                                      <p:cBhvr>
                                        <p:cTn id="16" dur="500"/>
                                        <p:tgtEl>
                                          <p:spTgt spid="10"/>
                                        </p:tgtEl>
                                      </p:cBhvr>
                                    </p:animEffect>
                                  </p:childTnLst>
                                </p:cTn>
                              </p:par>
                              <p:par>
                                <p:cTn id="17" presetID="10" presetClass="entr" presetSubtype="0" fill="hold" grpId="0" nodeType="withEffect">
                                  <p:stCondLst>
                                    <p:cond delay="0"/>
                                  </p:stCondLst>
                                  <p:childTnLst>
                                    <p:set>
                                      <p:cBhvr>
                                        <p:cTn id="18" dur="1" fill="hold">
                                          <p:stCondLst>
                                            <p:cond delay="0"/>
                                          </p:stCondLst>
                                        </p:cTn>
                                        <p:tgtEl>
                                          <p:spTgt spid="9"/>
                                        </p:tgtEl>
                                        <p:attrNameLst>
                                          <p:attrName>style.visibility</p:attrName>
                                        </p:attrNameLst>
                                      </p:cBhvr>
                                      <p:to>
                                        <p:strVal val="visible"/>
                                      </p:to>
                                    </p:set>
                                    <p:animEffect transition="in" filter="fade">
                                      <p:cBhvr>
                                        <p:cTn id="19" dur="500"/>
                                        <p:tgtEl>
                                          <p:spTgt spid="9"/>
                                        </p:tgtEl>
                                      </p:cBhvr>
                                    </p:animEffect>
                                  </p:childTnLst>
                                </p:cTn>
                              </p:par>
                            </p:childTnLst>
                          </p:cTn>
                        </p:par>
                      </p:childTnLst>
                    </p:cTn>
                  </p:par>
                  <p:par>
                    <p:cTn id="20" fill="hold">
                      <p:stCondLst>
                        <p:cond delay="indefinite"/>
                      </p:stCondLst>
                      <p:childTnLst>
                        <p:par>
                          <p:cTn id="21" fill="hold">
                            <p:stCondLst>
                              <p:cond delay="0"/>
                            </p:stCondLst>
                            <p:childTnLst>
                              <p:par>
                                <p:cTn id="22" presetID="10" presetClass="entr" presetSubtype="0" fill="hold" grpId="0" nodeType="clickEffect">
                                  <p:stCondLst>
                                    <p:cond delay="0"/>
                                  </p:stCondLst>
                                  <p:childTnLst>
                                    <p:set>
                                      <p:cBhvr>
                                        <p:cTn id="23" dur="1" fill="hold">
                                          <p:stCondLst>
                                            <p:cond delay="0"/>
                                          </p:stCondLst>
                                        </p:cTn>
                                        <p:tgtEl>
                                          <p:spTgt spid="11"/>
                                        </p:tgtEl>
                                        <p:attrNameLst>
                                          <p:attrName>style.visibility</p:attrName>
                                        </p:attrNameLst>
                                      </p:cBhvr>
                                      <p:to>
                                        <p:strVal val="visible"/>
                                      </p:to>
                                    </p:set>
                                    <p:animEffect transition="in" filter="fade">
                                      <p:cBhvr>
                                        <p:cTn id="24" dur="500"/>
                                        <p:tgtEl>
                                          <p:spTgt spid="1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p:bldP spid="10" grpId="0"/>
      <p:bldP spid="11" grpId="0"/>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F22B-B6DC-4E4A-BC51-2DC35824DCB6}"/>
              </a:ext>
            </a:extLst>
          </p:cNvPr>
          <p:cNvSpPr>
            <a:spLocks noGrp="1"/>
          </p:cNvSpPr>
          <p:nvPr>
            <p:ph type="title"/>
          </p:nvPr>
        </p:nvSpPr>
        <p:spPr>
          <a:xfrm>
            <a:off x="457200" y="82661"/>
            <a:ext cx="8229600" cy="1143000"/>
          </a:xfrm>
        </p:spPr>
        <p:txBody>
          <a:bodyPr>
            <a:normAutofit fontScale="90000"/>
          </a:bodyPr>
          <a:lstStyle/>
          <a:p>
            <a:r>
              <a:rPr lang="en-US" dirty="0"/>
              <a:t>Breakout 2: </a:t>
            </a:r>
            <a:br>
              <a:rPr lang="en-US" dirty="0"/>
            </a:br>
            <a:r>
              <a:rPr lang="en-US" dirty="0"/>
              <a:t>Extra Sum of Squares Test</a:t>
            </a:r>
          </a:p>
        </p:txBody>
      </p:sp>
      <p:sp>
        <p:nvSpPr>
          <p:cNvPr id="4" name="TextBox 3">
            <a:extLst>
              <a:ext uri="{FF2B5EF4-FFF2-40B4-BE49-F238E27FC236}">
                <a16:creationId xmlns:a16="http://schemas.microsoft.com/office/drawing/2014/main" id="{B1696360-9E1D-6D4F-9357-C014E4FE516F}"/>
              </a:ext>
            </a:extLst>
          </p:cNvPr>
          <p:cNvSpPr txBox="1"/>
          <p:nvPr/>
        </p:nvSpPr>
        <p:spPr>
          <a:xfrm>
            <a:off x="310814" y="1301861"/>
            <a:ext cx="8375986" cy="923330"/>
          </a:xfrm>
          <a:prstGeom prst="rect">
            <a:avLst/>
          </a:prstGeom>
          <a:noFill/>
        </p:spPr>
        <p:txBody>
          <a:bodyPr wrap="square" rtlCol="0">
            <a:spAutoFit/>
          </a:bodyPr>
          <a:lstStyle/>
          <a:p>
            <a:pPr algn="ctr"/>
            <a:r>
              <a:rPr lang="en-US" dirty="0"/>
              <a:t>We would like to test if there is evidence from an extra sum of squares test to suggest the inclusion of a squared term. Compare the two models and with an extra sum of squares and defend your choice of models. There were 284 observations.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3AD8A78-3264-AD44-9FAF-254656B6DD74}"/>
                  </a:ext>
                </a:extLst>
              </p:cNvPr>
              <p:cNvSpPr txBox="1"/>
              <p:nvPr/>
            </p:nvSpPr>
            <p:spPr>
              <a:xfrm>
                <a:off x="609600" y="2431333"/>
                <a:ext cx="3327578" cy="2697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600" b="0" i="1" smtClean="0">
                              <a:latin typeface="Cambria Math" panose="02040503050406030204" pitchFamily="18" charset="0"/>
                            </a:rPr>
                          </m:ctrlPr>
                        </m:accPr>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r>
                                    <a:rPr lang="en-US" sz="1600" i="1">
                                      <a:latin typeface="Cambria Math" panose="02040503050406030204" pitchFamily="18" charset="0"/>
                                    </a:rPr>
                                    <m:t>𝑦</m:t>
                                  </m:r>
                                </m:e>
                              </m:d>
                            </m:e>
                          </m:func>
                        </m:e>
                      </m:acc>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1</m:t>
                          </m:r>
                        </m:sub>
                      </m:sSub>
                      <m:r>
                        <m:rPr>
                          <m:sty m:val="p"/>
                        </m:rPr>
                        <a:rPr lang="en-US" sz="1600" b="0" i="0" smtClean="0">
                          <a:latin typeface="Cambria Math" panose="02040503050406030204" pitchFamily="18" charset="0"/>
                        </a:rPr>
                        <m:t>log</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1</m:t>
                              </m:r>
                            </m:sub>
                          </m:sSub>
                        </m:e>
                      </m:d>
                      <m:r>
                        <a:rPr lang="en-US" sz="1600" b="0" i="0"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r>
                        <m:rPr>
                          <m:sty m:val="p"/>
                        </m:rPr>
                        <a:rPr lang="en-US" sz="1600">
                          <a:latin typeface="Cambria Math" panose="02040503050406030204" pitchFamily="18" charset="0"/>
                        </a:rPr>
                        <m:t>log</m:t>
                      </m:r>
                      <m:d>
                        <m:dPr>
                          <m:ctrlPr>
                            <a:rPr lang="en-US" sz="1600" i="1">
                              <a:latin typeface="Cambria Math" panose="02040503050406030204" pitchFamily="18" charset="0"/>
                            </a:rPr>
                          </m:ctrlPr>
                        </m:dPr>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2</m:t>
                              </m:r>
                            </m:sub>
                          </m:sSub>
                        </m:e>
                      </m:d>
                    </m:oMath>
                  </m:oMathPara>
                </a14:m>
                <a:endParaRPr lang="en-US" sz="1600" dirty="0"/>
              </a:p>
            </p:txBody>
          </p:sp>
        </mc:Choice>
        <mc:Fallback xmlns="">
          <p:sp>
            <p:nvSpPr>
              <p:cNvPr id="5" name="TextBox 4">
                <a:extLst>
                  <a:ext uri="{FF2B5EF4-FFF2-40B4-BE49-F238E27FC236}">
                    <a16:creationId xmlns:a16="http://schemas.microsoft.com/office/drawing/2014/main" id="{53AD8A78-3264-AD44-9FAF-254656B6DD74}"/>
                  </a:ext>
                </a:extLst>
              </p:cNvPr>
              <p:cNvSpPr txBox="1">
                <a:spLocks noRot="1" noChangeAspect="1" noMove="1" noResize="1" noEditPoints="1" noAdjustHandles="1" noChangeArrowheads="1" noChangeShapeType="1" noTextEdit="1"/>
              </p:cNvSpPr>
              <p:nvPr/>
            </p:nvSpPr>
            <p:spPr>
              <a:xfrm>
                <a:off x="609600" y="2431333"/>
                <a:ext cx="3327578" cy="269754"/>
              </a:xfrm>
              <a:prstGeom prst="rect">
                <a:avLst/>
              </a:prstGeom>
              <a:blipFill>
                <a:blip r:embed="rId2"/>
                <a:stretch>
                  <a:fillRect l="-1908" t="-13043" b="-3043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6F7527CF-ADFA-C54A-AD5B-E8C8B2802962}"/>
                  </a:ext>
                </a:extLst>
              </p:cNvPr>
              <p:cNvSpPr txBox="1"/>
              <p:nvPr/>
            </p:nvSpPr>
            <p:spPr>
              <a:xfrm>
                <a:off x="4251547" y="2419346"/>
                <a:ext cx="4695453" cy="2697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600" b="0" i="1" smtClean="0">
                              <a:latin typeface="Cambria Math" panose="02040503050406030204" pitchFamily="18" charset="0"/>
                            </a:rPr>
                          </m:ctrlPr>
                        </m:accPr>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r>
                                    <a:rPr lang="en-US" sz="1600" i="1">
                                      <a:latin typeface="Cambria Math" panose="02040503050406030204" pitchFamily="18" charset="0"/>
                                    </a:rPr>
                                    <m:t>𝑦</m:t>
                                  </m:r>
                                </m:e>
                              </m:d>
                            </m:e>
                          </m:func>
                        </m:e>
                      </m:acc>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1</m:t>
                          </m:r>
                        </m:sub>
                      </m:sSub>
                      <m:r>
                        <m:rPr>
                          <m:sty m:val="p"/>
                        </m:rPr>
                        <a:rPr lang="en-US" sz="1600" b="0" i="0" smtClean="0">
                          <a:latin typeface="Cambria Math" panose="02040503050406030204" pitchFamily="18" charset="0"/>
                        </a:rPr>
                        <m:t>log</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1</m:t>
                              </m:r>
                            </m:sub>
                          </m:sSub>
                        </m:e>
                      </m:d>
                      <m:r>
                        <a:rPr lang="en-US" sz="1600" b="0" i="0"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r>
                        <m:rPr>
                          <m:sty m:val="p"/>
                        </m:rPr>
                        <a:rPr lang="en-US" sz="1600">
                          <a:latin typeface="Cambria Math" panose="02040503050406030204" pitchFamily="18" charset="0"/>
                        </a:rPr>
                        <m:t>log</m:t>
                      </m:r>
                      <m:d>
                        <m:dPr>
                          <m:ctrlPr>
                            <a:rPr lang="en-US" sz="1600" i="1">
                              <a:latin typeface="Cambria Math" panose="02040503050406030204" pitchFamily="18" charset="0"/>
                            </a:rPr>
                          </m:ctrlPr>
                        </m:dPr>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2</m:t>
                              </m:r>
                            </m:sub>
                          </m:sSub>
                        </m:e>
                      </m:d>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3</m:t>
                          </m:r>
                        </m:sub>
                      </m:sSub>
                      <m:sSup>
                        <m:sSupPr>
                          <m:ctrlPr>
                            <a:rPr lang="en-US" sz="1600" i="1" smtClean="0">
                              <a:latin typeface="Cambria Math" panose="02040503050406030204" pitchFamily="18" charset="0"/>
                              <a:ea typeface="Cambria Math" panose="02040503050406030204" pitchFamily="18" charset="0"/>
                            </a:rPr>
                          </m:ctrlPr>
                        </m:sSupPr>
                        <m:e>
                          <m:r>
                            <m:rPr>
                              <m:sty m:val="p"/>
                            </m:rPr>
                            <a:rPr lang="en-US" sz="1600">
                              <a:latin typeface="Cambria Math" panose="02040503050406030204" pitchFamily="18" charset="0"/>
                            </a:rPr>
                            <m:t>log</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e>
                          </m:d>
                        </m:e>
                        <m:sup>
                          <m:r>
                            <a:rPr lang="en-US" sz="1600" b="0" i="1" smtClean="0">
                              <a:latin typeface="Cambria Math" panose="02040503050406030204" pitchFamily="18" charset="0"/>
                            </a:rPr>
                            <m:t>2</m:t>
                          </m:r>
                        </m:sup>
                      </m:sSup>
                    </m:oMath>
                  </m:oMathPara>
                </a14:m>
                <a:endParaRPr lang="en-US" sz="1600" dirty="0"/>
              </a:p>
            </p:txBody>
          </p:sp>
        </mc:Choice>
        <mc:Fallback>
          <p:sp>
            <p:nvSpPr>
              <p:cNvPr id="6" name="TextBox 5">
                <a:extLst>
                  <a:ext uri="{FF2B5EF4-FFF2-40B4-BE49-F238E27FC236}">
                    <a16:creationId xmlns:a16="http://schemas.microsoft.com/office/drawing/2014/main" id="{6F7527CF-ADFA-C54A-AD5B-E8C8B2802962}"/>
                  </a:ext>
                </a:extLst>
              </p:cNvPr>
              <p:cNvSpPr txBox="1">
                <a:spLocks noRot="1" noChangeAspect="1" noMove="1" noResize="1" noEditPoints="1" noAdjustHandles="1" noChangeArrowheads="1" noChangeShapeType="1" noTextEdit="1"/>
              </p:cNvSpPr>
              <p:nvPr/>
            </p:nvSpPr>
            <p:spPr>
              <a:xfrm>
                <a:off x="4251547" y="2419346"/>
                <a:ext cx="4695453" cy="269754"/>
              </a:xfrm>
              <a:prstGeom prst="rect">
                <a:avLst/>
              </a:prstGeom>
              <a:blipFill>
                <a:blip r:embed="rId3"/>
                <a:stretch>
                  <a:fillRect t="-18182" b="-36364"/>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F7885989-99A0-9B4F-8757-22C1A2EBF1C1}"/>
              </a:ext>
            </a:extLst>
          </p:cNvPr>
          <p:cNvPicPr>
            <a:picLocks noChangeAspect="1"/>
          </p:cNvPicPr>
          <p:nvPr/>
        </p:nvPicPr>
        <p:blipFill>
          <a:blip r:embed="rId4"/>
          <a:stretch>
            <a:fillRect/>
          </a:stretch>
        </p:blipFill>
        <p:spPr>
          <a:xfrm>
            <a:off x="228600" y="2929515"/>
            <a:ext cx="3924490" cy="1052514"/>
          </a:xfrm>
          <a:prstGeom prst="rect">
            <a:avLst/>
          </a:prstGeom>
        </p:spPr>
      </p:pic>
      <p:pic>
        <p:nvPicPr>
          <p:cNvPr id="8" name="Picture 7">
            <a:extLst>
              <a:ext uri="{FF2B5EF4-FFF2-40B4-BE49-F238E27FC236}">
                <a16:creationId xmlns:a16="http://schemas.microsoft.com/office/drawing/2014/main" id="{6CC14AFD-FDC2-E545-9F69-F0F1FE793B6D}"/>
              </a:ext>
            </a:extLst>
          </p:cNvPr>
          <p:cNvPicPr>
            <a:picLocks noChangeAspect="1"/>
          </p:cNvPicPr>
          <p:nvPr/>
        </p:nvPicPr>
        <p:blipFill>
          <a:blip r:embed="rId5"/>
          <a:stretch>
            <a:fillRect/>
          </a:stretch>
        </p:blipFill>
        <p:spPr>
          <a:xfrm>
            <a:off x="4572000" y="2929515"/>
            <a:ext cx="3944659" cy="1061710"/>
          </a:xfrm>
          <a:prstGeom prst="rect">
            <a:avLst/>
          </a:prstGeom>
        </p:spPr>
      </p:pic>
      <p:graphicFrame>
        <p:nvGraphicFramePr>
          <p:cNvPr id="9" name="Table 8">
            <a:extLst>
              <a:ext uri="{FF2B5EF4-FFF2-40B4-BE49-F238E27FC236}">
                <a16:creationId xmlns:a16="http://schemas.microsoft.com/office/drawing/2014/main" id="{83B17165-0E3D-C24B-B46C-362FF24FEEC6}"/>
              </a:ext>
            </a:extLst>
          </p:cNvPr>
          <p:cNvGraphicFramePr>
            <a:graphicFrameLocks noGrp="1"/>
          </p:cNvGraphicFramePr>
          <p:nvPr>
            <p:extLst>
              <p:ext uri="{D42A27DB-BD31-4B8C-83A1-F6EECF244321}">
                <p14:modId xmlns:p14="http://schemas.microsoft.com/office/powerpoint/2010/main" val="2050247971"/>
              </p:ext>
            </p:extLst>
          </p:nvPr>
        </p:nvGraphicFramePr>
        <p:xfrm>
          <a:off x="228600" y="4231640"/>
          <a:ext cx="8458200" cy="14833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3260128323"/>
                    </a:ext>
                  </a:extLst>
                </a:gridCol>
                <a:gridCol w="533400">
                  <a:extLst>
                    <a:ext uri="{9D8B030D-6E8A-4147-A177-3AD203B41FA5}">
                      <a16:colId xmlns:a16="http://schemas.microsoft.com/office/drawing/2014/main" val="619600890"/>
                    </a:ext>
                  </a:extLst>
                </a:gridCol>
                <a:gridCol w="1706033">
                  <a:extLst>
                    <a:ext uri="{9D8B030D-6E8A-4147-A177-3AD203B41FA5}">
                      <a16:colId xmlns:a16="http://schemas.microsoft.com/office/drawing/2014/main" val="2328804343"/>
                    </a:ext>
                  </a:extLst>
                </a:gridCol>
                <a:gridCol w="1722967">
                  <a:extLst>
                    <a:ext uri="{9D8B030D-6E8A-4147-A177-3AD203B41FA5}">
                      <a16:colId xmlns:a16="http://schemas.microsoft.com/office/drawing/2014/main" val="3492498163"/>
                    </a:ext>
                  </a:extLst>
                </a:gridCol>
                <a:gridCol w="1409700">
                  <a:extLst>
                    <a:ext uri="{9D8B030D-6E8A-4147-A177-3AD203B41FA5}">
                      <a16:colId xmlns:a16="http://schemas.microsoft.com/office/drawing/2014/main" val="3910630145"/>
                    </a:ext>
                  </a:extLst>
                </a:gridCol>
                <a:gridCol w="1409700">
                  <a:extLst>
                    <a:ext uri="{9D8B030D-6E8A-4147-A177-3AD203B41FA5}">
                      <a16:colId xmlns:a16="http://schemas.microsoft.com/office/drawing/2014/main" val="3739358164"/>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Sum of Squares</a:t>
                      </a:r>
                    </a:p>
                  </a:txBody>
                  <a:tcPr/>
                </a:tc>
                <a:tc>
                  <a:txBody>
                    <a:bodyPr/>
                    <a:lstStyle/>
                    <a:p>
                      <a:r>
                        <a:rPr lang="en-US" dirty="0"/>
                        <a:t>Mean Square</a:t>
                      </a:r>
                    </a:p>
                  </a:txBody>
                  <a:tcPr/>
                </a:tc>
                <a:tc>
                  <a:txBody>
                    <a:bodyPr/>
                    <a:lstStyle/>
                    <a:p>
                      <a:r>
                        <a:rPr lang="en-US" dirty="0"/>
                        <a:t>F Value</a:t>
                      </a:r>
                    </a:p>
                  </a:txBody>
                  <a:tcPr/>
                </a:tc>
                <a:tc>
                  <a:txBody>
                    <a:bodyPr/>
                    <a:lstStyle/>
                    <a:p>
                      <a:r>
                        <a:rPr lang="en-US" dirty="0" err="1"/>
                        <a:t>Pr</a:t>
                      </a:r>
                      <a:r>
                        <a:rPr lang="en-US" dirty="0"/>
                        <a:t> &gt; F</a:t>
                      </a:r>
                    </a:p>
                  </a:txBody>
                  <a:tcPr/>
                </a:tc>
                <a:extLst>
                  <a:ext uri="{0D108BD9-81ED-4DB2-BD59-A6C34878D82A}">
                    <a16:rowId xmlns:a16="http://schemas.microsoft.com/office/drawing/2014/main" val="2561335366"/>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933701264"/>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91591938"/>
                  </a:ext>
                </a:extLst>
              </a:tr>
              <a:tr h="370840">
                <a:tc>
                  <a:txBody>
                    <a:bodyPr/>
                    <a:lstStyle/>
                    <a:p>
                      <a:endParaRPr lang="en-US" dirty="0"/>
                    </a:p>
                  </a:txBody>
                  <a:tcPr/>
                </a:tc>
                <a:tc>
                  <a:txBody>
                    <a:bodyPr/>
                    <a:lstStyle/>
                    <a:p>
                      <a:endParaRPr lang="en-US" dirty="0"/>
                    </a:p>
                  </a:txBody>
                  <a:tcPr/>
                </a:tc>
                <a:tc>
                  <a:txBody>
                    <a:bodyPr/>
                    <a:lstStyle/>
                    <a:p>
                      <a:endParaRPr lang="en-US" dirty="0"/>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31368659"/>
                  </a:ext>
                </a:extLst>
              </a:tr>
            </a:tbl>
          </a:graphicData>
        </a:graphic>
      </p:graphicFrame>
    </p:spTree>
    <p:extLst>
      <p:ext uri="{BB962C8B-B14F-4D97-AF65-F5344CB8AC3E}">
        <p14:creationId xmlns:p14="http://schemas.microsoft.com/office/powerpoint/2010/main" val="2012462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fade">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Effect transition="in" filter="fade">
                                      <p:cBhvr>
                                        <p:cTn id="12" dur="500"/>
                                        <p:tgtEl>
                                          <p:spTgt spid="5"/>
                                        </p:tgtEl>
                                      </p:cBhvr>
                                    </p:animEffect>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6"/>
                                        </p:tgtEl>
                                        <p:attrNameLst>
                                          <p:attrName>style.visibility</p:attrName>
                                        </p:attrNameLst>
                                      </p:cBhvr>
                                      <p:to>
                                        <p:strVal val="visible"/>
                                      </p:to>
                                    </p:set>
                                    <p:animEffect transition="in" filter="fade">
                                      <p:cBhvr>
                                        <p:cTn id="17" dur="500"/>
                                        <p:tgtEl>
                                          <p:spTgt spid="6"/>
                                        </p:tgtEl>
                                      </p:cBhvr>
                                    </p:animEffect>
                                  </p:childTnLst>
                                </p:cTn>
                              </p:par>
                            </p:childTnLst>
                          </p:cTn>
                        </p:par>
                      </p:childTnLst>
                    </p:cTn>
                  </p:par>
                  <p:par>
                    <p:cTn id="18" fill="hold">
                      <p:stCondLst>
                        <p:cond delay="indefinite"/>
                      </p:stCondLst>
                      <p:childTnLst>
                        <p:par>
                          <p:cTn id="19" fill="hold">
                            <p:stCondLst>
                              <p:cond delay="0"/>
                            </p:stCondLst>
                            <p:childTnLst>
                              <p:par>
                                <p:cTn id="20" presetID="10" presetClass="entr" presetSubtype="0" fill="hold" nodeType="clickEffect">
                                  <p:stCondLst>
                                    <p:cond delay="0"/>
                                  </p:stCondLst>
                                  <p:childTnLst>
                                    <p:set>
                                      <p:cBhvr>
                                        <p:cTn id="21" dur="1" fill="hold">
                                          <p:stCondLst>
                                            <p:cond delay="0"/>
                                          </p:stCondLst>
                                        </p:cTn>
                                        <p:tgtEl>
                                          <p:spTgt spid="7"/>
                                        </p:tgtEl>
                                        <p:attrNameLst>
                                          <p:attrName>style.visibility</p:attrName>
                                        </p:attrNameLst>
                                      </p:cBhvr>
                                      <p:to>
                                        <p:strVal val="visible"/>
                                      </p:to>
                                    </p:set>
                                    <p:animEffect transition="in" filter="fade">
                                      <p:cBhvr>
                                        <p:cTn id="22" dur="500"/>
                                        <p:tgtEl>
                                          <p:spTgt spid="7"/>
                                        </p:tgtEl>
                                      </p:cBhvr>
                                    </p:animEffect>
                                  </p:childTnLst>
                                </p:cTn>
                              </p:par>
                            </p:childTnLst>
                          </p:cTn>
                        </p:par>
                      </p:childTnLst>
                    </p:cTn>
                  </p:par>
                  <p:par>
                    <p:cTn id="23" fill="hold">
                      <p:stCondLst>
                        <p:cond delay="indefinite"/>
                      </p:stCondLst>
                      <p:childTnLst>
                        <p:par>
                          <p:cTn id="24" fill="hold">
                            <p:stCondLst>
                              <p:cond delay="0"/>
                            </p:stCondLst>
                            <p:childTnLst>
                              <p:par>
                                <p:cTn id="25" presetID="10" presetClass="entr" presetSubtype="0" fill="hold" nodeType="clickEffect">
                                  <p:stCondLst>
                                    <p:cond delay="0"/>
                                  </p:stCondLst>
                                  <p:childTnLst>
                                    <p:set>
                                      <p:cBhvr>
                                        <p:cTn id="26" dur="1" fill="hold">
                                          <p:stCondLst>
                                            <p:cond delay="0"/>
                                          </p:stCondLst>
                                        </p:cTn>
                                        <p:tgtEl>
                                          <p:spTgt spid="8"/>
                                        </p:tgtEl>
                                        <p:attrNameLst>
                                          <p:attrName>style.visibility</p:attrName>
                                        </p:attrNameLst>
                                      </p:cBhvr>
                                      <p:to>
                                        <p:strVal val="visible"/>
                                      </p:to>
                                    </p:set>
                                    <p:animEffect transition="in" filter="fade">
                                      <p:cBhvr>
                                        <p:cTn id="27" dur="500"/>
                                        <p:tgtEl>
                                          <p:spTgt spid="8"/>
                                        </p:tgtEl>
                                      </p:cBhvr>
                                    </p:animEffect>
                                  </p:childTnLst>
                                </p:cTn>
                              </p:par>
                            </p:childTnLst>
                          </p:cTn>
                        </p:par>
                      </p:childTnLst>
                    </p:cTn>
                  </p:par>
                  <p:par>
                    <p:cTn id="28" fill="hold">
                      <p:stCondLst>
                        <p:cond delay="indefinite"/>
                      </p:stCondLst>
                      <p:childTnLst>
                        <p:par>
                          <p:cTn id="29" fill="hold">
                            <p:stCondLst>
                              <p:cond delay="0"/>
                            </p:stCondLst>
                            <p:childTnLst>
                              <p:par>
                                <p:cTn id="30" presetID="10" presetClass="entr" presetSubtype="0" fill="hold" nodeType="clickEffect">
                                  <p:stCondLst>
                                    <p:cond delay="0"/>
                                  </p:stCondLst>
                                  <p:childTnLst>
                                    <p:set>
                                      <p:cBhvr>
                                        <p:cTn id="31" dur="1" fill="hold">
                                          <p:stCondLst>
                                            <p:cond delay="0"/>
                                          </p:stCondLst>
                                        </p:cTn>
                                        <p:tgtEl>
                                          <p:spTgt spid="9"/>
                                        </p:tgtEl>
                                        <p:attrNameLst>
                                          <p:attrName>style.visibility</p:attrName>
                                        </p:attrNameLst>
                                      </p:cBhvr>
                                      <p:to>
                                        <p:strVal val="visible"/>
                                      </p:to>
                                    </p:set>
                                    <p:animEffect transition="in" filter="fade">
                                      <p:cBhvr>
                                        <p:cTn id="32" dur="500"/>
                                        <p:tgtEl>
                                          <p:spTgt spid="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5" grpId="0"/>
      <p:bldP spid="6" grpId="0"/>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FD6F22B-B6DC-4E4A-BC51-2DC35824DCB6}"/>
              </a:ext>
            </a:extLst>
          </p:cNvPr>
          <p:cNvSpPr>
            <a:spLocks noGrp="1"/>
          </p:cNvSpPr>
          <p:nvPr>
            <p:ph type="title"/>
          </p:nvPr>
        </p:nvSpPr>
        <p:spPr>
          <a:xfrm>
            <a:off x="457200" y="82661"/>
            <a:ext cx="8229600" cy="1143000"/>
          </a:xfrm>
        </p:spPr>
        <p:txBody>
          <a:bodyPr>
            <a:normAutofit fontScale="90000"/>
          </a:bodyPr>
          <a:lstStyle/>
          <a:p>
            <a:r>
              <a:rPr lang="en-US" dirty="0"/>
              <a:t>Breakout 2: </a:t>
            </a:r>
            <a:br>
              <a:rPr lang="en-US" dirty="0"/>
            </a:br>
            <a:r>
              <a:rPr lang="en-US" dirty="0"/>
              <a:t>Extra Sum of Squares Test</a:t>
            </a:r>
          </a:p>
        </p:txBody>
      </p:sp>
      <p:sp>
        <p:nvSpPr>
          <p:cNvPr id="4" name="TextBox 3">
            <a:extLst>
              <a:ext uri="{FF2B5EF4-FFF2-40B4-BE49-F238E27FC236}">
                <a16:creationId xmlns:a16="http://schemas.microsoft.com/office/drawing/2014/main" id="{B1696360-9E1D-6D4F-9357-C014E4FE516F}"/>
              </a:ext>
            </a:extLst>
          </p:cNvPr>
          <p:cNvSpPr txBox="1"/>
          <p:nvPr/>
        </p:nvSpPr>
        <p:spPr>
          <a:xfrm>
            <a:off x="310814" y="1301861"/>
            <a:ext cx="8375986" cy="923330"/>
          </a:xfrm>
          <a:prstGeom prst="rect">
            <a:avLst/>
          </a:prstGeom>
          <a:noFill/>
        </p:spPr>
        <p:txBody>
          <a:bodyPr wrap="square" rtlCol="0">
            <a:spAutoFit/>
          </a:bodyPr>
          <a:lstStyle/>
          <a:p>
            <a:pPr algn="ctr"/>
            <a:r>
              <a:rPr lang="en-US" dirty="0"/>
              <a:t>We would like to test if there is evidence from an extra sum of squares test to suggest the inclusion of a squared term. Compare the two models and with an extra sum of squares and defend your choice of models. There were 284 observations.</a:t>
            </a:r>
          </a:p>
        </p:txBody>
      </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3AD8A78-3264-AD44-9FAF-254656B6DD74}"/>
                  </a:ext>
                </a:extLst>
              </p:cNvPr>
              <p:cNvSpPr txBox="1"/>
              <p:nvPr/>
            </p:nvSpPr>
            <p:spPr>
              <a:xfrm>
                <a:off x="609600" y="2431333"/>
                <a:ext cx="3327578" cy="2697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600" b="0" i="1" smtClean="0">
                              <a:latin typeface="Cambria Math" panose="02040503050406030204" pitchFamily="18" charset="0"/>
                            </a:rPr>
                          </m:ctrlPr>
                        </m:accPr>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r>
                                    <a:rPr lang="en-US" sz="1600" i="1">
                                      <a:latin typeface="Cambria Math" panose="02040503050406030204" pitchFamily="18" charset="0"/>
                                    </a:rPr>
                                    <m:t>𝑦</m:t>
                                  </m:r>
                                </m:e>
                              </m:d>
                            </m:e>
                          </m:func>
                        </m:e>
                      </m:acc>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1</m:t>
                          </m:r>
                        </m:sub>
                      </m:sSub>
                      <m:r>
                        <m:rPr>
                          <m:sty m:val="p"/>
                        </m:rPr>
                        <a:rPr lang="en-US" sz="1600" b="0" i="0" smtClean="0">
                          <a:latin typeface="Cambria Math" panose="02040503050406030204" pitchFamily="18" charset="0"/>
                        </a:rPr>
                        <m:t>log</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1</m:t>
                              </m:r>
                            </m:sub>
                          </m:sSub>
                        </m:e>
                      </m:d>
                      <m:r>
                        <a:rPr lang="en-US" sz="1600" b="0" i="0"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r>
                        <m:rPr>
                          <m:sty m:val="p"/>
                        </m:rPr>
                        <a:rPr lang="en-US" sz="1600">
                          <a:latin typeface="Cambria Math" panose="02040503050406030204" pitchFamily="18" charset="0"/>
                        </a:rPr>
                        <m:t>log</m:t>
                      </m:r>
                      <m:d>
                        <m:dPr>
                          <m:ctrlPr>
                            <a:rPr lang="en-US" sz="1600" i="1">
                              <a:latin typeface="Cambria Math" panose="02040503050406030204" pitchFamily="18" charset="0"/>
                            </a:rPr>
                          </m:ctrlPr>
                        </m:dPr>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2</m:t>
                              </m:r>
                            </m:sub>
                          </m:sSub>
                        </m:e>
                      </m:d>
                    </m:oMath>
                  </m:oMathPara>
                </a14:m>
                <a:endParaRPr lang="en-US" sz="1600" dirty="0"/>
              </a:p>
            </p:txBody>
          </p:sp>
        </mc:Choice>
        <mc:Fallback xmlns="">
          <p:sp>
            <p:nvSpPr>
              <p:cNvPr id="5" name="TextBox 4">
                <a:extLst>
                  <a:ext uri="{FF2B5EF4-FFF2-40B4-BE49-F238E27FC236}">
                    <a16:creationId xmlns:a16="http://schemas.microsoft.com/office/drawing/2014/main" id="{53AD8A78-3264-AD44-9FAF-254656B6DD74}"/>
                  </a:ext>
                </a:extLst>
              </p:cNvPr>
              <p:cNvSpPr txBox="1">
                <a:spLocks noRot="1" noChangeAspect="1" noMove="1" noResize="1" noEditPoints="1" noAdjustHandles="1" noChangeArrowheads="1" noChangeShapeType="1" noTextEdit="1"/>
              </p:cNvSpPr>
              <p:nvPr/>
            </p:nvSpPr>
            <p:spPr>
              <a:xfrm>
                <a:off x="609600" y="2431333"/>
                <a:ext cx="3327578" cy="269754"/>
              </a:xfrm>
              <a:prstGeom prst="rect">
                <a:avLst/>
              </a:prstGeom>
              <a:blipFill>
                <a:blip r:embed="rId2"/>
                <a:stretch>
                  <a:fillRect l="-1908" t="-13043" b="-3043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F7527CF-ADFA-C54A-AD5B-E8C8B2802962}"/>
                  </a:ext>
                </a:extLst>
              </p:cNvPr>
              <p:cNvSpPr txBox="1"/>
              <p:nvPr/>
            </p:nvSpPr>
            <p:spPr>
              <a:xfrm>
                <a:off x="4251547" y="2419346"/>
                <a:ext cx="4581639" cy="26975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acc>
                        <m:accPr>
                          <m:chr m:val="̂"/>
                          <m:ctrlPr>
                            <a:rPr lang="en-US" sz="1600" b="0" i="1" smtClean="0">
                              <a:latin typeface="Cambria Math" panose="02040503050406030204" pitchFamily="18" charset="0"/>
                            </a:rPr>
                          </m:ctrlPr>
                        </m:accPr>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r>
                                    <a:rPr lang="en-US" sz="1600" i="1">
                                      <a:latin typeface="Cambria Math" panose="02040503050406030204" pitchFamily="18" charset="0"/>
                                    </a:rPr>
                                    <m:t>𝑦</m:t>
                                  </m:r>
                                </m:e>
                              </m:d>
                            </m:e>
                          </m:func>
                        </m:e>
                      </m:acc>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1</m:t>
                          </m:r>
                        </m:sub>
                      </m:sSub>
                      <m:r>
                        <m:rPr>
                          <m:sty m:val="p"/>
                        </m:rPr>
                        <a:rPr lang="en-US" sz="1600" b="0" i="0" smtClean="0">
                          <a:latin typeface="Cambria Math" panose="02040503050406030204" pitchFamily="18" charset="0"/>
                        </a:rPr>
                        <m:t>log</m:t>
                      </m:r>
                      <m:d>
                        <m:dPr>
                          <m:ctrlPr>
                            <a:rPr lang="en-US" sz="1600" b="0" i="1" smtClean="0">
                              <a:latin typeface="Cambria Math" panose="02040503050406030204" pitchFamily="18" charset="0"/>
                            </a:rPr>
                          </m:ctrlPr>
                        </m:dPr>
                        <m:e>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1</m:t>
                              </m:r>
                            </m:sub>
                          </m:sSub>
                        </m:e>
                      </m:d>
                      <m:r>
                        <a:rPr lang="en-US" sz="1600" b="0" i="0"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2</m:t>
                          </m:r>
                        </m:sub>
                      </m:sSub>
                      <m:r>
                        <m:rPr>
                          <m:sty m:val="p"/>
                        </m:rPr>
                        <a:rPr lang="en-US" sz="1600">
                          <a:latin typeface="Cambria Math" panose="02040503050406030204" pitchFamily="18" charset="0"/>
                        </a:rPr>
                        <m:t>log</m:t>
                      </m:r>
                      <m:d>
                        <m:dPr>
                          <m:ctrlPr>
                            <a:rPr lang="en-US" sz="1600" i="1">
                              <a:latin typeface="Cambria Math" panose="02040503050406030204" pitchFamily="18" charset="0"/>
                            </a:rPr>
                          </m:ctrlPr>
                        </m:dPr>
                        <m:e>
                          <m:sSub>
                            <m:sSubPr>
                              <m:ctrlPr>
                                <a:rPr lang="en-US" sz="1600" i="1" smtClean="0">
                                  <a:latin typeface="Cambria Math" panose="02040503050406030204" pitchFamily="18" charset="0"/>
                                </a:rPr>
                              </m:ctrlPr>
                            </m:sSubPr>
                            <m:e>
                              <m:r>
                                <a:rPr lang="en-US" sz="1600" b="0" i="1" smtClean="0">
                                  <a:latin typeface="Cambria Math" panose="02040503050406030204" pitchFamily="18" charset="0"/>
                                </a:rPr>
                                <m:t>𝑋</m:t>
                              </m:r>
                            </m:e>
                            <m:sub>
                              <m:r>
                                <a:rPr lang="en-US" sz="1600" b="0" i="1" smtClean="0">
                                  <a:latin typeface="Cambria Math" panose="02040503050406030204" pitchFamily="18" charset="0"/>
                                </a:rPr>
                                <m:t>2</m:t>
                              </m:r>
                            </m:sub>
                          </m:sSub>
                        </m:e>
                      </m:d>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3</m:t>
                          </m:r>
                        </m:sub>
                      </m:sSub>
                      <m:sSup>
                        <m:sSupPr>
                          <m:ctrlPr>
                            <a:rPr lang="en-US" sz="1600" i="1" smtClean="0">
                              <a:latin typeface="Cambria Math" panose="02040503050406030204" pitchFamily="18" charset="0"/>
                              <a:ea typeface="Cambria Math" panose="02040503050406030204" pitchFamily="18" charset="0"/>
                            </a:rPr>
                          </m:ctrlPr>
                        </m:sSupPr>
                        <m:e>
                          <m:r>
                            <m:rPr>
                              <m:sty m:val="p"/>
                            </m:rPr>
                            <a:rPr lang="en-US" sz="1600">
                              <a:latin typeface="Cambria Math" panose="02040503050406030204" pitchFamily="18" charset="0"/>
                            </a:rPr>
                            <m:t>log</m:t>
                          </m:r>
                          <m:d>
                            <m:dPr>
                              <m:ctrlPr>
                                <a:rPr lang="en-US" sz="1600" i="1">
                                  <a:latin typeface="Cambria Math" panose="02040503050406030204" pitchFamily="18" charset="0"/>
                                </a:rPr>
                              </m:ctrlPr>
                            </m:dPr>
                            <m:e>
                              <m:sSub>
                                <m:sSubPr>
                                  <m:ctrlPr>
                                    <a:rPr lang="en-US" sz="1600" i="1">
                                      <a:latin typeface="Cambria Math" panose="02040503050406030204" pitchFamily="18" charset="0"/>
                                    </a:rPr>
                                  </m:ctrlPr>
                                </m:sSubPr>
                                <m:e>
                                  <m:r>
                                    <a:rPr lang="en-US" sz="1600" i="1">
                                      <a:latin typeface="Cambria Math" panose="02040503050406030204" pitchFamily="18" charset="0"/>
                                    </a:rPr>
                                    <m:t>𝑋</m:t>
                                  </m:r>
                                </m:e>
                                <m:sub>
                                  <m:r>
                                    <a:rPr lang="en-US" sz="1600" i="1">
                                      <a:latin typeface="Cambria Math" panose="02040503050406030204" pitchFamily="18" charset="0"/>
                                    </a:rPr>
                                    <m:t>2</m:t>
                                  </m:r>
                                </m:sub>
                              </m:sSub>
                            </m:e>
                          </m:d>
                        </m:e>
                        <m:sup>
                          <m:r>
                            <a:rPr lang="en-US" sz="1600" b="0" i="1" smtClean="0">
                              <a:latin typeface="Cambria Math" panose="02040503050406030204" pitchFamily="18" charset="0"/>
                              <a:ea typeface="Cambria Math" panose="02040503050406030204" pitchFamily="18" charset="0"/>
                            </a:rPr>
                            <m:t>2</m:t>
                          </m:r>
                        </m:sup>
                      </m:sSup>
                    </m:oMath>
                  </m:oMathPara>
                </a14:m>
                <a:endParaRPr lang="en-US" sz="1600" dirty="0"/>
              </a:p>
            </p:txBody>
          </p:sp>
        </mc:Choice>
        <mc:Fallback xmlns="">
          <p:sp>
            <p:nvSpPr>
              <p:cNvPr id="6" name="TextBox 5">
                <a:extLst>
                  <a:ext uri="{FF2B5EF4-FFF2-40B4-BE49-F238E27FC236}">
                    <a16:creationId xmlns:a16="http://schemas.microsoft.com/office/drawing/2014/main" id="{6F7527CF-ADFA-C54A-AD5B-E8C8B2802962}"/>
                  </a:ext>
                </a:extLst>
              </p:cNvPr>
              <p:cNvSpPr txBox="1">
                <a:spLocks noRot="1" noChangeAspect="1" noMove="1" noResize="1" noEditPoints="1" noAdjustHandles="1" noChangeArrowheads="1" noChangeShapeType="1" noTextEdit="1"/>
              </p:cNvSpPr>
              <p:nvPr/>
            </p:nvSpPr>
            <p:spPr>
              <a:xfrm>
                <a:off x="4251547" y="2419346"/>
                <a:ext cx="4581639" cy="269754"/>
              </a:xfrm>
              <a:prstGeom prst="rect">
                <a:avLst/>
              </a:prstGeom>
              <a:blipFill>
                <a:blip r:embed="rId3"/>
                <a:stretch>
                  <a:fillRect l="-276" t="-13043" b="-30435"/>
                </a:stretch>
              </a:blipFill>
            </p:spPr>
            <p:txBody>
              <a:bodyPr/>
              <a:lstStyle/>
              <a:p>
                <a:r>
                  <a:rPr lang="en-US">
                    <a:noFill/>
                  </a:rPr>
                  <a:t> </a:t>
                </a:r>
              </a:p>
            </p:txBody>
          </p:sp>
        </mc:Fallback>
      </mc:AlternateContent>
      <p:pic>
        <p:nvPicPr>
          <p:cNvPr id="7" name="Picture 6">
            <a:extLst>
              <a:ext uri="{FF2B5EF4-FFF2-40B4-BE49-F238E27FC236}">
                <a16:creationId xmlns:a16="http://schemas.microsoft.com/office/drawing/2014/main" id="{F7885989-99A0-9B4F-8757-22C1A2EBF1C1}"/>
              </a:ext>
            </a:extLst>
          </p:cNvPr>
          <p:cNvPicPr>
            <a:picLocks noChangeAspect="1"/>
          </p:cNvPicPr>
          <p:nvPr/>
        </p:nvPicPr>
        <p:blipFill>
          <a:blip r:embed="rId4"/>
          <a:stretch>
            <a:fillRect/>
          </a:stretch>
        </p:blipFill>
        <p:spPr>
          <a:xfrm>
            <a:off x="228600" y="2929515"/>
            <a:ext cx="3924490" cy="1052514"/>
          </a:xfrm>
          <a:prstGeom prst="rect">
            <a:avLst/>
          </a:prstGeom>
        </p:spPr>
      </p:pic>
      <p:pic>
        <p:nvPicPr>
          <p:cNvPr id="8" name="Picture 7">
            <a:extLst>
              <a:ext uri="{FF2B5EF4-FFF2-40B4-BE49-F238E27FC236}">
                <a16:creationId xmlns:a16="http://schemas.microsoft.com/office/drawing/2014/main" id="{6CC14AFD-FDC2-E545-9F69-F0F1FE793B6D}"/>
              </a:ext>
            </a:extLst>
          </p:cNvPr>
          <p:cNvPicPr>
            <a:picLocks noChangeAspect="1"/>
          </p:cNvPicPr>
          <p:nvPr/>
        </p:nvPicPr>
        <p:blipFill>
          <a:blip r:embed="rId5"/>
          <a:stretch>
            <a:fillRect/>
          </a:stretch>
        </p:blipFill>
        <p:spPr>
          <a:xfrm>
            <a:off x="4572000" y="2929515"/>
            <a:ext cx="3944659" cy="1061710"/>
          </a:xfrm>
          <a:prstGeom prst="rect">
            <a:avLst/>
          </a:prstGeom>
        </p:spPr>
      </p:pic>
      <p:graphicFrame>
        <p:nvGraphicFramePr>
          <p:cNvPr id="9" name="Table 8">
            <a:extLst>
              <a:ext uri="{FF2B5EF4-FFF2-40B4-BE49-F238E27FC236}">
                <a16:creationId xmlns:a16="http://schemas.microsoft.com/office/drawing/2014/main" id="{83B17165-0E3D-C24B-B46C-362FF24FEEC6}"/>
              </a:ext>
            </a:extLst>
          </p:cNvPr>
          <p:cNvGraphicFramePr>
            <a:graphicFrameLocks noGrp="1"/>
          </p:cNvGraphicFramePr>
          <p:nvPr>
            <p:extLst>
              <p:ext uri="{D42A27DB-BD31-4B8C-83A1-F6EECF244321}">
                <p14:modId xmlns:p14="http://schemas.microsoft.com/office/powerpoint/2010/main" val="2802119015"/>
              </p:ext>
            </p:extLst>
          </p:nvPr>
        </p:nvGraphicFramePr>
        <p:xfrm>
          <a:off x="228600" y="4231640"/>
          <a:ext cx="8458200" cy="1483360"/>
        </p:xfrm>
        <a:graphic>
          <a:graphicData uri="http://schemas.openxmlformats.org/drawingml/2006/table">
            <a:tbl>
              <a:tblPr firstRow="1" bandRow="1">
                <a:tableStyleId>{5C22544A-7EE6-4342-B048-85BDC9FD1C3A}</a:tableStyleId>
              </a:tblPr>
              <a:tblGrid>
                <a:gridCol w="1676400">
                  <a:extLst>
                    <a:ext uri="{9D8B030D-6E8A-4147-A177-3AD203B41FA5}">
                      <a16:colId xmlns:a16="http://schemas.microsoft.com/office/drawing/2014/main" val="3260128323"/>
                    </a:ext>
                  </a:extLst>
                </a:gridCol>
                <a:gridCol w="533400">
                  <a:extLst>
                    <a:ext uri="{9D8B030D-6E8A-4147-A177-3AD203B41FA5}">
                      <a16:colId xmlns:a16="http://schemas.microsoft.com/office/drawing/2014/main" val="619600890"/>
                    </a:ext>
                  </a:extLst>
                </a:gridCol>
                <a:gridCol w="1706033">
                  <a:extLst>
                    <a:ext uri="{9D8B030D-6E8A-4147-A177-3AD203B41FA5}">
                      <a16:colId xmlns:a16="http://schemas.microsoft.com/office/drawing/2014/main" val="2328804343"/>
                    </a:ext>
                  </a:extLst>
                </a:gridCol>
                <a:gridCol w="1722967">
                  <a:extLst>
                    <a:ext uri="{9D8B030D-6E8A-4147-A177-3AD203B41FA5}">
                      <a16:colId xmlns:a16="http://schemas.microsoft.com/office/drawing/2014/main" val="3492498163"/>
                    </a:ext>
                  </a:extLst>
                </a:gridCol>
                <a:gridCol w="1409700">
                  <a:extLst>
                    <a:ext uri="{9D8B030D-6E8A-4147-A177-3AD203B41FA5}">
                      <a16:colId xmlns:a16="http://schemas.microsoft.com/office/drawing/2014/main" val="3910630145"/>
                    </a:ext>
                  </a:extLst>
                </a:gridCol>
                <a:gridCol w="1409700">
                  <a:extLst>
                    <a:ext uri="{9D8B030D-6E8A-4147-A177-3AD203B41FA5}">
                      <a16:colId xmlns:a16="http://schemas.microsoft.com/office/drawing/2014/main" val="3739358164"/>
                    </a:ext>
                  </a:extLst>
                </a:gridCol>
              </a:tblGrid>
              <a:tr h="370840">
                <a:tc>
                  <a:txBody>
                    <a:bodyPr/>
                    <a:lstStyle/>
                    <a:p>
                      <a:r>
                        <a:rPr lang="en-US" dirty="0"/>
                        <a:t>Source</a:t>
                      </a:r>
                    </a:p>
                  </a:txBody>
                  <a:tcPr/>
                </a:tc>
                <a:tc>
                  <a:txBody>
                    <a:bodyPr/>
                    <a:lstStyle/>
                    <a:p>
                      <a:r>
                        <a:rPr lang="en-US" dirty="0"/>
                        <a:t>DF</a:t>
                      </a:r>
                    </a:p>
                  </a:txBody>
                  <a:tcPr/>
                </a:tc>
                <a:tc>
                  <a:txBody>
                    <a:bodyPr/>
                    <a:lstStyle/>
                    <a:p>
                      <a:r>
                        <a:rPr lang="en-US" dirty="0"/>
                        <a:t>Sum of Squares</a:t>
                      </a:r>
                    </a:p>
                  </a:txBody>
                  <a:tcPr/>
                </a:tc>
                <a:tc>
                  <a:txBody>
                    <a:bodyPr/>
                    <a:lstStyle/>
                    <a:p>
                      <a:r>
                        <a:rPr lang="en-US" dirty="0"/>
                        <a:t>Mean Square</a:t>
                      </a:r>
                    </a:p>
                  </a:txBody>
                  <a:tcPr/>
                </a:tc>
                <a:tc>
                  <a:txBody>
                    <a:bodyPr/>
                    <a:lstStyle/>
                    <a:p>
                      <a:r>
                        <a:rPr lang="en-US" dirty="0"/>
                        <a:t>F Value</a:t>
                      </a:r>
                    </a:p>
                  </a:txBody>
                  <a:tcPr/>
                </a:tc>
                <a:tc>
                  <a:txBody>
                    <a:bodyPr/>
                    <a:lstStyle/>
                    <a:p>
                      <a:r>
                        <a:rPr lang="en-US" dirty="0" err="1"/>
                        <a:t>Pr</a:t>
                      </a:r>
                      <a:r>
                        <a:rPr lang="en-US" dirty="0"/>
                        <a:t> &gt; F</a:t>
                      </a:r>
                    </a:p>
                  </a:txBody>
                  <a:tcPr/>
                </a:tc>
                <a:extLst>
                  <a:ext uri="{0D108BD9-81ED-4DB2-BD59-A6C34878D82A}">
                    <a16:rowId xmlns:a16="http://schemas.microsoft.com/office/drawing/2014/main" val="2561335366"/>
                  </a:ext>
                </a:extLst>
              </a:tr>
              <a:tr h="370840">
                <a:tc>
                  <a:txBody>
                    <a:bodyPr/>
                    <a:lstStyle/>
                    <a:p>
                      <a:r>
                        <a:rPr lang="en-US" dirty="0"/>
                        <a:t>Model</a:t>
                      </a:r>
                    </a:p>
                  </a:txBody>
                  <a:tcPr/>
                </a:tc>
                <a:tc>
                  <a:txBody>
                    <a:bodyPr/>
                    <a:lstStyle/>
                    <a:p>
                      <a:r>
                        <a:rPr lang="en-US" dirty="0"/>
                        <a:t>1</a:t>
                      </a:r>
                    </a:p>
                  </a:txBody>
                  <a:tcPr/>
                </a:tc>
                <a:tc>
                  <a:txBody>
                    <a:bodyPr/>
                    <a:lstStyle/>
                    <a:p>
                      <a:r>
                        <a:rPr lang="en-US" dirty="0"/>
                        <a:t>1.22</a:t>
                      </a:r>
                    </a:p>
                  </a:txBody>
                  <a:tcPr/>
                </a:tc>
                <a:tc>
                  <a:txBody>
                    <a:bodyPr/>
                    <a:lstStyle/>
                    <a:p>
                      <a:r>
                        <a:rPr lang="en-US" dirty="0"/>
                        <a:t>1.22</a:t>
                      </a:r>
                    </a:p>
                  </a:txBody>
                  <a:tcPr/>
                </a:tc>
                <a:tc>
                  <a:txBody>
                    <a:bodyPr/>
                    <a:lstStyle/>
                    <a:p>
                      <a:r>
                        <a:rPr lang="en-US" dirty="0"/>
                        <a:t>1.06</a:t>
                      </a:r>
                    </a:p>
                  </a:txBody>
                  <a:tcPr/>
                </a:tc>
                <a:tc>
                  <a:txBody>
                    <a:bodyPr/>
                    <a:lstStyle/>
                    <a:p>
                      <a:r>
                        <a:rPr lang="en-US" dirty="0"/>
                        <a:t>.304</a:t>
                      </a:r>
                    </a:p>
                  </a:txBody>
                  <a:tcPr/>
                </a:tc>
                <a:extLst>
                  <a:ext uri="{0D108BD9-81ED-4DB2-BD59-A6C34878D82A}">
                    <a16:rowId xmlns:a16="http://schemas.microsoft.com/office/drawing/2014/main" val="933701264"/>
                  </a:ext>
                </a:extLst>
              </a:tr>
              <a:tr h="370840">
                <a:tc>
                  <a:txBody>
                    <a:bodyPr/>
                    <a:lstStyle/>
                    <a:p>
                      <a:r>
                        <a:rPr lang="en-US" dirty="0"/>
                        <a:t>Error</a:t>
                      </a:r>
                    </a:p>
                  </a:txBody>
                  <a:tcPr/>
                </a:tc>
                <a:tc>
                  <a:txBody>
                    <a:bodyPr/>
                    <a:lstStyle/>
                    <a:p>
                      <a:r>
                        <a:rPr lang="en-US" dirty="0"/>
                        <a:t>280</a:t>
                      </a:r>
                    </a:p>
                  </a:txBody>
                  <a:tcPr/>
                </a:tc>
                <a:tc>
                  <a:txBody>
                    <a:bodyPr/>
                    <a:lstStyle/>
                    <a:p>
                      <a:r>
                        <a:rPr lang="en-US" dirty="0"/>
                        <a:t>323.29</a:t>
                      </a:r>
                    </a:p>
                  </a:txBody>
                  <a:tcPr/>
                </a:tc>
                <a:tc>
                  <a:txBody>
                    <a:bodyPr/>
                    <a:lstStyle/>
                    <a:p>
                      <a:r>
                        <a:rPr lang="en-US" dirty="0"/>
                        <a:t>1.15</a:t>
                      </a:r>
                    </a:p>
                  </a:txBody>
                  <a:tcPr/>
                </a:tc>
                <a:tc>
                  <a:txBody>
                    <a:bodyPr/>
                    <a:lstStyle/>
                    <a:p>
                      <a:endParaRPr lang="en-US" dirty="0"/>
                    </a:p>
                  </a:txBody>
                  <a:tcPr/>
                </a:tc>
                <a:tc>
                  <a:txBody>
                    <a:bodyPr/>
                    <a:lstStyle/>
                    <a:p>
                      <a:endParaRPr lang="en-US" dirty="0"/>
                    </a:p>
                  </a:txBody>
                  <a:tcPr/>
                </a:tc>
                <a:extLst>
                  <a:ext uri="{0D108BD9-81ED-4DB2-BD59-A6C34878D82A}">
                    <a16:rowId xmlns:a16="http://schemas.microsoft.com/office/drawing/2014/main" val="2991591938"/>
                  </a:ext>
                </a:extLst>
              </a:tr>
              <a:tr h="370840">
                <a:tc>
                  <a:txBody>
                    <a:bodyPr/>
                    <a:lstStyle/>
                    <a:p>
                      <a:r>
                        <a:rPr lang="en-US" dirty="0"/>
                        <a:t>Corrected Total</a:t>
                      </a:r>
                    </a:p>
                  </a:txBody>
                  <a:tcPr/>
                </a:tc>
                <a:tc>
                  <a:txBody>
                    <a:bodyPr/>
                    <a:lstStyle/>
                    <a:p>
                      <a:r>
                        <a:rPr lang="en-US" dirty="0"/>
                        <a:t>281</a:t>
                      </a:r>
                    </a:p>
                  </a:txBody>
                  <a:tcPr/>
                </a:tc>
                <a:tc>
                  <a:txBody>
                    <a:bodyPr/>
                    <a:lstStyle/>
                    <a:p>
                      <a:r>
                        <a:rPr lang="en-US" dirty="0"/>
                        <a:t>324.51</a:t>
                      </a:r>
                    </a:p>
                  </a:txBody>
                  <a:tcPr/>
                </a:tc>
                <a:tc>
                  <a:txBody>
                    <a:bodyPr/>
                    <a:lstStyle/>
                    <a:p>
                      <a:endParaRPr lang="en-US"/>
                    </a:p>
                  </a:txBody>
                  <a:tcPr/>
                </a:tc>
                <a:tc>
                  <a:txBody>
                    <a:bodyPr/>
                    <a:lstStyle/>
                    <a:p>
                      <a:endParaRPr lang="en-US"/>
                    </a:p>
                  </a:txBody>
                  <a:tcPr/>
                </a:tc>
                <a:tc>
                  <a:txBody>
                    <a:bodyPr/>
                    <a:lstStyle/>
                    <a:p>
                      <a:endParaRPr lang="en-US" dirty="0"/>
                    </a:p>
                  </a:txBody>
                  <a:tcPr/>
                </a:tc>
                <a:extLst>
                  <a:ext uri="{0D108BD9-81ED-4DB2-BD59-A6C34878D82A}">
                    <a16:rowId xmlns:a16="http://schemas.microsoft.com/office/drawing/2014/main" val="1631368659"/>
                  </a:ext>
                </a:extLst>
              </a:tr>
            </a:tbl>
          </a:graphicData>
        </a:graphic>
      </p:graphicFrame>
      <p:sp>
        <p:nvSpPr>
          <p:cNvPr id="10" name="TextBox 9">
            <a:extLst>
              <a:ext uri="{FF2B5EF4-FFF2-40B4-BE49-F238E27FC236}">
                <a16:creationId xmlns:a16="http://schemas.microsoft.com/office/drawing/2014/main" id="{C754DF4F-0E2E-7D46-8B3E-D42BB42032C0}"/>
              </a:ext>
            </a:extLst>
          </p:cNvPr>
          <p:cNvSpPr txBox="1"/>
          <p:nvPr/>
        </p:nvSpPr>
        <p:spPr>
          <a:xfrm>
            <a:off x="228600" y="5867400"/>
            <a:ext cx="8458200" cy="646331"/>
          </a:xfrm>
          <a:prstGeom prst="rect">
            <a:avLst/>
          </a:prstGeom>
          <a:noFill/>
        </p:spPr>
        <p:txBody>
          <a:bodyPr wrap="square" rtlCol="0">
            <a:spAutoFit/>
          </a:bodyPr>
          <a:lstStyle/>
          <a:p>
            <a:r>
              <a:rPr lang="en-US" dirty="0"/>
              <a:t>There is not enough evidence to suggest that adding a squared term will be useful in the model (</a:t>
            </a:r>
            <a:r>
              <a:rPr lang="en-US" dirty="0" err="1"/>
              <a:t>pvalue</a:t>
            </a:r>
            <a:r>
              <a:rPr lang="en-US" dirty="0"/>
              <a:t> = .304 from an extra sum of squares test.)   </a:t>
            </a:r>
          </a:p>
        </p:txBody>
      </p:sp>
    </p:spTree>
    <p:extLst>
      <p:ext uri="{BB962C8B-B14F-4D97-AF65-F5344CB8AC3E}">
        <p14:creationId xmlns:p14="http://schemas.microsoft.com/office/powerpoint/2010/main" val="8119929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9"/>
                                        </p:tgtEl>
                                        <p:attrNameLst>
                                          <p:attrName>style.visibility</p:attrName>
                                        </p:attrNameLst>
                                      </p:cBhvr>
                                      <p:to>
                                        <p:strVal val="visible"/>
                                      </p:to>
                                    </p:set>
                                    <p:animEffect transition="in" filter="fade">
                                      <p:cBhvr>
                                        <p:cTn id="7" dur="500"/>
                                        <p:tgtEl>
                                          <p:spTgt spid="9"/>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grpId="0" nodeType="clickEffect">
                                  <p:stCondLst>
                                    <p:cond delay="0"/>
                                  </p:stCondLst>
                                  <p:childTnLst>
                                    <p:set>
                                      <p:cBhvr>
                                        <p:cTn id="11" dur="1" fill="hold">
                                          <p:stCondLst>
                                            <p:cond delay="0"/>
                                          </p:stCondLst>
                                        </p:cTn>
                                        <p:tgtEl>
                                          <p:spTgt spid="10"/>
                                        </p:tgtEl>
                                        <p:attrNameLst>
                                          <p:attrName>style.visibility</p:attrName>
                                        </p:attrNameLst>
                                      </p:cBhvr>
                                      <p:to>
                                        <p:strVal val="visible"/>
                                      </p:to>
                                    </p:set>
                                    <p:animEffect transition="in" filter="fade">
                                      <p:cBhvr>
                                        <p:cTn id="12" dur="500"/>
                                        <p:tgtEl>
                                          <p:spTgt spid="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 grpId="0"/>
    </p:bld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1EBB4C-AA59-C34B-8B11-4C7A0DAA80F6}"/>
              </a:ext>
            </a:extLst>
          </p:cNvPr>
          <p:cNvSpPr>
            <a:spLocks noGrp="1"/>
          </p:cNvSpPr>
          <p:nvPr>
            <p:ph type="title"/>
          </p:nvPr>
        </p:nvSpPr>
        <p:spPr/>
        <p:txBody>
          <a:bodyPr/>
          <a:lstStyle/>
          <a:p>
            <a:endParaRPr lang="en-US"/>
          </a:p>
        </p:txBody>
      </p:sp>
      <mc:AlternateContent xmlns:mc="http://schemas.openxmlformats.org/markup-compatibility/2006">
        <mc:Choice xmlns:a14="http://schemas.microsoft.com/office/drawing/2010/main" Requires="a14">
          <p:sp>
            <p:nvSpPr>
              <p:cNvPr id="4" name="TextBox 3">
                <a:extLst>
                  <a:ext uri="{FF2B5EF4-FFF2-40B4-BE49-F238E27FC236}">
                    <a16:creationId xmlns:a16="http://schemas.microsoft.com/office/drawing/2014/main" id="{24EAB541-AEF5-5C4E-B7EB-A864CA88856C}"/>
                  </a:ext>
                </a:extLst>
              </p:cNvPr>
              <p:cNvSpPr txBox="1"/>
              <p:nvPr/>
            </p:nvSpPr>
            <p:spPr>
              <a:xfrm>
                <a:off x="1828800" y="2895600"/>
                <a:ext cx="4870821" cy="269754"/>
              </a:xfrm>
              <a:prstGeom prst="rect">
                <a:avLst/>
              </a:prstGeom>
              <a:noFill/>
            </p:spPr>
            <p:txBody>
              <a:bodyPr wrap="none" lIns="0" tIns="0" rIns="0" bIns="0" rtlCol="0">
                <a:spAutoFit/>
              </a:bodyPr>
              <a:lstStyle/>
              <a:p>
                <a:pPr/>
                <a14:m>
                  <m:oMath xmlns:m="http://schemas.openxmlformats.org/officeDocument/2006/math">
                    <m:acc>
                      <m:accPr>
                        <m:chr m:val="̂"/>
                        <m:ctrlPr>
                          <a:rPr lang="en-US" sz="1600" b="0" i="1" smtClean="0">
                            <a:latin typeface="Cambria Math" panose="02040503050406030204" pitchFamily="18" charset="0"/>
                          </a:rPr>
                        </m:ctrlPr>
                      </m:accPr>
                      <m:e>
                        <m:func>
                          <m:funcPr>
                            <m:ctrlPr>
                              <a:rPr lang="en-US" sz="1600" i="1">
                                <a:latin typeface="Cambria Math" panose="02040503050406030204" pitchFamily="18" charset="0"/>
                              </a:rPr>
                            </m:ctrlPr>
                          </m:funcPr>
                          <m:fName>
                            <m:r>
                              <m:rPr>
                                <m:sty m:val="p"/>
                              </m:rPr>
                              <a:rPr lang="en-US" sz="1600">
                                <a:latin typeface="Cambria Math" panose="02040503050406030204" pitchFamily="18" charset="0"/>
                              </a:rPr>
                              <m:t>log</m:t>
                            </m:r>
                          </m:fName>
                          <m:e>
                            <m:d>
                              <m:dPr>
                                <m:ctrlPr>
                                  <a:rPr lang="en-US" sz="1600" i="1">
                                    <a:latin typeface="Cambria Math" panose="02040503050406030204" pitchFamily="18" charset="0"/>
                                  </a:rPr>
                                </m:ctrlPr>
                              </m:dPr>
                              <m:e>
                                <m:r>
                                  <a:rPr lang="en-US" sz="1600" i="1">
                                    <a:latin typeface="Cambria Math" panose="02040503050406030204" pitchFamily="18" charset="0"/>
                                  </a:rPr>
                                  <m:t>𝑦</m:t>
                                </m:r>
                              </m:e>
                            </m:d>
                          </m:e>
                        </m:func>
                      </m:e>
                    </m:acc>
                    <m:r>
                      <a:rPr lang="en-US" sz="1600" b="0" i="1" smtClean="0">
                        <a:latin typeface="Cambria Math" panose="02040503050406030204" pitchFamily="18" charset="0"/>
                      </a:rPr>
                      <m:t>= </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rPr>
                          <m:t>0</m:t>
                        </m:r>
                      </m:sub>
                    </m:sSub>
                    <m:r>
                      <a:rPr lang="en-US" sz="1600" b="0" i="1" smtClean="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ea typeface="Cambria Math" panose="02040503050406030204" pitchFamily="18" charset="0"/>
                          </a:rPr>
                          <m:t>𝛽</m:t>
                        </m:r>
                      </m:e>
                      <m:sub>
                        <m:r>
                          <a:rPr lang="en-US" sz="1600" b="0" i="1" smtClean="0">
                            <a:latin typeface="Cambria Math" panose="02040503050406030204" pitchFamily="18" charset="0"/>
                            <a:ea typeface="Cambria Math" panose="02040503050406030204" pitchFamily="18" charset="0"/>
                          </a:rPr>
                          <m:t>1</m:t>
                        </m:r>
                      </m:sub>
                    </m:sSub>
                    <m:sSub>
                      <m:sSubPr>
                        <m:ctrlPr>
                          <a:rPr lang="en-US" sz="1600" b="0" i="0" smtClean="0">
                            <a:latin typeface="Cambria Math" panose="02040503050406030204" pitchFamily="18" charset="0"/>
                            <a:ea typeface="Cambria Math" panose="02040503050406030204" pitchFamily="18" charset="0"/>
                          </a:rPr>
                        </m:ctrlPr>
                      </m:sSubPr>
                      <m:e>
                        <m:r>
                          <m:rPr>
                            <m:sty m:val="p"/>
                          </m:rPr>
                          <a:rPr lang="en-US" sz="1600" b="0" i="0" smtClean="0">
                            <a:latin typeface="Cambria Math" panose="02040503050406030204" pitchFamily="18" charset="0"/>
                            <a:ea typeface="Cambria Math" panose="02040503050406030204" pitchFamily="18" charset="0"/>
                          </a:rPr>
                          <m:t>X</m:t>
                        </m:r>
                      </m:e>
                      <m:sub>
                        <m:r>
                          <a:rPr lang="en-US" sz="1600" b="0" i="0" smtClean="0">
                            <a:latin typeface="Cambria Math" panose="02040503050406030204" pitchFamily="18" charset="0"/>
                            <a:ea typeface="Cambria Math" panose="02040503050406030204" pitchFamily="18" charset="0"/>
                          </a:rPr>
                          <m:t>1</m:t>
                        </m:r>
                      </m:sub>
                    </m:sSub>
                    <m:r>
                      <a:rPr lang="en-US" sz="1600" b="0" i="0" smtClean="0">
                        <a:latin typeface="Cambria Math" panose="02040503050406030204" pitchFamily="18" charset="0"/>
                      </a:rPr>
                      <m:t>+</m:t>
                    </m:r>
                    <m:sSub>
                      <m:sSubPr>
                        <m:ctrlPr>
                          <a:rPr lang="en-US" sz="1600" b="0" i="1" smtClean="0">
                            <a:latin typeface="Cambria Math" panose="02040503050406030204" pitchFamily="18" charset="0"/>
                          </a:rPr>
                        </m:ctrlPr>
                      </m:sSubPr>
                      <m:e>
                        <m:r>
                          <a:rPr lang="en-US" sz="1600" b="0" i="1" smtClean="0">
                            <a:latin typeface="Cambria Math" panose="02040503050406030204" pitchFamily="18" charset="0"/>
                          </a:rPr>
                          <m:t>𝛽</m:t>
                        </m:r>
                      </m:e>
                      <m:sub>
                        <m:r>
                          <a:rPr lang="en-US" sz="1600" b="0" i="1" smtClean="0">
                            <a:latin typeface="Cambria Math" panose="02040503050406030204" pitchFamily="18" charset="0"/>
                          </a:rPr>
                          <m:t>2</m:t>
                        </m:r>
                      </m:sub>
                    </m:sSub>
                    <m:r>
                      <a:rPr lang="en-US" sz="1600" b="0" i="1" smtClean="0">
                        <a:latin typeface="Cambria Math" panose="02040503050406030204" pitchFamily="18" charset="0"/>
                      </a:rPr>
                      <m:t>𝐹𝑟𝑒𝑠h𝑚𝑎𝑛</m:t>
                    </m:r>
                    <m:r>
                      <a:rPr lang="en-US" sz="1600" b="0" i="1" smtClean="0">
                        <a:latin typeface="Cambria Math" panose="02040503050406030204" pitchFamily="18" charset="0"/>
                      </a:rPr>
                      <m:t>+</m:t>
                    </m:r>
                  </m:oMath>
                </a14:m>
                <a:r>
                  <a:rPr lang="en-US" sz="1600" dirty="0"/>
                  <a:t> </a:t>
                </a:r>
                <a14:m>
                  <m:oMath xmlns:m="http://schemas.openxmlformats.org/officeDocument/2006/math">
                    <m:r>
                      <a:rPr lang="en-US" sz="1600">
                        <a:latin typeface="Cambria Math" panose="02040503050406030204" pitchFamily="18" charset="0"/>
                      </a:rPr>
                      <m:t>+</m:t>
                    </m:r>
                    <m:sSub>
                      <m:sSubPr>
                        <m:ctrlPr>
                          <a:rPr lang="en-US" sz="1600" i="1">
                            <a:latin typeface="Cambria Math" panose="02040503050406030204" pitchFamily="18" charset="0"/>
                          </a:rPr>
                        </m:ctrlPr>
                      </m:sSubPr>
                      <m:e>
                        <m:r>
                          <a:rPr lang="en-US" sz="1600" i="1">
                            <a:latin typeface="Cambria Math" panose="02040503050406030204" pitchFamily="18" charset="0"/>
                          </a:rPr>
                          <m:t>𝛽</m:t>
                        </m:r>
                      </m:e>
                      <m:sub>
                        <m:r>
                          <a:rPr lang="en-US" sz="1600" i="1">
                            <a:latin typeface="Cambria Math" panose="02040503050406030204" pitchFamily="18" charset="0"/>
                          </a:rPr>
                          <m:t>2</m:t>
                        </m:r>
                      </m:sub>
                    </m:sSub>
                    <m:r>
                      <a:rPr lang="en-US" sz="1600" i="1">
                        <a:latin typeface="Cambria Math" panose="02040503050406030204" pitchFamily="18" charset="0"/>
                      </a:rPr>
                      <m:t>𝐹𝑟𝑒𝑠h𝑚𝑎𝑛</m:t>
                    </m:r>
                    <m:r>
                      <a:rPr lang="en-US" sz="1600" i="1">
                        <a:latin typeface="Cambria Math" panose="02040503050406030204" pitchFamily="18" charset="0"/>
                      </a:rPr>
                      <m:t>+</m:t>
                    </m:r>
                  </m:oMath>
                </a14:m>
                <a:endParaRPr lang="en-US" sz="1600" dirty="0"/>
              </a:p>
            </p:txBody>
          </p:sp>
        </mc:Choice>
        <mc:Fallback>
          <p:sp>
            <p:nvSpPr>
              <p:cNvPr id="4" name="TextBox 3">
                <a:extLst>
                  <a:ext uri="{FF2B5EF4-FFF2-40B4-BE49-F238E27FC236}">
                    <a16:creationId xmlns:a16="http://schemas.microsoft.com/office/drawing/2014/main" id="{24EAB541-AEF5-5C4E-B7EB-A864CA88856C}"/>
                  </a:ext>
                </a:extLst>
              </p:cNvPr>
              <p:cNvSpPr txBox="1">
                <a:spLocks noRot="1" noChangeAspect="1" noMove="1" noResize="1" noEditPoints="1" noAdjustHandles="1" noChangeArrowheads="1" noChangeShapeType="1" noTextEdit="1"/>
              </p:cNvSpPr>
              <p:nvPr/>
            </p:nvSpPr>
            <p:spPr>
              <a:xfrm>
                <a:off x="1828800" y="2895600"/>
                <a:ext cx="4870821" cy="269754"/>
              </a:xfrm>
              <a:prstGeom prst="rect">
                <a:avLst/>
              </a:prstGeom>
              <a:blipFill>
                <a:blip r:embed="rId2"/>
                <a:stretch>
                  <a:fillRect l="-2083" t="-18182" r="-260" b="-31818"/>
                </a:stretch>
              </a:blipFill>
            </p:spPr>
            <p:txBody>
              <a:bodyPr/>
              <a:lstStyle/>
              <a:p>
                <a:r>
                  <a:rPr lang="en-US">
                    <a:noFill/>
                  </a:rPr>
                  <a:t> </a:t>
                </a:r>
              </a:p>
            </p:txBody>
          </p:sp>
        </mc:Fallback>
      </mc:AlternateContent>
    </p:spTree>
    <p:extLst>
      <p:ext uri="{BB962C8B-B14F-4D97-AF65-F5344CB8AC3E}">
        <p14:creationId xmlns:p14="http://schemas.microsoft.com/office/powerpoint/2010/main" val="1060766050"/>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B761C6F-76C4-C342-899F-81FE95665AC9}"/>
              </a:ext>
            </a:extLst>
          </p:cNvPr>
          <p:cNvSpPr>
            <a:spLocks noGrp="1"/>
          </p:cNvSpPr>
          <p:nvPr>
            <p:ph type="title"/>
          </p:nvPr>
        </p:nvSpPr>
        <p:spPr>
          <a:xfrm>
            <a:off x="457200" y="200137"/>
            <a:ext cx="8229600" cy="1143000"/>
          </a:xfrm>
        </p:spPr>
        <p:txBody>
          <a:bodyPr>
            <a:normAutofit fontScale="90000"/>
          </a:bodyPr>
          <a:lstStyle/>
          <a:p>
            <a:r>
              <a:rPr lang="en-US" dirty="0"/>
              <a:t>Breakout 3</a:t>
            </a:r>
            <a:br>
              <a:rPr lang="en-US" dirty="0"/>
            </a:br>
            <a:r>
              <a:rPr lang="en-US" dirty="0"/>
              <a:t>Categorical Variables and Interactions</a:t>
            </a:r>
          </a:p>
        </p:txBody>
      </p:sp>
      <p:pic>
        <p:nvPicPr>
          <p:cNvPr id="4" name="Picture 3">
            <a:extLst>
              <a:ext uri="{FF2B5EF4-FFF2-40B4-BE49-F238E27FC236}">
                <a16:creationId xmlns:a16="http://schemas.microsoft.com/office/drawing/2014/main" id="{B05FF4A7-9FDB-7344-BBA6-7F215B4E16EC}"/>
              </a:ext>
            </a:extLst>
          </p:cNvPr>
          <p:cNvPicPr>
            <a:picLocks noChangeAspect="1"/>
          </p:cNvPicPr>
          <p:nvPr/>
        </p:nvPicPr>
        <p:blipFill>
          <a:blip r:embed="rId2"/>
          <a:stretch>
            <a:fillRect/>
          </a:stretch>
        </p:blipFill>
        <p:spPr>
          <a:xfrm>
            <a:off x="2393950" y="1390471"/>
            <a:ext cx="4356100" cy="3447719"/>
          </a:xfrm>
          <a:prstGeom prst="rect">
            <a:avLst/>
          </a:prstGeom>
        </p:spPr>
      </p:pic>
      <p:sp>
        <p:nvSpPr>
          <p:cNvPr id="5" name="TextBox 4">
            <a:extLst>
              <a:ext uri="{FF2B5EF4-FFF2-40B4-BE49-F238E27FC236}">
                <a16:creationId xmlns:a16="http://schemas.microsoft.com/office/drawing/2014/main" id="{A24C09EE-C929-204C-AAA8-B51696EF0AD7}"/>
              </a:ext>
            </a:extLst>
          </p:cNvPr>
          <p:cNvSpPr txBox="1"/>
          <p:nvPr/>
        </p:nvSpPr>
        <p:spPr>
          <a:xfrm>
            <a:off x="76200" y="4827372"/>
            <a:ext cx="9067800" cy="923330"/>
          </a:xfrm>
          <a:prstGeom prst="rect">
            <a:avLst/>
          </a:prstGeom>
          <a:noFill/>
        </p:spPr>
        <p:txBody>
          <a:bodyPr wrap="square" rtlCol="0">
            <a:spAutoFit/>
          </a:bodyPr>
          <a:lstStyle/>
          <a:p>
            <a:r>
              <a:rPr lang="en-US" dirty="0"/>
              <a:t>Given the parameter estimate table above, assume all assumption are met.  Interpret the Region North and  X*Region North parameter estimates.  Of course, quantify the uncertainty in the inference… that is … provide 95% confidence intervals.</a:t>
            </a:r>
          </a:p>
        </p:txBody>
      </p:sp>
      <p:sp>
        <p:nvSpPr>
          <p:cNvPr id="3" name="TextBox 2">
            <a:extLst>
              <a:ext uri="{FF2B5EF4-FFF2-40B4-BE49-F238E27FC236}">
                <a16:creationId xmlns:a16="http://schemas.microsoft.com/office/drawing/2014/main" id="{A037B7BB-662B-0B44-91A3-5905260524E8}"/>
              </a:ext>
            </a:extLst>
          </p:cNvPr>
          <p:cNvSpPr txBox="1"/>
          <p:nvPr/>
        </p:nvSpPr>
        <p:spPr>
          <a:xfrm>
            <a:off x="0" y="5791200"/>
            <a:ext cx="9144000" cy="1077218"/>
          </a:xfrm>
          <a:prstGeom prst="rect">
            <a:avLst/>
          </a:prstGeom>
          <a:noFill/>
        </p:spPr>
        <p:txBody>
          <a:bodyPr wrap="square" rtlCol="0">
            <a:spAutoFit/>
          </a:bodyPr>
          <a:lstStyle/>
          <a:p>
            <a:r>
              <a:rPr lang="en-US" sz="1600" dirty="0"/>
              <a:t>It is estimated that when X = 0, the mean of the distribution of Y is 5.28 (95%: (2.43, 8.13)) units more in the North than in the West. In addition, we are 95% confident that for each unit increase in X, the mean of the distribution of Y will increase between 3.7 and 5.56 units slower than it will in the West.  Our best estimate is 4.63 units slower. </a:t>
            </a:r>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9DFE704E-A4AA-5343-92F1-23E4635D7491}"/>
                  </a:ext>
                </a:extLst>
              </p:cNvPr>
              <p:cNvSpPr txBox="1"/>
              <p:nvPr/>
            </p:nvSpPr>
            <p:spPr>
              <a:xfrm>
                <a:off x="369345" y="1961819"/>
                <a:ext cx="1970091"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5.28</m:t>
                      </m:r>
                      <m:r>
                        <a:rPr lang="en-US" b="0" i="1" smtClean="0">
                          <a:latin typeface="Cambria Math" panose="02040503050406030204" pitchFamily="18" charset="0"/>
                          <a:ea typeface="Cambria Math" panose="02040503050406030204" pitchFamily="18" charset="0"/>
                        </a:rPr>
                        <m:t>±1.96∗1.452</m:t>
                      </m:r>
                    </m:oMath>
                  </m:oMathPara>
                </a14:m>
                <a:endParaRPr lang="en-US" dirty="0"/>
              </a:p>
            </p:txBody>
          </p:sp>
        </mc:Choice>
        <mc:Fallback>
          <p:sp>
            <p:nvSpPr>
              <p:cNvPr id="9" name="TextBox 8">
                <a:extLst>
                  <a:ext uri="{FF2B5EF4-FFF2-40B4-BE49-F238E27FC236}">
                    <a16:creationId xmlns:a16="http://schemas.microsoft.com/office/drawing/2014/main" id="{9DFE704E-A4AA-5343-92F1-23E4635D7491}"/>
                  </a:ext>
                </a:extLst>
              </p:cNvPr>
              <p:cNvSpPr txBox="1">
                <a:spLocks noRot="1" noChangeAspect="1" noMove="1" noResize="1" noEditPoints="1" noAdjustHandles="1" noChangeArrowheads="1" noChangeShapeType="1" noTextEdit="1"/>
              </p:cNvSpPr>
              <p:nvPr/>
            </p:nvSpPr>
            <p:spPr>
              <a:xfrm>
                <a:off x="369345" y="1961819"/>
                <a:ext cx="1970091" cy="276999"/>
              </a:xfrm>
              <a:prstGeom prst="rect">
                <a:avLst/>
              </a:prstGeom>
              <a:blipFill>
                <a:blip r:embed="rId3"/>
                <a:stretch>
                  <a:fillRect l="-3205" r="-2564" b="-173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907C2AF1-54A9-4F40-BAC9-B205259B5076}"/>
                  </a:ext>
                </a:extLst>
              </p:cNvPr>
              <p:cNvSpPr txBox="1"/>
              <p:nvPr/>
            </p:nvSpPr>
            <p:spPr>
              <a:xfrm>
                <a:off x="755669" y="2428094"/>
                <a:ext cx="119744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(2.43, 8.13)</m:t>
                      </m:r>
                    </m:oMath>
                  </m:oMathPara>
                </a14:m>
                <a:endParaRPr lang="en-US" dirty="0"/>
              </a:p>
            </p:txBody>
          </p:sp>
        </mc:Choice>
        <mc:Fallback>
          <p:sp>
            <p:nvSpPr>
              <p:cNvPr id="10" name="TextBox 9">
                <a:extLst>
                  <a:ext uri="{FF2B5EF4-FFF2-40B4-BE49-F238E27FC236}">
                    <a16:creationId xmlns:a16="http://schemas.microsoft.com/office/drawing/2014/main" id="{907C2AF1-54A9-4F40-BAC9-B205259B5076}"/>
                  </a:ext>
                </a:extLst>
              </p:cNvPr>
              <p:cNvSpPr txBox="1">
                <a:spLocks noRot="1" noChangeAspect="1" noMove="1" noResize="1" noEditPoints="1" noAdjustHandles="1" noChangeArrowheads="1" noChangeShapeType="1" noTextEdit="1"/>
              </p:cNvSpPr>
              <p:nvPr/>
            </p:nvSpPr>
            <p:spPr>
              <a:xfrm>
                <a:off x="755669" y="2428094"/>
                <a:ext cx="1197444" cy="276999"/>
              </a:xfrm>
              <a:prstGeom prst="rect">
                <a:avLst/>
              </a:prstGeom>
              <a:blipFill>
                <a:blip r:embed="rId4"/>
                <a:stretch>
                  <a:fillRect l="-6316" t="-4348" r="-6316" b="-30435"/>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TextBox 10">
                <a:extLst>
                  <a:ext uri="{FF2B5EF4-FFF2-40B4-BE49-F238E27FC236}">
                    <a16:creationId xmlns:a16="http://schemas.microsoft.com/office/drawing/2014/main" id="{3B72A11E-93D8-AE49-A22B-D9617B862878}"/>
                  </a:ext>
                </a:extLst>
              </p:cNvPr>
              <p:cNvSpPr txBox="1"/>
              <p:nvPr/>
            </p:nvSpPr>
            <p:spPr>
              <a:xfrm>
                <a:off x="621048" y="1550655"/>
                <a:ext cx="1466684"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𝑅𝑒𝑔𝑖𝑜𝑛</m:t>
                      </m:r>
                      <m:r>
                        <a:rPr lang="en-US" b="0" i="1" smtClean="0">
                          <a:latin typeface="Cambria Math" panose="02040503050406030204" pitchFamily="18" charset="0"/>
                        </a:rPr>
                        <m:t> </m:t>
                      </m:r>
                      <m:r>
                        <a:rPr lang="en-US" b="0" i="1" smtClean="0">
                          <a:latin typeface="Cambria Math" panose="02040503050406030204" pitchFamily="18" charset="0"/>
                        </a:rPr>
                        <m:t>𝑁𝑜𝑟𝑡h</m:t>
                      </m:r>
                    </m:oMath>
                  </m:oMathPara>
                </a14:m>
                <a:endParaRPr lang="en-US" dirty="0"/>
              </a:p>
            </p:txBody>
          </p:sp>
        </mc:Choice>
        <mc:Fallback>
          <p:sp>
            <p:nvSpPr>
              <p:cNvPr id="11" name="TextBox 10">
                <a:extLst>
                  <a:ext uri="{FF2B5EF4-FFF2-40B4-BE49-F238E27FC236}">
                    <a16:creationId xmlns:a16="http://schemas.microsoft.com/office/drawing/2014/main" id="{3B72A11E-93D8-AE49-A22B-D9617B862878}"/>
                  </a:ext>
                </a:extLst>
              </p:cNvPr>
              <p:cNvSpPr txBox="1">
                <a:spLocks noRot="1" noChangeAspect="1" noMove="1" noResize="1" noEditPoints="1" noAdjustHandles="1" noChangeArrowheads="1" noChangeShapeType="1" noTextEdit="1"/>
              </p:cNvSpPr>
              <p:nvPr/>
            </p:nvSpPr>
            <p:spPr>
              <a:xfrm>
                <a:off x="621048" y="1550655"/>
                <a:ext cx="1466684" cy="276999"/>
              </a:xfrm>
              <a:prstGeom prst="rect">
                <a:avLst/>
              </a:prstGeom>
              <a:blipFill>
                <a:blip r:embed="rId5"/>
                <a:stretch>
                  <a:fillRect l="-4274" t="-4348" r="-2564" b="-39130"/>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TextBox 11">
                <a:extLst>
                  <a:ext uri="{FF2B5EF4-FFF2-40B4-BE49-F238E27FC236}">
                    <a16:creationId xmlns:a16="http://schemas.microsoft.com/office/drawing/2014/main" id="{431B89A3-180F-0D42-87AE-1E98138D5BFB}"/>
                  </a:ext>
                </a:extLst>
              </p:cNvPr>
              <p:cNvSpPr txBox="1"/>
              <p:nvPr/>
            </p:nvSpPr>
            <p:spPr>
              <a:xfrm>
                <a:off x="6831161" y="1897852"/>
                <a:ext cx="1918795"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i="1" smtClean="0">
                          <a:latin typeface="Cambria Math" panose="02040503050406030204" pitchFamily="18" charset="0"/>
                        </a:rPr>
                        <m:t>-</m:t>
                      </m:r>
                      <m:r>
                        <a:rPr lang="en-US" b="0" i="1" smtClean="0">
                          <a:latin typeface="Cambria Math" panose="02040503050406030204" pitchFamily="18" charset="0"/>
                        </a:rPr>
                        <m:t>4.63</m:t>
                      </m:r>
                      <m:r>
                        <a:rPr lang="en-US" b="0" i="1" smtClean="0">
                          <a:latin typeface="Cambria Math" panose="02040503050406030204" pitchFamily="18" charset="0"/>
                          <a:ea typeface="Cambria Math" panose="02040503050406030204" pitchFamily="18" charset="0"/>
                        </a:rPr>
                        <m:t>±1.96∗.474</m:t>
                      </m:r>
                    </m:oMath>
                  </m:oMathPara>
                </a14:m>
                <a:endParaRPr lang="en-US" dirty="0"/>
              </a:p>
            </p:txBody>
          </p:sp>
        </mc:Choice>
        <mc:Fallback>
          <p:sp>
            <p:nvSpPr>
              <p:cNvPr id="12" name="TextBox 11">
                <a:extLst>
                  <a:ext uri="{FF2B5EF4-FFF2-40B4-BE49-F238E27FC236}">
                    <a16:creationId xmlns:a16="http://schemas.microsoft.com/office/drawing/2014/main" id="{431B89A3-180F-0D42-87AE-1E98138D5BFB}"/>
                  </a:ext>
                </a:extLst>
              </p:cNvPr>
              <p:cNvSpPr txBox="1">
                <a:spLocks noRot="1" noChangeAspect="1" noMove="1" noResize="1" noEditPoints="1" noAdjustHandles="1" noChangeArrowheads="1" noChangeShapeType="1" noTextEdit="1"/>
              </p:cNvSpPr>
              <p:nvPr/>
            </p:nvSpPr>
            <p:spPr>
              <a:xfrm>
                <a:off x="6831161" y="1897852"/>
                <a:ext cx="1918795" cy="276999"/>
              </a:xfrm>
              <a:prstGeom prst="rect">
                <a:avLst/>
              </a:prstGeom>
              <a:blipFill>
                <a:blip r:embed="rId6"/>
                <a:stretch>
                  <a:fillRect r="-2649" b="-1739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45E5DA3A-F776-3249-B94F-C58625EF81AC}"/>
                  </a:ext>
                </a:extLst>
              </p:cNvPr>
              <p:cNvSpPr txBox="1"/>
              <p:nvPr/>
            </p:nvSpPr>
            <p:spPr>
              <a:xfrm>
                <a:off x="7217485" y="2364127"/>
                <a:ext cx="1415452" cy="276999"/>
              </a:xfrm>
              <a:prstGeom prst="rect">
                <a:avLst/>
              </a:prstGeom>
              <a:noFill/>
            </p:spPr>
            <p:txBody>
              <a:bodyPr wrap="none" lIns="0" tIns="0" rIns="0" bIns="0" rtlCol="0">
                <a:spAutoFit/>
              </a:bodyPr>
              <a:lstStyle/>
              <a:p>
                <a14:m>
                  <m:oMathPara xmlns:m="http://schemas.openxmlformats.org/officeDocument/2006/math">
                    <m:oMathParaPr>
                      <m:jc m:val="centerGroup"/>
                    </m:oMathParaPr>
                    <m:oMath xmlns:m="http://schemas.openxmlformats.org/officeDocument/2006/math">
                      <m:r>
                        <a:rPr lang="en-US" b="0" i="1" smtClean="0">
                          <a:latin typeface="Cambria Math" panose="02040503050406030204" pitchFamily="18" charset="0"/>
                        </a:rPr>
                        <m:t>(−5.56, −3.7)</m:t>
                      </m:r>
                    </m:oMath>
                  </m:oMathPara>
                </a14:m>
                <a:endParaRPr lang="en-US" dirty="0"/>
              </a:p>
            </p:txBody>
          </p:sp>
        </mc:Choice>
        <mc:Fallback>
          <p:sp>
            <p:nvSpPr>
              <p:cNvPr id="13" name="TextBox 12">
                <a:extLst>
                  <a:ext uri="{FF2B5EF4-FFF2-40B4-BE49-F238E27FC236}">
                    <a16:creationId xmlns:a16="http://schemas.microsoft.com/office/drawing/2014/main" id="{45E5DA3A-F776-3249-B94F-C58625EF81AC}"/>
                  </a:ext>
                </a:extLst>
              </p:cNvPr>
              <p:cNvSpPr txBox="1">
                <a:spLocks noRot="1" noChangeAspect="1" noMove="1" noResize="1" noEditPoints="1" noAdjustHandles="1" noChangeArrowheads="1" noChangeShapeType="1" noTextEdit="1"/>
              </p:cNvSpPr>
              <p:nvPr/>
            </p:nvSpPr>
            <p:spPr>
              <a:xfrm>
                <a:off x="7217485" y="2364127"/>
                <a:ext cx="1415452" cy="276999"/>
              </a:xfrm>
              <a:prstGeom prst="rect">
                <a:avLst/>
              </a:prstGeom>
              <a:blipFill>
                <a:blip r:embed="rId7"/>
                <a:stretch>
                  <a:fillRect l="-5357" t="-4545" r="-5357" b="-40909"/>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4" name="TextBox 13">
                <a:extLst>
                  <a:ext uri="{FF2B5EF4-FFF2-40B4-BE49-F238E27FC236}">
                    <a16:creationId xmlns:a16="http://schemas.microsoft.com/office/drawing/2014/main" id="{22832A43-1A88-124A-AD8D-0BFDFB99D1C4}"/>
                  </a:ext>
                </a:extLst>
              </p:cNvPr>
              <p:cNvSpPr txBox="1"/>
              <p:nvPr/>
            </p:nvSpPr>
            <p:spPr>
              <a:xfrm>
                <a:off x="7030202" y="1495379"/>
                <a:ext cx="1649426" cy="276999"/>
              </a:xfrm>
              <a:prstGeom prst="rect">
                <a:avLst/>
              </a:prstGeom>
              <a:noFill/>
            </p:spPr>
            <p:txBody>
              <a:bodyPr wrap="none" lIns="0" tIns="0" rIns="0" bIns="0" rtlCol="0">
                <a:spAutoFit/>
              </a:bodyPr>
              <a:lstStyle/>
              <a:p>
                <a:r>
                  <a:rPr lang="en-US" b="0" dirty="0"/>
                  <a:t>X*</a:t>
                </a:r>
                <a14:m>
                  <m:oMath xmlns:m="http://schemas.openxmlformats.org/officeDocument/2006/math">
                    <m:r>
                      <a:rPr lang="en-US" b="0" i="1" smtClean="0">
                        <a:latin typeface="Cambria Math" panose="02040503050406030204" pitchFamily="18" charset="0"/>
                      </a:rPr>
                      <m:t>𝑅𝑒𝑔𝑖𝑜𝑛</m:t>
                    </m:r>
                    <m:r>
                      <a:rPr lang="en-US" b="0" i="1" smtClean="0">
                        <a:latin typeface="Cambria Math" panose="02040503050406030204" pitchFamily="18" charset="0"/>
                      </a:rPr>
                      <m:t> </m:t>
                    </m:r>
                    <m:r>
                      <a:rPr lang="en-US" b="0" i="1" smtClean="0">
                        <a:latin typeface="Cambria Math" panose="02040503050406030204" pitchFamily="18" charset="0"/>
                      </a:rPr>
                      <m:t>𝑁𝑜𝑟𝑡h</m:t>
                    </m:r>
                  </m:oMath>
                </a14:m>
                <a:endParaRPr lang="en-US" dirty="0"/>
              </a:p>
            </p:txBody>
          </p:sp>
        </mc:Choice>
        <mc:Fallback>
          <p:sp>
            <p:nvSpPr>
              <p:cNvPr id="14" name="TextBox 13">
                <a:extLst>
                  <a:ext uri="{FF2B5EF4-FFF2-40B4-BE49-F238E27FC236}">
                    <a16:creationId xmlns:a16="http://schemas.microsoft.com/office/drawing/2014/main" id="{22832A43-1A88-124A-AD8D-0BFDFB99D1C4}"/>
                  </a:ext>
                </a:extLst>
              </p:cNvPr>
              <p:cNvSpPr txBox="1">
                <a:spLocks noRot="1" noChangeAspect="1" noMove="1" noResize="1" noEditPoints="1" noAdjustHandles="1" noChangeArrowheads="1" noChangeShapeType="1" noTextEdit="1"/>
              </p:cNvSpPr>
              <p:nvPr/>
            </p:nvSpPr>
            <p:spPr>
              <a:xfrm>
                <a:off x="7030202" y="1495379"/>
                <a:ext cx="1649426" cy="276999"/>
              </a:xfrm>
              <a:prstGeom prst="rect">
                <a:avLst/>
              </a:prstGeom>
              <a:blipFill>
                <a:blip r:embed="rId8"/>
                <a:stretch>
                  <a:fillRect l="-8397" t="-26087" r="-3817" b="-52174"/>
                </a:stretch>
              </a:blipFill>
            </p:spPr>
            <p:txBody>
              <a:bodyPr/>
              <a:lstStyle/>
              <a:p>
                <a:r>
                  <a:rPr lang="en-US">
                    <a:noFill/>
                  </a:rPr>
                  <a:t> </a:t>
                </a:r>
              </a:p>
            </p:txBody>
          </p:sp>
        </mc:Fallback>
      </mc:AlternateContent>
    </p:spTree>
    <p:extLst>
      <p:ext uri="{BB962C8B-B14F-4D97-AF65-F5344CB8AC3E}">
        <p14:creationId xmlns:p14="http://schemas.microsoft.com/office/powerpoint/2010/main" val="39387550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grpId="0"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fade">
                                      <p:cBhvr>
                                        <p:cTn id="7" dur="500"/>
                                        <p:tgtEl>
                                          <p:spTgt spid="10"/>
                                        </p:tgtEl>
                                      </p:cBhvr>
                                    </p:animEffect>
                                  </p:childTnLst>
                                </p:cTn>
                              </p:par>
                              <p:par>
                                <p:cTn id="8" presetID="10" presetClass="entr" presetSubtype="0" fill="hold" grpId="0" nodeType="withEffect">
                                  <p:stCondLst>
                                    <p:cond delay="0"/>
                                  </p:stCondLst>
                                  <p:childTnLst>
                                    <p:set>
                                      <p:cBhvr>
                                        <p:cTn id="9" dur="1" fill="hold">
                                          <p:stCondLst>
                                            <p:cond delay="0"/>
                                          </p:stCondLst>
                                        </p:cTn>
                                        <p:tgtEl>
                                          <p:spTgt spid="9"/>
                                        </p:tgtEl>
                                        <p:attrNameLst>
                                          <p:attrName>style.visibility</p:attrName>
                                        </p:attrNameLst>
                                      </p:cBhvr>
                                      <p:to>
                                        <p:strVal val="visible"/>
                                      </p:to>
                                    </p:set>
                                    <p:animEffect transition="in" filter="fade">
                                      <p:cBhvr>
                                        <p:cTn id="10" dur="500"/>
                                        <p:tgtEl>
                                          <p:spTgt spid="9"/>
                                        </p:tgtEl>
                                      </p:cBhvr>
                                    </p:animEffect>
                                  </p:childTnLst>
                                </p:cTn>
                              </p:par>
                              <p:par>
                                <p:cTn id="11" presetID="10" presetClass="entr" presetSubtype="0" fill="hold" grpId="0" nodeType="withEffect">
                                  <p:stCondLst>
                                    <p:cond delay="0"/>
                                  </p:stCondLst>
                                  <p:childTnLst>
                                    <p:set>
                                      <p:cBhvr>
                                        <p:cTn id="12" dur="1" fill="hold">
                                          <p:stCondLst>
                                            <p:cond delay="0"/>
                                          </p:stCondLst>
                                        </p:cTn>
                                        <p:tgtEl>
                                          <p:spTgt spid="11"/>
                                        </p:tgtEl>
                                        <p:attrNameLst>
                                          <p:attrName>style.visibility</p:attrName>
                                        </p:attrNameLst>
                                      </p:cBhvr>
                                      <p:to>
                                        <p:strVal val="visible"/>
                                      </p:to>
                                    </p:set>
                                    <p:animEffect transition="in" filter="fade">
                                      <p:cBhvr>
                                        <p:cTn id="13" dur="500"/>
                                        <p:tgtEl>
                                          <p:spTgt spid="11"/>
                                        </p:tgtEl>
                                      </p:cBhvr>
                                    </p:animEffect>
                                  </p:childTnLst>
                                </p:cTn>
                              </p:par>
                            </p:childTnLst>
                          </p:cTn>
                        </p:par>
                      </p:childTnLst>
                    </p:cTn>
                  </p:par>
                  <p:par>
                    <p:cTn id="14" fill="hold">
                      <p:stCondLst>
                        <p:cond delay="indefinite"/>
                      </p:stCondLst>
                      <p:childTnLst>
                        <p:par>
                          <p:cTn id="15" fill="hold">
                            <p:stCondLst>
                              <p:cond delay="0"/>
                            </p:stCondLst>
                            <p:childTnLst>
                              <p:par>
                                <p:cTn id="16" presetID="10" presetClass="entr" presetSubtype="0" fill="hold" grpId="0" nodeType="clickEffect">
                                  <p:stCondLst>
                                    <p:cond delay="0"/>
                                  </p:stCondLst>
                                  <p:childTnLst>
                                    <p:set>
                                      <p:cBhvr>
                                        <p:cTn id="17" dur="1" fill="hold">
                                          <p:stCondLst>
                                            <p:cond delay="0"/>
                                          </p:stCondLst>
                                        </p:cTn>
                                        <p:tgtEl>
                                          <p:spTgt spid="14"/>
                                        </p:tgtEl>
                                        <p:attrNameLst>
                                          <p:attrName>style.visibility</p:attrName>
                                        </p:attrNameLst>
                                      </p:cBhvr>
                                      <p:to>
                                        <p:strVal val="visible"/>
                                      </p:to>
                                    </p:set>
                                    <p:animEffect transition="in" filter="fade">
                                      <p:cBhvr>
                                        <p:cTn id="18" dur="500"/>
                                        <p:tgtEl>
                                          <p:spTgt spid="14"/>
                                        </p:tgtEl>
                                      </p:cBhvr>
                                    </p:animEffect>
                                  </p:childTnLst>
                                </p:cTn>
                              </p:par>
                              <p:par>
                                <p:cTn id="19" presetID="10" presetClass="entr" presetSubtype="0" fill="hold" grpId="0" nodeType="withEffect">
                                  <p:stCondLst>
                                    <p:cond delay="0"/>
                                  </p:stCondLst>
                                  <p:childTnLst>
                                    <p:set>
                                      <p:cBhvr>
                                        <p:cTn id="20" dur="1" fill="hold">
                                          <p:stCondLst>
                                            <p:cond delay="0"/>
                                          </p:stCondLst>
                                        </p:cTn>
                                        <p:tgtEl>
                                          <p:spTgt spid="12"/>
                                        </p:tgtEl>
                                        <p:attrNameLst>
                                          <p:attrName>style.visibility</p:attrName>
                                        </p:attrNameLst>
                                      </p:cBhvr>
                                      <p:to>
                                        <p:strVal val="visible"/>
                                      </p:to>
                                    </p:set>
                                    <p:animEffect transition="in" filter="fade">
                                      <p:cBhvr>
                                        <p:cTn id="21" dur="500"/>
                                        <p:tgtEl>
                                          <p:spTgt spid="12"/>
                                        </p:tgtEl>
                                      </p:cBhvr>
                                    </p:animEffect>
                                  </p:childTnLst>
                                </p:cTn>
                              </p:par>
                              <p:par>
                                <p:cTn id="22" presetID="10" presetClass="entr" presetSubtype="0" fill="hold" grpId="0" nodeType="withEffect">
                                  <p:stCondLst>
                                    <p:cond delay="0"/>
                                  </p:stCondLst>
                                  <p:childTnLst>
                                    <p:set>
                                      <p:cBhvr>
                                        <p:cTn id="23" dur="1" fill="hold">
                                          <p:stCondLst>
                                            <p:cond delay="0"/>
                                          </p:stCondLst>
                                        </p:cTn>
                                        <p:tgtEl>
                                          <p:spTgt spid="13"/>
                                        </p:tgtEl>
                                        <p:attrNameLst>
                                          <p:attrName>style.visibility</p:attrName>
                                        </p:attrNameLst>
                                      </p:cBhvr>
                                      <p:to>
                                        <p:strVal val="visible"/>
                                      </p:to>
                                    </p:set>
                                    <p:animEffect transition="in" filter="fade">
                                      <p:cBhvr>
                                        <p:cTn id="24" dur="500"/>
                                        <p:tgtEl>
                                          <p:spTgt spid="13"/>
                                        </p:tgtEl>
                                      </p:cBhvr>
                                    </p:animEffect>
                                  </p:childTnLst>
                                </p:cTn>
                              </p:par>
                            </p:childTnLst>
                          </p:cTn>
                        </p:par>
                      </p:childTnLst>
                    </p:cTn>
                  </p:par>
                  <p:par>
                    <p:cTn id="25" fill="hold">
                      <p:stCondLst>
                        <p:cond delay="indefinite"/>
                      </p:stCondLst>
                      <p:childTnLst>
                        <p:par>
                          <p:cTn id="26" fill="hold">
                            <p:stCondLst>
                              <p:cond delay="0"/>
                            </p:stCondLst>
                            <p:childTnLst>
                              <p:par>
                                <p:cTn id="27" presetID="10" presetClass="entr" presetSubtype="0" fill="hold" grpId="1" nodeType="clickEffect">
                                  <p:stCondLst>
                                    <p:cond delay="0"/>
                                  </p:stCondLst>
                                  <p:childTnLst>
                                    <p:set>
                                      <p:cBhvr>
                                        <p:cTn id="28" dur="1" fill="hold">
                                          <p:stCondLst>
                                            <p:cond delay="0"/>
                                          </p:stCondLst>
                                        </p:cTn>
                                        <p:tgtEl>
                                          <p:spTgt spid="3"/>
                                        </p:tgtEl>
                                        <p:attrNameLst>
                                          <p:attrName>style.visibility</p:attrName>
                                        </p:attrNameLst>
                                      </p:cBhvr>
                                      <p:to>
                                        <p:strVal val="visible"/>
                                      </p:to>
                                    </p:set>
                                    <p:animEffect transition="in" filter="fade">
                                      <p:cBhvr>
                                        <p:cTn id="2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1"/>
      <p:bldP spid="9" grpId="0"/>
      <p:bldP spid="10" grpId="0"/>
      <p:bldP spid="11" grpId="0"/>
      <p:bldP spid="12" grpId="0"/>
      <p:bldP spid="13" grpId="0"/>
      <p:bldP spid="14"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762000"/>
            <a:ext cx="8229600" cy="1143000"/>
          </a:xfrm>
        </p:spPr>
        <p:txBody>
          <a:bodyPr/>
          <a:lstStyle/>
          <a:p>
            <a:r>
              <a:rPr lang="en-US" dirty="0"/>
              <a:t>1 Sample T-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81200"/>
                <a:ext cx="8229600" cy="3962400"/>
              </a:xfrm>
            </p:spPr>
            <p:txBody>
              <a:bodyPr>
                <a:normAutofit/>
              </a:bodyPr>
              <a:lstStyle/>
              <a:p>
                <a:pPr marL="0" indent="0">
                  <a:buNone/>
                </a:pPr>
                <a:r>
                  <a:rPr lang="en-US" dirty="0"/>
                  <a:t>Assumptions:</a:t>
                </a:r>
              </a:p>
              <a:p>
                <a:pPr marL="0" indent="0">
                  <a:buNone/>
                </a:pPr>
                <a:r>
                  <a:rPr lang="en-US" dirty="0"/>
                  <a:t>Data Are Normally Distributed.</a:t>
                </a:r>
              </a:p>
              <a:p>
                <a:pPr marL="0" indent="0">
                  <a:buNone/>
                </a:pPr>
                <a:r>
                  <a:rPr lang="en-US" dirty="0"/>
                  <a:t>Observations are Independent of One Another</a:t>
                </a:r>
              </a:p>
              <a:p>
                <a:pPr marL="0" indent="0">
                  <a:buNone/>
                </a:pPr>
                <a:endParaRPr lang="en-US" dirty="0"/>
              </a:p>
              <a:p>
                <a:pPr marL="0" indent="0">
                  <a:buNone/>
                </a:pPr>
                <a:r>
                  <a:rPr lang="en-US" dirty="0"/>
                  <a:t>What it Tests:</a:t>
                </a:r>
              </a:p>
              <a:p>
                <a:pPr marL="0" indent="0">
                  <a:buNone/>
                </a:pPr>
                <a:r>
                  <a:rPr lang="en-US" i="1" dirty="0"/>
                  <a:t>A Population Mean:  </a:t>
                </a:r>
                <a14:m>
                  <m:oMath xmlns:m="http://schemas.openxmlformats.org/officeDocument/2006/math">
                    <m:r>
                      <a:rPr lang="en-US" b="0" i="1" smtClean="0">
                        <a:latin typeface="Cambria Math" panose="02040503050406030204" pitchFamily="18" charset="0"/>
                      </a:rPr>
                      <m:t>𝜇</m:t>
                    </m:r>
                  </m:oMath>
                </a14:m>
                <a:r>
                  <a:rPr lang="en-US" i="1" dirty="0"/>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81200"/>
                <a:ext cx="8229600" cy="3962400"/>
              </a:xfrm>
              <a:blipFill>
                <a:blip r:embed="rId2"/>
                <a:stretch>
                  <a:fillRect l="-1852" t="-2236"/>
                </a:stretch>
              </a:blipFill>
            </p:spPr>
            <p:txBody>
              <a:bodyPr/>
              <a:lstStyle/>
              <a:p>
                <a:r>
                  <a:rPr lang="en-US">
                    <a:noFill/>
                  </a:rPr>
                  <a:t> </a:t>
                </a:r>
              </a:p>
            </p:txBody>
          </p:sp>
        </mc:Fallback>
      </mc:AlternateContent>
    </p:spTree>
    <p:extLst>
      <p:ext uri="{BB962C8B-B14F-4D97-AF65-F5344CB8AC3E}">
        <p14:creationId xmlns:p14="http://schemas.microsoft.com/office/powerpoint/2010/main" val="339241137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381000" y="457200"/>
            <a:ext cx="8229600" cy="1143000"/>
          </a:xfrm>
        </p:spPr>
        <p:txBody>
          <a:bodyPr/>
          <a:lstStyle/>
          <a:p>
            <a:r>
              <a:rPr lang="en-US" dirty="0"/>
              <a:t>2 Sample T- 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600200"/>
                <a:ext cx="8534400" cy="3962400"/>
              </a:xfrm>
            </p:spPr>
            <p:txBody>
              <a:bodyPr>
                <a:normAutofit fontScale="70000" lnSpcReduction="20000"/>
              </a:bodyPr>
              <a:lstStyle/>
              <a:p>
                <a:pPr marL="0" indent="0">
                  <a:buNone/>
                </a:pPr>
                <a:r>
                  <a:rPr lang="en-US" dirty="0"/>
                  <a:t>Assumptions:</a:t>
                </a:r>
              </a:p>
              <a:p>
                <a:pPr marL="0" indent="0">
                  <a:buNone/>
                </a:pPr>
                <a:r>
                  <a:rPr lang="en-US" dirty="0"/>
                  <a:t>Both Populations Are Normally Distributed</a:t>
                </a:r>
              </a:p>
              <a:p>
                <a:pPr marL="0" indent="0">
                  <a:buNone/>
                </a:pPr>
                <a:r>
                  <a:rPr lang="en-US" dirty="0"/>
                  <a:t>Both Populations have identical Standard Deviations</a:t>
                </a:r>
              </a:p>
              <a:p>
                <a:pPr marL="0" indent="0">
                  <a:buNone/>
                </a:pPr>
                <a:r>
                  <a:rPr lang="en-US" dirty="0"/>
                  <a:t>Observations are Independent of One Another</a:t>
                </a:r>
              </a:p>
              <a:p>
                <a:pPr marL="0" indent="0">
                  <a:buNone/>
                </a:pPr>
                <a:endParaRPr lang="en-US" dirty="0"/>
              </a:p>
              <a:p>
                <a:pPr marL="0" indent="0">
                  <a:buNone/>
                </a:pPr>
                <a:r>
                  <a:rPr lang="en-US" dirty="0"/>
                  <a:t>Notes: THE Uniformly Most Powerful Test (UMP) when the assumptions are met.</a:t>
                </a:r>
              </a:p>
              <a:p>
                <a:pPr marL="0" indent="0">
                  <a:buNone/>
                </a:pPr>
                <a:endParaRPr lang="en-US" dirty="0"/>
              </a:p>
              <a:p>
                <a:pPr marL="0" indent="0">
                  <a:buNone/>
                </a:pPr>
                <a:endParaRPr lang="en-US" dirty="0"/>
              </a:p>
              <a:p>
                <a:pPr marL="0" indent="0">
                  <a:buNone/>
                </a:pPr>
                <a:r>
                  <a:rPr lang="en-US" dirty="0"/>
                  <a:t>What it Tests:</a:t>
                </a:r>
              </a:p>
              <a:p>
                <a:pPr marL="0" indent="0">
                  <a:buNone/>
                </a:pPr>
                <a:r>
                  <a:rPr lang="en-US" i="1" dirty="0"/>
                  <a:t>Differences of Population Means: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1</m:t>
                        </m:r>
                      </m:sub>
                    </m:sSub>
                    <m:r>
                      <a:rPr lang="en-US" b="0" i="1" smtClean="0">
                        <a:latin typeface="Cambria Math" panose="02040503050406030204" pitchFamily="18" charset="0"/>
                      </a:rPr>
                      <m:t>−</m:t>
                    </m:r>
                    <m:sSub>
                      <m:sSubPr>
                        <m:ctrlPr>
                          <a:rPr lang="en-US" b="0" i="1" smtClean="0">
                            <a:latin typeface="Cambria Math" panose="02040503050406030204" pitchFamily="18" charset="0"/>
                          </a:rPr>
                        </m:ctrlPr>
                      </m:sSubPr>
                      <m:e>
                        <m:r>
                          <a:rPr lang="en-US" b="0" i="1" smtClean="0">
                            <a:latin typeface="Cambria Math" panose="02040503050406030204" pitchFamily="18" charset="0"/>
                          </a:rPr>
                          <m:t>𝜇</m:t>
                        </m:r>
                      </m:e>
                      <m:sub>
                        <m:r>
                          <a:rPr lang="en-US" b="0" i="1" smtClean="0">
                            <a:latin typeface="Cambria Math" panose="02040503050406030204" pitchFamily="18" charset="0"/>
                          </a:rPr>
                          <m:t>2</m:t>
                        </m:r>
                      </m:sub>
                    </m:sSub>
                  </m:oMath>
                </a14:m>
                <a:r>
                  <a:rPr lang="en-US" i="1" dirty="0"/>
                  <a:t>  </a:t>
                </a:r>
              </a:p>
              <a:p>
                <a:pPr marL="0" indent="0">
                  <a:buNone/>
                </a:pPr>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600200"/>
                <a:ext cx="8534400" cy="3962400"/>
              </a:xfrm>
              <a:blipFill>
                <a:blip r:embed="rId2"/>
                <a:stretch>
                  <a:fillRect l="-1042" t="-2556"/>
                </a:stretch>
              </a:blipFill>
            </p:spPr>
            <p:txBody>
              <a:bodyPr/>
              <a:lstStyle/>
              <a:p>
                <a:r>
                  <a:rPr lang="en-US">
                    <a:noFill/>
                  </a:rPr>
                  <a:t> </a:t>
                </a:r>
              </a:p>
            </p:txBody>
          </p:sp>
        </mc:Fallback>
      </mc:AlternateContent>
    </p:spTree>
    <p:extLst>
      <p:ext uri="{BB962C8B-B14F-4D97-AF65-F5344CB8AC3E}">
        <p14:creationId xmlns:p14="http://schemas.microsoft.com/office/powerpoint/2010/main" val="276850593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Robustness of T-Test</a:t>
            </a:r>
          </a:p>
        </p:txBody>
      </p:sp>
      <p:sp>
        <p:nvSpPr>
          <p:cNvPr id="3" name="Content Placeholder 2"/>
          <p:cNvSpPr>
            <a:spLocks noGrp="1"/>
          </p:cNvSpPr>
          <p:nvPr>
            <p:ph idx="1"/>
          </p:nvPr>
        </p:nvSpPr>
        <p:spPr>
          <a:xfrm>
            <a:off x="304800" y="1676400"/>
            <a:ext cx="8610600" cy="4525963"/>
          </a:xfrm>
        </p:spPr>
        <p:txBody>
          <a:bodyPr>
            <a:normAutofit fontScale="77500" lnSpcReduction="20000"/>
          </a:bodyPr>
          <a:lstStyle/>
          <a:p>
            <a:pPr marL="0" indent="0">
              <a:buNone/>
            </a:pPr>
            <a:r>
              <a:rPr lang="en-US" dirty="0"/>
              <a:t>T-Tests (T-Tools … Tests and Confidence Intervals) are Robust to departures from normality.</a:t>
            </a:r>
          </a:p>
          <a:p>
            <a:pPr marL="0" indent="0">
              <a:buNone/>
            </a:pPr>
            <a:endParaRPr lang="en-US" dirty="0"/>
          </a:p>
          <a:p>
            <a:pPr marL="0" indent="0">
              <a:buNone/>
            </a:pPr>
            <a:r>
              <a:rPr lang="en-US" dirty="0"/>
              <a:t>3 Cases Emerge:</a:t>
            </a:r>
          </a:p>
          <a:p>
            <a:pPr marL="514350" indent="-514350">
              <a:buAutoNum type="arabicPeriod"/>
            </a:pPr>
            <a:r>
              <a:rPr lang="en-US" dirty="0"/>
              <a:t>If sample sizes are </a:t>
            </a:r>
            <a:r>
              <a:rPr lang="en-US" i="1" dirty="0"/>
              <a:t>sufficiently large </a:t>
            </a:r>
            <a:r>
              <a:rPr lang="en-US" dirty="0"/>
              <a:t>and are the same, the t-test is robust to departures from normality and differences in variance (</a:t>
            </a:r>
            <a:r>
              <a:rPr lang="en-US" dirty="0" err="1"/>
              <a:t>sd</a:t>
            </a:r>
            <a:r>
              <a:rPr lang="en-US" dirty="0"/>
              <a:t>).</a:t>
            </a:r>
          </a:p>
          <a:p>
            <a:pPr marL="514350" indent="-514350">
              <a:buAutoNum type="arabicPeriod"/>
            </a:pPr>
            <a:r>
              <a:rPr lang="en-US" dirty="0"/>
              <a:t>If sample sizes are </a:t>
            </a:r>
            <a:r>
              <a:rPr lang="en-US" i="1" dirty="0"/>
              <a:t>sufficiently large </a:t>
            </a:r>
            <a:r>
              <a:rPr lang="en-US" dirty="0"/>
              <a:t>and the standard deviations are the same, the t-tests are robust to departures from normality and different sample size. </a:t>
            </a:r>
          </a:p>
          <a:p>
            <a:pPr marL="514350" indent="-514350">
              <a:buAutoNum type="arabicPeriod"/>
            </a:pPr>
            <a:r>
              <a:rPr lang="en-US" dirty="0"/>
              <a:t>If the sample sizes are different (even if they are large) and the variances / standard deviations are different, alternatives to the pure t-test are suggested.  </a:t>
            </a:r>
          </a:p>
        </p:txBody>
      </p:sp>
    </p:spTree>
    <p:extLst>
      <p:ext uri="{BB962C8B-B14F-4D97-AF65-F5344CB8AC3E}">
        <p14:creationId xmlns:p14="http://schemas.microsoft.com/office/powerpoint/2010/main" val="148127236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fontScale="90000"/>
          </a:bodyPr>
          <a:lstStyle/>
          <a:p>
            <a:r>
              <a:rPr lang="en-US" dirty="0"/>
              <a:t>Holy Grail for the </a:t>
            </a:r>
            <a:br>
              <a:rPr lang="en-US" dirty="0"/>
            </a:br>
            <a:r>
              <a:rPr lang="en-US" dirty="0"/>
              <a:t>Robustness of the T-Test</a:t>
            </a:r>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457200" y="1905000"/>
                <a:ext cx="8229600" cy="2895600"/>
              </a:xfrm>
            </p:spPr>
            <p:txBody>
              <a:bodyPr/>
              <a:lstStyle/>
              <a:p>
                <a:pPr marL="0" indent="0" algn="ctr">
                  <a:buNone/>
                </a:pPr>
                <a:r>
                  <a:rPr lang="en-US" dirty="0"/>
                  <a:t>THE CENTRAL LIMIT THEOREM!!!</a:t>
                </a:r>
              </a:p>
              <a:p>
                <a:pPr marL="0" indent="0" algn="ctr">
                  <a:buNone/>
                </a:pPr>
                <a:r>
                  <a:rPr lang="en-US" dirty="0"/>
                  <a:t>1. </a:t>
                </a:r>
                <a14:m>
                  <m:oMath xmlns:m="http://schemas.openxmlformats.org/officeDocument/2006/math">
                    <m:sSub>
                      <m:sSubPr>
                        <m:ctrlPr>
                          <a:rPr lang="en-US" i="1" smtClean="0">
                            <a:latin typeface="Cambria Math" panose="02040503050406030204" pitchFamily="18" charset="0"/>
                            <a:ea typeface="Cambria Math"/>
                          </a:rPr>
                        </m:ctrlPr>
                      </m:sSubPr>
                      <m:e>
                        <m:r>
                          <a:rPr lang="en-US" i="1" smtClean="0">
                            <a:latin typeface="Cambria Math"/>
                            <a:ea typeface="Cambria Math"/>
                          </a:rPr>
                          <m:t>𝜇</m:t>
                        </m:r>
                      </m:e>
                      <m:sub>
                        <m:acc>
                          <m:accPr>
                            <m:chr m:val="̅"/>
                            <m:ctrlPr>
                              <a:rPr lang="en-US" i="1" smtClean="0">
                                <a:latin typeface="Cambria Math" panose="02040503050406030204" pitchFamily="18" charset="0"/>
                                <a:ea typeface="Cambria Math"/>
                              </a:rPr>
                            </m:ctrlPr>
                          </m:accPr>
                          <m:e>
                            <m:r>
                              <a:rPr lang="en-US" b="0" i="1" smtClean="0">
                                <a:latin typeface="Cambria Math"/>
                                <a:ea typeface="Cambria Math"/>
                              </a:rPr>
                              <m:t>𝑥</m:t>
                            </m:r>
                          </m:e>
                        </m:acc>
                      </m:sub>
                    </m:sSub>
                    <m:r>
                      <a:rPr lang="en-US" b="0" i="1" smtClean="0">
                        <a:latin typeface="Cambria Math"/>
                        <a:ea typeface="Cambria Math"/>
                      </a:rPr>
                      <m:t>= </m:t>
                    </m:r>
                    <m:sSub>
                      <m:sSubPr>
                        <m:ctrlPr>
                          <a:rPr lang="en-US" b="0" i="1" smtClean="0">
                            <a:latin typeface="Cambria Math" panose="02040503050406030204" pitchFamily="18" charset="0"/>
                            <a:ea typeface="Cambria Math"/>
                          </a:rPr>
                        </m:ctrlPr>
                      </m:sSubPr>
                      <m:e>
                        <m:r>
                          <a:rPr lang="en-US" b="0" i="1" smtClean="0">
                            <a:latin typeface="Cambria Math"/>
                            <a:ea typeface="Cambria Math"/>
                          </a:rPr>
                          <m:t>𝜇</m:t>
                        </m:r>
                      </m:e>
                      <m:sub>
                        <m:r>
                          <a:rPr lang="en-US" b="0" i="1" smtClean="0">
                            <a:latin typeface="Cambria Math"/>
                            <a:ea typeface="Cambria Math"/>
                          </a:rPr>
                          <m:t>𝑥</m:t>
                        </m:r>
                      </m:sub>
                    </m:sSub>
                  </m:oMath>
                </a14:m>
                <a:endParaRPr lang="en-US" dirty="0"/>
              </a:p>
              <a:p>
                <a:pPr marL="0" indent="0" algn="ctr">
                  <a:buNone/>
                </a:pPr>
                <a:r>
                  <a:rPr lang="en-US" dirty="0"/>
                  <a:t>2. </a:t>
                </a:r>
                <a14:m>
                  <m:oMath xmlns:m="http://schemas.openxmlformats.org/officeDocument/2006/math">
                    <m:sSub>
                      <m:sSubPr>
                        <m:ctrlPr>
                          <a:rPr lang="en-US" i="1" smtClean="0">
                            <a:latin typeface="Cambria Math" panose="02040503050406030204" pitchFamily="18" charset="0"/>
                            <a:ea typeface="Cambria Math"/>
                          </a:rPr>
                        </m:ctrlPr>
                      </m:sSubPr>
                      <m:e>
                        <m:r>
                          <a:rPr lang="en-US" b="0" i="1" smtClean="0">
                            <a:latin typeface="Cambria Math"/>
                            <a:ea typeface="Cambria Math"/>
                          </a:rPr>
                          <m:t>𝜎</m:t>
                        </m:r>
                      </m:e>
                      <m:sub>
                        <m:acc>
                          <m:accPr>
                            <m:chr m:val="̅"/>
                            <m:ctrlPr>
                              <a:rPr lang="en-US" i="1" smtClean="0">
                                <a:latin typeface="Cambria Math" panose="02040503050406030204" pitchFamily="18" charset="0"/>
                                <a:ea typeface="Cambria Math"/>
                              </a:rPr>
                            </m:ctrlPr>
                          </m:accPr>
                          <m:e>
                            <m:r>
                              <a:rPr lang="en-US" b="0" i="1" smtClean="0">
                                <a:latin typeface="Cambria Math"/>
                                <a:ea typeface="Cambria Math"/>
                              </a:rPr>
                              <m:t>𝑥</m:t>
                            </m:r>
                          </m:e>
                        </m:acc>
                      </m:sub>
                    </m:sSub>
                    <m:r>
                      <a:rPr lang="en-US" b="0" i="1" smtClean="0">
                        <a:latin typeface="Cambria Math"/>
                        <a:ea typeface="Cambria Math"/>
                      </a:rPr>
                      <m:t>=</m:t>
                    </m:r>
                    <m:f>
                      <m:fPr>
                        <m:ctrlPr>
                          <a:rPr lang="en-US" b="0" i="1" smtClean="0">
                            <a:latin typeface="Cambria Math" panose="02040503050406030204" pitchFamily="18" charset="0"/>
                            <a:ea typeface="Cambria Math"/>
                          </a:rPr>
                        </m:ctrlPr>
                      </m:fPr>
                      <m:num>
                        <m:sSub>
                          <m:sSubPr>
                            <m:ctrlPr>
                              <a:rPr lang="en-US" b="0" i="1" smtClean="0">
                                <a:latin typeface="Cambria Math" panose="02040503050406030204" pitchFamily="18" charset="0"/>
                                <a:ea typeface="Cambria Math"/>
                              </a:rPr>
                            </m:ctrlPr>
                          </m:sSubPr>
                          <m:e>
                            <m:r>
                              <a:rPr lang="en-US" b="0" i="1" smtClean="0">
                                <a:latin typeface="Cambria Math"/>
                                <a:ea typeface="Cambria Math"/>
                              </a:rPr>
                              <m:t>𝜎</m:t>
                            </m:r>
                          </m:e>
                          <m:sub>
                            <m:r>
                              <a:rPr lang="en-US" b="0" i="1" smtClean="0">
                                <a:latin typeface="Cambria Math"/>
                                <a:ea typeface="Cambria Math"/>
                              </a:rPr>
                              <m:t>𝑥</m:t>
                            </m:r>
                          </m:sub>
                        </m:sSub>
                      </m:num>
                      <m:den>
                        <m:rad>
                          <m:radPr>
                            <m:degHide m:val="on"/>
                            <m:ctrlPr>
                              <a:rPr lang="en-US" b="0" i="1" smtClean="0">
                                <a:latin typeface="Cambria Math" panose="02040503050406030204" pitchFamily="18" charset="0"/>
                                <a:ea typeface="Cambria Math"/>
                              </a:rPr>
                            </m:ctrlPr>
                          </m:radPr>
                          <m:deg/>
                          <m:e>
                            <m:r>
                              <a:rPr lang="en-US" b="0" i="1" smtClean="0">
                                <a:latin typeface="Cambria Math"/>
                                <a:ea typeface="Cambria Math"/>
                              </a:rPr>
                              <m:t>𝑛</m:t>
                            </m:r>
                          </m:e>
                        </m:rad>
                      </m:den>
                    </m:f>
                  </m:oMath>
                </a14:m>
                <a:endParaRPr lang="en-US" dirty="0"/>
              </a:p>
              <a:p>
                <a:pPr marL="0" indent="0" algn="ctr">
                  <a:buNone/>
                </a:pPr>
                <a:r>
                  <a:rPr lang="en-US" dirty="0"/>
                  <a:t>3. </a:t>
                </a:r>
                <a14:m>
                  <m:oMath xmlns:m="http://schemas.openxmlformats.org/officeDocument/2006/math">
                    <m:acc>
                      <m:accPr>
                        <m:chr m:val="̅"/>
                        <m:ctrlPr>
                          <a:rPr lang="en-US" i="1" smtClean="0">
                            <a:latin typeface="Cambria Math" panose="02040503050406030204" pitchFamily="18" charset="0"/>
                          </a:rPr>
                        </m:ctrlPr>
                      </m:accPr>
                      <m:e>
                        <m:r>
                          <a:rPr lang="en-US" b="0" i="1" smtClean="0">
                            <a:latin typeface="Cambria Math"/>
                          </a:rPr>
                          <m:t>𝑥</m:t>
                        </m:r>
                      </m:e>
                    </m:acc>
                    <m:r>
                      <a:rPr lang="en-US" b="0" i="1" smtClean="0">
                        <a:latin typeface="Cambria Math"/>
                      </a:rPr>
                      <m:t>~</m:t>
                    </m:r>
                    <m:r>
                      <a:rPr lang="en-US" b="0" i="1" smtClean="0">
                        <a:latin typeface="Cambria Math"/>
                      </a:rPr>
                      <m:t>𝑁</m:t>
                    </m:r>
                    <m:r>
                      <a:rPr lang="en-US" b="0" i="1" smtClean="0">
                        <a:latin typeface="Cambria Math"/>
                      </a:rPr>
                      <m:t>(</m:t>
                    </m:r>
                    <m:sSub>
                      <m:sSubPr>
                        <m:ctrlPr>
                          <a:rPr lang="en-US" i="1" smtClean="0">
                            <a:latin typeface="Cambria Math" panose="02040503050406030204" pitchFamily="18" charset="0"/>
                            <a:ea typeface="Cambria Math"/>
                          </a:rPr>
                        </m:ctrlPr>
                      </m:sSubPr>
                      <m:e>
                        <m:r>
                          <a:rPr lang="en-US" i="1" smtClean="0">
                            <a:latin typeface="Cambria Math"/>
                            <a:ea typeface="Cambria Math"/>
                          </a:rPr>
                          <m:t>𝜇</m:t>
                        </m:r>
                      </m:e>
                      <m:sub>
                        <m:acc>
                          <m:accPr>
                            <m:chr m:val="̅"/>
                            <m:ctrlPr>
                              <a:rPr lang="en-US" i="1" smtClean="0">
                                <a:latin typeface="Cambria Math" panose="02040503050406030204" pitchFamily="18" charset="0"/>
                                <a:ea typeface="Cambria Math"/>
                              </a:rPr>
                            </m:ctrlPr>
                          </m:accPr>
                          <m:e>
                            <m:r>
                              <a:rPr lang="en-US" b="0" i="1" smtClean="0">
                                <a:latin typeface="Cambria Math"/>
                                <a:ea typeface="Cambria Math"/>
                              </a:rPr>
                              <m:t>𝑥</m:t>
                            </m:r>
                          </m:e>
                        </m:acc>
                      </m:sub>
                    </m:sSub>
                    <m:r>
                      <a:rPr lang="en-US" b="0" i="1" smtClean="0">
                        <a:latin typeface="Cambria Math"/>
                        <a:ea typeface="Cambria Math"/>
                      </a:rPr>
                      <m:t>,</m:t>
                    </m:r>
                    <m:sSub>
                      <m:sSubPr>
                        <m:ctrlPr>
                          <a:rPr lang="en-US" i="1" smtClean="0">
                            <a:latin typeface="Cambria Math" panose="02040503050406030204" pitchFamily="18" charset="0"/>
                            <a:ea typeface="Cambria Math"/>
                          </a:rPr>
                        </m:ctrlPr>
                      </m:sSubPr>
                      <m:e>
                        <m:r>
                          <a:rPr lang="en-US" b="0" i="1" smtClean="0">
                            <a:latin typeface="Cambria Math"/>
                            <a:ea typeface="Cambria Math"/>
                          </a:rPr>
                          <m:t>𝜎</m:t>
                        </m:r>
                      </m:e>
                      <m:sub>
                        <m:acc>
                          <m:accPr>
                            <m:chr m:val="̅"/>
                            <m:ctrlPr>
                              <a:rPr lang="en-US" i="1" smtClean="0">
                                <a:latin typeface="Cambria Math" panose="02040503050406030204" pitchFamily="18" charset="0"/>
                                <a:ea typeface="Cambria Math"/>
                              </a:rPr>
                            </m:ctrlPr>
                          </m:accPr>
                          <m:e>
                            <m:r>
                              <a:rPr lang="en-US" b="0" i="1" smtClean="0">
                                <a:latin typeface="Cambria Math"/>
                                <a:ea typeface="Cambria Math"/>
                              </a:rPr>
                              <m:t>𝑥</m:t>
                            </m:r>
                          </m:e>
                        </m:acc>
                      </m:sub>
                    </m:sSub>
                    <m:r>
                      <a:rPr lang="en-US" b="0" i="1" smtClean="0">
                        <a:latin typeface="Cambria Math"/>
                      </a:rPr>
                      <m:t>)</m:t>
                    </m:r>
                  </m:oMath>
                </a14:m>
                <a:endParaRPr lang="en-US" dirty="0"/>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457200" y="1905000"/>
                <a:ext cx="8229600" cy="2895600"/>
              </a:xfrm>
              <a:blipFill rotWithShape="1">
                <a:blip r:embed="rId2"/>
                <a:stretch>
                  <a:fillRect t="-2737"/>
                </a:stretch>
              </a:blipFill>
            </p:spPr>
            <p:txBody>
              <a:bodyPr/>
              <a:lstStyle/>
              <a:p>
                <a:r>
                  <a:rPr lang="en-US">
                    <a:noFill/>
                  </a:rPr>
                  <a:t> </a:t>
                </a:r>
              </a:p>
            </p:txBody>
          </p:sp>
        </mc:Fallback>
      </mc:AlternateContent>
    </p:spTree>
    <p:extLst>
      <p:ext uri="{BB962C8B-B14F-4D97-AF65-F5344CB8AC3E}">
        <p14:creationId xmlns:p14="http://schemas.microsoft.com/office/powerpoint/2010/main" val="284578029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194" name="Picture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50563" y="4038600"/>
            <a:ext cx="5288437" cy="16764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
        <p:nvSpPr>
          <p:cNvPr id="4" name="TextBox 3"/>
          <p:cNvSpPr txBox="1"/>
          <p:nvPr/>
        </p:nvSpPr>
        <p:spPr>
          <a:xfrm>
            <a:off x="990600" y="762000"/>
            <a:ext cx="7010400" cy="584775"/>
          </a:xfrm>
          <a:prstGeom prst="rect">
            <a:avLst/>
          </a:prstGeom>
          <a:noFill/>
        </p:spPr>
        <p:txBody>
          <a:bodyPr wrap="square" rtlCol="0">
            <a:spAutoFit/>
          </a:bodyPr>
          <a:lstStyle/>
          <a:p>
            <a:r>
              <a:rPr lang="en-US" sz="3200" dirty="0"/>
              <a:t>Notes about the F-Test for Equal Variance</a:t>
            </a:r>
          </a:p>
        </p:txBody>
      </p:sp>
      <p:sp>
        <p:nvSpPr>
          <p:cNvPr id="6" name="TextBox 5"/>
          <p:cNvSpPr txBox="1"/>
          <p:nvPr/>
        </p:nvSpPr>
        <p:spPr>
          <a:xfrm>
            <a:off x="457200" y="1647152"/>
            <a:ext cx="8381999" cy="2246769"/>
          </a:xfrm>
          <a:prstGeom prst="rect">
            <a:avLst/>
          </a:prstGeom>
          <a:noFill/>
        </p:spPr>
        <p:txBody>
          <a:bodyPr wrap="square" rtlCol="0">
            <a:spAutoFit/>
          </a:bodyPr>
          <a:lstStyle/>
          <a:p>
            <a:r>
              <a:rPr lang="en-US" sz="2800" dirty="0"/>
              <a:t>Ho: population variances are equal</a:t>
            </a:r>
          </a:p>
          <a:p>
            <a:r>
              <a:rPr lang="en-US" sz="2800" dirty="0"/>
              <a:t>Ha: population variances are not equal</a:t>
            </a:r>
          </a:p>
          <a:p>
            <a:endParaRPr lang="en-US" sz="2800" dirty="0"/>
          </a:p>
          <a:p>
            <a:r>
              <a:rPr lang="en-US" sz="2800" dirty="0"/>
              <a:t>Assumption: </a:t>
            </a:r>
          </a:p>
          <a:p>
            <a:r>
              <a:rPr lang="en-US" sz="2800" dirty="0"/>
              <a:t>The two Populations are Normally Distributed</a:t>
            </a:r>
          </a:p>
        </p:txBody>
      </p:sp>
      <p:sp>
        <p:nvSpPr>
          <p:cNvPr id="2" name="TextBox 1"/>
          <p:cNvSpPr txBox="1"/>
          <p:nvPr/>
        </p:nvSpPr>
        <p:spPr>
          <a:xfrm>
            <a:off x="1066800" y="5830669"/>
            <a:ext cx="7391400" cy="923330"/>
          </a:xfrm>
          <a:prstGeom prst="rect">
            <a:avLst/>
          </a:prstGeom>
          <a:noFill/>
        </p:spPr>
        <p:txBody>
          <a:bodyPr wrap="square" rtlCol="0">
            <a:spAutoFit/>
          </a:bodyPr>
          <a:lstStyle/>
          <a:p>
            <a:r>
              <a:rPr lang="en-US" dirty="0"/>
              <a:t>USE AS SECONDARY / SUPPORT EVIDENCE AFTER A VISUAL CHECK OF THE HISTOGRAM, BOX PLOT and Q-Q PLOT. A Great alternative is the Brown-Forsythe Test … it has fewer assumptions.</a:t>
            </a:r>
          </a:p>
        </p:txBody>
      </p:sp>
    </p:spTree>
    <p:extLst>
      <p:ext uri="{BB962C8B-B14F-4D97-AF65-F5344CB8AC3E}">
        <p14:creationId xmlns:p14="http://schemas.microsoft.com/office/powerpoint/2010/main" val="178319497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18039</TotalTime>
  <Words>3192</Words>
  <Application>Microsoft Macintosh PowerPoint</Application>
  <PresentationFormat>On-screen Show (4:3)</PresentationFormat>
  <Paragraphs>385</Paragraphs>
  <Slides>45</Slides>
  <Notes>1</Notes>
  <HiddenSlides>1</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45</vt:i4>
      </vt:variant>
    </vt:vector>
  </HeadingPairs>
  <TitlesOfParts>
    <vt:vector size="49" baseType="lpstr">
      <vt:lpstr>Arial</vt:lpstr>
      <vt:lpstr>Calibri</vt:lpstr>
      <vt:lpstr>Cambria Math</vt:lpstr>
      <vt:lpstr>Office Theme</vt:lpstr>
      <vt:lpstr>STAT 6371: FINAL REVIEW</vt:lpstr>
      <vt:lpstr>Topics</vt:lpstr>
      <vt:lpstr>Types of Studies</vt:lpstr>
      <vt:lpstr>Cause and Effect vs. Inference to Larger Population</vt:lpstr>
      <vt:lpstr>1 Sample T- Test!</vt:lpstr>
      <vt:lpstr>2 Sample T- Test!</vt:lpstr>
      <vt:lpstr>Robustness of T-Test</vt:lpstr>
      <vt:lpstr>Holy Grail for the  Robustness of the T-Test</vt:lpstr>
      <vt:lpstr>PowerPoint Presentation</vt:lpstr>
      <vt:lpstr>Tests for Paired Data</vt:lpstr>
      <vt:lpstr>Paired (aka Matched Pairs or Dependent) T-Test</vt:lpstr>
      <vt:lpstr>Sign Test</vt:lpstr>
      <vt:lpstr>Signed Rank Test</vt:lpstr>
      <vt:lpstr>Let’s Practice With Some Scenarios!</vt:lpstr>
      <vt:lpstr>Dataset 1: Monster Drink Study</vt:lpstr>
      <vt:lpstr>Which Test?</vt:lpstr>
      <vt:lpstr>Sample Analysis</vt:lpstr>
      <vt:lpstr>Test Selected: Rank Sum Test</vt:lpstr>
      <vt:lpstr>Dataset 2:  Education Data from HW2</vt:lpstr>
      <vt:lpstr>Sample Analysis</vt:lpstr>
      <vt:lpstr>Test Selected: Welch’s T -Test</vt:lpstr>
      <vt:lpstr>Topics</vt:lpstr>
      <vt:lpstr>Chapters 6 and 7!!!</vt:lpstr>
      <vt:lpstr>1 Way ANOVA</vt:lpstr>
      <vt:lpstr>Assumptions and Analysis: </vt:lpstr>
      <vt:lpstr>Performance of Welch’s Test</vt:lpstr>
      <vt:lpstr>Kruskal-Wallis Test </vt:lpstr>
      <vt:lpstr>Kruskal-Wallis: Simulation Study</vt:lpstr>
      <vt:lpstr>FIRST QOI: Is the mean of  Amputee/Hearing different than the mean of Wheelchair/Crutches </vt:lpstr>
      <vt:lpstr>Unit 7</vt:lpstr>
      <vt:lpstr>Multiple Comparison: Bonferroni</vt:lpstr>
      <vt:lpstr>Multiple Comparison: Tukey-Kramer</vt:lpstr>
      <vt:lpstr>Multiple Comparison: Dunnett’s Many Groups to one Control</vt:lpstr>
      <vt:lpstr>PowerPoint Presentation</vt:lpstr>
      <vt:lpstr>Confidence Intervals</vt:lpstr>
      <vt:lpstr>Prediction Intervals</vt:lpstr>
      <vt:lpstr>Interpretation: Log – Linear</vt:lpstr>
      <vt:lpstr>Log Transforms: Linear - Log</vt:lpstr>
      <vt:lpstr>Interpretation: Linear – Log</vt:lpstr>
      <vt:lpstr>Further Interpretation: Log-Log</vt:lpstr>
      <vt:lpstr>Breakout 1</vt:lpstr>
      <vt:lpstr>Breakout 2:  Extra Sum of Squares Test</vt:lpstr>
      <vt:lpstr>Breakout 2:  Extra Sum of Squares Test</vt:lpstr>
      <vt:lpstr>PowerPoint Presentation</vt:lpstr>
      <vt:lpstr>Breakout 3 Categorical Variables and Interactions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UNIT 14 BREAKOUT SESSION</dc:title>
  <dc:creator>Bivin Sadler</dc:creator>
  <cp:lastModifiedBy>Sadler, Bivin Philip</cp:lastModifiedBy>
  <cp:revision>73</cp:revision>
  <dcterms:created xsi:type="dcterms:W3CDTF">2015-04-23T19:03:14Z</dcterms:created>
  <dcterms:modified xsi:type="dcterms:W3CDTF">2021-12-10T02:01:42Z</dcterms:modified>
</cp:coreProperties>
</file>