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55"/>
  </p:notesMasterIdLst>
  <p:sldIdLst>
    <p:sldId id="270" r:id="rId2"/>
    <p:sldId id="291" r:id="rId3"/>
    <p:sldId id="414" r:id="rId4"/>
    <p:sldId id="415" r:id="rId5"/>
    <p:sldId id="416" r:id="rId6"/>
    <p:sldId id="417" r:id="rId7"/>
    <p:sldId id="403" r:id="rId8"/>
    <p:sldId id="510" r:id="rId9"/>
    <p:sldId id="338" r:id="rId10"/>
    <p:sldId id="339" r:id="rId11"/>
    <p:sldId id="344" r:id="rId12"/>
    <p:sldId id="341" r:id="rId13"/>
    <p:sldId id="342" r:id="rId14"/>
    <p:sldId id="343" r:id="rId15"/>
    <p:sldId id="500" r:id="rId16"/>
    <p:sldId id="308" r:id="rId17"/>
    <p:sldId id="480" r:id="rId18"/>
    <p:sldId id="481" r:id="rId19"/>
    <p:sldId id="311" r:id="rId20"/>
    <p:sldId id="482" r:id="rId21"/>
    <p:sldId id="483" r:id="rId22"/>
    <p:sldId id="484" r:id="rId23"/>
    <p:sldId id="485" r:id="rId24"/>
    <p:sldId id="316" r:id="rId25"/>
    <p:sldId id="331" r:id="rId26"/>
    <p:sldId id="499" r:id="rId27"/>
    <p:sldId id="488" r:id="rId28"/>
    <p:sldId id="321" r:id="rId29"/>
    <p:sldId id="501" r:id="rId30"/>
    <p:sldId id="418" r:id="rId31"/>
    <p:sldId id="420" r:id="rId32"/>
    <p:sldId id="424" r:id="rId33"/>
    <p:sldId id="427" r:id="rId34"/>
    <p:sldId id="425" r:id="rId35"/>
    <p:sldId id="512" r:id="rId36"/>
    <p:sldId id="513" r:id="rId37"/>
    <p:sldId id="505" r:id="rId38"/>
    <p:sldId id="300" r:id="rId39"/>
    <p:sldId id="504" r:id="rId40"/>
    <p:sldId id="506" r:id="rId41"/>
    <p:sldId id="421" r:id="rId42"/>
    <p:sldId id="503" r:id="rId43"/>
    <p:sldId id="502" r:id="rId44"/>
    <p:sldId id="419" r:id="rId45"/>
    <p:sldId id="422" r:id="rId46"/>
    <p:sldId id="507" r:id="rId47"/>
    <p:sldId id="509" r:id="rId48"/>
    <p:sldId id="497" r:id="rId49"/>
    <p:sldId id="423" r:id="rId50"/>
    <p:sldId id="508" r:id="rId51"/>
    <p:sldId id="334" r:id="rId52"/>
    <p:sldId id="336" r:id="rId53"/>
    <p:sldId id="413" r:id="rId54"/>
  </p:sldIdLst>
  <p:sldSz cx="12192000" cy="6858000"/>
  <p:notesSz cx="6858000" cy="9144000"/>
  <p:custDataLst>
    <p:tags r:id="rId5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M User" initials="LM" lastIdx="1" clrIdx="0">
    <p:extLst>
      <p:ext uri="{19B8F6BF-5375-455C-9EA6-DF929625EA0E}">
        <p15:presenceInfo xmlns:p15="http://schemas.microsoft.com/office/powerpoint/2012/main" userId="LM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CA1"/>
    <a:srgbClr val="6C6C6C"/>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39" autoAdjust="0"/>
    <p:restoredTop sz="88482" autoAdjust="0"/>
  </p:normalViewPr>
  <p:slideViewPr>
    <p:cSldViewPr>
      <p:cViewPr varScale="1">
        <p:scale>
          <a:sx n="115" d="100"/>
          <a:sy n="115" d="100"/>
        </p:scale>
        <p:origin x="704" y="20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40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2/20/21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nchor="b" anchorCtr="0"/>
          <a:lstStyle>
            <a:lvl1pPr algn="l">
              <a:defRPr/>
            </a:lvl1pPr>
          </a:lstStyle>
          <a:p>
            <a:r>
              <a:rPr lang="en-US" dirty="0"/>
              <a:t>Click To Edit Title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pic>
        <p:nvPicPr>
          <p:cNvPr id="11" name="Picture 10" descr="C:\Users\njones\Dropbox (2U)\Work\Designing Slides\SMU\Design Brief\logo\logo_datasci_SMU.png">
            <a:extLst>
              <a:ext uri="{FF2B5EF4-FFF2-40B4-BE49-F238E27FC236}">
                <a16:creationId xmlns:a16="http://schemas.microsoft.com/office/drawing/2014/main" id="{6C9BC461-74A3-3B43-A311-BC67E0EEF88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386563"/>
            <a:ext cx="2348007" cy="207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13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23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3"/>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44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440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9"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22644"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07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56183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566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41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4" name="Picture 3" descr="C:\Users\njones\Dropbox (2U)\Work\Designing Slides\SMU\Design Brief\logo\logo_datasci_SMU.png">
            <a:extLst>
              <a:ext uri="{FF2B5EF4-FFF2-40B4-BE49-F238E27FC236}">
                <a16:creationId xmlns:a16="http://schemas.microsoft.com/office/drawing/2014/main" id="{A756B8E1-2372-7141-AD48-1954EB22C3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09800" y="2778677"/>
            <a:ext cx="7772399" cy="68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7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Tree>
    <p:extLst>
      <p:ext uri="{BB962C8B-B14F-4D97-AF65-F5344CB8AC3E}">
        <p14:creationId xmlns:p14="http://schemas.microsoft.com/office/powerpoint/2010/main" val="12232984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6"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810.png"/><Relationship Id="rId7" Type="http://schemas.openxmlformats.org/officeDocument/2006/relationships/image" Target="../media/image120.png"/><Relationship Id="rId2" Type="http://schemas.openxmlformats.org/officeDocument/2006/relationships/image" Target="../media/image710.png"/><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image" Target="../media/image100.png"/><Relationship Id="rId4" Type="http://schemas.openxmlformats.org/officeDocument/2006/relationships/image" Target="../media/image94.png"/></Relationships>
</file>

<file path=ppt/slides/_rels/slide1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280.png"/><Relationship Id="rId4" Type="http://schemas.openxmlformats.org/officeDocument/2006/relationships/image" Target="../media/image270.png"/></Relationships>
</file>

<file path=ppt/slides/_rels/slide22.xml.rels><?xml version="1.0" encoding="UTF-8" standalone="yes"?>
<Relationships xmlns="http://schemas.openxmlformats.org/package/2006/relationships"><Relationship Id="rId8" Type="http://schemas.openxmlformats.org/officeDocument/2006/relationships/image" Target="../media/image350.png"/><Relationship Id="rId3" Type="http://schemas.openxmlformats.org/officeDocument/2006/relationships/image" Target="../media/image300.png"/><Relationship Id="rId7" Type="http://schemas.openxmlformats.org/officeDocument/2006/relationships/image" Target="../media/image340.png"/><Relationship Id="rId1" Type="http://schemas.openxmlformats.org/officeDocument/2006/relationships/slideLayout" Target="../slideLayouts/slideLayout2.xml"/><Relationship Id="rId6" Type="http://schemas.openxmlformats.org/officeDocument/2006/relationships/image" Target="../media/image330.png"/><Relationship Id="rId11" Type="http://schemas.openxmlformats.org/officeDocument/2006/relationships/image" Target="../media/image380.png"/><Relationship Id="rId5" Type="http://schemas.openxmlformats.org/officeDocument/2006/relationships/image" Target="../media/image320.png"/><Relationship Id="rId10" Type="http://schemas.openxmlformats.org/officeDocument/2006/relationships/image" Target="../media/image370.png"/><Relationship Id="rId4" Type="http://schemas.openxmlformats.org/officeDocument/2006/relationships/image" Target="../media/image310.png"/><Relationship Id="rId9" Type="http://schemas.openxmlformats.org/officeDocument/2006/relationships/image" Target="../media/image360.pn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4.png"/><Relationship Id="rId2"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430.png"/><Relationship Id="rId5" Type="http://schemas.openxmlformats.org/officeDocument/2006/relationships/image" Target="../media/image420.png"/><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6.png"/><Relationship Id="rId7" Type="http://schemas.openxmlformats.org/officeDocument/2006/relationships/image" Target="../media/image49.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0.png"/><Relationship Id="rId9" Type="http://schemas.openxmlformats.org/officeDocument/2006/relationships/image" Target="../media/image42.png"/></Relationships>
</file>

<file path=ppt/slides/_rels/slide25.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45.png"/><Relationship Id="rId7" Type="http://schemas.openxmlformats.org/officeDocument/2006/relationships/image" Target="../media/image54.png"/><Relationship Id="rId12" Type="http://schemas.openxmlformats.org/officeDocument/2006/relationships/image" Target="../media/image59.png"/><Relationship Id="rId2"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s>
</file>

<file path=ppt/slides/_rels/slide26.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12" Type="http://schemas.openxmlformats.org/officeDocument/2006/relationships/image" Target="../media/image69.png"/><Relationship Id="rId2" Type="http://schemas.openxmlformats.org/officeDocument/2006/relationships/image" Target="../media/image53.png"/><Relationship Id="rId1" Type="http://schemas.openxmlformats.org/officeDocument/2006/relationships/slideLayout" Target="../slideLayouts/slideLayout7.xml"/><Relationship Id="rId6" Type="http://schemas.openxmlformats.org/officeDocument/2006/relationships/image" Target="../media/image63.png"/><Relationship Id="rId11" Type="http://schemas.openxmlformats.org/officeDocument/2006/relationships/image" Target="../media/image68.png"/><Relationship Id="rId5" Type="http://schemas.openxmlformats.org/officeDocument/2006/relationships/image" Target="../media/image62.png"/><Relationship Id="rId10" Type="http://schemas.openxmlformats.org/officeDocument/2006/relationships/image" Target="../media/image67.png"/><Relationship Id="rId4" Type="http://schemas.openxmlformats.org/officeDocument/2006/relationships/image" Target="../media/image61.png"/><Relationship Id="rId9" Type="http://schemas.openxmlformats.org/officeDocument/2006/relationships/image" Target="../media/image6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760.png"/><Relationship Id="rId1" Type="http://schemas.openxmlformats.org/officeDocument/2006/relationships/slideLayout" Target="../slideLayouts/slideLayout2.xml"/><Relationship Id="rId5" Type="http://schemas.openxmlformats.org/officeDocument/2006/relationships/image" Target="../media/image790.png"/><Relationship Id="rId4" Type="http://schemas.openxmlformats.org/officeDocument/2006/relationships/image" Target="../media/image71.png"/></Relationships>
</file>

<file path=ppt/slides/_rels/slide2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3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3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5" Type="http://schemas.openxmlformats.org/officeDocument/2006/relationships/image" Target="../media/image82.png"/><Relationship Id="rId4" Type="http://schemas.openxmlformats.org/officeDocument/2006/relationships/image" Target="../media/image8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5" Type="http://schemas.openxmlformats.org/officeDocument/2006/relationships/image" Target="../media/image86.png"/><Relationship Id="rId4" Type="http://schemas.openxmlformats.org/officeDocument/2006/relationships/image" Target="../media/image85.png"/></Relationships>
</file>

<file path=ppt/slides/_rels/slide39.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80.png"/><Relationship Id="rId2" Type="http://schemas.openxmlformats.org/officeDocument/2006/relationships/image" Target="../media/image91.png"/><Relationship Id="rId1" Type="http://schemas.openxmlformats.org/officeDocument/2006/relationships/slideLayout" Target="../slideLayouts/slideLayout2.xml"/><Relationship Id="rId4" Type="http://schemas.openxmlformats.org/officeDocument/2006/relationships/image" Target="../media/image89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4CB0-3087-9D43-85D3-6DA36180D5A4}"/>
              </a:ext>
            </a:extLst>
          </p:cNvPr>
          <p:cNvSpPr>
            <a:spLocks noGrp="1"/>
          </p:cNvSpPr>
          <p:nvPr>
            <p:ph type="ctrTitle"/>
          </p:nvPr>
        </p:nvSpPr>
        <p:spPr/>
        <p:txBody>
          <a:bodyPr/>
          <a:lstStyle/>
          <a:p>
            <a:r>
              <a:rPr lang="en-US" dirty="0"/>
              <a:t>For Live Session Assignment</a:t>
            </a:r>
            <a:r>
              <a:rPr lang="en-US" dirty="0">
                <a:sym typeface="Wingdings" pitchFamily="2" charset="2"/>
              </a:rPr>
              <a:t> (FLS)</a:t>
            </a:r>
            <a:r>
              <a:rPr lang="en-US" dirty="0"/>
              <a:t> </a:t>
            </a:r>
          </a:p>
        </p:txBody>
      </p:sp>
      <p:sp>
        <p:nvSpPr>
          <p:cNvPr id="5" name="Subtitle 4"/>
          <p:cNvSpPr>
            <a:spLocks noGrp="1"/>
          </p:cNvSpPr>
          <p:nvPr>
            <p:ph type="subTitle" idx="1"/>
          </p:nvPr>
        </p:nvSpPr>
        <p:spPr/>
        <p:txBody>
          <a:bodyPr/>
          <a:lstStyle/>
          <a:p>
            <a:r>
              <a:rPr lang="en-US" dirty="0"/>
              <a:t>Unit 7</a:t>
            </a:r>
          </a:p>
        </p:txBody>
      </p:sp>
    </p:spTree>
    <p:extLst>
      <p:ext uri="{BB962C8B-B14F-4D97-AF65-F5344CB8AC3E}">
        <p14:creationId xmlns:p14="http://schemas.microsoft.com/office/powerpoint/2010/main" val="274251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r>
              <a:rPr lang="en-US" dirty="0"/>
              <a:t>Let’s Try Some!!!</a:t>
            </a:r>
          </a:p>
        </p:txBody>
      </p:sp>
      <mc:AlternateContent xmlns:mc="http://schemas.openxmlformats.org/markup-compatibility/2006">
        <mc:Choice xmlns:a14="http://schemas.microsoft.com/office/drawing/2010/main" Requires="a14">
          <p:sp>
            <p:nvSpPr>
              <p:cNvPr id="4" name="TextBox 3"/>
              <p:cNvSpPr txBox="1"/>
              <p:nvPr/>
            </p:nvSpPr>
            <p:spPr>
              <a:xfrm>
                <a:off x="3876392" y="3036548"/>
                <a:ext cx="4667816" cy="16526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a:rPr>
                        <m:t>H</m:t>
                      </m:r>
                      <m:r>
                        <m:rPr>
                          <m:sty m:val="p"/>
                        </m:rPr>
                        <a:rPr lang="en-US" baseline="-25000">
                          <a:latin typeface="Cambria Math"/>
                        </a:rPr>
                        <m:t>o</m:t>
                      </m:r>
                      <m:r>
                        <a:rPr lang="en-US">
                          <a:latin typeface="Cambria Math"/>
                        </a:rPr>
                        <m:t>: </m:t>
                      </m:r>
                      <m:sSub>
                        <m:sSubPr>
                          <m:ctrlPr>
                            <a:rPr lang="el-GR"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𝑆</m:t>
                          </m:r>
                          <m:r>
                            <a:rPr lang="en-US" i="1">
                              <a:latin typeface="Cambria Math"/>
                              <a:ea typeface="Cambria Math"/>
                            </a:rPr>
                            <m:t> </m:t>
                          </m:r>
                        </m:sub>
                      </m:sSub>
                      <m:r>
                        <a:rPr lang="en-US" i="1">
                          <a:latin typeface="Cambria Math"/>
                          <a:ea typeface="Cambria Math"/>
                        </a:rPr>
                        <m:t>− </m:t>
                      </m:r>
                      <m:f>
                        <m:fPr>
                          <m:ctrlPr>
                            <a:rPr lang="en-US" i="1">
                              <a:latin typeface="Cambria Math" panose="02040503050406030204" pitchFamily="18" charset="0"/>
                              <a:ea typeface="Cambria Math"/>
                            </a:rPr>
                          </m:ctrlPr>
                        </m:fPr>
                        <m:num>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𝐴</m:t>
                              </m:r>
                            </m:sub>
                          </m:sSub>
                          <m:r>
                            <a:rPr lang="en-US" i="1">
                              <a:latin typeface="Cambria Math"/>
                              <a:ea typeface="Cambria Math"/>
                            </a:rPr>
                            <m:t>+</m:t>
                          </m:r>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𝐵</m:t>
                              </m:r>
                            </m:sub>
                          </m:sSub>
                          <m:r>
                            <a:rPr lang="en-US" i="1">
                              <a:latin typeface="Cambria Math"/>
                              <a:ea typeface="Cambria Math"/>
                            </a:rPr>
                            <m:t>+</m:t>
                          </m:r>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𝐶</m:t>
                              </m:r>
                            </m:sub>
                          </m:sSub>
                          <m:r>
                            <a:rPr lang="en-US" i="1">
                              <a:latin typeface="Cambria Math"/>
                              <a:ea typeface="Cambria Math"/>
                            </a:rPr>
                            <m:t>+</m:t>
                          </m:r>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𝐷</m:t>
                              </m:r>
                            </m:sub>
                          </m:sSub>
                          <m:r>
                            <a:rPr lang="en-US" i="1">
                              <a:latin typeface="Cambria Math"/>
                              <a:ea typeface="Cambria Math"/>
                            </a:rPr>
                            <m:t>+</m:t>
                          </m:r>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𝐸</m:t>
                              </m:r>
                            </m:sub>
                          </m:sSub>
                          <m:r>
                            <a:rPr lang="en-US" i="1">
                              <a:latin typeface="Cambria Math"/>
                              <a:ea typeface="Cambria Math"/>
                            </a:rPr>
                            <m:t>+</m:t>
                          </m:r>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𝐹</m:t>
                              </m:r>
                            </m:sub>
                          </m:sSub>
                        </m:num>
                        <m:den>
                          <m:r>
                            <a:rPr lang="en-US" i="1">
                              <a:latin typeface="Cambria Math"/>
                              <a:ea typeface="Cambria Math"/>
                            </a:rPr>
                            <m:t>6</m:t>
                          </m:r>
                        </m:den>
                      </m:f>
                      <m:r>
                        <a:rPr lang="en-US">
                          <a:latin typeface="Cambria Math"/>
                          <a:ea typeface="Cambria Math"/>
                        </a:rPr>
                        <m:t>=0</m:t>
                      </m:r>
                    </m:oMath>
                  </m:oMathPara>
                </a14:m>
                <a:endParaRPr lang="en-US" dirty="0">
                  <a:ea typeface="Cambria Math"/>
                </a:endParaRPr>
              </a:p>
              <a:p>
                <a:endParaRPr lang="en-US" dirty="0"/>
              </a:p>
              <a:p>
                <a:pPr/>
                <a14:m>
                  <m:oMathPara xmlns:m="http://schemas.openxmlformats.org/officeDocument/2006/math">
                    <m:oMathParaPr>
                      <m:jc m:val="centerGroup"/>
                    </m:oMathParaPr>
                    <m:oMath xmlns:m="http://schemas.openxmlformats.org/officeDocument/2006/math">
                      <m:r>
                        <m:rPr>
                          <m:sty m:val="p"/>
                        </m:rPr>
                        <a:rPr lang="en-US">
                          <a:latin typeface="Cambria Math"/>
                        </a:rPr>
                        <m:t>H</m:t>
                      </m:r>
                      <m:r>
                        <m:rPr>
                          <m:sty m:val="p"/>
                        </m:rPr>
                        <a:rPr lang="en-US" baseline="-25000">
                          <a:latin typeface="Cambria Math"/>
                        </a:rPr>
                        <m:t>a</m:t>
                      </m:r>
                      <m:r>
                        <a:rPr lang="en-US">
                          <a:latin typeface="Cambria Math"/>
                        </a:rPr>
                        <m:t>: </m:t>
                      </m:r>
                      <m:sSub>
                        <m:sSubPr>
                          <m:ctrlPr>
                            <a:rPr lang="el-GR"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𝑆</m:t>
                          </m:r>
                          <m:r>
                            <a:rPr lang="en-US" i="1">
                              <a:latin typeface="Cambria Math"/>
                              <a:ea typeface="Cambria Math"/>
                            </a:rPr>
                            <m:t> </m:t>
                          </m:r>
                        </m:sub>
                      </m:sSub>
                      <m:r>
                        <a:rPr lang="en-US" i="1">
                          <a:latin typeface="Cambria Math"/>
                          <a:ea typeface="Cambria Math"/>
                        </a:rPr>
                        <m:t>− </m:t>
                      </m:r>
                      <m:f>
                        <m:fPr>
                          <m:ctrlPr>
                            <a:rPr lang="en-US" i="1">
                              <a:latin typeface="Cambria Math" panose="02040503050406030204" pitchFamily="18" charset="0"/>
                              <a:ea typeface="Cambria Math"/>
                            </a:rPr>
                          </m:ctrlPr>
                        </m:fPr>
                        <m:num>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𝐴</m:t>
                              </m:r>
                            </m:sub>
                          </m:sSub>
                          <m:r>
                            <a:rPr lang="en-US" i="1">
                              <a:latin typeface="Cambria Math"/>
                              <a:ea typeface="Cambria Math"/>
                            </a:rPr>
                            <m:t>+</m:t>
                          </m:r>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𝐵</m:t>
                              </m:r>
                            </m:sub>
                          </m:sSub>
                          <m:r>
                            <a:rPr lang="en-US" i="1">
                              <a:latin typeface="Cambria Math"/>
                              <a:ea typeface="Cambria Math"/>
                            </a:rPr>
                            <m:t>+</m:t>
                          </m:r>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𝐶</m:t>
                              </m:r>
                            </m:sub>
                          </m:sSub>
                          <m:r>
                            <a:rPr lang="en-US" i="1">
                              <a:latin typeface="Cambria Math"/>
                              <a:ea typeface="Cambria Math"/>
                            </a:rPr>
                            <m:t>+</m:t>
                          </m:r>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𝐷</m:t>
                              </m:r>
                            </m:sub>
                          </m:sSub>
                          <m:r>
                            <a:rPr lang="en-US" i="1">
                              <a:latin typeface="Cambria Math"/>
                              <a:ea typeface="Cambria Math"/>
                            </a:rPr>
                            <m:t>+</m:t>
                          </m:r>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𝐸</m:t>
                              </m:r>
                            </m:sub>
                          </m:sSub>
                          <m:r>
                            <a:rPr lang="en-US" i="1">
                              <a:latin typeface="Cambria Math"/>
                              <a:ea typeface="Cambria Math"/>
                            </a:rPr>
                            <m:t>+</m:t>
                          </m:r>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𝐹</m:t>
                              </m:r>
                            </m:sub>
                          </m:sSub>
                        </m:num>
                        <m:den>
                          <m:r>
                            <a:rPr lang="en-US" i="1">
                              <a:latin typeface="Cambria Math"/>
                              <a:ea typeface="Cambria Math"/>
                            </a:rPr>
                            <m:t>6</m:t>
                          </m:r>
                        </m:den>
                      </m:f>
                      <m:r>
                        <a:rPr lang="en-US">
                          <a:latin typeface="Cambria Math"/>
                          <a:ea typeface="Cambria Math"/>
                        </a:rPr>
                        <m:t>≠</m:t>
                      </m:r>
                      <m:r>
                        <a:rPr lang="en-US">
                          <a:latin typeface="Cambria Math"/>
                          <a:ea typeface="Cambria Math"/>
                        </a:rPr>
                        <m:t>0</m:t>
                      </m:r>
                    </m:oMath>
                  </m:oMathPara>
                </a14:m>
                <a:endParaRPr lang="en-US" dirty="0">
                  <a:ea typeface="Cambria Math"/>
                </a:endParaRPr>
              </a:p>
              <a:p>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3876392" y="3036548"/>
                <a:ext cx="4667816" cy="16526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3429228" y="4431268"/>
                <a:ext cx="5418022" cy="369332"/>
              </a:xfrm>
              <a:prstGeom prst="rect">
                <a:avLst/>
              </a:prstGeom>
              <a:noFill/>
            </p:spPr>
            <p:txBody>
              <a:bodyPr wrap="none" rtlCol="0">
                <a:spAutoFit/>
              </a:bodyPr>
              <a:lstStyle/>
              <a:p>
                <a14:m>
                  <m:oMath xmlns:m="http://schemas.openxmlformats.org/officeDocument/2006/math">
                    <m:r>
                      <a:rPr lang="en-US" b="1" i="1">
                        <a:solidFill>
                          <a:srgbClr val="FF0000"/>
                        </a:solidFill>
                        <a:latin typeface="Cambria Math"/>
                        <a:ea typeface="Cambria Math"/>
                      </a:rPr>
                      <m:t>𝜸</m:t>
                    </m:r>
                    <m:r>
                      <a:rPr lang="en-US" b="1" i="1">
                        <a:solidFill>
                          <a:srgbClr val="FF0000"/>
                        </a:solidFill>
                        <a:latin typeface="Cambria Math"/>
                        <a:ea typeface="Cambria Math"/>
                      </a:rPr>
                      <m:t>=−</m:t>
                    </m:r>
                    <m:r>
                      <a:rPr lang="en-US" b="1" i="1">
                        <a:solidFill>
                          <a:srgbClr val="FF0000"/>
                        </a:solidFill>
                        <a:latin typeface="Cambria Math"/>
                        <a:ea typeface="Cambria Math"/>
                      </a:rPr>
                      <m:t>𝟏</m:t>
                    </m:r>
                    <m:sSub>
                      <m:sSubPr>
                        <m:ctrlPr>
                          <a:rPr lang="en-US" b="1" i="1">
                            <a:solidFill>
                              <a:srgbClr val="FF0000"/>
                            </a:solidFill>
                            <a:latin typeface="Cambria Math" panose="02040503050406030204" pitchFamily="18" charset="0"/>
                            <a:ea typeface="Cambria Math"/>
                          </a:rPr>
                        </m:ctrlPr>
                      </m:sSubPr>
                      <m:e>
                        <m:r>
                          <a:rPr lang="en-US" b="1" i="1">
                            <a:solidFill>
                              <a:srgbClr val="FF0000"/>
                            </a:solidFill>
                            <a:latin typeface="Cambria Math"/>
                            <a:ea typeface="Cambria Math"/>
                          </a:rPr>
                          <m:t>𝝁</m:t>
                        </m:r>
                      </m:e>
                      <m:sub>
                        <m:r>
                          <a:rPr lang="en-US" b="1" i="1">
                            <a:solidFill>
                              <a:srgbClr val="FF0000"/>
                            </a:solidFill>
                            <a:latin typeface="Cambria Math"/>
                            <a:ea typeface="Cambria Math"/>
                          </a:rPr>
                          <m:t>𝑨</m:t>
                        </m:r>
                        <m:r>
                          <a:rPr lang="en-US" b="1" i="1">
                            <a:solidFill>
                              <a:srgbClr val="FF0000"/>
                            </a:solidFill>
                            <a:latin typeface="Cambria Math"/>
                            <a:ea typeface="Cambria Math"/>
                          </a:rPr>
                          <m:t> </m:t>
                        </m:r>
                      </m:sub>
                    </m:sSub>
                    <m:r>
                      <a:rPr lang="en-US" b="1">
                        <a:solidFill>
                          <a:srgbClr val="FF0000"/>
                        </a:solidFill>
                        <a:latin typeface="Cambria Math"/>
                        <a:ea typeface="Cambria Math"/>
                      </a:rPr>
                      <m:t>−</m:t>
                    </m:r>
                    <m:r>
                      <a:rPr lang="en-US" b="1" i="1">
                        <a:solidFill>
                          <a:srgbClr val="FF0000"/>
                        </a:solidFill>
                        <a:latin typeface="Cambria Math"/>
                        <a:ea typeface="Cambria Math"/>
                      </a:rPr>
                      <m:t>𝟏</m:t>
                    </m:r>
                    <m:sSub>
                      <m:sSubPr>
                        <m:ctrlPr>
                          <a:rPr lang="en-US" b="1" i="1">
                            <a:solidFill>
                              <a:srgbClr val="FF0000"/>
                            </a:solidFill>
                            <a:latin typeface="Cambria Math" panose="02040503050406030204" pitchFamily="18" charset="0"/>
                            <a:ea typeface="Cambria Math"/>
                          </a:rPr>
                        </m:ctrlPr>
                      </m:sSubPr>
                      <m:e>
                        <m:r>
                          <a:rPr lang="en-US" b="1" i="1">
                            <a:solidFill>
                              <a:srgbClr val="FF0000"/>
                            </a:solidFill>
                            <a:latin typeface="Cambria Math"/>
                            <a:ea typeface="Cambria Math"/>
                          </a:rPr>
                          <m:t>𝝁</m:t>
                        </m:r>
                      </m:e>
                      <m:sub>
                        <m:r>
                          <a:rPr lang="en-US" b="1" i="1">
                            <a:solidFill>
                              <a:srgbClr val="FF0000"/>
                            </a:solidFill>
                            <a:latin typeface="Cambria Math"/>
                            <a:ea typeface="Cambria Math"/>
                          </a:rPr>
                          <m:t>𝑩</m:t>
                        </m:r>
                        <m:r>
                          <a:rPr lang="en-US" b="1" i="1">
                            <a:solidFill>
                              <a:srgbClr val="FF0000"/>
                            </a:solidFill>
                            <a:latin typeface="Cambria Math"/>
                            <a:ea typeface="Cambria Math"/>
                          </a:rPr>
                          <m:t> </m:t>
                        </m:r>
                      </m:sub>
                    </m:sSub>
                    <m:r>
                      <a:rPr lang="en-US" b="1">
                        <a:solidFill>
                          <a:srgbClr val="FF0000"/>
                        </a:solidFill>
                        <a:latin typeface="Cambria Math"/>
                        <a:ea typeface="Cambria Math"/>
                      </a:rPr>
                      <m:t>−</m:t>
                    </m:r>
                    <m:r>
                      <a:rPr lang="en-US" b="1" i="1">
                        <a:solidFill>
                          <a:srgbClr val="FF0000"/>
                        </a:solidFill>
                        <a:latin typeface="Cambria Math"/>
                        <a:ea typeface="Cambria Math"/>
                      </a:rPr>
                      <m:t>𝟏</m:t>
                    </m:r>
                    <m:sSub>
                      <m:sSubPr>
                        <m:ctrlPr>
                          <a:rPr lang="en-US" b="1" i="1">
                            <a:solidFill>
                              <a:srgbClr val="FF0000"/>
                            </a:solidFill>
                            <a:latin typeface="Cambria Math" panose="02040503050406030204" pitchFamily="18" charset="0"/>
                            <a:ea typeface="Cambria Math"/>
                          </a:rPr>
                        </m:ctrlPr>
                      </m:sSubPr>
                      <m:e>
                        <m:r>
                          <a:rPr lang="en-US" b="1" i="1">
                            <a:solidFill>
                              <a:srgbClr val="FF0000"/>
                            </a:solidFill>
                            <a:latin typeface="Cambria Math"/>
                            <a:ea typeface="Cambria Math"/>
                          </a:rPr>
                          <m:t>𝝁</m:t>
                        </m:r>
                      </m:e>
                      <m:sub>
                        <m:r>
                          <a:rPr lang="en-US" b="1" i="1">
                            <a:solidFill>
                              <a:srgbClr val="FF0000"/>
                            </a:solidFill>
                            <a:latin typeface="Cambria Math"/>
                            <a:ea typeface="Cambria Math"/>
                          </a:rPr>
                          <m:t>𝑪</m:t>
                        </m:r>
                      </m:sub>
                    </m:sSub>
                  </m:oMath>
                </a14:m>
                <a:r>
                  <a:rPr lang="en-US" b="1" dirty="0">
                    <a:solidFill>
                      <a:srgbClr val="FF0000"/>
                    </a:solidFill>
                    <a:ea typeface="Cambria Math"/>
                  </a:rPr>
                  <a:t> </a:t>
                </a:r>
                <a14:m>
                  <m:oMath xmlns:m="http://schemas.openxmlformats.org/officeDocument/2006/math">
                    <m:r>
                      <a:rPr lang="en-US" b="1">
                        <a:solidFill>
                          <a:srgbClr val="FF0000"/>
                        </a:solidFill>
                        <a:latin typeface="Cambria Math"/>
                        <a:ea typeface="Cambria Math"/>
                      </a:rPr>
                      <m:t>−</m:t>
                    </m:r>
                    <m:r>
                      <a:rPr lang="en-US" b="1" i="1">
                        <a:solidFill>
                          <a:srgbClr val="FF0000"/>
                        </a:solidFill>
                        <a:latin typeface="Cambria Math"/>
                        <a:ea typeface="Cambria Math"/>
                      </a:rPr>
                      <m:t>𝟏</m:t>
                    </m:r>
                    <m:sSub>
                      <m:sSubPr>
                        <m:ctrlPr>
                          <a:rPr lang="en-US" b="1" i="1">
                            <a:solidFill>
                              <a:srgbClr val="FF0000"/>
                            </a:solidFill>
                            <a:latin typeface="Cambria Math" panose="02040503050406030204" pitchFamily="18" charset="0"/>
                            <a:ea typeface="Cambria Math"/>
                          </a:rPr>
                        </m:ctrlPr>
                      </m:sSubPr>
                      <m:e>
                        <m:r>
                          <a:rPr lang="en-US" b="1" i="1">
                            <a:solidFill>
                              <a:srgbClr val="FF0000"/>
                            </a:solidFill>
                            <a:latin typeface="Cambria Math"/>
                            <a:ea typeface="Cambria Math"/>
                          </a:rPr>
                          <m:t>𝝁</m:t>
                        </m:r>
                      </m:e>
                      <m:sub>
                        <m:r>
                          <a:rPr lang="en-US" b="1" i="1">
                            <a:solidFill>
                              <a:srgbClr val="FF0000"/>
                            </a:solidFill>
                            <a:latin typeface="Cambria Math"/>
                            <a:ea typeface="Cambria Math"/>
                          </a:rPr>
                          <m:t>𝑫</m:t>
                        </m:r>
                        <m:r>
                          <a:rPr lang="en-US" b="1" i="1">
                            <a:solidFill>
                              <a:srgbClr val="FF0000"/>
                            </a:solidFill>
                            <a:latin typeface="Cambria Math"/>
                            <a:ea typeface="Cambria Math"/>
                          </a:rPr>
                          <m:t> </m:t>
                        </m:r>
                      </m:sub>
                    </m:sSub>
                  </m:oMath>
                </a14:m>
                <a:r>
                  <a:rPr lang="en-US" b="1" dirty="0">
                    <a:solidFill>
                      <a:srgbClr val="FF0000"/>
                    </a:solidFill>
                    <a:ea typeface="Cambria Math"/>
                  </a:rPr>
                  <a:t> </a:t>
                </a:r>
                <a14:m>
                  <m:oMath xmlns:m="http://schemas.openxmlformats.org/officeDocument/2006/math">
                    <m:r>
                      <a:rPr lang="en-US" b="1">
                        <a:solidFill>
                          <a:srgbClr val="FF0000"/>
                        </a:solidFill>
                        <a:latin typeface="Cambria Math"/>
                        <a:ea typeface="Cambria Math"/>
                      </a:rPr>
                      <m:t>−</m:t>
                    </m:r>
                    <m:r>
                      <a:rPr lang="en-US" b="1" i="1">
                        <a:solidFill>
                          <a:srgbClr val="FF0000"/>
                        </a:solidFill>
                        <a:latin typeface="Cambria Math"/>
                        <a:ea typeface="Cambria Math"/>
                      </a:rPr>
                      <m:t>𝟏</m:t>
                    </m:r>
                    <m:sSub>
                      <m:sSubPr>
                        <m:ctrlPr>
                          <a:rPr lang="en-US" b="1" i="1">
                            <a:solidFill>
                              <a:srgbClr val="FF0000"/>
                            </a:solidFill>
                            <a:latin typeface="Cambria Math" panose="02040503050406030204" pitchFamily="18" charset="0"/>
                            <a:ea typeface="Cambria Math"/>
                          </a:rPr>
                        </m:ctrlPr>
                      </m:sSubPr>
                      <m:e>
                        <m:r>
                          <a:rPr lang="en-US" b="1" i="1">
                            <a:solidFill>
                              <a:srgbClr val="FF0000"/>
                            </a:solidFill>
                            <a:latin typeface="Cambria Math"/>
                            <a:ea typeface="Cambria Math"/>
                          </a:rPr>
                          <m:t>𝝁</m:t>
                        </m:r>
                      </m:e>
                      <m:sub>
                        <m:r>
                          <a:rPr lang="en-US" b="1" i="1">
                            <a:solidFill>
                              <a:srgbClr val="FF0000"/>
                            </a:solidFill>
                            <a:latin typeface="Cambria Math"/>
                            <a:ea typeface="Cambria Math"/>
                          </a:rPr>
                          <m:t>𝑬</m:t>
                        </m:r>
                        <m:r>
                          <a:rPr lang="en-US" b="1" i="1">
                            <a:solidFill>
                              <a:srgbClr val="FF0000"/>
                            </a:solidFill>
                            <a:latin typeface="Cambria Math"/>
                            <a:ea typeface="Cambria Math"/>
                          </a:rPr>
                          <m:t> </m:t>
                        </m:r>
                      </m:sub>
                    </m:sSub>
                  </m:oMath>
                </a14:m>
                <a:r>
                  <a:rPr lang="en-US" b="1" dirty="0">
                    <a:solidFill>
                      <a:srgbClr val="FF0000"/>
                    </a:solidFill>
                    <a:ea typeface="Cambria Math"/>
                  </a:rPr>
                  <a:t> </a:t>
                </a:r>
                <a14:m>
                  <m:oMath xmlns:m="http://schemas.openxmlformats.org/officeDocument/2006/math">
                    <m:r>
                      <a:rPr lang="en-US" b="1">
                        <a:solidFill>
                          <a:srgbClr val="FF0000"/>
                        </a:solidFill>
                        <a:latin typeface="Cambria Math"/>
                        <a:ea typeface="Cambria Math"/>
                      </a:rPr>
                      <m:t>−</m:t>
                    </m:r>
                    <m:r>
                      <a:rPr lang="en-US" b="1" i="1">
                        <a:solidFill>
                          <a:srgbClr val="FF0000"/>
                        </a:solidFill>
                        <a:latin typeface="Cambria Math"/>
                        <a:ea typeface="Cambria Math"/>
                      </a:rPr>
                      <m:t>𝟏</m:t>
                    </m:r>
                    <m:sSub>
                      <m:sSubPr>
                        <m:ctrlPr>
                          <a:rPr lang="en-US" b="1" i="1">
                            <a:solidFill>
                              <a:srgbClr val="FF0000"/>
                            </a:solidFill>
                            <a:latin typeface="Cambria Math" panose="02040503050406030204" pitchFamily="18" charset="0"/>
                            <a:ea typeface="Cambria Math"/>
                          </a:rPr>
                        </m:ctrlPr>
                      </m:sSubPr>
                      <m:e>
                        <m:r>
                          <a:rPr lang="en-US" b="1" i="1">
                            <a:solidFill>
                              <a:srgbClr val="FF0000"/>
                            </a:solidFill>
                            <a:latin typeface="Cambria Math"/>
                            <a:ea typeface="Cambria Math"/>
                          </a:rPr>
                          <m:t>𝝁</m:t>
                        </m:r>
                      </m:e>
                      <m:sub>
                        <m:r>
                          <a:rPr lang="en-US" b="1" i="1">
                            <a:solidFill>
                              <a:srgbClr val="FF0000"/>
                            </a:solidFill>
                            <a:latin typeface="Cambria Math"/>
                            <a:ea typeface="Cambria Math"/>
                          </a:rPr>
                          <m:t>𝑭</m:t>
                        </m:r>
                      </m:sub>
                    </m:sSub>
                  </m:oMath>
                </a14:m>
                <a:r>
                  <a:rPr lang="en-US" b="1" dirty="0">
                    <a:solidFill>
                      <a:srgbClr val="FF0000"/>
                    </a:solidFill>
                    <a:ea typeface="Cambria Math"/>
                  </a:rPr>
                  <a:t> + </a:t>
                </a:r>
                <a14:m>
                  <m:oMath xmlns:m="http://schemas.openxmlformats.org/officeDocument/2006/math">
                    <m:r>
                      <a:rPr lang="en-US" b="1" i="1">
                        <a:solidFill>
                          <a:srgbClr val="FF0000"/>
                        </a:solidFill>
                        <a:latin typeface="Cambria Math"/>
                        <a:ea typeface="Cambria Math"/>
                      </a:rPr>
                      <m:t>𝟔</m:t>
                    </m:r>
                    <m:sSub>
                      <m:sSubPr>
                        <m:ctrlPr>
                          <a:rPr lang="en-US" b="1" i="1">
                            <a:solidFill>
                              <a:srgbClr val="FF0000"/>
                            </a:solidFill>
                            <a:latin typeface="Cambria Math" panose="02040503050406030204" pitchFamily="18" charset="0"/>
                            <a:ea typeface="Cambria Math"/>
                          </a:rPr>
                        </m:ctrlPr>
                      </m:sSubPr>
                      <m:e>
                        <m:r>
                          <a:rPr lang="en-US" b="1" i="1">
                            <a:solidFill>
                              <a:srgbClr val="FF0000"/>
                            </a:solidFill>
                            <a:latin typeface="Cambria Math"/>
                            <a:ea typeface="Cambria Math"/>
                          </a:rPr>
                          <m:t>𝝁</m:t>
                        </m:r>
                      </m:e>
                      <m:sub>
                        <m:r>
                          <a:rPr lang="en-US" b="1" i="1">
                            <a:solidFill>
                              <a:srgbClr val="FF0000"/>
                            </a:solidFill>
                            <a:latin typeface="Cambria Math"/>
                            <a:ea typeface="Cambria Math"/>
                          </a:rPr>
                          <m:t>𝑺</m:t>
                        </m:r>
                        <m:r>
                          <a:rPr lang="en-US" b="1" i="1">
                            <a:solidFill>
                              <a:srgbClr val="FF0000"/>
                            </a:solidFill>
                            <a:latin typeface="Cambria Math"/>
                            <a:ea typeface="Cambria Math"/>
                          </a:rPr>
                          <m:t> </m:t>
                        </m:r>
                      </m:sub>
                    </m:sSub>
                  </m:oMath>
                </a14:m>
                <a:r>
                  <a:rPr lang="en-US" b="1" dirty="0">
                    <a:solidFill>
                      <a:srgbClr val="FF0000"/>
                    </a:solidFill>
                    <a:ea typeface="Cambria Math"/>
                  </a:rPr>
                  <a:t> </a:t>
                </a:r>
                <a:endParaRPr lang="en-US" b="1" dirty="0">
                  <a:solidFill>
                    <a:srgbClr val="FF0000"/>
                  </a:solidFill>
                </a:endParaRPr>
              </a:p>
            </p:txBody>
          </p:sp>
        </mc:Choice>
        <mc:Fallback>
          <p:sp>
            <p:nvSpPr>
              <p:cNvPr id="5" name="TextBox 4"/>
              <p:cNvSpPr txBox="1">
                <a:spLocks noRot="1" noChangeAspect="1" noMove="1" noResize="1" noEditPoints="1" noAdjustHandles="1" noChangeArrowheads="1" noChangeShapeType="1" noTextEdit="1"/>
              </p:cNvSpPr>
              <p:nvPr/>
            </p:nvSpPr>
            <p:spPr>
              <a:xfrm>
                <a:off x="3429228" y="4431268"/>
                <a:ext cx="5418022" cy="369332"/>
              </a:xfrm>
              <a:prstGeom prst="rect">
                <a:avLst/>
              </a:prstGeom>
              <a:blipFill>
                <a:blip r:embed="rId3"/>
                <a:stretch>
                  <a:fillRect t="-6452" b="-22581"/>
                </a:stretch>
              </a:blipFill>
            </p:spPr>
            <p:txBody>
              <a:bodyPr/>
              <a:lstStyle/>
              <a:p>
                <a:r>
                  <a:rPr lang="en-US">
                    <a:noFill/>
                  </a:rPr>
                  <a:t> </a:t>
                </a:r>
              </a:p>
            </p:txBody>
          </p:sp>
        </mc:Fallback>
      </mc:AlternateContent>
      <p:sp>
        <p:nvSpPr>
          <p:cNvPr id="3" name="TextBox 2"/>
          <p:cNvSpPr txBox="1"/>
          <p:nvPr/>
        </p:nvSpPr>
        <p:spPr>
          <a:xfrm>
            <a:off x="1905000" y="4876801"/>
            <a:ext cx="9525000" cy="461665"/>
          </a:xfrm>
          <a:prstGeom prst="rect">
            <a:avLst/>
          </a:prstGeom>
          <a:noFill/>
        </p:spPr>
        <p:txBody>
          <a:bodyPr wrap="square" rtlCol="0">
            <a:spAutoFit/>
          </a:bodyPr>
          <a:lstStyle/>
          <a:p>
            <a:pPr algn="ctr"/>
            <a:r>
              <a:rPr lang="en-US" sz="2400" b="1" dirty="0">
                <a:solidFill>
                  <a:srgbClr val="00B050"/>
                </a:solidFill>
              </a:rPr>
              <a:t> Contrast vector (assume alphabetical order): -1 -1 -1 -1 -1 -1  6</a:t>
            </a:r>
          </a:p>
        </p:txBody>
      </p:sp>
      <mc:AlternateContent xmlns:mc="http://schemas.openxmlformats.org/markup-compatibility/2006">
        <mc:Choice xmlns:a14="http://schemas.microsoft.com/office/drawing/2010/main" Requires="a14">
          <p:sp>
            <p:nvSpPr>
              <p:cNvPr id="6" name="TextBox 5"/>
              <p:cNvSpPr txBox="1"/>
              <p:nvPr/>
            </p:nvSpPr>
            <p:spPr>
              <a:xfrm>
                <a:off x="2705100" y="1959736"/>
                <a:ext cx="7239000" cy="923330"/>
              </a:xfrm>
              <a:prstGeom prst="rect">
                <a:avLst/>
              </a:prstGeom>
              <a:noFill/>
            </p:spPr>
            <p:txBody>
              <a:bodyPr wrap="square" rtlCol="0">
                <a:spAutoFit/>
              </a:bodyPr>
              <a:lstStyle/>
              <a:p>
                <a:pPr algn="ctr"/>
                <a:r>
                  <a:rPr lang="en-US" dirty="0"/>
                  <a:t>Write the statement (</a:t>
                </a:r>
                <a14:m>
                  <m:oMath xmlns:m="http://schemas.openxmlformats.org/officeDocument/2006/math">
                    <m:r>
                      <a:rPr lang="en-US" i="1">
                        <a:latin typeface="Cambria Math"/>
                        <a:ea typeface="Cambria Math"/>
                      </a:rPr>
                      <m:t>𝛾</m:t>
                    </m:r>
                    <m:r>
                      <a:rPr lang="en-US" i="1">
                        <a:latin typeface="Cambria Math"/>
                        <a:ea typeface="Cambria Math"/>
                      </a:rPr>
                      <m:t> </m:t>
                    </m:r>
                  </m:oMath>
                </a14:m>
                <a:r>
                  <a:rPr lang="en-US" dirty="0"/>
                  <a:t>) for the population contrast below. </a:t>
                </a:r>
              </a:p>
              <a:p>
                <a:pPr algn="ctr"/>
                <a:r>
                  <a:rPr lang="en-US" dirty="0"/>
                  <a:t>Then provide the contrast vector as you would input it in SAS. (Use alphabetical order of the subscripts.) </a:t>
                </a:r>
              </a:p>
            </p:txBody>
          </p:sp>
        </mc:Choice>
        <mc:Fallback>
          <p:sp>
            <p:nvSpPr>
              <p:cNvPr id="6" name="TextBox 5"/>
              <p:cNvSpPr txBox="1">
                <a:spLocks noRot="1" noChangeAspect="1" noMove="1" noResize="1" noEditPoints="1" noAdjustHandles="1" noChangeArrowheads="1" noChangeShapeType="1" noTextEdit="1"/>
              </p:cNvSpPr>
              <p:nvPr/>
            </p:nvSpPr>
            <p:spPr>
              <a:xfrm>
                <a:off x="2705100" y="1959736"/>
                <a:ext cx="7239000" cy="923330"/>
              </a:xfrm>
              <a:prstGeom prst="rect">
                <a:avLst/>
              </a:prstGeom>
              <a:blipFill>
                <a:blip r:embed="rId4"/>
                <a:stretch>
                  <a:fillRect t="-2703" b="-9459"/>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528A8C37-4C24-44D0-A8EB-ED90DEA6D971}"/>
              </a:ext>
            </a:extLst>
          </p:cNvPr>
          <p:cNvSpPr txBox="1"/>
          <p:nvPr/>
        </p:nvSpPr>
        <p:spPr>
          <a:xfrm>
            <a:off x="2133600" y="1426336"/>
            <a:ext cx="6096000" cy="369332"/>
          </a:xfrm>
          <a:prstGeom prst="rect">
            <a:avLst/>
          </a:prstGeom>
          <a:noFill/>
        </p:spPr>
        <p:txBody>
          <a:bodyPr wrap="square" rtlCol="0">
            <a:spAutoFit/>
          </a:bodyPr>
          <a:lstStyle/>
          <a:p>
            <a:r>
              <a:rPr lang="en-US" dirty="0"/>
              <a:t>Groups: A, B, C, D, E, F, S</a:t>
            </a:r>
          </a:p>
        </p:txBody>
      </p:sp>
    </p:spTree>
    <p:extLst>
      <p:ext uri="{BB962C8B-B14F-4D97-AF65-F5344CB8AC3E}">
        <p14:creationId xmlns:p14="http://schemas.microsoft.com/office/powerpoint/2010/main" val="2236880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15918"/>
            <a:ext cx="8229600" cy="1143000"/>
          </a:xfrm>
        </p:spPr>
        <p:txBody>
          <a:bodyPr/>
          <a:lstStyle/>
          <a:p>
            <a:r>
              <a:rPr lang="en-US" dirty="0"/>
              <a:t>Let’s Try ANOTHER!!!</a:t>
            </a:r>
          </a:p>
        </p:txBody>
      </p:sp>
      <mc:AlternateContent xmlns:mc="http://schemas.openxmlformats.org/markup-compatibility/2006">
        <mc:Choice xmlns:a14="http://schemas.microsoft.com/office/drawing/2010/main" Requires="a14">
          <p:sp>
            <p:nvSpPr>
              <p:cNvPr id="4" name="TextBox 3"/>
              <p:cNvSpPr txBox="1"/>
              <p:nvPr/>
            </p:nvSpPr>
            <p:spPr>
              <a:xfrm>
                <a:off x="4065919" y="3339416"/>
                <a:ext cx="4212563" cy="16526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a:rPr>
                        <m:t>H</m:t>
                      </m:r>
                      <m:r>
                        <m:rPr>
                          <m:sty m:val="p"/>
                        </m:rPr>
                        <a:rPr lang="en-US" baseline="-25000">
                          <a:latin typeface="Cambria Math"/>
                        </a:rPr>
                        <m:t>o</m:t>
                      </m:r>
                      <m:r>
                        <a:rPr lang="en-US">
                          <a:latin typeface="Cambria Math"/>
                        </a:rPr>
                        <m:t>:</m:t>
                      </m:r>
                      <m:f>
                        <m:fPr>
                          <m:ctrlPr>
                            <a:rPr lang="en-US" i="1">
                              <a:latin typeface="Cambria Math" panose="02040503050406030204" pitchFamily="18" charset="0"/>
                              <a:ea typeface="Cambria Math"/>
                            </a:rPr>
                          </m:ctrlPr>
                        </m:fPr>
                        <m:num>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𝐴</m:t>
                              </m:r>
                            </m:sub>
                          </m:sSub>
                          <m:r>
                            <a:rPr lang="en-US" i="1">
                              <a:latin typeface="Cambria Math"/>
                              <a:ea typeface="Cambria Math"/>
                            </a:rPr>
                            <m:t>+</m:t>
                          </m:r>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𝐵</m:t>
                              </m:r>
                            </m:sub>
                          </m:sSub>
                          <m:r>
                            <a:rPr lang="en-US" i="1">
                              <a:latin typeface="Cambria Math"/>
                              <a:ea typeface="Cambria Math"/>
                            </a:rPr>
                            <m:t>+</m:t>
                          </m:r>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𝐶</m:t>
                              </m:r>
                            </m:sub>
                          </m:sSub>
                        </m:num>
                        <m:den>
                          <m:r>
                            <a:rPr lang="en-US" i="1">
                              <a:latin typeface="Cambria Math"/>
                              <a:ea typeface="Cambria Math"/>
                            </a:rPr>
                            <m:t>3</m:t>
                          </m:r>
                        </m:den>
                      </m:f>
                      <m:r>
                        <a:rPr lang="en-US" i="1">
                          <a:latin typeface="Cambria Math"/>
                          <a:ea typeface="Cambria Math"/>
                        </a:rPr>
                        <m:t>−</m:t>
                      </m:r>
                      <m:f>
                        <m:fPr>
                          <m:ctrlPr>
                            <a:rPr lang="en-US" i="1">
                              <a:latin typeface="Cambria Math" panose="02040503050406030204" pitchFamily="18" charset="0"/>
                              <a:ea typeface="Cambria Math"/>
                            </a:rPr>
                          </m:ctrlPr>
                        </m:fPr>
                        <m:num>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𝐷</m:t>
                              </m:r>
                            </m:sub>
                          </m:sSub>
                          <m:r>
                            <a:rPr lang="en-US" i="1">
                              <a:latin typeface="Cambria Math"/>
                              <a:ea typeface="Cambria Math"/>
                            </a:rPr>
                            <m:t>+</m:t>
                          </m:r>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𝐸</m:t>
                              </m:r>
                            </m:sub>
                          </m:sSub>
                          <m:r>
                            <a:rPr lang="en-US" i="1">
                              <a:latin typeface="Cambria Math"/>
                              <a:ea typeface="Cambria Math"/>
                            </a:rPr>
                            <m:t>+</m:t>
                          </m:r>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𝐹</m:t>
                              </m:r>
                            </m:sub>
                          </m:sSub>
                        </m:num>
                        <m:den>
                          <m:r>
                            <a:rPr lang="en-US" i="1">
                              <a:latin typeface="Cambria Math"/>
                              <a:ea typeface="Cambria Math"/>
                            </a:rPr>
                            <m:t>3</m:t>
                          </m:r>
                        </m:den>
                      </m:f>
                      <m:r>
                        <a:rPr lang="en-US">
                          <a:latin typeface="Cambria Math"/>
                          <a:ea typeface="Cambria Math"/>
                        </a:rPr>
                        <m:t>=0</m:t>
                      </m:r>
                    </m:oMath>
                  </m:oMathPara>
                </a14:m>
                <a:endParaRPr lang="en-US" dirty="0">
                  <a:ea typeface="Cambria Math"/>
                </a:endParaRPr>
              </a:p>
              <a:p>
                <a:endParaRPr lang="en-US" dirty="0"/>
              </a:p>
              <a:p>
                <a:pPr/>
                <a14:m>
                  <m:oMathPara xmlns:m="http://schemas.openxmlformats.org/officeDocument/2006/math">
                    <m:oMathParaPr>
                      <m:jc m:val="centerGroup"/>
                    </m:oMathParaPr>
                    <m:oMath xmlns:m="http://schemas.openxmlformats.org/officeDocument/2006/math">
                      <m:r>
                        <m:rPr>
                          <m:sty m:val="p"/>
                        </m:rPr>
                        <a:rPr lang="en-US">
                          <a:latin typeface="Cambria Math"/>
                        </a:rPr>
                        <m:t>H</m:t>
                      </m:r>
                      <m:r>
                        <m:rPr>
                          <m:sty m:val="p"/>
                        </m:rPr>
                        <a:rPr lang="en-US" baseline="-25000">
                          <a:latin typeface="Cambria Math"/>
                        </a:rPr>
                        <m:t>a</m:t>
                      </m:r>
                      <m:r>
                        <a:rPr lang="en-US">
                          <a:latin typeface="Cambria Math"/>
                        </a:rPr>
                        <m:t>:</m:t>
                      </m:r>
                      <m:f>
                        <m:fPr>
                          <m:ctrlPr>
                            <a:rPr lang="en-US" i="1">
                              <a:latin typeface="Cambria Math" panose="02040503050406030204" pitchFamily="18" charset="0"/>
                              <a:ea typeface="Cambria Math"/>
                            </a:rPr>
                          </m:ctrlPr>
                        </m:fPr>
                        <m:num>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𝐴</m:t>
                              </m:r>
                            </m:sub>
                          </m:sSub>
                          <m:r>
                            <a:rPr lang="en-US" i="1">
                              <a:latin typeface="Cambria Math"/>
                              <a:ea typeface="Cambria Math"/>
                            </a:rPr>
                            <m:t>+</m:t>
                          </m:r>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𝐵</m:t>
                              </m:r>
                            </m:sub>
                          </m:sSub>
                          <m:r>
                            <a:rPr lang="en-US" i="1">
                              <a:latin typeface="Cambria Math"/>
                              <a:ea typeface="Cambria Math"/>
                            </a:rPr>
                            <m:t>+</m:t>
                          </m:r>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𝐶</m:t>
                              </m:r>
                            </m:sub>
                          </m:sSub>
                        </m:num>
                        <m:den>
                          <m:r>
                            <a:rPr lang="en-US" i="1">
                              <a:latin typeface="Cambria Math"/>
                              <a:ea typeface="Cambria Math"/>
                            </a:rPr>
                            <m:t>3</m:t>
                          </m:r>
                        </m:den>
                      </m:f>
                      <m:r>
                        <a:rPr lang="en-US" i="1">
                          <a:latin typeface="Cambria Math"/>
                          <a:ea typeface="Cambria Math"/>
                        </a:rPr>
                        <m:t>−</m:t>
                      </m:r>
                      <m:f>
                        <m:fPr>
                          <m:ctrlPr>
                            <a:rPr lang="en-US" i="1">
                              <a:latin typeface="Cambria Math" panose="02040503050406030204" pitchFamily="18" charset="0"/>
                              <a:ea typeface="Cambria Math"/>
                            </a:rPr>
                          </m:ctrlPr>
                        </m:fPr>
                        <m:num>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𝐷</m:t>
                              </m:r>
                            </m:sub>
                          </m:sSub>
                          <m:r>
                            <a:rPr lang="en-US" i="1">
                              <a:latin typeface="Cambria Math"/>
                              <a:ea typeface="Cambria Math"/>
                            </a:rPr>
                            <m:t>+</m:t>
                          </m:r>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𝐸</m:t>
                              </m:r>
                            </m:sub>
                          </m:sSub>
                          <m:r>
                            <a:rPr lang="en-US" i="1">
                              <a:latin typeface="Cambria Math"/>
                              <a:ea typeface="Cambria Math"/>
                            </a:rPr>
                            <m:t>+</m:t>
                          </m:r>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𝐹</m:t>
                              </m:r>
                            </m:sub>
                          </m:sSub>
                        </m:num>
                        <m:den>
                          <m:r>
                            <a:rPr lang="en-US" i="1">
                              <a:latin typeface="Cambria Math"/>
                              <a:ea typeface="Cambria Math"/>
                            </a:rPr>
                            <m:t>3</m:t>
                          </m:r>
                        </m:den>
                      </m:f>
                      <m:r>
                        <a:rPr lang="en-US">
                          <a:latin typeface="Cambria Math"/>
                          <a:ea typeface="Cambria Math"/>
                        </a:rPr>
                        <m:t>≠</m:t>
                      </m:r>
                      <m:r>
                        <a:rPr lang="en-US">
                          <a:latin typeface="Cambria Math"/>
                          <a:ea typeface="Cambria Math"/>
                        </a:rPr>
                        <m:t>0</m:t>
                      </m:r>
                    </m:oMath>
                  </m:oMathPara>
                </a14:m>
                <a:endParaRPr lang="en-US" dirty="0">
                  <a:ea typeface="Cambria Math"/>
                </a:endParaRPr>
              </a:p>
              <a:p>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4065919" y="3339416"/>
                <a:ext cx="4212563" cy="16526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2762251" y="2134815"/>
                <a:ext cx="7239000" cy="923330"/>
              </a:xfrm>
              <a:prstGeom prst="rect">
                <a:avLst/>
              </a:prstGeom>
              <a:noFill/>
            </p:spPr>
            <p:txBody>
              <a:bodyPr wrap="square" rtlCol="0">
                <a:spAutoFit/>
              </a:bodyPr>
              <a:lstStyle/>
              <a:p>
                <a:pPr algn="ctr"/>
                <a:r>
                  <a:rPr lang="en-US" dirty="0"/>
                  <a:t>Write the statement (</a:t>
                </a:r>
                <a14:m>
                  <m:oMath xmlns:m="http://schemas.openxmlformats.org/officeDocument/2006/math">
                    <m:r>
                      <a:rPr lang="en-US" i="1">
                        <a:latin typeface="Cambria Math"/>
                        <a:ea typeface="Cambria Math"/>
                      </a:rPr>
                      <m:t>𝛾</m:t>
                    </m:r>
                    <m:r>
                      <a:rPr lang="en-US" i="1">
                        <a:latin typeface="Cambria Math"/>
                        <a:ea typeface="Cambria Math"/>
                      </a:rPr>
                      <m:t> </m:t>
                    </m:r>
                  </m:oMath>
                </a14:m>
                <a:r>
                  <a:rPr lang="en-US" dirty="0"/>
                  <a:t>) for the population contrast below. </a:t>
                </a:r>
              </a:p>
              <a:p>
                <a:pPr algn="ctr"/>
                <a:r>
                  <a:rPr lang="en-US" dirty="0"/>
                  <a:t>Then provide the contrast vector as you would input it in SAS. (Use alphabetical order of the subscripts.) </a:t>
                </a:r>
              </a:p>
            </p:txBody>
          </p:sp>
        </mc:Choice>
        <mc:Fallback>
          <p:sp>
            <p:nvSpPr>
              <p:cNvPr id="8" name="TextBox 7"/>
              <p:cNvSpPr txBox="1">
                <a:spLocks noRot="1" noChangeAspect="1" noMove="1" noResize="1" noEditPoints="1" noAdjustHandles="1" noChangeArrowheads="1" noChangeShapeType="1" noTextEdit="1"/>
              </p:cNvSpPr>
              <p:nvPr/>
            </p:nvSpPr>
            <p:spPr>
              <a:xfrm>
                <a:off x="2762251" y="2134815"/>
                <a:ext cx="7239000" cy="923330"/>
              </a:xfrm>
              <a:prstGeom prst="rect">
                <a:avLst/>
              </a:prstGeom>
              <a:blipFill>
                <a:blip r:embed="rId3"/>
                <a:stretch>
                  <a:fillRect t="-2740" b="-1095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31F59AEC-81C9-4DB5-B2E8-5695D3FFC1F7}"/>
                  </a:ext>
                </a:extLst>
              </p:cNvPr>
              <p:cNvSpPr txBox="1"/>
              <p:nvPr/>
            </p:nvSpPr>
            <p:spPr>
              <a:xfrm>
                <a:off x="3644480" y="4953000"/>
                <a:ext cx="62549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a:solidFill>
                            <a:srgbClr val="FF0000"/>
                          </a:solidFill>
                          <a:latin typeface="Cambria Math"/>
                          <a:ea typeface="Cambria Math"/>
                        </a:rPr>
                        <m:t>𝜸</m:t>
                      </m:r>
                      <m:r>
                        <a:rPr lang="en-US" b="1" i="1">
                          <a:solidFill>
                            <a:srgbClr val="FF0000"/>
                          </a:solidFill>
                          <a:latin typeface="Cambria Math" panose="02040503050406030204" pitchFamily="18" charset="0"/>
                          <a:ea typeface="Cambria Math"/>
                        </a:rPr>
                        <m:t>=</m:t>
                      </m:r>
                    </m:oMath>
                  </m:oMathPara>
                </a14:m>
                <a:endParaRPr lang="en-US" b="1" dirty="0">
                  <a:solidFill>
                    <a:srgbClr val="FF0000"/>
                  </a:solidFill>
                </a:endParaRPr>
              </a:p>
            </p:txBody>
          </p:sp>
        </mc:Choice>
        <mc:Fallback>
          <p:sp>
            <p:nvSpPr>
              <p:cNvPr id="5" name="TextBox 4">
                <a:extLst>
                  <a:ext uri="{FF2B5EF4-FFF2-40B4-BE49-F238E27FC236}">
                    <a16:creationId xmlns:a16="http://schemas.microsoft.com/office/drawing/2014/main" id="{31F59AEC-81C9-4DB5-B2E8-5695D3FFC1F7}"/>
                  </a:ext>
                </a:extLst>
              </p:cNvPr>
              <p:cNvSpPr txBox="1">
                <a:spLocks noRot="1" noChangeAspect="1" noMove="1" noResize="1" noEditPoints="1" noAdjustHandles="1" noChangeArrowheads="1" noChangeShapeType="1" noTextEdit="1"/>
              </p:cNvSpPr>
              <p:nvPr/>
            </p:nvSpPr>
            <p:spPr>
              <a:xfrm>
                <a:off x="3644480" y="4953000"/>
                <a:ext cx="625492" cy="369332"/>
              </a:xfrm>
              <a:prstGeom prst="rect">
                <a:avLst/>
              </a:prstGeom>
              <a:blipFill>
                <a:blip r:embed="rId4"/>
                <a:stretch>
                  <a:fillRect b="-10000"/>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F281F5BF-0A31-4CFA-BD99-5688CC9EFFFF}"/>
              </a:ext>
            </a:extLst>
          </p:cNvPr>
          <p:cNvSpPr txBox="1"/>
          <p:nvPr/>
        </p:nvSpPr>
        <p:spPr>
          <a:xfrm>
            <a:off x="1752600" y="5616420"/>
            <a:ext cx="9296400" cy="584775"/>
          </a:xfrm>
          <a:prstGeom prst="rect">
            <a:avLst/>
          </a:prstGeom>
          <a:noFill/>
        </p:spPr>
        <p:txBody>
          <a:bodyPr wrap="square" rtlCol="0">
            <a:spAutoFit/>
          </a:bodyPr>
          <a:lstStyle/>
          <a:p>
            <a:pPr algn="ctr"/>
            <a:r>
              <a:rPr lang="en-US" sz="3200" b="1" dirty="0">
                <a:solidFill>
                  <a:srgbClr val="00B050"/>
                </a:solidFill>
              </a:rPr>
              <a:t>Contrast vector (assume alphabetical order):</a:t>
            </a:r>
          </a:p>
        </p:txBody>
      </p:sp>
      <p:sp>
        <p:nvSpPr>
          <p:cNvPr id="9" name="TextBox 8">
            <a:extLst>
              <a:ext uri="{FF2B5EF4-FFF2-40B4-BE49-F238E27FC236}">
                <a16:creationId xmlns:a16="http://schemas.microsoft.com/office/drawing/2014/main" id="{53156799-55EB-4DBE-83F5-C99777F12337}"/>
              </a:ext>
            </a:extLst>
          </p:cNvPr>
          <p:cNvSpPr txBox="1"/>
          <p:nvPr/>
        </p:nvSpPr>
        <p:spPr>
          <a:xfrm>
            <a:off x="2182481" y="1510443"/>
            <a:ext cx="6096000" cy="369332"/>
          </a:xfrm>
          <a:prstGeom prst="rect">
            <a:avLst/>
          </a:prstGeom>
          <a:noFill/>
        </p:spPr>
        <p:txBody>
          <a:bodyPr wrap="square" rtlCol="0">
            <a:spAutoFit/>
          </a:bodyPr>
          <a:lstStyle/>
          <a:p>
            <a:r>
              <a:rPr lang="en-US" dirty="0"/>
              <a:t>Groups: A, B, C, D, E, F, S</a:t>
            </a:r>
          </a:p>
        </p:txBody>
      </p:sp>
    </p:spTree>
    <p:extLst>
      <p:ext uri="{BB962C8B-B14F-4D97-AF65-F5344CB8AC3E}">
        <p14:creationId xmlns:p14="http://schemas.microsoft.com/office/powerpoint/2010/main" val="72241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15918"/>
            <a:ext cx="8229600" cy="1143000"/>
          </a:xfrm>
        </p:spPr>
        <p:txBody>
          <a:bodyPr/>
          <a:lstStyle/>
          <a:p>
            <a:r>
              <a:rPr lang="en-US" dirty="0"/>
              <a:t>Let’s Try ANOTHER!!!</a:t>
            </a:r>
          </a:p>
        </p:txBody>
      </p:sp>
      <mc:AlternateContent xmlns:mc="http://schemas.openxmlformats.org/markup-compatibility/2006">
        <mc:Choice xmlns:a14="http://schemas.microsoft.com/office/drawing/2010/main" Requires="a14">
          <p:sp>
            <p:nvSpPr>
              <p:cNvPr id="4" name="TextBox 3"/>
              <p:cNvSpPr txBox="1"/>
              <p:nvPr/>
            </p:nvSpPr>
            <p:spPr>
              <a:xfrm>
                <a:off x="4065919" y="2985069"/>
                <a:ext cx="4212563" cy="16526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a:rPr>
                        <m:t>H</m:t>
                      </m:r>
                      <m:r>
                        <m:rPr>
                          <m:sty m:val="p"/>
                        </m:rPr>
                        <a:rPr lang="en-US" baseline="-25000">
                          <a:latin typeface="Cambria Math"/>
                        </a:rPr>
                        <m:t>o</m:t>
                      </m:r>
                      <m:r>
                        <a:rPr lang="en-US">
                          <a:latin typeface="Cambria Math"/>
                        </a:rPr>
                        <m:t>:</m:t>
                      </m:r>
                      <m:f>
                        <m:fPr>
                          <m:ctrlPr>
                            <a:rPr lang="en-US" i="1">
                              <a:latin typeface="Cambria Math" panose="02040503050406030204" pitchFamily="18" charset="0"/>
                              <a:ea typeface="Cambria Math"/>
                            </a:rPr>
                          </m:ctrlPr>
                        </m:fPr>
                        <m:num>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𝐴</m:t>
                              </m:r>
                            </m:sub>
                          </m:sSub>
                          <m:r>
                            <a:rPr lang="en-US" i="1">
                              <a:latin typeface="Cambria Math"/>
                              <a:ea typeface="Cambria Math"/>
                            </a:rPr>
                            <m:t>+</m:t>
                          </m:r>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𝐵</m:t>
                              </m:r>
                            </m:sub>
                          </m:sSub>
                          <m:r>
                            <a:rPr lang="en-US" i="1">
                              <a:latin typeface="Cambria Math"/>
                              <a:ea typeface="Cambria Math"/>
                            </a:rPr>
                            <m:t>+</m:t>
                          </m:r>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𝐶</m:t>
                              </m:r>
                            </m:sub>
                          </m:sSub>
                        </m:num>
                        <m:den>
                          <m:r>
                            <a:rPr lang="en-US" i="1">
                              <a:latin typeface="Cambria Math"/>
                              <a:ea typeface="Cambria Math"/>
                            </a:rPr>
                            <m:t>3</m:t>
                          </m:r>
                        </m:den>
                      </m:f>
                      <m:r>
                        <a:rPr lang="en-US" i="1">
                          <a:latin typeface="Cambria Math"/>
                          <a:ea typeface="Cambria Math"/>
                        </a:rPr>
                        <m:t>−</m:t>
                      </m:r>
                      <m:f>
                        <m:fPr>
                          <m:ctrlPr>
                            <a:rPr lang="en-US" i="1">
                              <a:latin typeface="Cambria Math" panose="02040503050406030204" pitchFamily="18" charset="0"/>
                              <a:ea typeface="Cambria Math"/>
                            </a:rPr>
                          </m:ctrlPr>
                        </m:fPr>
                        <m:num>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𝐷</m:t>
                              </m:r>
                            </m:sub>
                          </m:sSub>
                          <m:r>
                            <a:rPr lang="en-US" i="1">
                              <a:latin typeface="Cambria Math"/>
                              <a:ea typeface="Cambria Math"/>
                            </a:rPr>
                            <m:t>+</m:t>
                          </m:r>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𝐸</m:t>
                              </m:r>
                            </m:sub>
                          </m:sSub>
                          <m:r>
                            <a:rPr lang="en-US" i="1">
                              <a:latin typeface="Cambria Math"/>
                              <a:ea typeface="Cambria Math"/>
                            </a:rPr>
                            <m:t>+</m:t>
                          </m:r>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𝐹</m:t>
                              </m:r>
                            </m:sub>
                          </m:sSub>
                        </m:num>
                        <m:den>
                          <m:r>
                            <a:rPr lang="en-US" i="1">
                              <a:latin typeface="Cambria Math"/>
                              <a:ea typeface="Cambria Math"/>
                            </a:rPr>
                            <m:t>3</m:t>
                          </m:r>
                        </m:den>
                      </m:f>
                      <m:r>
                        <a:rPr lang="en-US">
                          <a:latin typeface="Cambria Math"/>
                          <a:ea typeface="Cambria Math"/>
                        </a:rPr>
                        <m:t>=0</m:t>
                      </m:r>
                    </m:oMath>
                  </m:oMathPara>
                </a14:m>
                <a:endParaRPr lang="en-US" dirty="0">
                  <a:ea typeface="Cambria Math"/>
                </a:endParaRPr>
              </a:p>
              <a:p>
                <a:endParaRPr lang="en-US" dirty="0"/>
              </a:p>
              <a:p>
                <a:pPr/>
                <a14:m>
                  <m:oMathPara xmlns:m="http://schemas.openxmlformats.org/officeDocument/2006/math">
                    <m:oMathParaPr>
                      <m:jc m:val="centerGroup"/>
                    </m:oMathParaPr>
                    <m:oMath xmlns:m="http://schemas.openxmlformats.org/officeDocument/2006/math">
                      <m:r>
                        <m:rPr>
                          <m:sty m:val="p"/>
                        </m:rPr>
                        <a:rPr lang="en-US">
                          <a:latin typeface="Cambria Math"/>
                        </a:rPr>
                        <m:t>H</m:t>
                      </m:r>
                      <m:r>
                        <m:rPr>
                          <m:sty m:val="p"/>
                        </m:rPr>
                        <a:rPr lang="en-US" baseline="-25000">
                          <a:latin typeface="Cambria Math"/>
                        </a:rPr>
                        <m:t>a</m:t>
                      </m:r>
                      <m:r>
                        <a:rPr lang="en-US">
                          <a:latin typeface="Cambria Math"/>
                        </a:rPr>
                        <m:t>:</m:t>
                      </m:r>
                      <m:f>
                        <m:fPr>
                          <m:ctrlPr>
                            <a:rPr lang="en-US" i="1">
                              <a:latin typeface="Cambria Math" panose="02040503050406030204" pitchFamily="18" charset="0"/>
                              <a:ea typeface="Cambria Math"/>
                            </a:rPr>
                          </m:ctrlPr>
                        </m:fPr>
                        <m:num>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𝐴</m:t>
                              </m:r>
                            </m:sub>
                          </m:sSub>
                          <m:r>
                            <a:rPr lang="en-US" i="1">
                              <a:latin typeface="Cambria Math"/>
                              <a:ea typeface="Cambria Math"/>
                            </a:rPr>
                            <m:t>+</m:t>
                          </m:r>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𝐵</m:t>
                              </m:r>
                            </m:sub>
                          </m:sSub>
                          <m:r>
                            <a:rPr lang="en-US" i="1">
                              <a:latin typeface="Cambria Math"/>
                              <a:ea typeface="Cambria Math"/>
                            </a:rPr>
                            <m:t>+</m:t>
                          </m:r>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𝐶</m:t>
                              </m:r>
                            </m:sub>
                          </m:sSub>
                        </m:num>
                        <m:den>
                          <m:r>
                            <a:rPr lang="en-US" i="1">
                              <a:latin typeface="Cambria Math"/>
                              <a:ea typeface="Cambria Math"/>
                            </a:rPr>
                            <m:t>3</m:t>
                          </m:r>
                        </m:den>
                      </m:f>
                      <m:r>
                        <a:rPr lang="en-US" i="1">
                          <a:latin typeface="Cambria Math"/>
                          <a:ea typeface="Cambria Math"/>
                        </a:rPr>
                        <m:t>−</m:t>
                      </m:r>
                      <m:f>
                        <m:fPr>
                          <m:ctrlPr>
                            <a:rPr lang="en-US" i="1">
                              <a:latin typeface="Cambria Math" panose="02040503050406030204" pitchFamily="18" charset="0"/>
                              <a:ea typeface="Cambria Math"/>
                            </a:rPr>
                          </m:ctrlPr>
                        </m:fPr>
                        <m:num>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𝐷</m:t>
                              </m:r>
                            </m:sub>
                          </m:sSub>
                          <m:r>
                            <a:rPr lang="en-US" i="1">
                              <a:latin typeface="Cambria Math"/>
                              <a:ea typeface="Cambria Math"/>
                            </a:rPr>
                            <m:t>+</m:t>
                          </m:r>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𝐸</m:t>
                              </m:r>
                            </m:sub>
                          </m:sSub>
                          <m:r>
                            <a:rPr lang="en-US" i="1">
                              <a:latin typeface="Cambria Math"/>
                              <a:ea typeface="Cambria Math"/>
                            </a:rPr>
                            <m:t>+</m:t>
                          </m:r>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𝐹</m:t>
                              </m:r>
                            </m:sub>
                          </m:sSub>
                        </m:num>
                        <m:den>
                          <m:r>
                            <a:rPr lang="en-US" i="1">
                              <a:latin typeface="Cambria Math"/>
                              <a:ea typeface="Cambria Math"/>
                            </a:rPr>
                            <m:t>3</m:t>
                          </m:r>
                        </m:den>
                      </m:f>
                      <m:r>
                        <a:rPr lang="en-US">
                          <a:latin typeface="Cambria Math"/>
                          <a:ea typeface="Cambria Math"/>
                        </a:rPr>
                        <m:t>≠</m:t>
                      </m:r>
                      <m:r>
                        <a:rPr lang="en-US">
                          <a:latin typeface="Cambria Math"/>
                          <a:ea typeface="Cambria Math"/>
                        </a:rPr>
                        <m:t>0</m:t>
                      </m:r>
                    </m:oMath>
                  </m:oMathPara>
                </a14:m>
                <a:endParaRPr lang="en-US" dirty="0">
                  <a:ea typeface="Cambria Math"/>
                </a:endParaRPr>
              </a:p>
              <a:p>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4065919" y="2985069"/>
                <a:ext cx="4212563" cy="16526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3689643" y="4369754"/>
                <a:ext cx="5116657" cy="369332"/>
              </a:xfrm>
              <a:prstGeom prst="rect">
                <a:avLst/>
              </a:prstGeom>
              <a:noFill/>
            </p:spPr>
            <p:txBody>
              <a:bodyPr wrap="none" rtlCol="0">
                <a:spAutoFit/>
              </a:bodyPr>
              <a:lstStyle/>
              <a:p>
                <a14:m>
                  <m:oMath xmlns:m="http://schemas.openxmlformats.org/officeDocument/2006/math">
                    <m:r>
                      <a:rPr lang="en-US" b="1" i="1">
                        <a:solidFill>
                          <a:srgbClr val="FF0000"/>
                        </a:solidFill>
                        <a:latin typeface="Cambria Math"/>
                        <a:ea typeface="Cambria Math"/>
                      </a:rPr>
                      <m:t>𝜸</m:t>
                    </m:r>
                    <m:r>
                      <a:rPr lang="en-US" b="1" i="1">
                        <a:solidFill>
                          <a:srgbClr val="FF0000"/>
                        </a:solidFill>
                        <a:latin typeface="Cambria Math"/>
                        <a:ea typeface="Cambria Math"/>
                      </a:rPr>
                      <m:t>=</m:t>
                    </m:r>
                  </m:oMath>
                </a14:m>
                <a:r>
                  <a:rPr lang="en-US" b="1" dirty="0">
                    <a:solidFill>
                      <a:srgbClr val="FF0000"/>
                    </a:solidFill>
                    <a:ea typeface="Cambria Math"/>
                  </a:rPr>
                  <a:t> </a:t>
                </a:r>
                <a14:m>
                  <m:oMath xmlns:m="http://schemas.openxmlformats.org/officeDocument/2006/math">
                    <m:sSub>
                      <m:sSubPr>
                        <m:ctrlPr>
                          <a:rPr lang="en-US" b="1" i="1">
                            <a:solidFill>
                              <a:srgbClr val="FF0000"/>
                            </a:solidFill>
                            <a:latin typeface="Cambria Math" panose="02040503050406030204" pitchFamily="18" charset="0"/>
                            <a:ea typeface="Cambria Math"/>
                          </a:rPr>
                        </m:ctrlPr>
                      </m:sSubPr>
                      <m:e>
                        <m:r>
                          <a:rPr lang="en-US" b="1" i="1">
                            <a:solidFill>
                              <a:srgbClr val="FF0000"/>
                            </a:solidFill>
                            <a:latin typeface="Cambria Math"/>
                            <a:ea typeface="Cambria Math"/>
                          </a:rPr>
                          <m:t>𝟏</m:t>
                        </m:r>
                        <m:r>
                          <a:rPr lang="en-US" b="1" i="1">
                            <a:solidFill>
                              <a:srgbClr val="FF0000"/>
                            </a:solidFill>
                            <a:latin typeface="Cambria Math"/>
                            <a:ea typeface="Cambria Math"/>
                          </a:rPr>
                          <m:t>𝝁</m:t>
                        </m:r>
                      </m:e>
                      <m:sub>
                        <m:r>
                          <a:rPr lang="en-US" b="1" i="1">
                            <a:solidFill>
                              <a:srgbClr val="FF0000"/>
                            </a:solidFill>
                            <a:latin typeface="Cambria Math"/>
                            <a:ea typeface="Cambria Math"/>
                          </a:rPr>
                          <m:t>𝑨</m:t>
                        </m:r>
                        <m:r>
                          <a:rPr lang="en-US" b="1" i="1">
                            <a:solidFill>
                              <a:srgbClr val="FF0000"/>
                            </a:solidFill>
                            <a:latin typeface="Cambria Math"/>
                            <a:ea typeface="Cambria Math"/>
                          </a:rPr>
                          <m:t> </m:t>
                        </m:r>
                      </m:sub>
                    </m:sSub>
                    <m:r>
                      <a:rPr lang="en-US" b="1">
                        <a:solidFill>
                          <a:srgbClr val="FF0000"/>
                        </a:solidFill>
                        <a:latin typeface="Cambria Math"/>
                        <a:ea typeface="Cambria Math"/>
                      </a:rPr>
                      <m:t>+</m:t>
                    </m:r>
                    <m:r>
                      <a:rPr lang="en-US" b="1" i="1">
                        <a:solidFill>
                          <a:srgbClr val="FF0000"/>
                        </a:solidFill>
                        <a:latin typeface="Cambria Math"/>
                        <a:ea typeface="Cambria Math"/>
                      </a:rPr>
                      <m:t>𝟏</m:t>
                    </m:r>
                    <m:sSub>
                      <m:sSubPr>
                        <m:ctrlPr>
                          <a:rPr lang="en-US" b="1" i="1">
                            <a:solidFill>
                              <a:srgbClr val="FF0000"/>
                            </a:solidFill>
                            <a:latin typeface="Cambria Math" panose="02040503050406030204" pitchFamily="18" charset="0"/>
                            <a:ea typeface="Cambria Math"/>
                          </a:rPr>
                        </m:ctrlPr>
                      </m:sSubPr>
                      <m:e>
                        <m:r>
                          <a:rPr lang="en-US" b="1" i="1">
                            <a:solidFill>
                              <a:srgbClr val="FF0000"/>
                            </a:solidFill>
                            <a:latin typeface="Cambria Math"/>
                            <a:ea typeface="Cambria Math"/>
                          </a:rPr>
                          <m:t>𝝁</m:t>
                        </m:r>
                      </m:e>
                      <m:sub>
                        <m:r>
                          <a:rPr lang="en-US" b="1" i="1">
                            <a:solidFill>
                              <a:srgbClr val="FF0000"/>
                            </a:solidFill>
                            <a:latin typeface="Cambria Math"/>
                            <a:ea typeface="Cambria Math"/>
                          </a:rPr>
                          <m:t>𝑩</m:t>
                        </m:r>
                        <m:r>
                          <a:rPr lang="en-US" b="1" i="1">
                            <a:solidFill>
                              <a:srgbClr val="FF0000"/>
                            </a:solidFill>
                            <a:latin typeface="Cambria Math"/>
                            <a:ea typeface="Cambria Math"/>
                          </a:rPr>
                          <m:t> </m:t>
                        </m:r>
                      </m:sub>
                    </m:sSub>
                    <m:r>
                      <a:rPr lang="en-US" b="1">
                        <a:solidFill>
                          <a:srgbClr val="FF0000"/>
                        </a:solidFill>
                        <a:latin typeface="Cambria Math"/>
                        <a:ea typeface="Cambria Math"/>
                      </a:rPr>
                      <m:t>+</m:t>
                    </m:r>
                    <m:r>
                      <a:rPr lang="en-US" b="1" i="1">
                        <a:solidFill>
                          <a:srgbClr val="FF0000"/>
                        </a:solidFill>
                        <a:latin typeface="Cambria Math"/>
                        <a:ea typeface="Cambria Math"/>
                      </a:rPr>
                      <m:t>𝟏</m:t>
                    </m:r>
                    <m:sSub>
                      <m:sSubPr>
                        <m:ctrlPr>
                          <a:rPr lang="en-US" b="1" i="1">
                            <a:solidFill>
                              <a:srgbClr val="FF0000"/>
                            </a:solidFill>
                            <a:latin typeface="Cambria Math" panose="02040503050406030204" pitchFamily="18" charset="0"/>
                            <a:ea typeface="Cambria Math"/>
                          </a:rPr>
                        </m:ctrlPr>
                      </m:sSubPr>
                      <m:e>
                        <m:r>
                          <a:rPr lang="en-US" b="1" i="1">
                            <a:solidFill>
                              <a:srgbClr val="FF0000"/>
                            </a:solidFill>
                            <a:latin typeface="Cambria Math"/>
                            <a:ea typeface="Cambria Math"/>
                          </a:rPr>
                          <m:t>𝝁</m:t>
                        </m:r>
                      </m:e>
                      <m:sub>
                        <m:r>
                          <a:rPr lang="en-US" b="1" i="1">
                            <a:solidFill>
                              <a:srgbClr val="FF0000"/>
                            </a:solidFill>
                            <a:latin typeface="Cambria Math"/>
                            <a:ea typeface="Cambria Math"/>
                          </a:rPr>
                          <m:t>𝑪</m:t>
                        </m:r>
                      </m:sub>
                    </m:sSub>
                  </m:oMath>
                </a14:m>
                <a:r>
                  <a:rPr lang="en-US" b="1" dirty="0">
                    <a:solidFill>
                      <a:srgbClr val="FF0000"/>
                    </a:solidFill>
                    <a:ea typeface="Cambria Math"/>
                  </a:rPr>
                  <a:t> </a:t>
                </a:r>
                <a14:m>
                  <m:oMath xmlns:m="http://schemas.openxmlformats.org/officeDocument/2006/math">
                    <m:r>
                      <a:rPr lang="en-US" b="1">
                        <a:solidFill>
                          <a:srgbClr val="FF0000"/>
                        </a:solidFill>
                        <a:latin typeface="Cambria Math"/>
                        <a:ea typeface="Cambria Math"/>
                      </a:rPr>
                      <m:t>−</m:t>
                    </m:r>
                    <m:r>
                      <a:rPr lang="en-US" b="1" i="1">
                        <a:solidFill>
                          <a:srgbClr val="FF0000"/>
                        </a:solidFill>
                        <a:latin typeface="Cambria Math"/>
                        <a:ea typeface="Cambria Math"/>
                      </a:rPr>
                      <m:t>𝟏</m:t>
                    </m:r>
                    <m:sSub>
                      <m:sSubPr>
                        <m:ctrlPr>
                          <a:rPr lang="en-US" b="1" i="1">
                            <a:solidFill>
                              <a:srgbClr val="FF0000"/>
                            </a:solidFill>
                            <a:latin typeface="Cambria Math" panose="02040503050406030204" pitchFamily="18" charset="0"/>
                            <a:ea typeface="Cambria Math"/>
                          </a:rPr>
                        </m:ctrlPr>
                      </m:sSubPr>
                      <m:e>
                        <m:r>
                          <a:rPr lang="en-US" b="1" i="1">
                            <a:solidFill>
                              <a:srgbClr val="FF0000"/>
                            </a:solidFill>
                            <a:latin typeface="Cambria Math"/>
                            <a:ea typeface="Cambria Math"/>
                          </a:rPr>
                          <m:t>𝝁</m:t>
                        </m:r>
                      </m:e>
                      <m:sub>
                        <m:r>
                          <a:rPr lang="en-US" b="1" i="1">
                            <a:solidFill>
                              <a:srgbClr val="FF0000"/>
                            </a:solidFill>
                            <a:latin typeface="Cambria Math"/>
                            <a:ea typeface="Cambria Math"/>
                          </a:rPr>
                          <m:t>𝑫</m:t>
                        </m:r>
                        <m:r>
                          <a:rPr lang="en-US" b="1" i="1">
                            <a:solidFill>
                              <a:srgbClr val="FF0000"/>
                            </a:solidFill>
                            <a:latin typeface="Cambria Math"/>
                            <a:ea typeface="Cambria Math"/>
                          </a:rPr>
                          <m:t> </m:t>
                        </m:r>
                      </m:sub>
                    </m:sSub>
                  </m:oMath>
                </a14:m>
                <a:r>
                  <a:rPr lang="en-US" b="1" dirty="0">
                    <a:solidFill>
                      <a:srgbClr val="FF0000"/>
                    </a:solidFill>
                    <a:ea typeface="Cambria Math"/>
                  </a:rPr>
                  <a:t> </a:t>
                </a:r>
                <a14:m>
                  <m:oMath xmlns:m="http://schemas.openxmlformats.org/officeDocument/2006/math">
                    <m:r>
                      <a:rPr lang="en-US" b="1">
                        <a:solidFill>
                          <a:srgbClr val="FF0000"/>
                        </a:solidFill>
                        <a:latin typeface="Cambria Math"/>
                        <a:ea typeface="Cambria Math"/>
                      </a:rPr>
                      <m:t>−</m:t>
                    </m:r>
                    <m:r>
                      <a:rPr lang="en-US" b="1" i="1">
                        <a:solidFill>
                          <a:srgbClr val="FF0000"/>
                        </a:solidFill>
                        <a:latin typeface="Cambria Math"/>
                        <a:ea typeface="Cambria Math"/>
                      </a:rPr>
                      <m:t>𝟏</m:t>
                    </m:r>
                    <m:sSub>
                      <m:sSubPr>
                        <m:ctrlPr>
                          <a:rPr lang="en-US" b="1" i="1">
                            <a:solidFill>
                              <a:srgbClr val="FF0000"/>
                            </a:solidFill>
                            <a:latin typeface="Cambria Math" panose="02040503050406030204" pitchFamily="18" charset="0"/>
                            <a:ea typeface="Cambria Math"/>
                          </a:rPr>
                        </m:ctrlPr>
                      </m:sSubPr>
                      <m:e>
                        <m:r>
                          <a:rPr lang="en-US" b="1" i="1">
                            <a:solidFill>
                              <a:srgbClr val="FF0000"/>
                            </a:solidFill>
                            <a:latin typeface="Cambria Math"/>
                            <a:ea typeface="Cambria Math"/>
                          </a:rPr>
                          <m:t>𝝁</m:t>
                        </m:r>
                      </m:e>
                      <m:sub>
                        <m:r>
                          <a:rPr lang="en-US" b="1" i="1">
                            <a:solidFill>
                              <a:srgbClr val="FF0000"/>
                            </a:solidFill>
                            <a:latin typeface="Cambria Math"/>
                            <a:ea typeface="Cambria Math"/>
                          </a:rPr>
                          <m:t>𝑬</m:t>
                        </m:r>
                        <m:r>
                          <a:rPr lang="en-US" b="1" i="1">
                            <a:solidFill>
                              <a:srgbClr val="FF0000"/>
                            </a:solidFill>
                            <a:latin typeface="Cambria Math"/>
                            <a:ea typeface="Cambria Math"/>
                          </a:rPr>
                          <m:t> </m:t>
                        </m:r>
                      </m:sub>
                    </m:sSub>
                  </m:oMath>
                </a14:m>
                <a:r>
                  <a:rPr lang="en-US" b="1" dirty="0">
                    <a:solidFill>
                      <a:srgbClr val="FF0000"/>
                    </a:solidFill>
                    <a:ea typeface="Cambria Math"/>
                  </a:rPr>
                  <a:t> </a:t>
                </a:r>
                <a14:m>
                  <m:oMath xmlns:m="http://schemas.openxmlformats.org/officeDocument/2006/math">
                    <m:r>
                      <a:rPr lang="en-US" b="1">
                        <a:solidFill>
                          <a:srgbClr val="FF0000"/>
                        </a:solidFill>
                        <a:latin typeface="Cambria Math"/>
                        <a:ea typeface="Cambria Math"/>
                      </a:rPr>
                      <m:t>−</m:t>
                    </m:r>
                    <m:r>
                      <a:rPr lang="en-US" b="1" i="1">
                        <a:solidFill>
                          <a:srgbClr val="FF0000"/>
                        </a:solidFill>
                        <a:latin typeface="Cambria Math"/>
                        <a:ea typeface="Cambria Math"/>
                      </a:rPr>
                      <m:t>𝟏</m:t>
                    </m:r>
                    <m:sSub>
                      <m:sSubPr>
                        <m:ctrlPr>
                          <a:rPr lang="en-US" b="1" i="1">
                            <a:solidFill>
                              <a:srgbClr val="FF0000"/>
                            </a:solidFill>
                            <a:latin typeface="Cambria Math" panose="02040503050406030204" pitchFamily="18" charset="0"/>
                            <a:ea typeface="Cambria Math"/>
                          </a:rPr>
                        </m:ctrlPr>
                      </m:sSubPr>
                      <m:e>
                        <m:r>
                          <a:rPr lang="en-US" b="1" i="1">
                            <a:solidFill>
                              <a:srgbClr val="FF0000"/>
                            </a:solidFill>
                            <a:latin typeface="Cambria Math"/>
                            <a:ea typeface="Cambria Math"/>
                          </a:rPr>
                          <m:t>𝝁</m:t>
                        </m:r>
                      </m:e>
                      <m:sub>
                        <m:r>
                          <a:rPr lang="en-US" b="1" i="1">
                            <a:solidFill>
                              <a:srgbClr val="FF0000"/>
                            </a:solidFill>
                            <a:latin typeface="Cambria Math"/>
                            <a:ea typeface="Cambria Math"/>
                          </a:rPr>
                          <m:t>𝑭</m:t>
                        </m:r>
                      </m:sub>
                    </m:sSub>
                  </m:oMath>
                </a14:m>
                <a:r>
                  <a:rPr lang="en-US" b="1" dirty="0">
                    <a:solidFill>
                      <a:srgbClr val="FF0000"/>
                    </a:solidFill>
                  </a:rPr>
                  <a:t>+</a:t>
                </a:r>
                <a:r>
                  <a:rPr lang="en-US" b="1" dirty="0">
                    <a:solidFill>
                      <a:srgbClr val="FF0000"/>
                    </a:solidFill>
                    <a:ea typeface="Cambria Math"/>
                  </a:rPr>
                  <a:t> </a:t>
                </a:r>
                <a14:m>
                  <m:oMath xmlns:m="http://schemas.openxmlformats.org/officeDocument/2006/math">
                    <m:r>
                      <a:rPr lang="en-US" b="1" i="1">
                        <a:solidFill>
                          <a:srgbClr val="FF0000"/>
                        </a:solidFill>
                        <a:latin typeface="Cambria Math"/>
                        <a:ea typeface="Cambria Math"/>
                      </a:rPr>
                      <m:t>𝟎</m:t>
                    </m:r>
                    <m:sSub>
                      <m:sSubPr>
                        <m:ctrlPr>
                          <a:rPr lang="en-US" b="1" i="1">
                            <a:solidFill>
                              <a:srgbClr val="FF0000"/>
                            </a:solidFill>
                            <a:latin typeface="Cambria Math" panose="02040503050406030204" pitchFamily="18" charset="0"/>
                            <a:ea typeface="Cambria Math"/>
                          </a:rPr>
                        </m:ctrlPr>
                      </m:sSubPr>
                      <m:e>
                        <m:r>
                          <a:rPr lang="en-US" b="1" i="1">
                            <a:solidFill>
                              <a:srgbClr val="FF0000"/>
                            </a:solidFill>
                            <a:latin typeface="Cambria Math"/>
                            <a:ea typeface="Cambria Math"/>
                          </a:rPr>
                          <m:t>𝝁</m:t>
                        </m:r>
                      </m:e>
                      <m:sub>
                        <m:r>
                          <a:rPr lang="en-US" b="1" i="1">
                            <a:solidFill>
                              <a:srgbClr val="FF0000"/>
                            </a:solidFill>
                            <a:latin typeface="Cambria Math"/>
                            <a:ea typeface="Cambria Math"/>
                          </a:rPr>
                          <m:t>𝑺</m:t>
                        </m:r>
                        <m:r>
                          <a:rPr lang="en-US" b="1" i="1">
                            <a:solidFill>
                              <a:srgbClr val="FF0000"/>
                            </a:solidFill>
                            <a:latin typeface="Cambria Math"/>
                            <a:ea typeface="Cambria Math"/>
                          </a:rPr>
                          <m:t> </m:t>
                        </m:r>
                      </m:sub>
                    </m:sSub>
                  </m:oMath>
                </a14:m>
                <a:endParaRPr lang="en-US" b="1" dirty="0">
                  <a:solidFill>
                    <a:srgbClr val="FF0000"/>
                  </a:solidFill>
                </a:endParaRPr>
              </a:p>
            </p:txBody>
          </p:sp>
        </mc:Choice>
        <mc:Fallback>
          <p:sp>
            <p:nvSpPr>
              <p:cNvPr id="6" name="TextBox 5"/>
              <p:cNvSpPr txBox="1">
                <a:spLocks noRot="1" noChangeAspect="1" noMove="1" noResize="1" noEditPoints="1" noAdjustHandles="1" noChangeArrowheads="1" noChangeShapeType="1" noTextEdit="1"/>
              </p:cNvSpPr>
              <p:nvPr/>
            </p:nvSpPr>
            <p:spPr>
              <a:xfrm>
                <a:off x="3689643" y="4369754"/>
                <a:ext cx="5116657" cy="369332"/>
              </a:xfrm>
              <a:prstGeom prst="rect">
                <a:avLst/>
              </a:prstGeom>
              <a:blipFill>
                <a:blip r:embed="rId3"/>
                <a:stretch>
                  <a:fillRect t="-10345" b="-31034"/>
                </a:stretch>
              </a:blipFill>
            </p:spPr>
            <p:txBody>
              <a:bodyPr/>
              <a:lstStyle/>
              <a:p>
                <a:r>
                  <a:rPr lang="en-US">
                    <a:noFill/>
                  </a:rPr>
                  <a:t> </a:t>
                </a:r>
              </a:p>
            </p:txBody>
          </p:sp>
        </mc:Fallback>
      </mc:AlternateContent>
      <p:sp>
        <p:nvSpPr>
          <p:cNvPr id="3" name="TextBox 2"/>
          <p:cNvSpPr txBox="1"/>
          <p:nvPr/>
        </p:nvSpPr>
        <p:spPr>
          <a:xfrm>
            <a:off x="2133600" y="5489170"/>
            <a:ext cx="7696200" cy="923330"/>
          </a:xfrm>
          <a:prstGeom prst="rect">
            <a:avLst/>
          </a:prstGeom>
          <a:noFill/>
        </p:spPr>
        <p:txBody>
          <a:bodyPr wrap="square" rtlCol="0">
            <a:spAutoFit/>
          </a:bodyPr>
          <a:lstStyle/>
          <a:p>
            <a:pPr algn="ctr"/>
            <a:r>
              <a:rPr lang="en-US" dirty="0"/>
              <a:t>ADDITIONAL QUESTION:</a:t>
            </a:r>
          </a:p>
          <a:p>
            <a:pPr algn="ctr"/>
            <a:r>
              <a:rPr lang="en-US" dirty="0"/>
              <a:t>Why is it better to include the Spock data in the calculation of the pooled SD (and thus the MSE) even though the hypothesis does not include it?</a:t>
            </a:r>
          </a:p>
        </p:txBody>
      </p:sp>
      <p:sp>
        <p:nvSpPr>
          <p:cNvPr id="9" name="TextBox 8"/>
          <p:cNvSpPr txBox="1"/>
          <p:nvPr/>
        </p:nvSpPr>
        <p:spPr>
          <a:xfrm>
            <a:off x="1790702" y="4887463"/>
            <a:ext cx="9105898" cy="461665"/>
          </a:xfrm>
          <a:prstGeom prst="rect">
            <a:avLst/>
          </a:prstGeom>
          <a:noFill/>
        </p:spPr>
        <p:txBody>
          <a:bodyPr wrap="square" rtlCol="0">
            <a:spAutoFit/>
          </a:bodyPr>
          <a:lstStyle/>
          <a:p>
            <a:pPr algn="ctr"/>
            <a:r>
              <a:rPr lang="en-US" sz="2400" b="1" dirty="0">
                <a:solidFill>
                  <a:srgbClr val="00B050"/>
                </a:solidFill>
              </a:rPr>
              <a:t>Contrast vector (assume alphabetical order):  1 1 1 -1 -1 -1  0</a:t>
            </a:r>
          </a:p>
        </p:txBody>
      </p:sp>
      <mc:AlternateContent xmlns:mc="http://schemas.openxmlformats.org/markup-compatibility/2006">
        <mc:Choice xmlns:a14="http://schemas.microsoft.com/office/drawing/2010/main" Requires="a14">
          <p:sp>
            <p:nvSpPr>
              <p:cNvPr id="8" name="TextBox 7"/>
              <p:cNvSpPr txBox="1"/>
              <p:nvPr/>
            </p:nvSpPr>
            <p:spPr>
              <a:xfrm>
                <a:off x="2800350" y="1935941"/>
                <a:ext cx="7239000" cy="923330"/>
              </a:xfrm>
              <a:prstGeom prst="rect">
                <a:avLst/>
              </a:prstGeom>
              <a:noFill/>
            </p:spPr>
            <p:txBody>
              <a:bodyPr wrap="square" rtlCol="0">
                <a:spAutoFit/>
              </a:bodyPr>
              <a:lstStyle/>
              <a:p>
                <a:pPr algn="ctr"/>
                <a:r>
                  <a:rPr lang="en-US" dirty="0"/>
                  <a:t>Write the statement (</a:t>
                </a:r>
                <a14:m>
                  <m:oMath xmlns:m="http://schemas.openxmlformats.org/officeDocument/2006/math">
                    <m:r>
                      <a:rPr lang="en-US" i="1">
                        <a:latin typeface="Cambria Math"/>
                        <a:ea typeface="Cambria Math"/>
                      </a:rPr>
                      <m:t>𝛾</m:t>
                    </m:r>
                    <m:r>
                      <a:rPr lang="en-US" i="1">
                        <a:latin typeface="Cambria Math"/>
                        <a:ea typeface="Cambria Math"/>
                      </a:rPr>
                      <m:t> </m:t>
                    </m:r>
                  </m:oMath>
                </a14:m>
                <a:r>
                  <a:rPr lang="en-US" dirty="0"/>
                  <a:t>) for the population contrast below. </a:t>
                </a:r>
              </a:p>
              <a:p>
                <a:pPr algn="ctr"/>
                <a:r>
                  <a:rPr lang="en-US" dirty="0"/>
                  <a:t>Then provide the contrast vector as you would input it in SAS. (Use alphabetical order of the subscripts.) </a:t>
                </a:r>
              </a:p>
            </p:txBody>
          </p:sp>
        </mc:Choice>
        <mc:Fallback>
          <p:sp>
            <p:nvSpPr>
              <p:cNvPr id="8" name="TextBox 7"/>
              <p:cNvSpPr txBox="1">
                <a:spLocks noRot="1" noChangeAspect="1" noMove="1" noResize="1" noEditPoints="1" noAdjustHandles="1" noChangeArrowheads="1" noChangeShapeType="1" noTextEdit="1"/>
              </p:cNvSpPr>
              <p:nvPr/>
            </p:nvSpPr>
            <p:spPr>
              <a:xfrm>
                <a:off x="2800350" y="1935941"/>
                <a:ext cx="7239000" cy="923330"/>
              </a:xfrm>
              <a:prstGeom prst="rect">
                <a:avLst/>
              </a:prstGeom>
              <a:blipFill>
                <a:blip r:embed="rId4"/>
                <a:stretch>
                  <a:fillRect t="-2703" b="-9459"/>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A5149DA-1087-4553-9B85-7894EB39E787}"/>
              </a:ext>
            </a:extLst>
          </p:cNvPr>
          <p:cNvSpPr txBox="1"/>
          <p:nvPr/>
        </p:nvSpPr>
        <p:spPr>
          <a:xfrm>
            <a:off x="2133600" y="1447800"/>
            <a:ext cx="6096000" cy="369332"/>
          </a:xfrm>
          <a:prstGeom prst="rect">
            <a:avLst/>
          </a:prstGeom>
          <a:noFill/>
        </p:spPr>
        <p:txBody>
          <a:bodyPr wrap="square" rtlCol="0">
            <a:spAutoFit/>
          </a:bodyPr>
          <a:lstStyle/>
          <a:p>
            <a:r>
              <a:rPr lang="en-US" dirty="0"/>
              <a:t>Groups: A, B, C, D, E, F, S</a:t>
            </a:r>
          </a:p>
        </p:txBody>
      </p:sp>
    </p:spTree>
    <p:extLst>
      <p:ext uri="{BB962C8B-B14F-4D97-AF65-F5344CB8AC3E}">
        <p14:creationId xmlns:p14="http://schemas.microsoft.com/office/powerpoint/2010/main" val="97443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r>
              <a:rPr lang="en-US" dirty="0"/>
              <a:t>Let’s Try ONE MORE!!!</a:t>
            </a:r>
          </a:p>
        </p:txBody>
      </p:sp>
      <mc:AlternateContent xmlns:mc="http://schemas.openxmlformats.org/markup-compatibility/2006">
        <mc:Choice xmlns:a14="http://schemas.microsoft.com/office/drawing/2010/main" Requires="a14">
          <p:sp>
            <p:nvSpPr>
              <p:cNvPr id="4" name="TextBox 3"/>
              <p:cNvSpPr txBox="1"/>
              <p:nvPr/>
            </p:nvSpPr>
            <p:spPr>
              <a:xfrm>
                <a:off x="4168358" y="3120451"/>
                <a:ext cx="3670107" cy="16526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a:rPr>
                        <m:t>H</m:t>
                      </m:r>
                      <m:r>
                        <m:rPr>
                          <m:sty m:val="p"/>
                        </m:rPr>
                        <a:rPr lang="en-US" baseline="-25000">
                          <a:latin typeface="Cambria Math"/>
                        </a:rPr>
                        <m:t>o</m:t>
                      </m:r>
                      <m:r>
                        <a:rPr lang="en-US">
                          <a:latin typeface="Cambria Math"/>
                        </a:rPr>
                        <m:t>:</m:t>
                      </m:r>
                      <m:f>
                        <m:fPr>
                          <m:ctrlPr>
                            <a:rPr lang="en-US" i="1">
                              <a:latin typeface="Cambria Math" panose="02040503050406030204" pitchFamily="18" charset="0"/>
                              <a:ea typeface="Cambria Math"/>
                            </a:rPr>
                          </m:ctrlPr>
                        </m:fPr>
                        <m:num>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𝐴</m:t>
                              </m:r>
                            </m:sub>
                          </m:sSub>
                          <m:r>
                            <a:rPr lang="en-US" i="1">
                              <a:latin typeface="Cambria Math"/>
                              <a:ea typeface="Cambria Math"/>
                            </a:rPr>
                            <m:t>+</m:t>
                          </m:r>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𝐶</m:t>
                              </m:r>
                            </m:sub>
                          </m:sSub>
                        </m:num>
                        <m:den>
                          <m:r>
                            <a:rPr lang="en-US" i="1">
                              <a:latin typeface="Cambria Math"/>
                              <a:ea typeface="Cambria Math"/>
                            </a:rPr>
                            <m:t>2</m:t>
                          </m:r>
                        </m:den>
                      </m:f>
                      <m:r>
                        <a:rPr lang="en-US" i="1">
                          <a:latin typeface="Cambria Math"/>
                          <a:ea typeface="Cambria Math"/>
                        </a:rPr>
                        <m:t>−</m:t>
                      </m:r>
                      <m:f>
                        <m:fPr>
                          <m:ctrlPr>
                            <a:rPr lang="en-US" i="1">
                              <a:latin typeface="Cambria Math" panose="02040503050406030204" pitchFamily="18" charset="0"/>
                              <a:ea typeface="Cambria Math"/>
                            </a:rPr>
                          </m:ctrlPr>
                        </m:fPr>
                        <m:num>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𝐷</m:t>
                              </m:r>
                            </m:sub>
                          </m:sSub>
                          <m:r>
                            <a:rPr lang="en-US" i="1">
                              <a:latin typeface="Cambria Math"/>
                              <a:ea typeface="Cambria Math"/>
                            </a:rPr>
                            <m:t>+</m:t>
                          </m:r>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𝐸</m:t>
                              </m:r>
                            </m:sub>
                          </m:sSub>
                          <m:r>
                            <a:rPr lang="en-US" i="1">
                              <a:latin typeface="Cambria Math"/>
                              <a:ea typeface="Cambria Math"/>
                            </a:rPr>
                            <m:t>+</m:t>
                          </m:r>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𝐹</m:t>
                              </m:r>
                            </m:sub>
                          </m:sSub>
                        </m:num>
                        <m:den>
                          <m:r>
                            <a:rPr lang="en-US" i="1">
                              <a:latin typeface="Cambria Math"/>
                              <a:ea typeface="Cambria Math"/>
                            </a:rPr>
                            <m:t>3</m:t>
                          </m:r>
                        </m:den>
                      </m:f>
                      <m:r>
                        <a:rPr lang="en-US">
                          <a:latin typeface="Cambria Math"/>
                          <a:ea typeface="Cambria Math"/>
                        </a:rPr>
                        <m:t>=0</m:t>
                      </m:r>
                    </m:oMath>
                  </m:oMathPara>
                </a14:m>
                <a:endParaRPr lang="en-US" dirty="0">
                  <a:ea typeface="Cambria Math"/>
                </a:endParaRPr>
              </a:p>
              <a:p>
                <a:endParaRPr lang="en-US" dirty="0"/>
              </a:p>
              <a:p>
                <a:pPr/>
                <a14:m>
                  <m:oMathPara xmlns:m="http://schemas.openxmlformats.org/officeDocument/2006/math">
                    <m:oMathParaPr>
                      <m:jc m:val="centerGroup"/>
                    </m:oMathParaPr>
                    <m:oMath xmlns:m="http://schemas.openxmlformats.org/officeDocument/2006/math">
                      <m:r>
                        <m:rPr>
                          <m:sty m:val="p"/>
                        </m:rPr>
                        <a:rPr lang="en-US">
                          <a:latin typeface="Cambria Math"/>
                        </a:rPr>
                        <m:t>H</m:t>
                      </m:r>
                      <m:r>
                        <m:rPr>
                          <m:sty m:val="p"/>
                        </m:rPr>
                        <a:rPr lang="en-US" baseline="-25000">
                          <a:latin typeface="Cambria Math"/>
                        </a:rPr>
                        <m:t>a</m:t>
                      </m:r>
                      <m:r>
                        <a:rPr lang="en-US">
                          <a:latin typeface="Cambria Math"/>
                        </a:rPr>
                        <m:t>:</m:t>
                      </m:r>
                      <m:f>
                        <m:fPr>
                          <m:ctrlPr>
                            <a:rPr lang="en-US" i="1">
                              <a:latin typeface="Cambria Math" panose="02040503050406030204" pitchFamily="18" charset="0"/>
                              <a:ea typeface="Cambria Math"/>
                            </a:rPr>
                          </m:ctrlPr>
                        </m:fPr>
                        <m:num>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𝐴</m:t>
                              </m:r>
                            </m:sub>
                          </m:sSub>
                          <m:r>
                            <a:rPr lang="en-US" i="1">
                              <a:latin typeface="Cambria Math"/>
                              <a:ea typeface="Cambria Math"/>
                            </a:rPr>
                            <m:t>+</m:t>
                          </m:r>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𝐶</m:t>
                              </m:r>
                            </m:sub>
                          </m:sSub>
                        </m:num>
                        <m:den>
                          <m:r>
                            <a:rPr lang="en-US" i="1">
                              <a:latin typeface="Cambria Math"/>
                              <a:ea typeface="Cambria Math"/>
                            </a:rPr>
                            <m:t>2</m:t>
                          </m:r>
                        </m:den>
                      </m:f>
                      <m:r>
                        <a:rPr lang="en-US" i="1">
                          <a:latin typeface="Cambria Math"/>
                          <a:ea typeface="Cambria Math"/>
                        </a:rPr>
                        <m:t>−</m:t>
                      </m:r>
                      <m:f>
                        <m:fPr>
                          <m:ctrlPr>
                            <a:rPr lang="en-US" i="1">
                              <a:latin typeface="Cambria Math" panose="02040503050406030204" pitchFamily="18" charset="0"/>
                              <a:ea typeface="Cambria Math"/>
                            </a:rPr>
                          </m:ctrlPr>
                        </m:fPr>
                        <m:num>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𝐷</m:t>
                              </m:r>
                            </m:sub>
                          </m:sSub>
                          <m:r>
                            <a:rPr lang="en-US" i="1">
                              <a:latin typeface="Cambria Math"/>
                              <a:ea typeface="Cambria Math"/>
                            </a:rPr>
                            <m:t>+</m:t>
                          </m:r>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𝐸</m:t>
                              </m:r>
                            </m:sub>
                          </m:sSub>
                          <m:r>
                            <a:rPr lang="en-US" i="1">
                              <a:latin typeface="Cambria Math"/>
                              <a:ea typeface="Cambria Math"/>
                            </a:rPr>
                            <m:t>+</m:t>
                          </m:r>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𝐹</m:t>
                              </m:r>
                            </m:sub>
                          </m:sSub>
                        </m:num>
                        <m:den>
                          <m:r>
                            <a:rPr lang="en-US" i="1">
                              <a:latin typeface="Cambria Math"/>
                              <a:ea typeface="Cambria Math"/>
                            </a:rPr>
                            <m:t>3</m:t>
                          </m:r>
                        </m:den>
                      </m:f>
                      <m:r>
                        <a:rPr lang="en-US">
                          <a:latin typeface="Cambria Math"/>
                          <a:ea typeface="Cambria Math"/>
                        </a:rPr>
                        <m:t>≠</m:t>
                      </m:r>
                      <m:r>
                        <a:rPr lang="en-US">
                          <a:latin typeface="Cambria Math"/>
                          <a:ea typeface="Cambria Math"/>
                        </a:rPr>
                        <m:t>0</m:t>
                      </m:r>
                    </m:oMath>
                  </m:oMathPara>
                </a14:m>
                <a:endParaRPr lang="en-US" dirty="0">
                  <a:ea typeface="Cambria Math"/>
                </a:endParaRPr>
              </a:p>
              <a:p>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4168358" y="3120451"/>
                <a:ext cx="3670107" cy="1652632"/>
              </a:xfrm>
              <a:prstGeom prst="rect">
                <a:avLst/>
              </a:prstGeom>
              <a:blipFill>
                <a:blip r:embed="rId2"/>
                <a:stretch>
                  <a:fillRect/>
                </a:stretch>
              </a:blipFill>
            </p:spPr>
            <p:txBody>
              <a:bodyPr/>
              <a:lstStyle/>
              <a:p>
                <a:r>
                  <a:rPr lang="en-US">
                    <a:noFill/>
                  </a:rPr>
                  <a:t> </a:t>
                </a:r>
              </a:p>
            </p:txBody>
          </p:sp>
        </mc:Fallback>
      </mc:AlternateContent>
      <p:sp>
        <p:nvSpPr>
          <p:cNvPr id="5" name="TextBox 4"/>
          <p:cNvSpPr txBox="1"/>
          <p:nvPr/>
        </p:nvSpPr>
        <p:spPr>
          <a:xfrm>
            <a:off x="6858000" y="6172200"/>
            <a:ext cx="3657600" cy="369332"/>
          </a:xfrm>
          <a:prstGeom prst="rect">
            <a:avLst/>
          </a:prstGeom>
          <a:noFill/>
        </p:spPr>
        <p:txBody>
          <a:bodyPr wrap="square" rtlCol="0">
            <a:spAutoFit/>
          </a:bodyPr>
          <a:lstStyle/>
          <a:p>
            <a:pPr algn="ctr"/>
            <a:r>
              <a:rPr lang="en-US" dirty="0"/>
              <a:t>Answer on Next Slide -&gt; </a:t>
            </a:r>
          </a:p>
        </p:txBody>
      </p:sp>
      <mc:AlternateContent xmlns:mc="http://schemas.openxmlformats.org/markup-compatibility/2006">
        <mc:Choice xmlns:a14="http://schemas.microsoft.com/office/drawing/2010/main" Requires="a14">
          <p:sp>
            <p:nvSpPr>
              <p:cNvPr id="6" name="TextBox 5"/>
              <p:cNvSpPr txBox="1"/>
              <p:nvPr/>
            </p:nvSpPr>
            <p:spPr>
              <a:xfrm>
                <a:off x="2621844" y="2023765"/>
                <a:ext cx="7239000" cy="923330"/>
              </a:xfrm>
              <a:prstGeom prst="rect">
                <a:avLst/>
              </a:prstGeom>
              <a:noFill/>
            </p:spPr>
            <p:txBody>
              <a:bodyPr wrap="square" rtlCol="0">
                <a:spAutoFit/>
              </a:bodyPr>
              <a:lstStyle/>
              <a:p>
                <a:pPr algn="ctr"/>
                <a:r>
                  <a:rPr lang="en-US" dirty="0"/>
                  <a:t>Write the statement (</a:t>
                </a:r>
                <a14:m>
                  <m:oMath xmlns:m="http://schemas.openxmlformats.org/officeDocument/2006/math">
                    <m:r>
                      <a:rPr lang="en-US" i="1">
                        <a:latin typeface="Cambria Math"/>
                        <a:ea typeface="Cambria Math"/>
                      </a:rPr>
                      <m:t>𝛾</m:t>
                    </m:r>
                    <m:r>
                      <a:rPr lang="en-US" i="1">
                        <a:latin typeface="Cambria Math"/>
                        <a:ea typeface="Cambria Math"/>
                      </a:rPr>
                      <m:t> </m:t>
                    </m:r>
                  </m:oMath>
                </a14:m>
                <a:r>
                  <a:rPr lang="en-US" dirty="0"/>
                  <a:t>) for the population contrast below. </a:t>
                </a:r>
              </a:p>
              <a:p>
                <a:pPr algn="ctr"/>
                <a:r>
                  <a:rPr lang="en-US" dirty="0"/>
                  <a:t>Then provide the contrast vector as you would input it in SAS. (Use alphabetical order of the subscripts.) </a:t>
                </a:r>
              </a:p>
            </p:txBody>
          </p:sp>
        </mc:Choice>
        <mc:Fallback>
          <p:sp>
            <p:nvSpPr>
              <p:cNvPr id="6" name="TextBox 5"/>
              <p:cNvSpPr txBox="1">
                <a:spLocks noRot="1" noChangeAspect="1" noMove="1" noResize="1" noEditPoints="1" noAdjustHandles="1" noChangeArrowheads="1" noChangeShapeType="1" noTextEdit="1"/>
              </p:cNvSpPr>
              <p:nvPr/>
            </p:nvSpPr>
            <p:spPr>
              <a:xfrm>
                <a:off x="2621844" y="2023765"/>
                <a:ext cx="7239000" cy="923330"/>
              </a:xfrm>
              <a:prstGeom prst="rect">
                <a:avLst/>
              </a:prstGeom>
              <a:blipFill>
                <a:blip r:embed="rId3"/>
                <a:stretch>
                  <a:fillRect t="-2740" b="-1095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19B60A3C-4585-416C-8537-4A3010363C39}"/>
                  </a:ext>
                </a:extLst>
              </p:cNvPr>
              <p:cNvSpPr txBox="1"/>
              <p:nvPr/>
            </p:nvSpPr>
            <p:spPr>
              <a:xfrm>
                <a:off x="3513399" y="4885730"/>
                <a:ext cx="62549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a:solidFill>
                            <a:srgbClr val="FF0000"/>
                          </a:solidFill>
                          <a:latin typeface="Cambria Math"/>
                          <a:ea typeface="Cambria Math"/>
                        </a:rPr>
                        <m:t>𝜸</m:t>
                      </m:r>
                      <m:r>
                        <a:rPr lang="en-US" b="1" i="1">
                          <a:solidFill>
                            <a:srgbClr val="FF0000"/>
                          </a:solidFill>
                          <a:latin typeface="Cambria Math"/>
                          <a:ea typeface="Cambria Math"/>
                        </a:rPr>
                        <m:t>=</m:t>
                      </m:r>
                    </m:oMath>
                  </m:oMathPara>
                </a14:m>
                <a:endParaRPr lang="en-US" b="1" dirty="0">
                  <a:solidFill>
                    <a:srgbClr val="FF0000"/>
                  </a:solidFill>
                </a:endParaRPr>
              </a:p>
            </p:txBody>
          </p:sp>
        </mc:Choice>
        <mc:Fallback>
          <p:sp>
            <p:nvSpPr>
              <p:cNvPr id="7" name="TextBox 6">
                <a:extLst>
                  <a:ext uri="{FF2B5EF4-FFF2-40B4-BE49-F238E27FC236}">
                    <a16:creationId xmlns:a16="http://schemas.microsoft.com/office/drawing/2014/main" id="{19B60A3C-4585-416C-8537-4A3010363C39}"/>
                  </a:ext>
                </a:extLst>
              </p:cNvPr>
              <p:cNvSpPr txBox="1">
                <a:spLocks noRot="1" noChangeAspect="1" noMove="1" noResize="1" noEditPoints="1" noAdjustHandles="1" noChangeArrowheads="1" noChangeShapeType="1" noTextEdit="1"/>
              </p:cNvSpPr>
              <p:nvPr/>
            </p:nvSpPr>
            <p:spPr>
              <a:xfrm>
                <a:off x="3513399" y="4885730"/>
                <a:ext cx="625492" cy="369332"/>
              </a:xfrm>
              <a:prstGeom prst="rect">
                <a:avLst/>
              </a:prstGeom>
              <a:blipFill>
                <a:blip r:embed="rId4"/>
                <a:stretch>
                  <a:fillRect b="-13333"/>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5FB78705-3EBF-4D77-8CCB-DCF7B1777875}"/>
              </a:ext>
            </a:extLst>
          </p:cNvPr>
          <p:cNvSpPr txBox="1"/>
          <p:nvPr/>
        </p:nvSpPr>
        <p:spPr>
          <a:xfrm>
            <a:off x="1524000" y="5647730"/>
            <a:ext cx="9829800" cy="584775"/>
          </a:xfrm>
          <a:prstGeom prst="rect">
            <a:avLst/>
          </a:prstGeom>
          <a:noFill/>
        </p:spPr>
        <p:txBody>
          <a:bodyPr wrap="square" rtlCol="0">
            <a:spAutoFit/>
          </a:bodyPr>
          <a:lstStyle/>
          <a:p>
            <a:pPr algn="ctr"/>
            <a:r>
              <a:rPr lang="en-US" sz="3200" b="1" dirty="0">
                <a:solidFill>
                  <a:srgbClr val="00B050"/>
                </a:solidFill>
              </a:rPr>
              <a:t>Contrast vector (assume alphabetical order):</a:t>
            </a:r>
          </a:p>
        </p:txBody>
      </p:sp>
      <p:sp>
        <p:nvSpPr>
          <p:cNvPr id="9" name="TextBox 8">
            <a:extLst>
              <a:ext uri="{FF2B5EF4-FFF2-40B4-BE49-F238E27FC236}">
                <a16:creationId xmlns:a16="http://schemas.microsoft.com/office/drawing/2014/main" id="{D5F720A9-2F79-4FF2-A4E4-CF9AA012BDC7}"/>
              </a:ext>
            </a:extLst>
          </p:cNvPr>
          <p:cNvSpPr txBox="1"/>
          <p:nvPr/>
        </p:nvSpPr>
        <p:spPr>
          <a:xfrm>
            <a:off x="2133600" y="1459468"/>
            <a:ext cx="6096000" cy="369332"/>
          </a:xfrm>
          <a:prstGeom prst="rect">
            <a:avLst/>
          </a:prstGeom>
          <a:noFill/>
        </p:spPr>
        <p:txBody>
          <a:bodyPr wrap="square" rtlCol="0">
            <a:spAutoFit/>
          </a:bodyPr>
          <a:lstStyle/>
          <a:p>
            <a:r>
              <a:rPr lang="en-US" dirty="0"/>
              <a:t>Groups: A, B, C, D, E, F, S</a:t>
            </a:r>
          </a:p>
        </p:txBody>
      </p:sp>
    </p:spTree>
    <p:extLst>
      <p:ext uri="{BB962C8B-B14F-4D97-AF65-F5344CB8AC3E}">
        <p14:creationId xmlns:p14="http://schemas.microsoft.com/office/powerpoint/2010/main" val="4052882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r>
              <a:rPr lang="en-US" dirty="0"/>
              <a:t>Let’s Try ONE MORE!!!</a:t>
            </a:r>
          </a:p>
        </p:txBody>
      </p:sp>
      <mc:AlternateContent xmlns:mc="http://schemas.openxmlformats.org/markup-compatibility/2006">
        <mc:Choice xmlns:a14="http://schemas.microsoft.com/office/drawing/2010/main" Requires="a14">
          <p:sp>
            <p:nvSpPr>
              <p:cNvPr id="4" name="TextBox 3"/>
              <p:cNvSpPr txBox="1"/>
              <p:nvPr/>
            </p:nvSpPr>
            <p:spPr>
              <a:xfrm>
                <a:off x="3581401" y="3255091"/>
                <a:ext cx="3670107" cy="16526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a:rPr>
                        <m:t>H</m:t>
                      </m:r>
                      <m:r>
                        <m:rPr>
                          <m:sty m:val="p"/>
                        </m:rPr>
                        <a:rPr lang="en-US" baseline="-25000">
                          <a:latin typeface="Cambria Math"/>
                        </a:rPr>
                        <m:t>o</m:t>
                      </m:r>
                      <m:r>
                        <a:rPr lang="en-US">
                          <a:latin typeface="Cambria Math"/>
                        </a:rPr>
                        <m:t>:</m:t>
                      </m:r>
                      <m:f>
                        <m:fPr>
                          <m:ctrlPr>
                            <a:rPr lang="en-US" i="1">
                              <a:latin typeface="Cambria Math" panose="02040503050406030204" pitchFamily="18" charset="0"/>
                              <a:ea typeface="Cambria Math"/>
                            </a:rPr>
                          </m:ctrlPr>
                        </m:fPr>
                        <m:num>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𝐴</m:t>
                              </m:r>
                            </m:sub>
                          </m:sSub>
                          <m:r>
                            <a:rPr lang="en-US" i="1">
                              <a:latin typeface="Cambria Math"/>
                              <a:ea typeface="Cambria Math"/>
                            </a:rPr>
                            <m:t>+</m:t>
                          </m:r>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𝐶</m:t>
                              </m:r>
                            </m:sub>
                          </m:sSub>
                        </m:num>
                        <m:den>
                          <m:r>
                            <a:rPr lang="en-US" i="1">
                              <a:latin typeface="Cambria Math"/>
                              <a:ea typeface="Cambria Math"/>
                            </a:rPr>
                            <m:t>2</m:t>
                          </m:r>
                        </m:den>
                      </m:f>
                      <m:r>
                        <a:rPr lang="en-US" i="1">
                          <a:latin typeface="Cambria Math"/>
                          <a:ea typeface="Cambria Math"/>
                        </a:rPr>
                        <m:t>−</m:t>
                      </m:r>
                      <m:f>
                        <m:fPr>
                          <m:ctrlPr>
                            <a:rPr lang="en-US" i="1">
                              <a:latin typeface="Cambria Math" panose="02040503050406030204" pitchFamily="18" charset="0"/>
                              <a:ea typeface="Cambria Math"/>
                            </a:rPr>
                          </m:ctrlPr>
                        </m:fPr>
                        <m:num>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𝐷</m:t>
                              </m:r>
                            </m:sub>
                          </m:sSub>
                          <m:r>
                            <a:rPr lang="en-US" i="1">
                              <a:latin typeface="Cambria Math"/>
                              <a:ea typeface="Cambria Math"/>
                            </a:rPr>
                            <m:t>+</m:t>
                          </m:r>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𝐸</m:t>
                              </m:r>
                            </m:sub>
                          </m:sSub>
                          <m:r>
                            <a:rPr lang="en-US" i="1">
                              <a:latin typeface="Cambria Math"/>
                              <a:ea typeface="Cambria Math"/>
                            </a:rPr>
                            <m:t>+</m:t>
                          </m:r>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𝐹</m:t>
                              </m:r>
                            </m:sub>
                          </m:sSub>
                        </m:num>
                        <m:den>
                          <m:r>
                            <a:rPr lang="en-US" i="1">
                              <a:latin typeface="Cambria Math"/>
                              <a:ea typeface="Cambria Math"/>
                            </a:rPr>
                            <m:t>3</m:t>
                          </m:r>
                        </m:den>
                      </m:f>
                      <m:r>
                        <a:rPr lang="en-US">
                          <a:latin typeface="Cambria Math"/>
                          <a:ea typeface="Cambria Math"/>
                        </a:rPr>
                        <m:t>=0</m:t>
                      </m:r>
                    </m:oMath>
                  </m:oMathPara>
                </a14:m>
                <a:endParaRPr lang="en-US" dirty="0">
                  <a:ea typeface="Cambria Math"/>
                </a:endParaRPr>
              </a:p>
              <a:p>
                <a:endParaRPr lang="en-US" dirty="0"/>
              </a:p>
              <a:p>
                <a:pPr/>
                <a14:m>
                  <m:oMathPara xmlns:m="http://schemas.openxmlformats.org/officeDocument/2006/math">
                    <m:oMathParaPr>
                      <m:jc m:val="centerGroup"/>
                    </m:oMathParaPr>
                    <m:oMath xmlns:m="http://schemas.openxmlformats.org/officeDocument/2006/math">
                      <m:r>
                        <m:rPr>
                          <m:sty m:val="p"/>
                        </m:rPr>
                        <a:rPr lang="en-US">
                          <a:latin typeface="Cambria Math"/>
                        </a:rPr>
                        <m:t>H</m:t>
                      </m:r>
                      <m:r>
                        <m:rPr>
                          <m:sty m:val="p"/>
                        </m:rPr>
                        <a:rPr lang="en-US" baseline="-25000">
                          <a:latin typeface="Cambria Math"/>
                        </a:rPr>
                        <m:t>a</m:t>
                      </m:r>
                      <m:r>
                        <a:rPr lang="en-US">
                          <a:latin typeface="Cambria Math"/>
                        </a:rPr>
                        <m:t>:</m:t>
                      </m:r>
                      <m:f>
                        <m:fPr>
                          <m:ctrlPr>
                            <a:rPr lang="en-US" i="1">
                              <a:latin typeface="Cambria Math" panose="02040503050406030204" pitchFamily="18" charset="0"/>
                              <a:ea typeface="Cambria Math"/>
                            </a:rPr>
                          </m:ctrlPr>
                        </m:fPr>
                        <m:num>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𝐴</m:t>
                              </m:r>
                            </m:sub>
                          </m:sSub>
                          <m:r>
                            <a:rPr lang="en-US" i="1">
                              <a:latin typeface="Cambria Math"/>
                              <a:ea typeface="Cambria Math"/>
                            </a:rPr>
                            <m:t>+</m:t>
                          </m:r>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𝐶</m:t>
                              </m:r>
                            </m:sub>
                          </m:sSub>
                        </m:num>
                        <m:den>
                          <m:r>
                            <a:rPr lang="en-US" i="1">
                              <a:latin typeface="Cambria Math"/>
                              <a:ea typeface="Cambria Math"/>
                            </a:rPr>
                            <m:t>2</m:t>
                          </m:r>
                        </m:den>
                      </m:f>
                      <m:r>
                        <a:rPr lang="en-US" i="1">
                          <a:latin typeface="Cambria Math"/>
                          <a:ea typeface="Cambria Math"/>
                        </a:rPr>
                        <m:t>−</m:t>
                      </m:r>
                      <m:f>
                        <m:fPr>
                          <m:ctrlPr>
                            <a:rPr lang="en-US" i="1">
                              <a:latin typeface="Cambria Math" panose="02040503050406030204" pitchFamily="18" charset="0"/>
                              <a:ea typeface="Cambria Math"/>
                            </a:rPr>
                          </m:ctrlPr>
                        </m:fPr>
                        <m:num>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𝐷</m:t>
                              </m:r>
                            </m:sub>
                          </m:sSub>
                          <m:r>
                            <a:rPr lang="en-US" i="1">
                              <a:latin typeface="Cambria Math"/>
                              <a:ea typeface="Cambria Math"/>
                            </a:rPr>
                            <m:t>+</m:t>
                          </m:r>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𝐸</m:t>
                              </m:r>
                            </m:sub>
                          </m:sSub>
                          <m:r>
                            <a:rPr lang="en-US" i="1">
                              <a:latin typeface="Cambria Math"/>
                              <a:ea typeface="Cambria Math"/>
                            </a:rPr>
                            <m:t>+</m:t>
                          </m:r>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𝐹</m:t>
                              </m:r>
                            </m:sub>
                          </m:sSub>
                        </m:num>
                        <m:den>
                          <m:r>
                            <a:rPr lang="en-US" i="1">
                              <a:latin typeface="Cambria Math"/>
                              <a:ea typeface="Cambria Math"/>
                            </a:rPr>
                            <m:t>3</m:t>
                          </m:r>
                        </m:den>
                      </m:f>
                      <m:r>
                        <a:rPr lang="en-US">
                          <a:latin typeface="Cambria Math"/>
                          <a:ea typeface="Cambria Math"/>
                        </a:rPr>
                        <m:t>≠</m:t>
                      </m:r>
                      <m:r>
                        <a:rPr lang="en-US">
                          <a:latin typeface="Cambria Math"/>
                          <a:ea typeface="Cambria Math"/>
                        </a:rPr>
                        <m:t>0</m:t>
                      </m:r>
                    </m:oMath>
                  </m:oMathPara>
                </a14:m>
                <a:endParaRPr lang="en-US" dirty="0">
                  <a:ea typeface="Cambria Math"/>
                </a:endParaRPr>
              </a:p>
              <a:p>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3581401" y="3255091"/>
                <a:ext cx="3670107" cy="16526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3257957" y="4885730"/>
                <a:ext cx="5159939" cy="369332"/>
              </a:xfrm>
              <a:prstGeom prst="rect">
                <a:avLst/>
              </a:prstGeom>
              <a:noFill/>
            </p:spPr>
            <p:txBody>
              <a:bodyPr wrap="none" rtlCol="0">
                <a:spAutoFit/>
              </a:bodyPr>
              <a:lstStyle/>
              <a:p>
                <a14:m>
                  <m:oMath xmlns:m="http://schemas.openxmlformats.org/officeDocument/2006/math">
                    <m:r>
                      <a:rPr lang="en-US" b="1" i="1">
                        <a:solidFill>
                          <a:srgbClr val="FF0000"/>
                        </a:solidFill>
                        <a:latin typeface="Cambria Math"/>
                        <a:ea typeface="Cambria Math"/>
                      </a:rPr>
                      <m:t>𝜸</m:t>
                    </m:r>
                    <m:r>
                      <a:rPr lang="en-US" b="1" i="1">
                        <a:solidFill>
                          <a:srgbClr val="FF0000"/>
                        </a:solidFill>
                        <a:latin typeface="Cambria Math"/>
                        <a:ea typeface="Cambria Math"/>
                      </a:rPr>
                      <m:t>=</m:t>
                    </m:r>
                    <m:r>
                      <a:rPr lang="en-US" b="1" i="1" dirty="0">
                        <a:solidFill>
                          <a:srgbClr val="FF0000"/>
                        </a:solidFill>
                        <a:latin typeface="Cambria Math"/>
                        <a:ea typeface="Cambria Math"/>
                      </a:rPr>
                      <m:t>𝟑</m:t>
                    </m:r>
                    <m:sSub>
                      <m:sSubPr>
                        <m:ctrlPr>
                          <a:rPr lang="en-US" b="1" i="1">
                            <a:solidFill>
                              <a:srgbClr val="FF0000"/>
                            </a:solidFill>
                            <a:latin typeface="Cambria Math" panose="02040503050406030204" pitchFamily="18" charset="0"/>
                            <a:ea typeface="Cambria Math"/>
                          </a:rPr>
                        </m:ctrlPr>
                      </m:sSubPr>
                      <m:e>
                        <m:r>
                          <a:rPr lang="en-US" b="1" i="1">
                            <a:solidFill>
                              <a:srgbClr val="FF0000"/>
                            </a:solidFill>
                            <a:latin typeface="Cambria Math"/>
                            <a:ea typeface="Cambria Math"/>
                          </a:rPr>
                          <m:t>𝝁</m:t>
                        </m:r>
                      </m:e>
                      <m:sub>
                        <m:r>
                          <a:rPr lang="en-US" b="1" i="1">
                            <a:solidFill>
                              <a:srgbClr val="FF0000"/>
                            </a:solidFill>
                            <a:latin typeface="Cambria Math"/>
                            <a:ea typeface="Cambria Math"/>
                          </a:rPr>
                          <m:t>𝑨</m:t>
                        </m:r>
                        <m:r>
                          <a:rPr lang="en-US" b="1" i="1">
                            <a:solidFill>
                              <a:srgbClr val="FF0000"/>
                            </a:solidFill>
                            <a:latin typeface="Cambria Math"/>
                            <a:ea typeface="Cambria Math"/>
                          </a:rPr>
                          <m:t> </m:t>
                        </m:r>
                      </m:sub>
                    </m:sSub>
                    <m:r>
                      <a:rPr lang="en-US" b="1">
                        <a:solidFill>
                          <a:srgbClr val="FF0000"/>
                        </a:solidFill>
                        <a:latin typeface="Cambria Math"/>
                        <a:ea typeface="Cambria Math"/>
                      </a:rPr>
                      <m:t>+</m:t>
                    </m:r>
                    <m:r>
                      <a:rPr lang="en-US" b="1" i="1">
                        <a:solidFill>
                          <a:srgbClr val="FF0000"/>
                        </a:solidFill>
                        <a:latin typeface="Cambria Math"/>
                        <a:ea typeface="Cambria Math"/>
                      </a:rPr>
                      <m:t>𝟎</m:t>
                    </m:r>
                    <m:sSub>
                      <m:sSubPr>
                        <m:ctrlPr>
                          <a:rPr lang="en-US" b="1" i="1">
                            <a:solidFill>
                              <a:srgbClr val="FF0000"/>
                            </a:solidFill>
                            <a:latin typeface="Cambria Math" panose="02040503050406030204" pitchFamily="18" charset="0"/>
                            <a:ea typeface="Cambria Math"/>
                          </a:rPr>
                        </m:ctrlPr>
                      </m:sSubPr>
                      <m:e>
                        <m:r>
                          <a:rPr lang="en-US" b="1" i="1">
                            <a:solidFill>
                              <a:srgbClr val="FF0000"/>
                            </a:solidFill>
                            <a:latin typeface="Cambria Math"/>
                            <a:ea typeface="Cambria Math"/>
                          </a:rPr>
                          <m:t>𝝁</m:t>
                        </m:r>
                      </m:e>
                      <m:sub>
                        <m:r>
                          <a:rPr lang="en-US" b="1" i="1">
                            <a:solidFill>
                              <a:srgbClr val="FF0000"/>
                            </a:solidFill>
                            <a:latin typeface="Cambria Math"/>
                            <a:ea typeface="Cambria Math"/>
                          </a:rPr>
                          <m:t>𝑩</m:t>
                        </m:r>
                        <m:r>
                          <a:rPr lang="en-US" b="1" i="1">
                            <a:solidFill>
                              <a:srgbClr val="FF0000"/>
                            </a:solidFill>
                            <a:latin typeface="Cambria Math"/>
                            <a:ea typeface="Cambria Math"/>
                          </a:rPr>
                          <m:t> </m:t>
                        </m:r>
                      </m:sub>
                    </m:sSub>
                    <m:r>
                      <a:rPr lang="en-US" b="1">
                        <a:solidFill>
                          <a:srgbClr val="FF0000"/>
                        </a:solidFill>
                        <a:latin typeface="Cambria Math"/>
                        <a:ea typeface="Cambria Math"/>
                      </a:rPr>
                      <m:t>+</m:t>
                    </m:r>
                    <m:r>
                      <a:rPr lang="en-US" b="1" i="1">
                        <a:solidFill>
                          <a:srgbClr val="FF0000"/>
                        </a:solidFill>
                        <a:latin typeface="Cambria Math"/>
                        <a:ea typeface="Cambria Math"/>
                      </a:rPr>
                      <m:t>𝟑</m:t>
                    </m:r>
                    <m:sSub>
                      <m:sSubPr>
                        <m:ctrlPr>
                          <a:rPr lang="en-US" b="1" i="1">
                            <a:solidFill>
                              <a:srgbClr val="FF0000"/>
                            </a:solidFill>
                            <a:latin typeface="Cambria Math" panose="02040503050406030204" pitchFamily="18" charset="0"/>
                            <a:ea typeface="Cambria Math"/>
                          </a:rPr>
                        </m:ctrlPr>
                      </m:sSubPr>
                      <m:e>
                        <m:r>
                          <a:rPr lang="en-US" b="1" i="1">
                            <a:solidFill>
                              <a:srgbClr val="FF0000"/>
                            </a:solidFill>
                            <a:latin typeface="Cambria Math"/>
                            <a:ea typeface="Cambria Math"/>
                          </a:rPr>
                          <m:t>𝝁</m:t>
                        </m:r>
                      </m:e>
                      <m:sub>
                        <m:r>
                          <a:rPr lang="en-US" b="1" i="1">
                            <a:solidFill>
                              <a:srgbClr val="FF0000"/>
                            </a:solidFill>
                            <a:latin typeface="Cambria Math"/>
                            <a:ea typeface="Cambria Math"/>
                          </a:rPr>
                          <m:t>𝑪</m:t>
                        </m:r>
                      </m:sub>
                    </m:sSub>
                  </m:oMath>
                </a14:m>
                <a:r>
                  <a:rPr lang="en-US" b="1" dirty="0">
                    <a:solidFill>
                      <a:srgbClr val="FF0000"/>
                    </a:solidFill>
                    <a:ea typeface="Cambria Math"/>
                  </a:rPr>
                  <a:t> </a:t>
                </a:r>
                <a14:m>
                  <m:oMath xmlns:m="http://schemas.openxmlformats.org/officeDocument/2006/math">
                    <m:r>
                      <a:rPr lang="en-US" b="1">
                        <a:solidFill>
                          <a:srgbClr val="FF0000"/>
                        </a:solidFill>
                        <a:latin typeface="Cambria Math"/>
                        <a:ea typeface="Cambria Math"/>
                      </a:rPr>
                      <m:t>−</m:t>
                    </m:r>
                    <m:r>
                      <a:rPr lang="en-US" b="1" i="1">
                        <a:solidFill>
                          <a:srgbClr val="FF0000"/>
                        </a:solidFill>
                        <a:latin typeface="Cambria Math"/>
                        <a:ea typeface="Cambria Math"/>
                      </a:rPr>
                      <m:t>𝟐</m:t>
                    </m:r>
                    <m:sSub>
                      <m:sSubPr>
                        <m:ctrlPr>
                          <a:rPr lang="en-US" b="1" i="1">
                            <a:solidFill>
                              <a:srgbClr val="FF0000"/>
                            </a:solidFill>
                            <a:latin typeface="Cambria Math" panose="02040503050406030204" pitchFamily="18" charset="0"/>
                            <a:ea typeface="Cambria Math"/>
                          </a:rPr>
                        </m:ctrlPr>
                      </m:sSubPr>
                      <m:e>
                        <m:r>
                          <a:rPr lang="en-US" b="1" i="1">
                            <a:solidFill>
                              <a:srgbClr val="FF0000"/>
                            </a:solidFill>
                            <a:latin typeface="Cambria Math"/>
                            <a:ea typeface="Cambria Math"/>
                          </a:rPr>
                          <m:t>𝝁</m:t>
                        </m:r>
                      </m:e>
                      <m:sub>
                        <m:r>
                          <a:rPr lang="en-US" b="1" i="1">
                            <a:solidFill>
                              <a:srgbClr val="FF0000"/>
                            </a:solidFill>
                            <a:latin typeface="Cambria Math"/>
                            <a:ea typeface="Cambria Math"/>
                          </a:rPr>
                          <m:t>𝑫</m:t>
                        </m:r>
                        <m:r>
                          <a:rPr lang="en-US" b="1" i="1">
                            <a:solidFill>
                              <a:srgbClr val="FF0000"/>
                            </a:solidFill>
                            <a:latin typeface="Cambria Math"/>
                            <a:ea typeface="Cambria Math"/>
                          </a:rPr>
                          <m:t> </m:t>
                        </m:r>
                      </m:sub>
                    </m:sSub>
                  </m:oMath>
                </a14:m>
                <a:r>
                  <a:rPr lang="en-US" b="1" dirty="0">
                    <a:solidFill>
                      <a:srgbClr val="FF0000"/>
                    </a:solidFill>
                    <a:ea typeface="Cambria Math"/>
                  </a:rPr>
                  <a:t> </a:t>
                </a:r>
                <a14:m>
                  <m:oMath xmlns:m="http://schemas.openxmlformats.org/officeDocument/2006/math">
                    <m:r>
                      <a:rPr lang="en-US" b="1">
                        <a:solidFill>
                          <a:srgbClr val="FF0000"/>
                        </a:solidFill>
                        <a:latin typeface="Cambria Math"/>
                        <a:ea typeface="Cambria Math"/>
                      </a:rPr>
                      <m:t>−</m:t>
                    </m:r>
                    <m:r>
                      <a:rPr lang="en-US" b="1" i="1">
                        <a:solidFill>
                          <a:srgbClr val="FF0000"/>
                        </a:solidFill>
                        <a:latin typeface="Cambria Math"/>
                        <a:ea typeface="Cambria Math"/>
                      </a:rPr>
                      <m:t>𝟐</m:t>
                    </m:r>
                    <m:sSub>
                      <m:sSubPr>
                        <m:ctrlPr>
                          <a:rPr lang="en-US" b="1" i="1">
                            <a:solidFill>
                              <a:srgbClr val="FF0000"/>
                            </a:solidFill>
                            <a:latin typeface="Cambria Math" panose="02040503050406030204" pitchFamily="18" charset="0"/>
                            <a:ea typeface="Cambria Math"/>
                          </a:rPr>
                        </m:ctrlPr>
                      </m:sSubPr>
                      <m:e>
                        <m:r>
                          <a:rPr lang="en-US" b="1" i="1">
                            <a:solidFill>
                              <a:srgbClr val="FF0000"/>
                            </a:solidFill>
                            <a:latin typeface="Cambria Math"/>
                            <a:ea typeface="Cambria Math"/>
                          </a:rPr>
                          <m:t>𝝁</m:t>
                        </m:r>
                      </m:e>
                      <m:sub>
                        <m:r>
                          <a:rPr lang="en-US" b="1" i="1">
                            <a:solidFill>
                              <a:srgbClr val="FF0000"/>
                            </a:solidFill>
                            <a:latin typeface="Cambria Math"/>
                            <a:ea typeface="Cambria Math"/>
                          </a:rPr>
                          <m:t>𝑬</m:t>
                        </m:r>
                        <m:r>
                          <a:rPr lang="en-US" b="1" i="1">
                            <a:solidFill>
                              <a:srgbClr val="FF0000"/>
                            </a:solidFill>
                            <a:latin typeface="Cambria Math"/>
                            <a:ea typeface="Cambria Math"/>
                          </a:rPr>
                          <m:t> </m:t>
                        </m:r>
                      </m:sub>
                    </m:sSub>
                  </m:oMath>
                </a14:m>
                <a:r>
                  <a:rPr lang="en-US" b="1" dirty="0">
                    <a:solidFill>
                      <a:srgbClr val="FF0000"/>
                    </a:solidFill>
                    <a:ea typeface="Cambria Math"/>
                  </a:rPr>
                  <a:t> </a:t>
                </a:r>
                <a14:m>
                  <m:oMath xmlns:m="http://schemas.openxmlformats.org/officeDocument/2006/math">
                    <m:r>
                      <a:rPr lang="en-US" b="1">
                        <a:solidFill>
                          <a:srgbClr val="FF0000"/>
                        </a:solidFill>
                        <a:latin typeface="Cambria Math"/>
                        <a:ea typeface="Cambria Math"/>
                      </a:rPr>
                      <m:t>−</m:t>
                    </m:r>
                    <m:r>
                      <a:rPr lang="en-US" b="1" i="1">
                        <a:solidFill>
                          <a:srgbClr val="FF0000"/>
                        </a:solidFill>
                        <a:latin typeface="Cambria Math"/>
                        <a:ea typeface="Cambria Math"/>
                      </a:rPr>
                      <m:t>𝟐</m:t>
                    </m:r>
                    <m:sSub>
                      <m:sSubPr>
                        <m:ctrlPr>
                          <a:rPr lang="en-US" b="1" i="1">
                            <a:solidFill>
                              <a:srgbClr val="FF0000"/>
                            </a:solidFill>
                            <a:latin typeface="Cambria Math" panose="02040503050406030204" pitchFamily="18" charset="0"/>
                            <a:ea typeface="Cambria Math"/>
                          </a:rPr>
                        </m:ctrlPr>
                      </m:sSubPr>
                      <m:e>
                        <m:r>
                          <a:rPr lang="en-US" b="1" i="1">
                            <a:solidFill>
                              <a:srgbClr val="FF0000"/>
                            </a:solidFill>
                            <a:latin typeface="Cambria Math"/>
                            <a:ea typeface="Cambria Math"/>
                          </a:rPr>
                          <m:t>𝝁</m:t>
                        </m:r>
                      </m:e>
                      <m:sub>
                        <m:r>
                          <a:rPr lang="en-US" b="1" i="1">
                            <a:solidFill>
                              <a:srgbClr val="FF0000"/>
                            </a:solidFill>
                            <a:latin typeface="Cambria Math"/>
                            <a:ea typeface="Cambria Math"/>
                          </a:rPr>
                          <m:t>𝑭</m:t>
                        </m:r>
                      </m:sub>
                    </m:sSub>
                    <m:r>
                      <a:rPr lang="en-US" b="1" i="1">
                        <a:solidFill>
                          <a:srgbClr val="FF0000"/>
                        </a:solidFill>
                        <a:latin typeface="Cambria Math"/>
                        <a:ea typeface="Cambria Math"/>
                      </a:rPr>
                      <m:t>+</m:t>
                    </m:r>
                    <m:r>
                      <a:rPr lang="en-US" b="1" i="1">
                        <a:solidFill>
                          <a:srgbClr val="FF0000"/>
                        </a:solidFill>
                        <a:latin typeface="Cambria Math"/>
                        <a:ea typeface="Cambria Math"/>
                      </a:rPr>
                      <m:t>𝟎</m:t>
                    </m:r>
                    <m:sSub>
                      <m:sSubPr>
                        <m:ctrlPr>
                          <a:rPr lang="en-US" b="1" i="1">
                            <a:solidFill>
                              <a:srgbClr val="FF0000"/>
                            </a:solidFill>
                            <a:latin typeface="Cambria Math" panose="02040503050406030204" pitchFamily="18" charset="0"/>
                            <a:ea typeface="Cambria Math"/>
                          </a:rPr>
                        </m:ctrlPr>
                      </m:sSubPr>
                      <m:e>
                        <m:r>
                          <a:rPr lang="en-US" b="1" i="1">
                            <a:solidFill>
                              <a:srgbClr val="FF0000"/>
                            </a:solidFill>
                            <a:latin typeface="Cambria Math"/>
                            <a:ea typeface="Cambria Math"/>
                          </a:rPr>
                          <m:t>𝝁</m:t>
                        </m:r>
                      </m:e>
                      <m:sub>
                        <m:r>
                          <a:rPr lang="en-US" b="1" i="1">
                            <a:solidFill>
                              <a:srgbClr val="FF0000"/>
                            </a:solidFill>
                            <a:latin typeface="Cambria Math"/>
                            <a:ea typeface="Cambria Math"/>
                          </a:rPr>
                          <m:t>𝑺</m:t>
                        </m:r>
                        <m:r>
                          <a:rPr lang="en-US" b="1" i="1">
                            <a:solidFill>
                              <a:srgbClr val="FF0000"/>
                            </a:solidFill>
                            <a:latin typeface="Cambria Math"/>
                            <a:ea typeface="Cambria Math"/>
                          </a:rPr>
                          <m:t> </m:t>
                        </m:r>
                      </m:sub>
                    </m:sSub>
                  </m:oMath>
                </a14:m>
                <a:endParaRPr lang="en-US" b="1" dirty="0">
                  <a:solidFill>
                    <a:srgbClr val="FF0000"/>
                  </a:solidFill>
                </a:endParaRPr>
              </a:p>
            </p:txBody>
          </p:sp>
        </mc:Choice>
        <mc:Fallback>
          <p:sp>
            <p:nvSpPr>
              <p:cNvPr id="5" name="TextBox 4"/>
              <p:cNvSpPr txBox="1">
                <a:spLocks noRot="1" noChangeAspect="1" noMove="1" noResize="1" noEditPoints="1" noAdjustHandles="1" noChangeArrowheads="1" noChangeShapeType="1" noTextEdit="1"/>
              </p:cNvSpPr>
              <p:nvPr/>
            </p:nvSpPr>
            <p:spPr>
              <a:xfrm>
                <a:off x="3257957" y="4885730"/>
                <a:ext cx="5159939" cy="369332"/>
              </a:xfrm>
              <a:prstGeom prst="rect">
                <a:avLst/>
              </a:prstGeom>
              <a:blipFill>
                <a:blip r:embed="rId3"/>
                <a:stretch>
                  <a:fillRect b="-20000"/>
                </a:stretch>
              </a:blipFill>
            </p:spPr>
            <p:txBody>
              <a:bodyPr/>
              <a:lstStyle/>
              <a:p>
                <a:r>
                  <a:rPr lang="en-US">
                    <a:noFill/>
                  </a:rPr>
                  <a:t> </a:t>
                </a:r>
              </a:p>
            </p:txBody>
          </p:sp>
        </mc:Fallback>
      </mc:AlternateContent>
      <p:sp>
        <p:nvSpPr>
          <p:cNvPr id="6" name="TextBox 5"/>
          <p:cNvSpPr txBox="1"/>
          <p:nvPr/>
        </p:nvSpPr>
        <p:spPr>
          <a:xfrm>
            <a:off x="1592675" y="5647731"/>
            <a:ext cx="9380125" cy="461665"/>
          </a:xfrm>
          <a:prstGeom prst="rect">
            <a:avLst/>
          </a:prstGeom>
          <a:noFill/>
        </p:spPr>
        <p:txBody>
          <a:bodyPr wrap="square" rtlCol="0">
            <a:spAutoFit/>
          </a:bodyPr>
          <a:lstStyle/>
          <a:p>
            <a:pPr algn="ctr"/>
            <a:r>
              <a:rPr lang="en-US" sz="2400" b="1" dirty="0">
                <a:solidFill>
                  <a:srgbClr val="00B050"/>
                </a:solidFill>
              </a:rPr>
              <a:t>Contrast vector (assume alphabetical order):  3 0 3 -2 -2 -2 0</a:t>
            </a:r>
          </a:p>
        </p:txBody>
      </p:sp>
      <mc:AlternateContent xmlns:mc="http://schemas.openxmlformats.org/markup-compatibility/2006">
        <mc:Choice xmlns:a14="http://schemas.microsoft.com/office/drawing/2010/main" Requires="a14">
          <p:sp>
            <p:nvSpPr>
              <p:cNvPr id="7" name="TextBox 6"/>
              <p:cNvSpPr txBox="1"/>
              <p:nvPr/>
            </p:nvSpPr>
            <p:spPr>
              <a:xfrm>
                <a:off x="2590800" y="2205335"/>
                <a:ext cx="7239000" cy="923330"/>
              </a:xfrm>
              <a:prstGeom prst="rect">
                <a:avLst/>
              </a:prstGeom>
              <a:noFill/>
            </p:spPr>
            <p:txBody>
              <a:bodyPr wrap="square" rtlCol="0">
                <a:spAutoFit/>
              </a:bodyPr>
              <a:lstStyle/>
              <a:p>
                <a:pPr algn="ctr"/>
                <a:r>
                  <a:rPr lang="en-US" dirty="0"/>
                  <a:t>Write the statement (</a:t>
                </a:r>
                <a14:m>
                  <m:oMath xmlns:m="http://schemas.openxmlformats.org/officeDocument/2006/math">
                    <m:r>
                      <a:rPr lang="en-US" i="1">
                        <a:latin typeface="Cambria Math"/>
                        <a:ea typeface="Cambria Math"/>
                      </a:rPr>
                      <m:t>𝛾</m:t>
                    </m:r>
                    <m:r>
                      <a:rPr lang="en-US" i="1">
                        <a:latin typeface="Cambria Math"/>
                        <a:ea typeface="Cambria Math"/>
                      </a:rPr>
                      <m:t> </m:t>
                    </m:r>
                  </m:oMath>
                </a14:m>
                <a:r>
                  <a:rPr lang="en-US" dirty="0"/>
                  <a:t>) for the population contrast below. </a:t>
                </a:r>
              </a:p>
              <a:p>
                <a:pPr algn="ctr"/>
                <a:r>
                  <a:rPr lang="en-US" dirty="0"/>
                  <a:t>Then provide the contrast vector as you would input it in SAS. (Use alphabetical order of the subscripts.) </a:t>
                </a:r>
              </a:p>
            </p:txBody>
          </p:sp>
        </mc:Choice>
        <mc:Fallback>
          <p:sp>
            <p:nvSpPr>
              <p:cNvPr id="7" name="TextBox 6"/>
              <p:cNvSpPr txBox="1">
                <a:spLocks noRot="1" noChangeAspect="1" noMove="1" noResize="1" noEditPoints="1" noAdjustHandles="1" noChangeArrowheads="1" noChangeShapeType="1" noTextEdit="1"/>
              </p:cNvSpPr>
              <p:nvPr/>
            </p:nvSpPr>
            <p:spPr>
              <a:xfrm>
                <a:off x="2590800" y="2205335"/>
                <a:ext cx="7239000" cy="923330"/>
              </a:xfrm>
              <a:prstGeom prst="rect">
                <a:avLst/>
              </a:prstGeom>
              <a:blipFill>
                <a:blip r:embed="rId4"/>
                <a:stretch>
                  <a:fillRect t="-2703" b="-9459"/>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148A2BCD-3F7D-4D2B-835C-2A327D106A1C}"/>
              </a:ext>
            </a:extLst>
          </p:cNvPr>
          <p:cNvSpPr txBox="1"/>
          <p:nvPr/>
        </p:nvSpPr>
        <p:spPr>
          <a:xfrm>
            <a:off x="2133600" y="1459468"/>
            <a:ext cx="6096000" cy="369332"/>
          </a:xfrm>
          <a:prstGeom prst="rect">
            <a:avLst/>
          </a:prstGeom>
          <a:noFill/>
        </p:spPr>
        <p:txBody>
          <a:bodyPr wrap="square" rtlCol="0">
            <a:spAutoFit/>
          </a:bodyPr>
          <a:lstStyle/>
          <a:p>
            <a:r>
              <a:rPr lang="en-US" dirty="0"/>
              <a:t>Groups: A, B, C, D, E, F, S</a:t>
            </a:r>
          </a:p>
        </p:txBody>
      </p:sp>
    </p:spTree>
    <p:extLst>
      <p:ext uri="{BB962C8B-B14F-4D97-AF65-F5344CB8AC3E}">
        <p14:creationId xmlns:p14="http://schemas.microsoft.com/office/powerpoint/2010/main" val="270995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42F6F-9F9C-BF44-A04A-B2A567E0892F}"/>
              </a:ext>
            </a:extLst>
          </p:cNvPr>
          <p:cNvSpPr>
            <a:spLocks noGrp="1"/>
          </p:cNvSpPr>
          <p:nvPr>
            <p:ph type="title"/>
          </p:nvPr>
        </p:nvSpPr>
        <p:spPr>
          <a:xfrm>
            <a:off x="609600" y="2743200"/>
            <a:ext cx="10972800" cy="1143000"/>
          </a:xfrm>
        </p:spPr>
        <p:txBody>
          <a:bodyPr/>
          <a:lstStyle/>
          <a:p>
            <a:r>
              <a:rPr lang="en-US" dirty="0"/>
              <a:t>Job Rating and Effect of Handicap</a:t>
            </a:r>
            <a:br>
              <a:rPr lang="en-US" dirty="0"/>
            </a:br>
            <a:r>
              <a:rPr lang="en-US" dirty="0"/>
              <a:t>Review</a:t>
            </a:r>
          </a:p>
        </p:txBody>
      </p:sp>
    </p:spTree>
    <p:extLst>
      <p:ext uri="{BB962C8B-B14F-4D97-AF65-F5344CB8AC3E}">
        <p14:creationId xmlns:p14="http://schemas.microsoft.com/office/powerpoint/2010/main" val="805778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4000" dirty="0"/>
              <a:t>Example: Handicap and Capability Study</a:t>
            </a:r>
          </a:p>
        </p:txBody>
      </p:sp>
      <p:sp>
        <p:nvSpPr>
          <p:cNvPr id="6" name="Content Placeholder 2"/>
          <p:cNvSpPr>
            <a:spLocks noGrp="1"/>
          </p:cNvSpPr>
          <p:nvPr>
            <p:ph idx="1"/>
          </p:nvPr>
        </p:nvSpPr>
        <p:spPr>
          <a:xfrm>
            <a:off x="609600" y="3276600"/>
            <a:ext cx="11201400" cy="2620964"/>
          </a:xfrm>
        </p:spPr>
        <p:txBody>
          <a:bodyPr>
            <a:noAutofit/>
          </a:bodyPr>
          <a:lstStyle/>
          <a:p>
            <a:pPr>
              <a:buFont typeface="Arial" charset="0"/>
              <a:buChar char="•"/>
            </a:pPr>
            <a:r>
              <a:rPr lang="en-US" sz="1800" b="1" dirty="0">
                <a:solidFill>
                  <a:srgbClr val="FF0000"/>
                </a:solidFill>
              </a:rPr>
              <a:t>Goal:</a:t>
            </a:r>
            <a:r>
              <a:rPr lang="en-US" sz="1800" dirty="0"/>
              <a:t> How do physical handicaps affect perception of employment qualification?</a:t>
            </a:r>
          </a:p>
          <a:p>
            <a:r>
              <a:rPr lang="en-US" sz="1000" dirty="0"/>
              <a:t>(Cesare, </a:t>
            </a:r>
            <a:r>
              <a:rPr lang="en-US" sz="1000" dirty="0" err="1"/>
              <a:t>Tannenbaum</a:t>
            </a:r>
            <a:r>
              <a:rPr lang="en-US" sz="1000" dirty="0"/>
              <a:t>, and </a:t>
            </a:r>
            <a:r>
              <a:rPr lang="en-US" sz="1000" dirty="0" err="1"/>
              <a:t>Dalessio</a:t>
            </a:r>
            <a:r>
              <a:rPr lang="en-US" sz="1000" dirty="0"/>
              <a:t> “Interviewers’ decisions related to applicant handicap type and rater empathy” (1990) </a:t>
            </a:r>
            <a:r>
              <a:rPr lang="en-US" sz="1000" i="1" dirty="0"/>
              <a:t>Human Performance)</a:t>
            </a:r>
          </a:p>
          <a:p>
            <a:pPr>
              <a:buFont typeface="Arial" charset="0"/>
              <a:buChar char="•"/>
            </a:pPr>
            <a:r>
              <a:rPr lang="en-US" sz="1800" dirty="0"/>
              <a:t>The researchers prepared five video taped job interviews with the same actors.</a:t>
            </a:r>
          </a:p>
          <a:p>
            <a:pPr>
              <a:buFont typeface="Arial" charset="0"/>
              <a:buChar char="•"/>
            </a:pPr>
            <a:r>
              <a:rPr lang="en-US" sz="1800" dirty="0"/>
              <a:t>The tapes differed only in the handicap of the applicant:</a:t>
            </a:r>
          </a:p>
          <a:p>
            <a:pPr lvl="1">
              <a:buFont typeface="Arial" charset="0"/>
              <a:buChar char="•"/>
            </a:pPr>
            <a:r>
              <a:rPr lang="en-US" sz="1600" dirty="0"/>
              <a:t>No handicap (this is the control group)</a:t>
            </a:r>
          </a:p>
          <a:p>
            <a:pPr lvl="1">
              <a:buFont typeface="Arial" charset="0"/>
              <a:buChar char="•"/>
            </a:pPr>
            <a:r>
              <a:rPr lang="en-US" sz="1600" dirty="0"/>
              <a:t>One leg amputated</a:t>
            </a:r>
          </a:p>
          <a:p>
            <a:pPr lvl="1">
              <a:buFont typeface="Arial" charset="0"/>
              <a:buChar char="•"/>
            </a:pPr>
            <a:r>
              <a:rPr lang="en-US" sz="1600" dirty="0"/>
              <a:t>Crutches</a:t>
            </a:r>
          </a:p>
          <a:p>
            <a:pPr lvl="1">
              <a:buFont typeface="Arial" charset="0"/>
              <a:buChar char="•"/>
            </a:pPr>
            <a:r>
              <a:rPr lang="en-US" sz="1600" dirty="0"/>
              <a:t>Hearing impaired</a:t>
            </a:r>
          </a:p>
          <a:p>
            <a:pPr lvl="1">
              <a:buFont typeface="Arial" charset="0"/>
              <a:buChar char="•"/>
            </a:pPr>
            <a:r>
              <a:rPr lang="en-US" sz="1600" dirty="0"/>
              <a:t>Wheelchair</a:t>
            </a:r>
          </a:p>
          <a:p>
            <a:r>
              <a:rPr lang="en-US" sz="1800" dirty="0"/>
              <a:t>Fourteen students were randomly assigned to each tape to rate applicants: 0</a:t>
            </a:r>
            <a:r>
              <a:rPr lang="en-US" sz="1800" dirty="0">
                <a:latin typeface="Arial" panose="020B0604020202020204" pitchFamily="34" charset="0"/>
                <a:cs typeface="Arial" panose="020B0604020202020204" pitchFamily="34" charset="0"/>
              </a:rPr>
              <a:t>–</a:t>
            </a:r>
            <a:r>
              <a:rPr lang="en-US" sz="1800" dirty="0"/>
              <a:t>10 pts (70 students total).</a:t>
            </a:r>
          </a:p>
        </p:txBody>
      </p:sp>
      <p:pic>
        <p:nvPicPr>
          <p:cNvPr id="5"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46171" b="50521"/>
          <a:stretch/>
        </p:blipFill>
        <p:spPr bwMode="auto">
          <a:xfrm>
            <a:off x="609600" y="914400"/>
            <a:ext cx="10972800" cy="22315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2877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Handicap and Capability Study (cont.)</a:t>
            </a:r>
          </a:p>
        </p:txBody>
      </p:sp>
      <p:sp>
        <p:nvSpPr>
          <p:cNvPr id="3" name="Content Placeholder 2"/>
          <p:cNvSpPr>
            <a:spLocks noGrp="1"/>
          </p:cNvSpPr>
          <p:nvPr>
            <p:ph idx="1"/>
          </p:nvPr>
        </p:nvSpPr>
        <p:spPr>
          <a:xfrm>
            <a:off x="609600" y="1600201"/>
            <a:ext cx="10972800" cy="1963509"/>
          </a:xfrm>
        </p:spPr>
        <p:txBody>
          <a:bodyPr>
            <a:normAutofit/>
          </a:bodyPr>
          <a:lstStyle/>
          <a:p>
            <a:r>
              <a:rPr lang="en-US" dirty="0"/>
              <a:t>Do subjects systematically evaluate qualifications differently according to handicap?</a:t>
            </a:r>
          </a:p>
          <a:p>
            <a:r>
              <a:rPr lang="en-US" dirty="0"/>
              <a:t>If so, which handicaps are evaluated differently?</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651" r="14287"/>
          <a:stretch/>
        </p:blipFill>
        <p:spPr bwMode="auto">
          <a:xfrm>
            <a:off x="632118" y="3440595"/>
            <a:ext cx="5987143" cy="304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3572861"/>
            <a:ext cx="3840819" cy="29116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2005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There Any Difference at All?</a:t>
            </a:r>
          </a:p>
        </p:txBody>
      </p:sp>
      <p:sp>
        <p:nvSpPr>
          <p:cNvPr id="5" name="Content Placeholder 2"/>
          <p:cNvSpPr>
            <a:spLocks noGrp="1"/>
          </p:cNvSpPr>
          <p:nvPr>
            <p:ph idx="1"/>
          </p:nvPr>
        </p:nvSpPr>
        <p:spPr/>
        <p:txBody>
          <a:bodyPr>
            <a:normAutofit fontScale="92500" lnSpcReduction="10000"/>
          </a:bodyPr>
          <a:lstStyle/>
          <a:p>
            <a:r>
              <a:rPr lang="en-US" dirty="0"/>
              <a:t>We should begin any analysis involving several groups by using the ANOVA framework</a:t>
            </a:r>
          </a:p>
          <a:p>
            <a:r>
              <a:rPr lang="en-US" dirty="0"/>
              <a:t>If there isn’t any (statistically) significant difference in the population means, then there is no reason to address more refined questions</a:t>
            </a:r>
          </a:p>
          <a:p>
            <a:pPr>
              <a:buFont typeface="Arial" charset="0"/>
              <a:buChar char="•"/>
            </a:pPr>
            <a:r>
              <a:rPr lang="en-US" dirty="0"/>
              <a:t>The tapes differed only in the handicap of the applicant:</a:t>
            </a:r>
          </a:p>
          <a:p>
            <a:pPr lvl="1">
              <a:buFont typeface="Arial" charset="0"/>
              <a:buChar char="•"/>
            </a:pPr>
            <a:r>
              <a:rPr lang="en-US" sz="2000" dirty="0"/>
              <a:t>No handicap (this is the control group)</a:t>
            </a:r>
          </a:p>
          <a:p>
            <a:pPr lvl="1">
              <a:buFont typeface="Arial" charset="0"/>
              <a:buChar char="•"/>
            </a:pPr>
            <a:r>
              <a:rPr lang="en-US" sz="2000" dirty="0"/>
              <a:t>One leg amputated</a:t>
            </a:r>
          </a:p>
          <a:p>
            <a:pPr lvl="1">
              <a:buFont typeface="Arial" charset="0"/>
              <a:buChar char="•"/>
            </a:pPr>
            <a:r>
              <a:rPr lang="en-US" sz="2000" dirty="0"/>
              <a:t>Crutches</a:t>
            </a:r>
          </a:p>
          <a:p>
            <a:pPr lvl="1">
              <a:buFont typeface="Arial" charset="0"/>
              <a:buChar char="•"/>
            </a:pPr>
            <a:r>
              <a:rPr lang="en-US" sz="2000" dirty="0"/>
              <a:t>Hearing impaired</a:t>
            </a:r>
          </a:p>
          <a:p>
            <a:pPr lvl="1">
              <a:buFont typeface="Arial" charset="0"/>
              <a:buChar char="•"/>
            </a:pPr>
            <a:r>
              <a:rPr lang="en-US" sz="2000" dirty="0"/>
              <a:t>Wheelchair</a:t>
            </a:r>
          </a:p>
        </p:txBody>
      </p:sp>
      <mc:AlternateContent xmlns:mc="http://schemas.openxmlformats.org/markup-compatibility/2006" xmlns:a14="http://schemas.microsoft.com/office/drawing/2010/main">
        <mc:Choice Requires="a14">
          <p:sp>
            <p:nvSpPr>
              <p:cNvPr id="6" name="TextBox 5"/>
              <p:cNvSpPr txBox="1"/>
              <p:nvPr/>
            </p:nvSpPr>
            <p:spPr>
              <a:xfrm>
                <a:off x="6781800" y="4731657"/>
                <a:ext cx="919098"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i="1">
                              <a:solidFill>
                                <a:prstClr val="black"/>
                              </a:solidFill>
                              <a:latin typeface="Cambria Math" panose="02040503050406030204" pitchFamily="18" charset="0"/>
                            </a:rPr>
                          </m:ctrlPr>
                        </m:sSubPr>
                        <m:e>
                          <m:r>
                            <a:rPr lang="en-US" sz="1600" i="1">
                              <a:solidFill>
                                <a:prstClr val="black"/>
                              </a:solidFill>
                              <a:latin typeface="Cambria Math" charset="0"/>
                            </a:rPr>
                            <m:t>(</m:t>
                          </m:r>
                          <m:r>
                            <a:rPr lang="en-US" sz="1600" i="1">
                              <a:solidFill>
                                <a:prstClr val="black"/>
                              </a:solidFill>
                              <a:latin typeface="Cambria Math" charset="0"/>
                              <a:ea typeface="Cambria Math" charset="0"/>
                              <a:cs typeface="Cambria Math" charset="0"/>
                            </a:rPr>
                            <m:t>𝜇</m:t>
                          </m:r>
                        </m:e>
                        <m:sub>
                          <m:r>
                            <a:rPr lang="en-US" sz="1600" i="1">
                              <a:solidFill>
                                <a:prstClr val="black"/>
                              </a:solidFill>
                              <a:latin typeface="Cambria Math" charset="0"/>
                            </a:rPr>
                            <m:t>𝑁𝑜𝑛𝑒</m:t>
                          </m:r>
                        </m:sub>
                      </m:sSub>
                      <m:r>
                        <a:rPr lang="en-US" sz="1600" i="1">
                          <a:solidFill>
                            <a:prstClr val="black"/>
                          </a:solidFill>
                          <a:latin typeface="Cambria Math" charset="0"/>
                        </a:rPr>
                        <m:t>)</m:t>
                      </m:r>
                    </m:oMath>
                  </m:oMathPara>
                </a14:m>
                <a:endParaRPr lang="en-US" sz="1600" dirty="0">
                  <a:solidFill>
                    <a:prstClr val="black"/>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781800" y="4731657"/>
                <a:ext cx="919098" cy="338554"/>
              </a:xfrm>
              <a:prstGeom prst="rect">
                <a:avLst/>
              </a:prstGeom>
              <a:blipFill>
                <a:blip r:embed="rId2"/>
                <a:stretch>
                  <a:fillRect b="-10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781800" y="5040496"/>
                <a:ext cx="868250" cy="3575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i="1">
                              <a:solidFill>
                                <a:prstClr val="black"/>
                              </a:solidFill>
                              <a:latin typeface="Cambria Math" panose="02040503050406030204" pitchFamily="18" charset="0"/>
                            </a:rPr>
                          </m:ctrlPr>
                        </m:sSubPr>
                        <m:e>
                          <m:r>
                            <a:rPr lang="en-US" sz="1600" i="1">
                              <a:solidFill>
                                <a:prstClr val="black"/>
                              </a:solidFill>
                              <a:latin typeface="Cambria Math" charset="0"/>
                            </a:rPr>
                            <m:t>(</m:t>
                          </m:r>
                          <m:r>
                            <a:rPr lang="en-US" sz="1600" i="1">
                              <a:solidFill>
                                <a:prstClr val="black"/>
                              </a:solidFill>
                              <a:latin typeface="Cambria Math" charset="0"/>
                              <a:ea typeface="Cambria Math" charset="0"/>
                              <a:cs typeface="Cambria Math" charset="0"/>
                            </a:rPr>
                            <m:t>𝜇</m:t>
                          </m:r>
                        </m:e>
                        <m:sub>
                          <m:r>
                            <a:rPr lang="en-US" sz="1600" i="1">
                              <a:solidFill>
                                <a:prstClr val="black"/>
                              </a:solidFill>
                              <a:latin typeface="Cambria Math" charset="0"/>
                            </a:rPr>
                            <m:t>𝐴𝑚𝑝</m:t>
                          </m:r>
                        </m:sub>
                      </m:sSub>
                      <m:r>
                        <a:rPr lang="en-US" sz="1600" i="1">
                          <a:solidFill>
                            <a:prstClr val="black"/>
                          </a:solidFill>
                          <a:latin typeface="Cambria Math" charset="0"/>
                        </a:rPr>
                        <m:t>)</m:t>
                      </m:r>
                    </m:oMath>
                  </m:oMathPara>
                </a14:m>
                <a:endParaRPr lang="en-US" sz="1600" dirty="0">
                  <a:solidFill>
                    <a:prstClr val="black"/>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6781800" y="5040496"/>
                <a:ext cx="868250" cy="357534"/>
              </a:xfrm>
              <a:prstGeom prst="rect">
                <a:avLst/>
              </a:prstGeom>
              <a:blipFill>
                <a:blip r:embed="rId3"/>
                <a:stretch>
                  <a:fillRect b="-50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781801" y="5329807"/>
                <a:ext cx="1038553"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i="1">
                              <a:solidFill>
                                <a:prstClr val="black"/>
                              </a:solidFill>
                              <a:latin typeface="Cambria Math" panose="02040503050406030204" pitchFamily="18" charset="0"/>
                            </a:rPr>
                          </m:ctrlPr>
                        </m:sSubPr>
                        <m:e>
                          <m:r>
                            <a:rPr lang="en-US" sz="1600" i="1">
                              <a:solidFill>
                                <a:prstClr val="black"/>
                              </a:solidFill>
                              <a:latin typeface="Cambria Math" charset="0"/>
                            </a:rPr>
                            <m:t>(</m:t>
                          </m:r>
                          <m:r>
                            <a:rPr lang="en-US" sz="1600" i="1">
                              <a:solidFill>
                                <a:prstClr val="black"/>
                              </a:solidFill>
                              <a:latin typeface="Cambria Math" charset="0"/>
                              <a:ea typeface="Cambria Math" charset="0"/>
                              <a:cs typeface="Cambria Math" charset="0"/>
                            </a:rPr>
                            <m:t>𝜇</m:t>
                          </m:r>
                        </m:e>
                        <m:sub>
                          <m:r>
                            <a:rPr lang="en-US" sz="1600" i="1">
                              <a:solidFill>
                                <a:prstClr val="black"/>
                              </a:solidFill>
                              <a:latin typeface="Cambria Math" charset="0"/>
                            </a:rPr>
                            <m:t>𝐶𝑟𝑢𝑡𝑐h</m:t>
                          </m:r>
                        </m:sub>
                      </m:sSub>
                      <m:r>
                        <a:rPr lang="en-US" sz="1600" i="1">
                          <a:solidFill>
                            <a:prstClr val="black"/>
                          </a:solidFill>
                          <a:latin typeface="Cambria Math" charset="0"/>
                        </a:rPr>
                        <m:t>)</m:t>
                      </m:r>
                    </m:oMath>
                  </m:oMathPara>
                </a14:m>
                <a:endParaRPr lang="en-US" sz="1600" dirty="0">
                  <a:solidFill>
                    <a:prstClr val="black"/>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781801" y="5329807"/>
                <a:ext cx="1038553" cy="338554"/>
              </a:xfrm>
              <a:prstGeom prst="rect">
                <a:avLst/>
              </a:prstGeom>
              <a:blipFill>
                <a:blip r:embed="rId4"/>
                <a:stretch>
                  <a:fillRect b="-10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781800" y="5630145"/>
                <a:ext cx="903260"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i="1">
                              <a:solidFill>
                                <a:prstClr val="black"/>
                              </a:solidFill>
                              <a:latin typeface="Cambria Math" panose="02040503050406030204" pitchFamily="18" charset="0"/>
                            </a:rPr>
                          </m:ctrlPr>
                        </m:sSubPr>
                        <m:e>
                          <m:r>
                            <a:rPr lang="en-US" sz="1600" i="1">
                              <a:solidFill>
                                <a:prstClr val="black"/>
                              </a:solidFill>
                              <a:latin typeface="Cambria Math" charset="0"/>
                            </a:rPr>
                            <m:t>(</m:t>
                          </m:r>
                          <m:r>
                            <a:rPr lang="en-US" sz="1600" i="1">
                              <a:solidFill>
                                <a:prstClr val="black"/>
                              </a:solidFill>
                              <a:latin typeface="Cambria Math" charset="0"/>
                              <a:ea typeface="Cambria Math" charset="0"/>
                              <a:cs typeface="Cambria Math" charset="0"/>
                            </a:rPr>
                            <m:t>𝜇</m:t>
                          </m:r>
                        </m:e>
                        <m:sub>
                          <m:r>
                            <a:rPr lang="en-US" sz="1600" i="1">
                              <a:solidFill>
                                <a:prstClr val="black"/>
                              </a:solidFill>
                              <a:latin typeface="Cambria Math" charset="0"/>
                            </a:rPr>
                            <m:t>𝐻𝑒𝑎𝑟</m:t>
                          </m:r>
                        </m:sub>
                      </m:sSub>
                      <m:r>
                        <a:rPr lang="en-US" sz="1600" i="1">
                          <a:solidFill>
                            <a:prstClr val="black"/>
                          </a:solidFill>
                          <a:latin typeface="Cambria Math" charset="0"/>
                        </a:rPr>
                        <m:t>)</m:t>
                      </m:r>
                    </m:oMath>
                  </m:oMathPara>
                </a14:m>
                <a:endParaRPr lang="en-US" sz="1600" dirty="0">
                  <a:solidFill>
                    <a:prstClr val="black"/>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781800" y="5630145"/>
                <a:ext cx="903260" cy="338554"/>
              </a:xfrm>
              <a:prstGeom prst="rect">
                <a:avLst/>
              </a:prstGeom>
              <a:blipFill>
                <a:blip r:embed="rId5"/>
                <a:stretch>
                  <a:fillRect b="-1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781800" y="5945952"/>
                <a:ext cx="995016"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i="1">
                              <a:solidFill>
                                <a:prstClr val="black"/>
                              </a:solidFill>
                              <a:latin typeface="Cambria Math" panose="02040503050406030204" pitchFamily="18" charset="0"/>
                            </a:rPr>
                          </m:ctrlPr>
                        </m:sSubPr>
                        <m:e>
                          <m:r>
                            <a:rPr lang="en-US" sz="1600" i="1">
                              <a:solidFill>
                                <a:prstClr val="black"/>
                              </a:solidFill>
                              <a:latin typeface="Cambria Math" charset="0"/>
                            </a:rPr>
                            <m:t>(</m:t>
                          </m:r>
                          <m:r>
                            <a:rPr lang="en-US" sz="1600" i="1">
                              <a:solidFill>
                                <a:prstClr val="black"/>
                              </a:solidFill>
                              <a:latin typeface="Cambria Math" charset="0"/>
                              <a:ea typeface="Cambria Math" charset="0"/>
                              <a:cs typeface="Cambria Math" charset="0"/>
                            </a:rPr>
                            <m:t>𝜇</m:t>
                          </m:r>
                        </m:e>
                        <m:sub>
                          <m:r>
                            <a:rPr lang="en-US" sz="1600" i="1">
                              <a:solidFill>
                                <a:prstClr val="black"/>
                              </a:solidFill>
                              <a:latin typeface="Cambria Math" charset="0"/>
                            </a:rPr>
                            <m:t>𝑊h𝑒𝑒𝑙</m:t>
                          </m:r>
                        </m:sub>
                      </m:sSub>
                      <m:r>
                        <a:rPr lang="en-US" sz="1600" i="1">
                          <a:solidFill>
                            <a:prstClr val="black"/>
                          </a:solidFill>
                          <a:latin typeface="Cambria Math" charset="0"/>
                        </a:rPr>
                        <m:t>)</m:t>
                      </m:r>
                    </m:oMath>
                  </m:oMathPara>
                </a14:m>
                <a:endParaRPr lang="en-US" sz="1600" dirty="0">
                  <a:solidFill>
                    <a:prstClr val="black"/>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6781800" y="5945952"/>
                <a:ext cx="995016" cy="338554"/>
              </a:xfrm>
              <a:prstGeom prst="rect">
                <a:avLst/>
              </a:prstGeom>
              <a:blipFill>
                <a:blip r:embed="rId6"/>
                <a:stretch>
                  <a:fillRect b="-10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914400" y="5985433"/>
                <a:ext cx="3190780" cy="369332"/>
              </a:xfrm>
              <a:prstGeom prst="rect">
                <a:avLst/>
              </a:prstGeom>
              <a:noFill/>
            </p:spPr>
            <p:txBody>
              <a:bodyPr wrap="square" rtlCol="0">
                <a:spAutoFit/>
              </a:bodyPr>
              <a:lstStyle/>
              <a:p>
                <a:r>
                  <a:rPr lang="en-US" dirty="0">
                    <a:solidFill>
                      <a:prstClr val="black"/>
                    </a:solidFill>
                  </a:rPr>
                  <a:t>ANOVA: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rPr>
                          <m:t>𝐻</m:t>
                        </m:r>
                      </m:e>
                      <m:sub>
                        <m:r>
                          <a:rPr lang="en-US" i="1">
                            <a:solidFill>
                              <a:prstClr val="black"/>
                            </a:solidFill>
                            <a:latin typeface="Cambria Math" charset="0"/>
                          </a:rPr>
                          <m:t>0</m:t>
                        </m:r>
                      </m:sub>
                    </m:sSub>
                    <m:r>
                      <a:rPr lang="en-US" i="1">
                        <a:solidFill>
                          <a:prstClr val="black"/>
                        </a:solidFill>
                        <a:latin typeface="Cambria Math"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ea typeface="Cambria Math" charset="0"/>
                            <a:cs typeface="Cambria Math" charset="0"/>
                          </a:rPr>
                          <m:t>𝜇</m:t>
                        </m:r>
                      </m:e>
                      <m:sub>
                        <m:r>
                          <a:rPr lang="en-US" i="1">
                            <a:solidFill>
                              <a:prstClr val="black"/>
                            </a:solidFill>
                            <a:latin typeface="Cambria Math" charset="0"/>
                          </a:rPr>
                          <m:t>1</m:t>
                        </m:r>
                      </m:sub>
                    </m:sSub>
                  </m:oMath>
                </a14:m>
                <a:r>
                  <a:rPr lang="en-US" dirty="0">
                    <a:solidFill>
                      <a:prstClr val="black"/>
                    </a:solidFill>
                  </a:rPr>
                  <a:t>=</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ea typeface="Cambria Math" charset="0"/>
                            <a:cs typeface="Cambria Math" charset="0"/>
                          </a:rPr>
                          <m:t>𝜇</m:t>
                        </m:r>
                      </m:e>
                      <m:sub>
                        <m:r>
                          <a:rPr lang="en-US" i="1">
                            <a:solidFill>
                              <a:prstClr val="black"/>
                            </a:solidFill>
                            <a:latin typeface="Cambria Math" charset="0"/>
                            <a:ea typeface="Cambria Math" charset="0"/>
                            <a:cs typeface="Cambria Math" charset="0"/>
                          </a:rPr>
                          <m:t>2</m:t>
                        </m:r>
                      </m:sub>
                    </m:sSub>
                  </m:oMath>
                </a14:m>
                <a:r>
                  <a:rPr lang="en-US" dirty="0">
                    <a:solidFill>
                      <a:prstClr val="black"/>
                    </a:solidFill>
                  </a:rPr>
                  <a:t>=</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ea typeface="Cambria Math" charset="0"/>
                            <a:cs typeface="Cambria Math" charset="0"/>
                          </a:rPr>
                          <m:t>𝜇</m:t>
                        </m:r>
                      </m:e>
                      <m:sub>
                        <m:r>
                          <a:rPr lang="en-US" i="1">
                            <a:solidFill>
                              <a:prstClr val="black"/>
                            </a:solidFill>
                            <a:latin typeface="Cambria Math" charset="0"/>
                            <a:ea typeface="Cambria Math" charset="0"/>
                            <a:cs typeface="Cambria Math" charset="0"/>
                          </a:rPr>
                          <m:t>3</m:t>
                        </m:r>
                      </m:sub>
                    </m:sSub>
                  </m:oMath>
                </a14:m>
                <a:r>
                  <a:rPr lang="en-US" dirty="0">
                    <a:solidFill>
                      <a:prstClr val="black"/>
                    </a:solidFill>
                  </a:rPr>
                  <a:t>=</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ea typeface="Cambria Math" charset="0"/>
                            <a:cs typeface="Cambria Math" charset="0"/>
                          </a:rPr>
                          <m:t>𝜇</m:t>
                        </m:r>
                      </m:e>
                      <m:sub>
                        <m:r>
                          <a:rPr lang="en-US" i="1">
                            <a:solidFill>
                              <a:prstClr val="black"/>
                            </a:solidFill>
                            <a:latin typeface="Cambria Math" charset="0"/>
                            <a:ea typeface="Cambria Math" charset="0"/>
                            <a:cs typeface="Cambria Math" charset="0"/>
                          </a:rPr>
                          <m:t>4</m:t>
                        </m:r>
                      </m:sub>
                    </m:sSub>
                  </m:oMath>
                </a14:m>
                <a:r>
                  <a:rPr lang="en-US" dirty="0">
                    <a:solidFill>
                      <a:prstClr val="black"/>
                    </a:solidFill>
                  </a:rPr>
                  <a:t>=</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ea typeface="Cambria Math" charset="0"/>
                            <a:cs typeface="Cambria Math" charset="0"/>
                          </a:rPr>
                          <m:t>𝜇</m:t>
                        </m:r>
                      </m:e>
                      <m:sub>
                        <m:r>
                          <a:rPr lang="en-US" i="1">
                            <a:solidFill>
                              <a:prstClr val="black"/>
                            </a:solidFill>
                            <a:latin typeface="Cambria Math" charset="0"/>
                            <a:ea typeface="Cambria Math" charset="0"/>
                            <a:cs typeface="Cambria Math" charset="0"/>
                          </a:rPr>
                          <m:t>5</m:t>
                        </m:r>
                      </m:sub>
                    </m:sSub>
                  </m:oMath>
                </a14:m>
                <a:endParaRPr lang="en-US" dirty="0">
                  <a:solidFill>
                    <a:prstClr val="black"/>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914400" y="5985433"/>
                <a:ext cx="3190780" cy="369332"/>
              </a:xfrm>
              <a:prstGeom prst="rect">
                <a:avLst/>
              </a:prstGeom>
              <a:blipFill>
                <a:blip r:embed="rId7"/>
                <a:stretch>
                  <a:fillRect l="-1530"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698813" y="6367497"/>
                <a:ext cx="2649571" cy="391646"/>
              </a:xfrm>
              <a:prstGeom prst="rect">
                <a:avLst/>
              </a:prstGeom>
              <a:noFill/>
            </p:spPr>
            <p:txBody>
              <a:bodyPr wrap="none" rtlCol="0">
                <a:spAutoFit/>
              </a:bodyPr>
              <a:lstStyle/>
              <a:p>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rPr>
                          <m:t>𝐻</m:t>
                        </m:r>
                      </m:e>
                      <m:sub>
                        <m:r>
                          <a:rPr lang="en-US" i="1">
                            <a:solidFill>
                              <a:prstClr val="black"/>
                            </a:solidFill>
                            <a:latin typeface="Cambria Math" charset="0"/>
                          </a:rPr>
                          <m:t>𝐴</m:t>
                        </m:r>
                      </m:sub>
                    </m:sSub>
                    <m:r>
                      <a:rPr lang="en-US" i="1">
                        <a:solidFill>
                          <a:prstClr val="black"/>
                        </a:solidFill>
                        <a:latin typeface="Cambria Math"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ea typeface="Cambria Math" charset="0"/>
                            <a:cs typeface="Cambria Math" charset="0"/>
                          </a:rPr>
                          <m:t>𝜇</m:t>
                        </m:r>
                      </m:e>
                      <m:sub>
                        <m:r>
                          <a:rPr lang="en-US" i="1">
                            <a:solidFill>
                              <a:prstClr val="black"/>
                            </a:solidFill>
                            <a:latin typeface="Cambria Math" charset="0"/>
                            <a:ea typeface="Cambria Math" charset="0"/>
                            <a:cs typeface="Cambria Math" charset="0"/>
                          </a:rPr>
                          <m:t>𝑗</m:t>
                        </m:r>
                      </m:sub>
                    </m:sSub>
                    <m:r>
                      <a:rPr lang="en-US" dirty="0">
                        <a:solidFill>
                          <a:prstClr val="black"/>
                        </a:solidFill>
                        <a:latin typeface="Cambria Math" charset="0"/>
                        <a:ea typeface="Cambria Math" charset="0"/>
                        <a:cs typeface="Cambria Math"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ea typeface="Cambria Math" charset="0"/>
                            <a:cs typeface="Cambria Math" charset="0"/>
                          </a:rPr>
                          <m:t>𝜇</m:t>
                        </m:r>
                      </m:e>
                      <m:sub>
                        <m:r>
                          <a:rPr lang="en-US" i="1">
                            <a:solidFill>
                              <a:prstClr val="black"/>
                            </a:solidFill>
                            <a:latin typeface="Cambria Math" charset="0"/>
                            <a:ea typeface="Cambria Math" charset="0"/>
                            <a:cs typeface="Cambria Math" charset="0"/>
                          </a:rPr>
                          <m:t>𝑘</m:t>
                        </m:r>
                      </m:sub>
                    </m:sSub>
                  </m:oMath>
                </a14:m>
                <a:r>
                  <a:rPr lang="en-US" dirty="0">
                    <a:solidFill>
                      <a:prstClr val="black"/>
                    </a:solidFill>
                  </a:rPr>
                  <a:t> for some </a:t>
                </a:r>
                <a14:m>
                  <m:oMath xmlns:m="http://schemas.openxmlformats.org/officeDocument/2006/math">
                    <m:r>
                      <a:rPr lang="en-US" i="1">
                        <a:solidFill>
                          <a:prstClr val="black"/>
                        </a:solidFill>
                        <a:latin typeface="Cambria Math" charset="0"/>
                      </a:rPr>
                      <m:t>𝑗</m:t>
                    </m:r>
                    <m:r>
                      <a:rPr lang="en-US" i="1">
                        <a:solidFill>
                          <a:prstClr val="black"/>
                        </a:solidFill>
                        <a:latin typeface="Cambria Math" charset="0"/>
                      </a:rPr>
                      <m:t>,</m:t>
                    </m:r>
                    <m:r>
                      <a:rPr lang="en-US" i="1">
                        <a:solidFill>
                          <a:prstClr val="black"/>
                        </a:solidFill>
                        <a:latin typeface="Cambria Math" charset="0"/>
                      </a:rPr>
                      <m:t>𝑘</m:t>
                    </m:r>
                  </m:oMath>
                </a14:m>
                <a:endParaRPr lang="en-US" dirty="0">
                  <a:solidFill>
                    <a:prstClr val="black"/>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1698813" y="6367497"/>
                <a:ext cx="2649571" cy="391646"/>
              </a:xfrm>
              <a:prstGeom prst="rect">
                <a:avLst/>
              </a:prstGeom>
              <a:blipFill>
                <a:blip r:embed="rId8"/>
                <a:stretch>
                  <a:fillRect t="-9375" b="-18750"/>
                </a:stretch>
              </a:blipFill>
            </p:spPr>
            <p:txBody>
              <a:bodyPr/>
              <a:lstStyle/>
              <a:p>
                <a:r>
                  <a:rPr lang="en-US">
                    <a:noFill/>
                  </a:rPr>
                  <a:t> </a:t>
                </a:r>
              </a:p>
            </p:txBody>
          </p:sp>
        </mc:Fallback>
      </mc:AlternateContent>
    </p:spTree>
    <p:extLst>
      <p:ext uri="{BB962C8B-B14F-4D97-AF65-F5344CB8AC3E}">
        <p14:creationId xmlns:p14="http://schemas.microsoft.com/office/powerpoint/2010/main" val="596678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2601" y="1818503"/>
            <a:ext cx="1625313" cy="1295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01" y="1818503"/>
            <a:ext cx="1648915" cy="1295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58830" y="1818504"/>
            <a:ext cx="1622971" cy="1295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14458" y="1818504"/>
            <a:ext cx="1643743" cy="1315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58201" y="1769957"/>
            <a:ext cx="1662113" cy="1343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410570" y="3657600"/>
            <a:ext cx="1558102" cy="1252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4" name="Picture 8"/>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158829" y="3688128"/>
            <a:ext cx="1526018" cy="1252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5" name="Picture 9"/>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68909" y="3691782"/>
            <a:ext cx="1534839" cy="1252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6" name="Picture 1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552549" y="3657600"/>
            <a:ext cx="1567765" cy="1252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8" name="Picture 1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752601" y="3657601"/>
            <a:ext cx="1551175" cy="1250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09600" y="5257801"/>
            <a:ext cx="10972800" cy="1015663"/>
          </a:xfrm>
          <a:prstGeom prst="rect">
            <a:avLst/>
          </a:prstGeom>
          <a:noFill/>
        </p:spPr>
        <p:txBody>
          <a:bodyPr wrap="square" rtlCol="0">
            <a:noAutofit/>
          </a:bodyPr>
          <a:lstStyle/>
          <a:p>
            <a:r>
              <a:rPr lang="en-US" sz="2000" dirty="0">
                <a:solidFill>
                  <a:prstClr val="black"/>
                </a:solidFill>
              </a:rPr>
              <a:t>There is </a:t>
            </a:r>
            <a:r>
              <a:rPr lang="en-US" sz="2000" b="1" dirty="0">
                <a:solidFill>
                  <a:prstClr val="black"/>
                </a:solidFill>
              </a:rPr>
              <a:t>no</a:t>
            </a:r>
            <a:r>
              <a:rPr lang="en-US" sz="2000" dirty="0">
                <a:solidFill>
                  <a:prstClr val="black"/>
                </a:solidFill>
              </a:rPr>
              <a:t> visual evidence to suggest that the data are not normally distributed. We will proceed with the assumption of normally distributed groups.</a:t>
            </a:r>
          </a:p>
        </p:txBody>
      </p:sp>
      <p:sp>
        <p:nvSpPr>
          <p:cNvPr id="3" name="Title 2"/>
          <p:cNvSpPr>
            <a:spLocks noGrp="1"/>
          </p:cNvSpPr>
          <p:nvPr>
            <p:ph type="title"/>
          </p:nvPr>
        </p:nvSpPr>
        <p:spPr>
          <a:xfrm>
            <a:off x="609600" y="228600"/>
            <a:ext cx="11125200" cy="1143000"/>
          </a:xfrm>
        </p:spPr>
        <p:txBody>
          <a:bodyPr>
            <a:noAutofit/>
          </a:bodyPr>
          <a:lstStyle/>
          <a:p>
            <a:r>
              <a:rPr lang="en-US" sz="3600" dirty="0"/>
              <a:t>Handicap and Capability Study: Normality Assumption</a:t>
            </a:r>
          </a:p>
        </p:txBody>
      </p:sp>
    </p:spTree>
    <p:extLst>
      <p:ext uri="{BB962C8B-B14F-4D97-AF65-F5344CB8AC3E}">
        <p14:creationId xmlns:p14="http://schemas.microsoft.com/office/powerpoint/2010/main" val="954658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8"/>
                                        </p:tgtEl>
                                        <p:attrNameLst>
                                          <p:attrName>style.visibility</p:attrName>
                                        </p:attrNameLst>
                                      </p:cBhvr>
                                      <p:to>
                                        <p:strVal val="visible"/>
                                      </p:to>
                                    </p:set>
                                    <p:animEffect transition="in" filter="fade">
                                      <p:cBhvr>
                                        <p:cTn id="7" dur="500"/>
                                        <p:tgtEl>
                                          <p:spTgt spid="4108"/>
                                        </p:tgtEl>
                                      </p:cBhvr>
                                    </p:animEffect>
                                  </p:childTnLst>
                                </p:cTn>
                              </p:par>
                              <p:par>
                                <p:cTn id="8" presetID="10" presetClass="entr" presetSubtype="0" fill="hold" nodeType="withEffect">
                                  <p:stCondLst>
                                    <p:cond delay="0"/>
                                  </p:stCondLst>
                                  <p:childTnLst>
                                    <p:set>
                                      <p:cBhvr>
                                        <p:cTn id="9" dur="1" fill="hold">
                                          <p:stCondLst>
                                            <p:cond delay="0"/>
                                          </p:stCondLst>
                                        </p:cTn>
                                        <p:tgtEl>
                                          <p:spTgt spid="4103"/>
                                        </p:tgtEl>
                                        <p:attrNameLst>
                                          <p:attrName>style.visibility</p:attrName>
                                        </p:attrNameLst>
                                      </p:cBhvr>
                                      <p:to>
                                        <p:strVal val="visible"/>
                                      </p:to>
                                    </p:set>
                                    <p:animEffect transition="in" filter="fade">
                                      <p:cBhvr>
                                        <p:cTn id="10" dur="500"/>
                                        <p:tgtEl>
                                          <p:spTgt spid="4103"/>
                                        </p:tgtEl>
                                      </p:cBhvr>
                                    </p:animEffect>
                                  </p:childTnLst>
                                </p:cTn>
                              </p:par>
                              <p:par>
                                <p:cTn id="11" presetID="10" presetClass="entr" presetSubtype="0" fill="hold" nodeType="withEffect">
                                  <p:stCondLst>
                                    <p:cond delay="0"/>
                                  </p:stCondLst>
                                  <p:childTnLst>
                                    <p:set>
                                      <p:cBhvr>
                                        <p:cTn id="12" dur="1" fill="hold">
                                          <p:stCondLst>
                                            <p:cond delay="0"/>
                                          </p:stCondLst>
                                        </p:cTn>
                                        <p:tgtEl>
                                          <p:spTgt spid="4104"/>
                                        </p:tgtEl>
                                        <p:attrNameLst>
                                          <p:attrName>style.visibility</p:attrName>
                                        </p:attrNameLst>
                                      </p:cBhvr>
                                      <p:to>
                                        <p:strVal val="visible"/>
                                      </p:to>
                                    </p:set>
                                    <p:animEffect transition="in" filter="fade">
                                      <p:cBhvr>
                                        <p:cTn id="13" dur="500"/>
                                        <p:tgtEl>
                                          <p:spTgt spid="4104"/>
                                        </p:tgtEl>
                                      </p:cBhvr>
                                    </p:animEffect>
                                  </p:childTnLst>
                                </p:cTn>
                              </p:par>
                              <p:par>
                                <p:cTn id="14" presetID="10" presetClass="entr" presetSubtype="0" fill="hold" nodeType="withEffect">
                                  <p:stCondLst>
                                    <p:cond delay="0"/>
                                  </p:stCondLst>
                                  <p:childTnLst>
                                    <p:set>
                                      <p:cBhvr>
                                        <p:cTn id="15" dur="1" fill="hold">
                                          <p:stCondLst>
                                            <p:cond delay="0"/>
                                          </p:stCondLst>
                                        </p:cTn>
                                        <p:tgtEl>
                                          <p:spTgt spid="4105"/>
                                        </p:tgtEl>
                                        <p:attrNameLst>
                                          <p:attrName>style.visibility</p:attrName>
                                        </p:attrNameLst>
                                      </p:cBhvr>
                                      <p:to>
                                        <p:strVal val="visible"/>
                                      </p:to>
                                    </p:set>
                                    <p:animEffect transition="in" filter="fade">
                                      <p:cBhvr>
                                        <p:cTn id="16" dur="500"/>
                                        <p:tgtEl>
                                          <p:spTgt spid="4105"/>
                                        </p:tgtEl>
                                      </p:cBhvr>
                                    </p:animEffect>
                                  </p:childTnLst>
                                </p:cTn>
                              </p:par>
                              <p:par>
                                <p:cTn id="17" presetID="10" presetClass="entr" presetSubtype="0" fill="hold" nodeType="withEffect">
                                  <p:stCondLst>
                                    <p:cond delay="0"/>
                                  </p:stCondLst>
                                  <p:childTnLst>
                                    <p:set>
                                      <p:cBhvr>
                                        <p:cTn id="18" dur="1" fill="hold">
                                          <p:stCondLst>
                                            <p:cond delay="0"/>
                                          </p:stCondLst>
                                        </p:cTn>
                                        <p:tgtEl>
                                          <p:spTgt spid="4106"/>
                                        </p:tgtEl>
                                        <p:attrNameLst>
                                          <p:attrName>style.visibility</p:attrName>
                                        </p:attrNameLst>
                                      </p:cBhvr>
                                      <p:to>
                                        <p:strVal val="visible"/>
                                      </p:to>
                                    </p:set>
                                    <p:animEffect transition="in" filter="fade">
                                      <p:cBhvr>
                                        <p:cTn id="19" dur="500"/>
                                        <p:tgtEl>
                                          <p:spTgt spid="410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E449F-B444-7D43-BAB9-2A9A05C50B80}"/>
              </a:ext>
            </a:extLst>
          </p:cNvPr>
          <p:cNvSpPr>
            <a:spLocks noGrp="1"/>
          </p:cNvSpPr>
          <p:nvPr>
            <p:ph type="title"/>
          </p:nvPr>
        </p:nvSpPr>
        <p:spPr>
          <a:xfrm>
            <a:off x="2152650" y="2407287"/>
            <a:ext cx="7886700" cy="1325563"/>
          </a:xfrm>
        </p:spPr>
        <p:txBody>
          <a:bodyPr/>
          <a:lstStyle/>
          <a:p>
            <a:pPr algn="ctr"/>
            <a:r>
              <a:rPr lang="en-US" dirty="0"/>
              <a:t>Quick Quiz Questions</a:t>
            </a:r>
          </a:p>
        </p:txBody>
      </p:sp>
    </p:spTree>
    <p:extLst>
      <p:ext uri="{BB962C8B-B14F-4D97-AF65-F5344CB8AC3E}">
        <p14:creationId xmlns:p14="http://schemas.microsoft.com/office/powerpoint/2010/main" val="3449957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Handicap and Capability Study:</a:t>
            </a:r>
            <a:br>
              <a:rPr lang="en-US" sz="3200" dirty="0"/>
            </a:br>
            <a:r>
              <a:rPr lang="en-US" sz="3200" dirty="0"/>
              <a:t>Equal Variances Assumption</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4260" y="1750062"/>
            <a:ext cx="4815840" cy="3642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09600" y="5562600"/>
            <a:ext cx="10972799" cy="707886"/>
          </a:xfrm>
          <a:prstGeom prst="rect">
            <a:avLst/>
          </a:prstGeom>
          <a:noFill/>
        </p:spPr>
        <p:txBody>
          <a:bodyPr wrap="square" rtlCol="0">
            <a:noAutofit/>
          </a:bodyPr>
          <a:lstStyle/>
          <a:p>
            <a:r>
              <a:rPr lang="en-US" sz="2000" dirty="0">
                <a:solidFill>
                  <a:prstClr val="black"/>
                </a:solidFill>
              </a:rPr>
              <a:t>There is </a:t>
            </a:r>
            <a:r>
              <a:rPr lang="en-US" sz="2000" b="1" dirty="0">
                <a:solidFill>
                  <a:prstClr val="black"/>
                </a:solidFill>
              </a:rPr>
              <a:t>no</a:t>
            </a:r>
            <a:r>
              <a:rPr lang="en-US" sz="2000" dirty="0">
                <a:solidFill>
                  <a:prstClr val="black"/>
                </a:solidFill>
              </a:rPr>
              <a:t> evidence to suggest variances are unequal.</a:t>
            </a:r>
          </a:p>
        </p:txBody>
      </p:sp>
    </p:spTree>
    <p:extLst>
      <p:ext uri="{BB962C8B-B14F-4D97-AF65-F5344CB8AC3E}">
        <p14:creationId xmlns:p14="http://schemas.microsoft.com/office/powerpoint/2010/main" val="3763890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noAutofit/>
          </a:bodyPr>
          <a:lstStyle/>
          <a:p>
            <a:r>
              <a:rPr lang="en-US" sz="4000" dirty="0"/>
              <a:t>Handicap and Capability Study: ANOVA results</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3331" y="2558061"/>
            <a:ext cx="4805338" cy="136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6801" y="5030388"/>
            <a:ext cx="2600325" cy="1328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3162300" y="4878772"/>
            <a:ext cx="5867400" cy="1631295"/>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prstClr val="white"/>
              </a:solidFill>
            </a:endParaRPr>
          </a:p>
        </p:txBody>
      </p:sp>
      <p:sp>
        <p:nvSpPr>
          <p:cNvPr id="3" name="TextBox 2"/>
          <p:cNvSpPr txBox="1"/>
          <p:nvPr/>
        </p:nvSpPr>
        <p:spPr>
          <a:xfrm>
            <a:off x="609600" y="4021604"/>
            <a:ext cx="10972800" cy="649551"/>
          </a:xfrm>
          <a:prstGeom prst="rect">
            <a:avLst/>
          </a:prstGeom>
          <a:noFill/>
        </p:spPr>
        <p:txBody>
          <a:bodyPr wrap="square" rtlCol="0">
            <a:noAutofit/>
          </a:bodyPr>
          <a:lstStyle/>
          <a:p>
            <a:r>
              <a:rPr lang="en-US" dirty="0">
                <a:solidFill>
                  <a:prstClr val="black"/>
                </a:solidFill>
              </a:rPr>
              <a:t>There is sufficient evidence to support the claim that at least two population means are different from each other (p-value of 0.0301 from a one-way ANOVA).</a:t>
            </a:r>
          </a:p>
        </p:txBody>
      </p:sp>
      <p:sp>
        <p:nvSpPr>
          <p:cNvPr id="6" name="TextBox 5"/>
          <p:cNvSpPr txBox="1"/>
          <p:nvPr/>
        </p:nvSpPr>
        <p:spPr>
          <a:xfrm>
            <a:off x="3149600" y="4980835"/>
            <a:ext cx="2669540" cy="1569660"/>
          </a:xfrm>
          <a:prstGeom prst="rect">
            <a:avLst/>
          </a:prstGeom>
          <a:noFill/>
        </p:spPr>
        <p:txBody>
          <a:bodyPr wrap="square" rtlCol="0">
            <a:noAutofit/>
          </a:bodyPr>
          <a:lstStyle/>
          <a:p>
            <a:r>
              <a:rPr lang="en-US" sz="1600" dirty="0">
                <a:solidFill>
                  <a:prstClr val="black"/>
                </a:solidFill>
              </a:rPr>
              <a:t>Notice that since there is virtually no evidence of a difference in standard deviations, Welch’s test is almost identical to the pure F ANOVA.</a:t>
            </a:r>
          </a:p>
        </p:txBody>
      </p:sp>
      <mc:AlternateContent xmlns:mc="http://schemas.openxmlformats.org/markup-compatibility/2006" xmlns:a14="http://schemas.microsoft.com/office/drawing/2010/main">
        <mc:Choice Requires="a14">
          <p:sp>
            <p:nvSpPr>
              <p:cNvPr id="9" name="TextBox 8"/>
              <p:cNvSpPr txBox="1"/>
              <p:nvPr/>
            </p:nvSpPr>
            <p:spPr>
              <a:xfrm>
                <a:off x="609600" y="1750958"/>
                <a:ext cx="2664319" cy="369332"/>
              </a:xfrm>
              <a:prstGeom prst="rect">
                <a:avLst/>
              </a:prstGeom>
              <a:noFill/>
            </p:spPr>
            <p:txBody>
              <a:bodyPr wrap="none" rtlCol="0">
                <a:noAutofit/>
              </a:bodyPr>
              <a:lstStyle/>
              <a:p>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rPr>
                          <m:t>𝐻</m:t>
                        </m:r>
                      </m:e>
                      <m:sub>
                        <m:r>
                          <a:rPr lang="en-US" i="1">
                            <a:solidFill>
                              <a:prstClr val="black"/>
                            </a:solidFill>
                            <a:latin typeface="Cambria Math" charset="0"/>
                          </a:rPr>
                          <m:t>0</m:t>
                        </m:r>
                      </m:sub>
                    </m:sSub>
                    <m:r>
                      <a:rPr lang="en-US" i="1">
                        <a:solidFill>
                          <a:prstClr val="black"/>
                        </a:solidFill>
                        <a:latin typeface="Cambria Math"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ea typeface="Cambria Math" charset="0"/>
                            <a:cs typeface="Cambria Math" charset="0"/>
                          </a:rPr>
                          <m:t>𝜇</m:t>
                        </m:r>
                      </m:e>
                      <m:sub>
                        <m:r>
                          <a:rPr lang="en-US" i="1">
                            <a:solidFill>
                              <a:prstClr val="black"/>
                            </a:solidFill>
                            <a:latin typeface="Cambria Math" charset="0"/>
                          </a:rPr>
                          <m:t>1</m:t>
                        </m:r>
                      </m:sub>
                    </m:sSub>
                  </m:oMath>
                </a14:m>
                <a:r>
                  <a:rPr lang="en-US" dirty="0">
                    <a:solidFill>
                      <a:prstClr val="black"/>
                    </a:solidFill>
                  </a:rPr>
                  <a:t>=</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ea typeface="Cambria Math" charset="0"/>
                            <a:cs typeface="Cambria Math" charset="0"/>
                          </a:rPr>
                          <m:t>𝜇</m:t>
                        </m:r>
                      </m:e>
                      <m:sub>
                        <m:r>
                          <a:rPr lang="en-US" i="1">
                            <a:solidFill>
                              <a:prstClr val="black"/>
                            </a:solidFill>
                            <a:latin typeface="Cambria Math" charset="0"/>
                            <a:ea typeface="Cambria Math" charset="0"/>
                            <a:cs typeface="Cambria Math" charset="0"/>
                          </a:rPr>
                          <m:t>2</m:t>
                        </m:r>
                      </m:sub>
                    </m:sSub>
                  </m:oMath>
                </a14:m>
                <a:r>
                  <a:rPr lang="en-US" dirty="0">
                    <a:solidFill>
                      <a:prstClr val="black"/>
                    </a:solidFill>
                  </a:rPr>
                  <a:t>=</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ea typeface="Cambria Math" charset="0"/>
                            <a:cs typeface="Cambria Math" charset="0"/>
                          </a:rPr>
                          <m:t>𝜇</m:t>
                        </m:r>
                      </m:e>
                      <m:sub>
                        <m:r>
                          <a:rPr lang="en-US" i="1">
                            <a:solidFill>
                              <a:prstClr val="black"/>
                            </a:solidFill>
                            <a:latin typeface="Cambria Math" charset="0"/>
                            <a:ea typeface="Cambria Math" charset="0"/>
                            <a:cs typeface="Cambria Math" charset="0"/>
                          </a:rPr>
                          <m:t>3</m:t>
                        </m:r>
                      </m:sub>
                    </m:sSub>
                  </m:oMath>
                </a14:m>
                <a:r>
                  <a:rPr lang="en-US" dirty="0">
                    <a:solidFill>
                      <a:prstClr val="black"/>
                    </a:solidFill>
                  </a:rPr>
                  <a:t>=</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ea typeface="Cambria Math" charset="0"/>
                            <a:cs typeface="Cambria Math" charset="0"/>
                          </a:rPr>
                          <m:t>𝜇</m:t>
                        </m:r>
                      </m:e>
                      <m:sub>
                        <m:r>
                          <a:rPr lang="en-US" i="1">
                            <a:solidFill>
                              <a:prstClr val="black"/>
                            </a:solidFill>
                            <a:latin typeface="Cambria Math" charset="0"/>
                            <a:ea typeface="Cambria Math" charset="0"/>
                            <a:cs typeface="Cambria Math" charset="0"/>
                          </a:rPr>
                          <m:t>4</m:t>
                        </m:r>
                      </m:sub>
                    </m:sSub>
                  </m:oMath>
                </a14:m>
                <a:r>
                  <a:rPr lang="en-US" dirty="0">
                    <a:solidFill>
                      <a:prstClr val="black"/>
                    </a:solidFill>
                  </a:rPr>
                  <a:t>=</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ea typeface="Cambria Math" charset="0"/>
                            <a:cs typeface="Cambria Math" charset="0"/>
                          </a:rPr>
                          <m:t>𝜇</m:t>
                        </m:r>
                      </m:e>
                      <m:sub>
                        <m:r>
                          <a:rPr lang="en-US" i="1">
                            <a:solidFill>
                              <a:prstClr val="black"/>
                            </a:solidFill>
                            <a:latin typeface="Cambria Math" charset="0"/>
                            <a:ea typeface="Cambria Math" charset="0"/>
                            <a:cs typeface="Cambria Math" charset="0"/>
                          </a:rPr>
                          <m:t>5</m:t>
                        </m:r>
                      </m:sub>
                    </m:sSub>
                  </m:oMath>
                </a14:m>
                <a:r>
                  <a:rPr lang="en-US" dirty="0">
                    <a:solidFill>
                      <a:prstClr val="black"/>
                    </a:solidFill>
                    <a:ea typeface="Cambria Math" charset="0"/>
                    <a:cs typeface="Cambria Math" charset="0"/>
                  </a:rPr>
                  <a:t>  (</a:t>
                </a:r>
                <a14:m>
                  <m:oMath xmlns:m="http://schemas.openxmlformats.org/officeDocument/2006/math">
                    <m:r>
                      <a:rPr lang="en-US" i="1">
                        <a:solidFill>
                          <a:prstClr val="black"/>
                        </a:solidFill>
                        <a:latin typeface="Cambria Math" charset="0"/>
                        <a:ea typeface="Cambria Math" charset="0"/>
                        <a:cs typeface="Cambria Math" charset="0"/>
                      </a:rPr>
                      <m:t>𝜇</m:t>
                    </m:r>
                  </m:oMath>
                </a14:m>
                <a:r>
                  <a:rPr lang="en-US" dirty="0">
                    <a:solidFill>
                      <a:prstClr val="black"/>
                    </a:solidFill>
                  </a:rPr>
                  <a:t>)</a:t>
                </a:r>
              </a:p>
            </p:txBody>
          </p:sp>
        </mc:Choice>
        <mc:Fallback xmlns="">
          <p:sp>
            <p:nvSpPr>
              <p:cNvPr id="9" name="TextBox 8"/>
              <p:cNvSpPr txBox="1">
                <a:spLocks noRot="1" noChangeAspect="1" noMove="1" noResize="1" noEditPoints="1" noAdjustHandles="1" noChangeArrowheads="1" noChangeShapeType="1" noTextEdit="1"/>
              </p:cNvSpPr>
              <p:nvPr/>
            </p:nvSpPr>
            <p:spPr>
              <a:xfrm>
                <a:off x="609600" y="1750958"/>
                <a:ext cx="2664319" cy="369332"/>
              </a:xfrm>
              <a:prstGeom prst="rect">
                <a:avLst/>
              </a:prstGeom>
              <a:blipFill>
                <a:blip r:embed="rId4"/>
                <a:stretch>
                  <a:fillRect t="-8197" r="-137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09600" y="2120290"/>
                <a:ext cx="2649571" cy="391646"/>
              </a:xfrm>
              <a:prstGeom prst="rect">
                <a:avLst/>
              </a:prstGeom>
              <a:noFill/>
            </p:spPr>
            <p:txBody>
              <a:bodyPr wrap="none" rtlCol="0">
                <a:noAutofit/>
              </a:bodyPr>
              <a:lstStyle/>
              <a:p>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rPr>
                          <m:t>𝐻</m:t>
                        </m:r>
                      </m:e>
                      <m:sub>
                        <m:r>
                          <a:rPr lang="en-US" i="1">
                            <a:solidFill>
                              <a:prstClr val="black"/>
                            </a:solidFill>
                            <a:latin typeface="Cambria Math" charset="0"/>
                          </a:rPr>
                          <m:t>𝐴</m:t>
                        </m:r>
                      </m:sub>
                    </m:sSub>
                    <m:r>
                      <a:rPr lang="en-US" i="1">
                        <a:solidFill>
                          <a:prstClr val="black"/>
                        </a:solidFill>
                        <a:latin typeface="Cambria Math"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ea typeface="Cambria Math" charset="0"/>
                            <a:cs typeface="Cambria Math" charset="0"/>
                          </a:rPr>
                          <m:t>𝜇</m:t>
                        </m:r>
                      </m:e>
                      <m:sub>
                        <m:r>
                          <a:rPr lang="en-US" i="1">
                            <a:solidFill>
                              <a:prstClr val="black"/>
                            </a:solidFill>
                            <a:latin typeface="Cambria Math" charset="0"/>
                            <a:ea typeface="Cambria Math" charset="0"/>
                            <a:cs typeface="Cambria Math" charset="0"/>
                          </a:rPr>
                          <m:t>𝑗</m:t>
                        </m:r>
                      </m:sub>
                    </m:sSub>
                    <m:r>
                      <a:rPr lang="en-US" dirty="0">
                        <a:solidFill>
                          <a:prstClr val="black"/>
                        </a:solidFill>
                        <a:latin typeface="Cambria Math" charset="0"/>
                        <a:ea typeface="Cambria Math" charset="0"/>
                        <a:cs typeface="Cambria Math"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ea typeface="Cambria Math" charset="0"/>
                            <a:cs typeface="Cambria Math" charset="0"/>
                          </a:rPr>
                          <m:t>𝜇</m:t>
                        </m:r>
                      </m:e>
                      <m:sub>
                        <m:r>
                          <a:rPr lang="en-US" i="1">
                            <a:solidFill>
                              <a:prstClr val="black"/>
                            </a:solidFill>
                            <a:latin typeface="Cambria Math" charset="0"/>
                            <a:ea typeface="Cambria Math" charset="0"/>
                            <a:cs typeface="Cambria Math" charset="0"/>
                          </a:rPr>
                          <m:t>𝑘</m:t>
                        </m:r>
                      </m:sub>
                    </m:sSub>
                  </m:oMath>
                </a14:m>
                <a:r>
                  <a:rPr lang="en-US" dirty="0">
                    <a:solidFill>
                      <a:prstClr val="black"/>
                    </a:solidFill>
                  </a:rPr>
                  <a:t> for some </a:t>
                </a:r>
                <a14:m>
                  <m:oMath xmlns:m="http://schemas.openxmlformats.org/officeDocument/2006/math">
                    <m:r>
                      <a:rPr lang="en-US" i="1">
                        <a:solidFill>
                          <a:prstClr val="black"/>
                        </a:solidFill>
                        <a:latin typeface="Cambria Math" charset="0"/>
                      </a:rPr>
                      <m:t>𝑗</m:t>
                    </m:r>
                    <m:r>
                      <a:rPr lang="en-US" i="1">
                        <a:solidFill>
                          <a:prstClr val="black"/>
                        </a:solidFill>
                        <a:latin typeface="Cambria Math" charset="0"/>
                      </a:rPr>
                      <m:t>,</m:t>
                    </m:r>
                    <m:r>
                      <a:rPr lang="en-US" i="1">
                        <a:solidFill>
                          <a:prstClr val="black"/>
                        </a:solidFill>
                        <a:latin typeface="Cambria Math" charset="0"/>
                      </a:rPr>
                      <m:t>𝑘</m:t>
                    </m:r>
                  </m:oMath>
                </a14:m>
                <a:endParaRPr lang="en-US" dirty="0">
                  <a:solidFill>
                    <a:prstClr val="black"/>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609600" y="2120290"/>
                <a:ext cx="2649571" cy="391646"/>
              </a:xfrm>
              <a:prstGeom prst="rect">
                <a:avLst/>
              </a:prstGeom>
              <a:blipFill>
                <a:blip r:embed="rId5"/>
                <a:stretch>
                  <a:fillRect t="-9375" b="-18750"/>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2135E072-055A-4B85-878F-BD9A58225A80}"/>
              </a:ext>
            </a:extLst>
          </p:cNvPr>
          <p:cNvSpPr/>
          <p:nvPr/>
        </p:nvSpPr>
        <p:spPr>
          <a:xfrm>
            <a:off x="7829550" y="2914650"/>
            <a:ext cx="6096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Rectangle 10">
            <a:extLst>
              <a:ext uri="{FF2B5EF4-FFF2-40B4-BE49-F238E27FC236}">
                <a16:creationId xmlns:a16="http://schemas.microsoft.com/office/drawing/2014/main" id="{86DDC807-0E3F-40C5-9DF0-76F3AA14F9B1}"/>
              </a:ext>
            </a:extLst>
          </p:cNvPr>
          <p:cNvSpPr/>
          <p:nvPr/>
        </p:nvSpPr>
        <p:spPr>
          <a:xfrm>
            <a:off x="8088630" y="5694418"/>
            <a:ext cx="6096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304897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6387"/>
                                        </p:tgtEl>
                                        <p:attrNameLst>
                                          <p:attrName>style.visibility</p:attrName>
                                        </p:attrNameLst>
                                      </p:cBhvr>
                                      <p:to>
                                        <p:strVal val="visible"/>
                                      </p:to>
                                    </p:set>
                                    <p:animEffect transition="in" filter="fade">
                                      <p:cBhvr>
                                        <p:cTn id="16" dur="500"/>
                                        <p:tgtEl>
                                          <p:spTgt spid="1638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P spid="6" grpId="0"/>
      <p:bldP spid="4"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p:cNvSpPr txBox="1"/>
              <p:nvPr/>
            </p:nvSpPr>
            <p:spPr>
              <a:xfrm>
                <a:off x="2346961" y="5685054"/>
                <a:ext cx="5393977" cy="390748"/>
              </a:xfrm>
              <a:prstGeom prst="rect">
                <a:avLst/>
              </a:prstGeom>
              <a:noFill/>
            </p:spPr>
            <p:txBody>
              <a:bodyPr wrap="none" rtlCol="0">
                <a:noAutofit/>
              </a:bodyPr>
              <a:lstStyle/>
              <a:p>
                <a14:m>
                  <m:oMath xmlns:m="http://schemas.openxmlformats.org/officeDocument/2006/math">
                    <m:r>
                      <a:rPr lang="en-US" i="1">
                        <a:solidFill>
                          <a:prstClr val="black"/>
                        </a:solidFill>
                        <a:latin typeface="Cambria Math"/>
                        <a:ea typeface="Cambria Math"/>
                      </a:rPr>
                      <m:t>𝛾</m:t>
                    </m:r>
                    <m:r>
                      <a:rPr lang="en-US" i="1">
                        <a:solidFill>
                          <a:prstClr val="black"/>
                        </a:solidFill>
                        <a:latin typeface="Cambria Math"/>
                        <a:ea typeface="Cambria Math"/>
                      </a:rPr>
                      <m:t>=1</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𝑎𝑚𝑝</m:t>
                        </m:r>
                        <m:r>
                          <a:rPr lang="en-US" i="1">
                            <a:solidFill>
                              <a:prstClr val="black"/>
                            </a:solidFill>
                            <a:latin typeface="Cambria Math"/>
                            <a:ea typeface="Cambria Math"/>
                          </a:rPr>
                          <m:t> </m:t>
                        </m:r>
                      </m:sub>
                    </m:sSub>
                    <m:r>
                      <a:rPr lang="en-US" i="1">
                        <a:solidFill>
                          <a:prstClr val="black"/>
                        </a:solidFill>
                        <a:latin typeface="Cambria Math"/>
                        <a:ea typeface="Cambria Math"/>
                      </a:rPr>
                      <m:t>−1</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𝐶𝑟𝑢𝑡𝑐h</m:t>
                        </m:r>
                        <m:r>
                          <a:rPr lang="en-US" i="1">
                            <a:solidFill>
                              <a:prstClr val="black"/>
                            </a:solidFill>
                            <a:latin typeface="Cambria Math"/>
                            <a:ea typeface="Cambria Math"/>
                          </a:rPr>
                          <m:t> </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+1</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𝐻𝑒𝑎𝑟</m:t>
                        </m:r>
                        <m:r>
                          <a:rPr lang="en-US" i="1">
                            <a:solidFill>
                              <a:prstClr val="black"/>
                            </a:solidFill>
                            <a:latin typeface="Cambria Math"/>
                            <a:ea typeface="Cambria Math"/>
                          </a:rPr>
                          <m:t> </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+0</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𝑁𝑜𝑛𝑒</m:t>
                        </m:r>
                        <m:r>
                          <a:rPr lang="en-US" i="1">
                            <a:solidFill>
                              <a:prstClr val="black"/>
                            </a:solidFill>
                            <a:latin typeface="Cambria Math"/>
                            <a:ea typeface="Cambria Math"/>
                          </a:rPr>
                          <m:t> </m:t>
                        </m:r>
                      </m:sub>
                    </m:sSub>
                    <m:r>
                      <a:rPr lang="en-US" i="1">
                        <a:solidFill>
                          <a:prstClr val="black"/>
                        </a:solidFill>
                        <a:latin typeface="Cambria Math"/>
                        <a:ea typeface="Cambria Math"/>
                      </a:rPr>
                      <m:t>−1</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𝑊h𝑒𝑒𝑙</m:t>
                        </m:r>
                      </m:sub>
                    </m:sSub>
                  </m:oMath>
                </a14:m>
                <a:endParaRPr lang="en-US" dirty="0">
                  <a:solidFill>
                    <a:prstClr val="black"/>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2346961" y="5685054"/>
                <a:ext cx="5393977" cy="390748"/>
              </a:xfrm>
              <a:prstGeom prst="rect">
                <a:avLst/>
              </a:prstGeom>
              <a:blipFill>
                <a:blip r:embed="rId3"/>
                <a:stretch>
                  <a:fillRect b="-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8495088" y="5557263"/>
                <a:ext cx="1309012" cy="646331"/>
              </a:xfrm>
              <a:prstGeom prst="rect">
                <a:avLst/>
              </a:prstGeom>
              <a:noFill/>
            </p:spPr>
            <p:txBody>
              <a:bodyPr wrap="none" rtlCol="0">
                <a:noAutofit/>
              </a:bodyPr>
              <a:lstStyle/>
              <a:p>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rPr>
                            <m:t> </m:t>
                          </m:r>
                          <m:r>
                            <a:rPr lang="en-US" i="1">
                              <a:solidFill>
                                <a:prstClr val="black"/>
                              </a:solidFill>
                              <a:latin typeface="Cambria Math" charset="0"/>
                            </a:rPr>
                            <m:t>𝐻</m:t>
                          </m:r>
                        </m:e>
                        <m:sub>
                          <m:r>
                            <a:rPr lang="en-US" i="1">
                              <a:solidFill>
                                <a:prstClr val="black"/>
                              </a:solidFill>
                              <a:latin typeface="Cambria Math" charset="0"/>
                            </a:rPr>
                            <m:t>0</m:t>
                          </m:r>
                        </m:sub>
                      </m:sSub>
                      <m:r>
                        <a:rPr lang="en-US" i="1">
                          <a:solidFill>
                            <a:prstClr val="black"/>
                          </a:solidFill>
                          <a:latin typeface="Cambria Math"/>
                        </a:rPr>
                        <m:t>: </m:t>
                      </m:r>
                      <m:r>
                        <a:rPr lang="en-US" i="1">
                          <a:solidFill>
                            <a:prstClr val="black"/>
                          </a:solidFill>
                          <a:latin typeface="Cambria Math"/>
                          <a:ea typeface="Cambria Math"/>
                        </a:rPr>
                        <m:t>𝛾</m:t>
                      </m:r>
                      <m:r>
                        <a:rPr lang="en-US" i="1">
                          <a:solidFill>
                            <a:prstClr val="black"/>
                          </a:solidFill>
                          <a:latin typeface="Cambria Math"/>
                          <a:ea typeface="Cambria Math"/>
                        </a:rPr>
                        <m:t>=0 </m:t>
                      </m:r>
                    </m:oMath>
                  </m:oMathPara>
                </a14:m>
                <a:endParaRPr lang="en-US" i="1" dirty="0">
                  <a:solidFill>
                    <a:prstClr val="black"/>
                  </a:solidFill>
                  <a:latin typeface="Cambria Math"/>
                  <a:ea typeface="Cambria Math"/>
                </a:endParaRPr>
              </a:p>
              <a:p>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charset="0"/>
                              <a:ea typeface="Cambria Math"/>
                            </a:rPr>
                            <m:t>𝐻</m:t>
                          </m:r>
                        </m:e>
                        <m:sub>
                          <m:r>
                            <a:rPr lang="en-US" i="1">
                              <a:solidFill>
                                <a:prstClr val="black"/>
                              </a:solidFill>
                              <a:latin typeface="Cambria Math" charset="0"/>
                              <a:ea typeface="Cambria Math"/>
                            </a:rPr>
                            <m:t>𝐴</m:t>
                          </m:r>
                        </m:sub>
                      </m:sSub>
                      <m:r>
                        <a:rPr lang="en-US" i="1">
                          <a:solidFill>
                            <a:prstClr val="black"/>
                          </a:solidFill>
                          <a:latin typeface="Cambria Math"/>
                          <a:ea typeface="Cambria Math"/>
                        </a:rPr>
                        <m:t>:</m:t>
                      </m:r>
                      <m:r>
                        <a:rPr lang="en-US" i="1">
                          <a:solidFill>
                            <a:prstClr val="black"/>
                          </a:solidFill>
                          <a:latin typeface="Cambria Math"/>
                          <a:ea typeface="Cambria Math"/>
                        </a:rPr>
                        <m:t>𝛾</m:t>
                      </m:r>
                      <m:r>
                        <a:rPr lang="en-US" i="1">
                          <a:solidFill>
                            <a:prstClr val="black"/>
                          </a:solidFill>
                          <a:latin typeface="Cambria Math"/>
                          <a:ea typeface="Cambria Math"/>
                        </a:rPr>
                        <m:t>≠0</m:t>
                      </m:r>
                    </m:oMath>
                  </m:oMathPara>
                </a14:m>
                <a:endParaRPr lang="en-US" dirty="0">
                  <a:solidFill>
                    <a:prstClr val="black"/>
                  </a:solidFill>
                  <a:ea typeface="Cambria Math"/>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8495088" y="5557263"/>
                <a:ext cx="1309012" cy="646331"/>
              </a:xfrm>
              <a:prstGeom prst="rect">
                <a:avLst/>
              </a:prstGeom>
              <a:blipFill>
                <a:blip r:embed="rId4"/>
                <a:stretch>
                  <a:fillRect b="-28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2346961" y="1846722"/>
                <a:ext cx="4001801" cy="1102097"/>
              </a:xfrm>
              <a:prstGeom prst="rect">
                <a:avLst/>
              </a:prstGeom>
              <a:noFill/>
            </p:spPr>
            <p:txBody>
              <a:bodyPr wrap="none" rtlCol="0">
                <a:noAutofit/>
              </a:bodyPr>
              <a:lstStyle/>
              <a:p>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rPr>
                            <m:t>𝐻</m:t>
                          </m:r>
                        </m:e>
                        <m:sub>
                          <m:r>
                            <a:rPr lang="en-US" i="1">
                              <a:solidFill>
                                <a:prstClr val="black"/>
                              </a:solidFill>
                              <a:latin typeface="Cambria Math" charset="0"/>
                            </a:rPr>
                            <m:t>0</m:t>
                          </m:r>
                        </m:sub>
                      </m:sSub>
                      <m:r>
                        <a:rPr lang="en-US" i="1">
                          <a:solidFill>
                            <a:prstClr val="black"/>
                          </a:solidFill>
                          <a:latin typeface="Cambria Math"/>
                        </a:rPr>
                        <m:t>: </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𝐴𝑚𝑝</m:t>
                              </m:r>
                            </m:sub>
                          </m:sSub>
                          <m:r>
                            <a:rPr lang="en-US" i="1">
                              <a:solidFill>
                                <a:prstClr val="black"/>
                              </a:solidFill>
                              <a:latin typeface="Cambria Math" panose="02040503050406030204" pitchFamily="18"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𝐻𝑒𝑎𝑟</m:t>
                              </m:r>
                              <m:r>
                                <a:rPr lang="en-US" i="1">
                                  <a:solidFill>
                                    <a:prstClr val="black"/>
                                  </a:solidFill>
                                  <a:latin typeface="Cambria Math"/>
                                  <a:ea typeface="Cambria Math"/>
                                </a:rPr>
                                <m:t> </m:t>
                              </m:r>
                            </m:sub>
                          </m:sSub>
                        </m:num>
                        <m:den>
                          <m:r>
                            <a:rPr lang="en-US" i="1">
                              <a:solidFill>
                                <a:prstClr val="black"/>
                              </a:solidFill>
                              <a:latin typeface="Cambria Math"/>
                            </a:rPr>
                            <m:t>2</m:t>
                          </m:r>
                        </m:den>
                      </m:f>
                      <m:r>
                        <a:rPr lang="en-US" i="1">
                          <a:solidFill>
                            <a:prstClr val="black"/>
                          </a:solidFill>
                          <a:latin typeface="Cambria Math"/>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𝐶𝑟𝑢𝑡𝑐h</m:t>
                              </m:r>
                            </m:sub>
                          </m:sSub>
                          <m:r>
                            <a:rPr lang="en-US" i="1">
                              <a:solidFill>
                                <a:prstClr val="black"/>
                              </a:solidFill>
                              <a:latin typeface="Cambria Math" panose="02040503050406030204" pitchFamily="18"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𝑊h𝑒𝑒𝑙</m:t>
                              </m:r>
                              <m:r>
                                <a:rPr lang="en-US" i="1">
                                  <a:solidFill>
                                    <a:prstClr val="black"/>
                                  </a:solidFill>
                                  <a:latin typeface="Cambria Math"/>
                                  <a:ea typeface="Cambria Math"/>
                                </a:rPr>
                                <m:t> </m:t>
                              </m:r>
                            </m:sub>
                          </m:sSub>
                        </m:num>
                        <m:den>
                          <m:r>
                            <a:rPr lang="en-US" i="1">
                              <a:solidFill>
                                <a:prstClr val="black"/>
                              </a:solidFill>
                              <a:latin typeface="Cambria Math"/>
                            </a:rPr>
                            <m:t>2</m:t>
                          </m:r>
                        </m:den>
                      </m:f>
                    </m:oMath>
                  </m:oMathPara>
                </a14:m>
                <a:endParaRPr lang="en-US" i="1" dirty="0">
                  <a:solidFill>
                    <a:prstClr val="black"/>
                  </a:solidFill>
                  <a:latin typeface="Cambria Math"/>
                  <a:ea typeface="Cambria Math"/>
                </a:endParaRPr>
              </a:p>
              <a:p>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rPr>
                            <m:t>𝐻</m:t>
                          </m:r>
                        </m:e>
                        <m:sub>
                          <m:r>
                            <a:rPr lang="en-US" i="1">
                              <a:solidFill>
                                <a:prstClr val="black"/>
                              </a:solidFill>
                              <a:latin typeface="Cambria Math" charset="0"/>
                            </a:rPr>
                            <m:t>𝐴</m:t>
                          </m:r>
                        </m:sub>
                      </m:sSub>
                      <m:r>
                        <a:rPr lang="en-US" i="1">
                          <a:solidFill>
                            <a:prstClr val="black"/>
                          </a:solidFill>
                          <a:latin typeface="Cambria Math"/>
                        </a:rPr>
                        <m:t>: </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𝐴𝑚𝑝</m:t>
                              </m:r>
                            </m:sub>
                          </m:sSub>
                          <m:r>
                            <a:rPr lang="en-US" i="1">
                              <a:solidFill>
                                <a:prstClr val="black"/>
                              </a:solidFill>
                              <a:latin typeface="Cambria Math" panose="02040503050406030204" pitchFamily="18"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𝐻𝑒𝑎𝑟</m:t>
                              </m:r>
                              <m:r>
                                <a:rPr lang="en-US" i="1">
                                  <a:solidFill>
                                    <a:prstClr val="black"/>
                                  </a:solidFill>
                                  <a:latin typeface="Cambria Math"/>
                                  <a:ea typeface="Cambria Math"/>
                                </a:rPr>
                                <m:t> </m:t>
                              </m:r>
                            </m:sub>
                          </m:sSub>
                        </m:num>
                        <m:den>
                          <m:r>
                            <a:rPr lang="en-US" i="1">
                              <a:solidFill>
                                <a:prstClr val="black"/>
                              </a:solidFill>
                              <a:latin typeface="Cambria Math"/>
                            </a:rPr>
                            <m:t>2</m:t>
                          </m:r>
                        </m:den>
                      </m:f>
                      <m:r>
                        <a:rPr lang="en-US" i="1">
                          <a:solidFill>
                            <a:prstClr val="black"/>
                          </a:solidFill>
                          <a:latin typeface="Cambria Math"/>
                          <a:ea typeface="Cambria Math"/>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𝐶𝑟𝑢𝑡𝑐h</m:t>
                              </m:r>
                            </m:sub>
                          </m:sSub>
                          <m:r>
                            <a:rPr lang="en-US" i="1">
                              <a:solidFill>
                                <a:prstClr val="black"/>
                              </a:solidFill>
                              <a:latin typeface="Cambria Math" panose="02040503050406030204" pitchFamily="18"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𝑊h𝑒𝑒𝑙</m:t>
                              </m:r>
                              <m:r>
                                <a:rPr lang="en-US" i="1">
                                  <a:solidFill>
                                    <a:prstClr val="black"/>
                                  </a:solidFill>
                                  <a:latin typeface="Cambria Math"/>
                                  <a:ea typeface="Cambria Math"/>
                                </a:rPr>
                                <m:t> </m:t>
                              </m:r>
                            </m:sub>
                          </m:sSub>
                        </m:num>
                        <m:den>
                          <m:r>
                            <a:rPr lang="en-US" i="1">
                              <a:solidFill>
                                <a:prstClr val="black"/>
                              </a:solidFill>
                              <a:latin typeface="Cambria Math"/>
                            </a:rPr>
                            <m:t>2</m:t>
                          </m:r>
                        </m:den>
                      </m:f>
                    </m:oMath>
                  </m:oMathPara>
                </a14:m>
                <a:endParaRPr lang="en-US" dirty="0">
                  <a:solidFill>
                    <a:prstClr val="black"/>
                  </a:solidFill>
                  <a:ea typeface="Cambria Math"/>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2346961" y="1846722"/>
                <a:ext cx="4001801" cy="110209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346960" y="4594081"/>
                <a:ext cx="4354462" cy="689163"/>
              </a:xfrm>
              <a:prstGeom prst="rect">
                <a:avLst/>
              </a:prstGeom>
              <a:noFill/>
            </p:spPr>
            <p:txBody>
              <a:bodyPr wrap="none" rtlCol="0">
                <a:noAutofit/>
              </a:bodyPr>
              <a:lstStyle/>
              <a:p>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rPr>
                            <m:t>𝐻</m:t>
                          </m:r>
                        </m:e>
                        <m:sub>
                          <m:r>
                            <a:rPr lang="en-US" i="1">
                              <a:solidFill>
                                <a:prstClr val="black"/>
                              </a:solidFill>
                              <a:latin typeface="Cambria Math" charset="0"/>
                            </a:rPr>
                            <m:t>0</m:t>
                          </m:r>
                        </m:sub>
                      </m:sSub>
                      <m:r>
                        <a:rPr lang="en-US" i="1">
                          <a:solidFill>
                            <a:prstClr val="black"/>
                          </a:solidFill>
                          <a:latin typeface="Cambria Math"/>
                        </a:rPr>
                        <m:t>:</m:t>
                      </m:r>
                      <m:sSub>
                        <m:sSubPr>
                          <m:ctrlPr>
                            <a:rPr lang="en-US" i="1">
                              <a:solidFill>
                                <a:prstClr val="black"/>
                              </a:solidFill>
                              <a:latin typeface="Cambria Math" panose="02040503050406030204" pitchFamily="18" charset="0"/>
                              <a:ea typeface="Cambria Math"/>
                            </a:rPr>
                          </m:ctrlPr>
                        </m:sSubPr>
                        <m:e>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𝐴𝑚𝑝</m:t>
                              </m:r>
                            </m:sub>
                          </m:sSub>
                          <m:r>
                            <a:rPr lang="en-US" i="1">
                              <a:solidFill>
                                <a:prstClr val="black"/>
                              </a:solidFill>
                              <a:latin typeface="Cambria Math" panose="02040503050406030204" pitchFamily="18"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𝐻𝑒𝑎𝑟</m:t>
                              </m:r>
                              <m:r>
                                <a:rPr lang="en-US" i="1">
                                  <a:solidFill>
                                    <a:prstClr val="black"/>
                                  </a:solidFill>
                                  <a:latin typeface="Cambria Math"/>
                                  <a:ea typeface="Cambria Math"/>
                                </a:rPr>
                                <m:t> </m:t>
                              </m:r>
                            </m:sub>
                          </m:sSub>
                          <m:r>
                            <a:rPr lang="en-US" i="1">
                              <a:solidFill>
                                <a:prstClr val="black"/>
                              </a:solidFill>
                              <a:latin typeface="Cambria Math"/>
                              <a:ea typeface="Cambria Math"/>
                            </a:rPr>
                            <m:t>−</m:t>
                          </m:r>
                          <m:r>
                            <a:rPr lang="en-US" i="1">
                              <a:solidFill>
                                <a:prstClr val="black"/>
                              </a:solidFill>
                              <a:latin typeface="Cambria Math"/>
                              <a:ea typeface="Cambria Math"/>
                            </a:rPr>
                            <m:t>𝜇</m:t>
                          </m:r>
                        </m:e>
                        <m:sub>
                          <m:r>
                            <a:rPr lang="en-US" i="1">
                              <a:solidFill>
                                <a:prstClr val="black"/>
                              </a:solidFill>
                              <a:latin typeface="Cambria Math"/>
                              <a:ea typeface="Cambria Math"/>
                            </a:rPr>
                            <m:t>𝐶𝑟𝑢𝑡𝑐h</m:t>
                          </m:r>
                        </m:sub>
                      </m:sSub>
                      <m:r>
                        <a:rPr lang="en-US" i="1">
                          <a:solidFill>
                            <a:prstClr val="black"/>
                          </a:solidFill>
                          <a:latin typeface="Cambria Math" panose="02040503050406030204" pitchFamily="18"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𝑊h𝑒𝑒𝑙</m:t>
                          </m:r>
                          <m:r>
                            <a:rPr lang="en-US" i="1">
                              <a:solidFill>
                                <a:prstClr val="black"/>
                              </a:solidFill>
                              <a:latin typeface="Cambria Math"/>
                              <a:ea typeface="Cambria Math"/>
                            </a:rPr>
                            <m:t> </m:t>
                          </m:r>
                        </m:sub>
                      </m:sSub>
                      <m:r>
                        <a:rPr lang="en-US" i="1">
                          <a:solidFill>
                            <a:prstClr val="black"/>
                          </a:solidFill>
                          <a:latin typeface="Cambria Math"/>
                        </a:rPr>
                        <m:t>=0</m:t>
                      </m:r>
                    </m:oMath>
                  </m:oMathPara>
                </a14:m>
                <a:endParaRPr lang="en-US" i="1" dirty="0">
                  <a:solidFill>
                    <a:prstClr val="black"/>
                  </a:solidFill>
                  <a:latin typeface="Cambria Math"/>
                  <a:ea typeface="Cambria Math"/>
                </a:endParaRPr>
              </a:p>
              <a:p>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rPr>
                            <m:t>𝐻</m:t>
                          </m:r>
                        </m:e>
                        <m:sub>
                          <m:r>
                            <a:rPr lang="en-US" i="1">
                              <a:solidFill>
                                <a:prstClr val="black"/>
                              </a:solidFill>
                              <a:latin typeface="Cambria Math" charset="0"/>
                            </a:rPr>
                            <m:t>𝐴</m:t>
                          </m:r>
                        </m:sub>
                      </m:sSub>
                      <m:r>
                        <a:rPr lang="en-US" i="1">
                          <a:solidFill>
                            <a:prstClr val="black"/>
                          </a:solidFill>
                          <a:latin typeface="Cambria Math"/>
                        </a:rPr>
                        <m:t>:</m:t>
                      </m:r>
                      <m:sSub>
                        <m:sSubPr>
                          <m:ctrlPr>
                            <a:rPr lang="en-US" i="1">
                              <a:solidFill>
                                <a:prstClr val="black"/>
                              </a:solidFill>
                              <a:latin typeface="Cambria Math" panose="02040503050406030204" pitchFamily="18" charset="0"/>
                              <a:ea typeface="Cambria Math"/>
                            </a:rPr>
                          </m:ctrlPr>
                        </m:sSubPr>
                        <m:e>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𝐴𝑚𝑝</m:t>
                              </m:r>
                            </m:sub>
                          </m:sSub>
                          <m:r>
                            <a:rPr lang="en-US" i="1">
                              <a:solidFill>
                                <a:prstClr val="black"/>
                              </a:solidFill>
                              <a:latin typeface="Cambria Math" panose="02040503050406030204" pitchFamily="18"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𝐻𝑒𝑎𝑟</m:t>
                              </m:r>
                              <m:r>
                                <a:rPr lang="en-US" i="1">
                                  <a:solidFill>
                                    <a:prstClr val="black"/>
                                  </a:solidFill>
                                  <a:latin typeface="Cambria Math"/>
                                  <a:ea typeface="Cambria Math"/>
                                </a:rPr>
                                <m:t> </m:t>
                              </m:r>
                            </m:sub>
                          </m:sSub>
                          <m:r>
                            <a:rPr lang="en-US" i="1">
                              <a:solidFill>
                                <a:prstClr val="black"/>
                              </a:solidFill>
                              <a:latin typeface="Cambria Math"/>
                              <a:ea typeface="Cambria Math"/>
                            </a:rPr>
                            <m:t>−</m:t>
                          </m:r>
                          <m:r>
                            <a:rPr lang="en-US" i="1">
                              <a:solidFill>
                                <a:prstClr val="black"/>
                              </a:solidFill>
                              <a:latin typeface="Cambria Math"/>
                              <a:ea typeface="Cambria Math"/>
                            </a:rPr>
                            <m:t>𝜇</m:t>
                          </m:r>
                        </m:e>
                        <m:sub>
                          <m:r>
                            <a:rPr lang="en-US" i="1">
                              <a:solidFill>
                                <a:prstClr val="black"/>
                              </a:solidFill>
                              <a:latin typeface="Cambria Math"/>
                              <a:ea typeface="Cambria Math"/>
                            </a:rPr>
                            <m:t>𝐶𝑟𝑢𝑡𝑐h</m:t>
                          </m:r>
                        </m:sub>
                      </m:sSub>
                      <m:r>
                        <a:rPr lang="en-US" i="1">
                          <a:solidFill>
                            <a:prstClr val="black"/>
                          </a:solidFill>
                          <a:latin typeface="Cambria Math" panose="02040503050406030204" pitchFamily="18"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𝑊h𝑒𝑒𝑙</m:t>
                          </m:r>
                          <m:r>
                            <a:rPr lang="en-US" i="1">
                              <a:solidFill>
                                <a:prstClr val="black"/>
                              </a:solidFill>
                              <a:latin typeface="Cambria Math"/>
                              <a:ea typeface="Cambria Math"/>
                            </a:rPr>
                            <m:t> </m:t>
                          </m:r>
                        </m:sub>
                      </m:sSub>
                      <m:r>
                        <a:rPr lang="en-US" i="1">
                          <a:solidFill>
                            <a:prstClr val="black"/>
                          </a:solidFill>
                          <a:latin typeface="Cambria Math"/>
                          <a:ea typeface="Cambria Math"/>
                        </a:rPr>
                        <m:t>≠0</m:t>
                      </m:r>
                    </m:oMath>
                  </m:oMathPara>
                </a14:m>
                <a:endParaRPr lang="en-US" dirty="0">
                  <a:solidFill>
                    <a:prstClr val="black"/>
                  </a:solidFill>
                  <a:ea typeface="Cambria Math"/>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2346960" y="4594081"/>
                <a:ext cx="4354462" cy="689163"/>
              </a:xfrm>
              <a:prstGeom prst="rect">
                <a:avLst/>
              </a:prstGeom>
              <a:blipFill>
                <a:blip r:embed="rId6"/>
                <a:stretch>
                  <a:fillRect b="-2655"/>
                </a:stretch>
              </a:blipFill>
            </p:spPr>
            <p:txBody>
              <a:bodyPr/>
              <a:lstStyle/>
              <a:p>
                <a:r>
                  <a:rPr lang="en-US">
                    <a:noFill/>
                  </a:rPr>
                  <a:t> </a:t>
                </a:r>
              </a:p>
            </p:txBody>
          </p:sp>
        </mc:Fallback>
      </mc:AlternateContent>
      <p:sp>
        <p:nvSpPr>
          <p:cNvPr id="6" name="Title 5"/>
          <p:cNvSpPr>
            <a:spLocks noGrp="1"/>
          </p:cNvSpPr>
          <p:nvPr>
            <p:ph type="title"/>
          </p:nvPr>
        </p:nvSpPr>
        <p:spPr/>
        <p:txBody>
          <a:bodyPr>
            <a:noAutofit/>
          </a:bodyPr>
          <a:lstStyle/>
          <a:p>
            <a:r>
              <a:rPr lang="en-US" sz="3200" dirty="0"/>
              <a:t>Handicap and Capability Study:</a:t>
            </a:r>
            <a:br>
              <a:rPr lang="en-US" sz="3200" dirty="0"/>
            </a:br>
            <a:r>
              <a:rPr lang="en-US" sz="3200" dirty="0"/>
              <a:t>More Specific Questions</a:t>
            </a:r>
          </a:p>
        </p:txBody>
      </p:sp>
      <mc:AlternateContent xmlns:mc="http://schemas.openxmlformats.org/markup-compatibility/2006" xmlns:a14="http://schemas.microsoft.com/office/drawing/2010/main">
        <mc:Choice Requires="a14">
          <p:sp>
            <p:nvSpPr>
              <p:cNvPr id="11" name="TextBox 10"/>
              <p:cNvSpPr txBox="1"/>
              <p:nvPr/>
            </p:nvSpPr>
            <p:spPr>
              <a:xfrm>
                <a:off x="2346960" y="3308980"/>
                <a:ext cx="4405758" cy="1109150"/>
              </a:xfrm>
              <a:prstGeom prst="rect">
                <a:avLst/>
              </a:prstGeom>
              <a:noFill/>
            </p:spPr>
            <p:txBody>
              <a:bodyPr wrap="none" rtlCol="0">
                <a:noAutofit/>
              </a:bodyPr>
              <a:lstStyle/>
              <a:p>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rPr>
                            <m:t>𝐻</m:t>
                          </m:r>
                        </m:e>
                        <m:sub>
                          <m:r>
                            <a:rPr lang="en-US" i="1">
                              <a:solidFill>
                                <a:prstClr val="black"/>
                              </a:solidFill>
                              <a:latin typeface="Cambria Math" charset="0"/>
                            </a:rPr>
                            <m:t>0</m:t>
                          </m:r>
                        </m:sub>
                      </m:sSub>
                      <m:r>
                        <a:rPr lang="en-US" i="1">
                          <a:solidFill>
                            <a:prstClr val="black"/>
                          </a:solidFill>
                          <a:latin typeface="Cambria Math"/>
                        </a:rPr>
                        <m:t>: </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𝐴𝑚𝑝</m:t>
                              </m:r>
                            </m:sub>
                          </m:sSub>
                          <m:r>
                            <a:rPr lang="en-US" i="1">
                              <a:solidFill>
                                <a:prstClr val="black"/>
                              </a:solidFill>
                              <a:latin typeface="Cambria Math" panose="02040503050406030204" pitchFamily="18"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𝐻𝑒𝑎𝑟</m:t>
                              </m:r>
                              <m:r>
                                <a:rPr lang="en-US" i="1">
                                  <a:solidFill>
                                    <a:prstClr val="black"/>
                                  </a:solidFill>
                                  <a:latin typeface="Cambria Math"/>
                                  <a:ea typeface="Cambria Math"/>
                                </a:rPr>
                                <m:t> </m:t>
                              </m:r>
                            </m:sub>
                          </m:sSub>
                        </m:num>
                        <m:den>
                          <m:r>
                            <a:rPr lang="en-US" i="1">
                              <a:solidFill>
                                <a:prstClr val="black"/>
                              </a:solidFill>
                              <a:latin typeface="Cambria Math"/>
                            </a:rPr>
                            <m:t>2</m:t>
                          </m:r>
                        </m:den>
                      </m:f>
                      <m:r>
                        <a:rPr lang="en-US" i="1">
                          <a:solidFill>
                            <a:prstClr val="black"/>
                          </a:solidFill>
                          <a:latin typeface="Cambria Math" charset="0"/>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𝐶𝑟𝑢𝑡𝑐h</m:t>
                              </m:r>
                            </m:sub>
                          </m:sSub>
                          <m:r>
                            <a:rPr lang="en-US" i="1">
                              <a:solidFill>
                                <a:prstClr val="black"/>
                              </a:solidFill>
                              <a:latin typeface="Cambria Math" panose="02040503050406030204" pitchFamily="18"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𝑊h𝑒𝑒𝑙</m:t>
                              </m:r>
                              <m:r>
                                <a:rPr lang="en-US" i="1">
                                  <a:solidFill>
                                    <a:prstClr val="black"/>
                                  </a:solidFill>
                                  <a:latin typeface="Cambria Math"/>
                                  <a:ea typeface="Cambria Math"/>
                                </a:rPr>
                                <m:t> </m:t>
                              </m:r>
                            </m:sub>
                          </m:sSub>
                        </m:num>
                        <m:den>
                          <m:r>
                            <a:rPr lang="en-US" i="1">
                              <a:solidFill>
                                <a:prstClr val="black"/>
                              </a:solidFill>
                              <a:latin typeface="Cambria Math"/>
                            </a:rPr>
                            <m:t>2</m:t>
                          </m:r>
                        </m:den>
                      </m:f>
                      <m:r>
                        <a:rPr lang="en-US" i="1">
                          <a:solidFill>
                            <a:prstClr val="black"/>
                          </a:solidFill>
                          <a:latin typeface="Cambria Math" charset="0"/>
                        </a:rPr>
                        <m:t>=0</m:t>
                      </m:r>
                    </m:oMath>
                  </m:oMathPara>
                </a14:m>
                <a:endParaRPr lang="en-US" i="1" dirty="0">
                  <a:solidFill>
                    <a:prstClr val="black"/>
                  </a:solidFill>
                  <a:latin typeface="Cambria Math"/>
                  <a:ea typeface="Cambria Math"/>
                </a:endParaRPr>
              </a:p>
              <a:p>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rPr>
                            <m:t>𝐻</m:t>
                          </m:r>
                        </m:e>
                        <m:sub>
                          <m:r>
                            <a:rPr lang="en-US" i="1">
                              <a:solidFill>
                                <a:prstClr val="black"/>
                              </a:solidFill>
                              <a:latin typeface="Cambria Math" charset="0"/>
                            </a:rPr>
                            <m:t>𝐴</m:t>
                          </m:r>
                        </m:sub>
                      </m:sSub>
                      <m:r>
                        <a:rPr lang="en-US" i="1">
                          <a:solidFill>
                            <a:prstClr val="black"/>
                          </a:solidFill>
                          <a:latin typeface="Cambria Math"/>
                        </a:rPr>
                        <m:t>: </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𝐴𝑚𝑝</m:t>
                              </m:r>
                            </m:sub>
                          </m:sSub>
                          <m:r>
                            <a:rPr lang="en-US" i="1">
                              <a:solidFill>
                                <a:prstClr val="black"/>
                              </a:solidFill>
                              <a:latin typeface="Cambria Math" panose="02040503050406030204" pitchFamily="18"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𝐻𝑒𝑎𝑟</m:t>
                              </m:r>
                              <m:r>
                                <a:rPr lang="en-US" i="1">
                                  <a:solidFill>
                                    <a:prstClr val="black"/>
                                  </a:solidFill>
                                  <a:latin typeface="Cambria Math"/>
                                  <a:ea typeface="Cambria Math"/>
                                </a:rPr>
                                <m:t> </m:t>
                              </m:r>
                            </m:sub>
                          </m:sSub>
                        </m:num>
                        <m:den>
                          <m:r>
                            <a:rPr lang="en-US" i="1">
                              <a:solidFill>
                                <a:prstClr val="black"/>
                              </a:solidFill>
                              <a:latin typeface="Cambria Math"/>
                            </a:rPr>
                            <m:t>2</m:t>
                          </m:r>
                        </m:den>
                      </m:f>
                      <m:r>
                        <a:rPr lang="en-US" i="1">
                          <a:solidFill>
                            <a:prstClr val="black"/>
                          </a:solidFill>
                          <a:latin typeface="Cambria Math" charset="0"/>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𝐶𝑟𝑢𝑡𝑐h</m:t>
                              </m:r>
                            </m:sub>
                          </m:sSub>
                          <m:r>
                            <a:rPr lang="en-US" i="1">
                              <a:solidFill>
                                <a:prstClr val="black"/>
                              </a:solidFill>
                              <a:latin typeface="Cambria Math" panose="02040503050406030204" pitchFamily="18"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𝑊h𝑒𝑒𝑙</m:t>
                              </m:r>
                              <m:r>
                                <a:rPr lang="en-US" i="1">
                                  <a:solidFill>
                                    <a:prstClr val="black"/>
                                  </a:solidFill>
                                  <a:latin typeface="Cambria Math"/>
                                  <a:ea typeface="Cambria Math"/>
                                </a:rPr>
                                <m:t> </m:t>
                              </m:r>
                            </m:sub>
                          </m:sSub>
                        </m:num>
                        <m:den>
                          <m:r>
                            <a:rPr lang="en-US" i="1">
                              <a:solidFill>
                                <a:prstClr val="black"/>
                              </a:solidFill>
                              <a:latin typeface="Cambria Math"/>
                            </a:rPr>
                            <m:t>2</m:t>
                          </m:r>
                        </m:den>
                      </m:f>
                      <m:r>
                        <a:rPr lang="en-US" i="1">
                          <a:solidFill>
                            <a:prstClr val="black"/>
                          </a:solidFill>
                          <a:latin typeface="Cambria Math" charset="0"/>
                          <a:ea typeface="Cambria Math" charset="0"/>
                          <a:cs typeface="Cambria Math" charset="0"/>
                        </a:rPr>
                        <m:t>≠</m:t>
                      </m:r>
                      <m:r>
                        <a:rPr lang="en-US" i="1">
                          <a:solidFill>
                            <a:prstClr val="black"/>
                          </a:solidFill>
                          <a:latin typeface="Cambria Math" charset="0"/>
                        </a:rPr>
                        <m:t>0</m:t>
                      </m:r>
                    </m:oMath>
                  </m:oMathPara>
                </a14:m>
                <a:endParaRPr lang="en-US" i="1" dirty="0">
                  <a:solidFill>
                    <a:prstClr val="black"/>
                  </a:solidFill>
                  <a:latin typeface="Cambria Math"/>
                  <a:ea typeface="Cambria Math"/>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2346960" y="3308980"/>
                <a:ext cx="4405758" cy="110915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050985" y="2894444"/>
                <a:ext cx="356187" cy="369332"/>
              </a:xfrm>
              <a:prstGeom prst="rect">
                <a:avLst/>
              </a:prstGeom>
              <a:noFill/>
            </p:spPr>
            <p:txBody>
              <a:bodyPr wrap="none" rtlCol="0">
                <a:noAutofit/>
              </a:bodyPr>
              <a:lstStyle/>
              <a:p>
                <a:pPr/>
                <a14:m>
                  <m:oMathPara xmlns:m="http://schemas.openxmlformats.org/officeDocument/2006/math">
                    <m:oMathParaPr>
                      <m:jc m:val="centerGroup"/>
                    </m:oMathParaPr>
                    <m:oMath xmlns:m="http://schemas.openxmlformats.org/officeDocument/2006/math">
                      <m:r>
                        <a:rPr lang="en-US" i="1">
                          <a:solidFill>
                            <a:srgbClr val="FF0000"/>
                          </a:solidFill>
                          <a:latin typeface="Cambria Math" charset="0"/>
                          <a:ea typeface="Cambria Math" charset="0"/>
                          <a:cs typeface="Cambria Math" charset="0"/>
                        </a:rPr>
                        <m:t>↕</m:t>
                      </m:r>
                    </m:oMath>
                  </m:oMathPara>
                </a14:m>
                <a:endParaRPr lang="en-US" dirty="0">
                  <a:solidFill>
                    <a:srgbClr val="FF0000"/>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050985" y="2894444"/>
                <a:ext cx="356187" cy="369332"/>
              </a:xfrm>
              <a:prstGeom prst="rect">
                <a:avLst/>
              </a:prstGeom>
              <a:blipFill>
                <a:blip r:embed="rId8"/>
                <a:stretch>
                  <a:fillRect b="-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049621" y="4311499"/>
                <a:ext cx="356187" cy="369332"/>
              </a:xfrm>
              <a:prstGeom prst="rect">
                <a:avLst/>
              </a:prstGeom>
              <a:noFill/>
            </p:spPr>
            <p:txBody>
              <a:bodyPr wrap="none" rtlCol="0">
                <a:noAutofit/>
              </a:bodyPr>
              <a:lstStyle/>
              <a:p>
                <a:pPr/>
                <a14:m>
                  <m:oMathPara xmlns:m="http://schemas.openxmlformats.org/officeDocument/2006/math">
                    <m:oMathParaPr>
                      <m:jc m:val="centerGroup"/>
                    </m:oMathParaPr>
                    <m:oMath xmlns:m="http://schemas.openxmlformats.org/officeDocument/2006/math">
                      <m:r>
                        <a:rPr lang="en-US" i="1">
                          <a:solidFill>
                            <a:srgbClr val="FF0000"/>
                          </a:solidFill>
                          <a:latin typeface="Cambria Math" charset="0"/>
                          <a:ea typeface="Cambria Math" charset="0"/>
                          <a:cs typeface="Cambria Math" charset="0"/>
                        </a:rPr>
                        <m:t>↕</m:t>
                      </m:r>
                    </m:oMath>
                  </m:oMathPara>
                </a14:m>
                <a:endParaRPr lang="en-US" dirty="0">
                  <a:solidFill>
                    <a:srgbClr val="FF000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4049621" y="4311499"/>
                <a:ext cx="356187" cy="369332"/>
              </a:xfrm>
              <a:prstGeom prst="rect">
                <a:avLst/>
              </a:prstGeom>
              <a:blipFill>
                <a:blip r:embed="rId9"/>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4079551" y="5410395"/>
                <a:ext cx="356187" cy="369332"/>
              </a:xfrm>
              <a:prstGeom prst="rect">
                <a:avLst/>
              </a:prstGeom>
              <a:noFill/>
            </p:spPr>
            <p:txBody>
              <a:bodyPr wrap="none" rtlCol="0">
                <a:noAutofit/>
              </a:bodyPr>
              <a:lstStyle/>
              <a:p>
                <a:pPr/>
                <a14:m>
                  <m:oMathPara xmlns:m="http://schemas.openxmlformats.org/officeDocument/2006/math">
                    <m:oMathParaPr>
                      <m:jc m:val="centerGroup"/>
                    </m:oMathParaPr>
                    <m:oMath xmlns:m="http://schemas.openxmlformats.org/officeDocument/2006/math">
                      <m:r>
                        <a:rPr lang="en-US" i="1">
                          <a:solidFill>
                            <a:srgbClr val="FF0000"/>
                          </a:solidFill>
                          <a:latin typeface="Cambria Math" charset="0"/>
                          <a:ea typeface="Cambria Math" charset="0"/>
                          <a:cs typeface="Cambria Math" charset="0"/>
                        </a:rPr>
                        <m:t>↕</m:t>
                      </m:r>
                    </m:oMath>
                  </m:oMathPara>
                </a14:m>
                <a:endParaRPr lang="en-US" dirty="0">
                  <a:solidFill>
                    <a:srgbClr val="FF0000"/>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4079551" y="5410395"/>
                <a:ext cx="356187" cy="369332"/>
              </a:xfrm>
              <a:prstGeom prst="rect">
                <a:avLst/>
              </a:prstGeom>
              <a:blipFill>
                <a:blip r:embed="rId10"/>
                <a:stretch>
                  <a:fillRect b="-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7773047" y="5685054"/>
                <a:ext cx="461985" cy="369332"/>
              </a:xfrm>
              <a:prstGeom prst="rect">
                <a:avLst/>
              </a:prstGeom>
              <a:noFill/>
            </p:spPr>
            <p:txBody>
              <a:bodyPr wrap="none" rtlCol="0">
                <a:noAutofit/>
              </a:bodyPr>
              <a:lstStyle/>
              <a:p>
                <a:pPr/>
                <a14:m>
                  <m:oMathPara xmlns:m="http://schemas.openxmlformats.org/officeDocument/2006/math">
                    <m:oMathParaPr>
                      <m:jc m:val="centerGroup"/>
                    </m:oMathParaPr>
                    <m:oMath xmlns:m="http://schemas.openxmlformats.org/officeDocument/2006/math">
                      <m:r>
                        <a:rPr lang="en-US" i="1">
                          <a:solidFill>
                            <a:srgbClr val="FF0000"/>
                          </a:solidFill>
                          <a:latin typeface="Cambria Math" charset="0"/>
                          <a:ea typeface="Cambria Math" charset="0"/>
                          <a:cs typeface="Cambria Math" charset="0"/>
                        </a:rPr>
                        <m:t>↔</m:t>
                      </m:r>
                    </m:oMath>
                  </m:oMathPara>
                </a14:m>
                <a:endParaRPr lang="en-US" dirty="0">
                  <a:solidFill>
                    <a:srgbClr val="FF0000"/>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7773047" y="5685054"/>
                <a:ext cx="461985" cy="369332"/>
              </a:xfrm>
              <a:prstGeom prst="rect">
                <a:avLst/>
              </a:prstGeom>
              <a:blipFill>
                <a:blip r:embed="rId11"/>
                <a:stretch>
                  <a:fillRect/>
                </a:stretch>
              </a:blipFill>
            </p:spPr>
            <p:txBody>
              <a:bodyPr/>
              <a:lstStyle/>
              <a:p>
                <a:r>
                  <a:rPr lang="en-US">
                    <a:noFill/>
                  </a:rPr>
                  <a:t> </a:t>
                </a:r>
              </a:p>
            </p:txBody>
          </p:sp>
        </mc:Fallback>
      </mc:AlternateContent>
      <p:sp>
        <p:nvSpPr>
          <p:cNvPr id="9" name="TextBox 8"/>
          <p:cNvSpPr txBox="1"/>
          <p:nvPr/>
        </p:nvSpPr>
        <p:spPr>
          <a:xfrm>
            <a:off x="6574496" y="5372596"/>
            <a:ext cx="1362874" cy="369332"/>
          </a:xfrm>
          <a:prstGeom prst="rect">
            <a:avLst/>
          </a:prstGeom>
          <a:noFill/>
        </p:spPr>
        <p:txBody>
          <a:bodyPr wrap="none" rtlCol="0">
            <a:noAutofit/>
          </a:bodyPr>
          <a:lstStyle/>
          <a:p>
            <a:r>
              <a:rPr lang="en-US" b="1" u="sng" cap="small" dirty="0">
                <a:solidFill>
                  <a:srgbClr val="FF0000"/>
                </a:solidFill>
              </a:rPr>
              <a:t>(contrast)</a:t>
            </a:r>
          </a:p>
        </p:txBody>
      </p:sp>
    </p:spTree>
    <p:extLst>
      <p:ext uri="{BB962C8B-B14F-4D97-AF65-F5344CB8AC3E}">
        <p14:creationId xmlns:p14="http://schemas.microsoft.com/office/powerpoint/2010/main" val="184186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4" grpId="0"/>
      <p:bldP spid="17" grpId="0"/>
      <p:bldP spid="11" grpId="0"/>
      <p:bldP spid="7" grpId="0"/>
      <p:bldP spid="13" grpId="0"/>
      <p:bldP spid="16" grpId="0"/>
      <p:bldP spid="18"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6960" y="2591446"/>
            <a:ext cx="3792260" cy="623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6960" y="3285096"/>
            <a:ext cx="4286250" cy="979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6960" y="1905646"/>
            <a:ext cx="4007338"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TextBox 3"/>
              <p:cNvSpPr txBox="1"/>
              <p:nvPr/>
            </p:nvSpPr>
            <p:spPr>
              <a:xfrm>
                <a:off x="6781800" y="1998642"/>
                <a:ext cx="3673698" cy="369332"/>
              </a:xfrm>
              <a:prstGeom prst="rect">
                <a:avLst/>
              </a:prstGeom>
              <a:noFill/>
            </p:spPr>
            <p:txBody>
              <a:bodyPr wrap="none" rtlCol="0">
                <a:spAutoFit/>
              </a:bodyPr>
              <a:lstStyle/>
              <a:p>
                <a:r>
                  <a:rPr lang="en-US" dirty="0">
                    <a:solidFill>
                      <a:prstClr val="black"/>
                    </a:solidFill>
                  </a:rPr>
                  <a:t>(Constraint: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charset="0"/>
                          </a:rPr>
                          <m:t>1</m:t>
                        </m:r>
                      </m:sub>
                    </m:sSub>
                    <m:r>
                      <a:rPr lang="en-US" i="1">
                        <a:solidFill>
                          <a:prstClr val="black"/>
                        </a:solidFill>
                        <a:latin typeface="Cambria Math"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charset="0"/>
                          </a:rPr>
                          <m:t>2</m:t>
                        </m:r>
                      </m:sub>
                    </m:sSub>
                    <m:r>
                      <a:rPr lang="en-US" i="1">
                        <a:solidFill>
                          <a:prstClr val="black"/>
                        </a:solidFill>
                        <a:latin typeface="Cambria Math" charset="0"/>
                      </a:rPr>
                      <m:t>+ </m:t>
                    </m:r>
                    <m:r>
                      <a:rPr lang="en-US" i="1">
                        <a:solidFill>
                          <a:prstClr val="black"/>
                        </a:solidFill>
                        <a:latin typeface="Cambria Math" charset="0"/>
                        <a:ea typeface="Cambria Math" charset="0"/>
                        <a:cs typeface="Cambria Math"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a:rPr>
                          <m:t>𝐶</m:t>
                        </m:r>
                      </m:e>
                      <m:sub>
                        <m:r>
                          <a:rPr lang="en-US" i="1">
                            <a:solidFill>
                              <a:prstClr val="black"/>
                            </a:solidFill>
                            <a:latin typeface="Cambria Math" charset="0"/>
                          </a:rPr>
                          <m:t>𝐼</m:t>
                        </m:r>
                      </m:sub>
                    </m:sSub>
                    <m:r>
                      <a:rPr lang="en-US" i="1">
                        <a:solidFill>
                          <a:prstClr val="black"/>
                        </a:solidFill>
                        <a:latin typeface="Cambria Math"/>
                      </a:rPr>
                      <m:t>=0</m:t>
                    </m:r>
                  </m:oMath>
                </a14:m>
                <a:r>
                  <a:rPr lang="en-US" dirty="0">
                    <a:solidFill>
                      <a:prstClr val="black"/>
                    </a:solidFill>
                  </a:rPr>
                  <a:t>)</a:t>
                </a:r>
              </a:p>
            </p:txBody>
          </p:sp>
        </mc:Choice>
        <mc:Fallback xmlns="">
          <p:sp>
            <p:nvSpPr>
              <p:cNvPr id="4" name="TextBox 3"/>
              <p:cNvSpPr txBox="1">
                <a:spLocks noRot="1" noChangeAspect="1" noMove="1" noResize="1" noEditPoints="1" noAdjustHandles="1" noChangeArrowheads="1" noChangeShapeType="1" noTextEdit="1"/>
              </p:cNvSpPr>
              <p:nvPr/>
            </p:nvSpPr>
            <p:spPr>
              <a:xfrm>
                <a:off x="6781800" y="1998642"/>
                <a:ext cx="3673698" cy="369332"/>
              </a:xfrm>
              <a:prstGeom prst="rect">
                <a:avLst/>
              </a:prstGeom>
              <a:blipFill>
                <a:blip r:embed="rId5"/>
                <a:stretch>
                  <a:fillRect l="-1379" t="-3333" r="-345"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200401" y="4409852"/>
                <a:ext cx="6349367" cy="390748"/>
              </a:xfrm>
              <a:prstGeom prst="rect">
                <a:avLst/>
              </a:prstGeom>
              <a:noFill/>
            </p:spPr>
            <p:txBody>
              <a:bodyPr wrap="none" rtlCol="0">
                <a:spAutoFit/>
              </a:bodyPr>
              <a:lstStyle/>
              <a:p>
                <a:r>
                  <a:rPr lang="en-US" dirty="0">
                    <a:solidFill>
                      <a:prstClr val="black"/>
                    </a:solidFill>
                    <a:ea typeface="Cambria Math"/>
                  </a:rPr>
                  <a:t>Example: </a:t>
                </a:r>
                <a14:m>
                  <m:oMath xmlns:m="http://schemas.openxmlformats.org/officeDocument/2006/math">
                    <m:r>
                      <a:rPr lang="en-US" i="1">
                        <a:solidFill>
                          <a:prstClr val="black"/>
                        </a:solidFill>
                        <a:latin typeface="Cambria Math"/>
                        <a:ea typeface="Cambria Math"/>
                      </a:rPr>
                      <m:t>𝛾</m:t>
                    </m:r>
                    <m:r>
                      <a:rPr lang="en-US" i="1">
                        <a:solidFill>
                          <a:prstClr val="black"/>
                        </a:solidFill>
                        <a:latin typeface="Cambria Math"/>
                        <a:ea typeface="Cambria Math"/>
                      </a:rPr>
                      <m:t>=</m:t>
                    </m:r>
                    <m:r>
                      <a:rPr lang="en-US" b="1" i="1">
                        <a:solidFill>
                          <a:srgbClr val="FF0000"/>
                        </a:solidFill>
                        <a:latin typeface="Cambria Math"/>
                        <a:ea typeface="Cambria Math"/>
                      </a:rPr>
                      <m:t>𝟏</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𝐴𝑚𝑝</m:t>
                        </m:r>
                      </m:sub>
                    </m:sSub>
                    <m:r>
                      <a:rPr lang="en-US" b="1" i="1">
                        <a:solidFill>
                          <a:srgbClr val="FF0000"/>
                        </a:solidFill>
                        <a:latin typeface="Cambria Math"/>
                        <a:ea typeface="Cambria Math"/>
                      </a:rPr>
                      <m:t>−</m:t>
                    </m:r>
                    <m:r>
                      <a:rPr lang="en-US" b="1" i="1">
                        <a:solidFill>
                          <a:srgbClr val="FF0000"/>
                        </a:solidFill>
                        <a:latin typeface="Cambria Math"/>
                        <a:ea typeface="Cambria Math"/>
                      </a:rPr>
                      <m:t>𝟏</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𝐶𝑟𝑢𝑡𝑐h</m:t>
                        </m:r>
                      </m:sub>
                    </m:sSub>
                  </m:oMath>
                </a14:m>
                <a:r>
                  <a:rPr lang="en-US" dirty="0">
                    <a:solidFill>
                      <a:prstClr val="black"/>
                    </a:solidFill>
                    <a:ea typeface="Cambria Math"/>
                  </a:rPr>
                  <a:t> </a:t>
                </a:r>
                <a14:m>
                  <m:oMath xmlns:m="http://schemas.openxmlformats.org/officeDocument/2006/math">
                    <m:r>
                      <a:rPr lang="en-US" b="1" i="1">
                        <a:solidFill>
                          <a:srgbClr val="FF0000"/>
                        </a:solidFill>
                        <a:latin typeface="Cambria Math"/>
                        <a:ea typeface="Cambria Math"/>
                      </a:rPr>
                      <m:t>+</m:t>
                    </m:r>
                    <m:r>
                      <a:rPr lang="en-US" b="1" i="1">
                        <a:solidFill>
                          <a:srgbClr val="FF0000"/>
                        </a:solidFill>
                        <a:latin typeface="Cambria Math"/>
                        <a:ea typeface="Cambria Math"/>
                      </a:rPr>
                      <m:t>𝟏</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𝐻𝑒𝑎𝑟</m:t>
                        </m:r>
                      </m:sub>
                    </m:sSub>
                  </m:oMath>
                </a14:m>
                <a:r>
                  <a:rPr lang="en-US" dirty="0">
                    <a:solidFill>
                      <a:prstClr val="black"/>
                    </a:solidFill>
                    <a:ea typeface="Cambria Math"/>
                  </a:rPr>
                  <a:t> </a:t>
                </a:r>
                <a14:m>
                  <m:oMath xmlns:m="http://schemas.openxmlformats.org/officeDocument/2006/math">
                    <m:r>
                      <a:rPr lang="en-US" b="1" i="1">
                        <a:solidFill>
                          <a:srgbClr val="FF0000"/>
                        </a:solidFill>
                        <a:latin typeface="Cambria Math"/>
                        <a:ea typeface="Cambria Math"/>
                      </a:rPr>
                      <m:t>+</m:t>
                    </m:r>
                    <m:r>
                      <a:rPr lang="en-US" b="1" i="1">
                        <a:solidFill>
                          <a:srgbClr val="FF0000"/>
                        </a:solidFill>
                        <a:latin typeface="Cambria Math"/>
                        <a:ea typeface="Cambria Math"/>
                      </a:rPr>
                      <m:t>𝟎</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𝑁𝑜𝑛𝑒</m:t>
                        </m:r>
                      </m:sub>
                    </m:sSub>
                    <m:r>
                      <a:rPr lang="en-US" b="1" i="1">
                        <a:solidFill>
                          <a:srgbClr val="FF0000"/>
                        </a:solidFill>
                        <a:latin typeface="Cambria Math"/>
                        <a:ea typeface="Cambria Math"/>
                      </a:rPr>
                      <m:t>−</m:t>
                    </m:r>
                    <m:r>
                      <a:rPr lang="en-US" b="1" i="1">
                        <a:solidFill>
                          <a:srgbClr val="FF0000"/>
                        </a:solidFill>
                        <a:latin typeface="Cambria Math"/>
                        <a:ea typeface="Cambria Math"/>
                      </a:rPr>
                      <m:t>𝟏</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𝑊h𝑒𝑒𝑙</m:t>
                        </m:r>
                      </m:sub>
                    </m:sSub>
                  </m:oMath>
                </a14:m>
                <a:endParaRPr lang="en-US" dirty="0">
                  <a:solidFill>
                    <a:prstClr val="black"/>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3200401" y="4409852"/>
                <a:ext cx="6349367" cy="390748"/>
              </a:xfrm>
              <a:prstGeom prst="rect">
                <a:avLst/>
              </a:prstGeom>
              <a:blipFill>
                <a:blip r:embed="rId6"/>
                <a:stretch>
                  <a:fillRect l="-768" t="-7692" b="-16923"/>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Linear Combinations and Contrasts</a:t>
            </a:r>
          </a:p>
        </p:txBody>
      </p:sp>
      <p:sp>
        <p:nvSpPr>
          <p:cNvPr id="5" name="TextBox 4"/>
          <p:cNvSpPr txBox="1"/>
          <p:nvPr/>
        </p:nvSpPr>
        <p:spPr>
          <a:xfrm>
            <a:off x="6781800" y="3590121"/>
            <a:ext cx="3339376" cy="369332"/>
          </a:xfrm>
          <a:prstGeom prst="rect">
            <a:avLst/>
          </a:prstGeom>
          <a:noFill/>
        </p:spPr>
        <p:txBody>
          <a:bodyPr wrap="none" rtlCol="0">
            <a:spAutoFit/>
          </a:bodyPr>
          <a:lstStyle/>
          <a:p>
            <a:r>
              <a:rPr lang="en-US" b="1" i="1" dirty="0">
                <a:solidFill>
                  <a:srgbClr val="7030A0"/>
                </a:solidFill>
              </a:rPr>
              <a:t>(this requires independence)</a:t>
            </a:r>
          </a:p>
        </p:txBody>
      </p:sp>
      <mc:AlternateContent xmlns:mc="http://schemas.openxmlformats.org/markup-compatibility/2006" xmlns:a14="http://schemas.microsoft.com/office/drawing/2010/main">
        <mc:Choice Requires="a14">
          <p:sp>
            <p:nvSpPr>
              <p:cNvPr id="6" name="TextBox 5"/>
              <p:cNvSpPr txBox="1"/>
              <p:nvPr/>
            </p:nvSpPr>
            <p:spPr>
              <a:xfrm>
                <a:off x="609600" y="4858596"/>
                <a:ext cx="10972800" cy="1389804"/>
              </a:xfrm>
              <a:prstGeom prst="rect">
                <a:avLst/>
              </a:prstGeom>
              <a:noFill/>
            </p:spPr>
            <p:txBody>
              <a:bodyPr wrap="square" rtlCol="0">
                <a:spAutoFit/>
              </a:bodyPr>
              <a:lstStyle/>
              <a:p>
                <a:r>
                  <a:rPr lang="en-US" dirty="0">
                    <a:solidFill>
                      <a:prstClr val="black"/>
                    </a:solidFill>
                  </a:rPr>
                  <a:t>The test statistic t</a:t>
                </a:r>
              </a:p>
              <a:p>
                <a:pPr marL="285750" indent="-285750">
                  <a:buFont typeface="Arial" panose="020B0604020202020204" pitchFamily="34" charset="0"/>
                  <a:buChar char="•"/>
                </a:pPr>
                <a:r>
                  <a:rPr lang="en-US" dirty="0">
                    <a:solidFill>
                      <a:prstClr val="black"/>
                    </a:solidFill>
                  </a:rPr>
                  <a:t> </a:t>
                </a:r>
                <a14:m>
                  <m:oMath xmlns:m="http://schemas.openxmlformats.org/officeDocument/2006/math">
                    <m:r>
                      <a:rPr lang="en-US" i="1">
                        <a:solidFill>
                          <a:prstClr val="black"/>
                        </a:solidFill>
                        <a:latin typeface="Cambria Math" panose="02040503050406030204" pitchFamily="18" charset="0"/>
                      </a:rPr>
                      <m:t>𝑡</m:t>
                    </m:r>
                    <m:r>
                      <a:rPr lang="en-US" i="1">
                        <a:solidFill>
                          <a:prstClr val="black"/>
                        </a:solidFill>
                        <a:latin typeface="Cambria Math" panose="02040503050406030204" pitchFamily="18" charset="0"/>
                      </a:rPr>
                      <m:t>=</m:t>
                    </m:r>
                    <m:f>
                      <m:fPr>
                        <m:ctrlPr>
                          <a:rPr lang="en-US" i="1">
                            <a:solidFill>
                              <a:prstClr val="black"/>
                            </a:solidFill>
                            <a:latin typeface="Cambria Math" panose="02040503050406030204" pitchFamily="18" charset="0"/>
                          </a:rPr>
                        </m:ctrlPr>
                      </m:fPr>
                      <m:num>
                        <m:r>
                          <m:rPr>
                            <m:nor/>
                          </m:rPr>
                          <a:rPr lang="en-US" dirty="0">
                            <a:solidFill>
                              <a:prstClr val="black"/>
                            </a:solidFill>
                          </a:rPr>
                          <m:t>g</m:t>
                        </m:r>
                        <m:r>
                          <m:rPr>
                            <m:nor/>
                          </m:rPr>
                          <a:rPr lang="en-US" dirty="0">
                            <a:solidFill>
                              <a:prstClr val="black"/>
                            </a:solidFill>
                          </a:rPr>
                          <m:t>−</m:t>
                        </m:r>
                        <m:r>
                          <a:rPr lang="en-US" i="1">
                            <a:solidFill>
                              <a:prstClr val="black"/>
                            </a:solidFill>
                            <a:latin typeface="Cambria Math"/>
                            <a:ea typeface="Cambria Math"/>
                          </a:rPr>
                          <m:t>𝛾</m:t>
                        </m:r>
                      </m:num>
                      <m:den>
                        <m:r>
                          <m:rPr>
                            <m:nor/>
                          </m:rPr>
                          <a:rPr lang="en-US" dirty="0">
                            <a:solidFill>
                              <a:prstClr val="black"/>
                            </a:solidFill>
                          </a:rPr>
                          <m:t>SE</m:t>
                        </m:r>
                        <m:r>
                          <m:rPr>
                            <m:nor/>
                          </m:rPr>
                          <a:rPr lang="en-US" dirty="0">
                            <a:solidFill>
                              <a:prstClr val="black"/>
                            </a:solidFill>
                          </a:rPr>
                          <m:t>(</m:t>
                        </m:r>
                        <m:r>
                          <m:rPr>
                            <m:nor/>
                          </m:rPr>
                          <a:rPr lang="en-US" dirty="0">
                            <a:solidFill>
                              <a:prstClr val="black"/>
                            </a:solidFill>
                          </a:rPr>
                          <m:t>g</m:t>
                        </m:r>
                        <m:r>
                          <m:rPr>
                            <m:nor/>
                          </m:rPr>
                          <a:rPr lang="en-US" dirty="0">
                            <a:solidFill>
                              <a:prstClr val="black"/>
                            </a:solidFill>
                          </a:rPr>
                          <m:t>)</m:t>
                        </m:r>
                      </m:den>
                    </m:f>
                  </m:oMath>
                </a14:m>
                <a:endParaRPr lang="en-US" dirty="0">
                  <a:solidFill>
                    <a:prstClr val="black"/>
                  </a:solidFill>
                </a:endParaRPr>
              </a:p>
              <a:p>
                <a:pPr marL="285750" indent="-285750">
                  <a:buFont typeface="Arial" panose="020B0604020202020204" pitchFamily="34" charset="0"/>
                  <a:buChar char="•"/>
                </a:pPr>
                <a:r>
                  <a:rPr lang="en-US" dirty="0">
                    <a:solidFill>
                      <a:prstClr val="black"/>
                    </a:solidFill>
                  </a:rPr>
                  <a:t> The test statistic has an approximate t-distribution w/</a:t>
                </a:r>
                <a:r>
                  <a:rPr lang="en-US" dirty="0" err="1">
                    <a:solidFill>
                      <a:prstClr val="black"/>
                    </a:solidFill>
                  </a:rPr>
                  <a:t>df</a:t>
                </a:r>
                <a:r>
                  <a:rPr lang="en-US" dirty="0">
                    <a:solidFill>
                      <a:prstClr val="black"/>
                    </a:solidFill>
                  </a:rPr>
                  <a:t> =</a:t>
                </a:r>
                <a14:m>
                  <m:oMath xmlns:m="http://schemas.openxmlformats.org/officeDocument/2006/math">
                    <m:r>
                      <a:rPr lang="en-US">
                        <a:solidFill>
                          <a:prstClr val="black"/>
                        </a:solidFill>
                        <a:latin typeface="Cambria Math" charset="0"/>
                      </a:rPr>
                      <m:t> </m:t>
                    </m:r>
                    <m:r>
                      <a:rPr lang="en-US" i="1">
                        <a:solidFill>
                          <a:prstClr val="black"/>
                        </a:solidFill>
                        <a:latin typeface="Cambria Math" charset="0"/>
                      </a:rPr>
                      <m:t>𝑛</m:t>
                    </m:r>
                    <m:r>
                      <a:rPr lang="en-US" i="1">
                        <a:solidFill>
                          <a:prstClr val="black"/>
                        </a:solidFill>
                        <a:latin typeface="Cambria Math" charset="0"/>
                      </a:rPr>
                      <m:t>−</m:t>
                    </m:r>
                    <m:r>
                      <a:rPr lang="en-US" i="1">
                        <a:solidFill>
                          <a:prstClr val="black"/>
                        </a:solidFill>
                        <a:latin typeface="Cambria Math" charset="0"/>
                      </a:rPr>
                      <m:t>𝐼</m:t>
                    </m:r>
                  </m:oMath>
                </a14:m>
                <a:endParaRPr lang="en-US" dirty="0">
                  <a:solidFill>
                    <a:prstClr val="black"/>
                  </a:solidFill>
                </a:endParaRPr>
              </a:p>
              <a:p>
                <a:pPr marL="742950" lvl="1" indent="-285750">
                  <a:buFont typeface="Arial" panose="020B0604020202020204" pitchFamily="34" charset="0"/>
                  <a:buChar char="•"/>
                </a:pPr>
                <a:r>
                  <a:rPr lang="en-US" dirty="0">
                    <a:solidFill>
                      <a:prstClr val="black"/>
                    </a:solidFill>
                  </a:rPr>
                  <a:t>In this case, </a:t>
                </a:r>
                <a14:m>
                  <m:oMath xmlns:m="http://schemas.openxmlformats.org/officeDocument/2006/math">
                    <m:r>
                      <a:rPr lang="en-US" i="1">
                        <a:solidFill>
                          <a:prstClr val="black"/>
                        </a:solidFill>
                        <a:latin typeface="Cambria Math" charset="0"/>
                      </a:rPr>
                      <m:t>𝑛</m:t>
                    </m:r>
                    <m:r>
                      <a:rPr lang="en-US" i="1">
                        <a:solidFill>
                          <a:prstClr val="black"/>
                        </a:solidFill>
                        <a:latin typeface="Cambria Math" charset="0"/>
                      </a:rPr>
                      <m:t>−</m:t>
                    </m:r>
                    <m:r>
                      <a:rPr lang="en-US" i="1">
                        <a:solidFill>
                          <a:prstClr val="black"/>
                        </a:solidFill>
                        <a:latin typeface="Cambria Math" charset="0"/>
                      </a:rPr>
                      <m:t>𝐼</m:t>
                    </m:r>
                  </m:oMath>
                </a14:m>
                <a:r>
                  <a:rPr lang="en-US" dirty="0">
                    <a:solidFill>
                      <a:prstClr val="black"/>
                    </a:solidFill>
                  </a:rPr>
                  <a:t> = #data points – #groups = 70 – 5 = 65</a:t>
                </a:r>
              </a:p>
            </p:txBody>
          </p:sp>
        </mc:Choice>
        <mc:Fallback xmlns="">
          <p:sp>
            <p:nvSpPr>
              <p:cNvPr id="6" name="TextBox 5"/>
              <p:cNvSpPr txBox="1">
                <a:spLocks noRot="1" noChangeAspect="1" noMove="1" noResize="1" noEditPoints="1" noAdjustHandles="1" noChangeArrowheads="1" noChangeShapeType="1" noTextEdit="1"/>
              </p:cNvSpPr>
              <p:nvPr/>
            </p:nvSpPr>
            <p:spPr>
              <a:xfrm>
                <a:off x="609600" y="4858596"/>
                <a:ext cx="10972800" cy="1389804"/>
              </a:xfrm>
              <a:prstGeom prst="rect">
                <a:avLst/>
              </a:prstGeom>
              <a:blipFill>
                <a:blip r:embed="rId7"/>
                <a:stretch>
                  <a:fillRect l="-444" t="-2193" b="-6140"/>
                </a:stretch>
              </a:blipFill>
            </p:spPr>
            <p:txBody>
              <a:bodyPr/>
              <a:lstStyle/>
              <a:p>
                <a:r>
                  <a:rPr lang="en-US">
                    <a:noFill/>
                  </a:rPr>
                  <a:t> </a:t>
                </a:r>
              </a:p>
            </p:txBody>
          </p:sp>
        </mc:Fallback>
      </mc:AlternateContent>
    </p:spTree>
    <p:extLst>
      <p:ext uri="{BB962C8B-B14F-4D97-AF65-F5344CB8AC3E}">
        <p14:creationId xmlns:p14="http://schemas.microsoft.com/office/powerpoint/2010/main" val="2410006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4258" y="4030378"/>
            <a:ext cx="3649542" cy="1504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9035" y="1750530"/>
            <a:ext cx="2947565" cy="22991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TextBox 3"/>
              <p:cNvSpPr txBox="1"/>
              <p:nvPr/>
            </p:nvSpPr>
            <p:spPr>
              <a:xfrm>
                <a:off x="2302045" y="3721786"/>
                <a:ext cx="5541966" cy="369332"/>
              </a:xfrm>
              <a:prstGeom prst="rect">
                <a:avLst/>
              </a:prstGeom>
              <a:noFill/>
            </p:spPr>
            <p:txBody>
              <a:bodyPr wrap="none" rtlCol="0">
                <a:spAutoFit/>
              </a:bodyPr>
              <a:lstStyle/>
              <a:p>
                <a14:m>
                  <m:oMath xmlns:m="http://schemas.openxmlformats.org/officeDocument/2006/math">
                    <m:r>
                      <m:rPr>
                        <m:sty m:val="p"/>
                      </m:rPr>
                      <a:rPr lang="en-US">
                        <a:solidFill>
                          <a:prstClr val="black"/>
                        </a:solidFill>
                        <a:latin typeface="Cambria Math"/>
                      </a:rPr>
                      <m:t>g</m:t>
                    </m:r>
                    <m:r>
                      <a:rPr lang="en-US">
                        <a:solidFill>
                          <a:prstClr val="black"/>
                        </a:solidFill>
                        <a:latin typeface="Cambria Math"/>
                      </a:rPr>
                      <m:t>=</m:t>
                    </m:r>
                    <m:d>
                      <m:dPr>
                        <m:ctrlPr>
                          <a:rPr lang="en-US" i="1">
                            <a:solidFill>
                              <a:prstClr val="black"/>
                            </a:solidFill>
                            <a:latin typeface="Cambria Math" panose="02040503050406030204" pitchFamily="18" charset="0"/>
                          </a:rPr>
                        </m:ctrlPr>
                      </m:dPr>
                      <m:e>
                        <m:r>
                          <a:rPr lang="en-US" b="1" i="1">
                            <a:solidFill>
                              <a:srgbClr val="00B0F0"/>
                            </a:solidFill>
                            <a:latin typeface="Cambria Math"/>
                            <a:ea typeface="Cambria Math"/>
                          </a:rPr>
                          <m:t>𝟏</m:t>
                        </m:r>
                      </m:e>
                    </m:d>
                    <m:r>
                      <a:rPr lang="en-US">
                        <a:solidFill>
                          <a:prstClr val="black"/>
                        </a:solidFill>
                        <a:latin typeface="Cambria Math"/>
                      </a:rPr>
                      <m:t>4.4</m:t>
                    </m:r>
                    <m:r>
                      <a:rPr lang="en-US" b="1">
                        <a:solidFill>
                          <a:srgbClr val="00B0F0"/>
                        </a:solidFill>
                        <a:latin typeface="Cambria Math"/>
                      </a:rPr>
                      <m:t>−</m:t>
                    </m:r>
                    <m:d>
                      <m:dPr>
                        <m:ctrlPr>
                          <a:rPr lang="en-US" i="1">
                            <a:solidFill>
                              <a:prstClr val="black"/>
                            </a:solidFill>
                            <a:latin typeface="Cambria Math" panose="02040503050406030204" pitchFamily="18" charset="0"/>
                          </a:rPr>
                        </m:ctrlPr>
                      </m:dPr>
                      <m:e>
                        <m:r>
                          <a:rPr lang="en-US" b="1" i="1">
                            <a:solidFill>
                              <a:srgbClr val="00B0F0"/>
                            </a:solidFill>
                            <a:latin typeface="Cambria Math"/>
                            <a:ea typeface="Cambria Math"/>
                          </a:rPr>
                          <m:t>𝟏</m:t>
                        </m:r>
                      </m:e>
                    </m:d>
                    <m:r>
                      <a:rPr lang="en-US">
                        <a:solidFill>
                          <a:prstClr val="black"/>
                        </a:solidFill>
                        <a:latin typeface="Cambria Math"/>
                      </a:rPr>
                      <m:t>5.9</m:t>
                    </m:r>
                  </m:oMath>
                </a14:m>
                <a:r>
                  <a:rPr lang="en-US" dirty="0">
                    <a:solidFill>
                      <a:prstClr val="black"/>
                    </a:solidFill>
                  </a:rPr>
                  <a:t> + (</a:t>
                </a:r>
                <a14:m>
                  <m:oMath xmlns:m="http://schemas.openxmlformats.org/officeDocument/2006/math">
                    <m:r>
                      <a:rPr lang="en-US" b="1" i="1">
                        <a:solidFill>
                          <a:srgbClr val="00B0F0"/>
                        </a:solidFill>
                        <a:latin typeface="Cambria Math"/>
                        <a:ea typeface="Cambria Math"/>
                      </a:rPr>
                      <m:t>𝟏</m:t>
                    </m:r>
                  </m:oMath>
                </a14:m>
                <a:r>
                  <a:rPr lang="en-US" dirty="0">
                    <a:solidFill>
                      <a:prstClr val="black"/>
                    </a:solidFill>
                  </a:rPr>
                  <a:t>)4.1 + (</a:t>
                </a:r>
                <a:r>
                  <a:rPr lang="en-US" b="1" dirty="0">
                    <a:solidFill>
                      <a:srgbClr val="00B0F0"/>
                    </a:solidFill>
                  </a:rPr>
                  <a:t>0</a:t>
                </a:r>
                <a:r>
                  <a:rPr lang="en-US" dirty="0">
                    <a:solidFill>
                      <a:prstClr val="black"/>
                    </a:solidFill>
                  </a:rPr>
                  <a:t>)4.9 </a:t>
                </a:r>
                <a:r>
                  <a:rPr lang="en-US" b="1" dirty="0">
                    <a:solidFill>
                      <a:srgbClr val="00B0F0"/>
                    </a:solidFill>
                  </a:rPr>
                  <a:t>–</a:t>
                </a:r>
                <a:r>
                  <a:rPr lang="en-US" dirty="0">
                    <a:solidFill>
                      <a:prstClr val="black"/>
                    </a:solidFill>
                  </a:rPr>
                  <a:t> (</a:t>
                </a:r>
                <a14:m>
                  <m:oMath xmlns:m="http://schemas.openxmlformats.org/officeDocument/2006/math">
                    <m:r>
                      <a:rPr lang="en-US" b="1" i="1">
                        <a:solidFill>
                          <a:srgbClr val="00B0F0"/>
                        </a:solidFill>
                        <a:latin typeface="Cambria Math"/>
                        <a:ea typeface="Cambria Math"/>
                      </a:rPr>
                      <m:t>𝟏</m:t>
                    </m:r>
                  </m:oMath>
                </a14:m>
                <a:r>
                  <a:rPr lang="en-US" dirty="0">
                    <a:solidFill>
                      <a:prstClr val="black"/>
                    </a:solidFill>
                  </a:rPr>
                  <a:t>)5.3 = - 2.8</a:t>
                </a:r>
              </a:p>
            </p:txBody>
          </p:sp>
        </mc:Choice>
        <mc:Fallback xmlns="">
          <p:sp>
            <p:nvSpPr>
              <p:cNvPr id="4" name="TextBox 3"/>
              <p:cNvSpPr txBox="1">
                <a:spLocks noRot="1" noChangeAspect="1" noMove="1" noResize="1" noEditPoints="1" noAdjustHandles="1" noChangeArrowheads="1" noChangeShapeType="1" noTextEdit="1"/>
              </p:cNvSpPr>
              <p:nvPr/>
            </p:nvSpPr>
            <p:spPr>
              <a:xfrm>
                <a:off x="2302045" y="3721786"/>
                <a:ext cx="5541966" cy="369332"/>
              </a:xfrm>
              <a:prstGeom prst="rect">
                <a:avLst/>
              </a:prstGeom>
              <a:blipFill>
                <a:blip r:embed="rId4"/>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700634" y="4900338"/>
                <a:ext cx="5715000" cy="9106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solidFill>
                            <a:prstClr val="black"/>
                          </a:solidFill>
                          <a:latin typeface="Cambria Math"/>
                        </a:rPr>
                        <m:t>SE</m:t>
                      </m:r>
                      <m:d>
                        <m:dPr>
                          <m:ctrlPr>
                            <a:rPr lang="en-US" i="1">
                              <a:solidFill>
                                <a:prstClr val="black"/>
                              </a:solidFill>
                              <a:latin typeface="Cambria Math" panose="02040503050406030204" pitchFamily="18" charset="0"/>
                            </a:rPr>
                          </m:ctrlPr>
                        </m:dPr>
                        <m:e>
                          <m:r>
                            <m:rPr>
                              <m:sty m:val="p"/>
                            </m:rPr>
                            <a:rPr lang="en-US">
                              <a:solidFill>
                                <a:prstClr val="black"/>
                              </a:solidFill>
                              <a:latin typeface="Cambria Math"/>
                            </a:rPr>
                            <m:t>g</m:t>
                          </m:r>
                        </m:e>
                      </m:d>
                      <m:r>
                        <a:rPr lang="en-US">
                          <a:solidFill>
                            <a:prstClr val="black"/>
                          </a:solidFill>
                          <a:latin typeface="Cambria Math"/>
                        </a:rPr>
                        <m:t>=</m:t>
                      </m:r>
                      <m:rad>
                        <m:radPr>
                          <m:degHide m:val="on"/>
                          <m:ctrlPr>
                            <a:rPr lang="en-US" i="1">
                              <a:solidFill>
                                <a:prstClr val="black"/>
                              </a:solidFill>
                              <a:latin typeface="Cambria Math" panose="02040503050406030204" pitchFamily="18" charset="0"/>
                            </a:rPr>
                          </m:ctrlPr>
                        </m:radPr>
                        <m:deg/>
                        <m:e>
                          <m:r>
                            <a:rPr lang="en-US" i="1">
                              <a:solidFill>
                                <a:prstClr val="black"/>
                              </a:solidFill>
                              <a:latin typeface="Cambria Math" charset="0"/>
                            </a:rPr>
                            <m:t>2.666</m:t>
                          </m:r>
                        </m:e>
                      </m:rad>
                      <m:rad>
                        <m:radPr>
                          <m:degHide m:val="on"/>
                          <m:ctrlPr>
                            <a:rPr lang="en-US" i="1">
                              <a:solidFill>
                                <a:prstClr val="black"/>
                              </a:solidFill>
                              <a:latin typeface="Cambria Math" panose="02040503050406030204" pitchFamily="18" charset="0"/>
                            </a:rPr>
                          </m:ctrlPr>
                        </m:radPr>
                        <m:deg/>
                        <m:e>
                          <m:f>
                            <m:fPr>
                              <m:ctrlPr>
                                <a:rPr lang="en-US" i="1">
                                  <a:solidFill>
                                    <a:prstClr val="black"/>
                                  </a:solidFill>
                                  <a:latin typeface="Cambria Math" panose="02040503050406030204" pitchFamily="18" charset="0"/>
                                </a:rPr>
                              </m:ctrlPr>
                            </m:fPr>
                            <m:num>
                              <m:sSup>
                                <m:sSupPr>
                                  <m:ctrlPr>
                                    <a:rPr lang="en-US" i="1">
                                      <a:solidFill>
                                        <a:prstClr val="black"/>
                                      </a:solidFill>
                                      <a:latin typeface="Cambria Math" panose="02040503050406030204" pitchFamily="18" charset="0"/>
                                    </a:rPr>
                                  </m:ctrlPr>
                                </m:sSupPr>
                                <m:e>
                                  <m:d>
                                    <m:dPr>
                                      <m:ctrlPr>
                                        <a:rPr lang="en-US" i="1">
                                          <a:solidFill>
                                            <a:prstClr val="black"/>
                                          </a:solidFill>
                                          <a:latin typeface="Cambria Math" panose="02040503050406030204" pitchFamily="18" charset="0"/>
                                        </a:rPr>
                                      </m:ctrlPr>
                                    </m:dPr>
                                    <m:e>
                                      <m:r>
                                        <a:rPr lang="en-US" b="1" i="1">
                                          <a:solidFill>
                                            <a:srgbClr val="00B0F0"/>
                                          </a:solidFill>
                                          <a:latin typeface="Cambria Math"/>
                                        </a:rPr>
                                        <m:t>𝟏</m:t>
                                      </m:r>
                                    </m:e>
                                  </m:d>
                                </m:e>
                                <m:sup>
                                  <m:r>
                                    <a:rPr lang="en-US" i="1">
                                      <a:solidFill>
                                        <a:prstClr val="black"/>
                                      </a:solidFill>
                                      <a:latin typeface="Cambria Math" panose="02040503050406030204" pitchFamily="18" charset="0"/>
                                    </a:rPr>
                                    <m:t>2</m:t>
                                  </m:r>
                                </m:sup>
                              </m:sSup>
                            </m:num>
                            <m:den>
                              <m:r>
                                <a:rPr lang="en-US" i="1">
                                  <a:solidFill>
                                    <a:prstClr val="black"/>
                                  </a:solidFill>
                                  <a:latin typeface="Cambria Math"/>
                                </a:rPr>
                                <m:t>14</m:t>
                              </m:r>
                            </m:den>
                          </m:f>
                          <m:r>
                            <a:rPr lang="en-US" i="1">
                              <a:solidFill>
                                <a:prstClr val="black"/>
                              </a:solidFill>
                              <a:latin typeface="Cambria Math"/>
                            </a:rPr>
                            <m:t>+</m:t>
                          </m:r>
                          <m:f>
                            <m:fPr>
                              <m:ctrlPr>
                                <a:rPr lang="en-US" i="1">
                                  <a:solidFill>
                                    <a:prstClr val="black"/>
                                  </a:solidFill>
                                  <a:latin typeface="Cambria Math" panose="02040503050406030204" pitchFamily="18" charset="0"/>
                                </a:rPr>
                              </m:ctrlPr>
                            </m:fPr>
                            <m:num>
                              <m:sSup>
                                <m:sSupPr>
                                  <m:ctrlPr>
                                    <a:rPr lang="en-US" i="1">
                                      <a:solidFill>
                                        <a:prstClr val="black"/>
                                      </a:solidFill>
                                      <a:latin typeface="Cambria Math" panose="02040503050406030204" pitchFamily="18" charset="0"/>
                                    </a:rPr>
                                  </m:ctrlPr>
                                </m:sSupPr>
                                <m:e>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m:t>
                                      </m:r>
                                      <m:r>
                                        <a:rPr lang="en-US" b="1" i="1">
                                          <a:solidFill>
                                            <a:srgbClr val="00B0F0"/>
                                          </a:solidFill>
                                          <a:latin typeface="Cambria Math"/>
                                        </a:rPr>
                                        <m:t>𝟏</m:t>
                                      </m:r>
                                    </m:e>
                                  </m:d>
                                </m:e>
                                <m:sup>
                                  <m:r>
                                    <a:rPr lang="en-US" i="1">
                                      <a:solidFill>
                                        <a:prstClr val="black"/>
                                      </a:solidFill>
                                      <a:latin typeface="Cambria Math" panose="02040503050406030204" pitchFamily="18" charset="0"/>
                                    </a:rPr>
                                    <m:t>2</m:t>
                                  </m:r>
                                </m:sup>
                              </m:sSup>
                            </m:num>
                            <m:den>
                              <m:r>
                                <a:rPr lang="en-US" i="1">
                                  <a:solidFill>
                                    <a:prstClr val="black"/>
                                  </a:solidFill>
                                  <a:latin typeface="Cambria Math"/>
                                </a:rPr>
                                <m:t>14</m:t>
                              </m:r>
                            </m:den>
                          </m:f>
                          <m:r>
                            <a:rPr lang="en-US" i="1">
                              <a:solidFill>
                                <a:prstClr val="black"/>
                              </a:solidFill>
                              <a:latin typeface="Cambria Math"/>
                            </a:rPr>
                            <m:t>+</m:t>
                          </m:r>
                          <m:f>
                            <m:fPr>
                              <m:ctrlPr>
                                <a:rPr lang="en-US" i="1">
                                  <a:solidFill>
                                    <a:prstClr val="black"/>
                                  </a:solidFill>
                                  <a:latin typeface="Cambria Math" panose="02040503050406030204" pitchFamily="18" charset="0"/>
                                </a:rPr>
                              </m:ctrlPr>
                            </m:fPr>
                            <m:num>
                              <m:sSup>
                                <m:sSupPr>
                                  <m:ctrlPr>
                                    <a:rPr lang="en-US" i="1">
                                      <a:solidFill>
                                        <a:prstClr val="black"/>
                                      </a:solidFill>
                                      <a:latin typeface="Cambria Math" panose="02040503050406030204" pitchFamily="18" charset="0"/>
                                    </a:rPr>
                                  </m:ctrlPr>
                                </m:sSupPr>
                                <m:e>
                                  <m:d>
                                    <m:dPr>
                                      <m:ctrlPr>
                                        <a:rPr lang="en-US" i="1">
                                          <a:solidFill>
                                            <a:prstClr val="black"/>
                                          </a:solidFill>
                                          <a:latin typeface="Cambria Math" panose="02040503050406030204" pitchFamily="18" charset="0"/>
                                        </a:rPr>
                                      </m:ctrlPr>
                                    </m:dPr>
                                    <m:e>
                                      <m:r>
                                        <a:rPr lang="en-US" b="1" i="1">
                                          <a:solidFill>
                                            <a:srgbClr val="00B0F0"/>
                                          </a:solidFill>
                                          <a:latin typeface="Cambria Math"/>
                                        </a:rPr>
                                        <m:t>𝟏</m:t>
                                      </m:r>
                                    </m:e>
                                  </m:d>
                                </m:e>
                                <m:sup>
                                  <m:r>
                                    <a:rPr lang="en-US" i="1">
                                      <a:solidFill>
                                        <a:prstClr val="black"/>
                                      </a:solidFill>
                                      <a:latin typeface="Cambria Math" panose="02040503050406030204" pitchFamily="18" charset="0"/>
                                    </a:rPr>
                                    <m:t>2</m:t>
                                  </m:r>
                                </m:sup>
                              </m:sSup>
                            </m:num>
                            <m:den>
                              <m:r>
                                <a:rPr lang="en-US" i="1">
                                  <a:solidFill>
                                    <a:prstClr val="black"/>
                                  </a:solidFill>
                                  <a:latin typeface="Cambria Math"/>
                                </a:rPr>
                                <m:t>14</m:t>
                              </m:r>
                            </m:den>
                          </m:f>
                          <m:r>
                            <a:rPr lang="en-US" i="1">
                              <a:solidFill>
                                <a:prstClr val="black"/>
                              </a:solidFill>
                              <a:latin typeface="Cambria Math"/>
                            </a:rPr>
                            <m:t>+</m:t>
                          </m:r>
                          <m:f>
                            <m:fPr>
                              <m:ctrlPr>
                                <a:rPr lang="en-US" i="1">
                                  <a:solidFill>
                                    <a:prstClr val="black"/>
                                  </a:solidFill>
                                  <a:latin typeface="Cambria Math" panose="02040503050406030204" pitchFamily="18" charset="0"/>
                                </a:rPr>
                              </m:ctrlPr>
                            </m:fPr>
                            <m:num>
                              <m:sSup>
                                <m:sSupPr>
                                  <m:ctrlPr>
                                    <a:rPr lang="en-US" i="1">
                                      <a:solidFill>
                                        <a:prstClr val="black"/>
                                      </a:solidFill>
                                      <a:latin typeface="Cambria Math" panose="02040503050406030204" pitchFamily="18" charset="0"/>
                                    </a:rPr>
                                  </m:ctrlPr>
                                </m:sSupPr>
                                <m:e>
                                  <m:d>
                                    <m:dPr>
                                      <m:ctrlPr>
                                        <a:rPr lang="en-US" i="1">
                                          <a:solidFill>
                                            <a:prstClr val="black"/>
                                          </a:solidFill>
                                          <a:latin typeface="Cambria Math" panose="02040503050406030204" pitchFamily="18" charset="0"/>
                                        </a:rPr>
                                      </m:ctrlPr>
                                    </m:dPr>
                                    <m:e>
                                      <m:r>
                                        <a:rPr lang="en-US" b="1" i="1">
                                          <a:solidFill>
                                            <a:srgbClr val="00B0F0"/>
                                          </a:solidFill>
                                          <a:latin typeface="Cambria Math" panose="02040503050406030204" pitchFamily="18" charset="0"/>
                                        </a:rPr>
                                        <m:t>𝟎</m:t>
                                      </m:r>
                                    </m:e>
                                  </m:d>
                                </m:e>
                                <m:sup>
                                  <m:r>
                                    <a:rPr lang="en-US" i="1">
                                      <a:solidFill>
                                        <a:prstClr val="black"/>
                                      </a:solidFill>
                                      <a:latin typeface="Cambria Math" panose="02040503050406030204" pitchFamily="18" charset="0"/>
                                    </a:rPr>
                                    <m:t>2</m:t>
                                  </m:r>
                                </m:sup>
                              </m:sSup>
                            </m:num>
                            <m:den>
                              <m:r>
                                <a:rPr lang="en-US" i="1">
                                  <a:solidFill>
                                    <a:prstClr val="black"/>
                                  </a:solidFill>
                                  <a:latin typeface="Cambria Math"/>
                                </a:rPr>
                                <m:t>14</m:t>
                              </m:r>
                            </m:den>
                          </m:f>
                          <m:r>
                            <a:rPr lang="en-US" i="1">
                              <a:solidFill>
                                <a:prstClr val="black"/>
                              </a:solidFill>
                              <a:latin typeface="Cambria Math"/>
                            </a:rPr>
                            <m:t>+</m:t>
                          </m:r>
                          <m:f>
                            <m:fPr>
                              <m:ctrlPr>
                                <a:rPr lang="en-US" i="1">
                                  <a:solidFill>
                                    <a:prstClr val="black"/>
                                  </a:solidFill>
                                  <a:latin typeface="Cambria Math" panose="02040503050406030204" pitchFamily="18" charset="0"/>
                                </a:rPr>
                              </m:ctrlPr>
                            </m:fPr>
                            <m:num>
                              <m:sSup>
                                <m:sSupPr>
                                  <m:ctrlPr>
                                    <a:rPr lang="en-US" i="1">
                                      <a:solidFill>
                                        <a:prstClr val="black"/>
                                      </a:solidFill>
                                      <a:latin typeface="Cambria Math" panose="02040503050406030204" pitchFamily="18" charset="0"/>
                                    </a:rPr>
                                  </m:ctrlPr>
                                </m:sSupPr>
                                <m:e>
                                  <m:d>
                                    <m:dPr>
                                      <m:ctrlPr>
                                        <a:rPr lang="en-US" i="1">
                                          <a:solidFill>
                                            <a:prstClr val="black"/>
                                          </a:solidFill>
                                          <a:latin typeface="Cambria Math" panose="02040503050406030204" pitchFamily="18" charset="0"/>
                                        </a:rPr>
                                      </m:ctrlPr>
                                    </m:dPr>
                                    <m:e>
                                      <m:r>
                                        <a:rPr lang="en-US" b="1" i="1">
                                          <a:solidFill>
                                            <a:prstClr val="black"/>
                                          </a:solidFill>
                                          <a:latin typeface="Cambria Math" panose="02040503050406030204" pitchFamily="18" charset="0"/>
                                        </a:rPr>
                                        <m:t>−</m:t>
                                      </m:r>
                                      <m:r>
                                        <a:rPr lang="en-US" b="1" i="1">
                                          <a:solidFill>
                                            <a:srgbClr val="00B0F0"/>
                                          </a:solidFill>
                                          <a:latin typeface="Cambria Math"/>
                                        </a:rPr>
                                        <m:t>𝟏</m:t>
                                      </m:r>
                                    </m:e>
                                  </m:d>
                                </m:e>
                                <m:sup>
                                  <m:r>
                                    <a:rPr lang="en-US" i="1">
                                      <a:solidFill>
                                        <a:prstClr val="black"/>
                                      </a:solidFill>
                                      <a:latin typeface="Cambria Math" panose="02040503050406030204" pitchFamily="18" charset="0"/>
                                    </a:rPr>
                                    <m:t>2</m:t>
                                  </m:r>
                                </m:sup>
                              </m:sSup>
                            </m:num>
                            <m:den>
                              <m:r>
                                <a:rPr lang="en-US" i="1">
                                  <a:solidFill>
                                    <a:prstClr val="black"/>
                                  </a:solidFill>
                                  <a:latin typeface="Cambria Math"/>
                                </a:rPr>
                                <m:t>14</m:t>
                              </m:r>
                            </m:den>
                          </m:f>
                        </m:e>
                      </m:rad>
                    </m:oMath>
                  </m:oMathPara>
                </a14:m>
                <a:endParaRPr lang="en-US" i="1" dirty="0">
                  <a:solidFill>
                    <a:prstClr val="black"/>
                  </a:solidFill>
                  <a:latin typeface="Cambria Math" panose="02040503050406030204" pitchFamily="18"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1700634" y="4900338"/>
                <a:ext cx="5715000" cy="9106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2302046" y="3059149"/>
                <a:ext cx="5305427" cy="694229"/>
              </a:xfrm>
              <a:prstGeom prst="rect">
                <a:avLst/>
              </a:prstGeom>
              <a:noFill/>
            </p:spPr>
            <p:txBody>
              <a:bodyPr wrap="none" rtlCol="0">
                <a:spAutoFit/>
              </a:bodyPr>
              <a:lstStyle/>
              <a:p>
                <a14:m>
                  <m:oMath xmlns:m="http://schemas.openxmlformats.org/officeDocument/2006/math">
                    <m:r>
                      <a:rPr lang="en-US" i="1">
                        <a:solidFill>
                          <a:prstClr val="black"/>
                        </a:solidFill>
                        <a:latin typeface="Cambria Math"/>
                        <a:ea typeface="Cambria Math"/>
                      </a:rPr>
                      <m:t>𝛾</m:t>
                    </m:r>
                    <m:r>
                      <a:rPr lang="en-US" i="1">
                        <a:solidFill>
                          <a:prstClr val="black"/>
                        </a:solidFill>
                        <a:latin typeface="Cambria Math"/>
                        <a:ea typeface="Cambria Math"/>
                      </a:rPr>
                      <m:t>=</m:t>
                    </m:r>
                    <m:r>
                      <a:rPr lang="en-US" b="1" i="1">
                        <a:solidFill>
                          <a:srgbClr val="00B0F0"/>
                        </a:solidFill>
                        <a:latin typeface="Cambria Math"/>
                        <a:ea typeface="Cambria Math"/>
                      </a:rPr>
                      <m:t>𝟏</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𝐴𝑚𝑝</m:t>
                        </m:r>
                      </m:sub>
                    </m:sSub>
                    <m:r>
                      <a:rPr lang="en-US" b="1" i="1">
                        <a:solidFill>
                          <a:srgbClr val="00B0F0"/>
                        </a:solidFill>
                        <a:latin typeface="Cambria Math"/>
                        <a:ea typeface="Cambria Math"/>
                      </a:rPr>
                      <m:t>−</m:t>
                    </m:r>
                    <m:r>
                      <a:rPr lang="en-US" b="1" i="1">
                        <a:solidFill>
                          <a:srgbClr val="00B0F0"/>
                        </a:solidFill>
                        <a:latin typeface="Cambria Math"/>
                        <a:ea typeface="Cambria Math"/>
                      </a:rPr>
                      <m:t>𝟏</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𝐶𝑟𝑢𝑡𝑐h</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m:t>
                    </m:r>
                    <m:r>
                      <a:rPr lang="en-US" b="1" i="1">
                        <a:solidFill>
                          <a:srgbClr val="00B0F0"/>
                        </a:solidFill>
                        <a:latin typeface="Cambria Math"/>
                        <a:ea typeface="Cambria Math"/>
                      </a:rPr>
                      <m:t>𝟏</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𝐻𝑒𝑎𝑟</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m:t>
                    </m:r>
                    <m:r>
                      <a:rPr lang="en-US" b="1" i="1">
                        <a:solidFill>
                          <a:srgbClr val="00B0F0"/>
                        </a:solidFill>
                        <a:latin typeface="Cambria Math"/>
                        <a:ea typeface="Cambria Math"/>
                      </a:rPr>
                      <m:t>𝟎</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𝑁𝑜𝑛𝑒</m:t>
                        </m:r>
                      </m:sub>
                    </m:sSub>
                    <m:r>
                      <a:rPr lang="en-US" b="1" i="1">
                        <a:solidFill>
                          <a:srgbClr val="00B0F0"/>
                        </a:solidFill>
                        <a:latin typeface="Cambria Math"/>
                        <a:ea typeface="Cambria Math"/>
                      </a:rPr>
                      <m:t>−</m:t>
                    </m:r>
                    <m:r>
                      <a:rPr lang="en-US" b="1" i="1">
                        <a:solidFill>
                          <a:srgbClr val="00B0F0"/>
                        </a:solidFill>
                        <a:latin typeface="Cambria Math"/>
                        <a:ea typeface="Cambria Math"/>
                      </a:rPr>
                      <m:t>𝟏</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𝑊h𝑒𝑒𝑙</m:t>
                        </m:r>
                      </m:sub>
                    </m:sSub>
                  </m:oMath>
                </a14:m>
                <a:endParaRPr lang="en-US" dirty="0">
                  <a:solidFill>
                    <a:prstClr val="black"/>
                  </a:solidFill>
                  <a:ea typeface="Cambria Math"/>
                </a:endParaRPr>
              </a:p>
              <a:p>
                <a:r>
                  <a:rPr lang="en-US" dirty="0">
                    <a:solidFill>
                      <a:prstClr val="black"/>
                    </a:solidFill>
                    <a:ea typeface="Cambria Math"/>
                  </a:rPr>
                  <a:t>g</a:t>
                </a:r>
                <a14:m>
                  <m:oMath xmlns:m="http://schemas.openxmlformats.org/officeDocument/2006/math">
                    <m:r>
                      <a:rPr lang="en-US">
                        <a:solidFill>
                          <a:prstClr val="black"/>
                        </a:solidFill>
                        <a:latin typeface="Cambria Math" charset="0"/>
                        <a:ea typeface="Cambria Math"/>
                      </a:rPr>
                      <m:t> </m:t>
                    </m:r>
                    <m:r>
                      <a:rPr lang="en-US" i="1">
                        <a:solidFill>
                          <a:prstClr val="black"/>
                        </a:solidFill>
                        <a:latin typeface="Cambria Math"/>
                        <a:ea typeface="Cambria Math"/>
                      </a:rPr>
                      <m:t>=</m:t>
                    </m:r>
                    <m:r>
                      <a:rPr lang="en-US" b="1" i="1">
                        <a:solidFill>
                          <a:srgbClr val="00B0F0"/>
                        </a:solidFill>
                        <a:latin typeface="Cambria Math"/>
                        <a:ea typeface="Cambria Math"/>
                      </a:rPr>
                      <m:t>𝟏</m:t>
                    </m:r>
                    <m:sSub>
                      <m:sSubPr>
                        <m:ctrlPr>
                          <a:rPr lang="en-US" i="1">
                            <a:solidFill>
                              <a:prstClr val="black"/>
                            </a:solidFill>
                            <a:latin typeface="Cambria Math" panose="02040503050406030204" pitchFamily="18" charset="0"/>
                            <a:ea typeface="Cambria Math"/>
                          </a:rPr>
                        </m:ctrlPr>
                      </m:sSubPr>
                      <m:e>
                        <m:acc>
                          <m:accPr>
                            <m:chr m:val="̅"/>
                            <m:ctrlPr>
                              <a:rPr lang="en-US" i="1">
                                <a:solidFill>
                                  <a:prstClr val="black"/>
                                </a:solidFill>
                                <a:latin typeface="Cambria Math" panose="02040503050406030204" pitchFamily="18" charset="0"/>
                                <a:ea typeface="Cambria Math"/>
                              </a:rPr>
                            </m:ctrlPr>
                          </m:accPr>
                          <m:e>
                            <m:r>
                              <a:rPr lang="en-US" i="1">
                                <a:solidFill>
                                  <a:prstClr val="black"/>
                                </a:solidFill>
                                <a:latin typeface="Cambria Math" charset="0"/>
                                <a:ea typeface="Cambria Math"/>
                              </a:rPr>
                              <m:t>𝑌</m:t>
                            </m:r>
                          </m:e>
                        </m:acc>
                      </m:e>
                      <m:sub>
                        <m:r>
                          <a:rPr lang="en-US" i="1">
                            <a:solidFill>
                              <a:prstClr val="black"/>
                            </a:solidFill>
                            <a:latin typeface="Cambria Math"/>
                            <a:ea typeface="Cambria Math"/>
                          </a:rPr>
                          <m:t>𝐴𝑚𝑝</m:t>
                        </m:r>
                      </m:sub>
                    </m:sSub>
                    <m:r>
                      <a:rPr lang="en-US" b="1" i="1">
                        <a:solidFill>
                          <a:srgbClr val="00B0F0"/>
                        </a:solidFill>
                        <a:latin typeface="Cambria Math" panose="02040503050406030204" pitchFamily="18" charset="0"/>
                        <a:ea typeface="Cambria Math"/>
                      </a:rPr>
                      <m:t>−</m:t>
                    </m:r>
                    <m:r>
                      <a:rPr lang="en-US" b="1" i="1">
                        <a:solidFill>
                          <a:srgbClr val="00B0F0"/>
                        </a:solidFill>
                        <a:latin typeface="Cambria Math"/>
                        <a:ea typeface="Cambria Math"/>
                      </a:rPr>
                      <m:t>𝟏</m:t>
                    </m:r>
                    <m:sSub>
                      <m:sSubPr>
                        <m:ctrlPr>
                          <a:rPr lang="en-US" i="1">
                            <a:solidFill>
                              <a:prstClr val="black"/>
                            </a:solidFill>
                            <a:latin typeface="Cambria Math" panose="02040503050406030204" pitchFamily="18" charset="0"/>
                            <a:ea typeface="Cambria Math"/>
                          </a:rPr>
                        </m:ctrlPr>
                      </m:sSubPr>
                      <m:e>
                        <m:acc>
                          <m:accPr>
                            <m:chr m:val="̅"/>
                            <m:ctrlPr>
                              <a:rPr lang="en-US" i="1">
                                <a:solidFill>
                                  <a:prstClr val="black"/>
                                </a:solidFill>
                                <a:latin typeface="Cambria Math" panose="02040503050406030204" pitchFamily="18" charset="0"/>
                                <a:ea typeface="Cambria Math"/>
                              </a:rPr>
                            </m:ctrlPr>
                          </m:accPr>
                          <m:e>
                            <m:r>
                              <a:rPr lang="en-US" i="1">
                                <a:solidFill>
                                  <a:prstClr val="black"/>
                                </a:solidFill>
                                <a:latin typeface="Cambria Math" charset="0"/>
                                <a:ea typeface="Cambria Math"/>
                              </a:rPr>
                              <m:t>𝑌</m:t>
                            </m:r>
                          </m:e>
                        </m:acc>
                      </m:e>
                      <m:sub>
                        <m:r>
                          <a:rPr lang="en-US" i="1">
                            <a:solidFill>
                              <a:prstClr val="black"/>
                            </a:solidFill>
                            <a:latin typeface="Cambria Math"/>
                            <a:ea typeface="Cambria Math"/>
                          </a:rPr>
                          <m:t>𝐶𝑟𝑢𝑡𝑐h</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m:t>
                    </m:r>
                    <m:r>
                      <a:rPr lang="en-US" b="1" i="1">
                        <a:solidFill>
                          <a:srgbClr val="00B0F0"/>
                        </a:solidFill>
                        <a:latin typeface="Cambria Math"/>
                        <a:ea typeface="Cambria Math"/>
                      </a:rPr>
                      <m:t>𝟏</m:t>
                    </m:r>
                    <m:sSub>
                      <m:sSubPr>
                        <m:ctrlPr>
                          <a:rPr lang="en-US" i="1">
                            <a:solidFill>
                              <a:prstClr val="black"/>
                            </a:solidFill>
                            <a:latin typeface="Cambria Math" panose="02040503050406030204" pitchFamily="18" charset="0"/>
                            <a:ea typeface="Cambria Math"/>
                          </a:rPr>
                        </m:ctrlPr>
                      </m:sSubPr>
                      <m:e>
                        <m:acc>
                          <m:accPr>
                            <m:chr m:val="̅"/>
                            <m:ctrlPr>
                              <a:rPr lang="en-US" i="1">
                                <a:solidFill>
                                  <a:prstClr val="black"/>
                                </a:solidFill>
                                <a:latin typeface="Cambria Math" panose="02040503050406030204" pitchFamily="18" charset="0"/>
                                <a:ea typeface="Cambria Math"/>
                              </a:rPr>
                            </m:ctrlPr>
                          </m:accPr>
                          <m:e>
                            <m:r>
                              <a:rPr lang="en-US" i="1">
                                <a:solidFill>
                                  <a:prstClr val="black"/>
                                </a:solidFill>
                                <a:latin typeface="Cambria Math" charset="0"/>
                                <a:ea typeface="Cambria Math"/>
                              </a:rPr>
                              <m:t>𝑌</m:t>
                            </m:r>
                          </m:e>
                        </m:acc>
                      </m:e>
                      <m:sub>
                        <m:r>
                          <a:rPr lang="en-US" i="1">
                            <a:solidFill>
                              <a:prstClr val="black"/>
                            </a:solidFill>
                            <a:latin typeface="Cambria Math"/>
                            <a:ea typeface="Cambria Math"/>
                          </a:rPr>
                          <m:t>𝐻𝑒𝑎𝑟</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m:t>
                    </m:r>
                    <m:r>
                      <a:rPr lang="en-US" b="1" i="1">
                        <a:solidFill>
                          <a:srgbClr val="00B0F0"/>
                        </a:solidFill>
                        <a:latin typeface="Cambria Math"/>
                        <a:ea typeface="Cambria Math"/>
                      </a:rPr>
                      <m:t>𝟎</m:t>
                    </m:r>
                    <m:sSub>
                      <m:sSubPr>
                        <m:ctrlPr>
                          <a:rPr lang="en-US" i="1">
                            <a:solidFill>
                              <a:prstClr val="black"/>
                            </a:solidFill>
                            <a:latin typeface="Cambria Math" panose="02040503050406030204" pitchFamily="18" charset="0"/>
                            <a:ea typeface="Cambria Math"/>
                          </a:rPr>
                        </m:ctrlPr>
                      </m:sSubPr>
                      <m:e>
                        <m:acc>
                          <m:accPr>
                            <m:chr m:val="̅"/>
                            <m:ctrlPr>
                              <a:rPr lang="en-US" i="1">
                                <a:solidFill>
                                  <a:prstClr val="black"/>
                                </a:solidFill>
                                <a:latin typeface="Cambria Math" panose="02040503050406030204" pitchFamily="18" charset="0"/>
                                <a:ea typeface="Cambria Math"/>
                              </a:rPr>
                            </m:ctrlPr>
                          </m:accPr>
                          <m:e>
                            <m:r>
                              <a:rPr lang="en-US" i="1">
                                <a:solidFill>
                                  <a:prstClr val="black"/>
                                </a:solidFill>
                                <a:latin typeface="Cambria Math" charset="0"/>
                                <a:ea typeface="Cambria Math"/>
                              </a:rPr>
                              <m:t>𝑌</m:t>
                            </m:r>
                          </m:e>
                        </m:acc>
                      </m:e>
                      <m:sub>
                        <m:r>
                          <a:rPr lang="en-US" i="1">
                            <a:solidFill>
                              <a:prstClr val="black"/>
                            </a:solidFill>
                            <a:latin typeface="Cambria Math"/>
                            <a:ea typeface="Cambria Math"/>
                          </a:rPr>
                          <m:t>𝑁𝑜𝑛𝑒</m:t>
                        </m:r>
                      </m:sub>
                    </m:sSub>
                    <m:r>
                      <a:rPr lang="en-US" b="1" i="1">
                        <a:solidFill>
                          <a:srgbClr val="00B0F0"/>
                        </a:solidFill>
                        <a:latin typeface="Cambria Math"/>
                        <a:ea typeface="Cambria Math"/>
                      </a:rPr>
                      <m:t>−</m:t>
                    </m:r>
                    <m:r>
                      <a:rPr lang="en-US" b="1" i="1">
                        <a:solidFill>
                          <a:srgbClr val="00B0F0"/>
                        </a:solidFill>
                        <a:latin typeface="Cambria Math"/>
                        <a:ea typeface="Cambria Math"/>
                      </a:rPr>
                      <m:t>𝟏</m:t>
                    </m:r>
                    <m:sSub>
                      <m:sSubPr>
                        <m:ctrlPr>
                          <a:rPr lang="en-US" i="1">
                            <a:solidFill>
                              <a:prstClr val="black"/>
                            </a:solidFill>
                            <a:latin typeface="Cambria Math" panose="02040503050406030204" pitchFamily="18" charset="0"/>
                            <a:ea typeface="Cambria Math"/>
                          </a:rPr>
                        </m:ctrlPr>
                      </m:sSubPr>
                      <m:e>
                        <m:acc>
                          <m:accPr>
                            <m:chr m:val="̅"/>
                            <m:ctrlPr>
                              <a:rPr lang="en-US" i="1">
                                <a:solidFill>
                                  <a:prstClr val="black"/>
                                </a:solidFill>
                                <a:latin typeface="Cambria Math" panose="02040503050406030204" pitchFamily="18" charset="0"/>
                                <a:ea typeface="Cambria Math"/>
                              </a:rPr>
                            </m:ctrlPr>
                          </m:accPr>
                          <m:e>
                            <m:r>
                              <a:rPr lang="en-US" i="1">
                                <a:solidFill>
                                  <a:prstClr val="black"/>
                                </a:solidFill>
                                <a:latin typeface="Cambria Math" charset="0"/>
                                <a:ea typeface="Cambria Math"/>
                              </a:rPr>
                              <m:t>𝑌</m:t>
                            </m:r>
                          </m:e>
                        </m:acc>
                      </m:e>
                      <m:sub>
                        <m:r>
                          <a:rPr lang="en-US" i="1">
                            <a:solidFill>
                              <a:prstClr val="black"/>
                            </a:solidFill>
                            <a:latin typeface="Cambria Math"/>
                            <a:ea typeface="Cambria Math"/>
                          </a:rPr>
                          <m:t>𝑊h𝑒𝑒𝑙</m:t>
                        </m:r>
                      </m:sub>
                    </m:sSub>
                  </m:oMath>
                </a14:m>
                <a:endParaRPr lang="en-US" dirty="0">
                  <a:solidFill>
                    <a:prstClr val="black"/>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2302046" y="3059149"/>
                <a:ext cx="5305427" cy="694229"/>
              </a:xfrm>
              <a:prstGeom prst="rect">
                <a:avLst/>
              </a:prstGeom>
              <a:blipFill>
                <a:blip r:embed="rId6"/>
                <a:stretch>
                  <a:fillRect l="-1034" b="-96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292667" y="2400000"/>
                <a:ext cx="4001800" cy="6891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rPr>
                            <m:t>𝐻</m:t>
                          </m:r>
                        </m:e>
                        <m:sub>
                          <m:r>
                            <a:rPr lang="en-US" i="1">
                              <a:solidFill>
                                <a:prstClr val="black"/>
                              </a:solidFill>
                              <a:latin typeface="Cambria Math" charset="0"/>
                            </a:rPr>
                            <m:t>0</m:t>
                          </m:r>
                        </m:sub>
                      </m:sSub>
                      <m:r>
                        <a:rPr lang="en-US" i="1">
                          <a:solidFill>
                            <a:prstClr val="black"/>
                          </a:solidFill>
                          <a:latin typeface="Cambria Math"/>
                        </a:rPr>
                        <m:t>: </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𝐴𝑚𝑝</m:t>
                          </m:r>
                        </m:sub>
                      </m:sSub>
                      <m:r>
                        <a:rPr lang="en-US" i="1">
                          <a:solidFill>
                            <a:prstClr val="black"/>
                          </a:solidFill>
                          <a:latin typeface="Cambria Math"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𝐻𝑒𝑎𝑟</m:t>
                          </m:r>
                          <m:r>
                            <a:rPr lang="en-US" i="1">
                              <a:solidFill>
                                <a:prstClr val="black"/>
                              </a:solidFill>
                              <a:latin typeface="Cambria Math" charset="0"/>
                              <a:ea typeface="Cambria Math"/>
                            </a:rPr>
                            <m:t> </m:t>
                          </m:r>
                        </m:sub>
                      </m:sSub>
                      <m:r>
                        <a:rPr lang="en-US" i="1">
                          <a:solidFill>
                            <a:prstClr val="black"/>
                          </a:solidFill>
                          <a:latin typeface="Cambria Math"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𝐶𝑟𝑢𝑡𝑐h</m:t>
                          </m:r>
                        </m:sub>
                      </m:sSub>
                      <m:r>
                        <a:rPr lang="en-US" i="1">
                          <a:solidFill>
                            <a:prstClr val="black"/>
                          </a:solidFill>
                          <a:latin typeface="Cambria Math"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𝑊h𝑒𝑒𝑙</m:t>
                          </m:r>
                          <m:r>
                            <a:rPr lang="en-US" i="1">
                              <a:solidFill>
                                <a:prstClr val="black"/>
                              </a:solidFill>
                              <a:latin typeface="Cambria Math"/>
                              <a:ea typeface="Cambria Math"/>
                            </a:rPr>
                            <m:t> </m:t>
                          </m:r>
                        </m:sub>
                      </m:sSub>
                    </m:oMath>
                  </m:oMathPara>
                </a14:m>
                <a:endParaRPr lang="en-US" i="1" dirty="0">
                  <a:solidFill>
                    <a:prstClr val="black"/>
                  </a:solidFill>
                  <a:latin typeface="Cambria Math" panose="02040503050406030204" pitchFamily="18" charset="0"/>
                  <a:ea typeface="Cambria Math"/>
                </a:endParaRPr>
              </a:p>
              <a:p>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rPr>
                            <m:t>𝐻</m:t>
                          </m:r>
                        </m:e>
                        <m:sub>
                          <m:r>
                            <a:rPr lang="en-US" i="1">
                              <a:solidFill>
                                <a:prstClr val="black"/>
                              </a:solidFill>
                              <a:latin typeface="Cambria Math" charset="0"/>
                            </a:rPr>
                            <m:t>𝐴</m:t>
                          </m:r>
                        </m:sub>
                      </m:sSub>
                      <m:r>
                        <a:rPr lang="en-US" i="1">
                          <a:solidFill>
                            <a:prstClr val="black"/>
                          </a:solidFill>
                          <a:latin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𝐴𝑚𝑝</m:t>
                          </m:r>
                        </m:sub>
                      </m:sSub>
                      <m:r>
                        <a:rPr lang="en-US" i="1">
                          <a:solidFill>
                            <a:prstClr val="black"/>
                          </a:solidFill>
                          <a:latin typeface="Cambria Math"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𝐻𝑒𝑎𝑟</m:t>
                          </m:r>
                          <m:r>
                            <a:rPr lang="en-US" i="1">
                              <a:solidFill>
                                <a:prstClr val="black"/>
                              </a:solidFill>
                              <a:latin typeface="Cambria Math" charset="0"/>
                              <a:ea typeface="Cambria Math"/>
                            </a:rPr>
                            <m:t> </m:t>
                          </m:r>
                        </m:sub>
                      </m:sSub>
                      <m:r>
                        <a:rPr lang="en-US" i="1">
                          <a:solidFill>
                            <a:prstClr val="black"/>
                          </a:solidFill>
                          <a:latin typeface="Cambria Math"/>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𝐶𝑟𝑢𝑡𝑐h</m:t>
                          </m:r>
                        </m:sub>
                      </m:sSub>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charset="0"/>
                              <a:ea typeface="Cambria Math"/>
                            </a:rPr>
                            <m:t>+</m:t>
                          </m:r>
                          <m:r>
                            <a:rPr lang="en-US" i="1">
                              <a:solidFill>
                                <a:prstClr val="black"/>
                              </a:solidFill>
                              <a:latin typeface="Cambria Math"/>
                              <a:ea typeface="Cambria Math"/>
                            </a:rPr>
                            <m:t>𝜇</m:t>
                          </m:r>
                        </m:e>
                        <m:sub>
                          <m:r>
                            <a:rPr lang="en-US" i="1">
                              <a:solidFill>
                                <a:prstClr val="black"/>
                              </a:solidFill>
                              <a:latin typeface="Cambria Math"/>
                              <a:ea typeface="Cambria Math"/>
                            </a:rPr>
                            <m:t>𝑊h𝑒𝑒𝑙</m:t>
                          </m:r>
                          <m:r>
                            <a:rPr lang="en-US" i="1">
                              <a:solidFill>
                                <a:prstClr val="black"/>
                              </a:solidFill>
                              <a:latin typeface="Cambria Math"/>
                              <a:ea typeface="Cambria Math"/>
                            </a:rPr>
                            <m:t> </m:t>
                          </m:r>
                        </m:sub>
                      </m:sSub>
                    </m:oMath>
                  </m:oMathPara>
                </a14:m>
                <a:endParaRPr lang="en-US" dirty="0">
                  <a:solidFill>
                    <a:prstClr val="black"/>
                  </a:solidFill>
                  <a:ea typeface="Cambria Math"/>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2292667" y="2400000"/>
                <a:ext cx="4001800" cy="689163"/>
              </a:xfrm>
              <a:prstGeom prst="rect">
                <a:avLst/>
              </a:prstGeom>
              <a:blipFill>
                <a:blip r:embed="rId7"/>
                <a:stretch>
                  <a:fillRect b="-2655"/>
                </a:stretch>
              </a:blipFill>
            </p:spPr>
            <p:txBody>
              <a:bodyPr/>
              <a:lstStyle/>
              <a:p>
                <a:r>
                  <a:rPr lang="en-US">
                    <a:noFill/>
                  </a:rPr>
                  <a:t> </a:t>
                </a:r>
              </a:p>
            </p:txBody>
          </p:sp>
        </mc:Fallback>
      </mc:AlternateContent>
      <p:sp>
        <p:nvSpPr>
          <p:cNvPr id="20" name="Title 5"/>
          <p:cNvSpPr>
            <a:spLocks noGrp="1"/>
          </p:cNvSpPr>
          <p:nvPr>
            <p:ph type="title"/>
          </p:nvPr>
        </p:nvSpPr>
        <p:spPr/>
        <p:txBody>
          <a:bodyPr>
            <a:normAutofit/>
          </a:bodyPr>
          <a:lstStyle/>
          <a:p>
            <a:r>
              <a:rPr lang="en-US" sz="4000" dirty="0"/>
              <a:t>Handicap and Capability Study: A Contrast</a:t>
            </a:r>
          </a:p>
        </p:txBody>
      </p:sp>
      <p:cxnSp>
        <p:nvCxnSpPr>
          <p:cNvPr id="21" name="Straight Arrow Connector 20"/>
          <p:cNvCxnSpPr>
            <a:cxnSpLocks/>
            <a:stCxn id="3" idx="1"/>
          </p:cNvCxnSpPr>
          <p:nvPr/>
        </p:nvCxnSpPr>
        <p:spPr>
          <a:xfrm flipH="1">
            <a:off x="3377034" y="5376121"/>
            <a:ext cx="6105104" cy="719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9482138" y="5296959"/>
            <a:ext cx="534246" cy="1583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4" name="Rectangle 23"/>
          <p:cNvSpPr/>
          <p:nvPr/>
        </p:nvSpPr>
        <p:spPr>
          <a:xfrm>
            <a:off x="9824264" y="4534038"/>
            <a:ext cx="581666" cy="1583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cxnSp>
        <p:nvCxnSpPr>
          <p:cNvPr id="23" name="Straight Arrow Connector 22"/>
          <p:cNvCxnSpPr>
            <a:cxnSpLocks/>
            <a:stCxn id="24" idx="1"/>
          </p:cNvCxnSpPr>
          <p:nvPr/>
        </p:nvCxnSpPr>
        <p:spPr>
          <a:xfrm flipH="1">
            <a:off x="3300834" y="4613200"/>
            <a:ext cx="6523430" cy="676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302046" y="1750529"/>
            <a:ext cx="5342189" cy="369332"/>
          </a:xfrm>
          <a:prstGeom prst="rect">
            <a:avLst/>
          </a:prstGeom>
          <a:noFill/>
        </p:spPr>
        <p:txBody>
          <a:bodyPr wrap="square" rtlCol="0">
            <a:spAutoFit/>
          </a:bodyPr>
          <a:lstStyle/>
          <a:p>
            <a:r>
              <a:rPr lang="en-US" dirty="0"/>
              <a:t>Calculate mean difference and standard error.</a:t>
            </a:r>
          </a:p>
        </p:txBody>
      </p:sp>
      <p:sp>
        <p:nvSpPr>
          <p:cNvPr id="2" name="Rectangle 1">
            <a:extLst>
              <a:ext uri="{FF2B5EF4-FFF2-40B4-BE49-F238E27FC236}">
                <a16:creationId xmlns:a16="http://schemas.microsoft.com/office/drawing/2014/main" id="{5E865A9A-123E-47CF-9B5E-44E04BECC636}"/>
              </a:ext>
            </a:extLst>
          </p:cNvPr>
          <p:cNvSpPr/>
          <p:nvPr/>
        </p:nvSpPr>
        <p:spPr>
          <a:xfrm>
            <a:off x="9040833" y="2439580"/>
            <a:ext cx="914400" cy="26700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Arrow Connector 5">
            <a:extLst>
              <a:ext uri="{FF2B5EF4-FFF2-40B4-BE49-F238E27FC236}">
                <a16:creationId xmlns:a16="http://schemas.microsoft.com/office/drawing/2014/main" id="{D8258E95-2439-4E5B-BA18-36D39DC449D1}"/>
              </a:ext>
            </a:extLst>
          </p:cNvPr>
          <p:cNvCxnSpPr>
            <a:cxnSpLocks/>
            <a:stCxn id="2" idx="1"/>
          </p:cNvCxnSpPr>
          <p:nvPr/>
        </p:nvCxnSpPr>
        <p:spPr>
          <a:xfrm flipH="1">
            <a:off x="3377034" y="2573081"/>
            <a:ext cx="5663799" cy="1205131"/>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79E7439-2337-4349-90AA-E98410003548}"/>
              </a:ext>
            </a:extLst>
          </p:cNvPr>
          <p:cNvSpPr/>
          <p:nvPr/>
        </p:nvSpPr>
        <p:spPr>
          <a:xfrm>
            <a:off x="9040833" y="2743201"/>
            <a:ext cx="914400" cy="26700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Arrow Connector 24">
            <a:extLst>
              <a:ext uri="{FF2B5EF4-FFF2-40B4-BE49-F238E27FC236}">
                <a16:creationId xmlns:a16="http://schemas.microsoft.com/office/drawing/2014/main" id="{4345ABE0-F893-4717-9A65-F5A1B4902098}"/>
              </a:ext>
            </a:extLst>
          </p:cNvPr>
          <p:cNvCxnSpPr>
            <a:cxnSpLocks/>
            <a:stCxn id="22" idx="1"/>
          </p:cNvCxnSpPr>
          <p:nvPr/>
        </p:nvCxnSpPr>
        <p:spPr>
          <a:xfrm flipH="1">
            <a:off x="4302353" y="2876702"/>
            <a:ext cx="4738480" cy="93031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9BC96694-7325-474E-84F9-E8EA65FC5287}"/>
              </a:ext>
            </a:extLst>
          </p:cNvPr>
          <p:cNvSpPr/>
          <p:nvPr/>
        </p:nvSpPr>
        <p:spPr>
          <a:xfrm>
            <a:off x="9040833" y="3085800"/>
            <a:ext cx="914400" cy="26700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Straight Arrow Connector 26">
            <a:extLst>
              <a:ext uri="{FF2B5EF4-FFF2-40B4-BE49-F238E27FC236}">
                <a16:creationId xmlns:a16="http://schemas.microsoft.com/office/drawing/2014/main" id="{E6854D63-6D4E-438C-929C-9D6BA16F325D}"/>
              </a:ext>
            </a:extLst>
          </p:cNvPr>
          <p:cNvCxnSpPr>
            <a:cxnSpLocks/>
            <a:stCxn id="26" idx="1"/>
          </p:cNvCxnSpPr>
          <p:nvPr/>
        </p:nvCxnSpPr>
        <p:spPr>
          <a:xfrm flipH="1">
            <a:off x="4932596" y="3219301"/>
            <a:ext cx="4108237" cy="61016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BD7DF384-8825-4BE1-9287-60C496AB4C8D}"/>
              </a:ext>
            </a:extLst>
          </p:cNvPr>
          <p:cNvSpPr/>
          <p:nvPr/>
        </p:nvSpPr>
        <p:spPr>
          <a:xfrm>
            <a:off x="9040833" y="3354217"/>
            <a:ext cx="914400" cy="26700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Arrow Connector 28">
            <a:extLst>
              <a:ext uri="{FF2B5EF4-FFF2-40B4-BE49-F238E27FC236}">
                <a16:creationId xmlns:a16="http://schemas.microsoft.com/office/drawing/2014/main" id="{07EBC024-24A4-454A-A236-DDA43B0FC78B}"/>
              </a:ext>
            </a:extLst>
          </p:cNvPr>
          <p:cNvCxnSpPr>
            <a:cxnSpLocks/>
            <a:stCxn id="28" idx="1"/>
          </p:cNvCxnSpPr>
          <p:nvPr/>
        </p:nvCxnSpPr>
        <p:spPr>
          <a:xfrm flipH="1">
            <a:off x="5815436" y="3487718"/>
            <a:ext cx="3225397" cy="36542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14D9A604-74F7-41E0-8979-F88ADE052AC9}"/>
              </a:ext>
            </a:extLst>
          </p:cNvPr>
          <p:cNvSpPr/>
          <p:nvPr/>
        </p:nvSpPr>
        <p:spPr>
          <a:xfrm>
            <a:off x="9040833" y="3695965"/>
            <a:ext cx="914400" cy="26700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Arrow Connector 32">
            <a:extLst>
              <a:ext uri="{FF2B5EF4-FFF2-40B4-BE49-F238E27FC236}">
                <a16:creationId xmlns:a16="http://schemas.microsoft.com/office/drawing/2014/main" id="{82D47A8B-F1C2-4FD2-A47F-C25C990B69AF}"/>
              </a:ext>
            </a:extLst>
          </p:cNvPr>
          <p:cNvCxnSpPr>
            <a:cxnSpLocks/>
            <a:stCxn id="32" idx="1"/>
          </p:cNvCxnSpPr>
          <p:nvPr/>
        </p:nvCxnSpPr>
        <p:spPr>
          <a:xfrm flipH="1">
            <a:off x="6501234" y="3829466"/>
            <a:ext cx="2539599" cy="45539"/>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6D8D4136-1BA7-4E53-8994-32E3F0B49EF8}"/>
                  </a:ext>
                </a:extLst>
              </p:cNvPr>
              <p:cNvSpPr txBox="1"/>
              <p:nvPr/>
            </p:nvSpPr>
            <p:spPr>
              <a:xfrm>
                <a:off x="1700634" y="5724268"/>
                <a:ext cx="5715000" cy="9106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solidFill>
                            <a:prstClr val="black"/>
                          </a:solidFill>
                          <a:latin typeface="Cambria Math"/>
                        </a:rPr>
                        <m:t>SE</m:t>
                      </m:r>
                      <m:d>
                        <m:dPr>
                          <m:ctrlPr>
                            <a:rPr lang="en-US" i="1">
                              <a:solidFill>
                                <a:prstClr val="black"/>
                              </a:solidFill>
                              <a:latin typeface="Cambria Math" panose="02040503050406030204" pitchFamily="18" charset="0"/>
                            </a:rPr>
                          </m:ctrlPr>
                        </m:dPr>
                        <m:e>
                          <m:r>
                            <m:rPr>
                              <m:sty m:val="p"/>
                            </m:rPr>
                            <a:rPr lang="en-US">
                              <a:solidFill>
                                <a:prstClr val="black"/>
                              </a:solidFill>
                              <a:latin typeface="Cambria Math"/>
                            </a:rPr>
                            <m:t>g</m:t>
                          </m:r>
                        </m:e>
                      </m:d>
                      <m:r>
                        <a:rPr lang="en-US" i="1">
                          <a:solidFill>
                            <a:prstClr val="black"/>
                          </a:solidFill>
                          <a:latin typeface="Cambria Math"/>
                        </a:rPr>
                        <m:t>=</m:t>
                      </m:r>
                      <m:r>
                        <a:rPr lang="en-US" i="1">
                          <a:solidFill>
                            <a:prstClr val="black"/>
                          </a:solidFill>
                          <a:latin typeface="Cambria Math" panose="02040503050406030204" pitchFamily="18" charset="0"/>
                        </a:rPr>
                        <m:t>1.6329</m:t>
                      </m:r>
                      <m:rad>
                        <m:radPr>
                          <m:degHide m:val="on"/>
                          <m:ctrlPr>
                            <a:rPr lang="en-US" i="1">
                              <a:solidFill>
                                <a:prstClr val="black"/>
                              </a:solidFill>
                              <a:latin typeface="Cambria Math" panose="02040503050406030204" pitchFamily="18" charset="0"/>
                            </a:rPr>
                          </m:ctrlPr>
                        </m:radPr>
                        <m:deg/>
                        <m:e>
                          <m:f>
                            <m:fPr>
                              <m:ctrlPr>
                                <a:rPr lang="en-US" i="1">
                                  <a:solidFill>
                                    <a:prstClr val="black"/>
                                  </a:solidFill>
                                  <a:latin typeface="Cambria Math" panose="02040503050406030204" pitchFamily="18" charset="0"/>
                                </a:rPr>
                              </m:ctrlPr>
                            </m:fPr>
                            <m:num>
                              <m:r>
                                <a:rPr lang="en-US" b="1" i="1">
                                  <a:solidFill>
                                    <a:srgbClr val="00B0F0"/>
                                  </a:solidFill>
                                  <a:latin typeface="Cambria Math"/>
                                </a:rPr>
                                <m:t>𝟏</m:t>
                              </m:r>
                            </m:num>
                            <m:den>
                              <m:r>
                                <a:rPr lang="en-US" i="1">
                                  <a:solidFill>
                                    <a:prstClr val="black"/>
                                  </a:solidFill>
                                  <a:latin typeface="Cambria Math"/>
                                </a:rPr>
                                <m:t>14</m:t>
                              </m:r>
                            </m:den>
                          </m:f>
                          <m:r>
                            <a:rPr lang="en-US" i="1">
                              <a:solidFill>
                                <a:prstClr val="black"/>
                              </a:solidFill>
                              <a:latin typeface="Cambria Math"/>
                            </a:rPr>
                            <m:t>+</m:t>
                          </m:r>
                          <m:f>
                            <m:fPr>
                              <m:ctrlPr>
                                <a:rPr lang="en-US" i="1">
                                  <a:solidFill>
                                    <a:prstClr val="black"/>
                                  </a:solidFill>
                                  <a:latin typeface="Cambria Math" panose="02040503050406030204" pitchFamily="18" charset="0"/>
                                </a:rPr>
                              </m:ctrlPr>
                            </m:fPr>
                            <m:num>
                              <m:r>
                                <a:rPr lang="en-US" b="1" i="1">
                                  <a:solidFill>
                                    <a:srgbClr val="00B0F0"/>
                                  </a:solidFill>
                                  <a:latin typeface="Cambria Math"/>
                                </a:rPr>
                                <m:t>𝟏</m:t>
                              </m:r>
                            </m:num>
                            <m:den>
                              <m:r>
                                <a:rPr lang="en-US" i="1">
                                  <a:solidFill>
                                    <a:prstClr val="black"/>
                                  </a:solidFill>
                                  <a:latin typeface="Cambria Math"/>
                                </a:rPr>
                                <m:t>14</m:t>
                              </m:r>
                            </m:den>
                          </m:f>
                          <m:r>
                            <a:rPr lang="en-US" i="1">
                              <a:solidFill>
                                <a:prstClr val="black"/>
                              </a:solidFill>
                              <a:latin typeface="Cambria Math"/>
                            </a:rPr>
                            <m:t>+</m:t>
                          </m:r>
                          <m:f>
                            <m:fPr>
                              <m:ctrlPr>
                                <a:rPr lang="en-US" i="1">
                                  <a:solidFill>
                                    <a:prstClr val="black"/>
                                  </a:solidFill>
                                  <a:latin typeface="Cambria Math" panose="02040503050406030204" pitchFamily="18" charset="0"/>
                                </a:rPr>
                              </m:ctrlPr>
                            </m:fPr>
                            <m:num>
                              <m:r>
                                <a:rPr lang="en-US" b="1" i="1">
                                  <a:solidFill>
                                    <a:srgbClr val="00B0F0"/>
                                  </a:solidFill>
                                  <a:latin typeface="Cambria Math"/>
                                </a:rPr>
                                <m:t>𝟏</m:t>
                              </m:r>
                            </m:num>
                            <m:den>
                              <m:r>
                                <a:rPr lang="en-US" i="1">
                                  <a:solidFill>
                                    <a:prstClr val="black"/>
                                  </a:solidFill>
                                  <a:latin typeface="Cambria Math"/>
                                </a:rPr>
                                <m:t>14</m:t>
                              </m:r>
                            </m:den>
                          </m:f>
                          <m:r>
                            <a:rPr lang="en-US" i="1">
                              <a:solidFill>
                                <a:prstClr val="black"/>
                              </a:solidFill>
                              <a:latin typeface="Cambria Math"/>
                            </a:rPr>
                            <m:t>+</m:t>
                          </m:r>
                          <m:f>
                            <m:fPr>
                              <m:ctrlPr>
                                <a:rPr lang="en-US" i="1">
                                  <a:solidFill>
                                    <a:prstClr val="black"/>
                                  </a:solidFill>
                                  <a:latin typeface="Cambria Math" panose="02040503050406030204" pitchFamily="18" charset="0"/>
                                </a:rPr>
                              </m:ctrlPr>
                            </m:fPr>
                            <m:num>
                              <m:r>
                                <a:rPr lang="en-US" b="1" i="1">
                                  <a:solidFill>
                                    <a:srgbClr val="00B0F0"/>
                                  </a:solidFill>
                                  <a:latin typeface="Cambria Math"/>
                                </a:rPr>
                                <m:t>𝟎</m:t>
                              </m:r>
                            </m:num>
                            <m:den>
                              <m:r>
                                <a:rPr lang="en-US" i="1">
                                  <a:solidFill>
                                    <a:prstClr val="black"/>
                                  </a:solidFill>
                                  <a:latin typeface="Cambria Math"/>
                                </a:rPr>
                                <m:t>14</m:t>
                              </m:r>
                            </m:den>
                          </m:f>
                          <m:r>
                            <a:rPr lang="en-US" i="1">
                              <a:solidFill>
                                <a:prstClr val="black"/>
                              </a:solidFill>
                              <a:latin typeface="Cambria Math"/>
                            </a:rPr>
                            <m:t>+</m:t>
                          </m:r>
                          <m:f>
                            <m:fPr>
                              <m:ctrlPr>
                                <a:rPr lang="en-US" i="1">
                                  <a:solidFill>
                                    <a:prstClr val="black"/>
                                  </a:solidFill>
                                  <a:latin typeface="Cambria Math" panose="02040503050406030204" pitchFamily="18" charset="0"/>
                                </a:rPr>
                              </m:ctrlPr>
                            </m:fPr>
                            <m:num>
                              <m:r>
                                <a:rPr lang="en-US" b="1" i="1">
                                  <a:solidFill>
                                    <a:srgbClr val="00B0F0"/>
                                  </a:solidFill>
                                  <a:latin typeface="Cambria Math"/>
                                </a:rPr>
                                <m:t>𝟏</m:t>
                              </m:r>
                            </m:num>
                            <m:den>
                              <m:r>
                                <a:rPr lang="en-US" i="1">
                                  <a:solidFill>
                                    <a:prstClr val="black"/>
                                  </a:solidFill>
                                  <a:latin typeface="Cambria Math"/>
                                </a:rPr>
                                <m:t>14</m:t>
                              </m:r>
                            </m:den>
                          </m:f>
                        </m:e>
                      </m:rad>
                      <m:r>
                        <a:rPr lang="en-US" i="1">
                          <a:solidFill>
                            <a:prstClr val="black"/>
                          </a:solidFill>
                          <a:latin typeface="Cambria Math" panose="02040503050406030204" pitchFamily="18" charset="0"/>
                        </a:rPr>
                        <m:t>=</m:t>
                      </m:r>
                      <m:r>
                        <a:rPr lang="en-US" i="1">
                          <a:solidFill>
                            <a:prstClr val="black"/>
                          </a:solidFill>
                          <a:latin typeface="Cambria Math"/>
                        </a:rPr>
                        <m:t>.87</m:t>
                      </m:r>
                      <m:r>
                        <a:rPr lang="en-US" i="1">
                          <a:solidFill>
                            <a:prstClr val="black"/>
                          </a:solidFill>
                          <a:latin typeface="Cambria Math" charset="0"/>
                        </a:rPr>
                        <m:t>3</m:t>
                      </m:r>
                    </m:oMath>
                  </m:oMathPara>
                </a14:m>
                <a:endParaRPr lang="en-US" dirty="0">
                  <a:solidFill>
                    <a:prstClr val="black"/>
                  </a:solidFill>
                </a:endParaRPr>
              </a:p>
            </p:txBody>
          </p:sp>
        </mc:Choice>
        <mc:Fallback xmlns="">
          <p:sp>
            <p:nvSpPr>
              <p:cNvPr id="38" name="TextBox 37">
                <a:extLst>
                  <a:ext uri="{FF2B5EF4-FFF2-40B4-BE49-F238E27FC236}">
                    <a16:creationId xmlns:a16="http://schemas.microsoft.com/office/drawing/2014/main" id="{6D8D4136-1BA7-4E53-8994-32E3F0B49EF8}"/>
                  </a:ext>
                </a:extLst>
              </p:cNvPr>
              <p:cNvSpPr txBox="1">
                <a:spLocks noRot="1" noChangeAspect="1" noMove="1" noResize="1" noEditPoints="1" noAdjustHandles="1" noChangeArrowheads="1" noChangeShapeType="1" noTextEdit="1"/>
              </p:cNvSpPr>
              <p:nvPr/>
            </p:nvSpPr>
            <p:spPr>
              <a:xfrm>
                <a:off x="1700634" y="5724268"/>
                <a:ext cx="5715000" cy="910699"/>
              </a:xfrm>
              <a:prstGeom prst="rect">
                <a:avLst/>
              </a:prstGeom>
              <a:blipFill>
                <a:blip r:embed="rId8"/>
                <a:stretch>
                  <a:fillRect/>
                </a:stretch>
              </a:blipFill>
            </p:spPr>
            <p:txBody>
              <a:bodyPr/>
              <a:lstStyle/>
              <a:p>
                <a:r>
                  <a:rPr lang="en-US">
                    <a:noFill/>
                  </a:rPr>
                  <a:t> </a:t>
                </a:r>
              </a:p>
            </p:txBody>
          </p:sp>
        </mc:Fallback>
      </mc:AlternateContent>
      <p:pic>
        <p:nvPicPr>
          <p:cNvPr id="39" name="Picture 4">
            <a:extLst>
              <a:ext uri="{FF2B5EF4-FFF2-40B4-BE49-F238E27FC236}">
                <a16:creationId xmlns:a16="http://schemas.microsoft.com/office/drawing/2014/main" id="{7DC10A00-A6DC-489C-A4F6-F2D593E0590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89852" y="4111296"/>
            <a:ext cx="3825583" cy="874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6935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6"/>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2"/>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25"/>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22"/>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2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26"/>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29"/>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28"/>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33"/>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32"/>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14" grpId="0"/>
      <p:bldP spid="3" grpId="0" animBg="1"/>
      <p:bldP spid="24" grpId="0" animBg="1"/>
      <p:bldP spid="2" grpId="0" animBg="1"/>
      <p:bldP spid="2" grpId="1" animBg="1"/>
      <p:bldP spid="22" grpId="0" animBg="1"/>
      <p:bldP spid="22" grpId="1" animBg="1"/>
      <p:bldP spid="26" grpId="0" animBg="1"/>
      <p:bldP spid="26" grpId="1" animBg="1"/>
      <p:bldP spid="28" grpId="0" animBg="1"/>
      <p:bldP spid="28" grpId="1" animBg="1"/>
      <p:bldP spid="32" grpId="0" animBg="1"/>
      <p:bldP spid="32" grpId="1" animBg="1"/>
      <p:bldP spid="3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9035" y="1750530"/>
            <a:ext cx="2947565" cy="22991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4258" y="4030378"/>
            <a:ext cx="3649542" cy="1504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TextBox 3"/>
              <p:cNvSpPr txBox="1"/>
              <p:nvPr/>
            </p:nvSpPr>
            <p:spPr>
              <a:xfrm>
                <a:off x="2294160" y="2995349"/>
                <a:ext cx="5503494" cy="369332"/>
              </a:xfrm>
              <a:prstGeom prst="rect">
                <a:avLst/>
              </a:prstGeom>
              <a:noFill/>
            </p:spPr>
            <p:txBody>
              <a:bodyPr wrap="none" rtlCol="0">
                <a:spAutoFit/>
              </a:bodyPr>
              <a:lstStyle/>
              <a:p>
                <a14:m>
                  <m:oMath xmlns:m="http://schemas.openxmlformats.org/officeDocument/2006/math">
                    <m:r>
                      <m:rPr>
                        <m:sty m:val="p"/>
                      </m:rPr>
                      <a:rPr lang="en-US">
                        <a:solidFill>
                          <a:prstClr val="black"/>
                        </a:solidFill>
                        <a:latin typeface="Cambria Math"/>
                      </a:rPr>
                      <m:t>g</m:t>
                    </m:r>
                    <m:r>
                      <a:rPr lang="en-US">
                        <a:solidFill>
                          <a:prstClr val="black"/>
                        </a:solidFill>
                        <a:latin typeface="Cambria Math"/>
                      </a:rPr>
                      <m:t>=</m:t>
                    </m:r>
                    <m:d>
                      <m:dPr>
                        <m:ctrlPr>
                          <a:rPr lang="en-US" i="1">
                            <a:solidFill>
                              <a:prstClr val="black"/>
                            </a:solidFill>
                            <a:latin typeface="Cambria Math" panose="02040503050406030204" pitchFamily="18" charset="0"/>
                          </a:rPr>
                        </m:ctrlPr>
                      </m:dPr>
                      <m:e>
                        <m:r>
                          <a:rPr lang="en-US">
                            <a:solidFill>
                              <a:prstClr val="black"/>
                            </a:solidFill>
                            <a:latin typeface="Cambria Math"/>
                          </a:rPr>
                          <m:t>1</m:t>
                        </m:r>
                      </m:e>
                    </m:d>
                    <m:r>
                      <a:rPr lang="en-US">
                        <a:solidFill>
                          <a:prstClr val="black"/>
                        </a:solidFill>
                        <a:latin typeface="Cambria Math"/>
                      </a:rPr>
                      <m:t>4.4−</m:t>
                    </m:r>
                    <m:d>
                      <m:dPr>
                        <m:ctrlPr>
                          <a:rPr lang="en-US" i="1">
                            <a:solidFill>
                              <a:prstClr val="black"/>
                            </a:solidFill>
                            <a:latin typeface="Cambria Math" panose="02040503050406030204" pitchFamily="18" charset="0"/>
                          </a:rPr>
                        </m:ctrlPr>
                      </m:dPr>
                      <m:e>
                        <m:r>
                          <a:rPr lang="en-US">
                            <a:solidFill>
                              <a:prstClr val="black"/>
                            </a:solidFill>
                            <a:latin typeface="Cambria Math"/>
                          </a:rPr>
                          <m:t>1</m:t>
                        </m:r>
                      </m:e>
                    </m:d>
                    <m:r>
                      <a:rPr lang="en-US">
                        <a:solidFill>
                          <a:prstClr val="black"/>
                        </a:solidFill>
                        <a:latin typeface="Cambria Math"/>
                      </a:rPr>
                      <m:t>5.9</m:t>
                    </m:r>
                  </m:oMath>
                </a14:m>
                <a:r>
                  <a:rPr lang="en-US" dirty="0">
                    <a:solidFill>
                      <a:prstClr val="black"/>
                    </a:solidFill>
                  </a:rPr>
                  <a:t> + (1)4.1 + (0)4.9 – (1)5.3 = –2.8</a:t>
                </a:r>
              </a:p>
            </p:txBody>
          </p:sp>
        </mc:Choice>
        <mc:Fallback xmlns="">
          <p:sp>
            <p:nvSpPr>
              <p:cNvPr id="4" name="TextBox 3"/>
              <p:cNvSpPr txBox="1">
                <a:spLocks noRot="1" noChangeAspect="1" noMove="1" noResize="1" noEditPoints="1" noAdjustHandles="1" noChangeArrowheads="1" noChangeShapeType="1" noTextEdit="1"/>
              </p:cNvSpPr>
              <p:nvPr/>
            </p:nvSpPr>
            <p:spPr>
              <a:xfrm>
                <a:off x="2294160" y="2995349"/>
                <a:ext cx="5503494" cy="369332"/>
              </a:xfrm>
              <a:prstGeom prst="rect">
                <a:avLst/>
              </a:prstGeom>
              <a:blipFill>
                <a:blip r:embed="rId4"/>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265249" y="3305506"/>
                <a:ext cx="5239255" cy="9106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mtClean="0">
                          <a:solidFill>
                            <a:prstClr val="black"/>
                          </a:solidFill>
                          <a:latin typeface="Cambria Math"/>
                        </a:rPr>
                        <m:t>SE</m:t>
                      </m:r>
                      <m:d>
                        <m:dPr>
                          <m:ctrlPr>
                            <a:rPr lang="en-US" i="1">
                              <a:solidFill>
                                <a:prstClr val="black"/>
                              </a:solidFill>
                              <a:latin typeface="Cambria Math" panose="02040503050406030204" pitchFamily="18" charset="0"/>
                            </a:rPr>
                          </m:ctrlPr>
                        </m:dPr>
                        <m:e>
                          <m:r>
                            <m:rPr>
                              <m:sty m:val="p"/>
                            </m:rPr>
                            <a:rPr lang="en-US">
                              <a:solidFill>
                                <a:prstClr val="black"/>
                              </a:solidFill>
                              <a:latin typeface="Cambria Math"/>
                            </a:rPr>
                            <m:t>g</m:t>
                          </m:r>
                        </m:e>
                      </m:d>
                      <m:r>
                        <a:rPr lang="en-US">
                          <a:solidFill>
                            <a:prstClr val="black"/>
                          </a:solidFill>
                          <a:latin typeface="Cambria Math"/>
                        </a:rPr>
                        <m:t>=</m:t>
                      </m:r>
                      <m:rad>
                        <m:radPr>
                          <m:degHide m:val="on"/>
                          <m:ctrlPr>
                            <a:rPr lang="en-US" i="1">
                              <a:solidFill>
                                <a:prstClr val="black"/>
                              </a:solidFill>
                              <a:latin typeface="Cambria Math" panose="02040503050406030204" pitchFamily="18" charset="0"/>
                            </a:rPr>
                          </m:ctrlPr>
                        </m:radPr>
                        <m:deg/>
                        <m:e>
                          <m:r>
                            <a:rPr lang="en-US" i="1">
                              <a:solidFill>
                                <a:prstClr val="black"/>
                              </a:solidFill>
                              <a:latin typeface="Cambria Math" charset="0"/>
                            </a:rPr>
                            <m:t>2.666</m:t>
                          </m:r>
                        </m:e>
                      </m:rad>
                      <m:rad>
                        <m:radPr>
                          <m:degHide m:val="on"/>
                          <m:ctrlPr>
                            <a:rPr lang="en-US" i="1">
                              <a:solidFill>
                                <a:prstClr val="black"/>
                              </a:solidFill>
                              <a:latin typeface="Cambria Math" panose="02040503050406030204" pitchFamily="18" charset="0"/>
                            </a:rPr>
                          </m:ctrlPr>
                        </m:radPr>
                        <m:deg/>
                        <m:e>
                          <m:f>
                            <m:fPr>
                              <m:ctrlPr>
                                <a:rPr lang="en-US" i="1">
                                  <a:solidFill>
                                    <a:prstClr val="black"/>
                                  </a:solidFill>
                                  <a:latin typeface="Cambria Math" panose="02040503050406030204" pitchFamily="18" charset="0"/>
                                </a:rPr>
                              </m:ctrlPr>
                            </m:fPr>
                            <m:num>
                              <m:r>
                                <a:rPr lang="en-US" i="1">
                                  <a:solidFill>
                                    <a:prstClr val="black"/>
                                  </a:solidFill>
                                  <a:latin typeface="Cambria Math"/>
                                </a:rPr>
                                <m:t>1</m:t>
                              </m:r>
                            </m:num>
                            <m:den>
                              <m:r>
                                <a:rPr lang="en-US" i="1">
                                  <a:solidFill>
                                    <a:prstClr val="black"/>
                                  </a:solidFill>
                                  <a:latin typeface="Cambria Math"/>
                                </a:rPr>
                                <m:t>14</m:t>
                              </m:r>
                            </m:den>
                          </m:f>
                          <m:r>
                            <a:rPr lang="en-US" i="1">
                              <a:solidFill>
                                <a:prstClr val="black"/>
                              </a:solidFill>
                              <a:latin typeface="Cambria Math"/>
                            </a:rPr>
                            <m:t>+</m:t>
                          </m:r>
                          <m:f>
                            <m:fPr>
                              <m:ctrlPr>
                                <a:rPr lang="en-US" i="1">
                                  <a:solidFill>
                                    <a:prstClr val="black"/>
                                  </a:solidFill>
                                  <a:latin typeface="Cambria Math" panose="02040503050406030204" pitchFamily="18" charset="0"/>
                                </a:rPr>
                              </m:ctrlPr>
                            </m:fPr>
                            <m:num>
                              <m:r>
                                <a:rPr lang="en-US" i="1">
                                  <a:solidFill>
                                    <a:prstClr val="black"/>
                                  </a:solidFill>
                                  <a:latin typeface="Cambria Math"/>
                                </a:rPr>
                                <m:t>1</m:t>
                              </m:r>
                            </m:num>
                            <m:den>
                              <m:r>
                                <a:rPr lang="en-US" i="1">
                                  <a:solidFill>
                                    <a:prstClr val="black"/>
                                  </a:solidFill>
                                  <a:latin typeface="Cambria Math"/>
                                </a:rPr>
                                <m:t>14</m:t>
                              </m:r>
                            </m:den>
                          </m:f>
                          <m:r>
                            <a:rPr lang="en-US" i="1">
                              <a:solidFill>
                                <a:prstClr val="black"/>
                              </a:solidFill>
                              <a:latin typeface="Cambria Math"/>
                            </a:rPr>
                            <m:t>+</m:t>
                          </m:r>
                          <m:f>
                            <m:fPr>
                              <m:ctrlPr>
                                <a:rPr lang="en-US" i="1">
                                  <a:solidFill>
                                    <a:prstClr val="black"/>
                                  </a:solidFill>
                                  <a:latin typeface="Cambria Math" panose="02040503050406030204" pitchFamily="18" charset="0"/>
                                </a:rPr>
                              </m:ctrlPr>
                            </m:fPr>
                            <m:num>
                              <m:r>
                                <a:rPr lang="en-US" i="1">
                                  <a:solidFill>
                                    <a:prstClr val="black"/>
                                  </a:solidFill>
                                  <a:latin typeface="Cambria Math"/>
                                </a:rPr>
                                <m:t>1</m:t>
                              </m:r>
                            </m:num>
                            <m:den>
                              <m:r>
                                <a:rPr lang="en-US" i="1">
                                  <a:solidFill>
                                    <a:prstClr val="black"/>
                                  </a:solidFill>
                                  <a:latin typeface="Cambria Math"/>
                                </a:rPr>
                                <m:t>14</m:t>
                              </m:r>
                            </m:den>
                          </m:f>
                          <m:r>
                            <a:rPr lang="en-US" i="1">
                              <a:solidFill>
                                <a:prstClr val="black"/>
                              </a:solidFill>
                              <a:latin typeface="Cambria Math"/>
                            </a:rPr>
                            <m:t>+</m:t>
                          </m:r>
                          <m:f>
                            <m:fPr>
                              <m:ctrlPr>
                                <a:rPr lang="en-US" i="1">
                                  <a:solidFill>
                                    <a:prstClr val="black"/>
                                  </a:solidFill>
                                  <a:latin typeface="Cambria Math" panose="02040503050406030204" pitchFamily="18" charset="0"/>
                                </a:rPr>
                              </m:ctrlPr>
                            </m:fPr>
                            <m:num>
                              <m:r>
                                <a:rPr lang="en-US" i="1">
                                  <a:solidFill>
                                    <a:prstClr val="black"/>
                                  </a:solidFill>
                                  <a:latin typeface="Cambria Math"/>
                                </a:rPr>
                                <m:t>0</m:t>
                              </m:r>
                            </m:num>
                            <m:den>
                              <m:r>
                                <a:rPr lang="en-US" i="1">
                                  <a:solidFill>
                                    <a:prstClr val="black"/>
                                  </a:solidFill>
                                  <a:latin typeface="Cambria Math"/>
                                </a:rPr>
                                <m:t>14</m:t>
                              </m:r>
                            </m:den>
                          </m:f>
                          <m:r>
                            <a:rPr lang="en-US" i="1">
                              <a:solidFill>
                                <a:prstClr val="black"/>
                              </a:solidFill>
                              <a:latin typeface="Cambria Math"/>
                            </a:rPr>
                            <m:t>+</m:t>
                          </m:r>
                          <m:f>
                            <m:fPr>
                              <m:ctrlPr>
                                <a:rPr lang="en-US" i="1">
                                  <a:solidFill>
                                    <a:prstClr val="black"/>
                                  </a:solidFill>
                                  <a:latin typeface="Cambria Math" panose="02040503050406030204" pitchFamily="18" charset="0"/>
                                </a:rPr>
                              </m:ctrlPr>
                            </m:fPr>
                            <m:num>
                              <m:r>
                                <a:rPr lang="en-US" i="1">
                                  <a:solidFill>
                                    <a:prstClr val="black"/>
                                  </a:solidFill>
                                  <a:latin typeface="Cambria Math"/>
                                </a:rPr>
                                <m:t>1</m:t>
                              </m:r>
                            </m:num>
                            <m:den>
                              <m:r>
                                <a:rPr lang="en-US" i="1">
                                  <a:solidFill>
                                    <a:prstClr val="black"/>
                                  </a:solidFill>
                                  <a:latin typeface="Cambria Math"/>
                                </a:rPr>
                                <m:t>14</m:t>
                              </m:r>
                            </m:den>
                          </m:f>
                        </m:e>
                      </m:rad>
                      <m:r>
                        <a:rPr lang="en-US" i="1">
                          <a:solidFill>
                            <a:prstClr val="black"/>
                          </a:solidFill>
                          <a:latin typeface="Cambria Math"/>
                        </a:rPr>
                        <m:t>=</m:t>
                      </m:r>
                      <m:r>
                        <a:rPr lang="en-US" b="0" i="1" smtClean="0">
                          <a:solidFill>
                            <a:prstClr val="black"/>
                          </a:solidFill>
                          <a:latin typeface="Cambria Math" panose="02040503050406030204" pitchFamily="18" charset="0"/>
                        </a:rPr>
                        <m:t>0</m:t>
                      </m:r>
                      <m:r>
                        <a:rPr lang="en-US" i="1">
                          <a:solidFill>
                            <a:prstClr val="black"/>
                          </a:solidFill>
                          <a:latin typeface="Cambria Math"/>
                        </a:rPr>
                        <m:t>.87</m:t>
                      </m:r>
                      <m:r>
                        <a:rPr lang="en-US" i="1">
                          <a:solidFill>
                            <a:prstClr val="black"/>
                          </a:solidFill>
                          <a:latin typeface="Cambria Math" charset="0"/>
                        </a:rPr>
                        <m:t>3</m:t>
                      </m:r>
                    </m:oMath>
                  </m:oMathPara>
                </a14:m>
                <a:endParaRPr lang="en-US" dirty="0">
                  <a:solidFill>
                    <a:prstClr val="black"/>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2265249" y="3305506"/>
                <a:ext cx="5239255" cy="910699"/>
              </a:xfrm>
              <a:prstGeom prst="rect">
                <a:avLst/>
              </a:prstGeom>
              <a:blipFill>
                <a:blip r:embed="rId5"/>
                <a:stretch>
                  <a:fillRect/>
                </a:stretch>
              </a:blipFill>
            </p:spPr>
            <p:txBody>
              <a:bodyPr/>
              <a:lstStyle/>
              <a:p>
                <a:r>
                  <a:rPr lang="en-US">
                    <a:noFill/>
                  </a:rPr>
                  <a:t> </a:t>
                </a:r>
              </a:p>
            </p:txBody>
          </p:sp>
        </mc:Fallback>
      </mc:AlternateContent>
      <p:pic>
        <p:nvPicPr>
          <p:cNvPr id="1741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3426" y="5206752"/>
            <a:ext cx="2054715" cy="4109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4" name="TextBox 13"/>
              <p:cNvSpPr txBox="1"/>
              <p:nvPr/>
            </p:nvSpPr>
            <p:spPr>
              <a:xfrm>
                <a:off x="2294161" y="2301121"/>
                <a:ext cx="5252913" cy="694229"/>
              </a:xfrm>
              <a:prstGeom prst="rect">
                <a:avLst/>
              </a:prstGeom>
              <a:noFill/>
            </p:spPr>
            <p:txBody>
              <a:bodyPr wrap="none" rtlCol="0">
                <a:spAutoFit/>
              </a:bodyPr>
              <a:lstStyle/>
              <a:p>
                <a14:m>
                  <m:oMath xmlns:m="http://schemas.openxmlformats.org/officeDocument/2006/math">
                    <m:r>
                      <a:rPr lang="en-US" i="1">
                        <a:solidFill>
                          <a:prstClr val="black"/>
                        </a:solidFill>
                        <a:latin typeface="Cambria Math"/>
                        <a:ea typeface="Cambria Math"/>
                      </a:rPr>
                      <m:t>𝛾</m:t>
                    </m:r>
                    <m:r>
                      <a:rPr lang="en-US" i="1">
                        <a:solidFill>
                          <a:prstClr val="black"/>
                        </a:solidFill>
                        <a:latin typeface="Cambria Math"/>
                        <a:ea typeface="Cambria Math"/>
                      </a:rPr>
                      <m:t>=1</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𝐴𝑚𝑝</m:t>
                        </m:r>
                      </m:sub>
                    </m:sSub>
                    <m:r>
                      <a:rPr lang="en-US" i="1">
                        <a:solidFill>
                          <a:prstClr val="black"/>
                        </a:solidFill>
                        <a:latin typeface="Cambria Math"/>
                        <a:ea typeface="Cambria Math"/>
                      </a:rPr>
                      <m:t>−1</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𝐶𝑟𝑢𝑡𝑐h</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+1</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𝐻𝑒𝑎𝑟</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+0</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𝑁𝑜𝑛𝑒</m:t>
                        </m:r>
                      </m:sub>
                    </m:sSub>
                    <m:r>
                      <a:rPr lang="en-US" i="1">
                        <a:solidFill>
                          <a:prstClr val="black"/>
                        </a:solidFill>
                        <a:latin typeface="Cambria Math"/>
                        <a:ea typeface="Cambria Math"/>
                      </a:rPr>
                      <m:t>−1</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𝑊h𝑒𝑒𝑙</m:t>
                        </m:r>
                      </m:sub>
                    </m:sSub>
                  </m:oMath>
                </a14:m>
                <a:endParaRPr lang="en-US" dirty="0">
                  <a:solidFill>
                    <a:prstClr val="black"/>
                  </a:solidFill>
                  <a:ea typeface="Cambria Math"/>
                </a:endParaRPr>
              </a:p>
              <a:p>
                <a:r>
                  <a:rPr lang="en-US" dirty="0">
                    <a:solidFill>
                      <a:prstClr val="black"/>
                    </a:solidFill>
                    <a:ea typeface="Cambria Math"/>
                  </a:rPr>
                  <a:t>g</a:t>
                </a:r>
                <a14:m>
                  <m:oMath xmlns:m="http://schemas.openxmlformats.org/officeDocument/2006/math">
                    <m:r>
                      <a:rPr lang="en-US">
                        <a:solidFill>
                          <a:prstClr val="black"/>
                        </a:solidFill>
                        <a:latin typeface="Cambria Math" charset="0"/>
                        <a:ea typeface="Cambria Math"/>
                      </a:rPr>
                      <m:t> </m:t>
                    </m:r>
                    <m:r>
                      <a:rPr lang="en-US" i="1">
                        <a:solidFill>
                          <a:prstClr val="black"/>
                        </a:solidFill>
                        <a:latin typeface="Cambria Math"/>
                        <a:ea typeface="Cambria Math"/>
                      </a:rPr>
                      <m:t>=1</m:t>
                    </m:r>
                    <m:sSub>
                      <m:sSubPr>
                        <m:ctrlPr>
                          <a:rPr lang="en-US" i="1">
                            <a:solidFill>
                              <a:prstClr val="black"/>
                            </a:solidFill>
                            <a:latin typeface="Cambria Math" panose="02040503050406030204" pitchFamily="18" charset="0"/>
                            <a:ea typeface="Cambria Math"/>
                          </a:rPr>
                        </m:ctrlPr>
                      </m:sSubPr>
                      <m:e>
                        <m:acc>
                          <m:accPr>
                            <m:chr m:val="̅"/>
                            <m:ctrlPr>
                              <a:rPr lang="en-US" i="1">
                                <a:solidFill>
                                  <a:prstClr val="black"/>
                                </a:solidFill>
                                <a:latin typeface="Cambria Math" panose="02040503050406030204" pitchFamily="18" charset="0"/>
                                <a:ea typeface="Cambria Math"/>
                              </a:rPr>
                            </m:ctrlPr>
                          </m:accPr>
                          <m:e>
                            <m:r>
                              <a:rPr lang="en-US" i="1">
                                <a:solidFill>
                                  <a:prstClr val="black"/>
                                </a:solidFill>
                                <a:latin typeface="Cambria Math" charset="0"/>
                                <a:ea typeface="Cambria Math"/>
                              </a:rPr>
                              <m:t>𝑌</m:t>
                            </m:r>
                          </m:e>
                        </m:acc>
                      </m:e>
                      <m:sub>
                        <m:r>
                          <a:rPr lang="en-US" i="1">
                            <a:solidFill>
                              <a:prstClr val="black"/>
                            </a:solidFill>
                            <a:latin typeface="Cambria Math"/>
                            <a:ea typeface="Cambria Math"/>
                          </a:rPr>
                          <m:t>𝐴𝑚𝑝</m:t>
                        </m:r>
                      </m:sub>
                    </m:sSub>
                    <m:r>
                      <a:rPr lang="en-US" i="1">
                        <a:solidFill>
                          <a:prstClr val="black"/>
                        </a:solidFill>
                        <a:latin typeface="Cambria Math"/>
                        <a:ea typeface="Cambria Math"/>
                      </a:rPr>
                      <m:t>−1</m:t>
                    </m:r>
                    <m:sSub>
                      <m:sSubPr>
                        <m:ctrlPr>
                          <a:rPr lang="en-US" i="1">
                            <a:solidFill>
                              <a:prstClr val="black"/>
                            </a:solidFill>
                            <a:latin typeface="Cambria Math" panose="02040503050406030204" pitchFamily="18" charset="0"/>
                            <a:ea typeface="Cambria Math"/>
                          </a:rPr>
                        </m:ctrlPr>
                      </m:sSubPr>
                      <m:e>
                        <m:acc>
                          <m:accPr>
                            <m:chr m:val="̅"/>
                            <m:ctrlPr>
                              <a:rPr lang="en-US" i="1">
                                <a:solidFill>
                                  <a:prstClr val="black"/>
                                </a:solidFill>
                                <a:latin typeface="Cambria Math" panose="02040503050406030204" pitchFamily="18" charset="0"/>
                                <a:ea typeface="Cambria Math"/>
                              </a:rPr>
                            </m:ctrlPr>
                          </m:accPr>
                          <m:e>
                            <m:r>
                              <a:rPr lang="en-US" i="1">
                                <a:solidFill>
                                  <a:prstClr val="black"/>
                                </a:solidFill>
                                <a:latin typeface="Cambria Math" charset="0"/>
                                <a:ea typeface="Cambria Math"/>
                              </a:rPr>
                              <m:t>𝑌</m:t>
                            </m:r>
                          </m:e>
                        </m:acc>
                      </m:e>
                      <m:sub>
                        <m:r>
                          <a:rPr lang="en-US" i="1">
                            <a:solidFill>
                              <a:prstClr val="black"/>
                            </a:solidFill>
                            <a:latin typeface="Cambria Math"/>
                            <a:ea typeface="Cambria Math"/>
                          </a:rPr>
                          <m:t>𝐶𝑟𝑢𝑡𝑐h</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+1</m:t>
                    </m:r>
                    <m:sSub>
                      <m:sSubPr>
                        <m:ctrlPr>
                          <a:rPr lang="en-US" i="1">
                            <a:solidFill>
                              <a:prstClr val="black"/>
                            </a:solidFill>
                            <a:latin typeface="Cambria Math" panose="02040503050406030204" pitchFamily="18" charset="0"/>
                            <a:ea typeface="Cambria Math"/>
                          </a:rPr>
                        </m:ctrlPr>
                      </m:sSubPr>
                      <m:e>
                        <m:acc>
                          <m:accPr>
                            <m:chr m:val="̅"/>
                            <m:ctrlPr>
                              <a:rPr lang="en-US" i="1">
                                <a:solidFill>
                                  <a:prstClr val="black"/>
                                </a:solidFill>
                                <a:latin typeface="Cambria Math" panose="02040503050406030204" pitchFamily="18" charset="0"/>
                                <a:ea typeface="Cambria Math"/>
                              </a:rPr>
                            </m:ctrlPr>
                          </m:accPr>
                          <m:e>
                            <m:r>
                              <a:rPr lang="en-US" i="1">
                                <a:solidFill>
                                  <a:prstClr val="black"/>
                                </a:solidFill>
                                <a:latin typeface="Cambria Math" charset="0"/>
                                <a:ea typeface="Cambria Math"/>
                              </a:rPr>
                              <m:t>𝑌</m:t>
                            </m:r>
                          </m:e>
                        </m:acc>
                      </m:e>
                      <m:sub>
                        <m:r>
                          <a:rPr lang="en-US" i="1">
                            <a:solidFill>
                              <a:prstClr val="black"/>
                            </a:solidFill>
                            <a:latin typeface="Cambria Math"/>
                            <a:ea typeface="Cambria Math"/>
                          </a:rPr>
                          <m:t>𝐻𝑒𝑎𝑟</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+0</m:t>
                    </m:r>
                    <m:sSub>
                      <m:sSubPr>
                        <m:ctrlPr>
                          <a:rPr lang="en-US" i="1">
                            <a:solidFill>
                              <a:prstClr val="black"/>
                            </a:solidFill>
                            <a:latin typeface="Cambria Math" panose="02040503050406030204" pitchFamily="18" charset="0"/>
                            <a:ea typeface="Cambria Math"/>
                          </a:rPr>
                        </m:ctrlPr>
                      </m:sSubPr>
                      <m:e>
                        <m:acc>
                          <m:accPr>
                            <m:chr m:val="̅"/>
                            <m:ctrlPr>
                              <a:rPr lang="en-US" i="1">
                                <a:solidFill>
                                  <a:prstClr val="black"/>
                                </a:solidFill>
                                <a:latin typeface="Cambria Math" panose="02040503050406030204" pitchFamily="18" charset="0"/>
                                <a:ea typeface="Cambria Math"/>
                              </a:rPr>
                            </m:ctrlPr>
                          </m:accPr>
                          <m:e>
                            <m:r>
                              <a:rPr lang="en-US" i="1">
                                <a:solidFill>
                                  <a:prstClr val="black"/>
                                </a:solidFill>
                                <a:latin typeface="Cambria Math" charset="0"/>
                                <a:ea typeface="Cambria Math"/>
                              </a:rPr>
                              <m:t>𝑌</m:t>
                            </m:r>
                          </m:e>
                        </m:acc>
                      </m:e>
                      <m:sub>
                        <m:r>
                          <a:rPr lang="en-US" i="1">
                            <a:solidFill>
                              <a:prstClr val="black"/>
                            </a:solidFill>
                            <a:latin typeface="Cambria Math"/>
                            <a:ea typeface="Cambria Math"/>
                          </a:rPr>
                          <m:t>𝑁𝑜𝑛𝑒</m:t>
                        </m:r>
                      </m:sub>
                    </m:sSub>
                    <m:r>
                      <a:rPr lang="en-US" i="1">
                        <a:solidFill>
                          <a:prstClr val="black"/>
                        </a:solidFill>
                        <a:latin typeface="Cambria Math"/>
                        <a:ea typeface="Cambria Math"/>
                      </a:rPr>
                      <m:t>−1</m:t>
                    </m:r>
                    <m:sSub>
                      <m:sSubPr>
                        <m:ctrlPr>
                          <a:rPr lang="en-US" i="1">
                            <a:solidFill>
                              <a:prstClr val="black"/>
                            </a:solidFill>
                            <a:latin typeface="Cambria Math" panose="02040503050406030204" pitchFamily="18" charset="0"/>
                            <a:ea typeface="Cambria Math"/>
                          </a:rPr>
                        </m:ctrlPr>
                      </m:sSubPr>
                      <m:e>
                        <m:acc>
                          <m:accPr>
                            <m:chr m:val="̅"/>
                            <m:ctrlPr>
                              <a:rPr lang="en-US" i="1">
                                <a:solidFill>
                                  <a:prstClr val="black"/>
                                </a:solidFill>
                                <a:latin typeface="Cambria Math" panose="02040503050406030204" pitchFamily="18" charset="0"/>
                                <a:ea typeface="Cambria Math"/>
                              </a:rPr>
                            </m:ctrlPr>
                          </m:accPr>
                          <m:e>
                            <m:r>
                              <a:rPr lang="en-US" i="1">
                                <a:solidFill>
                                  <a:prstClr val="black"/>
                                </a:solidFill>
                                <a:latin typeface="Cambria Math" charset="0"/>
                                <a:ea typeface="Cambria Math"/>
                              </a:rPr>
                              <m:t>𝑌</m:t>
                            </m:r>
                          </m:e>
                        </m:acc>
                      </m:e>
                      <m:sub>
                        <m:r>
                          <a:rPr lang="en-US" i="1">
                            <a:solidFill>
                              <a:prstClr val="black"/>
                            </a:solidFill>
                            <a:latin typeface="Cambria Math"/>
                            <a:ea typeface="Cambria Math"/>
                          </a:rPr>
                          <m:t>𝑊h𝑒𝑒𝑙</m:t>
                        </m:r>
                      </m:sub>
                    </m:sSub>
                  </m:oMath>
                </a14:m>
                <a:endParaRPr lang="en-US" dirty="0">
                  <a:solidFill>
                    <a:prstClr val="black"/>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2294161" y="2301121"/>
                <a:ext cx="5252913" cy="694229"/>
              </a:xfrm>
              <a:prstGeom prst="rect">
                <a:avLst/>
              </a:prstGeom>
              <a:blipFill>
                <a:blip r:embed="rId7"/>
                <a:stretch>
                  <a:fillRect l="-928" b="-9649"/>
                </a:stretch>
              </a:blipFill>
            </p:spPr>
            <p:txBody>
              <a:bodyPr/>
              <a:lstStyle/>
              <a:p>
                <a:r>
                  <a:rPr lang="en-US">
                    <a:noFill/>
                  </a:rPr>
                  <a:t> </a:t>
                </a:r>
              </a:p>
            </p:txBody>
          </p:sp>
        </mc:Fallback>
      </mc:AlternateContent>
      <p:sp>
        <p:nvSpPr>
          <p:cNvPr id="7" name="TextBox 6"/>
          <p:cNvSpPr txBox="1"/>
          <p:nvPr/>
        </p:nvSpPr>
        <p:spPr>
          <a:xfrm>
            <a:off x="67259" y="5780985"/>
            <a:ext cx="7881776" cy="923330"/>
          </a:xfrm>
          <a:prstGeom prst="rect">
            <a:avLst/>
          </a:prstGeom>
          <a:noFill/>
        </p:spPr>
        <p:txBody>
          <a:bodyPr wrap="square" rtlCol="0">
            <a:spAutoFit/>
          </a:bodyPr>
          <a:lstStyle/>
          <a:p>
            <a:r>
              <a:rPr lang="en-US" dirty="0">
                <a:solidFill>
                  <a:prstClr val="black"/>
                </a:solidFill>
              </a:rPr>
              <a:t>There is sufficient evidence that the sum of points assigned to Amp &amp; Hear handicaps is smaller than the sum of points assigned to Crutch &amp; Wheel handicaps at level alpha equal to 0.05 because the CI does not contain 0. </a:t>
            </a:r>
          </a:p>
        </p:txBody>
      </p:sp>
      <mc:AlternateContent xmlns:mc="http://schemas.openxmlformats.org/markup-compatibility/2006" xmlns:a14="http://schemas.microsoft.com/office/drawing/2010/main">
        <mc:Choice Requires="a14">
          <p:sp>
            <p:nvSpPr>
              <p:cNvPr id="17" name="TextBox 16"/>
              <p:cNvSpPr txBox="1"/>
              <p:nvPr/>
            </p:nvSpPr>
            <p:spPr>
              <a:xfrm>
                <a:off x="2265250" y="1718801"/>
                <a:ext cx="4001801" cy="6891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rPr>
                            <m:t>𝐻</m:t>
                          </m:r>
                        </m:e>
                        <m:sub>
                          <m:r>
                            <a:rPr lang="en-US" i="1">
                              <a:solidFill>
                                <a:prstClr val="black"/>
                              </a:solidFill>
                              <a:latin typeface="Cambria Math" charset="0"/>
                            </a:rPr>
                            <m:t>0</m:t>
                          </m:r>
                        </m:sub>
                      </m:sSub>
                      <m:r>
                        <a:rPr lang="en-US" i="1">
                          <a:solidFill>
                            <a:prstClr val="black"/>
                          </a:solidFill>
                          <a:latin typeface="Cambria Math"/>
                        </a:rPr>
                        <m:t>: </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𝐴𝑚𝑝</m:t>
                          </m:r>
                        </m:sub>
                      </m:sSub>
                      <m:r>
                        <a:rPr lang="en-US" i="1">
                          <a:solidFill>
                            <a:prstClr val="black"/>
                          </a:solidFill>
                          <a:latin typeface="Cambria Math"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𝐻𝑒𝑎𝑟</m:t>
                          </m:r>
                          <m:r>
                            <a:rPr lang="en-US" i="1">
                              <a:solidFill>
                                <a:prstClr val="black"/>
                              </a:solidFill>
                              <a:latin typeface="Cambria Math" charset="0"/>
                              <a:ea typeface="Cambria Math"/>
                            </a:rPr>
                            <m:t> </m:t>
                          </m:r>
                        </m:sub>
                      </m:sSub>
                      <m:r>
                        <a:rPr lang="en-US" i="1">
                          <a:solidFill>
                            <a:prstClr val="black"/>
                          </a:solidFill>
                          <a:latin typeface="Cambria Math"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𝐶𝑟𝑢𝑡𝑐h</m:t>
                          </m:r>
                        </m:sub>
                      </m:sSub>
                      <m:r>
                        <a:rPr lang="en-US" i="1">
                          <a:solidFill>
                            <a:prstClr val="black"/>
                          </a:solidFill>
                          <a:latin typeface="Cambria Math"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𝑊h𝑒𝑒𝑙</m:t>
                          </m:r>
                          <m:r>
                            <a:rPr lang="en-US" i="1">
                              <a:solidFill>
                                <a:prstClr val="black"/>
                              </a:solidFill>
                              <a:latin typeface="Cambria Math"/>
                              <a:ea typeface="Cambria Math"/>
                            </a:rPr>
                            <m:t> </m:t>
                          </m:r>
                        </m:sub>
                      </m:sSub>
                    </m:oMath>
                  </m:oMathPara>
                </a14:m>
                <a:endParaRPr lang="en-US" i="1" dirty="0">
                  <a:solidFill>
                    <a:prstClr val="black"/>
                  </a:solidFill>
                  <a:latin typeface="Cambria Math"/>
                  <a:ea typeface="Cambria Math"/>
                </a:endParaRPr>
              </a:p>
              <a:p>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rPr>
                            <m:t>𝐻</m:t>
                          </m:r>
                        </m:e>
                        <m:sub>
                          <m:r>
                            <a:rPr lang="en-US" i="1">
                              <a:solidFill>
                                <a:prstClr val="black"/>
                              </a:solidFill>
                              <a:latin typeface="Cambria Math" charset="0"/>
                            </a:rPr>
                            <m:t>𝐴</m:t>
                          </m:r>
                        </m:sub>
                      </m:sSub>
                      <m:r>
                        <a:rPr lang="en-US" i="1">
                          <a:solidFill>
                            <a:prstClr val="black"/>
                          </a:solidFill>
                          <a:latin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𝐴𝑚𝑝</m:t>
                          </m:r>
                        </m:sub>
                      </m:sSub>
                      <m:r>
                        <a:rPr lang="en-US" i="1">
                          <a:solidFill>
                            <a:prstClr val="black"/>
                          </a:solidFill>
                          <a:latin typeface="Cambria Math"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𝐻𝑒𝑎𝑟</m:t>
                          </m:r>
                          <m:r>
                            <a:rPr lang="en-US" i="1">
                              <a:solidFill>
                                <a:prstClr val="black"/>
                              </a:solidFill>
                              <a:latin typeface="Cambria Math" charset="0"/>
                              <a:ea typeface="Cambria Math"/>
                            </a:rPr>
                            <m:t> </m:t>
                          </m:r>
                        </m:sub>
                      </m:sSub>
                      <m:r>
                        <a:rPr lang="en-US" i="1">
                          <a:solidFill>
                            <a:prstClr val="black"/>
                          </a:solidFill>
                          <a:latin typeface="Cambria Math"/>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𝐶𝑟𝑢𝑡𝑐h</m:t>
                          </m:r>
                        </m:sub>
                      </m:sSub>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charset="0"/>
                              <a:ea typeface="Cambria Math"/>
                            </a:rPr>
                            <m:t>+</m:t>
                          </m:r>
                          <m:r>
                            <a:rPr lang="en-US" i="1">
                              <a:solidFill>
                                <a:prstClr val="black"/>
                              </a:solidFill>
                              <a:latin typeface="Cambria Math"/>
                              <a:ea typeface="Cambria Math"/>
                            </a:rPr>
                            <m:t>𝜇</m:t>
                          </m:r>
                        </m:e>
                        <m:sub>
                          <m:r>
                            <a:rPr lang="en-US" i="1">
                              <a:solidFill>
                                <a:prstClr val="black"/>
                              </a:solidFill>
                              <a:latin typeface="Cambria Math"/>
                              <a:ea typeface="Cambria Math"/>
                            </a:rPr>
                            <m:t>𝑊h𝑒𝑒𝑙</m:t>
                          </m:r>
                          <m:r>
                            <a:rPr lang="en-US" i="1">
                              <a:solidFill>
                                <a:prstClr val="black"/>
                              </a:solidFill>
                              <a:latin typeface="Cambria Math"/>
                              <a:ea typeface="Cambria Math"/>
                            </a:rPr>
                            <m:t> </m:t>
                          </m:r>
                        </m:sub>
                      </m:sSub>
                    </m:oMath>
                  </m:oMathPara>
                </a14:m>
                <a:endParaRPr lang="en-US" dirty="0">
                  <a:solidFill>
                    <a:prstClr val="black"/>
                  </a:solidFill>
                  <a:ea typeface="Cambria Math"/>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2265250" y="1718801"/>
                <a:ext cx="4001801" cy="689163"/>
              </a:xfrm>
              <a:prstGeom prst="rect">
                <a:avLst/>
              </a:prstGeom>
              <a:blipFill>
                <a:blip r:embed="rId8"/>
                <a:stretch>
                  <a:fillRect b="-2655"/>
                </a:stretch>
              </a:blipFill>
            </p:spPr>
            <p:txBody>
              <a:bodyPr/>
              <a:lstStyle/>
              <a:p>
                <a:r>
                  <a:rPr lang="en-US">
                    <a:noFill/>
                  </a:rPr>
                  <a:t> </a:t>
                </a:r>
              </a:p>
            </p:txBody>
          </p:sp>
        </mc:Fallback>
      </mc:AlternateContent>
      <p:sp>
        <p:nvSpPr>
          <p:cNvPr id="20" name="Title 5"/>
          <p:cNvSpPr>
            <a:spLocks noGrp="1"/>
          </p:cNvSpPr>
          <p:nvPr>
            <p:ph type="title"/>
          </p:nvPr>
        </p:nvSpPr>
        <p:spPr/>
        <p:txBody>
          <a:bodyPr>
            <a:normAutofit fontScale="90000"/>
          </a:bodyPr>
          <a:lstStyle/>
          <a:p>
            <a:r>
              <a:rPr lang="en-US" sz="4000" dirty="0"/>
              <a:t>Handicap and Capability Study: A Contrast (cont.)</a:t>
            </a:r>
          </a:p>
        </p:txBody>
      </p:sp>
      <mc:AlternateContent xmlns:mc="http://schemas.openxmlformats.org/markup-compatibility/2006" xmlns:a14="http://schemas.microsoft.com/office/drawing/2010/main">
        <mc:Choice Requires="a14">
          <p:sp>
            <p:nvSpPr>
              <p:cNvPr id="26" name="TextBox 25"/>
              <p:cNvSpPr txBox="1"/>
              <p:nvPr/>
            </p:nvSpPr>
            <p:spPr>
              <a:xfrm>
                <a:off x="385226" y="4744696"/>
                <a:ext cx="5548122" cy="369332"/>
              </a:xfrm>
              <a:prstGeom prst="rect">
                <a:avLst/>
              </a:prstGeom>
              <a:noFill/>
            </p:spPr>
            <p:txBody>
              <a:bodyPr wrap="none" rtlCol="0">
                <a:spAutoFit/>
              </a:bodyPr>
              <a:lstStyle/>
              <a:p>
                <a:r>
                  <a:rPr lang="en-US" dirty="0">
                    <a:solidFill>
                      <a:prstClr val="black"/>
                    </a:solidFill>
                  </a:rPr>
                  <a:t>95% t-tools CI for </a:t>
                </a:r>
                <a14:m>
                  <m:oMath xmlns:m="http://schemas.openxmlformats.org/officeDocument/2006/math">
                    <m:r>
                      <a:rPr lang="en-US" i="1">
                        <a:solidFill>
                          <a:prstClr val="black"/>
                        </a:solidFill>
                        <a:latin typeface="Cambria Math"/>
                        <a:ea typeface="Cambria Math"/>
                      </a:rPr>
                      <m:t>𝛾</m:t>
                    </m:r>
                  </m:oMath>
                </a14:m>
                <a:r>
                  <a:rPr lang="en-US" dirty="0">
                    <a:solidFill>
                      <a:prstClr val="black"/>
                    </a:solidFill>
                  </a:rPr>
                  <a:t>: </a:t>
                </a:r>
                <a14:m>
                  <m:oMath xmlns:m="http://schemas.openxmlformats.org/officeDocument/2006/math">
                    <m:r>
                      <a:rPr lang="en-US" i="1">
                        <a:solidFill>
                          <a:prstClr val="black"/>
                        </a:solidFill>
                        <a:latin typeface="Cambria Math"/>
                      </a:rPr>
                      <m:t>−2.78577 </m:t>
                    </m:r>
                    <m:r>
                      <a:rPr lang="en-US" i="1">
                        <a:solidFill>
                          <a:prstClr val="black"/>
                        </a:solidFill>
                        <a:latin typeface="Cambria Math"/>
                        <a:ea typeface="Cambria Math"/>
                      </a:rPr>
                      <m:t>±</m:t>
                    </m:r>
                    <m:r>
                      <a:rPr lang="en-US" i="1">
                        <a:solidFill>
                          <a:prstClr val="black"/>
                        </a:solidFill>
                        <a:latin typeface="Cambria Math" charset="0"/>
                        <a:ea typeface="Cambria Math"/>
                      </a:rPr>
                      <m:t>(</m:t>
                    </m:r>
                    <m:r>
                      <a:rPr lang="en-US" i="1">
                        <a:solidFill>
                          <a:prstClr val="black"/>
                        </a:solidFill>
                        <a:latin typeface="Cambria Math"/>
                        <a:ea typeface="Cambria Math"/>
                      </a:rPr>
                      <m:t>1.9971</m:t>
                    </m:r>
                    <m:r>
                      <a:rPr lang="en-US" i="1">
                        <a:solidFill>
                          <a:prstClr val="black"/>
                        </a:solidFill>
                        <a:latin typeface="Cambria Math" charset="0"/>
                        <a:ea typeface="Cambria Math"/>
                      </a:rPr>
                      <m:t>)(0</m:t>
                    </m:r>
                    <m:r>
                      <a:rPr lang="en-US" i="1">
                        <a:solidFill>
                          <a:prstClr val="black"/>
                        </a:solidFill>
                        <a:latin typeface="Cambria Math"/>
                        <a:ea typeface="Cambria Math"/>
                      </a:rPr>
                      <m:t>.87286</m:t>
                    </m:r>
                    <m:r>
                      <a:rPr lang="en-US" i="1">
                        <a:solidFill>
                          <a:prstClr val="black"/>
                        </a:solidFill>
                        <a:latin typeface="Cambria Math" charset="0"/>
                        <a:ea typeface="Cambria Math"/>
                      </a:rPr>
                      <m:t>)</m:t>
                    </m:r>
                  </m:oMath>
                </a14:m>
                <a:endParaRPr lang="en-US" dirty="0">
                  <a:solidFill>
                    <a:prstClr val="black"/>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385226" y="4744696"/>
                <a:ext cx="5548122" cy="369332"/>
              </a:xfrm>
              <a:prstGeom prst="rect">
                <a:avLst/>
              </a:prstGeom>
              <a:blipFill>
                <a:blip r:embed="rId9"/>
                <a:stretch>
                  <a:fillRect l="-913" t="-6667" b="-26667"/>
                </a:stretch>
              </a:blipFill>
            </p:spPr>
            <p:txBody>
              <a:bodyPr/>
              <a:lstStyle/>
              <a:p>
                <a:r>
                  <a:rPr lang="en-US">
                    <a:noFill/>
                  </a:rPr>
                  <a:t> </a:t>
                </a:r>
              </a:p>
            </p:txBody>
          </p:sp>
        </mc:Fallback>
      </mc:AlternateContent>
      <p:cxnSp>
        <p:nvCxnSpPr>
          <p:cNvPr id="22" name="Straight Arrow Connector 21"/>
          <p:cNvCxnSpPr>
            <a:cxnSpLocks/>
          </p:cNvCxnSpPr>
          <p:nvPr/>
        </p:nvCxnSpPr>
        <p:spPr>
          <a:xfrm flipH="1">
            <a:off x="3195202" y="3301069"/>
            <a:ext cx="3987901" cy="1557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7094109" y="2995349"/>
            <a:ext cx="672724" cy="36933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Arrow Connector 22"/>
          <p:cNvCxnSpPr>
            <a:cxnSpLocks/>
            <a:stCxn id="24" idx="4"/>
          </p:cNvCxnSpPr>
          <p:nvPr/>
        </p:nvCxnSpPr>
        <p:spPr>
          <a:xfrm flipH="1">
            <a:off x="5380813" y="3979376"/>
            <a:ext cx="1692061" cy="879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6736512" y="3610044"/>
            <a:ext cx="672724" cy="36933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Arrow Connector 20"/>
          <p:cNvCxnSpPr>
            <a:cxnSpLocks/>
          </p:cNvCxnSpPr>
          <p:nvPr/>
        </p:nvCxnSpPr>
        <p:spPr>
          <a:xfrm flipH="1" flipV="1">
            <a:off x="4585751" y="5039287"/>
            <a:ext cx="1938875" cy="198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299425" y="5216545"/>
            <a:ext cx="811675" cy="36933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7408" name="TextBox 17407"/>
              <p:cNvSpPr txBox="1"/>
              <p:nvPr/>
            </p:nvSpPr>
            <p:spPr>
              <a:xfrm>
                <a:off x="4218975" y="1305566"/>
                <a:ext cx="6248400" cy="523220"/>
              </a:xfrm>
              <a:prstGeom prst="rect">
                <a:avLst/>
              </a:prstGeom>
              <a:noFill/>
            </p:spPr>
            <p:txBody>
              <a:bodyPr wrap="square" rtlCol="0">
                <a:spAutoFit/>
              </a:bodyPr>
              <a:lstStyle/>
              <a:p>
                <a:r>
                  <a:rPr lang="en-US" sz="2800" b="1" dirty="0">
                    <a:solidFill>
                      <a:srgbClr val="0070C0"/>
                    </a:solidFill>
                  </a:rPr>
                  <a:t>Confidence intervals for </a:t>
                </a:r>
                <a14:m>
                  <m:oMath xmlns:m="http://schemas.openxmlformats.org/officeDocument/2006/math">
                    <m:r>
                      <a:rPr lang="en-US" sz="2800" b="1" i="1">
                        <a:solidFill>
                          <a:srgbClr val="0070C0"/>
                        </a:solidFill>
                        <a:latin typeface="Cambria Math" panose="02040503050406030204" pitchFamily="18" charset="0"/>
                        <a:ea typeface="Cambria Math" panose="02040503050406030204" pitchFamily="18" charset="0"/>
                      </a:rPr>
                      <m:t>𝜸</m:t>
                    </m:r>
                  </m:oMath>
                </a14:m>
                <a:endParaRPr lang="en-US" sz="2800" b="1" dirty="0">
                  <a:solidFill>
                    <a:srgbClr val="0070C0"/>
                  </a:solidFill>
                </a:endParaRPr>
              </a:p>
            </p:txBody>
          </p:sp>
        </mc:Choice>
        <mc:Fallback xmlns="">
          <p:sp>
            <p:nvSpPr>
              <p:cNvPr id="17408" name="TextBox 17407"/>
              <p:cNvSpPr txBox="1">
                <a:spLocks noRot="1" noChangeAspect="1" noMove="1" noResize="1" noEditPoints="1" noAdjustHandles="1" noChangeArrowheads="1" noChangeShapeType="1" noTextEdit="1"/>
              </p:cNvSpPr>
              <p:nvPr/>
            </p:nvSpPr>
            <p:spPr>
              <a:xfrm>
                <a:off x="4218975" y="1305566"/>
                <a:ext cx="6248400" cy="523220"/>
              </a:xfrm>
              <a:prstGeom prst="rect">
                <a:avLst/>
              </a:prstGeom>
              <a:blipFill>
                <a:blip r:embed="rId10"/>
                <a:stretch>
                  <a:fillRect l="-1951" t="-11628" b="-31395"/>
                </a:stretch>
              </a:blipFill>
            </p:spPr>
            <p:txBody>
              <a:bodyPr/>
              <a:lstStyle/>
              <a:p>
                <a:r>
                  <a:rPr lang="en-US">
                    <a:noFill/>
                  </a:rPr>
                  <a:t> </a:t>
                </a:r>
              </a:p>
            </p:txBody>
          </p:sp>
        </mc:Fallback>
      </mc:AlternateContent>
      <p:sp>
        <p:nvSpPr>
          <p:cNvPr id="27" name="TextBox 26">
            <a:extLst>
              <a:ext uri="{FF2B5EF4-FFF2-40B4-BE49-F238E27FC236}">
                <a16:creationId xmlns:a16="http://schemas.microsoft.com/office/drawing/2014/main" id="{0A2B08B9-107B-4155-B3B0-1EFE034F0592}"/>
              </a:ext>
            </a:extLst>
          </p:cNvPr>
          <p:cNvSpPr txBox="1"/>
          <p:nvPr/>
        </p:nvSpPr>
        <p:spPr>
          <a:xfrm>
            <a:off x="129833" y="4308369"/>
            <a:ext cx="7603652" cy="369332"/>
          </a:xfrm>
          <a:prstGeom prst="rect">
            <a:avLst/>
          </a:prstGeom>
          <a:noFill/>
        </p:spPr>
        <p:txBody>
          <a:bodyPr wrap="square" rtlCol="0">
            <a:spAutoFit/>
          </a:bodyPr>
          <a:lstStyle/>
          <a:p>
            <a:r>
              <a:rPr lang="en-US" dirty="0"/>
              <a:t>CI for the difference of </a:t>
            </a:r>
            <a:r>
              <a:rPr lang="en-US" b="1" dirty="0"/>
              <a:t>sums</a:t>
            </a:r>
            <a:r>
              <a:rPr lang="en-US" dirty="0"/>
              <a:t>: point estimate ± multiplier* standard error</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E0A2A4E7-A775-41F2-9081-EE1A65452E19}"/>
                  </a:ext>
                </a:extLst>
              </p:cNvPr>
              <p:cNvSpPr txBox="1"/>
              <p:nvPr/>
            </p:nvSpPr>
            <p:spPr>
              <a:xfrm>
                <a:off x="385226" y="5032199"/>
                <a:ext cx="4510345" cy="369332"/>
              </a:xfrm>
              <a:prstGeom prst="rect">
                <a:avLst/>
              </a:prstGeom>
              <a:noFill/>
            </p:spPr>
            <p:txBody>
              <a:bodyPr wrap="square" rtlCol="0">
                <a:spAutoFit/>
              </a:bodyPr>
              <a:lstStyle/>
              <a:p>
                <a:r>
                  <a:rPr lang="en-US" dirty="0">
                    <a:solidFill>
                      <a:prstClr val="black"/>
                    </a:solidFill>
                  </a:rPr>
                  <a:t>95% t-tools CI for </a:t>
                </a:r>
                <a14:m>
                  <m:oMath xmlns:m="http://schemas.openxmlformats.org/officeDocument/2006/math">
                    <m:r>
                      <a:rPr lang="en-US" i="1">
                        <a:solidFill>
                          <a:prstClr val="black"/>
                        </a:solidFill>
                        <a:latin typeface="Cambria Math"/>
                        <a:ea typeface="Cambria Math"/>
                      </a:rPr>
                      <m:t>𝛾</m:t>
                    </m:r>
                  </m:oMath>
                </a14:m>
                <a:r>
                  <a:rPr lang="en-US" dirty="0">
                    <a:solidFill>
                      <a:prstClr val="black"/>
                    </a:solidFill>
                  </a:rPr>
                  <a:t>: </a:t>
                </a:r>
                <a14:m>
                  <m:oMath xmlns:m="http://schemas.openxmlformats.org/officeDocument/2006/math">
                    <m:r>
                      <a:rPr lang="en-US" i="1">
                        <a:solidFill>
                          <a:prstClr val="black"/>
                        </a:solidFill>
                        <a:latin typeface="Cambria Math"/>
                      </a:rPr>
                      <m:t>−2.78577 </m:t>
                    </m:r>
                    <m:r>
                      <a:rPr lang="en-US" i="1">
                        <a:solidFill>
                          <a:prstClr val="black"/>
                        </a:solidFill>
                        <a:latin typeface="Cambria Math"/>
                        <a:ea typeface="Cambria Math"/>
                      </a:rPr>
                      <m:t>±</m:t>
                    </m:r>
                    <m:r>
                      <a:rPr lang="en-US" i="1">
                        <a:solidFill>
                          <a:prstClr val="black"/>
                        </a:solidFill>
                        <a:latin typeface="Cambria Math" panose="02040503050406030204" pitchFamily="18" charset="0"/>
                        <a:ea typeface="Cambria Math"/>
                      </a:rPr>
                      <m:t>1.74319</m:t>
                    </m:r>
                  </m:oMath>
                </a14:m>
                <a:endParaRPr lang="en-US" dirty="0">
                  <a:solidFill>
                    <a:prstClr val="black"/>
                  </a:solidFill>
                  <a:ea typeface="Cambria Math"/>
                </a:endParaRPr>
              </a:p>
            </p:txBody>
          </p:sp>
        </mc:Choice>
        <mc:Fallback xmlns="">
          <p:sp>
            <p:nvSpPr>
              <p:cNvPr id="28" name="TextBox 27">
                <a:extLst>
                  <a:ext uri="{FF2B5EF4-FFF2-40B4-BE49-F238E27FC236}">
                    <a16:creationId xmlns:a16="http://schemas.microsoft.com/office/drawing/2014/main" id="{E0A2A4E7-A775-41F2-9081-EE1A65452E19}"/>
                  </a:ext>
                </a:extLst>
              </p:cNvPr>
              <p:cNvSpPr txBox="1">
                <a:spLocks noRot="1" noChangeAspect="1" noMove="1" noResize="1" noEditPoints="1" noAdjustHandles="1" noChangeArrowheads="1" noChangeShapeType="1" noTextEdit="1"/>
              </p:cNvSpPr>
              <p:nvPr/>
            </p:nvSpPr>
            <p:spPr>
              <a:xfrm>
                <a:off x="385226" y="5032199"/>
                <a:ext cx="4510345" cy="369332"/>
              </a:xfrm>
              <a:prstGeom prst="rect">
                <a:avLst/>
              </a:prstGeom>
              <a:blipFill>
                <a:blip r:embed="rId11"/>
                <a:stretch>
                  <a:fillRect l="-1124" t="-6667" b="-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35289833-A5E9-48EC-9F22-1406D976C241}"/>
                  </a:ext>
                </a:extLst>
              </p:cNvPr>
              <p:cNvSpPr txBox="1"/>
              <p:nvPr/>
            </p:nvSpPr>
            <p:spPr>
              <a:xfrm>
                <a:off x="385226" y="5365584"/>
                <a:ext cx="3941913" cy="369332"/>
              </a:xfrm>
              <a:prstGeom prst="rect">
                <a:avLst/>
              </a:prstGeom>
              <a:noFill/>
            </p:spPr>
            <p:txBody>
              <a:bodyPr wrap="none" rtlCol="0">
                <a:spAutoFit/>
              </a:bodyPr>
              <a:lstStyle/>
              <a:p>
                <a:r>
                  <a:rPr lang="en-US" dirty="0">
                    <a:solidFill>
                      <a:prstClr val="black"/>
                    </a:solidFill>
                  </a:rPr>
                  <a:t>95% t-tools CI for </a:t>
                </a:r>
                <a14:m>
                  <m:oMath xmlns:m="http://schemas.openxmlformats.org/officeDocument/2006/math">
                    <m:r>
                      <a:rPr lang="en-US" i="1">
                        <a:solidFill>
                          <a:prstClr val="black"/>
                        </a:solidFill>
                        <a:latin typeface="Cambria Math"/>
                        <a:ea typeface="Cambria Math"/>
                      </a:rPr>
                      <m:t>𝛾</m:t>
                    </m:r>
                  </m:oMath>
                </a14:m>
                <a:r>
                  <a:rPr lang="en-US" dirty="0">
                    <a:solidFill>
                      <a:prstClr val="black"/>
                    </a:solidFill>
                  </a:rPr>
                  <a:t>: (-4.529, -1.043)</a:t>
                </a:r>
              </a:p>
            </p:txBody>
          </p:sp>
        </mc:Choice>
        <mc:Fallback xmlns="">
          <p:sp>
            <p:nvSpPr>
              <p:cNvPr id="32" name="TextBox 31">
                <a:extLst>
                  <a:ext uri="{FF2B5EF4-FFF2-40B4-BE49-F238E27FC236}">
                    <a16:creationId xmlns:a16="http://schemas.microsoft.com/office/drawing/2014/main" id="{35289833-A5E9-48EC-9F22-1406D976C241}"/>
                  </a:ext>
                </a:extLst>
              </p:cNvPr>
              <p:cNvSpPr txBox="1">
                <a:spLocks noRot="1" noChangeAspect="1" noMove="1" noResize="1" noEditPoints="1" noAdjustHandles="1" noChangeArrowheads="1" noChangeShapeType="1" noTextEdit="1"/>
              </p:cNvSpPr>
              <p:nvPr/>
            </p:nvSpPr>
            <p:spPr>
              <a:xfrm>
                <a:off x="385226" y="5365584"/>
                <a:ext cx="3941913" cy="369332"/>
              </a:xfrm>
              <a:prstGeom prst="rect">
                <a:avLst/>
              </a:prstGeom>
              <a:blipFill>
                <a:blip r:embed="rId12"/>
                <a:stretch>
                  <a:fillRect l="-1286" t="-6667" b="-26667"/>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id="{AFB79B48-EAA0-6745-ACED-6724049CA4F1}"/>
              </a:ext>
            </a:extLst>
          </p:cNvPr>
          <p:cNvSpPr txBox="1"/>
          <p:nvPr/>
        </p:nvSpPr>
        <p:spPr>
          <a:xfrm>
            <a:off x="8016259" y="5659596"/>
            <a:ext cx="3413741" cy="369332"/>
          </a:xfrm>
          <a:prstGeom prst="rect">
            <a:avLst/>
          </a:prstGeom>
          <a:noFill/>
        </p:spPr>
        <p:txBody>
          <a:bodyPr wrap="square" rtlCol="0">
            <a:spAutoFit/>
          </a:bodyPr>
          <a:lstStyle/>
          <a:p>
            <a:r>
              <a:rPr lang="en-US" dirty="0"/>
              <a:t>CI for the difference of </a:t>
            </a:r>
            <a:r>
              <a:rPr lang="en-US" b="1" dirty="0"/>
              <a:t>means</a:t>
            </a:r>
            <a:endParaRPr lang="en-US" dirty="0"/>
          </a:p>
        </p:txBody>
      </p:sp>
      <p:sp>
        <p:nvSpPr>
          <p:cNvPr id="10" name="Rectangle 9">
            <a:extLst>
              <a:ext uri="{FF2B5EF4-FFF2-40B4-BE49-F238E27FC236}">
                <a16:creationId xmlns:a16="http://schemas.microsoft.com/office/drawing/2014/main" id="{86947B71-77C6-F648-BE95-63D592E0E3F0}"/>
              </a:ext>
            </a:extLst>
          </p:cNvPr>
          <p:cNvSpPr/>
          <p:nvPr/>
        </p:nvSpPr>
        <p:spPr>
          <a:xfrm>
            <a:off x="8779349" y="6019800"/>
            <a:ext cx="2326278" cy="369332"/>
          </a:xfrm>
          <a:prstGeom prst="rect">
            <a:avLst/>
          </a:prstGeom>
        </p:spPr>
        <p:txBody>
          <a:bodyPr wrap="none">
            <a:spAutoFit/>
          </a:bodyPr>
          <a:lstStyle/>
          <a:p>
            <a:r>
              <a:rPr lang="en-US" dirty="0">
                <a:solidFill>
                  <a:prstClr val="black"/>
                </a:solidFill>
              </a:rPr>
              <a:t>(–4.529/2, –1.043/2) </a:t>
            </a:r>
            <a:endParaRPr lang="en-US" dirty="0"/>
          </a:p>
        </p:txBody>
      </p:sp>
      <p:sp>
        <p:nvSpPr>
          <p:cNvPr id="30" name="Rectangle 29">
            <a:extLst>
              <a:ext uri="{FF2B5EF4-FFF2-40B4-BE49-F238E27FC236}">
                <a16:creationId xmlns:a16="http://schemas.microsoft.com/office/drawing/2014/main" id="{7D53220C-6537-9644-80C3-025741214C23}"/>
              </a:ext>
            </a:extLst>
          </p:cNvPr>
          <p:cNvSpPr/>
          <p:nvPr/>
        </p:nvSpPr>
        <p:spPr>
          <a:xfrm>
            <a:off x="8875529" y="6356549"/>
            <a:ext cx="2198038" cy="369332"/>
          </a:xfrm>
          <a:prstGeom prst="rect">
            <a:avLst/>
          </a:prstGeom>
        </p:spPr>
        <p:txBody>
          <a:bodyPr wrap="none">
            <a:spAutoFit/>
          </a:bodyPr>
          <a:lstStyle/>
          <a:p>
            <a:r>
              <a:rPr lang="en-US" dirty="0">
                <a:solidFill>
                  <a:prstClr val="black"/>
                </a:solidFill>
              </a:rPr>
              <a:t>(–2.2645, –0.5215) </a:t>
            </a:r>
            <a:endParaRPr lang="en-US" dirty="0"/>
          </a:p>
        </p:txBody>
      </p:sp>
    </p:spTree>
    <p:extLst>
      <p:ext uri="{BB962C8B-B14F-4D97-AF65-F5344CB8AC3E}">
        <p14:creationId xmlns:p14="http://schemas.microsoft.com/office/powerpoint/2010/main" val="381001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4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22"/>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21"/>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0"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500"/>
                                        <p:tgtEl>
                                          <p:spTgt spid="1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fade">
                                      <p:cBhvr>
                                        <p:cTn id="5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6" grpId="0"/>
      <p:bldP spid="16" grpId="0" animBg="1"/>
      <p:bldP spid="24" grpId="0" animBg="1"/>
      <p:bldP spid="25" grpId="0" animBg="1"/>
      <p:bldP spid="27" grpId="0"/>
      <p:bldP spid="28" grpId="0"/>
      <p:bldP spid="32" grpId="0"/>
      <p:bldP spid="29" grpId="0"/>
      <p:bldP spid="10" grpId="0"/>
      <p:bldP spid="3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B52AF-081E-E140-8800-A8F79AAC9A77}"/>
              </a:ext>
            </a:extLst>
          </p:cNvPr>
          <p:cNvSpPr>
            <a:spLocks noGrp="1"/>
          </p:cNvSpPr>
          <p:nvPr>
            <p:ph type="title"/>
          </p:nvPr>
        </p:nvSpPr>
        <p:spPr/>
        <p:txBody>
          <a:bodyPr>
            <a:normAutofit fontScale="90000"/>
          </a:bodyPr>
          <a:lstStyle/>
          <a:p>
            <a:r>
              <a:rPr lang="en-US" dirty="0"/>
              <a:t>Handicap and Capability Study: In Six Steps</a:t>
            </a:r>
          </a:p>
        </p:txBody>
      </p:sp>
      <p:pic>
        <p:nvPicPr>
          <p:cNvPr id="5" name="Picture 2">
            <a:extLst>
              <a:ext uri="{FF2B5EF4-FFF2-40B4-BE49-F238E27FC236}">
                <a16:creationId xmlns:a16="http://schemas.microsoft.com/office/drawing/2014/main" id="{D0148A93-DC4F-5245-A9F8-2510149D9B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3141" y="2293689"/>
            <a:ext cx="2054715" cy="4109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F17FB14B-4F67-8A4A-BAED-7BE057F07BD2}"/>
                  </a:ext>
                </a:extLst>
              </p:cNvPr>
              <p:cNvSpPr/>
              <p:nvPr/>
            </p:nvSpPr>
            <p:spPr>
              <a:xfrm>
                <a:off x="985277" y="3429000"/>
                <a:ext cx="3353034" cy="558807"/>
              </a:xfrm>
              <a:prstGeom prst="rect">
                <a:avLst/>
              </a:prstGeom>
            </p:spPr>
            <p:txBody>
              <a:bodyPr wrap="none">
                <a:spAutoFit/>
              </a:bodyPr>
              <a:lstStyle/>
              <a:p>
                <a14:m>
                  <m:oMath xmlns:m="http://schemas.openxmlformats.org/officeDocument/2006/math">
                    <m:r>
                      <a:rPr lang="en-US" i="1" smtClean="0">
                        <a:solidFill>
                          <a:prstClr val="black"/>
                        </a:solidFill>
                        <a:latin typeface="Cambria Math" panose="02040503050406030204" pitchFamily="18" charset="0"/>
                      </a:rPr>
                      <m:t>𝑡</m:t>
                    </m:r>
                    <m:r>
                      <a:rPr lang="en-US" i="1" smtClean="0">
                        <a:solidFill>
                          <a:prstClr val="black"/>
                        </a:solidFill>
                        <a:latin typeface="Cambria Math" panose="02040503050406030204" pitchFamily="18" charset="0"/>
                      </a:rPr>
                      <m:t>=</m:t>
                    </m:r>
                    <m:f>
                      <m:fPr>
                        <m:ctrlPr>
                          <a:rPr lang="en-US" i="1">
                            <a:solidFill>
                              <a:prstClr val="black"/>
                            </a:solidFill>
                            <a:latin typeface="Cambria Math" panose="02040503050406030204" pitchFamily="18" charset="0"/>
                          </a:rPr>
                        </m:ctrlPr>
                      </m:fPr>
                      <m:num>
                        <m:r>
                          <m:rPr>
                            <m:nor/>
                          </m:rPr>
                          <a:rPr lang="en-US" dirty="0">
                            <a:solidFill>
                              <a:prstClr val="black"/>
                            </a:solidFill>
                          </a:rPr>
                          <m:t>g</m:t>
                        </m:r>
                        <m:r>
                          <m:rPr>
                            <m:nor/>
                          </m:rPr>
                          <a:rPr lang="en-US" dirty="0">
                            <a:solidFill>
                              <a:prstClr val="black"/>
                            </a:solidFill>
                          </a:rPr>
                          <m:t>−</m:t>
                        </m:r>
                        <m:r>
                          <a:rPr lang="en-US" i="1">
                            <a:solidFill>
                              <a:prstClr val="black"/>
                            </a:solidFill>
                            <a:latin typeface="Cambria Math"/>
                            <a:ea typeface="Cambria Math"/>
                          </a:rPr>
                          <m:t>𝛾</m:t>
                        </m:r>
                      </m:num>
                      <m:den>
                        <m:r>
                          <m:rPr>
                            <m:nor/>
                          </m:rPr>
                          <a:rPr lang="en-US" dirty="0">
                            <a:solidFill>
                              <a:prstClr val="black"/>
                            </a:solidFill>
                          </a:rPr>
                          <m:t>SE</m:t>
                        </m:r>
                        <m:r>
                          <m:rPr>
                            <m:nor/>
                          </m:rPr>
                          <a:rPr lang="en-US" dirty="0">
                            <a:solidFill>
                              <a:prstClr val="black"/>
                            </a:solidFill>
                          </a:rPr>
                          <m:t>(</m:t>
                        </m:r>
                        <m:r>
                          <m:rPr>
                            <m:nor/>
                          </m:rPr>
                          <a:rPr lang="en-US" dirty="0">
                            <a:solidFill>
                              <a:prstClr val="black"/>
                            </a:solidFill>
                          </a:rPr>
                          <m:t>g</m:t>
                        </m:r>
                        <m:r>
                          <m:rPr>
                            <m:nor/>
                          </m:rPr>
                          <a:rPr lang="en-US" dirty="0">
                            <a:solidFill>
                              <a:prstClr val="black"/>
                            </a:solidFill>
                          </a:rPr>
                          <m:t>)</m:t>
                        </m:r>
                      </m:den>
                    </m:f>
                    <m:r>
                      <a:rPr lang="en-US" b="0" i="1" dirty="0" smtClean="0">
                        <a:solidFill>
                          <a:prstClr val="black"/>
                        </a:solidFill>
                        <a:latin typeface="Cambria Math" panose="02040503050406030204" pitchFamily="18" charset="0"/>
                      </a:rPr>
                      <m:t>=</m:t>
                    </m:r>
                  </m:oMath>
                </a14:m>
                <a:r>
                  <a:rPr lang="en-US" dirty="0">
                    <a:solidFill>
                      <a:prstClr val="black"/>
                    </a:solidFill>
                  </a:rPr>
                  <a:t> </a:t>
                </a:r>
                <a14:m>
                  <m:oMath xmlns:m="http://schemas.openxmlformats.org/officeDocument/2006/math">
                    <m:f>
                      <m:fPr>
                        <m:ctrlPr>
                          <a:rPr lang="en-US" i="1">
                            <a:solidFill>
                              <a:prstClr val="black"/>
                            </a:solidFill>
                            <a:latin typeface="Cambria Math" panose="02040503050406030204" pitchFamily="18" charset="0"/>
                          </a:rPr>
                        </m:ctrlPr>
                      </m:fPr>
                      <m:num>
                        <m:r>
                          <m:rPr>
                            <m:nor/>
                          </m:rPr>
                          <a:rPr lang="en-US" dirty="0">
                            <a:solidFill>
                              <a:prstClr val="black"/>
                            </a:solidFill>
                          </a:rPr>
                          <m:t>−2.786−0</m:t>
                        </m:r>
                      </m:num>
                      <m:den>
                        <m:r>
                          <a:rPr lang="en-US" b="0" i="1" smtClean="0">
                            <a:solidFill>
                              <a:prstClr val="black"/>
                            </a:solidFill>
                            <a:latin typeface="Cambria Math" panose="02040503050406030204" pitchFamily="18" charset="0"/>
                            <a:ea typeface="Cambria Math"/>
                          </a:rPr>
                          <m:t>.873</m:t>
                        </m:r>
                      </m:den>
                    </m:f>
                  </m:oMath>
                </a14:m>
                <a:r>
                  <a:rPr lang="en-US" dirty="0">
                    <a:solidFill>
                      <a:prstClr val="black"/>
                    </a:solidFill>
                  </a:rPr>
                  <a:t> = –3.19 </a:t>
                </a:r>
              </a:p>
            </p:txBody>
          </p:sp>
        </mc:Choice>
        <mc:Fallback xmlns="">
          <p:sp>
            <p:nvSpPr>
              <p:cNvPr id="6" name="Rectangle 5">
                <a:extLst>
                  <a:ext uri="{FF2B5EF4-FFF2-40B4-BE49-F238E27FC236}">
                    <a16:creationId xmlns:a16="http://schemas.microsoft.com/office/drawing/2014/main" id="{F17FB14B-4F67-8A4A-BAED-7BE057F07BD2}"/>
                  </a:ext>
                </a:extLst>
              </p:cNvPr>
              <p:cNvSpPr>
                <a:spLocks noRot="1" noChangeAspect="1" noMove="1" noResize="1" noEditPoints="1" noAdjustHandles="1" noChangeArrowheads="1" noChangeShapeType="1" noTextEdit="1"/>
              </p:cNvSpPr>
              <p:nvPr/>
            </p:nvSpPr>
            <p:spPr>
              <a:xfrm>
                <a:off x="985277" y="3429000"/>
                <a:ext cx="3353034" cy="558807"/>
              </a:xfrm>
              <a:prstGeom prst="rect">
                <a:avLst/>
              </a:prstGeom>
              <a:blipFill>
                <a:blip r:embed="rId3"/>
                <a:stretch>
                  <a:fillRect r="-755" b="-15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B4D869B-3B1E-974D-89B0-3C5C613743A8}"/>
                  </a:ext>
                </a:extLst>
              </p:cNvPr>
              <p:cNvSpPr txBox="1"/>
              <p:nvPr/>
            </p:nvSpPr>
            <p:spPr>
              <a:xfrm>
                <a:off x="640773" y="1481127"/>
                <a:ext cx="4001801" cy="6891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rPr>
                            <m:t>𝐻</m:t>
                          </m:r>
                        </m:e>
                        <m:sub>
                          <m:r>
                            <a:rPr lang="en-US" i="1">
                              <a:solidFill>
                                <a:prstClr val="black"/>
                              </a:solidFill>
                              <a:latin typeface="Cambria Math" charset="0"/>
                            </a:rPr>
                            <m:t>0</m:t>
                          </m:r>
                        </m:sub>
                      </m:sSub>
                      <m:r>
                        <a:rPr lang="en-US" i="1">
                          <a:solidFill>
                            <a:prstClr val="black"/>
                          </a:solidFill>
                          <a:latin typeface="Cambria Math"/>
                        </a:rPr>
                        <m:t>: </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𝐴𝑚𝑝</m:t>
                          </m:r>
                        </m:sub>
                      </m:sSub>
                      <m:r>
                        <a:rPr lang="en-US" i="1">
                          <a:solidFill>
                            <a:prstClr val="black"/>
                          </a:solidFill>
                          <a:latin typeface="Cambria Math"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𝐻𝑒𝑎𝑟</m:t>
                          </m:r>
                          <m:r>
                            <a:rPr lang="en-US" i="1">
                              <a:solidFill>
                                <a:prstClr val="black"/>
                              </a:solidFill>
                              <a:latin typeface="Cambria Math" charset="0"/>
                              <a:ea typeface="Cambria Math"/>
                            </a:rPr>
                            <m:t> </m:t>
                          </m:r>
                        </m:sub>
                      </m:sSub>
                      <m:r>
                        <a:rPr lang="en-US" i="1">
                          <a:solidFill>
                            <a:prstClr val="black"/>
                          </a:solidFill>
                          <a:latin typeface="Cambria Math"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𝐶𝑟𝑢𝑡𝑐h</m:t>
                          </m:r>
                        </m:sub>
                      </m:sSub>
                      <m:r>
                        <a:rPr lang="en-US" i="1">
                          <a:solidFill>
                            <a:prstClr val="black"/>
                          </a:solidFill>
                          <a:latin typeface="Cambria Math"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𝑊h𝑒𝑒𝑙</m:t>
                          </m:r>
                          <m:r>
                            <a:rPr lang="en-US" i="1">
                              <a:solidFill>
                                <a:prstClr val="black"/>
                              </a:solidFill>
                              <a:latin typeface="Cambria Math"/>
                              <a:ea typeface="Cambria Math"/>
                            </a:rPr>
                            <m:t> </m:t>
                          </m:r>
                        </m:sub>
                      </m:sSub>
                    </m:oMath>
                  </m:oMathPara>
                </a14:m>
                <a:endParaRPr lang="en-US" i="1" dirty="0">
                  <a:solidFill>
                    <a:prstClr val="black"/>
                  </a:solidFill>
                  <a:latin typeface="Cambria Math"/>
                  <a:ea typeface="Cambria Math"/>
                </a:endParaRPr>
              </a:p>
              <a:p>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rPr>
                            <m:t>𝐻</m:t>
                          </m:r>
                        </m:e>
                        <m:sub>
                          <m:r>
                            <a:rPr lang="en-US" i="1">
                              <a:solidFill>
                                <a:prstClr val="black"/>
                              </a:solidFill>
                              <a:latin typeface="Cambria Math" charset="0"/>
                            </a:rPr>
                            <m:t>𝐴</m:t>
                          </m:r>
                        </m:sub>
                      </m:sSub>
                      <m:r>
                        <a:rPr lang="en-US" i="1">
                          <a:solidFill>
                            <a:prstClr val="black"/>
                          </a:solidFill>
                          <a:latin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𝐴𝑚𝑝</m:t>
                          </m:r>
                        </m:sub>
                      </m:sSub>
                      <m:r>
                        <a:rPr lang="en-US" i="1">
                          <a:solidFill>
                            <a:prstClr val="black"/>
                          </a:solidFill>
                          <a:latin typeface="Cambria Math"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𝐻𝑒𝑎𝑟</m:t>
                          </m:r>
                          <m:r>
                            <a:rPr lang="en-US" i="1">
                              <a:solidFill>
                                <a:prstClr val="black"/>
                              </a:solidFill>
                              <a:latin typeface="Cambria Math" charset="0"/>
                              <a:ea typeface="Cambria Math"/>
                            </a:rPr>
                            <m:t> </m:t>
                          </m:r>
                        </m:sub>
                      </m:sSub>
                      <m:r>
                        <a:rPr lang="en-US" i="1">
                          <a:solidFill>
                            <a:prstClr val="black"/>
                          </a:solidFill>
                          <a:latin typeface="Cambria Math"/>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𝐶𝑟𝑢𝑡𝑐h</m:t>
                          </m:r>
                        </m:sub>
                      </m:sSub>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charset="0"/>
                              <a:ea typeface="Cambria Math"/>
                            </a:rPr>
                            <m:t>+</m:t>
                          </m:r>
                          <m:r>
                            <a:rPr lang="en-US" i="1">
                              <a:solidFill>
                                <a:prstClr val="black"/>
                              </a:solidFill>
                              <a:latin typeface="Cambria Math"/>
                              <a:ea typeface="Cambria Math"/>
                            </a:rPr>
                            <m:t>𝜇</m:t>
                          </m:r>
                        </m:e>
                        <m:sub>
                          <m:r>
                            <a:rPr lang="en-US" i="1">
                              <a:solidFill>
                                <a:prstClr val="black"/>
                              </a:solidFill>
                              <a:latin typeface="Cambria Math"/>
                              <a:ea typeface="Cambria Math"/>
                            </a:rPr>
                            <m:t>𝑊h𝑒𝑒𝑙</m:t>
                          </m:r>
                          <m:r>
                            <a:rPr lang="en-US" i="1">
                              <a:solidFill>
                                <a:prstClr val="black"/>
                              </a:solidFill>
                              <a:latin typeface="Cambria Math"/>
                              <a:ea typeface="Cambria Math"/>
                            </a:rPr>
                            <m:t> </m:t>
                          </m:r>
                        </m:sub>
                      </m:sSub>
                    </m:oMath>
                  </m:oMathPara>
                </a14:m>
                <a:endParaRPr lang="en-US" dirty="0">
                  <a:solidFill>
                    <a:prstClr val="black"/>
                  </a:solidFill>
                  <a:ea typeface="Cambria Math"/>
                </a:endParaRPr>
              </a:p>
            </p:txBody>
          </p:sp>
        </mc:Choice>
        <mc:Fallback xmlns="">
          <p:sp>
            <p:nvSpPr>
              <p:cNvPr id="7" name="TextBox 6">
                <a:extLst>
                  <a:ext uri="{FF2B5EF4-FFF2-40B4-BE49-F238E27FC236}">
                    <a16:creationId xmlns:a16="http://schemas.microsoft.com/office/drawing/2014/main" id="{8B4D869B-3B1E-974D-89B0-3C5C613743A8}"/>
                  </a:ext>
                </a:extLst>
              </p:cNvPr>
              <p:cNvSpPr txBox="1">
                <a:spLocks noRot="1" noChangeAspect="1" noMove="1" noResize="1" noEditPoints="1" noAdjustHandles="1" noChangeArrowheads="1" noChangeShapeType="1" noTextEdit="1"/>
              </p:cNvSpPr>
              <p:nvPr/>
            </p:nvSpPr>
            <p:spPr>
              <a:xfrm>
                <a:off x="640773" y="1481127"/>
                <a:ext cx="4001801" cy="689163"/>
              </a:xfrm>
              <a:prstGeom prst="rect">
                <a:avLst/>
              </a:prstGeom>
              <a:blipFill>
                <a:blip r:embed="rId4"/>
                <a:stretch>
                  <a:fillRect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5A2711A-94B4-A340-9A88-0872DB224DD2}"/>
                  </a:ext>
                </a:extLst>
              </p:cNvPr>
              <p:cNvSpPr txBox="1"/>
              <p:nvPr/>
            </p:nvSpPr>
            <p:spPr>
              <a:xfrm>
                <a:off x="1583141" y="4368807"/>
                <a:ext cx="16850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𝑝𝑣𝑎𝑙𝑢𝑒</m:t>
                      </m:r>
                      <m:r>
                        <a:rPr lang="en-US" b="0" i="1" smtClean="0">
                          <a:latin typeface="Cambria Math" panose="02040503050406030204" pitchFamily="18" charset="0"/>
                        </a:rPr>
                        <m:t>= .0022</m:t>
                      </m:r>
                    </m:oMath>
                  </m:oMathPara>
                </a14:m>
                <a:endParaRPr lang="en-US" dirty="0"/>
              </a:p>
            </p:txBody>
          </p:sp>
        </mc:Choice>
        <mc:Fallback xmlns="">
          <p:sp>
            <p:nvSpPr>
              <p:cNvPr id="9" name="TextBox 8">
                <a:extLst>
                  <a:ext uri="{FF2B5EF4-FFF2-40B4-BE49-F238E27FC236}">
                    <a16:creationId xmlns:a16="http://schemas.microsoft.com/office/drawing/2014/main" id="{D5A2711A-94B4-A340-9A88-0872DB224DD2}"/>
                  </a:ext>
                </a:extLst>
              </p:cNvPr>
              <p:cNvSpPr txBox="1">
                <a:spLocks noRot="1" noChangeAspect="1" noMove="1" noResize="1" noEditPoints="1" noAdjustHandles="1" noChangeArrowheads="1" noChangeShapeType="1" noTextEdit="1"/>
              </p:cNvSpPr>
              <p:nvPr/>
            </p:nvSpPr>
            <p:spPr>
              <a:xfrm>
                <a:off x="1583141" y="4368807"/>
                <a:ext cx="1685013" cy="276999"/>
              </a:xfrm>
              <a:prstGeom prst="rect">
                <a:avLst/>
              </a:prstGeom>
              <a:blipFill>
                <a:blip r:embed="rId5"/>
                <a:stretch>
                  <a:fillRect l="-3731" t="-4545" r="-2239" b="-4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49F8F26-F48B-C84E-908D-886F0D2F1CBE}"/>
                  </a:ext>
                </a:extLst>
              </p:cNvPr>
              <p:cNvSpPr txBox="1"/>
              <p:nvPr/>
            </p:nvSpPr>
            <p:spPr>
              <a:xfrm>
                <a:off x="7883350" y="4828401"/>
                <a:ext cx="10734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𝑅𝑒𝑗𝑒𝑐𝑡</m:t>
                      </m:r>
                      <m:r>
                        <a:rPr lang="en-US" b="0" i="1" smtClean="0">
                          <a:latin typeface="Cambria Math" panose="02040503050406030204" pitchFamily="18" charset="0"/>
                        </a:rPr>
                        <m:t> </m:t>
                      </m:r>
                      <m:r>
                        <a:rPr lang="en-US" b="0" i="1" smtClean="0">
                          <a:latin typeface="Cambria Math" panose="02040503050406030204" pitchFamily="18" charset="0"/>
                        </a:rPr>
                        <m:t>𝐻𝑜</m:t>
                      </m:r>
                    </m:oMath>
                  </m:oMathPara>
                </a14:m>
                <a:endParaRPr lang="en-US" dirty="0"/>
              </a:p>
            </p:txBody>
          </p:sp>
        </mc:Choice>
        <mc:Fallback xmlns="">
          <p:sp>
            <p:nvSpPr>
              <p:cNvPr id="10" name="TextBox 9">
                <a:extLst>
                  <a:ext uri="{FF2B5EF4-FFF2-40B4-BE49-F238E27FC236}">
                    <a16:creationId xmlns:a16="http://schemas.microsoft.com/office/drawing/2014/main" id="{F49F8F26-F48B-C84E-908D-886F0D2F1CBE}"/>
                  </a:ext>
                </a:extLst>
              </p:cNvPr>
              <p:cNvSpPr txBox="1">
                <a:spLocks noRot="1" noChangeAspect="1" noMove="1" noResize="1" noEditPoints="1" noAdjustHandles="1" noChangeArrowheads="1" noChangeShapeType="1" noTextEdit="1"/>
              </p:cNvSpPr>
              <p:nvPr/>
            </p:nvSpPr>
            <p:spPr>
              <a:xfrm>
                <a:off x="7883350" y="4828401"/>
                <a:ext cx="1073499" cy="276999"/>
              </a:xfrm>
              <a:prstGeom prst="rect">
                <a:avLst/>
              </a:prstGeom>
              <a:blipFill>
                <a:blip r:embed="rId6"/>
                <a:stretch>
                  <a:fillRect l="-5882" t="-4545" r="-3529" b="-40909"/>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E0E4D2B8-841D-E64F-AA90-46F574AE2C9B}"/>
              </a:ext>
            </a:extLst>
          </p:cNvPr>
          <p:cNvSpPr txBox="1"/>
          <p:nvPr/>
        </p:nvSpPr>
        <p:spPr>
          <a:xfrm>
            <a:off x="138830" y="5204260"/>
            <a:ext cx="5401849" cy="1477328"/>
          </a:xfrm>
          <a:prstGeom prst="rect">
            <a:avLst/>
          </a:prstGeom>
          <a:noFill/>
        </p:spPr>
        <p:txBody>
          <a:bodyPr wrap="square" rtlCol="0">
            <a:spAutoFit/>
          </a:bodyPr>
          <a:lstStyle/>
          <a:p>
            <a:r>
              <a:rPr lang="en-US" dirty="0"/>
              <a:t>There is strong evidence to suggest that the sum of the means of the amputee and hearing groups is less than that of the crutches and wheelchair groups. (p-value = 0.0022) A 95% confidence interval for the difference is </a:t>
            </a:r>
            <a:r>
              <a:rPr lang="en-US" dirty="0">
                <a:solidFill>
                  <a:prstClr val="black"/>
                </a:solidFill>
              </a:rPr>
              <a:t>(–4.529, –1.043) points.</a:t>
            </a:r>
            <a:endParaRPr lang="en-US"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3B1A5CC-B894-8A4A-A6D2-B33B3421144C}"/>
                  </a:ext>
                </a:extLst>
              </p:cNvPr>
              <p:cNvSpPr txBox="1"/>
              <p:nvPr/>
            </p:nvSpPr>
            <p:spPr>
              <a:xfrm>
                <a:off x="6064827" y="1439563"/>
                <a:ext cx="4001801" cy="11020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rPr>
                            <m:t>𝐻</m:t>
                          </m:r>
                        </m:e>
                        <m:sub>
                          <m:r>
                            <a:rPr lang="en-US" i="1">
                              <a:solidFill>
                                <a:prstClr val="black"/>
                              </a:solidFill>
                              <a:latin typeface="Cambria Math" charset="0"/>
                            </a:rPr>
                            <m:t>0</m:t>
                          </m:r>
                        </m:sub>
                      </m:sSub>
                      <m:r>
                        <a:rPr lang="en-US" i="1">
                          <a:solidFill>
                            <a:prstClr val="black"/>
                          </a:solidFill>
                          <a:latin typeface="Cambria Math"/>
                        </a:rPr>
                        <m:t>: </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𝐴𝑚𝑝</m:t>
                              </m:r>
                            </m:sub>
                          </m:sSub>
                          <m:r>
                            <a:rPr lang="en-US" i="1">
                              <a:solidFill>
                                <a:prstClr val="black"/>
                              </a:solidFill>
                              <a:latin typeface="Cambria Math" panose="02040503050406030204" pitchFamily="18"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𝐻𝑒𝑎𝑟</m:t>
                              </m:r>
                              <m:r>
                                <a:rPr lang="en-US" i="1">
                                  <a:solidFill>
                                    <a:prstClr val="black"/>
                                  </a:solidFill>
                                  <a:latin typeface="Cambria Math"/>
                                  <a:ea typeface="Cambria Math"/>
                                </a:rPr>
                                <m:t> </m:t>
                              </m:r>
                            </m:sub>
                          </m:sSub>
                        </m:num>
                        <m:den>
                          <m:r>
                            <a:rPr lang="en-US" i="1">
                              <a:solidFill>
                                <a:prstClr val="black"/>
                              </a:solidFill>
                              <a:latin typeface="Cambria Math"/>
                            </a:rPr>
                            <m:t>2</m:t>
                          </m:r>
                        </m:den>
                      </m:f>
                      <m:r>
                        <a:rPr lang="en-US" i="1">
                          <a:solidFill>
                            <a:prstClr val="black"/>
                          </a:solidFill>
                          <a:latin typeface="Cambria Math"/>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𝐶𝑟𝑢𝑡𝑐h</m:t>
                              </m:r>
                            </m:sub>
                          </m:sSub>
                          <m:r>
                            <a:rPr lang="en-US" i="1">
                              <a:solidFill>
                                <a:prstClr val="black"/>
                              </a:solidFill>
                              <a:latin typeface="Cambria Math" panose="02040503050406030204" pitchFamily="18"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𝑊h𝑒𝑒𝑙</m:t>
                              </m:r>
                              <m:r>
                                <a:rPr lang="en-US" i="1">
                                  <a:solidFill>
                                    <a:prstClr val="black"/>
                                  </a:solidFill>
                                  <a:latin typeface="Cambria Math"/>
                                  <a:ea typeface="Cambria Math"/>
                                </a:rPr>
                                <m:t> </m:t>
                              </m:r>
                            </m:sub>
                          </m:sSub>
                        </m:num>
                        <m:den>
                          <m:r>
                            <a:rPr lang="en-US" i="1">
                              <a:solidFill>
                                <a:prstClr val="black"/>
                              </a:solidFill>
                              <a:latin typeface="Cambria Math"/>
                            </a:rPr>
                            <m:t>2</m:t>
                          </m:r>
                        </m:den>
                      </m:f>
                    </m:oMath>
                  </m:oMathPara>
                </a14:m>
                <a:endParaRPr lang="en-US" i="1" dirty="0">
                  <a:solidFill>
                    <a:prstClr val="black"/>
                  </a:solidFill>
                  <a:latin typeface="Cambria Math"/>
                  <a:ea typeface="Cambria Math"/>
                </a:endParaRPr>
              </a:p>
              <a:p>
                <a:pPr/>
                <a14:m>
                  <m:oMathPara xmlns:m="http://schemas.openxmlformats.org/officeDocument/2006/math">
                    <m:oMathParaPr>
                      <m:jc m:val="centerGroup"/>
                    </m:oMathParaPr>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charset="0"/>
                            </a:rPr>
                            <m:t>𝐻</m:t>
                          </m:r>
                        </m:e>
                        <m:sub>
                          <m:r>
                            <a:rPr lang="en-US" i="1">
                              <a:solidFill>
                                <a:prstClr val="black"/>
                              </a:solidFill>
                              <a:latin typeface="Cambria Math" charset="0"/>
                            </a:rPr>
                            <m:t>𝐴</m:t>
                          </m:r>
                        </m:sub>
                      </m:sSub>
                      <m:r>
                        <a:rPr lang="en-US" i="1">
                          <a:solidFill>
                            <a:prstClr val="black"/>
                          </a:solidFill>
                          <a:latin typeface="Cambria Math"/>
                        </a:rPr>
                        <m:t>: </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𝐴𝑚𝑝</m:t>
                              </m:r>
                            </m:sub>
                          </m:sSub>
                          <m:r>
                            <a:rPr lang="en-US" i="1">
                              <a:solidFill>
                                <a:prstClr val="black"/>
                              </a:solidFill>
                              <a:latin typeface="Cambria Math" panose="02040503050406030204" pitchFamily="18"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𝐻𝑒𝑎𝑟</m:t>
                              </m:r>
                              <m:r>
                                <a:rPr lang="en-US" i="1">
                                  <a:solidFill>
                                    <a:prstClr val="black"/>
                                  </a:solidFill>
                                  <a:latin typeface="Cambria Math"/>
                                  <a:ea typeface="Cambria Math"/>
                                </a:rPr>
                                <m:t> </m:t>
                              </m:r>
                            </m:sub>
                          </m:sSub>
                        </m:num>
                        <m:den>
                          <m:r>
                            <a:rPr lang="en-US" i="1">
                              <a:solidFill>
                                <a:prstClr val="black"/>
                              </a:solidFill>
                              <a:latin typeface="Cambria Math"/>
                            </a:rPr>
                            <m:t>2</m:t>
                          </m:r>
                        </m:den>
                      </m:f>
                      <m:r>
                        <a:rPr lang="en-US" i="1">
                          <a:solidFill>
                            <a:prstClr val="black"/>
                          </a:solidFill>
                          <a:latin typeface="Cambria Math"/>
                          <a:ea typeface="Cambria Math"/>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𝐶𝑟𝑢𝑡𝑐h</m:t>
                              </m:r>
                            </m:sub>
                          </m:sSub>
                          <m:r>
                            <a:rPr lang="en-US" i="1">
                              <a:solidFill>
                                <a:prstClr val="black"/>
                              </a:solidFill>
                              <a:latin typeface="Cambria Math" panose="02040503050406030204" pitchFamily="18" charset="0"/>
                              <a:ea typeface="Cambria Math"/>
                            </a:rPr>
                            <m:t>+</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𝑊h𝑒𝑒𝑙</m:t>
                              </m:r>
                              <m:r>
                                <a:rPr lang="en-US" i="1">
                                  <a:solidFill>
                                    <a:prstClr val="black"/>
                                  </a:solidFill>
                                  <a:latin typeface="Cambria Math"/>
                                  <a:ea typeface="Cambria Math"/>
                                </a:rPr>
                                <m:t> </m:t>
                              </m:r>
                            </m:sub>
                          </m:sSub>
                        </m:num>
                        <m:den>
                          <m:r>
                            <a:rPr lang="en-US" i="1">
                              <a:solidFill>
                                <a:prstClr val="black"/>
                              </a:solidFill>
                              <a:latin typeface="Cambria Math"/>
                            </a:rPr>
                            <m:t>2</m:t>
                          </m:r>
                        </m:den>
                      </m:f>
                    </m:oMath>
                  </m:oMathPara>
                </a14:m>
                <a:endParaRPr lang="en-US" dirty="0">
                  <a:solidFill>
                    <a:prstClr val="black"/>
                  </a:solidFill>
                  <a:ea typeface="Cambria Math"/>
                </a:endParaRPr>
              </a:p>
            </p:txBody>
          </p:sp>
        </mc:Choice>
        <mc:Fallback xmlns="">
          <p:sp>
            <p:nvSpPr>
              <p:cNvPr id="12" name="TextBox 11">
                <a:extLst>
                  <a:ext uri="{FF2B5EF4-FFF2-40B4-BE49-F238E27FC236}">
                    <a16:creationId xmlns:a16="http://schemas.microsoft.com/office/drawing/2014/main" id="{A3B1A5CC-B894-8A4A-A6D2-B33B3421144C}"/>
                  </a:ext>
                </a:extLst>
              </p:cNvPr>
              <p:cNvSpPr txBox="1">
                <a:spLocks noRot="1" noChangeAspect="1" noMove="1" noResize="1" noEditPoints="1" noAdjustHandles="1" noChangeArrowheads="1" noChangeShapeType="1" noTextEdit="1"/>
              </p:cNvSpPr>
              <p:nvPr/>
            </p:nvSpPr>
            <p:spPr>
              <a:xfrm>
                <a:off x="6064827" y="1439563"/>
                <a:ext cx="4001801" cy="1102097"/>
              </a:xfrm>
              <a:prstGeom prst="rect">
                <a:avLst/>
              </a:prstGeom>
              <a:blipFill>
                <a:blip r:embed="rId7"/>
                <a:stretch>
                  <a:fillRect b="-2299"/>
                </a:stretch>
              </a:blipFill>
            </p:spPr>
            <p:txBody>
              <a:bodyPr/>
              <a:lstStyle/>
              <a:p>
                <a:r>
                  <a:rPr lang="en-US">
                    <a:noFill/>
                  </a:rPr>
                  <a:t> </a:t>
                </a:r>
              </a:p>
            </p:txBody>
          </p:sp>
        </mc:Fallback>
      </mc:AlternateContent>
      <p:pic>
        <p:nvPicPr>
          <p:cNvPr id="13" name="Picture 2">
            <a:extLst>
              <a:ext uri="{FF2B5EF4-FFF2-40B4-BE49-F238E27FC236}">
                <a16:creationId xmlns:a16="http://schemas.microsoft.com/office/drawing/2014/main" id="{5039854C-8A7B-D744-B18A-73D522683F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8368" y="2637057"/>
            <a:ext cx="2054715" cy="4109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3B09250D-465F-6D47-A676-9EF3567BEFC4}"/>
                  </a:ext>
                </a:extLst>
              </p:cNvPr>
              <p:cNvSpPr/>
              <p:nvPr/>
            </p:nvSpPr>
            <p:spPr>
              <a:xfrm>
                <a:off x="6870688" y="3784593"/>
                <a:ext cx="3195940" cy="558807"/>
              </a:xfrm>
              <a:prstGeom prst="rect">
                <a:avLst/>
              </a:prstGeom>
            </p:spPr>
            <p:txBody>
              <a:bodyPr wrap="none">
                <a:spAutoFit/>
              </a:bodyPr>
              <a:lstStyle/>
              <a:p>
                <a14:m>
                  <m:oMath xmlns:m="http://schemas.openxmlformats.org/officeDocument/2006/math">
                    <m:r>
                      <a:rPr lang="en-US" i="1" smtClean="0">
                        <a:solidFill>
                          <a:prstClr val="black"/>
                        </a:solidFill>
                        <a:latin typeface="Cambria Math" panose="02040503050406030204" pitchFamily="18" charset="0"/>
                      </a:rPr>
                      <m:t>𝑡</m:t>
                    </m:r>
                    <m:r>
                      <a:rPr lang="en-US" i="1" smtClean="0">
                        <a:solidFill>
                          <a:prstClr val="black"/>
                        </a:solidFill>
                        <a:latin typeface="Cambria Math" panose="02040503050406030204" pitchFamily="18" charset="0"/>
                      </a:rPr>
                      <m:t>=</m:t>
                    </m:r>
                    <m:f>
                      <m:fPr>
                        <m:ctrlPr>
                          <a:rPr lang="en-US" i="1">
                            <a:solidFill>
                              <a:prstClr val="black"/>
                            </a:solidFill>
                            <a:latin typeface="Cambria Math" panose="02040503050406030204" pitchFamily="18" charset="0"/>
                          </a:rPr>
                        </m:ctrlPr>
                      </m:fPr>
                      <m:num>
                        <m:r>
                          <m:rPr>
                            <m:nor/>
                          </m:rPr>
                          <a:rPr lang="en-US" dirty="0">
                            <a:solidFill>
                              <a:prstClr val="black"/>
                            </a:solidFill>
                          </a:rPr>
                          <m:t>g</m:t>
                        </m:r>
                        <m:r>
                          <m:rPr>
                            <m:nor/>
                          </m:rPr>
                          <a:rPr lang="en-US" dirty="0">
                            <a:solidFill>
                              <a:prstClr val="black"/>
                            </a:solidFill>
                          </a:rPr>
                          <m:t>−</m:t>
                        </m:r>
                        <m:r>
                          <a:rPr lang="en-US" i="1">
                            <a:solidFill>
                              <a:prstClr val="black"/>
                            </a:solidFill>
                            <a:latin typeface="Cambria Math"/>
                            <a:ea typeface="Cambria Math"/>
                          </a:rPr>
                          <m:t>𝛾</m:t>
                        </m:r>
                      </m:num>
                      <m:den>
                        <m:r>
                          <m:rPr>
                            <m:nor/>
                          </m:rPr>
                          <a:rPr lang="en-US" dirty="0">
                            <a:solidFill>
                              <a:prstClr val="black"/>
                            </a:solidFill>
                          </a:rPr>
                          <m:t>SE</m:t>
                        </m:r>
                        <m:r>
                          <m:rPr>
                            <m:nor/>
                          </m:rPr>
                          <a:rPr lang="en-US" dirty="0">
                            <a:solidFill>
                              <a:prstClr val="black"/>
                            </a:solidFill>
                          </a:rPr>
                          <m:t>(</m:t>
                        </m:r>
                        <m:r>
                          <m:rPr>
                            <m:nor/>
                          </m:rPr>
                          <a:rPr lang="en-US" dirty="0">
                            <a:solidFill>
                              <a:prstClr val="black"/>
                            </a:solidFill>
                          </a:rPr>
                          <m:t>g</m:t>
                        </m:r>
                        <m:r>
                          <m:rPr>
                            <m:nor/>
                          </m:rPr>
                          <a:rPr lang="en-US" dirty="0">
                            <a:solidFill>
                              <a:prstClr val="black"/>
                            </a:solidFill>
                          </a:rPr>
                          <m:t>)</m:t>
                        </m:r>
                      </m:den>
                    </m:f>
                    <m:r>
                      <a:rPr lang="en-US" b="0" i="1" dirty="0" smtClean="0">
                        <a:solidFill>
                          <a:prstClr val="black"/>
                        </a:solidFill>
                        <a:latin typeface="Cambria Math" panose="02040503050406030204" pitchFamily="18" charset="0"/>
                      </a:rPr>
                      <m:t>=</m:t>
                    </m:r>
                  </m:oMath>
                </a14:m>
                <a:r>
                  <a:rPr lang="en-US" dirty="0">
                    <a:solidFill>
                      <a:prstClr val="black"/>
                    </a:solidFill>
                  </a:rPr>
                  <a:t> </a:t>
                </a:r>
                <a14:m>
                  <m:oMath xmlns:m="http://schemas.openxmlformats.org/officeDocument/2006/math">
                    <m:f>
                      <m:fPr>
                        <m:ctrlPr>
                          <a:rPr lang="en-US" i="1">
                            <a:solidFill>
                              <a:prstClr val="black"/>
                            </a:solidFill>
                            <a:latin typeface="Cambria Math" panose="02040503050406030204" pitchFamily="18" charset="0"/>
                          </a:rPr>
                        </m:ctrlPr>
                      </m:fPr>
                      <m:num>
                        <m:r>
                          <m:rPr>
                            <m:nor/>
                          </m:rPr>
                          <a:rPr lang="en-US" dirty="0">
                            <a:solidFill>
                              <a:prstClr val="black"/>
                            </a:solidFill>
                          </a:rPr>
                          <m:t>−</m:t>
                        </m:r>
                        <m:r>
                          <m:rPr>
                            <m:nor/>
                          </m:rPr>
                          <a:rPr lang="en-US" b="0" i="0" dirty="0" smtClean="0">
                            <a:solidFill>
                              <a:prstClr val="black"/>
                            </a:solidFill>
                          </a:rPr>
                          <m:t>1.393 </m:t>
                        </m:r>
                        <m:r>
                          <m:rPr>
                            <m:nor/>
                          </m:rPr>
                          <a:rPr lang="en-US" dirty="0">
                            <a:solidFill>
                              <a:prstClr val="black"/>
                            </a:solidFill>
                          </a:rPr>
                          <m:t>−</m:t>
                        </m:r>
                        <m:r>
                          <m:rPr>
                            <m:nor/>
                          </m:rPr>
                          <a:rPr lang="en-US" b="0" i="0" dirty="0" smtClean="0">
                            <a:solidFill>
                              <a:prstClr val="black"/>
                            </a:solidFill>
                          </a:rPr>
                          <m:t> </m:t>
                        </m:r>
                        <m:r>
                          <m:rPr>
                            <m:nor/>
                          </m:rPr>
                          <a:rPr lang="en-US" dirty="0">
                            <a:solidFill>
                              <a:prstClr val="black"/>
                            </a:solidFill>
                          </a:rPr>
                          <m:t>0</m:t>
                        </m:r>
                      </m:num>
                      <m:den>
                        <m:r>
                          <m:rPr>
                            <m:nor/>
                          </m:rPr>
                          <a:rPr lang="en-US" b="0" i="0" smtClean="0">
                            <a:solidFill>
                              <a:prstClr val="black"/>
                            </a:solidFill>
                            <a:latin typeface="Cambria Math" panose="02040503050406030204" pitchFamily="18" charset="0"/>
                            <a:ea typeface="Cambria Math"/>
                          </a:rPr>
                          <m:t>.4367</m:t>
                        </m:r>
                      </m:den>
                    </m:f>
                    <m:r>
                      <a:rPr lang="en-US" b="0" i="1" dirty="0" smtClean="0">
                        <a:solidFill>
                          <a:prstClr val="black"/>
                        </a:solidFill>
                        <a:latin typeface="Cambria Math" panose="02040503050406030204" pitchFamily="18" charset="0"/>
                      </a:rPr>
                      <m:t>=3.19</m:t>
                    </m:r>
                  </m:oMath>
                </a14:m>
                <a:endParaRPr lang="en-US" dirty="0">
                  <a:solidFill>
                    <a:prstClr val="black"/>
                  </a:solidFill>
                </a:endParaRPr>
              </a:p>
            </p:txBody>
          </p:sp>
        </mc:Choice>
        <mc:Fallback xmlns="">
          <p:sp>
            <p:nvSpPr>
              <p:cNvPr id="14" name="Rectangle 13">
                <a:extLst>
                  <a:ext uri="{FF2B5EF4-FFF2-40B4-BE49-F238E27FC236}">
                    <a16:creationId xmlns:a16="http://schemas.microsoft.com/office/drawing/2014/main" id="{3B09250D-465F-6D47-A676-9EF3567BEFC4}"/>
                  </a:ext>
                </a:extLst>
              </p:cNvPr>
              <p:cNvSpPr>
                <a:spLocks noRot="1" noChangeAspect="1" noMove="1" noResize="1" noEditPoints="1" noAdjustHandles="1" noChangeArrowheads="1" noChangeShapeType="1" noTextEdit="1"/>
              </p:cNvSpPr>
              <p:nvPr/>
            </p:nvSpPr>
            <p:spPr>
              <a:xfrm>
                <a:off x="6870688" y="3784593"/>
                <a:ext cx="3195940" cy="558807"/>
              </a:xfrm>
              <a:prstGeom prst="rect">
                <a:avLst/>
              </a:prstGeom>
              <a:blipFill>
                <a:blip r:embed="rId8"/>
                <a:stretch>
                  <a:fillRect t="-9091"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65BB6FD-D8C7-7745-A6EC-9283C0F85B35}"/>
                  </a:ext>
                </a:extLst>
              </p:cNvPr>
              <p:cNvSpPr txBox="1"/>
              <p:nvPr/>
            </p:nvSpPr>
            <p:spPr>
              <a:xfrm>
                <a:off x="5334000" y="3077787"/>
                <a:ext cx="6172200" cy="656013"/>
              </a:xfrm>
              <a:prstGeom prst="rect">
                <a:avLst/>
              </a:prstGeom>
              <a:noFill/>
            </p:spPr>
            <p:txBody>
              <a:bodyPr wrap="square" rtlCol="0">
                <a:spAutoFit/>
              </a:bodyPr>
              <a:lstStyle/>
              <a:p>
                <a14:m>
                  <m:oMath xmlns:m="http://schemas.openxmlformats.org/officeDocument/2006/math">
                    <m:r>
                      <m:rPr>
                        <m:sty m:val="p"/>
                      </m:rPr>
                      <a:rPr lang="en-US" smtClean="0">
                        <a:solidFill>
                          <a:prstClr val="black"/>
                        </a:solidFill>
                        <a:latin typeface="Cambria Math"/>
                      </a:rPr>
                      <m:t>SE</m:t>
                    </m:r>
                    <m:d>
                      <m:dPr>
                        <m:ctrlPr>
                          <a:rPr lang="en-US" i="1">
                            <a:solidFill>
                              <a:prstClr val="black"/>
                            </a:solidFill>
                            <a:latin typeface="Cambria Math" panose="02040503050406030204" pitchFamily="18" charset="0"/>
                          </a:rPr>
                        </m:ctrlPr>
                      </m:dPr>
                      <m:e>
                        <m:r>
                          <m:rPr>
                            <m:sty m:val="p"/>
                          </m:rPr>
                          <a:rPr lang="en-US">
                            <a:solidFill>
                              <a:prstClr val="black"/>
                            </a:solidFill>
                            <a:latin typeface="Cambria Math"/>
                          </a:rPr>
                          <m:t>g</m:t>
                        </m:r>
                      </m:e>
                    </m:d>
                    <m:r>
                      <a:rPr lang="en-US">
                        <a:solidFill>
                          <a:prstClr val="black"/>
                        </a:solidFill>
                        <a:latin typeface="Cambria Math"/>
                      </a:rPr>
                      <m:t>=</m:t>
                    </m:r>
                    <m:rad>
                      <m:radPr>
                        <m:degHide m:val="on"/>
                        <m:ctrlPr>
                          <a:rPr lang="en-US" i="1">
                            <a:solidFill>
                              <a:prstClr val="black"/>
                            </a:solidFill>
                            <a:latin typeface="Cambria Math" panose="02040503050406030204" pitchFamily="18" charset="0"/>
                          </a:rPr>
                        </m:ctrlPr>
                      </m:radPr>
                      <m:deg/>
                      <m:e>
                        <m:r>
                          <a:rPr lang="en-US" i="1">
                            <a:solidFill>
                              <a:prstClr val="black"/>
                            </a:solidFill>
                            <a:latin typeface="Cambria Math" charset="0"/>
                          </a:rPr>
                          <m:t>2.666</m:t>
                        </m:r>
                      </m:e>
                    </m:rad>
                    <m:rad>
                      <m:radPr>
                        <m:degHide m:val="on"/>
                        <m:ctrlPr>
                          <a:rPr lang="en-US" i="1">
                            <a:solidFill>
                              <a:prstClr val="black"/>
                            </a:solidFill>
                            <a:latin typeface="Cambria Math" panose="02040503050406030204" pitchFamily="18" charset="0"/>
                          </a:rPr>
                        </m:ctrlPr>
                      </m:radPr>
                      <m:deg/>
                      <m:e>
                        <m:f>
                          <m:fPr>
                            <m:ctrlPr>
                              <a:rPr lang="en-US" i="1">
                                <a:solidFill>
                                  <a:prstClr val="black"/>
                                </a:solidFill>
                                <a:latin typeface="Cambria Math" panose="02040503050406030204" pitchFamily="18" charset="0"/>
                              </a:rPr>
                            </m:ctrlPr>
                          </m:fPr>
                          <m:num>
                            <m:sSup>
                              <m:sSupPr>
                                <m:ctrlPr>
                                  <a:rPr lang="en-US" i="1">
                                    <a:solidFill>
                                      <a:prstClr val="black"/>
                                    </a:solidFill>
                                    <a:latin typeface="Cambria Math" panose="02040503050406030204" pitchFamily="18" charset="0"/>
                                  </a:rPr>
                                </m:ctrlPr>
                              </m:sSupPr>
                              <m:e>
                                <m:d>
                                  <m:dPr>
                                    <m:ctrlPr>
                                      <a:rPr lang="en-US" i="1">
                                        <a:solidFill>
                                          <a:prstClr val="black"/>
                                        </a:solidFill>
                                        <a:latin typeface="Cambria Math" panose="02040503050406030204" pitchFamily="18" charset="0"/>
                                      </a:rPr>
                                    </m:ctrlPr>
                                  </m:dPr>
                                  <m:e>
                                    <m:r>
                                      <a:rPr lang="en-US" b="1" i="1" smtClean="0">
                                        <a:solidFill>
                                          <a:prstClr val="black"/>
                                        </a:solidFill>
                                        <a:latin typeface="Cambria Math" panose="02040503050406030204" pitchFamily="18" charset="0"/>
                                      </a:rPr>
                                      <m:t>.</m:t>
                                    </m:r>
                                    <m:r>
                                      <a:rPr lang="en-US" b="1" i="1" smtClean="0">
                                        <a:solidFill>
                                          <a:prstClr val="black"/>
                                        </a:solidFill>
                                        <a:latin typeface="Cambria Math" panose="02040503050406030204" pitchFamily="18" charset="0"/>
                                      </a:rPr>
                                      <m:t>𝟓</m:t>
                                    </m:r>
                                  </m:e>
                                </m:d>
                              </m:e>
                              <m:sup>
                                <m:r>
                                  <a:rPr lang="en-US" i="1">
                                    <a:solidFill>
                                      <a:prstClr val="black"/>
                                    </a:solidFill>
                                    <a:latin typeface="Cambria Math" panose="02040503050406030204" pitchFamily="18" charset="0"/>
                                  </a:rPr>
                                  <m:t>2</m:t>
                                </m:r>
                              </m:sup>
                            </m:sSup>
                          </m:num>
                          <m:den>
                            <m:r>
                              <a:rPr lang="en-US" i="1">
                                <a:solidFill>
                                  <a:prstClr val="black"/>
                                </a:solidFill>
                                <a:latin typeface="Cambria Math"/>
                              </a:rPr>
                              <m:t>14</m:t>
                            </m:r>
                          </m:den>
                        </m:f>
                        <m:r>
                          <a:rPr lang="en-US" i="1">
                            <a:solidFill>
                              <a:prstClr val="black"/>
                            </a:solidFill>
                            <a:latin typeface="Cambria Math"/>
                          </a:rPr>
                          <m:t>+</m:t>
                        </m:r>
                        <m:f>
                          <m:fPr>
                            <m:ctrlPr>
                              <a:rPr lang="en-US" i="1">
                                <a:solidFill>
                                  <a:prstClr val="black"/>
                                </a:solidFill>
                                <a:latin typeface="Cambria Math" panose="02040503050406030204" pitchFamily="18" charset="0"/>
                              </a:rPr>
                            </m:ctrlPr>
                          </m:fPr>
                          <m:num>
                            <m:sSup>
                              <m:sSupPr>
                                <m:ctrlPr>
                                  <a:rPr lang="en-US" i="1">
                                    <a:solidFill>
                                      <a:prstClr val="black"/>
                                    </a:solidFill>
                                    <a:latin typeface="Cambria Math" panose="02040503050406030204" pitchFamily="18" charset="0"/>
                                  </a:rPr>
                                </m:ctrlPr>
                              </m:sSupPr>
                              <m:e>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m:t>
                                    </m:r>
                                    <m:r>
                                      <a:rPr lang="en-US" b="1" i="1" smtClean="0">
                                        <a:solidFill>
                                          <a:prstClr val="black"/>
                                        </a:solidFill>
                                        <a:latin typeface="Cambria Math" panose="02040503050406030204" pitchFamily="18" charset="0"/>
                                      </a:rPr>
                                      <m:t>.</m:t>
                                    </m:r>
                                    <m:r>
                                      <a:rPr lang="en-US" b="1" i="1" smtClean="0">
                                        <a:solidFill>
                                          <a:prstClr val="black"/>
                                        </a:solidFill>
                                        <a:latin typeface="Cambria Math" panose="02040503050406030204" pitchFamily="18" charset="0"/>
                                      </a:rPr>
                                      <m:t>𝟓</m:t>
                                    </m:r>
                                  </m:e>
                                </m:d>
                              </m:e>
                              <m:sup>
                                <m:r>
                                  <a:rPr lang="en-US" i="1">
                                    <a:solidFill>
                                      <a:prstClr val="black"/>
                                    </a:solidFill>
                                    <a:latin typeface="Cambria Math" panose="02040503050406030204" pitchFamily="18" charset="0"/>
                                  </a:rPr>
                                  <m:t>2</m:t>
                                </m:r>
                              </m:sup>
                            </m:sSup>
                          </m:num>
                          <m:den>
                            <m:r>
                              <a:rPr lang="en-US" i="1">
                                <a:solidFill>
                                  <a:prstClr val="black"/>
                                </a:solidFill>
                                <a:latin typeface="Cambria Math"/>
                              </a:rPr>
                              <m:t>14</m:t>
                            </m:r>
                          </m:den>
                        </m:f>
                        <m:r>
                          <a:rPr lang="en-US" i="1">
                            <a:solidFill>
                              <a:prstClr val="black"/>
                            </a:solidFill>
                            <a:latin typeface="Cambria Math"/>
                          </a:rPr>
                          <m:t>+</m:t>
                        </m:r>
                        <m:f>
                          <m:fPr>
                            <m:ctrlPr>
                              <a:rPr lang="en-US" i="1">
                                <a:solidFill>
                                  <a:prstClr val="black"/>
                                </a:solidFill>
                                <a:latin typeface="Cambria Math" panose="02040503050406030204" pitchFamily="18" charset="0"/>
                              </a:rPr>
                            </m:ctrlPr>
                          </m:fPr>
                          <m:num>
                            <m:sSup>
                              <m:sSupPr>
                                <m:ctrlPr>
                                  <a:rPr lang="en-US" i="1">
                                    <a:solidFill>
                                      <a:prstClr val="black"/>
                                    </a:solidFill>
                                    <a:latin typeface="Cambria Math" panose="02040503050406030204" pitchFamily="18" charset="0"/>
                                  </a:rPr>
                                </m:ctrlPr>
                              </m:sSupPr>
                              <m:e>
                                <m:d>
                                  <m:dPr>
                                    <m:ctrlPr>
                                      <a:rPr lang="en-US" i="1">
                                        <a:solidFill>
                                          <a:prstClr val="black"/>
                                        </a:solidFill>
                                        <a:latin typeface="Cambria Math" panose="02040503050406030204" pitchFamily="18" charset="0"/>
                                      </a:rPr>
                                    </m:ctrlPr>
                                  </m:dPr>
                                  <m:e>
                                    <m:r>
                                      <a:rPr lang="en-US" b="1" i="1" smtClean="0">
                                        <a:solidFill>
                                          <a:prstClr val="black"/>
                                        </a:solidFill>
                                        <a:latin typeface="Cambria Math" panose="02040503050406030204" pitchFamily="18" charset="0"/>
                                      </a:rPr>
                                      <m:t>.</m:t>
                                    </m:r>
                                    <m:r>
                                      <a:rPr lang="en-US" b="1" i="1" smtClean="0">
                                        <a:solidFill>
                                          <a:prstClr val="black"/>
                                        </a:solidFill>
                                        <a:latin typeface="Cambria Math" panose="02040503050406030204" pitchFamily="18" charset="0"/>
                                      </a:rPr>
                                      <m:t>𝟓</m:t>
                                    </m:r>
                                  </m:e>
                                </m:d>
                              </m:e>
                              <m:sup>
                                <m:r>
                                  <a:rPr lang="en-US" i="1">
                                    <a:solidFill>
                                      <a:prstClr val="black"/>
                                    </a:solidFill>
                                    <a:latin typeface="Cambria Math" panose="02040503050406030204" pitchFamily="18" charset="0"/>
                                  </a:rPr>
                                  <m:t>2</m:t>
                                </m:r>
                              </m:sup>
                            </m:sSup>
                          </m:num>
                          <m:den>
                            <m:r>
                              <a:rPr lang="en-US" i="1">
                                <a:solidFill>
                                  <a:prstClr val="black"/>
                                </a:solidFill>
                                <a:latin typeface="Cambria Math"/>
                              </a:rPr>
                              <m:t>14</m:t>
                            </m:r>
                          </m:den>
                        </m:f>
                        <m:r>
                          <a:rPr lang="en-US" i="1">
                            <a:solidFill>
                              <a:prstClr val="black"/>
                            </a:solidFill>
                            <a:latin typeface="Cambria Math"/>
                          </a:rPr>
                          <m:t>+</m:t>
                        </m:r>
                        <m:f>
                          <m:fPr>
                            <m:ctrlPr>
                              <a:rPr lang="en-US" i="1">
                                <a:solidFill>
                                  <a:prstClr val="black"/>
                                </a:solidFill>
                                <a:latin typeface="Cambria Math" panose="02040503050406030204" pitchFamily="18" charset="0"/>
                              </a:rPr>
                            </m:ctrlPr>
                          </m:fPr>
                          <m:num>
                            <m:sSup>
                              <m:sSupPr>
                                <m:ctrlPr>
                                  <a:rPr lang="en-US" i="1">
                                    <a:solidFill>
                                      <a:prstClr val="black"/>
                                    </a:solidFill>
                                    <a:latin typeface="Cambria Math" panose="02040503050406030204" pitchFamily="18" charset="0"/>
                                  </a:rPr>
                                </m:ctrlPr>
                              </m:sSupPr>
                              <m:e>
                                <m:d>
                                  <m:dPr>
                                    <m:ctrlPr>
                                      <a:rPr lang="en-US" i="1">
                                        <a:solidFill>
                                          <a:prstClr val="black"/>
                                        </a:solidFill>
                                        <a:latin typeface="Cambria Math" panose="02040503050406030204" pitchFamily="18" charset="0"/>
                                      </a:rPr>
                                    </m:ctrlPr>
                                  </m:dPr>
                                  <m:e>
                                    <m:r>
                                      <a:rPr lang="en-US" b="1" i="1" smtClean="0">
                                        <a:solidFill>
                                          <a:prstClr val="black"/>
                                        </a:solidFill>
                                        <a:latin typeface="Cambria Math" panose="02040503050406030204" pitchFamily="18" charset="0"/>
                                      </a:rPr>
                                      <m:t>𝟎</m:t>
                                    </m:r>
                                  </m:e>
                                </m:d>
                              </m:e>
                              <m:sup>
                                <m:r>
                                  <a:rPr lang="en-US" i="1">
                                    <a:solidFill>
                                      <a:prstClr val="black"/>
                                    </a:solidFill>
                                    <a:latin typeface="Cambria Math" panose="02040503050406030204" pitchFamily="18" charset="0"/>
                                  </a:rPr>
                                  <m:t>2</m:t>
                                </m:r>
                              </m:sup>
                            </m:sSup>
                          </m:num>
                          <m:den>
                            <m:r>
                              <a:rPr lang="en-US" i="1">
                                <a:solidFill>
                                  <a:prstClr val="black"/>
                                </a:solidFill>
                                <a:latin typeface="Cambria Math"/>
                              </a:rPr>
                              <m:t>14</m:t>
                            </m:r>
                          </m:den>
                        </m:f>
                        <m:r>
                          <a:rPr lang="en-US" i="1">
                            <a:solidFill>
                              <a:prstClr val="black"/>
                            </a:solidFill>
                            <a:latin typeface="Cambria Math"/>
                          </a:rPr>
                          <m:t>+</m:t>
                        </m:r>
                        <m:f>
                          <m:fPr>
                            <m:ctrlPr>
                              <a:rPr lang="en-US" i="1">
                                <a:solidFill>
                                  <a:prstClr val="black"/>
                                </a:solidFill>
                                <a:latin typeface="Cambria Math" panose="02040503050406030204" pitchFamily="18" charset="0"/>
                              </a:rPr>
                            </m:ctrlPr>
                          </m:fPr>
                          <m:num>
                            <m:sSup>
                              <m:sSupPr>
                                <m:ctrlPr>
                                  <a:rPr lang="en-US" i="1">
                                    <a:solidFill>
                                      <a:prstClr val="black"/>
                                    </a:solidFill>
                                    <a:latin typeface="Cambria Math" panose="02040503050406030204" pitchFamily="18" charset="0"/>
                                  </a:rPr>
                                </m:ctrlPr>
                              </m:sSupPr>
                              <m:e>
                                <m:d>
                                  <m:dPr>
                                    <m:ctrlPr>
                                      <a:rPr lang="en-US" i="1">
                                        <a:solidFill>
                                          <a:prstClr val="black"/>
                                        </a:solidFill>
                                        <a:latin typeface="Cambria Math" panose="02040503050406030204" pitchFamily="18" charset="0"/>
                                      </a:rPr>
                                    </m:ctrlPr>
                                  </m:dPr>
                                  <m:e>
                                    <m:r>
                                      <a:rPr lang="en-US" b="1" i="1">
                                        <a:solidFill>
                                          <a:prstClr val="black"/>
                                        </a:solidFill>
                                        <a:latin typeface="Cambria Math" panose="02040503050406030204" pitchFamily="18" charset="0"/>
                                      </a:rPr>
                                      <m:t>−</m:t>
                                    </m:r>
                                    <m:r>
                                      <a:rPr lang="en-US" b="1" i="1" smtClean="0">
                                        <a:solidFill>
                                          <a:prstClr val="black"/>
                                        </a:solidFill>
                                        <a:latin typeface="Cambria Math" panose="02040503050406030204" pitchFamily="18" charset="0"/>
                                      </a:rPr>
                                      <m:t>.</m:t>
                                    </m:r>
                                    <m:r>
                                      <a:rPr lang="en-US" b="1" i="1" smtClean="0">
                                        <a:solidFill>
                                          <a:prstClr val="black"/>
                                        </a:solidFill>
                                        <a:latin typeface="Cambria Math" panose="02040503050406030204" pitchFamily="18" charset="0"/>
                                      </a:rPr>
                                      <m:t>𝟓</m:t>
                                    </m:r>
                                  </m:e>
                                </m:d>
                              </m:e>
                              <m:sup>
                                <m:r>
                                  <a:rPr lang="en-US" i="1">
                                    <a:solidFill>
                                      <a:prstClr val="black"/>
                                    </a:solidFill>
                                    <a:latin typeface="Cambria Math" panose="02040503050406030204" pitchFamily="18" charset="0"/>
                                  </a:rPr>
                                  <m:t>2</m:t>
                                </m:r>
                              </m:sup>
                            </m:sSup>
                          </m:num>
                          <m:den>
                            <m:r>
                              <a:rPr lang="en-US" i="1">
                                <a:solidFill>
                                  <a:prstClr val="black"/>
                                </a:solidFill>
                                <a:latin typeface="Cambria Math"/>
                              </a:rPr>
                              <m:t>14</m:t>
                            </m:r>
                          </m:den>
                        </m:f>
                      </m:e>
                    </m:rad>
                  </m:oMath>
                </a14:m>
                <a:r>
                  <a:rPr lang="en-US" i="1" dirty="0">
                    <a:solidFill>
                      <a:prstClr val="black"/>
                    </a:solidFill>
                    <a:latin typeface="Cambria Math" panose="02040503050406030204" pitchFamily="18" charset="0"/>
                  </a:rPr>
                  <a:t> = </a:t>
                </a:r>
                <a14:m>
                  <m:oMath xmlns:m="http://schemas.openxmlformats.org/officeDocument/2006/math">
                    <m:r>
                      <m:rPr>
                        <m:nor/>
                      </m:rPr>
                      <a:rPr lang="en-US">
                        <a:solidFill>
                          <a:prstClr val="black"/>
                        </a:solidFill>
                        <a:latin typeface="Cambria Math" panose="02040503050406030204" pitchFamily="18" charset="0"/>
                        <a:ea typeface="Cambria Math"/>
                      </a:rPr>
                      <m:t>.4367</m:t>
                    </m:r>
                  </m:oMath>
                </a14:m>
                <a:r>
                  <a:rPr lang="en-US" i="1" dirty="0">
                    <a:solidFill>
                      <a:prstClr val="black"/>
                    </a:solidFill>
                    <a:latin typeface="Cambria Math" panose="02040503050406030204" pitchFamily="18" charset="0"/>
                  </a:rPr>
                  <a:t> </a:t>
                </a:r>
              </a:p>
            </p:txBody>
          </p:sp>
        </mc:Choice>
        <mc:Fallback xmlns="">
          <p:sp>
            <p:nvSpPr>
              <p:cNvPr id="15" name="TextBox 14">
                <a:extLst>
                  <a:ext uri="{FF2B5EF4-FFF2-40B4-BE49-F238E27FC236}">
                    <a16:creationId xmlns:a16="http://schemas.microsoft.com/office/drawing/2014/main" id="{765BB6FD-D8C7-7745-A6EC-9283C0F85B35}"/>
                  </a:ext>
                </a:extLst>
              </p:cNvPr>
              <p:cNvSpPr txBox="1">
                <a:spLocks noRot="1" noChangeAspect="1" noMove="1" noResize="1" noEditPoints="1" noAdjustHandles="1" noChangeArrowheads="1" noChangeShapeType="1" noTextEdit="1"/>
              </p:cNvSpPr>
              <p:nvPr/>
            </p:nvSpPr>
            <p:spPr>
              <a:xfrm>
                <a:off x="5334000" y="3077787"/>
                <a:ext cx="6172200" cy="65601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64F4B08-4386-AC46-9301-8E2C86564FE2}"/>
                  </a:ext>
                </a:extLst>
              </p:cNvPr>
              <p:cNvSpPr txBox="1"/>
              <p:nvPr/>
            </p:nvSpPr>
            <p:spPr>
              <a:xfrm>
                <a:off x="7626151" y="4441441"/>
                <a:ext cx="17603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𝑝𝑣𝑎𝑙𝑢𝑒</m:t>
                      </m:r>
                      <m:r>
                        <a:rPr lang="en-US" b="0" i="1" smtClean="0">
                          <a:latin typeface="Cambria Math" panose="02040503050406030204" pitchFamily="18" charset="0"/>
                        </a:rPr>
                        <m:t>=0.0022</m:t>
                      </m:r>
                    </m:oMath>
                  </m:oMathPara>
                </a14:m>
                <a:endParaRPr lang="en-US" dirty="0"/>
              </a:p>
            </p:txBody>
          </p:sp>
        </mc:Choice>
        <mc:Fallback xmlns="">
          <p:sp>
            <p:nvSpPr>
              <p:cNvPr id="17" name="TextBox 16">
                <a:extLst>
                  <a:ext uri="{FF2B5EF4-FFF2-40B4-BE49-F238E27FC236}">
                    <a16:creationId xmlns:a16="http://schemas.microsoft.com/office/drawing/2014/main" id="{164F4B08-4386-AC46-9301-8E2C86564FE2}"/>
                  </a:ext>
                </a:extLst>
              </p:cNvPr>
              <p:cNvSpPr txBox="1">
                <a:spLocks noRot="1" noChangeAspect="1" noMove="1" noResize="1" noEditPoints="1" noAdjustHandles="1" noChangeArrowheads="1" noChangeShapeType="1" noTextEdit="1"/>
              </p:cNvSpPr>
              <p:nvPr/>
            </p:nvSpPr>
            <p:spPr>
              <a:xfrm>
                <a:off x="7626151" y="4441441"/>
                <a:ext cx="1760354" cy="276999"/>
              </a:xfrm>
              <a:prstGeom prst="rect">
                <a:avLst/>
              </a:prstGeom>
              <a:blipFill>
                <a:blip r:embed="rId10"/>
                <a:stretch>
                  <a:fillRect l="-4152" t="-2222" r="-2768" b="-37778"/>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C345A97A-4ACA-B44A-82C8-DE17620E1523}"/>
              </a:ext>
            </a:extLst>
          </p:cNvPr>
          <p:cNvSpPr txBox="1"/>
          <p:nvPr/>
        </p:nvSpPr>
        <p:spPr>
          <a:xfrm>
            <a:off x="5647344" y="5219895"/>
            <a:ext cx="6619009" cy="1477328"/>
          </a:xfrm>
          <a:prstGeom prst="rect">
            <a:avLst/>
          </a:prstGeom>
          <a:noFill/>
        </p:spPr>
        <p:txBody>
          <a:bodyPr wrap="square" rtlCol="0">
            <a:spAutoFit/>
          </a:bodyPr>
          <a:lstStyle/>
          <a:p>
            <a:r>
              <a:rPr lang="en-US" dirty="0"/>
              <a:t>There is strong evidence to suggest that the average of the means of the amputee and hearing groups is less than that of the crutches and wheelchair groups. (p-value = 0.0022) A 95% confidence interval for the difference is </a:t>
            </a:r>
            <a:r>
              <a:rPr lang="en-US" dirty="0">
                <a:solidFill>
                  <a:prstClr val="black"/>
                </a:solidFill>
              </a:rPr>
              <a:t>(–2.2645, –0.5215) points.</a:t>
            </a:r>
            <a:endParaRPr lang="en-US"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BC4E30D-90CE-EB49-807E-F144F4A95861}"/>
                  </a:ext>
                </a:extLst>
              </p:cNvPr>
              <p:cNvSpPr txBox="1"/>
              <p:nvPr/>
            </p:nvSpPr>
            <p:spPr>
              <a:xfrm>
                <a:off x="1888897" y="4902207"/>
                <a:ext cx="10734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𝑅𝑒𝑗𝑒𝑐𝑡</m:t>
                      </m:r>
                      <m:r>
                        <a:rPr lang="en-US" b="0" i="1" smtClean="0">
                          <a:latin typeface="Cambria Math" panose="02040503050406030204" pitchFamily="18" charset="0"/>
                        </a:rPr>
                        <m:t> </m:t>
                      </m:r>
                      <m:r>
                        <a:rPr lang="en-US" b="0" i="1" smtClean="0">
                          <a:latin typeface="Cambria Math" panose="02040503050406030204" pitchFamily="18" charset="0"/>
                        </a:rPr>
                        <m:t>𝐻𝑜</m:t>
                      </m:r>
                    </m:oMath>
                  </m:oMathPara>
                </a14:m>
                <a:endParaRPr lang="en-US" dirty="0"/>
              </a:p>
            </p:txBody>
          </p:sp>
        </mc:Choice>
        <mc:Fallback xmlns="">
          <p:sp>
            <p:nvSpPr>
              <p:cNvPr id="16" name="TextBox 15">
                <a:extLst>
                  <a:ext uri="{FF2B5EF4-FFF2-40B4-BE49-F238E27FC236}">
                    <a16:creationId xmlns:a16="http://schemas.microsoft.com/office/drawing/2014/main" id="{ABC4E30D-90CE-EB49-807E-F144F4A95861}"/>
                  </a:ext>
                </a:extLst>
              </p:cNvPr>
              <p:cNvSpPr txBox="1">
                <a:spLocks noRot="1" noChangeAspect="1" noMove="1" noResize="1" noEditPoints="1" noAdjustHandles="1" noChangeArrowheads="1" noChangeShapeType="1" noTextEdit="1"/>
              </p:cNvSpPr>
              <p:nvPr/>
            </p:nvSpPr>
            <p:spPr>
              <a:xfrm>
                <a:off x="1888897" y="4902207"/>
                <a:ext cx="1073499" cy="276999"/>
              </a:xfrm>
              <a:prstGeom prst="rect">
                <a:avLst/>
              </a:prstGeom>
              <a:blipFill>
                <a:blip r:embed="rId11"/>
                <a:stretch>
                  <a:fillRect l="-5814" r="-3488" b="-37500"/>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481ECBE3-7B35-4745-AFBD-09F278B70477}"/>
              </a:ext>
            </a:extLst>
          </p:cNvPr>
          <p:cNvPicPr>
            <a:picLocks noChangeAspect="1"/>
          </p:cNvPicPr>
          <p:nvPr/>
        </p:nvPicPr>
        <p:blipFill>
          <a:blip r:embed="rId12"/>
          <a:stretch>
            <a:fillRect/>
          </a:stretch>
        </p:blipFill>
        <p:spPr>
          <a:xfrm>
            <a:off x="709810" y="2701888"/>
            <a:ext cx="3623282" cy="579524"/>
          </a:xfrm>
          <a:prstGeom prst="rect">
            <a:avLst/>
          </a:prstGeom>
        </p:spPr>
      </p:pic>
    </p:spTree>
    <p:extLst>
      <p:ext uri="{BB962C8B-B14F-4D97-AF65-F5344CB8AC3E}">
        <p14:creationId xmlns:p14="http://schemas.microsoft.com/office/powerpoint/2010/main" val="635872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1" grpId="0"/>
      <p:bldP spid="12" grpId="0"/>
      <p:bldP spid="14" grpId="0"/>
      <p:bldP spid="15" grpId="0"/>
      <p:bldP spid="17" grpId="0"/>
      <p:bldP spid="18" grpId="0"/>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B52AF-081E-E140-8800-A8F79AAC9A77}"/>
              </a:ext>
            </a:extLst>
          </p:cNvPr>
          <p:cNvSpPr>
            <a:spLocks noGrp="1"/>
          </p:cNvSpPr>
          <p:nvPr>
            <p:ph type="title"/>
          </p:nvPr>
        </p:nvSpPr>
        <p:spPr/>
        <p:txBody>
          <a:bodyPr>
            <a:normAutofit fontScale="90000"/>
          </a:bodyPr>
          <a:lstStyle/>
          <a:p>
            <a:r>
              <a:rPr lang="en-US" dirty="0"/>
              <a:t>Handicap and Capability Study: To the Client</a:t>
            </a:r>
          </a:p>
        </p:txBody>
      </p:sp>
      <p:sp>
        <p:nvSpPr>
          <p:cNvPr id="4" name="TextBox 3">
            <a:extLst>
              <a:ext uri="{FF2B5EF4-FFF2-40B4-BE49-F238E27FC236}">
                <a16:creationId xmlns:a16="http://schemas.microsoft.com/office/drawing/2014/main" id="{ECB69BFA-C22C-EA45-B820-D1C7A0DC7475}"/>
              </a:ext>
            </a:extLst>
          </p:cNvPr>
          <p:cNvSpPr txBox="1"/>
          <p:nvPr/>
        </p:nvSpPr>
        <p:spPr>
          <a:xfrm>
            <a:off x="609600" y="2286000"/>
            <a:ext cx="10972800" cy="1477328"/>
          </a:xfrm>
          <a:prstGeom prst="rect">
            <a:avLst/>
          </a:prstGeom>
          <a:noFill/>
        </p:spPr>
        <p:txBody>
          <a:bodyPr wrap="square" rtlCol="0">
            <a:spAutoFit/>
          </a:bodyPr>
          <a:lstStyle/>
          <a:p>
            <a:r>
              <a:rPr lang="en-US" dirty="0"/>
              <a:t>There is strong evidence to suggest that the average of the means of the amputee and hearing groups is less than the average of the means of the crutches and wheelchair groups (p-value = 0.0022). We are 95% confident that the average of the mean scores of the crutches and wheelchair groups are between </a:t>
            </a:r>
            <a:r>
              <a:rPr lang="en-US" dirty="0">
                <a:solidFill>
                  <a:prstClr val="black"/>
                </a:solidFill>
              </a:rPr>
              <a:t>0.5215 and 2.2645 points more than that of the average of the mean points of the amputee and hearing groups.</a:t>
            </a:r>
            <a:endParaRPr lang="en-US" dirty="0"/>
          </a:p>
        </p:txBody>
      </p:sp>
    </p:spTree>
    <p:extLst>
      <p:ext uri="{BB962C8B-B14F-4D97-AF65-F5344CB8AC3E}">
        <p14:creationId xmlns:p14="http://schemas.microsoft.com/office/powerpoint/2010/main" val="451320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Contrast Designation: SAS</a:t>
            </a:r>
          </a:p>
        </p:txBody>
      </p:sp>
      <mc:AlternateContent xmlns:mc="http://schemas.openxmlformats.org/markup-compatibility/2006" xmlns:a14="http://schemas.microsoft.com/office/drawing/2010/main">
        <mc:Choice Requires="a14">
          <p:sp>
            <p:nvSpPr>
              <p:cNvPr id="7" name="TextBox 6"/>
              <p:cNvSpPr txBox="1"/>
              <p:nvPr/>
            </p:nvSpPr>
            <p:spPr>
              <a:xfrm>
                <a:off x="4296159" y="1386758"/>
                <a:ext cx="3766864" cy="10477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r>
                        <a:rPr lang="en-US" i="1">
                          <a:latin typeface="Cambria Math"/>
                        </a:rPr>
                        <m:t>: </m:t>
                      </m:r>
                      <m:f>
                        <m:fPr>
                          <m:ctrlPr>
                            <a:rPr lang="en-US" i="1">
                              <a:latin typeface="Cambria Math" panose="02040503050406030204" pitchFamily="18" charset="0"/>
                            </a:rPr>
                          </m:ctrlPr>
                        </m:fPr>
                        <m:num>
                          <m:sSub>
                            <m:sSubPr>
                              <m:ctrlPr>
                                <a:rPr lang="en-US" i="1">
                                  <a:latin typeface="Cambria Math" panose="02040503050406030204" pitchFamily="18" charset="0"/>
                                  <a:ea typeface="Cambria Math"/>
                                </a:rPr>
                              </m:ctrlPr>
                            </m:sSubPr>
                            <m:e>
                              <m:r>
                                <a:rPr lang="en-US" i="1">
                                  <a:latin typeface="Cambria Math"/>
                                  <a:ea typeface="Cambria Math"/>
                                </a:rPr>
                                <m:t>𝜇</m:t>
                              </m:r>
                            </m:e>
                            <m:sub>
                              <m:r>
                                <a:rPr lang="en-US" i="1">
                                  <a:latin typeface="Cambria Math"/>
                                  <a:ea typeface="Cambria Math"/>
                                </a:rPr>
                                <m:t>𝐴𝑚𝑝</m:t>
                              </m:r>
                              <m:r>
                                <a:rPr lang="en-US" i="1">
                                  <a:latin typeface="Cambria Math"/>
                                  <a:ea typeface="Cambria Math"/>
                                </a:rPr>
                                <m:t>+</m:t>
                              </m:r>
                            </m:sub>
                          </m:sSub>
                          <m:sSub>
                            <m:sSubPr>
                              <m:ctrlPr>
                                <a:rPr lang="en-US" i="1">
                                  <a:latin typeface="Cambria Math" panose="02040503050406030204" pitchFamily="18" charset="0"/>
                                  <a:ea typeface="Cambria Math"/>
                                </a:rPr>
                              </m:ctrlPr>
                            </m:sSubPr>
                            <m:e>
                              <m:r>
                                <a:rPr lang="en-US" i="1">
                                  <a:latin typeface="Cambria Math"/>
                                  <a:ea typeface="Cambria Math"/>
                                </a:rPr>
                                <m:t>𝜇</m:t>
                              </m:r>
                            </m:e>
                            <m:sub>
                              <m:r>
                                <a:rPr lang="en-US" i="1">
                                  <a:latin typeface="Cambria Math"/>
                                  <a:ea typeface="Cambria Math"/>
                                </a:rPr>
                                <m:t>𝐻𝑒𝑎𝑟</m:t>
                              </m:r>
                              <m:r>
                                <a:rPr lang="en-US" i="1">
                                  <a:latin typeface="Cambria Math"/>
                                  <a:ea typeface="Cambria Math"/>
                                </a:rPr>
                                <m:t> </m:t>
                              </m:r>
                            </m:sub>
                          </m:sSub>
                        </m:num>
                        <m:den>
                          <m:r>
                            <a:rPr lang="en-US" i="1">
                              <a:latin typeface="Cambria Math"/>
                            </a:rPr>
                            <m:t>2</m:t>
                          </m:r>
                        </m:den>
                      </m:f>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ea typeface="Cambria Math"/>
                                </a:rPr>
                              </m:ctrlPr>
                            </m:sSubPr>
                            <m:e>
                              <m:r>
                                <a:rPr lang="en-US" i="1">
                                  <a:latin typeface="Cambria Math"/>
                                  <a:ea typeface="Cambria Math"/>
                                </a:rPr>
                                <m:t>𝜇</m:t>
                              </m:r>
                            </m:e>
                            <m:sub>
                              <m:r>
                                <a:rPr lang="en-US" i="1">
                                  <a:latin typeface="Cambria Math"/>
                                  <a:ea typeface="Cambria Math"/>
                                </a:rPr>
                                <m:t>𝐶𝑟𝑢𝑡𝑐h</m:t>
                              </m:r>
                              <m:r>
                                <a:rPr lang="en-US" i="1">
                                  <a:latin typeface="Cambria Math"/>
                                  <a:ea typeface="Cambria Math"/>
                                </a:rPr>
                                <m:t>+</m:t>
                              </m:r>
                            </m:sub>
                          </m:sSub>
                          <m:sSub>
                            <m:sSubPr>
                              <m:ctrlPr>
                                <a:rPr lang="en-US" i="1">
                                  <a:latin typeface="Cambria Math" panose="02040503050406030204" pitchFamily="18" charset="0"/>
                                  <a:ea typeface="Cambria Math"/>
                                </a:rPr>
                              </m:ctrlPr>
                            </m:sSubPr>
                            <m:e>
                              <m:r>
                                <a:rPr lang="en-US" i="1">
                                  <a:latin typeface="Cambria Math"/>
                                  <a:ea typeface="Cambria Math"/>
                                </a:rPr>
                                <m:t>𝜇</m:t>
                              </m:r>
                            </m:e>
                            <m:sub>
                              <m:r>
                                <a:rPr lang="en-US" i="1">
                                  <a:latin typeface="Cambria Math"/>
                                  <a:ea typeface="Cambria Math"/>
                                </a:rPr>
                                <m:t>𝑊h𝑒𝑒𝑙</m:t>
                              </m:r>
                              <m:r>
                                <a:rPr lang="en-US" i="1">
                                  <a:latin typeface="Cambria Math"/>
                                  <a:ea typeface="Cambria Math"/>
                                </a:rPr>
                                <m:t> </m:t>
                              </m:r>
                            </m:sub>
                          </m:sSub>
                        </m:num>
                        <m:den>
                          <m:r>
                            <a:rPr lang="en-US" i="1">
                              <a:latin typeface="Cambria Math"/>
                            </a:rPr>
                            <m:t>2</m:t>
                          </m:r>
                        </m:den>
                      </m:f>
                    </m:oMath>
                  </m:oMathPara>
                </a14:m>
                <a:endParaRPr lang="en-US" i="1" dirty="0">
                  <a:latin typeface="Cambria Math"/>
                  <a:ea typeface="Cambria Math"/>
                </a:endParaRP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𝐴</m:t>
                          </m:r>
                        </m:sub>
                      </m:sSub>
                      <m:r>
                        <a:rPr lang="en-US" i="1">
                          <a:latin typeface="Cambria Math"/>
                        </a:rPr>
                        <m:t>: </m:t>
                      </m:r>
                      <m:f>
                        <m:fPr>
                          <m:ctrlPr>
                            <a:rPr lang="en-US" i="1">
                              <a:latin typeface="Cambria Math" panose="02040503050406030204" pitchFamily="18" charset="0"/>
                            </a:rPr>
                          </m:ctrlPr>
                        </m:fPr>
                        <m:num>
                          <m:sSub>
                            <m:sSubPr>
                              <m:ctrlPr>
                                <a:rPr lang="en-US" i="1">
                                  <a:latin typeface="Cambria Math" panose="02040503050406030204" pitchFamily="18" charset="0"/>
                                  <a:ea typeface="Cambria Math"/>
                                </a:rPr>
                              </m:ctrlPr>
                            </m:sSubPr>
                            <m:e>
                              <m:r>
                                <a:rPr lang="en-US" i="1">
                                  <a:latin typeface="Cambria Math"/>
                                  <a:ea typeface="Cambria Math"/>
                                </a:rPr>
                                <m:t>𝜇</m:t>
                              </m:r>
                            </m:e>
                            <m:sub>
                              <m:r>
                                <a:rPr lang="en-US" i="1">
                                  <a:latin typeface="Cambria Math"/>
                                  <a:ea typeface="Cambria Math"/>
                                </a:rPr>
                                <m:t>𝐴𝑚𝑝</m:t>
                              </m:r>
                              <m:r>
                                <a:rPr lang="en-US" i="1">
                                  <a:latin typeface="Cambria Math"/>
                                  <a:ea typeface="Cambria Math"/>
                                </a:rPr>
                                <m:t>+</m:t>
                              </m:r>
                            </m:sub>
                          </m:sSub>
                          <m:sSub>
                            <m:sSubPr>
                              <m:ctrlPr>
                                <a:rPr lang="en-US" i="1">
                                  <a:latin typeface="Cambria Math" panose="02040503050406030204" pitchFamily="18" charset="0"/>
                                  <a:ea typeface="Cambria Math"/>
                                </a:rPr>
                              </m:ctrlPr>
                            </m:sSubPr>
                            <m:e>
                              <m:r>
                                <a:rPr lang="en-US" i="1">
                                  <a:latin typeface="Cambria Math"/>
                                  <a:ea typeface="Cambria Math"/>
                                </a:rPr>
                                <m:t>𝜇</m:t>
                              </m:r>
                            </m:e>
                            <m:sub>
                              <m:r>
                                <a:rPr lang="en-US" i="1">
                                  <a:latin typeface="Cambria Math"/>
                                  <a:ea typeface="Cambria Math"/>
                                </a:rPr>
                                <m:t>𝐻𝑒𝑎𝑟</m:t>
                              </m:r>
                              <m:r>
                                <a:rPr lang="en-US" i="1">
                                  <a:latin typeface="Cambria Math"/>
                                  <a:ea typeface="Cambria Math"/>
                                </a:rPr>
                                <m:t> </m:t>
                              </m:r>
                            </m:sub>
                          </m:sSub>
                        </m:num>
                        <m:den>
                          <m:r>
                            <a:rPr lang="en-US" i="1">
                              <a:latin typeface="Cambria Math"/>
                            </a:rPr>
                            <m:t>2</m:t>
                          </m:r>
                        </m:den>
                      </m:f>
                      <m:r>
                        <a:rPr lang="en-US" i="1">
                          <a:latin typeface="Cambria Math"/>
                          <a:ea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ea typeface="Cambria Math"/>
                                </a:rPr>
                              </m:ctrlPr>
                            </m:sSubPr>
                            <m:e>
                              <m:r>
                                <a:rPr lang="en-US" i="1">
                                  <a:latin typeface="Cambria Math"/>
                                  <a:ea typeface="Cambria Math"/>
                                </a:rPr>
                                <m:t>𝜇</m:t>
                              </m:r>
                            </m:e>
                            <m:sub>
                              <m:r>
                                <a:rPr lang="en-US" i="1">
                                  <a:latin typeface="Cambria Math"/>
                                  <a:ea typeface="Cambria Math"/>
                                </a:rPr>
                                <m:t>𝐶𝑟𝑢𝑡𝑐h</m:t>
                              </m:r>
                              <m:r>
                                <a:rPr lang="en-US" i="1">
                                  <a:latin typeface="Cambria Math"/>
                                  <a:ea typeface="Cambria Math"/>
                                </a:rPr>
                                <m:t>+</m:t>
                              </m:r>
                            </m:sub>
                          </m:sSub>
                          <m:sSub>
                            <m:sSubPr>
                              <m:ctrlPr>
                                <a:rPr lang="en-US" i="1">
                                  <a:latin typeface="Cambria Math" panose="02040503050406030204" pitchFamily="18" charset="0"/>
                                  <a:ea typeface="Cambria Math"/>
                                </a:rPr>
                              </m:ctrlPr>
                            </m:sSubPr>
                            <m:e>
                              <m:r>
                                <a:rPr lang="en-US" i="1">
                                  <a:latin typeface="Cambria Math"/>
                                  <a:ea typeface="Cambria Math"/>
                                </a:rPr>
                                <m:t>𝜇</m:t>
                              </m:r>
                            </m:e>
                            <m:sub>
                              <m:r>
                                <a:rPr lang="en-US" i="1">
                                  <a:latin typeface="Cambria Math"/>
                                  <a:ea typeface="Cambria Math"/>
                                </a:rPr>
                                <m:t>𝑊h𝑒𝑒𝑙</m:t>
                              </m:r>
                              <m:r>
                                <a:rPr lang="en-US" i="1">
                                  <a:latin typeface="Cambria Math"/>
                                  <a:ea typeface="Cambria Math"/>
                                </a:rPr>
                                <m:t> </m:t>
                              </m:r>
                            </m:sub>
                          </m:sSub>
                        </m:num>
                        <m:den>
                          <m:r>
                            <a:rPr lang="en-US" i="1">
                              <a:latin typeface="Cambria Math"/>
                            </a:rPr>
                            <m:t>2</m:t>
                          </m:r>
                        </m:den>
                      </m:f>
                    </m:oMath>
                  </m:oMathPara>
                </a14:m>
                <a:endParaRPr lang="en-US" dirty="0">
                  <a:ea typeface="Cambria Math"/>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296159" y="1386758"/>
                <a:ext cx="3766864" cy="1047723"/>
              </a:xfrm>
              <a:prstGeom prst="rect">
                <a:avLst/>
              </a:prstGeom>
              <a:blipFill>
                <a:blip r:embed="rId2"/>
                <a:stretch>
                  <a:fillRect/>
                </a:stretch>
              </a:blipFill>
            </p:spPr>
            <p:txBody>
              <a:bodyPr/>
              <a:lstStyle/>
              <a:p>
                <a:r>
                  <a:rPr lang="en-US">
                    <a:noFill/>
                  </a:rPr>
                  <a:t> </a:t>
                </a:r>
              </a:p>
            </p:txBody>
          </p:sp>
        </mc:Fallback>
      </mc:AlternateContent>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9800" y="5463935"/>
            <a:ext cx="8286993" cy="859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9800" y="3241251"/>
            <a:ext cx="8478200" cy="11036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2189800" y="4433215"/>
            <a:ext cx="8021000" cy="707886"/>
          </a:xfrm>
          <a:prstGeom prst="rect">
            <a:avLst/>
          </a:prstGeom>
          <a:noFill/>
        </p:spPr>
        <p:txBody>
          <a:bodyPr wrap="square" rtlCol="0">
            <a:spAutoFit/>
          </a:bodyPr>
          <a:lstStyle/>
          <a:p>
            <a:r>
              <a:rPr lang="en-US" sz="2000" dirty="0"/>
              <a:t>With no </a:t>
            </a:r>
            <a:r>
              <a:rPr lang="en-US" sz="2000" b="1" dirty="0">
                <a:solidFill>
                  <a:srgbClr val="0070C0"/>
                </a:solidFill>
              </a:rPr>
              <a:t>order = data</a:t>
            </a:r>
            <a:r>
              <a:rPr lang="en-US" sz="2000" dirty="0"/>
              <a:t> in the code, the contrasts are assigned in alphabetical order, so that “none” group is fourth.</a:t>
            </a:r>
          </a:p>
        </p:txBody>
      </p:sp>
      <p:cxnSp>
        <p:nvCxnSpPr>
          <p:cNvPr id="5" name="Straight Arrow Connector 4"/>
          <p:cNvCxnSpPr/>
          <p:nvPr/>
        </p:nvCxnSpPr>
        <p:spPr>
          <a:xfrm flipV="1">
            <a:off x="5867400" y="4052215"/>
            <a:ext cx="426720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2563664" y="2672409"/>
                <a:ext cx="5252913" cy="390748"/>
              </a:xfrm>
              <a:prstGeom prst="rect">
                <a:avLst/>
              </a:prstGeom>
              <a:noFill/>
            </p:spPr>
            <p:txBody>
              <a:bodyPr wrap="none" rtlCol="0">
                <a:spAutoFit/>
              </a:bodyPr>
              <a:lstStyle/>
              <a:p>
                <a14:m>
                  <m:oMath xmlns:m="http://schemas.openxmlformats.org/officeDocument/2006/math">
                    <m:r>
                      <a:rPr lang="en-US" i="1">
                        <a:solidFill>
                          <a:prstClr val="black"/>
                        </a:solidFill>
                        <a:latin typeface="Cambria Math"/>
                        <a:ea typeface="Cambria Math"/>
                      </a:rPr>
                      <m:t>𝛾</m:t>
                    </m:r>
                    <m:r>
                      <a:rPr lang="en-US" i="1">
                        <a:solidFill>
                          <a:prstClr val="black"/>
                        </a:solidFill>
                        <a:latin typeface="Cambria Math"/>
                        <a:ea typeface="Cambria Math"/>
                      </a:rPr>
                      <m:t>=1</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𝐴𝑚𝑝</m:t>
                        </m:r>
                      </m:sub>
                    </m:sSub>
                    <m:r>
                      <a:rPr lang="en-US" i="1">
                        <a:solidFill>
                          <a:prstClr val="black"/>
                        </a:solidFill>
                        <a:latin typeface="Cambria Math"/>
                        <a:ea typeface="Cambria Math"/>
                      </a:rPr>
                      <m:t>−1</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𝐶𝑟𝑢𝑡𝑐h</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+1</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𝐻𝑒𝑎𝑟</m:t>
                        </m:r>
                      </m:sub>
                    </m:sSub>
                  </m:oMath>
                </a14:m>
                <a:r>
                  <a:rPr lang="en-US" dirty="0">
                    <a:solidFill>
                      <a:prstClr val="black"/>
                    </a:solidFill>
                    <a:ea typeface="Cambria Math"/>
                  </a:rPr>
                  <a:t> </a:t>
                </a:r>
                <a14:m>
                  <m:oMath xmlns:m="http://schemas.openxmlformats.org/officeDocument/2006/math">
                    <m:r>
                      <a:rPr lang="en-US" i="1">
                        <a:solidFill>
                          <a:prstClr val="black"/>
                        </a:solidFill>
                        <a:latin typeface="Cambria Math"/>
                        <a:ea typeface="Cambria Math"/>
                      </a:rPr>
                      <m:t>+0</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𝑁𝑜𝑛𝑒</m:t>
                        </m:r>
                      </m:sub>
                    </m:sSub>
                    <m:r>
                      <a:rPr lang="en-US" i="1">
                        <a:solidFill>
                          <a:prstClr val="black"/>
                        </a:solidFill>
                        <a:latin typeface="Cambria Math"/>
                        <a:ea typeface="Cambria Math"/>
                      </a:rPr>
                      <m:t>−1</m:t>
                    </m:r>
                    <m:sSub>
                      <m:sSubPr>
                        <m:ctrlPr>
                          <a:rPr lang="en-US" i="1">
                            <a:solidFill>
                              <a:prstClr val="black"/>
                            </a:solidFill>
                            <a:latin typeface="Cambria Math" panose="02040503050406030204" pitchFamily="18" charset="0"/>
                            <a:ea typeface="Cambria Math"/>
                          </a:rPr>
                        </m:ctrlPr>
                      </m:sSubPr>
                      <m:e>
                        <m:r>
                          <a:rPr lang="en-US" i="1">
                            <a:solidFill>
                              <a:prstClr val="black"/>
                            </a:solidFill>
                            <a:latin typeface="Cambria Math"/>
                            <a:ea typeface="Cambria Math"/>
                          </a:rPr>
                          <m:t>𝜇</m:t>
                        </m:r>
                      </m:e>
                      <m:sub>
                        <m:r>
                          <a:rPr lang="en-US" i="1">
                            <a:solidFill>
                              <a:prstClr val="black"/>
                            </a:solidFill>
                            <a:latin typeface="Cambria Math"/>
                            <a:ea typeface="Cambria Math"/>
                          </a:rPr>
                          <m:t>𝑊h𝑒𝑒𝑙</m:t>
                        </m:r>
                      </m:sub>
                    </m:sSub>
                  </m:oMath>
                </a14:m>
                <a:endParaRPr lang="en-US" dirty="0">
                  <a:solidFill>
                    <a:prstClr val="black"/>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2563664" y="2672409"/>
                <a:ext cx="5252913" cy="390748"/>
              </a:xfrm>
              <a:prstGeom prst="rect">
                <a:avLst/>
              </a:prstGeom>
              <a:blipFill>
                <a:blip r:embed="rId5"/>
                <a:stretch>
                  <a:fillRect b="-7813"/>
                </a:stretch>
              </a:blipFill>
            </p:spPr>
            <p:txBody>
              <a:bodyPr/>
              <a:lstStyle/>
              <a:p>
                <a:r>
                  <a:rPr lang="en-US">
                    <a:noFill/>
                  </a:rPr>
                  <a:t> </a:t>
                </a:r>
              </a:p>
            </p:txBody>
          </p:sp>
        </mc:Fallback>
      </mc:AlternateContent>
    </p:spTree>
    <p:extLst>
      <p:ext uri="{BB962C8B-B14F-4D97-AF65-F5344CB8AC3E}">
        <p14:creationId xmlns:p14="http://schemas.microsoft.com/office/powerpoint/2010/main" val="3447792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C74F6-48A6-C248-89DA-FA3991EBF2C4}"/>
              </a:ext>
            </a:extLst>
          </p:cNvPr>
          <p:cNvSpPr>
            <a:spLocks noGrp="1"/>
          </p:cNvSpPr>
          <p:nvPr>
            <p:ph type="title"/>
          </p:nvPr>
        </p:nvSpPr>
        <p:spPr/>
        <p:txBody>
          <a:bodyPr/>
          <a:lstStyle/>
          <a:p>
            <a:r>
              <a:rPr lang="en-US" dirty="0"/>
              <a:t>Handicap and Capability Study: R</a:t>
            </a:r>
          </a:p>
        </p:txBody>
      </p:sp>
      <p:pic>
        <p:nvPicPr>
          <p:cNvPr id="4" name="Picture 3">
            <a:extLst>
              <a:ext uri="{FF2B5EF4-FFF2-40B4-BE49-F238E27FC236}">
                <a16:creationId xmlns:a16="http://schemas.microsoft.com/office/drawing/2014/main" id="{509DDF12-33B5-4F45-8F03-FD8F887838D6}"/>
              </a:ext>
            </a:extLst>
          </p:cNvPr>
          <p:cNvPicPr>
            <a:picLocks noChangeAspect="1"/>
          </p:cNvPicPr>
          <p:nvPr/>
        </p:nvPicPr>
        <p:blipFill>
          <a:blip r:embed="rId2"/>
          <a:stretch>
            <a:fillRect/>
          </a:stretch>
        </p:blipFill>
        <p:spPr>
          <a:xfrm>
            <a:off x="1600200" y="1981200"/>
            <a:ext cx="10267689" cy="3924300"/>
          </a:xfrm>
          <a:prstGeom prst="rect">
            <a:avLst/>
          </a:prstGeom>
        </p:spPr>
      </p:pic>
      <p:cxnSp>
        <p:nvCxnSpPr>
          <p:cNvPr id="6" name="Straight Arrow Connector 5">
            <a:extLst>
              <a:ext uri="{FF2B5EF4-FFF2-40B4-BE49-F238E27FC236}">
                <a16:creationId xmlns:a16="http://schemas.microsoft.com/office/drawing/2014/main" id="{6E7DF0E8-2FCE-5D44-A86F-342D1887A3DC}"/>
              </a:ext>
            </a:extLst>
          </p:cNvPr>
          <p:cNvCxnSpPr>
            <a:cxnSpLocks/>
          </p:cNvCxnSpPr>
          <p:nvPr/>
        </p:nvCxnSpPr>
        <p:spPr>
          <a:xfrm>
            <a:off x="838200" y="2133600"/>
            <a:ext cx="5334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4070DCB-2C22-1741-B305-9F4FED981342}"/>
              </a:ext>
            </a:extLst>
          </p:cNvPr>
          <p:cNvCxnSpPr>
            <a:cxnSpLocks/>
          </p:cNvCxnSpPr>
          <p:nvPr/>
        </p:nvCxnSpPr>
        <p:spPr>
          <a:xfrm>
            <a:off x="838200" y="2514600"/>
            <a:ext cx="5334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4CDCA60-547A-0243-8A13-BD7E7191C9BD}"/>
              </a:ext>
            </a:extLst>
          </p:cNvPr>
          <p:cNvCxnSpPr>
            <a:cxnSpLocks/>
          </p:cNvCxnSpPr>
          <p:nvPr/>
        </p:nvCxnSpPr>
        <p:spPr>
          <a:xfrm>
            <a:off x="838200" y="3352800"/>
            <a:ext cx="5334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6C10DFE-AEF2-0445-9F3C-B02603789943}"/>
              </a:ext>
            </a:extLst>
          </p:cNvPr>
          <p:cNvCxnSpPr>
            <a:cxnSpLocks/>
          </p:cNvCxnSpPr>
          <p:nvPr/>
        </p:nvCxnSpPr>
        <p:spPr>
          <a:xfrm>
            <a:off x="838200" y="3943350"/>
            <a:ext cx="5334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B6531EB-FBEE-3545-B1A9-A8F4E377AF82}"/>
              </a:ext>
            </a:extLst>
          </p:cNvPr>
          <p:cNvCxnSpPr>
            <a:cxnSpLocks/>
          </p:cNvCxnSpPr>
          <p:nvPr/>
        </p:nvCxnSpPr>
        <p:spPr>
          <a:xfrm>
            <a:off x="838200" y="5105400"/>
            <a:ext cx="5334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7610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ED0E-3958-BF4C-A743-EA2E5482EF5D}"/>
              </a:ext>
            </a:extLst>
          </p:cNvPr>
          <p:cNvSpPr>
            <a:spLocks noGrp="1"/>
          </p:cNvSpPr>
          <p:nvPr>
            <p:ph type="title"/>
          </p:nvPr>
        </p:nvSpPr>
        <p:spPr/>
        <p:txBody>
          <a:bodyPr/>
          <a:lstStyle/>
          <a:p>
            <a:r>
              <a:rPr lang="en-US" dirty="0"/>
              <a:t>Question 1</a:t>
            </a:r>
          </a:p>
        </p:txBody>
      </p:sp>
      <p:pic>
        <p:nvPicPr>
          <p:cNvPr id="4" name="Picture 3">
            <a:extLst>
              <a:ext uri="{FF2B5EF4-FFF2-40B4-BE49-F238E27FC236}">
                <a16:creationId xmlns:a16="http://schemas.microsoft.com/office/drawing/2014/main" id="{30D9D310-4A41-1641-8D2D-3D434F8AA189}"/>
              </a:ext>
            </a:extLst>
          </p:cNvPr>
          <p:cNvPicPr>
            <a:picLocks noChangeAspect="1"/>
          </p:cNvPicPr>
          <p:nvPr/>
        </p:nvPicPr>
        <p:blipFill>
          <a:blip r:embed="rId2"/>
          <a:stretch>
            <a:fillRect/>
          </a:stretch>
        </p:blipFill>
        <p:spPr>
          <a:xfrm>
            <a:off x="1828800" y="1568450"/>
            <a:ext cx="8534400" cy="3721100"/>
          </a:xfrm>
          <a:prstGeom prst="rect">
            <a:avLst/>
          </a:prstGeom>
        </p:spPr>
      </p:pic>
      <p:sp>
        <p:nvSpPr>
          <p:cNvPr id="3" name="Rectangle 2">
            <a:extLst>
              <a:ext uri="{FF2B5EF4-FFF2-40B4-BE49-F238E27FC236}">
                <a16:creationId xmlns:a16="http://schemas.microsoft.com/office/drawing/2014/main" id="{1764B439-D2DC-984C-83D0-CFB1264933F4}"/>
              </a:ext>
            </a:extLst>
          </p:cNvPr>
          <p:cNvSpPr/>
          <p:nvPr/>
        </p:nvSpPr>
        <p:spPr>
          <a:xfrm>
            <a:off x="2286000" y="3581400"/>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306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E514E-314E-AD44-8ADC-1C99C96DDC5E}"/>
              </a:ext>
            </a:extLst>
          </p:cNvPr>
          <p:cNvSpPr>
            <a:spLocks noGrp="1"/>
          </p:cNvSpPr>
          <p:nvPr>
            <p:ph type="title"/>
          </p:nvPr>
        </p:nvSpPr>
        <p:spPr>
          <a:xfrm>
            <a:off x="609600" y="2720184"/>
            <a:ext cx="10972800" cy="1143000"/>
          </a:xfrm>
        </p:spPr>
        <p:txBody>
          <a:bodyPr/>
          <a:lstStyle/>
          <a:p>
            <a:r>
              <a:rPr lang="en-US" dirty="0"/>
              <a:t>Break Out</a:t>
            </a:r>
            <a:br>
              <a:rPr lang="en-US" dirty="0"/>
            </a:br>
            <a:r>
              <a:rPr lang="en-US" dirty="0"/>
              <a:t>Height Example</a:t>
            </a:r>
            <a:br>
              <a:rPr lang="en-US" dirty="0"/>
            </a:br>
            <a:r>
              <a:rPr lang="en-US" dirty="0"/>
              <a:t>Contrast</a:t>
            </a:r>
          </a:p>
        </p:txBody>
      </p:sp>
    </p:spTree>
    <p:extLst>
      <p:ext uri="{BB962C8B-B14F-4D97-AF65-F5344CB8AC3E}">
        <p14:creationId xmlns:p14="http://schemas.microsoft.com/office/powerpoint/2010/main" val="16351801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8C281-CF15-824B-8107-B177A8C68910}"/>
              </a:ext>
            </a:extLst>
          </p:cNvPr>
          <p:cNvSpPr>
            <a:spLocks noGrp="1"/>
          </p:cNvSpPr>
          <p:nvPr>
            <p:ph type="title"/>
          </p:nvPr>
        </p:nvSpPr>
        <p:spPr/>
        <p:txBody>
          <a:bodyPr/>
          <a:lstStyle/>
          <a:p>
            <a:r>
              <a:rPr lang="en-US" dirty="0"/>
              <a:t>Contrasts</a:t>
            </a:r>
          </a:p>
        </p:txBody>
      </p:sp>
      <p:sp>
        <p:nvSpPr>
          <p:cNvPr id="3" name="Content Placeholder 2">
            <a:extLst>
              <a:ext uri="{FF2B5EF4-FFF2-40B4-BE49-F238E27FC236}">
                <a16:creationId xmlns:a16="http://schemas.microsoft.com/office/drawing/2014/main" id="{4AA447E8-87C8-7C42-AE31-E674026AEDCC}"/>
              </a:ext>
            </a:extLst>
          </p:cNvPr>
          <p:cNvSpPr>
            <a:spLocks noGrp="1"/>
          </p:cNvSpPr>
          <p:nvPr>
            <p:ph idx="1"/>
          </p:nvPr>
        </p:nvSpPr>
        <p:spPr/>
        <p:txBody>
          <a:bodyPr/>
          <a:lstStyle/>
          <a:p>
            <a:pPr marL="0" indent="0">
              <a:buNone/>
            </a:pPr>
            <a:r>
              <a:rPr lang="en-US" dirty="0"/>
              <a:t>We found in the last Unit that there was overwhelming evidence that at least one pair of sports had different mean heights.  We ran the extra sum of squares test to find if there was significant evidence to suggest that the mean height of basketball players was different than that of the other sports.  </a:t>
            </a:r>
            <a:r>
              <a:rPr lang="en-US" b="1" dirty="0"/>
              <a:t>Another method to test for this difference is with a contrast.  Create a contrast to test to see if there is evidence that that mean height of basketball players is significantly different than the average of the mean heights of the other 4 sports. </a:t>
            </a:r>
          </a:p>
        </p:txBody>
      </p:sp>
    </p:spTree>
    <p:extLst>
      <p:ext uri="{BB962C8B-B14F-4D97-AF65-F5344CB8AC3E}">
        <p14:creationId xmlns:p14="http://schemas.microsoft.com/office/powerpoint/2010/main" val="27843528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B72A3-E9BC-5D45-AA24-95567E088407}"/>
              </a:ext>
            </a:extLst>
          </p:cNvPr>
          <p:cNvSpPr>
            <a:spLocks noGrp="1"/>
          </p:cNvSpPr>
          <p:nvPr>
            <p:ph type="title"/>
          </p:nvPr>
        </p:nvSpPr>
        <p:spPr/>
        <p:txBody>
          <a:bodyPr/>
          <a:lstStyle/>
          <a:p>
            <a:r>
              <a:rPr lang="en-US" dirty="0"/>
              <a:t>Contrast: R</a:t>
            </a:r>
          </a:p>
        </p:txBody>
      </p:sp>
      <p:pic>
        <p:nvPicPr>
          <p:cNvPr id="4" name="Picture 3">
            <a:extLst>
              <a:ext uri="{FF2B5EF4-FFF2-40B4-BE49-F238E27FC236}">
                <a16:creationId xmlns:a16="http://schemas.microsoft.com/office/drawing/2014/main" id="{E6D2D50E-92A8-8B4D-8574-F13D51B6B48A}"/>
              </a:ext>
            </a:extLst>
          </p:cNvPr>
          <p:cNvPicPr>
            <a:picLocks noChangeAspect="1"/>
          </p:cNvPicPr>
          <p:nvPr/>
        </p:nvPicPr>
        <p:blipFill>
          <a:blip r:embed="rId2"/>
          <a:stretch>
            <a:fillRect/>
          </a:stretch>
        </p:blipFill>
        <p:spPr>
          <a:xfrm>
            <a:off x="5181600" y="1511439"/>
            <a:ext cx="5829300" cy="5103091"/>
          </a:xfrm>
          <a:prstGeom prst="rect">
            <a:avLst/>
          </a:prstGeom>
        </p:spPr>
      </p:pic>
      <p:pic>
        <p:nvPicPr>
          <p:cNvPr id="5" name="Picture 4">
            <a:extLst>
              <a:ext uri="{FF2B5EF4-FFF2-40B4-BE49-F238E27FC236}">
                <a16:creationId xmlns:a16="http://schemas.microsoft.com/office/drawing/2014/main" id="{E25A11F5-80D8-E74F-8ED5-8BDFF4194D61}"/>
              </a:ext>
            </a:extLst>
          </p:cNvPr>
          <p:cNvPicPr>
            <a:picLocks noChangeAspect="1"/>
          </p:cNvPicPr>
          <p:nvPr/>
        </p:nvPicPr>
        <p:blipFill>
          <a:blip r:embed="rId3"/>
          <a:stretch>
            <a:fillRect/>
          </a:stretch>
        </p:blipFill>
        <p:spPr>
          <a:xfrm>
            <a:off x="1905000" y="1511439"/>
            <a:ext cx="2018133" cy="5103091"/>
          </a:xfrm>
          <a:prstGeom prst="rect">
            <a:avLst/>
          </a:prstGeom>
        </p:spPr>
      </p:pic>
    </p:spTree>
    <p:extLst>
      <p:ext uri="{BB962C8B-B14F-4D97-AF65-F5344CB8AC3E}">
        <p14:creationId xmlns:p14="http://schemas.microsoft.com/office/powerpoint/2010/main" val="418120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40071-45C2-C544-A031-9C2E825CD0B3}"/>
              </a:ext>
            </a:extLst>
          </p:cNvPr>
          <p:cNvSpPr>
            <a:spLocks noGrp="1"/>
          </p:cNvSpPr>
          <p:nvPr>
            <p:ph type="title"/>
          </p:nvPr>
        </p:nvSpPr>
        <p:spPr/>
        <p:txBody>
          <a:bodyPr/>
          <a:lstStyle/>
          <a:p>
            <a:r>
              <a:rPr lang="en-US" dirty="0"/>
              <a:t>Contrasts: R</a:t>
            </a:r>
          </a:p>
        </p:txBody>
      </p:sp>
      <p:pic>
        <p:nvPicPr>
          <p:cNvPr id="4" name="Picture 3">
            <a:extLst>
              <a:ext uri="{FF2B5EF4-FFF2-40B4-BE49-F238E27FC236}">
                <a16:creationId xmlns:a16="http://schemas.microsoft.com/office/drawing/2014/main" id="{9168A03B-CC0E-294A-94B0-11D0BD16BED8}"/>
              </a:ext>
            </a:extLst>
          </p:cNvPr>
          <p:cNvPicPr>
            <a:picLocks noChangeAspect="1"/>
          </p:cNvPicPr>
          <p:nvPr/>
        </p:nvPicPr>
        <p:blipFill>
          <a:blip r:embed="rId2"/>
          <a:stretch>
            <a:fillRect/>
          </a:stretch>
        </p:blipFill>
        <p:spPr>
          <a:xfrm>
            <a:off x="1888862" y="2778951"/>
            <a:ext cx="8414274" cy="2895600"/>
          </a:xfrm>
          <a:prstGeom prst="rect">
            <a:avLst/>
          </a:prstGeom>
        </p:spPr>
      </p:pic>
      <p:sp>
        <p:nvSpPr>
          <p:cNvPr id="8" name="TextBox 7">
            <a:extLst>
              <a:ext uri="{FF2B5EF4-FFF2-40B4-BE49-F238E27FC236}">
                <a16:creationId xmlns:a16="http://schemas.microsoft.com/office/drawing/2014/main" id="{3B2F16D0-0485-384C-8060-03AE19E4BC03}"/>
              </a:ext>
            </a:extLst>
          </p:cNvPr>
          <p:cNvSpPr txBox="1"/>
          <p:nvPr/>
        </p:nvSpPr>
        <p:spPr>
          <a:xfrm>
            <a:off x="821567" y="5717221"/>
            <a:ext cx="10591800" cy="923330"/>
          </a:xfrm>
          <a:prstGeom prst="rect">
            <a:avLst/>
          </a:prstGeom>
          <a:noFill/>
        </p:spPr>
        <p:txBody>
          <a:bodyPr wrap="square" rtlCol="0">
            <a:spAutoFit/>
          </a:bodyPr>
          <a:lstStyle/>
          <a:p>
            <a:r>
              <a:rPr lang="en-US" dirty="0"/>
              <a:t>There is overwhelming evidence to suggest the mean height of basketball players is greater than the average of the mean heights of soccer, swimming, football and tennis players (</a:t>
            </a:r>
            <a:r>
              <a:rPr lang="en-US" dirty="0" err="1"/>
              <a:t>pvalue</a:t>
            </a:r>
            <a:r>
              <a:rPr lang="en-US" dirty="0"/>
              <a:t> &lt; .0001).  Our best estimate is that the mean height of the Basketball players is 8.64 inches greater. </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B02E60C-A948-AC42-9010-3248C44E75A2}"/>
                  </a:ext>
                </a:extLst>
              </p:cNvPr>
              <p:cNvSpPr txBox="1"/>
              <p:nvPr/>
            </p:nvSpPr>
            <p:spPr>
              <a:xfrm>
                <a:off x="3198848" y="1591894"/>
                <a:ext cx="5837239" cy="5095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𝐻𝑜</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𝐵𝑎𝑠𝑘𝑒𝑡𝑏𝑎𝑙𝑙</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𝑆𝑜𝑐𝑐𝑒𝑟</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𝑆𝑤𝑖𝑚𝑚𝑖𝑛𝑔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𝑓𝑜𝑜𝑡𝑏𝑎𝑙𝑙</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𝑡𝑒𝑛𝑛𝑖𝑠</m:t>
                              </m:r>
                            </m:sub>
                          </m:sSub>
                        </m:num>
                        <m:den>
                          <m:r>
                            <a:rPr lang="en-US" b="0" i="1" smtClean="0">
                              <a:latin typeface="Cambria Math" panose="02040503050406030204" pitchFamily="18" charset="0"/>
                            </a:rPr>
                            <m:t>4</m:t>
                          </m:r>
                        </m:den>
                      </m:f>
                    </m:oMath>
                  </m:oMathPara>
                </a14:m>
                <a:endParaRPr lang="en-US" dirty="0"/>
              </a:p>
            </p:txBody>
          </p:sp>
        </mc:Choice>
        <mc:Fallback xmlns="">
          <p:sp>
            <p:nvSpPr>
              <p:cNvPr id="9" name="TextBox 8">
                <a:extLst>
                  <a:ext uri="{FF2B5EF4-FFF2-40B4-BE49-F238E27FC236}">
                    <a16:creationId xmlns:a16="http://schemas.microsoft.com/office/drawing/2014/main" id="{0B02E60C-A948-AC42-9010-3248C44E75A2}"/>
                  </a:ext>
                </a:extLst>
              </p:cNvPr>
              <p:cNvSpPr txBox="1">
                <a:spLocks noRot="1" noChangeAspect="1" noMove="1" noResize="1" noEditPoints="1" noAdjustHandles="1" noChangeArrowheads="1" noChangeShapeType="1" noTextEdit="1"/>
              </p:cNvSpPr>
              <p:nvPr/>
            </p:nvSpPr>
            <p:spPr>
              <a:xfrm>
                <a:off x="3198848" y="1591894"/>
                <a:ext cx="5837239" cy="509563"/>
              </a:xfrm>
              <a:prstGeom prst="rect">
                <a:avLst/>
              </a:prstGeom>
              <a:blipFill>
                <a:blip r:embed="rId3"/>
                <a:stretch>
                  <a:fillRect l="-435" t="-2439" b="-14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B0670F0-798D-414C-9FC2-2054DAFF8235}"/>
                  </a:ext>
                </a:extLst>
              </p:cNvPr>
              <p:cNvSpPr txBox="1"/>
              <p:nvPr/>
            </p:nvSpPr>
            <p:spPr>
              <a:xfrm>
                <a:off x="3174687" y="2049094"/>
                <a:ext cx="5842625" cy="5095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𝐵𝑎𝑠𝑘𝑒𝑡𝑏𝑎𝑙𝑙</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𝑆𝑜𝑐𝑐𝑒𝑟</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𝑆𝑤𝑖𝑚𝑚𝑖𝑛𝑔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𝑓𝑜𝑜𝑡𝑏𝑎𝑙𝑙</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𝑡𝑒𝑛𝑛𝑖𝑠</m:t>
                              </m:r>
                            </m:sub>
                          </m:sSub>
                        </m:num>
                        <m:den>
                          <m:r>
                            <a:rPr lang="en-US" b="0" i="1" smtClean="0">
                              <a:latin typeface="Cambria Math" panose="02040503050406030204" pitchFamily="18" charset="0"/>
                            </a:rPr>
                            <m:t>4</m:t>
                          </m:r>
                        </m:den>
                      </m:f>
                    </m:oMath>
                  </m:oMathPara>
                </a14:m>
                <a:endParaRPr lang="en-US" dirty="0"/>
              </a:p>
            </p:txBody>
          </p:sp>
        </mc:Choice>
        <mc:Fallback xmlns="">
          <p:sp>
            <p:nvSpPr>
              <p:cNvPr id="11" name="TextBox 10">
                <a:extLst>
                  <a:ext uri="{FF2B5EF4-FFF2-40B4-BE49-F238E27FC236}">
                    <a16:creationId xmlns:a16="http://schemas.microsoft.com/office/drawing/2014/main" id="{FB0670F0-798D-414C-9FC2-2054DAFF8235}"/>
                  </a:ext>
                </a:extLst>
              </p:cNvPr>
              <p:cNvSpPr txBox="1">
                <a:spLocks noRot="1" noChangeAspect="1" noMove="1" noResize="1" noEditPoints="1" noAdjustHandles="1" noChangeArrowheads="1" noChangeShapeType="1" noTextEdit="1"/>
              </p:cNvSpPr>
              <p:nvPr/>
            </p:nvSpPr>
            <p:spPr>
              <a:xfrm>
                <a:off x="3174687" y="2049094"/>
                <a:ext cx="5842625" cy="509563"/>
              </a:xfrm>
              <a:prstGeom prst="rect">
                <a:avLst/>
              </a:prstGeom>
              <a:blipFill>
                <a:blip r:embed="rId4"/>
                <a:stretch>
                  <a:fillRect l="-435" t="-2439" b="-14634"/>
                </a:stretch>
              </a:blipFill>
            </p:spPr>
            <p:txBody>
              <a:bodyPr/>
              <a:lstStyle/>
              <a:p>
                <a:r>
                  <a:rPr lang="en-US">
                    <a:noFill/>
                  </a:rPr>
                  <a:t> </a:t>
                </a:r>
              </a:p>
            </p:txBody>
          </p:sp>
        </mc:Fallback>
      </mc:AlternateContent>
    </p:spTree>
    <p:extLst>
      <p:ext uri="{BB962C8B-B14F-4D97-AF65-F5344CB8AC3E}">
        <p14:creationId xmlns:p14="http://schemas.microsoft.com/office/powerpoint/2010/main" val="8680325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40071-45C2-C544-A031-9C2E825CD0B3}"/>
              </a:ext>
            </a:extLst>
          </p:cNvPr>
          <p:cNvSpPr>
            <a:spLocks noGrp="1"/>
          </p:cNvSpPr>
          <p:nvPr>
            <p:ph type="title"/>
          </p:nvPr>
        </p:nvSpPr>
        <p:spPr/>
        <p:txBody>
          <a:bodyPr/>
          <a:lstStyle/>
          <a:p>
            <a:r>
              <a:rPr lang="en-US" dirty="0"/>
              <a:t>Contrasts: R</a:t>
            </a:r>
          </a:p>
        </p:txBody>
      </p:sp>
      <p:sp>
        <p:nvSpPr>
          <p:cNvPr id="8" name="TextBox 7">
            <a:extLst>
              <a:ext uri="{FF2B5EF4-FFF2-40B4-BE49-F238E27FC236}">
                <a16:creationId xmlns:a16="http://schemas.microsoft.com/office/drawing/2014/main" id="{3B2F16D0-0485-384C-8060-03AE19E4BC03}"/>
              </a:ext>
            </a:extLst>
          </p:cNvPr>
          <p:cNvSpPr txBox="1"/>
          <p:nvPr/>
        </p:nvSpPr>
        <p:spPr>
          <a:xfrm>
            <a:off x="821567" y="5717221"/>
            <a:ext cx="10591800" cy="923330"/>
          </a:xfrm>
          <a:prstGeom prst="rect">
            <a:avLst/>
          </a:prstGeom>
          <a:noFill/>
        </p:spPr>
        <p:txBody>
          <a:bodyPr wrap="square" rtlCol="0">
            <a:spAutoFit/>
          </a:bodyPr>
          <a:lstStyle/>
          <a:p>
            <a:r>
              <a:rPr lang="en-US" dirty="0"/>
              <a:t>There is overwhelming evidence to suggest the mean height of basketball players is greater than the average of the mean heights of soccer, swimming, football and tennis players (</a:t>
            </a:r>
            <a:r>
              <a:rPr lang="en-US" dirty="0" err="1"/>
              <a:t>pvalue</a:t>
            </a:r>
            <a:r>
              <a:rPr lang="en-US" dirty="0"/>
              <a:t> &lt; .0001).  Our best estimate is that the mean height of the Basketball players is 34.6/4 = 8.65  inches greater. </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B02E60C-A948-AC42-9010-3248C44E75A2}"/>
                  </a:ext>
                </a:extLst>
              </p:cNvPr>
              <p:cNvSpPr txBox="1"/>
              <p:nvPr/>
            </p:nvSpPr>
            <p:spPr>
              <a:xfrm>
                <a:off x="3198848" y="1591894"/>
                <a:ext cx="5837239" cy="5095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𝐻𝑜</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𝐵𝑎𝑠𝑘𝑒𝑡𝑏𝑎𝑙𝑙</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𝑆𝑜𝑐𝑐𝑒𝑟</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𝑆𝑤𝑖𝑚𝑚𝑖𝑛𝑔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𝑓𝑜𝑜𝑡𝑏𝑎𝑙𝑙</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𝑡𝑒𝑛𝑛𝑖𝑠</m:t>
                              </m:r>
                            </m:sub>
                          </m:sSub>
                        </m:num>
                        <m:den>
                          <m:r>
                            <a:rPr lang="en-US" b="0" i="1" smtClean="0">
                              <a:latin typeface="Cambria Math" panose="02040503050406030204" pitchFamily="18" charset="0"/>
                            </a:rPr>
                            <m:t>4</m:t>
                          </m:r>
                        </m:den>
                      </m:f>
                    </m:oMath>
                  </m:oMathPara>
                </a14:m>
                <a:endParaRPr lang="en-US" dirty="0"/>
              </a:p>
            </p:txBody>
          </p:sp>
        </mc:Choice>
        <mc:Fallback xmlns="">
          <p:sp>
            <p:nvSpPr>
              <p:cNvPr id="9" name="TextBox 8">
                <a:extLst>
                  <a:ext uri="{FF2B5EF4-FFF2-40B4-BE49-F238E27FC236}">
                    <a16:creationId xmlns:a16="http://schemas.microsoft.com/office/drawing/2014/main" id="{0B02E60C-A948-AC42-9010-3248C44E75A2}"/>
                  </a:ext>
                </a:extLst>
              </p:cNvPr>
              <p:cNvSpPr txBox="1">
                <a:spLocks noRot="1" noChangeAspect="1" noMove="1" noResize="1" noEditPoints="1" noAdjustHandles="1" noChangeArrowheads="1" noChangeShapeType="1" noTextEdit="1"/>
              </p:cNvSpPr>
              <p:nvPr/>
            </p:nvSpPr>
            <p:spPr>
              <a:xfrm>
                <a:off x="3198848" y="1591894"/>
                <a:ext cx="5837239" cy="509563"/>
              </a:xfrm>
              <a:prstGeom prst="rect">
                <a:avLst/>
              </a:prstGeom>
              <a:blipFill>
                <a:blip r:embed="rId2"/>
                <a:stretch>
                  <a:fillRect l="-435" t="-2439" b="-14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B0670F0-798D-414C-9FC2-2054DAFF8235}"/>
                  </a:ext>
                </a:extLst>
              </p:cNvPr>
              <p:cNvSpPr txBox="1"/>
              <p:nvPr/>
            </p:nvSpPr>
            <p:spPr>
              <a:xfrm>
                <a:off x="3174687" y="2049094"/>
                <a:ext cx="5842625" cy="5095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𝐵𝑎𝑠𝑘𝑒𝑡𝑏𝑎𝑙𝑙</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𝑆𝑜𝑐𝑐𝑒𝑟</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𝑆𝑤𝑖𝑚𝑚𝑖𝑛𝑔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𝑓𝑜𝑜𝑡𝑏𝑎𝑙𝑙</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𝑡𝑒𝑛𝑛𝑖𝑠</m:t>
                              </m:r>
                            </m:sub>
                          </m:sSub>
                        </m:num>
                        <m:den>
                          <m:r>
                            <a:rPr lang="en-US" b="0" i="1" smtClean="0">
                              <a:latin typeface="Cambria Math" panose="02040503050406030204" pitchFamily="18" charset="0"/>
                            </a:rPr>
                            <m:t>4</m:t>
                          </m:r>
                        </m:den>
                      </m:f>
                    </m:oMath>
                  </m:oMathPara>
                </a14:m>
                <a:endParaRPr lang="en-US" dirty="0"/>
              </a:p>
            </p:txBody>
          </p:sp>
        </mc:Choice>
        <mc:Fallback xmlns="">
          <p:sp>
            <p:nvSpPr>
              <p:cNvPr id="11" name="TextBox 10">
                <a:extLst>
                  <a:ext uri="{FF2B5EF4-FFF2-40B4-BE49-F238E27FC236}">
                    <a16:creationId xmlns:a16="http://schemas.microsoft.com/office/drawing/2014/main" id="{FB0670F0-798D-414C-9FC2-2054DAFF8235}"/>
                  </a:ext>
                </a:extLst>
              </p:cNvPr>
              <p:cNvSpPr txBox="1">
                <a:spLocks noRot="1" noChangeAspect="1" noMove="1" noResize="1" noEditPoints="1" noAdjustHandles="1" noChangeArrowheads="1" noChangeShapeType="1" noTextEdit="1"/>
              </p:cNvSpPr>
              <p:nvPr/>
            </p:nvSpPr>
            <p:spPr>
              <a:xfrm>
                <a:off x="3174687" y="2049094"/>
                <a:ext cx="5842625" cy="509563"/>
              </a:xfrm>
              <a:prstGeom prst="rect">
                <a:avLst/>
              </a:prstGeom>
              <a:blipFill>
                <a:blip r:embed="rId3"/>
                <a:stretch>
                  <a:fillRect l="-435" t="-2439" b="-14634"/>
                </a:stretch>
              </a:blipFill>
            </p:spPr>
            <p:txBody>
              <a:bodyPr/>
              <a:lstStyle/>
              <a:p>
                <a:r>
                  <a:rPr lang="en-US">
                    <a:noFill/>
                  </a:rPr>
                  <a:t> </a:t>
                </a:r>
              </a:p>
            </p:txBody>
          </p:sp>
        </mc:Fallback>
      </mc:AlternateContent>
      <p:pic>
        <p:nvPicPr>
          <p:cNvPr id="12" name="Picture 11">
            <a:extLst>
              <a:ext uri="{FF2B5EF4-FFF2-40B4-BE49-F238E27FC236}">
                <a16:creationId xmlns:a16="http://schemas.microsoft.com/office/drawing/2014/main" id="{B2E71E38-6FFB-2C40-824A-17599315D9B0}"/>
              </a:ext>
            </a:extLst>
          </p:cNvPr>
          <p:cNvPicPr>
            <a:picLocks noChangeAspect="1"/>
          </p:cNvPicPr>
          <p:nvPr/>
        </p:nvPicPr>
        <p:blipFill>
          <a:blip r:embed="rId4"/>
          <a:stretch>
            <a:fillRect/>
          </a:stretch>
        </p:blipFill>
        <p:spPr>
          <a:xfrm>
            <a:off x="1963696" y="2711057"/>
            <a:ext cx="8094704" cy="2851543"/>
          </a:xfrm>
          <a:prstGeom prst="rect">
            <a:avLst/>
          </a:prstGeom>
        </p:spPr>
      </p:pic>
    </p:spTree>
    <p:extLst>
      <p:ext uri="{BB962C8B-B14F-4D97-AF65-F5344CB8AC3E}">
        <p14:creationId xmlns:p14="http://schemas.microsoft.com/office/powerpoint/2010/main" val="19370317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40071-45C2-C544-A031-9C2E825CD0B3}"/>
              </a:ext>
            </a:extLst>
          </p:cNvPr>
          <p:cNvSpPr>
            <a:spLocks noGrp="1"/>
          </p:cNvSpPr>
          <p:nvPr>
            <p:ph type="title"/>
          </p:nvPr>
        </p:nvSpPr>
        <p:spPr>
          <a:xfrm>
            <a:off x="0" y="228600"/>
            <a:ext cx="12192000" cy="1143000"/>
          </a:xfrm>
        </p:spPr>
        <p:txBody>
          <a:bodyPr/>
          <a:lstStyle/>
          <a:p>
            <a:r>
              <a:rPr lang="en-US" sz="4000" dirty="0"/>
              <a:t>R Example With Contrast Weights Not Adding to 1. </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0B02E60C-A948-AC42-9010-3248C44E75A2}"/>
                  </a:ext>
                </a:extLst>
              </p:cNvPr>
              <p:cNvSpPr txBox="1"/>
              <p:nvPr/>
            </p:nvSpPr>
            <p:spPr>
              <a:xfrm>
                <a:off x="266700" y="1600200"/>
                <a:ext cx="3791359" cy="3976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𝐻𝑜</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𝜇</m:t>
                          </m:r>
                        </m:e>
                        <m:sub>
                          <m:r>
                            <a:rPr lang="en-US" sz="1400" b="0" i="1" smtClean="0">
                              <a:latin typeface="Cambria Math" panose="02040503050406030204" pitchFamily="18" charset="0"/>
                            </a:rPr>
                            <m:t>𝐵𝑎𝑠𝑘𝑒𝑡𝑏𝑎𝑙𝑙</m:t>
                          </m:r>
                        </m:sub>
                      </m:sSub>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sSub>
                            <m:sSubPr>
                              <m:ctrlPr>
                                <a:rPr lang="en-US" sz="1400" i="1">
                                  <a:latin typeface="Cambria Math" panose="02040503050406030204" pitchFamily="18" charset="0"/>
                                </a:rPr>
                              </m:ctrlPr>
                            </m:sSubPr>
                            <m:e>
                              <m:r>
                                <a:rPr lang="en-US" sz="1400" i="1">
                                  <a:latin typeface="Cambria Math" panose="02040503050406030204" pitchFamily="18" charset="0"/>
                                </a:rPr>
                                <m:t>𝜇</m:t>
                              </m:r>
                            </m:e>
                            <m:sub>
                              <m:r>
                                <a:rPr lang="en-US" sz="1400" i="1">
                                  <a:latin typeface="Cambria Math" panose="02040503050406030204" pitchFamily="18" charset="0"/>
                                </a:rPr>
                                <m:t>𝑆𝑤𝑖𝑚𝑚𝑖𝑛𝑔</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𝜇</m:t>
                              </m:r>
                            </m:e>
                            <m:sub>
                              <m:r>
                                <a:rPr lang="en-US" sz="1400" i="1">
                                  <a:latin typeface="Cambria Math" panose="02040503050406030204" pitchFamily="18" charset="0"/>
                                </a:rPr>
                                <m:t>𝑓𝑜𝑜𝑡𝑏𝑎𝑙𝑙</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𝜇</m:t>
                              </m:r>
                            </m:e>
                            <m:sub>
                              <m:r>
                                <a:rPr lang="en-US" sz="1400" i="1">
                                  <a:latin typeface="Cambria Math" panose="02040503050406030204" pitchFamily="18" charset="0"/>
                                </a:rPr>
                                <m:t>𝑡𝑒𝑛𝑛𝑖𝑠</m:t>
                              </m:r>
                            </m:sub>
                          </m:sSub>
                        </m:num>
                        <m:den>
                          <m:r>
                            <a:rPr lang="en-US" sz="1400" b="0" i="1" smtClean="0">
                              <a:latin typeface="Cambria Math" panose="02040503050406030204" pitchFamily="18" charset="0"/>
                            </a:rPr>
                            <m:t>3</m:t>
                          </m:r>
                        </m:den>
                      </m:f>
                    </m:oMath>
                  </m:oMathPara>
                </a14:m>
                <a:endParaRPr lang="en-US" sz="1400" dirty="0"/>
              </a:p>
            </p:txBody>
          </p:sp>
        </mc:Choice>
        <mc:Fallback>
          <p:sp>
            <p:nvSpPr>
              <p:cNvPr id="9" name="TextBox 8">
                <a:extLst>
                  <a:ext uri="{FF2B5EF4-FFF2-40B4-BE49-F238E27FC236}">
                    <a16:creationId xmlns:a16="http://schemas.microsoft.com/office/drawing/2014/main" id="{0B02E60C-A948-AC42-9010-3248C44E75A2}"/>
                  </a:ext>
                </a:extLst>
              </p:cNvPr>
              <p:cNvSpPr txBox="1">
                <a:spLocks noRot="1" noChangeAspect="1" noMove="1" noResize="1" noEditPoints="1" noAdjustHandles="1" noChangeArrowheads="1" noChangeShapeType="1" noTextEdit="1"/>
              </p:cNvSpPr>
              <p:nvPr/>
            </p:nvSpPr>
            <p:spPr>
              <a:xfrm>
                <a:off x="266700" y="1600200"/>
                <a:ext cx="3791359" cy="397673"/>
              </a:xfrm>
              <a:prstGeom prst="rect">
                <a:avLst/>
              </a:prstGeom>
              <a:blipFill>
                <a:blip r:embed="rId2"/>
                <a:stretch>
                  <a:fillRect l="-669" b="-1562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FB0670F0-798D-414C-9FC2-2054DAFF8235}"/>
                  </a:ext>
                </a:extLst>
              </p:cNvPr>
              <p:cNvSpPr txBox="1"/>
              <p:nvPr/>
            </p:nvSpPr>
            <p:spPr>
              <a:xfrm>
                <a:off x="242539" y="2057400"/>
                <a:ext cx="3794949" cy="3976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𝐻𝑎</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𝜇</m:t>
                          </m:r>
                        </m:e>
                        <m:sub>
                          <m:r>
                            <a:rPr lang="en-US" sz="1400" b="0" i="1" smtClean="0">
                              <a:latin typeface="Cambria Math" panose="02040503050406030204" pitchFamily="18" charset="0"/>
                            </a:rPr>
                            <m:t>𝐵𝑎𝑠𝑘𝑒𝑡𝑏𝑎𝑙𝑙</m:t>
                          </m:r>
                        </m:sub>
                      </m:sSub>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sSub>
                            <m:sSubPr>
                              <m:ctrlPr>
                                <a:rPr lang="en-US" sz="1400" i="1">
                                  <a:latin typeface="Cambria Math" panose="02040503050406030204" pitchFamily="18" charset="0"/>
                                </a:rPr>
                              </m:ctrlPr>
                            </m:sSubPr>
                            <m:e>
                              <m:r>
                                <a:rPr lang="en-US" sz="1400" i="1">
                                  <a:latin typeface="Cambria Math" panose="02040503050406030204" pitchFamily="18" charset="0"/>
                                </a:rPr>
                                <m:t>𝜇</m:t>
                              </m:r>
                            </m:e>
                            <m:sub>
                              <m:r>
                                <a:rPr lang="en-US" sz="1400" i="1">
                                  <a:latin typeface="Cambria Math" panose="02040503050406030204" pitchFamily="18" charset="0"/>
                                </a:rPr>
                                <m:t>𝑆𝑤𝑖𝑚𝑚𝑖𝑛𝑔</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𝜇</m:t>
                              </m:r>
                            </m:e>
                            <m:sub>
                              <m:r>
                                <a:rPr lang="en-US" sz="1400" i="1">
                                  <a:latin typeface="Cambria Math" panose="02040503050406030204" pitchFamily="18" charset="0"/>
                                </a:rPr>
                                <m:t>𝑓𝑜𝑜𝑡𝑏𝑎𝑙𝑙</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𝜇</m:t>
                              </m:r>
                            </m:e>
                            <m:sub>
                              <m:r>
                                <a:rPr lang="en-US" sz="1400" i="1">
                                  <a:latin typeface="Cambria Math" panose="02040503050406030204" pitchFamily="18" charset="0"/>
                                </a:rPr>
                                <m:t>𝑡𝑒𝑛𝑛𝑖𝑠</m:t>
                              </m:r>
                            </m:sub>
                          </m:sSub>
                        </m:num>
                        <m:den>
                          <m:r>
                            <a:rPr lang="en-US" sz="1400" b="0" i="1" smtClean="0">
                              <a:latin typeface="Cambria Math" panose="02040503050406030204" pitchFamily="18" charset="0"/>
                            </a:rPr>
                            <m:t>3</m:t>
                          </m:r>
                        </m:den>
                      </m:f>
                    </m:oMath>
                  </m:oMathPara>
                </a14:m>
                <a:endParaRPr lang="en-US" sz="1400" dirty="0"/>
              </a:p>
            </p:txBody>
          </p:sp>
        </mc:Choice>
        <mc:Fallback>
          <p:sp>
            <p:nvSpPr>
              <p:cNvPr id="11" name="TextBox 10">
                <a:extLst>
                  <a:ext uri="{FF2B5EF4-FFF2-40B4-BE49-F238E27FC236}">
                    <a16:creationId xmlns:a16="http://schemas.microsoft.com/office/drawing/2014/main" id="{FB0670F0-798D-414C-9FC2-2054DAFF8235}"/>
                  </a:ext>
                </a:extLst>
              </p:cNvPr>
              <p:cNvSpPr txBox="1">
                <a:spLocks noRot="1" noChangeAspect="1" noMove="1" noResize="1" noEditPoints="1" noAdjustHandles="1" noChangeArrowheads="1" noChangeShapeType="1" noTextEdit="1"/>
              </p:cNvSpPr>
              <p:nvPr/>
            </p:nvSpPr>
            <p:spPr>
              <a:xfrm>
                <a:off x="242539" y="2057400"/>
                <a:ext cx="3794949" cy="397673"/>
              </a:xfrm>
              <a:prstGeom prst="rect">
                <a:avLst/>
              </a:prstGeom>
              <a:blipFill>
                <a:blip r:embed="rId3"/>
                <a:stretch>
                  <a:fillRect l="-669" b="-15625"/>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55B01AF1-D0BD-3440-9881-F5302D8EFC71}"/>
              </a:ext>
            </a:extLst>
          </p:cNvPr>
          <p:cNvPicPr>
            <a:picLocks noChangeAspect="1"/>
          </p:cNvPicPr>
          <p:nvPr/>
        </p:nvPicPr>
        <p:blipFill>
          <a:blip r:embed="rId4"/>
          <a:stretch>
            <a:fillRect/>
          </a:stretch>
        </p:blipFill>
        <p:spPr>
          <a:xfrm>
            <a:off x="4853152" y="1600200"/>
            <a:ext cx="7072148" cy="3255433"/>
          </a:xfrm>
          <a:prstGeom prst="rect">
            <a:avLst/>
          </a:prstGeom>
        </p:spPr>
      </p:pic>
      <p:pic>
        <p:nvPicPr>
          <p:cNvPr id="4" name="Picture 3">
            <a:extLst>
              <a:ext uri="{FF2B5EF4-FFF2-40B4-BE49-F238E27FC236}">
                <a16:creationId xmlns:a16="http://schemas.microsoft.com/office/drawing/2014/main" id="{55A97BEA-BEDD-1B47-B189-6992BA9E8AFF}"/>
              </a:ext>
            </a:extLst>
          </p:cNvPr>
          <p:cNvPicPr>
            <a:picLocks noChangeAspect="1"/>
          </p:cNvPicPr>
          <p:nvPr/>
        </p:nvPicPr>
        <p:blipFill>
          <a:blip r:embed="rId5"/>
          <a:stretch>
            <a:fillRect/>
          </a:stretch>
        </p:blipFill>
        <p:spPr>
          <a:xfrm>
            <a:off x="266700" y="2683673"/>
            <a:ext cx="4375150" cy="3792289"/>
          </a:xfrm>
          <a:prstGeom prst="rect">
            <a:avLst/>
          </a:prstGeom>
        </p:spPr>
      </p:pic>
      <p:sp>
        <p:nvSpPr>
          <p:cNvPr id="10" name="TextBox 9">
            <a:extLst>
              <a:ext uri="{FF2B5EF4-FFF2-40B4-BE49-F238E27FC236}">
                <a16:creationId xmlns:a16="http://schemas.microsoft.com/office/drawing/2014/main" id="{D082F8C2-01E4-2241-9087-58ADAC45E468}"/>
              </a:ext>
            </a:extLst>
          </p:cNvPr>
          <p:cNvSpPr txBox="1"/>
          <p:nvPr/>
        </p:nvSpPr>
        <p:spPr>
          <a:xfrm>
            <a:off x="4953000" y="5067506"/>
            <a:ext cx="7072149" cy="1477328"/>
          </a:xfrm>
          <a:prstGeom prst="rect">
            <a:avLst/>
          </a:prstGeom>
          <a:noFill/>
        </p:spPr>
        <p:txBody>
          <a:bodyPr wrap="square" rtlCol="0">
            <a:spAutoFit/>
          </a:bodyPr>
          <a:lstStyle/>
          <a:p>
            <a:r>
              <a:rPr lang="en-US" dirty="0"/>
              <a:t>There is overwhelming evidence to suggest the mean height of basketball players is greater than the average of the mean heights of swimming, football and tennis players (</a:t>
            </a:r>
            <a:r>
              <a:rPr lang="en-US" dirty="0" err="1"/>
              <a:t>pvalue</a:t>
            </a:r>
            <a:r>
              <a:rPr lang="en-US" dirty="0"/>
              <a:t> &lt; .0001).  Our best estimate is that the mean height of the Basketball players is 8.3 = inches greater. </a:t>
            </a:r>
          </a:p>
        </p:txBody>
      </p:sp>
    </p:spTree>
    <p:extLst>
      <p:ext uri="{BB962C8B-B14F-4D97-AF65-F5344CB8AC3E}">
        <p14:creationId xmlns:p14="http://schemas.microsoft.com/office/powerpoint/2010/main" val="14711730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CEC77-F797-4645-8450-19249770B49E}"/>
              </a:ext>
            </a:extLst>
          </p:cNvPr>
          <p:cNvSpPr>
            <a:spLocks noGrp="1"/>
          </p:cNvSpPr>
          <p:nvPr>
            <p:ph type="title"/>
          </p:nvPr>
        </p:nvSpPr>
        <p:spPr/>
        <p:txBody>
          <a:bodyPr/>
          <a:lstStyle/>
          <a:p>
            <a:r>
              <a:rPr lang="en-US" dirty="0" err="1"/>
              <a:t>Rcode</a:t>
            </a:r>
            <a:r>
              <a:rPr lang="en-US" dirty="0"/>
              <a:t> for Last Example</a:t>
            </a:r>
          </a:p>
        </p:txBody>
      </p:sp>
      <p:sp>
        <p:nvSpPr>
          <p:cNvPr id="5" name="Rectangle 4">
            <a:extLst>
              <a:ext uri="{FF2B5EF4-FFF2-40B4-BE49-F238E27FC236}">
                <a16:creationId xmlns:a16="http://schemas.microsoft.com/office/drawing/2014/main" id="{598CA826-10F9-E248-8D67-2F59BF3C7051}"/>
              </a:ext>
            </a:extLst>
          </p:cNvPr>
          <p:cNvSpPr/>
          <p:nvPr/>
        </p:nvSpPr>
        <p:spPr>
          <a:xfrm>
            <a:off x="1219200" y="1981200"/>
            <a:ext cx="10134600" cy="3693319"/>
          </a:xfrm>
          <a:prstGeom prst="rect">
            <a:avLst/>
          </a:prstGeom>
        </p:spPr>
        <p:txBody>
          <a:bodyPr wrap="square">
            <a:spAutoFit/>
          </a:bodyPr>
          <a:lstStyle/>
          <a:p>
            <a:endParaRPr lang="en-US" dirty="0"/>
          </a:p>
          <a:p>
            <a:r>
              <a:rPr lang="en-US" dirty="0"/>
              <a:t>fit = </a:t>
            </a:r>
            <a:r>
              <a:rPr lang="en-US" dirty="0" err="1"/>
              <a:t>lm</a:t>
            </a:r>
            <a:r>
              <a:rPr lang="en-US" dirty="0"/>
              <a:t>(</a:t>
            </a:r>
            <a:r>
              <a:rPr lang="en-US" dirty="0" err="1"/>
              <a:t>Height~Sport</a:t>
            </a:r>
            <a:r>
              <a:rPr lang="en-US" dirty="0"/>
              <a:t>, data = </a:t>
            </a:r>
            <a:r>
              <a:rPr lang="en-US" dirty="0" err="1"/>
              <a:t>SportHeights</a:t>
            </a:r>
            <a:r>
              <a:rPr lang="en-US" dirty="0"/>
              <a:t>)</a:t>
            </a:r>
          </a:p>
          <a:p>
            <a:r>
              <a:rPr lang="en-US" dirty="0"/>
              <a:t>summary(fit)</a:t>
            </a:r>
          </a:p>
          <a:p>
            <a:r>
              <a:rPr lang="en-US" dirty="0" err="1"/>
              <a:t>leastsquares</a:t>
            </a:r>
            <a:r>
              <a:rPr lang="en-US" dirty="0"/>
              <a:t> = </a:t>
            </a:r>
            <a:r>
              <a:rPr lang="en-US" dirty="0" err="1"/>
              <a:t>lsmeans</a:t>
            </a:r>
            <a:r>
              <a:rPr lang="en-US" dirty="0"/>
              <a:t>(fit, "Sport")</a:t>
            </a:r>
          </a:p>
          <a:p>
            <a:r>
              <a:rPr lang="en-US" dirty="0"/>
              <a:t># Difference of Sums</a:t>
            </a:r>
          </a:p>
          <a:p>
            <a:r>
              <a:rPr lang="en-US" dirty="0"/>
              <a:t>Contrast = list(</a:t>
            </a:r>
            <a:r>
              <a:rPr lang="en-US" dirty="0" err="1"/>
              <a:t>BasketballVersusAverageOfFootballTennisAndSwimming</a:t>
            </a:r>
            <a:r>
              <a:rPr lang="en-US" dirty="0"/>
              <a:t> = c(3,-1,0,-1,-1))</a:t>
            </a:r>
          </a:p>
          <a:p>
            <a:r>
              <a:rPr lang="en-US" dirty="0"/>
              <a:t>contrast(</a:t>
            </a:r>
            <a:r>
              <a:rPr lang="en-US" dirty="0" err="1"/>
              <a:t>leastsquares,Contrast</a:t>
            </a:r>
            <a:r>
              <a:rPr lang="en-US" dirty="0"/>
              <a:t>)</a:t>
            </a:r>
          </a:p>
          <a:p>
            <a:r>
              <a:rPr lang="en-US" dirty="0"/>
              <a:t>#Difference of Averages (Contrast weights add to 1.)</a:t>
            </a:r>
          </a:p>
          <a:p>
            <a:r>
              <a:rPr lang="en-US" dirty="0"/>
              <a:t>Contrast = list(</a:t>
            </a:r>
            <a:r>
              <a:rPr lang="en-US" dirty="0" err="1"/>
              <a:t>BasketballVersusAverageOfFootballTennisAndSwimming</a:t>
            </a:r>
            <a:r>
              <a:rPr lang="en-US" dirty="0"/>
              <a:t> = c(1,-1/3,0,-1/3,-1/3))</a:t>
            </a:r>
          </a:p>
          <a:p>
            <a:r>
              <a:rPr lang="en-US" dirty="0"/>
              <a:t>contrast(</a:t>
            </a:r>
            <a:r>
              <a:rPr lang="en-US" dirty="0" err="1"/>
              <a:t>leastsquares,Contrast</a:t>
            </a:r>
            <a:r>
              <a:rPr lang="en-US" dirty="0"/>
              <a:t>)</a:t>
            </a:r>
          </a:p>
          <a:p>
            <a:r>
              <a:rPr lang="en-US" dirty="0"/>
              <a:t>#Differences of Averages (</a:t>
            </a:r>
            <a:r>
              <a:rPr lang="en-US" dirty="0" err="1"/>
              <a:t>Conrast</a:t>
            </a:r>
            <a:r>
              <a:rPr lang="en-US" dirty="0"/>
              <a:t> Weights do not add to 1.)</a:t>
            </a:r>
          </a:p>
          <a:p>
            <a:r>
              <a:rPr lang="en-US" dirty="0"/>
              <a:t>Contrast = list(</a:t>
            </a:r>
            <a:r>
              <a:rPr lang="en-US" dirty="0" err="1"/>
              <a:t>BasketballVersusAverageOfFootballTennisAndSwimming</a:t>
            </a:r>
            <a:r>
              <a:rPr lang="en-US" dirty="0"/>
              <a:t> = c(1,.33,0,.33,.33))</a:t>
            </a:r>
          </a:p>
          <a:p>
            <a:r>
              <a:rPr lang="en-US" dirty="0"/>
              <a:t>contrast(</a:t>
            </a:r>
            <a:r>
              <a:rPr lang="en-US" dirty="0" err="1"/>
              <a:t>leastsquares,Contrast</a:t>
            </a:r>
            <a:r>
              <a:rPr lang="en-US" dirty="0"/>
              <a:t>)</a:t>
            </a:r>
          </a:p>
        </p:txBody>
      </p:sp>
    </p:spTree>
    <p:extLst>
      <p:ext uri="{BB962C8B-B14F-4D97-AF65-F5344CB8AC3E}">
        <p14:creationId xmlns:p14="http://schemas.microsoft.com/office/powerpoint/2010/main" val="27869696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0458D-4F05-2449-B87E-8BD97AD00F6F}"/>
              </a:ext>
            </a:extLst>
          </p:cNvPr>
          <p:cNvSpPr>
            <a:spLocks noGrp="1"/>
          </p:cNvSpPr>
          <p:nvPr>
            <p:ph type="title"/>
          </p:nvPr>
        </p:nvSpPr>
        <p:spPr>
          <a:xfrm>
            <a:off x="609600" y="2667000"/>
            <a:ext cx="10972800" cy="1143000"/>
          </a:xfrm>
        </p:spPr>
        <p:txBody>
          <a:bodyPr/>
          <a:lstStyle/>
          <a:p>
            <a:r>
              <a:rPr lang="en-US" dirty="0"/>
              <a:t>Review: Multiple Comparisons</a:t>
            </a:r>
          </a:p>
        </p:txBody>
      </p:sp>
    </p:spTree>
    <p:extLst>
      <p:ext uri="{BB962C8B-B14F-4D97-AF65-F5344CB8AC3E}">
        <p14:creationId xmlns:p14="http://schemas.microsoft.com/office/powerpoint/2010/main" val="34766526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372" y="3194311"/>
            <a:ext cx="3005732" cy="24659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dirty="0"/>
              <a:t>Third QOI!</a:t>
            </a:r>
          </a:p>
        </p:txBody>
      </p:sp>
      <p:sp>
        <p:nvSpPr>
          <p:cNvPr id="3" name="TextBox 2"/>
          <p:cNvSpPr txBox="1"/>
          <p:nvPr/>
        </p:nvSpPr>
        <p:spPr>
          <a:xfrm>
            <a:off x="4876800" y="4196477"/>
            <a:ext cx="5743573" cy="2308324"/>
          </a:xfrm>
          <a:prstGeom prst="rect">
            <a:avLst/>
          </a:prstGeom>
          <a:noFill/>
        </p:spPr>
        <p:txBody>
          <a:bodyPr wrap="square" rtlCol="0">
            <a:spAutoFit/>
          </a:bodyPr>
          <a:lstStyle/>
          <a:p>
            <a:r>
              <a:rPr lang="en-US" dirty="0"/>
              <a:t>There are 10 different two-sided tests conducted here; thus, we need to adjust alpha per test to be 0.05/10 = 0.005. With this adjustment, only one of the tests has a statistically significant result. Therefore, there is evidence (p-value = 0.0035 from a t-test) that the crutches and hearing groups have different mean qualification rating scores. We will provide a confidence interval in a few slides.</a:t>
            </a:r>
          </a:p>
        </p:txBody>
      </p:sp>
      <p:sp>
        <p:nvSpPr>
          <p:cNvPr id="5" name="Rectangle 4"/>
          <p:cNvSpPr/>
          <p:nvPr/>
        </p:nvSpPr>
        <p:spPr>
          <a:xfrm>
            <a:off x="4876800" y="1427285"/>
            <a:ext cx="5641521" cy="1938992"/>
          </a:xfrm>
          <a:prstGeom prst="rect">
            <a:avLst/>
          </a:prstGeom>
        </p:spPr>
        <p:txBody>
          <a:bodyPr wrap="square">
            <a:spAutoFit/>
          </a:bodyPr>
          <a:lstStyle/>
          <a:p>
            <a:pPr algn="ctr"/>
            <a:r>
              <a:rPr lang="en-US" sz="2400" dirty="0"/>
              <a:t>Now let’s assume that we are interested in identifying specific differences between </a:t>
            </a:r>
            <a:r>
              <a:rPr lang="en-US" sz="2400" b="1" i="1" dirty="0"/>
              <a:t>any two</a:t>
            </a:r>
            <a:r>
              <a:rPr lang="en-US" sz="2400" dirty="0"/>
              <a:t> group means. Find evidence of any differences in the means between the groups.</a:t>
            </a:r>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366277"/>
            <a:ext cx="4876800" cy="6526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2385" y="5828256"/>
            <a:ext cx="2548476" cy="877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4372" y="1433107"/>
            <a:ext cx="3005732" cy="1707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a:xfrm>
            <a:off x="3093363" y="4383132"/>
            <a:ext cx="612917" cy="34051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2548548" y="4655539"/>
            <a:ext cx="612917" cy="34051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005B5BAB-54CD-49AC-9424-11D0D67DBEF6}"/>
              </a:ext>
            </a:extLst>
          </p:cNvPr>
          <p:cNvSpPr/>
          <p:nvPr/>
        </p:nvSpPr>
        <p:spPr>
          <a:xfrm>
            <a:off x="3265281" y="6371281"/>
            <a:ext cx="749121" cy="204306"/>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38651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B939B-951F-1F43-906C-B414A0921F88}"/>
              </a:ext>
            </a:extLst>
          </p:cNvPr>
          <p:cNvSpPr>
            <a:spLocks noGrp="1"/>
          </p:cNvSpPr>
          <p:nvPr>
            <p:ph type="title"/>
          </p:nvPr>
        </p:nvSpPr>
        <p:spPr/>
        <p:txBody>
          <a:bodyPr/>
          <a:lstStyle/>
          <a:p>
            <a:r>
              <a:rPr lang="en-US" dirty="0"/>
              <a:t>Multiple Comparisons: Review</a:t>
            </a:r>
          </a:p>
        </p:txBody>
      </p:sp>
      <p:pic>
        <p:nvPicPr>
          <p:cNvPr id="5" name="Picture 4">
            <a:extLst>
              <a:ext uri="{FF2B5EF4-FFF2-40B4-BE49-F238E27FC236}">
                <a16:creationId xmlns:a16="http://schemas.microsoft.com/office/drawing/2014/main" id="{F9771175-3BB7-B047-9085-257F1759E44D}"/>
              </a:ext>
            </a:extLst>
          </p:cNvPr>
          <p:cNvPicPr>
            <a:picLocks noChangeAspect="1"/>
          </p:cNvPicPr>
          <p:nvPr/>
        </p:nvPicPr>
        <p:blipFill>
          <a:blip r:embed="rId2"/>
          <a:stretch>
            <a:fillRect/>
          </a:stretch>
        </p:blipFill>
        <p:spPr>
          <a:xfrm>
            <a:off x="6019800" y="1434790"/>
            <a:ext cx="5945415" cy="5146921"/>
          </a:xfrm>
          <a:prstGeom prst="rect">
            <a:avLst/>
          </a:prstGeom>
        </p:spPr>
      </p:pic>
      <p:pic>
        <p:nvPicPr>
          <p:cNvPr id="6" name="Picture 5">
            <a:extLst>
              <a:ext uri="{FF2B5EF4-FFF2-40B4-BE49-F238E27FC236}">
                <a16:creationId xmlns:a16="http://schemas.microsoft.com/office/drawing/2014/main" id="{DF00D154-8344-D145-AD59-6C11FE566FB1}"/>
              </a:ext>
            </a:extLst>
          </p:cNvPr>
          <p:cNvPicPr>
            <a:picLocks noChangeAspect="1"/>
          </p:cNvPicPr>
          <p:nvPr/>
        </p:nvPicPr>
        <p:blipFill>
          <a:blip r:embed="rId3"/>
          <a:stretch>
            <a:fillRect/>
          </a:stretch>
        </p:blipFill>
        <p:spPr>
          <a:xfrm>
            <a:off x="381000" y="1434790"/>
            <a:ext cx="5359956" cy="5146921"/>
          </a:xfrm>
          <a:prstGeom prst="rect">
            <a:avLst/>
          </a:prstGeom>
        </p:spPr>
      </p:pic>
    </p:spTree>
    <p:extLst>
      <p:ext uri="{BB962C8B-B14F-4D97-AF65-F5344CB8AC3E}">
        <p14:creationId xmlns:p14="http://schemas.microsoft.com/office/powerpoint/2010/main" val="354246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ED0E-3958-BF4C-A743-EA2E5482EF5D}"/>
              </a:ext>
            </a:extLst>
          </p:cNvPr>
          <p:cNvSpPr>
            <a:spLocks noGrp="1"/>
          </p:cNvSpPr>
          <p:nvPr>
            <p:ph type="title"/>
          </p:nvPr>
        </p:nvSpPr>
        <p:spPr/>
        <p:txBody>
          <a:bodyPr/>
          <a:lstStyle/>
          <a:p>
            <a:r>
              <a:rPr lang="en-US" dirty="0"/>
              <a:t>Question 2</a:t>
            </a:r>
          </a:p>
        </p:txBody>
      </p:sp>
      <p:pic>
        <p:nvPicPr>
          <p:cNvPr id="3" name="Picture 2">
            <a:extLst>
              <a:ext uri="{FF2B5EF4-FFF2-40B4-BE49-F238E27FC236}">
                <a16:creationId xmlns:a16="http://schemas.microsoft.com/office/drawing/2014/main" id="{12E0F514-AA97-7D44-8F50-CB4AA908C4B5}"/>
              </a:ext>
            </a:extLst>
          </p:cNvPr>
          <p:cNvPicPr>
            <a:picLocks noChangeAspect="1"/>
          </p:cNvPicPr>
          <p:nvPr/>
        </p:nvPicPr>
        <p:blipFill>
          <a:blip r:embed="rId2"/>
          <a:stretch>
            <a:fillRect/>
          </a:stretch>
        </p:blipFill>
        <p:spPr>
          <a:xfrm>
            <a:off x="2733593" y="1690690"/>
            <a:ext cx="6724814" cy="4077813"/>
          </a:xfrm>
          <a:prstGeom prst="rect">
            <a:avLst/>
          </a:prstGeom>
        </p:spPr>
      </p:pic>
      <p:sp>
        <p:nvSpPr>
          <p:cNvPr id="4" name="Rectangle 3">
            <a:extLst>
              <a:ext uri="{FF2B5EF4-FFF2-40B4-BE49-F238E27FC236}">
                <a16:creationId xmlns:a16="http://schemas.microsoft.com/office/drawing/2014/main" id="{0C8F72FA-4142-8148-86B4-A1B81B5B043A}"/>
              </a:ext>
            </a:extLst>
          </p:cNvPr>
          <p:cNvSpPr/>
          <p:nvPr/>
        </p:nvSpPr>
        <p:spPr>
          <a:xfrm>
            <a:off x="3276600" y="5257800"/>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399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E514E-314E-AD44-8ADC-1C99C96DDC5E}"/>
              </a:ext>
            </a:extLst>
          </p:cNvPr>
          <p:cNvSpPr>
            <a:spLocks noGrp="1"/>
          </p:cNvSpPr>
          <p:nvPr>
            <p:ph type="title"/>
          </p:nvPr>
        </p:nvSpPr>
        <p:spPr>
          <a:xfrm>
            <a:off x="609600" y="2720184"/>
            <a:ext cx="10972800" cy="1143000"/>
          </a:xfrm>
        </p:spPr>
        <p:txBody>
          <a:bodyPr/>
          <a:lstStyle/>
          <a:p>
            <a:r>
              <a:rPr lang="en-US" dirty="0"/>
              <a:t>Break Out</a:t>
            </a:r>
            <a:br>
              <a:rPr lang="en-US" dirty="0"/>
            </a:br>
            <a:r>
              <a:rPr lang="en-US" dirty="0"/>
              <a:t>Height Example</a:t>
            </a:r>
            <a:br>
              <a:rPr lang="en-US" dirty="0"/>
            </a:br>
            <a:r>
              <a:rPr lang="en-US" dirty="0"/>
              <a:t>Multiple Comparison</a:t>
            </a:r>
          </a:p>
        </p:txBody>
      </p:sp>
    </p:spTree>
    <p:extLst>
      <p:ext uri="{BB962C8B-B14F-4D97-AF65-F5344CB8AC3E}">
        <p14:creationId xmlns:p14="http://schemas.microsoft.com/office/powerpoint/2010/main" val="25183311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8C281-CF15-824B-8107-B177A8C68910}"/>
              </a:ext>
            </a:extLst>
          </p:cNvPr>
          <p:cNvSpPr>
            <a:spLocks noGrp="1"/>
          </p:cNvSpPr>
          <p:nvPr>
            <p:ph type="title"/>
          </p:nvPr>
        </p:nvSpPr>
        <p:spPr/>
        <p:txBody>
          <a:bodyPr/>
          <a:lstStyle/>
          <a:p>
            <a:r>
              <a:rPr lang="en-US" dirty="0"/>
              <a:t>Multiple Comparisons: Break Out</a:t>
            </a:r>
          </a:p>
        </p:txBody>
      </p:sp>
      <p:sp>
        <p:nvSpPr>
          <p:cNvPr id="3" name="Content Placeholder 2">
            <a:extLst>
              <a:ext uri="{FF2B5EF4-FFF2-40B4-BE49-F238E27FC236}">
                <a16:creationId xmlns:a16="http://schemas.microsoft.com/office/drawing/2014/main" id="{4AA447E8-87C8-7C42-AE31-E674026AEDCC}"/>
              </a:ext>
            </a:extLst>
          </p:cNvPr>
          <p:cNvSpPr>
            <a:spLocks noGrp="1"/>
          </p:cNvSpPr>
          <p:nvPr>
            <p:ph idx="1"/>
          </p:nvPr>
        </p:nvSpPr>
        <p:spPr/>
        <p:txBody>
          <a:bodyPr/>
          <a:lstStyle/>
          <a:p>
            <a:pPr marL="0" indent="0">
              <a:buNone/>
            </a:pPr>
            <a:r>
              <a:rPr lang="en-US" dirty="0"/>
              <a:t>We found in the last Unit that there was overwhelming evidence that at least one pair of sports had different mean heights.  We ran the extra sum of squares test to find if there was significant evidence to suggest that the mean height of basketball players was different than that of the other sports.  </a:t>
            </a:r>
            <a:r>
              <a:rPr lang="en-US" b="1" dirty="0"/>
              <a:t>This time, let’s run every pairwise t-test and perform the appropriate multiple comparison adjustment and see if these results agree with the extra sum of squares test!   </a:t>
            </a:r>
          </a:p>
        </p:txBody>
      </p:sp>
    </p:spTree>
    <p:extLst>
      <p:ext uri="{BB962C8B-B14F-4D97-AF65-F5344CB8AC3E}">
        <p14:creationId xmlns:p14="http://schemas.microsoft.com/office/powerpoint/2010/main" val="8725414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7CA38-8FBF-3847-8EFC-AB4F4254A354}"/>
              </a:ext>
            </a:extLst>
          </p:cNvPr>
          <p:cNvSpPr>
            <a:spLocks noGrp="1"/>
          </p:cNvSpPr>
          <p:nvPr>
            <p:ph type="title"/>
          </p:nvPr>
        </p:nvSpPr>
        <p:spPr/>
        <p:txBody>
          <a:bodyPr/>
          <a:lstStyle/>
          <a:p>
            <a:r>
              <a:rPr lang="en-US" dirty="0"/>
              <a:t>Multiple Comparisons</a:t>
            </a:r>
          </a:p>
        </p:txBody>
      </p:sp>
      <p:pic>
        <p:nvPicPr>
          <p:cNvPr id="4" name="Picture 3">
            <a:extLst>
              <a:ext uri="{FF2B5EF4-FFF2-40B4-BE49-F238E27FC236}">
                <a16:creationId xmlns:a16="http://schemas.microsoft.com/office/drawing/2014/main" id="{B0F6FE02-C77F-D949-B059-F75739437F42}"/>
              </a:ext>
            </a:extLst>
          </p:cNvPr>
          <p:cNvPicPr>
            <a:picLocks noChangeAspect="1"/>
          </p:cNvPicPr>
          <p:nvPr/>
        </p:nvPicPr>
        <p:blipFill>
          <a:blip r:embed="rId2"/>
          <a:stretch>
            <a:fillRect/>
          </a:stretch>
        </p:blipFill>
        <p:spPr>
          <a:xfrm>
            <a:off x="228600" y="1507273"/>
            <a:ext cx="5496449" cy="5034210"/>
          </a:xfrm>
          <a:prstGeom prst="rect">
            <a:avLst/>
          </a:prstGeom>
        </p:spPr>
      </p:pic>
      <p:pic>
        <p:nvPicPr>
          <p:cNvPr id="5" name="Picture 4">
            <a:extLst>
              <a:ext uri="{FF2B5EF4-FFF2-40B4-BE49-F238E27FC236}">
                <a16:creationId xmlns:a16="http://schemas.microsoft.com/office/drawing/2014/main" id="{F1C6A52D-A308-3643-95E4-AD6F86ABE246}"/>
              </a:ext>
            </a:extLst>
          </p:cNvPr>
          <p:cNvPicPr>
            <a:picLocks noChangeAspect="1"/>
          </p:cNvPicPr>
          <p:nvPr/>
        </p:nvPicPr>
        <p:blipFill>
          <a:blip r:embed="rId3"/>
          <a:stretch>
            <a:fillRect/>
          </a:stretch>
        </p:blipFill>
        <p:spPr>
          <a:xfrm>
            <a:off x="6027119" y="1507273"/>
            <a:ext cx="5860081" cy="4743450"/>
          </a:xfrm>
          <a:prstGeom prst="rect">
            <a:avLst/>
          </a:prstGeom>
        </p:spPr>
      </p:pic>
    </p:spTree>
    <p:extLst>
      <p:ext uri="{BB962C8B-B14F-4D97-AF65-F5344CB8AC3E}">
        <p14:creationId xmlns:p14="http://schemas.microsoft.com/office/powerpoint/2010/main" val="13640676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4F1FA-6FA0-714E-B6C9-AB7E77AEA52A}"/>
              </a:ext>
            </a:extLst>
          </p:cNvPr>
          <p:cNvSpPr>
            <a:spLocks noGrp="1"/>
          </p:cNvSpPr>
          <p:nvPr>
            <p:ph type="title"/>
          </p:nvPr>
        </p:nvSpPr>
        <p:spPr/>
        <p:txBody>
          <a:bodyPr/>
          <a:lstStyle/>
          <a:p>
            <a:r>
              <a:rPr lang="en-US" dirty="0"/>
              <a:t>Multiple Comparisons</a:t>
            </a:r>
          </a:p>
        </p:txBody>
      </p:sp>
      <p:pic>
        <p:nvPicPr>
          <p:cNvPr id="5" name="Picture 4">
            <a:extLst>
              <a:ext uri="{FF2B5EF4-FFF2-40B4-BE49-F238E27FC236}">
                <a16:creationId xmlns:a16="http://schemas.microsoft.com/office/drawing/2014/main" id="{E0467D51-72E2-AE40-83DF-6A0C2AC2AAC4}"/>
              </a:ext>
            </a:extLst>
          </p:cNvPr>
          <p:cNvPicPr>
            <a:picLocks noChangeAspect="1"/>
          </p:cNvPicPr>
          <p:nvPr/>
        </p:nvPicPr>
        <p:blipFill>
          <a:blip r:embed="rId2"/>
          <a:stretch>
            <a:fillRect/>
          </a:stretch>
        </p:blipFill>
        <p:spPr>
          <a:xfrm>
            <a:off x="609600" y="1676400"/>
            <a:ext cx="5860081" cy="4743450"/>
          </a:xfrm>
          <a:prstGeom prst="rect">
            <a:avLst/>
          </a:prstGeom>
        </p:spPr>
      </p:pic>
      <p:sp>
        <p:nvSpPr>
          <p:cNvPr id="6" name="TextBox 5">
            <a:extLst>
              <a:ext uri="{FF2B5EF4-FFF2-40B4-BE49-F238E27FC236}">
                <a16:creationId xmlns:a16="http://schemas.microsoft.com/office/drawing/2014/main" id="{D1DB2B0E-D5DF-3C4B-9250-6B2484B20ABA}"/>
              </a:ext>
            </a:extLst>
          </p:cNvPr>
          <p:cNvSpPr txBox="1"/>
          <p:nvPr/>
        </p:nvSpPr>
        <p:spPr>
          <a:xfrm>
            <a:off x="7010400" y="2895600"/>
            <a:ext cx="4953000" cy="1754326"/>
          </a:xfrm>
          <a:prstGeom prst="rect">
            <a:avLst/>
          </a:prstGeom>
          <a:noFill/>
        </p:spPr>
        <p:txBody>
          <a:bodyPr wrap="square" rtlCol="0">
            <a:spAutoFit/>
          </a:bodyPr>
          <a:lstStyle/>
          <a:p>
            <a:r>
              <a:rPr lang="en-US" dirty="0"/>
              <a:t>There is strong evidence to suggest that the mean basketball height is greater than the mean height of each of the other 4 sports (</a:t>
            </a:r>
            <a:r>
              <a:rPr lang="en-US" dirty="0" err="1"/>
              <a:t>pvalues</a:t>
            </a:r>
            <a:r>
              <a:rPr lang="en-US" dirty="0"/>
              <a:t> from a t-test with a Bonferroni multiple comparison correction are all less than .001.). </a:t>
            </a:r>
          </a:p>
        </p:txBody>
      </p:sp>
    </p:spTree>
    <p:extLst>
      <p:ext uri="{BB962C8B-B14F-4D97-AF65-F5344CB8AC3E}">
        <p14:creationId xmlns:p14="http://schemas.microsoft.com/office/powerpoint/2010/main" val="41338783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E514E-314E-AD44-8ADC-1C99C96DDC5E}"/>
              </a:ext>
            </a:extLst>
          </p:cNvPr>
          <p:cNvSpPr>
            <a:spLocks noGrp="1"/>
          </p:cNvSpPr>
          <p:nvPr>
            <p:ph type="title"/>
          </p:nvPr>
        </p:nvSpPr>
        <p:spPr>
          <a:xfrm>
            <a:off x="609600" y="2438400"/>
            <a:ext cx="10972800" cy="1143000"/>
          </a:xfrm>
        </p:spPr>
        <p:txBody>
          <a:bodyPr/>
          <a:lstStyle/>
          <a:p>
            <a:r>
              <a:rPr lang="en-US" dirty="0"/>
              <a:t>Break Out</a:t>
            </a:r>
            <a:br>
              <a:rPr lang="en-US" dirty="0"/>
            </a:br>
            <a:r>
              <a:rPr lang="en-US" dirty="0"/>
              <a:t>Plant Growth Example</a:t>
            </a:r>
          </a:p>
        </p:txBody>
      </p:sp>
    </p:spTree>
    <p:extLst>
      <p:ext uri="{BB962C8B-B14F-4D97-AF65-F5344CB8AC3E}">
        <p14:creationId xmlns:p14="http://schemas.microsoft.com/office/powerpoint/2010/main" val="12011930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4AF2-9DAC-D44E-AF98-142D678751B8}"/>
              </a:ext>
            </a:extLst>
          </p:cNvPr>
          <p:cNvSpPr>
            <a:spLocks noGrp="1"/>
          </p:cNvSpPr>
          <p:nvPr>
            <p:ph type="title"/>
          </p:nvPr>
        </p:nvSpPr>
        <p:spPr/>
        <p:txBody>
          <a:bodyPr/>
          <a:lstStyle/>
          <a:p>
            <a:r>
              <a:rPr lang="en-US" dirty="0"/>
              <a:t>Contrasts</a:t>
            </a:r>
          </a:p>
        </p:txBody>
      </p:sp>
      <p:sp>
        <p:nvSpPr>
          <p:cNvPr id="3" name="Content Placeholder 2">
            <a:extLst>
              <a:ext uri="{FF2B5EF4-FFF2-40B4-BE49-F238E27FC236}">
                <a16:creationId xmlns:a16="http://schemas.microsoft.com/office/drawing/2014/main" id="{27B63B83-0414-8649-913D-82B33EF21E87}"/>
              </a:ext>
            </a:extLst>
          </p:cNvPr>
          <p:cNvSpPr>
            <a:spLocks noGrp="1"/>
          </p:cNvSpPr>
          <p:nvPr>
            <p:ph idx="1"/>
          </p:nvPr>
        </p:nvSpPr>
        <p:spPr/>
        <p:txBody>
          <a:bodyPr/>
          <a:lstStyle/>
          <a:p>
            <a:r>
              <a:rPr lang="en-US" dirty="0"/>
              <a:t>Use a contrast to test if the mean yield of the treatment group means is different than the mean yield of the control group. </a:t>
            </a:r>
          </a:p>
        </p:txBody>
      </p:sp>
    </p:spTree>
    <p:extLst>
      <p:ext uri="{BB962C8B-B14F-4D97-AF65-F5344CB8AC3E}">
        <p14:creationId xmlns:p14="http://schemas.microsoft.com/office/powerpoint/2010/main" val="23799383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1733B-6665-2040-8F26-3A4077ADA343}"/>
              </a:ext>
            </a:extLst>
          </p:cNvPr>
          <p:cNvSpPr>
            <a:spLocks noGrp="1"/>
          </p:cNvSpPr>
          <p:nvPr>
            <p:ph type="title"/>
          </p:nvPr>
        </p:nvSpPr>
        <p:spPr/>
        <p:txBody>
          <a:bodyPr/>
          <a:lstStyle/>
          <a:p>
            <a:r>
              <a:rPr lang="en-US" dirty="0"/>
              <a:t>Contrasts</a:t>
            </a:r>
          </a:p>
        </p:txBody>
      </p:sp>
      <p:pic>
        <p:nvPicPr>
          <p:cNvPr id="4" name="Picture 3">
            <a:extLst>
              <a:ext uri="{FF2B5EF4-FFF2-40B4-BE49-F238E27FC236}">
                <a16:creationId xmlns:a16="http://schemas.microsoft.com/office/drawing/2014/main" id="{1EE6FCDF-E55E-1841-8635-C3E007F5A162}"/>
              </a:ext>
            </a:extLst>
          </p:cNvPr>
          <p:cNvPicPr>
            <a:picLocks noChangeAspect="1"/>
          </p:cNvPicPr>
          <p:nvPr/>
        </p:nvPicPr>
        <p:blipFill>
          <a:blip r:embed="rId2"/>
          <a:stretch>
            <a:fillRect/>
          </a:stretch>
        </p:blipFill>
        <p:spPr>
          <a:xfrm>
            <a:off x="2622550" y="2880560"/>
            <a:ext cx="6946900" cy="203200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A5610E1-A883-794D-AA1F-2B6B79F946C4}"/>
                  </a:ext>
                </a:extLst>
              </p:cNvPr>
              <p:cNvSpPr txBox="1"/>
              <p:nvPr/>
            </p:nvSpPr>
            <p:spPr>
              <a:xfrm>
                <a:off x="4051466" y="1578122"/>
                <a:ext cx="4089068" cy="5013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𝐻𝑜</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𝐶𝑜𝑛𝑡𝑟𝑜𝑙</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b="0" i="1" smtClean="0">
                                  <a:latin typeface="Cambria Math" panose="02040503050406030204" pitchFamily="18" charset="0"/>
                                </a:rPr>
                                <m:t>𝑇𝑟𝑒𝑎𝑡𝑚𝑒𝑛𝑡</m:t>
                              </m:r>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b="0" i="1" smtClean="0">
                                  <a:latin typeface="Cambria Math" panose="02040503050406030204" pitchFamily="18" charset="0"/>
                                </a:rPr>
                                <m:t>𝑇𝑟𝑒𝑎𝑡𝑚𝑒𝑛𝑡</m:t>
                              </m:r>
                              <m:r>
                                <a:rPr lang="en-US" b="0" i="1" smtClean="0">
                                  <a:latin typeface="Cambria Math" panose="02040503050406030204" pitchFamily="18" charset="0"/>
                                </a:rPr>
                                <m:t>2</m:t>
                              </m:r>
                            </m:sub>
                          </m:sSub>
                        </m:num>
                        <m:den>
                          <m:r>
                            <a:rPr lang="en-US" b="0" i="1" smtClean="0">
                              <a:latin typeface="Cambria Math" panose="02040503050406030204" pitchFamily="18" charset="0"/>
                            </a:rPr>
                            <m:t>2</m:t>
                          </m:r>
                        </m:den>
                      </m:f>
                    </m:oMath>
                  </m:oMathPara>
                </a14:m>
                <a:endParaRPr lang="en-US" dirty="0"/>
              </a:p>
            </p:txBody>
          </p:sp>
        </mc:Choice>
        <mc:Fallback xmlns="">
          <p:sp>
            <p:nvSpPr>
              <p:cNvPr id="5" name="TextBox 4">
                <a:extLst>
                  <a:ext uri="{FF2B5EF4-FFF2-40B4-BE49-F238E27FC236}">
                    <a16:creationId xmlns:a16="http://schemas.microsoft.com/office/drawing/2014/main" id="{6A5610E1-A883-794D-AA1F-2B6B79F946C4}"/>
                  </a:ext>
                </a:extLst>
              </p:cNvPr>
              <p:cNvSpPr txBox="1">
                <a:spLocks noRot="1" noChangeAspect="1" noMove="1" noResize="1" noEditPoints="1" noAdjustHandles="1" noChangeArrowheads="1" noChangeShapeType="1" noTextEdit="1"/>
              </p:cNvSpPr>
              <p:nvPr/>
            </p:nvSpPr>
            <p:spPr>
              <a:xfrm>
                <a:off x="4051466" y="1578122"/>
                <a:ext cx="4089068" cy="501356"/>
              </a:xfrm>
              <a:prstGeom prst="rect">
                <a:avLst/>
              </a:prstGeom>
              <a:blipFill>
                <a:blip r:embed="rId3"/>
                <a:stretch>
                  <a:fillRect l="-932" t="-2500"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639B62C-CCAB-2241-ACAB-067873D770A0}"/>
                  </a:ext>
                </a:extLst>
              </p:cNvPr>
              <p:cNvSpPr txBox="1"/>
              <p:nvPr/>
            </p:nvSpPr>
            <p:spPr>
              <a:xfrm>
                <a:off x="4027305" y="2165644"/>
                <a:ext cx="4094454" cy="5013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𝐶𝑜𝑛𝑡𝑟𝑜𝑙</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b="0" i="1" smtClean="0">
                                  <a:latin typeface="Cambria Math" panose="02040503050406030204" pitchFamily="18" charset="0"/>
                                </a:rPr>
                                <m:t>𝑇𝑟𝑒𝑎𝑡𝑚𝑒𝑛𝑡</m:t>
                              </m:r>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b="0" i="1" smtClean="0">
                                  <a:latin typeface="Cambria Math" panose="02040503050406030204" pitchFamily="18" charset="0"/>
                                </a:rPr>
                                <m:t>𝑇𝑟𝑒𝑎𝑡𝑚𝑒𝑛𝑡</m:t>
                              </m:r>
                              <m:r>
                                <a:rPr lang="en-US" b="0" i="1" smtClean="0">
                                  <a:latin typeface="Cambria Math" panose="02040503050406030204" pitchFamily="18" charset="0"/>
                                </a:rPr>
                                <m:t>2</m:t>
                              </m:r>
                            </m:sub>
                          </m:sSub>
                        </m:num>
                        <m:den>
                          <m:r>
                            <a:rPr lang="en-US" b="0" i="1" smtClean="0">
                              <a:latin typeface="Cambria Math" panose="02040503050406030204" pitchFamily="18" charset="0"/>
                            </a:rPr>
                            <m:t>2</m:t>
                          </m:r>
                        </m:den>
                      </m:f>
                    </m:oMath>
                  </m:oMathPara>
                </a14:m>
                <a:endParaRPr lang="en-US" dirty="0"/>
              </a:p>
            </p:txBody>
          </p:sp>
        </mc:Choice>
        <mc:Fallback xmlns="">
          <p:sp>
            <p:nvSpPr>
              <p:cNvPr id="6" name="TextBox 5">
                <a:extLst>
                  <a:ext uri="{FF2B5EF4-FFF2-40B4-BE49-F238E27FC236}">
                    <a16:creationId xmlns:a16="http://schemas.microsoft.com/office/drawing/2014/main" id="{7639B62C-CCAB-2241-ACAB-067873D770A0}"/>
                  </a:ext>
                </a:extLst>
              </p:cNvPr>
              <p:cNvSpPr txBox="1">
                <a:spLocks noRot="1" noChangeAspect="1" noMove="1" noResize="1" noEditPoints="1" noAdjustHandles="1" noChangeArrowheads="1" noChangeShapeType="1" noTextEdit="1"/>
              </p:cNvSpPr>
              <p:nvPr/>
            </p:nvSpPr>
            <p:spPr>
              <a:xfrm>
                <a:off x="4027305" y="2165644"/>
                <a:ext cx="4094454" cy="501356"/>
              </a:xfrm>
              <a:prstGeom prst="rect">
                <a:avLst/>
              </a:prstGeom>
              <a:blipFill>
                <a:blip r:embed="rId4"/>
                <a:stretch>
                  <a:fillRect l="-929" t="-2439" b="-14634"/>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94EC6E2D-E222-7147-9B97-4F556E0A3343}"/>
              </a:ext>
            </a:extLst>
          </p:cNvPr>
          <p:cNvSpPr txBox="1"/>
          <p:nvPr/>
        </p:nvSpPr>
        <p:spPr>
          <a:xfrm>
            <a:off x="800100" y="5126120"/>
            <a:ext cx="10591800" cy="646331"/>
          </a:xfrm>
          <a:prstGeom prst="rect">
            <a:avLst/>
          </a:prstGeom>
          <a:noFill/>
        </p:spPr>
        <p:txBody>
          <a:bodyPr wrap="square" rtlCol="0">
            <a:spAutoFit/>
          </a:bodyPr>
          <a:lstStyle/>
          <a:p>
            <a:r>
              <a:rPr lang="en-US" dirty="0"/>
              <a:t>There is not sufficient evidence to suggest that the mean yield of the control group is different than the average of the mean yields of the Treatment groups (</a:t>
            </a:r>
            <a:r>
              <a:rPr lang="en-US" dirty="0" err="1"/>
              <a:t>pvalue</a:t>
            </a:r>
            <a:r>
              <a:rPr lang="en-US" dirty="0"/>
              <a:t> = .8009 from a contrast (t-test)). </a:t>
            </a:r>
          </a:p>
        </p:txBody>
      </p:sp>
    </p:spTree>
    <p:extLst>
      <p:ext uri="{BB962C8B-B14F-4D97-AF65-F5344CB8AC3E}">
        <p14:creationId xmlns:p14="http://schemas.microsoft.com/office/powerpoint/2010/main" val="13660743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0458D-4F05-2449-B87E-8BD97AD00F6F}"/>
              </a:ext>
            </a:extLst>
          </p:cNvPr>
          <p:cNvSpPr>
            <a:spLocks noGrp="1"/>
          </p:cNvSpPr>
          <p:nvPr>
            <p:ph type="title"/>
          </p:nvPr>
        </p:nvSpPr>
        <p:spPr>
          <a:xfrm>
            <a:off x="609600" y="2667000"/>
            <a:ext cx="10972800" cy="1143000"/>
          </a:xfrm>
        </p:spPr>
        <p:txBody>
          <a:bodyPr/>
          <a:lstStyle/>
          <a:p>
            <a:r>
              <a:rPr lang="en-US" dirty="0"/>
              <a:t>Review: Contrasts</a:t>
            </a:r>
          </a:p>
        </p:txBody>
      </p:sp>
    </p:spTree>
    <p:extLst>
      <p:ext uri="{BB962C8B-B14F-4D97-AF65-F5344CB8AC3E}">
        <p14:creationId xmlns:p14="http://schemas.microsoft.com/office/powerpoint/2010/main" val="38971973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 Code for Handicap Example Question 4</a:t>
            </a:r>
          </a:p>
        </p:txBody>
      </p:sp>
      <p:sp>
        <p:nvSpPr>
          <p:cNvPr id="9" name="Rectangle 8"/>
          <p:cNvSpPr/>
          <p:nvPr/>
        </p:nvSpPr>
        <p:spPr>
          <a:xfrm>
            <a:off x="3943057" y="1430680"/>
            <a:ext cx="5734343" cy="461665"/>
          </a:xfrm>
          <a:prstGeom prst="rect">
            <a:avLst/>
          </a:prstGeom>
        </p:spPr>
        <p:txBody>
          <a:bodyPr wrap="square">
            <a:spAutoFit/>
          </a:bodyPr>
          <a:lstStyle/>
          <a:p>
            <a:r>
              <a:rPr lang="en-US" sz="2400" dirty="0">
                <a:solidFill>
                  <a:srgbClr val="00B0F0"/>
                </a:solidFill>
              </a:rPr>
              <a:t>Note: Must Load multcomp package</a:t>
            </a:r>
          </a:p>
        </p:txBody>
      </p:sp>
      <p:pic>
        <p:nvPicPr>
          <p:cNvPr id="3" name="Picture 2"/>
          <p:cNvPicPr>
            <a:picLocks noChangeAspect="1"/>
          </p:cNvPicPr>
          <p:nvPr/>
        </p:nvPicPr>
        <p:blipFill>
          <a:blip r:embed="rId2"/>
          <a:stretch>
            <a:fillRect/>
          </a:stretch>
        </p:blipFill>
        <p:spPr>
          <a:xfrm>
            <a:off x="1650301" y="2032000"/>
            <a:ext cx="4547999" cy="3048000"/>
          </a:xfrm>
          <a:prstGeom prst="rect">
            <a:avLst/>
          </a:prstGeom>
        </p:spPr>
      </p:pic>
      <p:pic>
        <p:nvPicPr>
          <p:cNvPr id="7" name="Picture 6"/>
          <p:cNvPicPr>
            <a:picLocks noChangeAspect="1"/>
          </p:cNvPicPr>
          <p:nvPr/>
        </p:nvPicPr>
        <p:blipFill>
          <a:blip r:embed="rId3"/>
          <a:stretch>
            <a:fillRect/>
          </a:stretch>
        </p:blipFill>
        <p:spPr>
          <a:xfrm>
            <a:off x="6426200" y="1930400"/>
            <a:ext cx="4140200" cy="3251200"/>
          </a:xfrm>
          <a:prstGeom prst="rect">
            <a:avLst/>
          </a:prstGeom>
        </p:spPr>
      </p:pic>
      <p:pic>
        <p:nvPicPr>
          <p:cNvPr id="6" name="Picture 2">
            <a:extLst>
              <a:ext uri="{FF2B5EF4-FFF2-40B4-BE49-F238E27FC236}">
                <a16:creationId xmlns:a16="http://schemas.microsoft.com/office/drawing/2014/main" id="{01527F5F-6B8D-CD47-B75E-54E50623D1F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281" t="52960" r="11930"/>
          <a:stretch/>
        </p:blipFill>
        <p:spPr bwMode="auto">
          <a:xfrm>
            <a:off x="4572000" y="5221938"/>
            <a:ext cx="3492500" cy="1489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95799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F09B0-4FD6-BD4B-BE32-CE5B3544343E}"/>
              </a:ext>
            </a:extLst>
          </p:cNvPr>
          <p:cNvSpPr>
            <a:spLocks noGrp="1"/>
          </p:cNvSpPr>
          <p:nvPr>
            <p:ph type="title"/>
          </p:nvPr>
        </p:nvSpPr>
        <p:spPr/>
        <p:txBody>
          <a:bodyPr/>
          <a:lstStyle/>
          <a:p>
            <a:r>
              <a:rPr lang="en-US" dirty="0"/>
              <a:t>Multiple Comparisons</a:t>
            </a:r>
          </a:p>
        </p:txBody>
      </p:sp>
      <p:sp>
        <p:nvSpPr>
          <p:cNvPr id="3" name="Content Placeholder 2">
            <a:extLst>
              <a:ext uri="{FF2B5EF4-FFF2-40B4-BE49-F238E27FC236}">
                <a16:creationId xmlns:a16="http://schemas.microsoft.com/office/drawing/2014/main" id="{2A9B8558-FAF7-4E4F-A6DD-BA43A0F4D203}"/>
              </a:ext>
            </a:extLst>
          </p:cNvPr>
          <p:cNvSpPr>
            <a:spLocks noGrp="1"/>
          </p:cNvSpPr>
          <p:nvPr>
            <p:ph idx="1"/>
          </p:nvPr>
        </p:nvSpPr>
        <p:spPr/>
        <p:txBody>
          <a:bodyPr/>
          <a:lstStyle/>
          <a:p>
            <a:pPr marL="0" indent="0">
              <a:buNone/>
            </a:pPr>
            <a:r>
              <a:rPr lang="en-US" dirty="0"/>
              <a:t>Compare Each Treatment group mean to the Control group mean using the most appropriate multiple comparison method. </a:t>
            </a:r>
          </a:p>
        </p:txBody>
      </p:sp>
    </p:spTree>
    <p:extLst>
      <p:ext uri="{BB962C8B-B14F-4D97-AF65-F5344CB8AC3E}">
        <p14:creationId xmlns:p14="http://schemas.microsoft.com/office/powerpoint/2010/main" val="1955847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683DE-9557-4849-92A1-EFC145899211}"/>
              </a:ext>
            </a:extLst>
          </p:cNvPr>
          <p:cNvSpPr>
            <a:spLocks noGrp="1"/>
          </p:cNvSpPr>
          <p:nvPr>
            <p:ph type="title"/>
          </p:nvPr>
        </p:nvSpPr>
        <p:spPr/>
        <p:txBody>
          <a:bodyPr/>
          <a:lstStyle/>
          <a:p>
            <a:r>
              <a:rPr lang="en-US" dirty="0"/>
              <a:t>Question 3</a:t>
            </a:r>
          </a:p>
        </p:txBody>
      </p:sp>
      <p:pic>
        <p:nvPicPr>
          <p:cNvPr id="4" name="Picture 3">
            <a:extLst>
              <a:ext uri="{FF2B5EF4-FFF2-40B4-BE49-F238E27FC236}">
                <a16:creationId xmlns:a16="http://schemas.microsoft.com/office/drawing/2014/main" id="{7022F34C-FE86-AF47-9B9D-DD2E96F1D74F}"/>
              </a:ext>
            </a:extLst>
          </p:cNvPr>
          <p:cNvPicPr>
            <a:picLocks noChangeAspect="1"/>
          </p:cNvPicPr>
          <p:nvPr/>
        </p:nvPicPr>
        <p:blipFill>
          <a:blip r:embed="rId2"/>
          <a:stretch>
            <a:fillRect/>
          </a:stretch>
        </p:blipFill>
        <p:spPr>
          <a:xfrm>
            <a:off x="1797050" y="1631950"/>
            <a:ext cx="8597900" cy="3594100"/>
          </a:xfrm>
          <a:prstGeom prst="rect">
            <a:avLst/>
          </a:prstGeom>
        </p:spPr>
      </p:pic>
      <p:sp>
        <p:nvSpPr>
          <p:cNvPr id="5" name="Rectangle 4">
            <a:extLst>
              <a:ext uri="{FF2B5EF4-FFF2-40B4-BE49-F238E27FC236}">
                <a16:creationId xmlns:a16="http://schemas.microsoft.com/office/drawing/2014/main" id="{F0213CB5-4948-0240-845A-F77F5CEBAD30}"/>
              </a:ext>
            </a:extLst>
          </p:cNvPr>
          <p:cNvSpPr/>
          <p:nvPr/>
        </p:nvSpPr>
        <p:spPr>
          <a:xfrm>
            <a:off x="2209800" y="4267200"/>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931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F09B0-4FD6-BD4B-BE32-CE5B3544343E}"/>
              </a:ext>
            </a:extLst>
          </p:cNvPr>
          <p:cNvSpPr>
            <a:spLocks noGrp="1"/>
          </p:cNvSpPr>
          <p:nvPr>
            <p:ph type="title"/>
          </p:nvPr>
        </p:nvSpPr>
        <p:spPr/>
        <p:txBody>
          <a:bodyPr/>
          <a:lstStyle/>
          <a:p>
            <a:r>
              <a:rPr lang="en-US" dirty="0"/>
              <a:t>Multiple Comparisons</a:t>
            </a:r>
          </a:p>
        </p:txBody>
      </p:sp>
      <p:pic>
        <p:nvPicPr>
          <p:cNvPr id="6" name="Picture 5">
            <a:extLst>
              <a:ext uri="{FF2B5EF4-FFF2-40B4-BE49-F238E27FC236}">
                <a16:creationId xmlns:a16="http://schemas.microsoft.com/office/drawing/2014/main" id="{F3E47FBE-174A-A347-B3DE-ADE73389EFD4}"/>
              </a:ext>
            </a:extLst>
          </p:cNvPr>
          <p:cNvPicPr>
            <a:picLocks noChangeAspect="1"/>
          </p:cNvPicPr>
          <p:nvPr/>
        </p:nvPicPr>
        <p:blipFill>
          <a:blip r:embed="rId2"/>
          <a:stretch>
            <a:fillRect/>
          </a:stretch>
        </p:blipFill>
        <p:spPr>
          <a:xfrm>
            <a:off x="457200" y="1520593"/>
            <a:ext cx="6870700" cy="5118100"/>
          </a:xfrm>
          <a:prstGeom prst="rect">
            <a:avLst/>
          </a:prstGeom>
        </p:spPr>
      </p:pic>
      <p:sp>
        <p:nvSpPr>
          <p:cNvPr id="7" name="TextBox 6">
            <a:extLst>
              <a:ext uri="{FF2B5EF4-FFF2-40B4-BE49-F238E27FC236}">
                <a16:creationId xmlns:a16="http://schemas.microsoft.com/office/drawing/2014/main" id="{B260B8B3-36AE-4F44-90EC-4FCBD09BCFE8}"/>
              </a:ext>
            </a:extLst>
          </p:cNvPr>
          <p:cNvSpPr txBox="1"/>
          <p:nvPr/>
        </p:nvSpPr>
        <p:spPr>
          <a:xfrm>
            <a:off x="7543800" y="3340979"/>
            <a:ext cx="4419600" cy="1754326"/>
          </a:xfrm>
          <a:prstGeom prst="rect">
            <a:avLst/>
          </a:prstGeom>
          <a:noFill/>
        </p:spPr>
        <p:txBody>
          <a:bodyPr wrap="square" rtlCol="0">
            <a:spAutoFit/>
          </a:bodyPr>
          <a:lstStyle/>
          <a:p>
            <a:r>
              <a:rPr lang="en-US" dirty="0"/>
              <a:t>There is not enough evidence to suggest that the mean yield of the control group is different than either one of the mean yields of the treatment groups (</a:t>
            </a:r>
            <a:r>
              <a:rPr lang="en-US" dirty="0" err="1"/>
              <a:t>pvalues</a:t>
            </a:r>
            <a:r>
              <a:rPr lang="en-US" dirty="0"/>
              <a:t>: trt1: .323, trt2: .153 with a Dunnett’s multiple comparison correction). </a:t>
            </a:r>
          </a:p>
        </p:txBody>
      </p:sp>
    </p:spTree>
    <p:extLst>
      <p:ext uri="{BB962C8B-B14F-4D97-AF65-F5344CB8AC3E}">
        <p14:creationId xmlns:p14="http://schemas.microsoft.com/office/powerpoint/2010/main" val="30823676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1: Takeaways!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533400" y="1825625"/>
            <a:ext cx="9657945" cy="4351338"/>
          </a:xfrm>
        </p:spPr>
        <p:txBody>
          <a:bodyPr>
            <a:normAutofit fontScale="92500" lnSpcReduction="10000"/>
          </a:bodyPr>
          <a:lstStyle/>
          <a:p>
            <a:pPr marL="0" indent="0">
              <a:buNone/>
            </a:pPr>
            <a:r>
              <a:rPr lang="en-US" dirty="0"/>
              <a:t>Please provide at least 4 takeaways from this section and any questions that you may have.  These questions will help design the live session for this unit.</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27514183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2: Questions!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609600" y="1905000"/>
            <a:ext cx="10820400" cy="4351338"/>
          </a:xfrm>
        </p:spPr>
        <p:txBody>
          <a:bodyPr>
            <a:normAutofit/>
          </a:bodyPr>
          <a:lstStyle/>
          <a:p>
            <a:pPr marL="0" indent="0">
              <a:buNone/>
            </a:pPr>
            <a:r>
              <a:rPr lang="en-US" dirty="0"/>
              <a:t>Please provide any question or topics of discussion that came up in this Unit!  These will help help us optimize our live session for maximum learning and takeaways!  </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19600399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C948-A4A3-5946-B047-076635D43652}"/>
              </a:ext>
            </a:extLst>
          </p:cNvPr>
          <p:cNvSpPr>
            <a:spLocks noGrp="1"/>
          </p:cNvSpPr>
          <p:nvPr>
            <p:ph type="title"/>
          </p:nvPr>
        </p:nvSpPr>
        <p:spPr>
          <a:xfrm>
            <a:off x="1695450" y="2819400"/>
            <a:ext cx="8801100" cy="1450757"/>
          </a:xfrm>
        </p:spPr>
        <p:txBody>
          <a:bodyPr/>
          <a:lstStyle/>
          <a:p>
            <a:pPr algn="ctr"/>
            <a:r>
              <a:rPr lang="en-US" dirty="0"/>
              <a:t>End For Live Session Assignment Unit 7!</a:t>
            </a:r>
          </a:p>
        </p:txBody>
      </p:sp>
      <p:sp>
        <p:nvSpPr>
          <p:cNvPr id="4" name="Slide Number Placeholder 3">
            <a:extLst>
              <a:ext uri="{FF2B5EF4-FFF2-40B4-BE49-F238E27FC236}">
                <a16:creationId xmlns:a16="http://schemas.microsoft.com/office/drawing/2014/main" id="{C89C5DF8-9726-8A40-B8E3-D578C82B8DDF}"/>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53</a:t>
            </a:fld>
            <a:endParaRPr lang="en-US" altLang="en-US" dirty="0"/>
          </a:p>
        </p:txBody>
      </p:sp>
    </p:spTree>
    <p:extLst>
      <p:ext uri="{BB962C8B-B14F-4D97-AF65-F5344CB8AC3E}">
        <p14:creationId xmlns:p14="http://schemas.microsoft.com/office/powerpoint/2010/main" val="2935390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1F9D7-9696-144F-B509-674B8B7B20CE}"/>
              </a:ext>
            </a:extLst>
          </p:cNvPr>
          <p:cNvSpPr>
            <a:spLocks noGrp="1"/>
          </p:cNvSpPr>
          <p:nvPr>
            <p:ph type="title"/>
          </p:nvPr>
        </p:nvSpPr>
        <p:spPr/>
        <p:txBody>
          <a:bodyPr/>
          <a:lstStyle/>
          <a:p>
            <a:r>
              <a:rPr lang="en-US" dirty="0"/>
              <a:t>Question 4</a:t>
            </a:r>
          </a:p>
        </p:txBody>
      </p:sp>
      <p:pic>
        <p:nvPicPr>
          <p:cNvPr id="4" name="Picture 3">
            <a:extLst>
              <a:ext uri="{FF2B5EF4-FFF2-40B4-BE49-F238E27FC236}">
                <a16:creationId xmlns:a16="http://schemas.microsoft.com/office/drawing/2014/main" id="{ABFCB04D-EA63-D242-8E61-1C391844D8A3}"/>
              </a:ext>
            </a:extLst>
          </p:cNvPr>
          <p:cNvPicPr>
            <a:picLocks noChangeAspect="1"/>
          </p:cNvPicPr>
          <p:nvPr/>
        </p:nvPicPr>
        <p:blipFill>
          <a:blip r:embed="rId2"/>
          <a:stretch>
            <a:fillRect/>
          </a:stretch>
        </p:blipFill>
        <p:spPr>
          <a:xfrm>
            <a:off x="1790700" y="1826097"/>
            <a:ext cx="8610600" cy="3556000"/>
          </a:xfrm>
          <a:prstGeom prst="rect">
            <a:avLst/>
          </a:prstGeom>
        </p:spPr>
      </p:pic>
      <p:sp>
        <p:nvSpPr>
          <p:cNvPr id="5" name="Rectangle 4">
            <a:extLst>
              <a:ext uri="{FF2B5EF4-FFF2-40B4-BE49-F238E27FC236}">
                <a16:creationId xmlns:a16="http://schemas.microsoft.com/office/drawing/2014/main" id="{1818D25A-2688-E647-84FE-B6AB6D393F6A}"/>
              </a:ext>
            </a:extLst>
          </p:cNvPr>
          <p:cNvSpPr/>
          <p:nvPr/>
        </p:nvSpPr>
        <p:spPr>
          <a:xfrm>
            <a:off x="2133600" y="3299297"/>
            <a:ext cx="304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EE4F0C8-99EC-A048-9BB0-FE567D2788BD}"/>
              </a:ext>
            </a:extLst>
          </p:cNvPr>
          <p:cNvSpPr/>
          <p:nvPr/>
        </p:nvSpPr>
        <p:spPr>
          <a:xfrm>
            <a:off x="4267200" y="2209800"/>
            <a:ext cx="457200"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247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032C-F3A2-3246-954B-BB47CD54099B}"/>
              </a:ext>
            </a:extLst>
          </p:cNvPr>
          <p:cNvSpPr>
            <a:spLocks noGrp="1"/>
          </p:cNvSpPr>
          <p:nvPr>
            <p:ph type="title"/>
          </p:nvPr>
        </p:nvSpPr>
        <p:spPr>
          <a:xfrm>
            <a:off x="609600" y="2743200"/>
            <a:ext cx="10972800" cy="1143000"/>
          </a:xfrm>
        </p:spPr>
        <p:txBody>
          <a:bodyPr/>
          <a:lstStyle/>
          <a:p>
            <a:r>
              <a:rPr lang="en-US" dirty="0"/>
              <a:t>End Quick Quiz Questions</a:t>
            </a:r>
          </a:p>
        </p:txBody>
      </p:sp>
    </p:spTree>
    <p:extLst>
      <p:ext uri="{BB962C8B-B14F-4D97-AF65-F5344CB8AC3E}">
        <p14:creationId xmlns:p14="http://schemas.microsoft.com/office/powerpoint/2010/main" val="854990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2E5ED-12F4-584D-B14E-60A39461C9F4}"/>
              </a:ext>
            </a:extLst>
          </p:cNvPr>
          <p:cNvSpPr>
            <a:spLocks noGrp="1"/>
          </p:cNvSpPr>
          <p:nvPr>
            <p:ph type="title"/>
          </p:nvPr>
        </p:nvSpPr>
        <p:spPr>
          <a:xfrm>
            <a:off x="609600" y="2438400"/>
            <a:ext cx="10972800" cy="1143000"/>
          </a:xfrm>
        </p:spPr>
        <p:txBody>
          <a:bodyPr/>
          <a:lstStyle/>
          <a:p>
            <a:r>
              <a:rPr lang="en-US" dirty="0"/>
              <a:t>A Common Question:</a:t>
            </a:r>
            <a:br>
              <a:rPr lang="en-US" dirty="0"/>
            </a:br>
            <a:r>
              <a:rPr lang="en-US" dirty="0"/>
              <a:t>How to Find the Contrast Weights and What Are Their Significance?</a:t>
            </a:r>
          </a:p>
        </p:txBody>
      </p:sp>
    </p:spTree>
    <p:extLst>
      <p:ext uri="{BB962C8B-B14F-4D97-AF65-F5344CB8AC3E}">
        <p14:creationId xmlns:p14="http://schemas.microsoft.com/office/powerpoint/2010/main" val="477225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r>
              <a:rPr lang="en-US" dirty="0"/>
              <a:t>Let’s Try Some!!!</a:t>
            </a:r>
          </a:p>
        </p:txBody>
      </p:sp>
      <mc:AlternateContent xmlns:mc="http://schemas.openxmlformats.org/markup-compatibility/2006">
        <mc:Choice xmlns:a14="http://schemas.microsoft.com/office/drawing/2010/main" Requires="a14">
          <p:sp>
            <p:nvSpPr>
              <p:cNvPr id="4" name="TextBox 3"/>
              <p:cNvSpPr txBox="1"/>
              <p:nvPr/>
            </p:nvSpPr>
            <p:spPr>
              <a:xfrm>
                <a:off x="3810000" y="2928298"/>
                <a:ext cx="4667816" cy="16526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a:rPr>
                        <m:t>H</m:t>
                      </m:r>
                      <m:r>
                        <m:rPr>
                          <m:sty m:val="p"/>
                        </m:rPr>
                        <a:rPr lang="en-US" baseline="-25000">
                          <a:latin typeface="Cambria Math"/>
                        </a:rPr>
                        <m:t>o</m:t>
                      </m:r>
                      <m:r>
                        <a:rPr lang="en-US">
                          <a:latin typeface="Cambria Math"/>
                        </a:rPr>
                        <m:t>: </m:t>
                      </m:r>
                      <m:sSub>
                        <m:sSubPr>
                          <m:ctrlPr>
                            <a:rPr lang="el-GR"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𝑆</m:t>
                          </m:r>
                          <m:r>
                            <a:rPr lang="en-US" i="1">
                              <a:latin typeface="Cambria Math"/>
                              <a:ea typeface="Cambria Math"/>
                            </a:rPr>
                            <m:t> </m:t>
                          </m:r>
                        </m:sub>
                      </m:sSub>
                      <m:r>
                        <a:rPr lang="en-US" i="1">
                          <a:latin typeface="Cambria Math"/>
                          <a:ea typeface="Cambria Math"/>
                        </a:rPr>
                        <m:t>− </m:t>
                      </m:r>
                      <m:f>
                        <m:fPr>
                          <m:ctrlPr>
                            <a:rPr lang="en-US" i="1">
                              <a:latin typeface="Cambria Math" panose="02040503050406030204" pitchFamily="18" charset="0"/>
                              <a:ea typeface="Cambria Math"/>
                            </a:rPr>
                          </m:ctrlPr>
                        </m:fPr>
                        <m:num>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𝐴</m:t>
                              </m:r>
                            </m:sub>
                          </m:sSub>
                          <m:r>
                            <a:rPr lang="en-US" i="1">
                              <a:latin typeface="Cambria Math"/>
                              <a:ea typeface="Cambria Math"/>
                            </a:rPr>
                            <m:t>+</m:t>
                          </m:r>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𝐵</m:t>
                              </m:r>
                            </m:sub>
                          </m:sSub>
                          <m:r>
                            <a:rPr lang="en-US" i="1">
                              <a:latin typeface="Cambria Math"/>
                              <a:ea typeface="Cambria Math"/>
                            </a:rPr>
                            <m:t>+</m:t>
                          </m:r>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𝐶</m:t>
                              </m:r>
                            </m:sub>
                          </m:sSub>
                          <m:r>
                            <a:rPr lang="en-US" i="1">
                              <a:latin typeface="Cambria Math"/>
                              <a:ea typeface="Cambria Math"/>
                            </a:rPr>
                            <m:t>+</m:t>
                          </m:r>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𝐷</m:t>
                              </m:r>
                            </m:sub>
                          </m:sSub>
                          <m:r>
                            <a:rPr lang="en-US" i="1">
                              <a:latin typeface="Cambria Math"/>
                              <a:ea typeface="Cambria Math"/>
                            </a:rPr>
                            <m:t>+</m:t>
                          </m:r>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𝐸</m:t>
                              </m:r>
                            </m:sub>
                          </m:sSub>
                          <m:r>
                            <a:rPr lang="en-US" i="1">
                              <a:latin typeface="Cambria Math"/>
                              <a:ea typeface="Cambria Math"/>
                            </a:rPr>
                            <m:t>+</m:t>
                          </m:r>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𝐹</m:t>
                              </m:r>
                            </m:sub>
                          </m:sSub>
                        </m:num>
                        <m:den>
                          <m:r>
                            <a:rPr lang="en-US" i="1">
                              <a:latin typeface="Cambria Math"/>
                              <a:ea typeface="Cambria Math"/>
                            </a:rPr>
                            <m:t>6</m:t>
                          </m:r>
                        </m:den>
                      </m:f>
                      <m:r>
                        <a:rPr lang="en-US">
                          <a:latin typeface="Cambria Math"/>
                          <a:ea typeface="Cambria Math"/>
                        </a:rPr>
                        <m:t>=0</m:t>
                      </m:r>
                    </m:oMath>
                  </m:oMathPara>
                </a14:m>
                <a:endParaRPr lang="en-US" dirty="0">
                  <a:ea typeface="Cambria Math"/>
                </a:endParaRPr>
              </a:p>
              <a:p>
                <a:endParaRPr lang="en-US" dirty="0"/>
              </a:p>
              <a:p>
                <a:pPr/>
                <a14:m>
                  <m:oMathPara xmlns:m="http://schemas.openxmlformats.org/officeDocument/2006/math">
                    <m:oMathParaPr>
                      <m:jc m:val="centerGroup"/>
                    </m:oMathParaPr>
                    <m:oMath xmlns:m="http://schemas.openxmlformats.org/officeDocument/2006/math">
                      <m:r>
                        <m:rPr>
                          <m:sty m:val="p"/>
                        </m:rPr>
                        <a:rPr lang="en-US">
                          <a:latin typeface="Cambria Math"/>
                        </a:rPr>
                        <m:t>H</m:t>
                      </m:r>
                      <m:r>
                        <m:rPr>
                          <m:sty m:val="p"/>
                        </m:rPr>
                        <a:rPr lang="en-US" baseline="-25000">
                          <a:latin typeface="Cambria Math"/>
                        </a:rPr>
                        <m:t>a</m:t>
                      </m:r>
                      <m:r>
                        <a:rPr lang="en-US">
                          <a:latin typeface="Cambria Math"/>
                        </a:rPr>
                        <m:t>: </m:t>
                      </m:r>
                      <m:sSub>
                        <m:sSubPr>
                          <m:ctrlPr>
                            <a:rPr lang="el-GR"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𝑆</m:t>
                          </m:r>
                          <m:r>
                            <a:rPr lang="en-US" i="1">
                              <a:latin typeface="Cambria Math"/>
                              <a:ea typeface="Cambria Math"/>
                            </a:rPr>
                            <m:t> </m:t>
                          </m:r>
                        </m:sub>
                      </m:sSub>
                      <m:r>
                        <a:rPr lang="en-US" i="1">
                          <a:latin typeface="Cambria Math"/>
                          <a:ea typeface="Cambria Math"/>
                        </a:rPr>
                        <m:t>− </m:t>
                      </m:r>
                      <m:f>
                        <m:fPr>
                          <m:ctrlPr>
                            <a:rPr lang="en-US" i="1">
                              <a:latin typeface="Cambria Math" panose="02040503050406030204" pitchFamily="18" charset="0"/>
                              <a:ea typeface="Cambria Math"/>
                            </a:rPr>
                          </m:ctrlPr>
                        </m:fPr>
                        <m:num>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𝐴</m:t>
                              </m:r>
                            </m:sub>
                          </m:sSub>
                          <m:r>
                            <a:rPr lang="en-US" i="1">
                              <a:latin typeface="Cambria Math"/>
                              <a:ea typeface="Cambria Math"/>
                            </a:rPr>
                            <m:t>+</m:t>
                          </m:r>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𝐵</m:t>
                              </m:r>
                            </m:sub>
                          </m:sSub>
                          <m:r>
                            <a:rPr lang="en-US" i="1">
                              <a:latin typeface="Cambria Math"/>
                              <a:ea typeface="Cambria Math"/>
                            </a:rPr>
                            <m:t>+</m:t>
                          </m:r>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𝐶</m:t>
                              </m:r>
                            </m:sub>
                          </m:sSub>
                          <m:r>
                            <a:rPr lang="en-US" i="1">
                              <a:latin typeface="Cambria Math"/>
                              <a:ea typeface="Cambria Math"/>
                            </a:rPr>
                            <m:t>+</m:t>
                          </m:r>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𝐷</m:t>
                              </m:r>
                            </m:sub>
                          </m:sSub>
                          <m:r>
                            <a:rPr lang="en-US" i="1">
                              <a:latin typeface="Cambria Math"/>
                              <a:ea typeface="Cambria Math"/>
                            </a:rPr>
                            <m:t>+</m:t>
                          </m:r>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𝐸</m:t>
                              </m:r>
                            </m:sub>
                          </m:sSub>
                          <m:r>
                            <a:rPr lang="en-US" i="1">
                              <a:latin typeface="Cambria Math"/>
                              <a:ea typeface="Cambria Math"/>
                            </a:rPr>
                            <m:t>+</m:t>
                          </m:r>
                          <m:sSub>
                            <m:sSubPr>
                              <m:ctrlPr>
                                <a:rPr lang="en-US" i="1">
                                  <a:latin typeface="Cambria Math" panose="02040503050406030204" pitchFamily="18" charset="0"/>
                                  <a:ea typeface="Cambria Math"/>
                                </a:rPr>
                              </m:ctrlPr>
                            </m:sSubPr>
                            <m:e>
                              <m:r>
                                <m:rPr>
                                  <m:sty m:val="p"/>
                                </m:rPr>
                                <a:rPr lang="el-GR" i="1">
                                  <a:latin typeface="Cambria Math"/>
                                  <a:ea typeface="Cambria Math"/>
                                </a:rPr>
                                <m:t>μ</m:t>
                              </m:r>
                            </m:e>
                            <m:sub>
                              <m:r>
                                <a:rPr lang="en-US" i="1">
                                  <a:latin typeface="Cambria Math"/>
                                  <a:ea typeface="Cambria Math"/>
                                </a:rPr>
                                <m:t>𝐹</m:t>
                              </m:r>
                            </m:sub>
                          </m:sSub>
                        </m:num>
                        <m:den>
                          <m:r>
                            <a:rPr lang="en-US" i="1">
                              <a:latin typeface="Cambria Math"/>
                              <a:ea typeface="Cambria Math"/>
                            </a:rPr>
                            <m:t>6</m:t>
                          </m:r>
                        </m:den>
                      </m:f>
                      <m:r>
                        <a:rPr lang="en-US">
                          <a:latin typeface="Cambria Math"/>
                          <a:ea typeface="Cambria Math"/>
                        </a:rPr>
                        <m:t>≠</m:t>
                      </m:r>
                      <m:r>
                        <a:rPr lang="en-US">
                          <a:latin typeface="Cambria Math"/>
                          <a:ea typeface="Cambria Math"/>
                        </a:rPr>
                        <m:t>0</m:t>
                      </m:r>
                    </m:oMath>
                  </m:oMathPara>
                </a14:m>
                <a:endParaRPr lang="en-US" dirty="0">
                  <a:ea typeface="Cambria Math"/>
                </a:endParaRPr>
              </a:p>
              <a:p>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3810000" y="2928298"/>
                <a:ext cx="4667816" cy="16526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p:cNvSpPr txBox="1"/>
              <p:nvPr/>
            </p:nvSpPr>
            <p:spPr>
              <a:xfrm>
                <a:off x="2667000" y="1861498"/>
                <a:ext cx="7239000" cy="923330"/>
              </a:xfrm>
              <a:prstGeom prst="rect">
                <a:avLst/>
              </a:prstGeom>
              <a:noFill/>
            </p:spPr>
            <p:txBody>
              <a:bodyPr wrap="square" rtlCol="0">
                <a:spAutoFit/>
              </a:bodyPr>
              <a:lstStyle/>
              <a:p>
                <a:pPr algn="ctr"/>
                <a:r>
                  <a:rPr lang="en-US" dirty="0"/>
                  <a:t>Write the statement (</a:t>
                </a:r>
                <a14:m>
                  <m:oMath xmlns:m="http://schemas.openxmlformats.org/officeDocument/2006/math">
                    <m:r>
                      <a:rPr lang="en-US" i="1">
                        <a:latin typeface="Cambria Math"/>
                        <a:ea typeface="Cambria Math"/>
                      </a:rPr>
                      <m:t>𝛾</m:t>
                    </m:r>
                    <m:r>
                      <a:rPr lang="en-US" i="1">
                        <a:latin typeface="Cambria Math"/>
                        <a:ea typeface="Cambria Math"/>
                      </a:rPr>
                      <m:t> </m:t>
                    </m:r>
                  </m:oMath>
                </a14:m>
                <a:r>
                  <a:rPr lang="en-US" dirty="0"/>
                  <a:t>) for the population contrast below. </a:t>
                </a:r>
              </a:p>
              <a:p>
                <a:pPr algn="ctr"/>
                <a:r>
                  <a:rPr lang="en-US" dirty="0"/>
                  <a:t>Then provide the contrast vector as you would input it in SAS. (Use alphabetical order of the subscripts.) </a:t>
                </a:r>
              </a:p>
            </p:txBody>
          </p:sp>
        </mc:Choice>
        <mc:Fallback>
          <p:sp>
            <p:nvSpPr>
              <p:cNvPr id="3" name="TextBox 2"/>
              <p:cNvSpPr txBox="1">
                <a:spLocks noRot="1" noChangeAspect="1" noMove="1" noResize="1" noEditPoints="1" noAdjustHandles="1" noChangeArrowheads="1" noChangeShapeType="1" noTextEdit="1"/>
              </p:cNvSpPr>
              <p:nvPr/>
            </p:nvSpPr>
            <p:spPr>
              <a:xfrm>
                <a:off x="2667000" y="1861498"/>
                <a:ext cx="7239000" cy="923330"/>
              </a:xfrm>
              <a:prstGeom prst="rect">
                <a:avLst/>
              </a:prstGeom>
              <a:blipFill>
                <a:blip r:embed="rId3"/>
                <a:stretch>
                  <a:fillRect t="-2703" b="-9459"/>
                </a:stretch>
              </a:blipFill>
            </p:spPr>
            <p:txBody>
              <a:bodyPr/>
              <a:lstStyle/>
              <a:p>
                <a:r>
                  <a:rPr lang="en-US">
                    <a:noFill/>
                  </a:rPr>
                  <a:t> </a:t>
                </a:r>
              </a:p>
            </p:txBody>
          </p:sp>
        </mc:Fallback>
      </mc:AlternateContent>
      <p:sp>
        <p:nvSpPr>
          <p:cNvPr id="8" name="TextBox 7"/>
          <p:cNvSpPr txBox="1"/>
          <p:nvPr/>
        </p:nvSpPr>
        <p:spPr>
          <a:xfrm>
            <a:off x="6858000" y="6172200"/>
            <a:ext cx="3657600" cy="369332"/>
          </a:xfrm>
          <a:prstGeom prst="rect">
            <a:avLst/>
          </a:prstGeom>
          <a:noFill/>
        </p:spPr>
        <p:txBody>
          <a:bodyPr wrap="square" rtlCol="0">
            <a:spAutoFit/>
          </a:bodyPr>
          <a:lstStyle/>
          <a:p>
            <a:pPr algn="ctr"/>
            <a:r>
              <a:rPr lang="en-US" dirty="0"/>
              <a:t>Answer on Next Slide -&gt; </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F0433CA-6B17-4940-9ABC-E1BA7F350E28}"/>
                  </a:ext>
                </a:extLst>
              </p:cNvPr>
              <p:cNvSpPr txBox="1"/>
              <p:nvPr/>
            </p:nvSpPr>
            <p:spPr>
              <a:xfrm>
                <a:off x="3391048" y="4355068"/>
                <a:ext cx="62549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a:solidFill>
                            <a:srgbClr val="FF0000"/>
                          </a:solidFill>
                          <a:latin typeface="Cambria Math"/>
                          <a:ea typeface="Cambria Math"/>
                        </a:rPr>
                        <m:t>𝜸</m:t>
                      </m:r>
                      <m:r>
                        <a:rPr lang="en-US" b="1" i="1">
                          <a:solidFill>
                            <a:srgbClr val="FF0000"/>
                          </a:solidFill>
                          <a:latin typeface="Cambria Math"/>
                          <a:ea typeface="Cambria Math"/>
                        </a:rPr>
                        <m:t>=</m:t>
                      </m:r>
                    </m:oMath>
                  </m:oMathPara>
                </a14:m>
                <a:endParaRPr lang="en-US" b="1" dirty="0">
                  <a:solidFill>
                    <a:srgbClr val="FF0000"/>
                  </a:solidFill>
                </a:endParaRPr>
              </a:p>
            </p:txBody>
          </p:sp>
        </mc:Choice>
        <mc:Fallback>
          <p:sp>
            <p:nvSpPr>
              <p:cNvPr id="6" name="TextBox 5">
                <a:extLst>
                  <a:ext uri="{FF2B5EF4-FFF2-40B4-BE49-F238E27FC236}">
                    <a16:creationId xmlns:a16="http://schemas.microsoft.com/office/drawing/2014/main" id="{BF0433CA-6B17-4940-9ABC-E1BA7F350E28}"/>
                  </a:ext>
                </a:extLst>
              </p:cNvPr>
              <p:cNvSpPr txBox="1">
                <a:spLocks noRot="1" noChangeAspect="1" noMove="1" noResize="1" noEditPoints="1" noAdjustHandles="1" noChangeArrowheads="1" noChangeShapeType="1" noTextEdit="1"/>
              </p:cNvSpPr>
              <p:nvPr/>
            </p:nvSpPr>
            <p:spPr>
              <a:xfrm>
                <a:off x="3391048" y="4355068"/>
                <a:ext cx="625492" cy="369332"/>
              </a:xfrm>
              <a:prstGeom prst="rect">
                <a:avLst/>
              </a:prstGeom>
              <a:blipFill>
                <a:blip r:embed="rId4"/>
                <a:stretch>
                  <a:fillRect b="-13333"/>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321BFE1B-43C1-4BBB-9C0D-ACB7AEC64CC3}"/>
              </a:ext>
            </a:extLst>
          </p:cNvPr>
          <p:cNvSpPr txBox="1"/>
          <p:nvPr/>
        </p:nvSpPr>
        <p:spPr>
          <a:xfrm>
            <a:off x="1752600" y="4965412"/>
            <a:ext cx="9144000" cy="584775"/>
          </a:xfrm>
          <a:prstGeom prst="rect">
            <a:avLst/>
          </a:prstGeom>
          <a:noFill/>
        </p:spPr>
        <p:txBody>
          <a:bodyPr wrap="square" rtlCol="0">
            <a:spAutoFit/>
          </a:bodyPr>
          <a:lstStyle/>
          <a:p>
            <a:pPr algn="ctr"/>
            <a:r>
              <a:rPr lang="en-US" sz="3200" b="1" dirty="0">
                <a:solidFill>
                  <a:srgbClr val="00B050"/>
                </a:solidFill>
              </a:rPr>
              <a:t> Contrast vector (assume alphabetical order):</a:t>
            </a:r>
          </a:p>
        </p:txBody>
      </p:sp>
      <p:sp>
        <p:nvSpPr>
          <p:cNvPr id="5" name="TextBox 4">
            <a:extLst>
              <a:ext uri="{FF2B5EF4-FFF2-40B4-BE49-F238E27FC236}">
                <a16:creationId xmlns:a16="http://schemas.microsoft.com/office/drawing/2014/main" id="{439D8CC9-E22A-49D2-BD10-8F0242A4D21B}"/>
              </a:ext>
            </a:extLst>
          </p:cNvPr>
          <p:cNvSpPr txBox="1"/>
          <p:nvPr/>
        </p:nvSpPr>
        <p:spPr>
          <a:xfrm>
            <a:off x="2133600" y="1404298"/>
            <a:ext cx="6096000" cy="369332"/>
          </a:xfrm>
          <a:prstGeom prst="rect">
            <a:avLst/>
          </a:prstGeom>
          <a:noFill/>
        </p:spPr>
        <p:txBody>
          <a:bodyPr wrap="square" rtlCol="0">
            <a:spAutoFit/>
          </a:bodyPr>
          <a:lstStyle/>
          <a:p>
            <a:r>
              <a:rPr lang="en-US" dirty="0"/>
              <a:t>Groups: A, B, C, D, E, F, S</a:t>
            </a:r>
          </a:p>
        </p:txBody>
      </p:sp>
    </p:spTree>
    <p:extLst>
      <p:ext uri="{BB962C8B-B14F-4D97-AF65-F5344CB8AC3E}">
        <p14:creationId xmlns:p14="http://schemas.microsoft.com/office/powerpoint/2010/main" val="15634159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34"/>
  <p:tag name="MMPROD_UIDATA" val="&lt;database version=&quot;11.0&quot;&gt;&lt;object type=&quot;1&quot; unique_id=&quot;10001&quot;&gt;&lt;object type=&quot;2&quot; unique_id=&quot;47998&quot;&gt;&lt;object type=&quot;3&quot; unique_id=&quot;47999&quot;&gt;&lt;property id=&quot;20148&quot; value=&quot;5&quot;/&gt;&lt;property id=&quot;20300&quot; value=&quot;Slide 1 - &amp;quot;Insert Title Here&amp;quot;&quot;/&gt;&lt;property id=&quot;20307&quot; value=&quot;269&quot;/&gt;&lt;/object&gt;&lt;object type=&quot;3&quot; unique_id=&quot;48000&quot;&gt;&lt;property id=&quot;20148&quot; value=&quot;5&quot;/&gt;&lt;property id=&quot;20300&quot; value=&quot;Slide 2 - &amp;quot;Header&amp;quot;&quot;/&gt;&lt;property id=&quot;20307&quot; value=&quot;266&quot;/&gt;&lt;/object&gt;&lt;object type=&quot;3&quot; unique_id=&quot;48001&quot;&gt;&lt;property id=&quot;20148&quot; value=&quot;5&quot;/&gt;&lt;property id=&quot;20300&quot; value=&quot;Slide 7&quot;/&gt;&lt;property id=&quot;20307&quot; value=&quot;267&quot;/&gt;&lt;/object&gt;&lt;object type=&quot;3&quot; unique_id=&quot;48032&quot;&gt;&lt;property id=&quot;20148&quot; value=&quot;5&quot;/&gt;&lt;property id=&quot;20300&quot; value=&quot;Slide 3&quot;/&gt;&lt;property id=&quot;20307&quot; value=&quot;270&quot;/&gt;&lt;/object&gt;&lt;object type=&quot;3&quot; unique_id=&quot;48033&quot;&gt;&lt;property id=&quot;20148&quot; value=&quot;5&quot;/&gt;&lt;property id=&quot;20300&quot; value=&quot;Slide 4&quot;/&gt;&lt;property id=&quot;20307&quot; value=&quot;271&quot;/&gt;&lt;/object&gt;&lt;object type=&quot;3&quot; unique_id=&quot;48034&quot;&gt;&lt;property id=&quot;20148&quot; value=&quot;5&quot;/&gt;&lt;property id=&quot;20300&quot; value=&quot;Slide 5&quot;/&gt;&lt;property id=&quot;20307&quot; value=&quot;272&quot;/&gt;&lt;/object&gt;&lt;object type=&quot;3&quot; unique_id=&quot;48035&quot;&gt;&lt;property id=&quot;20148&quot; value=&quot;5&quot;/&gt;&lt;property id=&quot;20300&quot; value=&quot;Slide 6&quot;/&gt;&lt;property id=&quot;20307&quot; value=&quot;273&quot;/&gt;&lt;/object&gt;&lt;/object&gt;&lt;object type=&quot;8&quot; unique_id=&quot;48006&quot;&gt;&lt;/object&gt;&lt;/object&gt;&lt;/database&gt;"/>
  <p:tag name="SECTOMILLISECCONVERTED" val="1"/>
</p:tagLst>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26571</TotalTime>
  <Words>2980</Words>
  <Application>Microsoft Macintosh PowerPoint</Application>
  <PresentationFormat>Widescreen</PresentationFormat>
  <Paragraphs>242</Paragraphs>
  <Slides>53</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Arial</vt:lpstr>
      <vt:lpstr>Calibri</vt:lpstr>
      <vt:lpstr>Cambria Math</vt:lpstr>
      <vt:lpstr>1_Body Slides</vt:lpstr>
      <vt:lpstr>For Live Session Assignment (FLS) </vt:lpstr>
      <vt:lpstr>Quick Quiz Questions</vt:lpstr>
      <vt:lpstr>Question 1</vt:lpstr>
      <vt:lpstr>Question 2</vt:lpstr>
      <vt:lpstr>Question 3</vt:lpstr>
      <vt:lpstr>Question 4</vt:lpstr>
      <vt:lpstr>End Quick Quiz Questions</vt:lpstr>
      <vt:lpstr>A Common Question: How to Find the Contrast Weights and What Are Their Significance?</vt:lpstr>
      <vt:lpstr>Let’s Try Some!!!</vt:lpstr>
      <vt:lpstr>Let’s Try Some!!!</vt:lpstr>
      <vt:lpstr>Let’s Try ANOTHER!!!</vt:lpstr>
      <vt:lpstr>Let’s Try ANOTHER!!!</vt:lpstr>
      <vt:lpstr>Let’s Try ONE MORE!!!</vt:lpstr>
      <vt:lpstr>Let’s Try ONE MORE!!!</vt:lpstr>
      <vt:lpstr>Job Rating and Effect of Handicap Review</vt:lpstr>
      <vt:lpstr>Example: Handicap and Capability Study</vt:lpstr>
      <vt:lpstr>Example: Handicap and Capability Study (cont.)</vt:lpstr>
      <vt:lpstr>Is There Any Difference at All?</vt:lpstr>
      <vt:lpstr>Handicap and Capability Study: Normality Assumption</vt:lpstr>
      <vt:lpstr>Handicap and Capability Study: Equal Variances Assumption</vt:lpstr>
      <vt:lpstr>Handicap and Capability Study: ANOVA results</vt:lpstr>
      <vt:lpstr>Handicap and Capability Study: More Specific Questions</vt:lpstr>
      <vt:lpstr>Linear Combinations and Contrasts</vt:lpstr>
      <vt:lpstr>Handicap and Capability Study: A Contrast</vt:lpstr>
      <vt:lpstr>Handicap and Capability Study: A Contrast (cont.)</vt:lpstr>
      <vt:lpstr>Handicap and Capability Study: In Six Steps</vt:lpstr>
      <vt:lpstr>Handicap and Capability Study: To the Client</vt:lpstr>
      <vt:lpstr>Contrast Designation: SAS</vt:lpstr>
      <vt:lpstr>Handicap and Capability Study: R</vt:lpstr>
      <vt:lpstr>Break Out Height Example Contrast</vt:lpstr>
      <vt:lpstr>Contrasts</vt:lpstr>
      <vt:lpstr>Contrast: R</vt:lpstr>
      <vt:lpstr>Contrasts: R</vt:lpstr>
      <vt:lpstr>Contrasts: R</vt:lpstr>
      <vt:lpstr>R Example With Contrast Weights Not Adding to 1. </vt:lpstr>
      <vt:lpstr>Rcode for Last Example</vt:lpstr>
      <vt:lpstr>Review: Multiple Comparisons</vt:lpstr>
      <vt:lpstr>Third QOI!</vt:lpstr>
      <vt:lpstr>Multiple Comparisons: Review</vt:lpstr>
      <vt:lpstr>Break Out Height Example Multiple Comparison</vt:lpstr>
      <vt:lpstr>Multiple Comparisons: Break Out</vt:lpstr>
      <vt:lpstr>Multiple Comparisons</vt:lpstr>
      <vt:lpstr>Multiple Comparisons</vt:lpstr>
      <vt:lpstr>Break Out Plant Growth Example</vt:lpstr>
      <vt:lpstr>Contrasts</vt:lpstr>
      <vt:lpstr>Contrasts</vt:lpstr>
      <vt:lpstr>Review: Contrasts</vt:lpstr>
      <vt:lpstr>R Code for Handicap Example Question 4</vt:lpstr>
      <vt:lpstr>Multiple Comparisons</vt:lpstr>
      <vt:lpstr>Multiple Comparisons</vt:lpstr>
      <vt:lpstr>Question 1: Takeaways!</vt:lpstr>
      <vt:lpstr>Question 2: Questions!</vt:lpstr>
      <vt:lpstr>End For Live Session Assignment Unit 7!</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Methodist University</dc:title>
  <dc:subject/>
  <dc:creator>Administrator</dc:creator>
  <cp:keywords/>
  <dc:description/>
  <cp:lastModifiedBy>Microsoft Office User</cp:lastModifiedBy>
  <cp:revision>308</cp:revision>
  <cp:lastPrinted>2020-09-21T07:53:02Z</cp:lastPrinted>
  <dcterms:created xsi:type="dcterms:W3CDTF">2016-03-21T14:12:59Z</dcterms:created>
  <dcterms:modified xsi:type="dcterms:W3CDTF">2021-02-21T04:38:50Z</dcterms:modified>
  <cp:category/>
</cp:coreProperties>
</file>