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44"/>
  </p:notesMasterIdLst>
  <p:sldIdLst>
    <p:sldId id="270" r:id="rId2"/>
    <p:sldId id="398" r:id="rId3"/>
    <p:sldId id="397" r:id="rId4"/>
    <p:sldId id="399" r:id="rId5"/>
    <p:sldId id="423" r:id="rId6"/>
    <p:sldId id="402" r:id="rId7"/>
    <p:sldId id="414" r:id="rId8"/>
    <p:sldId id="429" r:id="rId9"/>
    <p:sldId id="430" r:id="rId10"/>
    <p:sldId id="431" r:id="rId11"/>
    <p:sldId id="418" r:id="rId12"/>
    <p:sldId id="421" r:id="rId13"/>
    <p:sldId id="420" r:id="rId14"/>
    <p:sldId id="419" r:id="rId15"/>
    <p:sldId id="396" r:id="rId16"/>
    <p:sldId id="425" r:id="rId17"/>
    <p:sldId id="310" r:id="rId18"/>
    <p:sldId id="312" r:id="rId19"/>
    <p:sldId id="311" r:id="rId20"/>
    <p:sldId id="426" r:id="rId21"/>
    <p:sldId id="427" r:id="rId22"/>
    <p:sldId id="318" r:id="rId23"/>
    <p:sldId id="319" r:id="rId24"/>
    <p:sldId id="320" r:id="rId25"/>
    <p:sldId id="321" r:id="rId26"/>
    <p:sldId id="324" r:id="rId27"/>
    <p:sldId id="325" r:id="rId28"/>
    <p:sldId id="327" r:id="rId29"/>
    <p:sldId id="389" r:id="rId30"/>
    <p:sldId id="384" r:id="rId31"/>
    <p:sldId id="385" r:id="rId32"/>
    <p:sldId id="386" r:id="rId33"/>
    <p:sldId id="387" r:id="rId34"/>
    <p:sldId id="388" r:id="rId35"/>
    <p:sldId id="428" r:id="rId36"/>
    <p:sldId id="416" r:id="rId37"/>
    <p:sldId id="411" r:id="rId38"/>
    <p:sldId id="410" r:id="rId39"/>
    <p:sldId id="334" r:id="rId40"/>
    <p:sldId id="336" r:id="rId41"/>
    <p:sldId id="413" r:id="rId42"/>
    <p:sldId id="272" r:id="rId43"/>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 id="2" name="User" initials="U" lastIdx="1" clrIdx="1">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84" autoAdjust="0"/>
  </p:normalViewPr>
  <p:slideViewPr>
    <p:cSldViewPr>
      <p:cViewPr>
        <p:scale>
          <a:sx n="118" d="100"/>
          <a:sy n="118" d="100"/>
        </p:scale>
        <p:origin x="32" y="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9-03T23:10:25.178"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8/28/21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rossmanchance.com/applets/OneSample.html?population=gettysbu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2.png"/><Relationship Id="rId3" Type="http://schemas.openxmlformats.org/officeDocument/2006/relationships/image" Target="../media/image220.png"/><Relationship Id="rId7" Type="http://schemas.openxmlformats.org/officeDocument/2006/relationships/image" Target="../media/image26.png"/><Relationship Id="rId12" Type="http://schemas.openxmlformats.org/officeDocument/2006/relationships/image" Target="../media/image11.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9.jpe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4.png"/><Relationship Id="rId7" Type="http://schemas.openxmlformats.org/officeDocument/2006/relationships/image" Target="../media/image9.jpeg"/><Relationship Id="rId12"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1.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2</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10</a:t>
            </a:fld>
            <a:endParaRPr lang="en-US" altLang="en-US" dirty="0"/>
          </a:p>
        </p:txBody>
      </p:sp>
    </p:spTree>
    <p:extLst>
      <p:ext uri="{BB962C8B-B14F-4D97-AF65-F5344CB8AC3E}">
        <p14:creationId xmlns:p14="http://schemas.microsoft.com/office/powerpoint/2010/main" val="329014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781783" y="3429001"/>
                <a:ext cx="8628434" cy="1450757"/>
              </a:xfrm>
            </p:spPr>
            <p:txBody>
              <a:bodyPr/>
              <a:lstStyle/>
              <a:p>
                <a:r>
                  <a:rPr lang="en-US" dirty="0"/>
                  <a:t>Question 3</a:t>
                </a:r>
                <a:br>
                  <a:rPr lang="en-US" dirty="0"/>
                </a:b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r>
                  <a:rPr lang="en-US" dirty="0"/>
                  <a:t> hour)</a:t>
                </a:r>
                <a:br>
                  <a:rPr lang="en-US" dirty="0"/>
                </a:br>
                <a:br>
                  <a:rPr lang="en-US" dirty="0"/>
                </a:b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780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BDD-1DC1-334F-A19D-C7E23A21BFE1}"/>
              </a:ext>
            </a:extLst>
          </p:cNvPr>
          <p:cNvSpPr>
            <a:spLocks noGrp="1"/>
          </p:cNvSpPr>
          <p:nvPr>
            <p:ph type="title"/>
          </p:nvPr>
        </p:nvSpPr>
        <p:spPr/>
        <p:txBody>
          <a:bodyPr/>
          <a:lstStyle/>
          <a:p>
            <a:r>
              <a:rPr lang="en-US" dirty="0"/>
              <a:t>CLT Activity (From Section 2.2 of </a:t>
            </a:r>
            <a:r>
              <a:rPr lang="en-US" dirty="0" err="1"/>
              <a:t>Asynch</a:t>
            </a:r>
            <a:r>
              <a:rPr lang="en-US"/>
              <a:t>)</a:t>
            </a:r>
            <a:endParaRPr lang="en-US" dirty="0"/>
          </a:p>
        </p:txBody>
      </p:sp>
      <p:sp>
        <p:nvSpPr>
          <p:cNvPr id="4" name="Rectangle 3">
            <a:extLst>
              <a:ext uri="{FF2B5EF4-FFF2-40B4-BE49-F238E27FC236}">
                <a16:creationId xmlns:a16="http://schemas.microsoft.com/office/drawing/2014/main" id="{9662948E-0F0C-F841-A829-E38B3F46C6DB}"/>
              </a:ext>
            </a:extLst>
          </p:cNvPr>
          <p:cNvSpPr/>
          <p:nvPr/>
        </p:nvSpPr>
        <p:spPr>
          <a:xfrm>
            <a:off x="609600" y="1600200"/>
            <a:ext cx="11125200" cy="4801314"/>
          </a:xfrm>
          <a:prstGeom prst="rect">
            <a:avLst/>
          </a:prstGeom>
        </p:spPr>
        <p:txBody>
          <a:bodyPr wrap="square">
            <a:spAutoFit/>
          </a:bodyPr>
          <a:lstStyle/>
          <a:p>
            <a:r>
              <a:rPr lang="en-US" dirty="0"/>
              <a:t>Consider again the Sleep 1 data from the </a:t>
            </a:r>
            <a:r>
              <a:rPr lang="en-US" dirty="0" err="1"/>
              <a:t>asynch</a:t>
            </a:r>
            <a:r>
              <a:rPr lang="en-US" dirty="0"/>
              <a:t> material. Using the same app:</a:t>
            </a:r>
          </a:p>
          <a:p>
            <a:r>
              <a:rPr lang="en-US" dirty="0">
                <a:hlinkClick r:id="rId2"/>
              </a:rPr>
              <a:t>http://www.rossmanchance.com/applets/OneSample.html?population=gettysburg</a:t>
            </a:r>
            <a:endParaRPr lang="en-US" dirty="0"/>
          </a:p>
          <a:p>
            <a:endParaRPr lang="en-US" dirty="0"/>
          </a:p>
          <a:p>
            <a:pPr marL="342900" indent="-342900">
              <a:buFont typeface="+mj-lt"/>
              <a:buAutoNum type="arabicPeriod"/>
            </a:pPr>
            <a:r>
              <a:rPr lang="en-US" dirty="0"/>
              <a:t>Now, take 500 random samples, each of size 5. What is the mean of the 500 means?</a:t>
            </a:r>
          </a:p>
          <a:p>
            <a:pPr marL="342900" indent="-342900">
              <a:buFont typeface="+mj-lt"/>
              <a:buAutoNum type="arabicPeriod"/>
            </a:pPr>
            <a:r>
              <a:rPr lang="en-US" dirty="0"/>
              <a:t>What is the range of the 500 sample means(smallest value and largest value)?</a:t>
            </a:r>
          </a:p>
          <a:p>
            <a:pPr marL="342900" indent="-342900">
              <a:buFont typeface="+mj-lt"/>
              <a:buAutoNum type="arabicPeriod"/>
            </a:pPr>
            <a:r>
              <a:rPr lang="en-US" dirty="0"/>
              <a:t>What is the standard deviation of the 500 sample means? You can find this value in the upper right corner of the graph on the lower right.</a:t>
            </a:r>
          </a:p>
          <a:p>
            <a:pPr marL="342900" indent="-342900">
              <a:buFont typeface="+mj-lt"/>
              <a:buAutoNum type="arabicPeriod"/>
            </a:pPr>
            <a:r>
              <a:rPr lang="en-US" dirty="0"/>
              <a:t>Describe the distribution of 500 sample means from samples of size 5 (think shape, center, and spread).</a:t>
            </a:r>
          </a:p>
          <a:p>
            <a:pPr marL="342900" indent="-342900">
              <a:buFont typeface="+mj-lt"/>
              <a:buAutoNum type="arabicPeriod"/>
            </a:pPr>
            <a:r>
              <a:rPr lang="en-US" dirty="0"/>
              <a:t>Run the following simulations using the applet. Click “reset” before each simulation!! For each simulation, obtain the mean and standard deviation of the 500 sample means.</a:t>
            </a:r>
          </a:p>
          <a:p>
            <a:r>
              <a:rPr lang="en-US" dirty="0"/>
              <a:t>	a. Number of samples = 500, sample size = 10</a:t>
            </a:r>
          </a:p>
          <a:p>
            <a:r>
              <a:rPr lang="en-US" dirty="0"/>
              <a:t>	b. Number of samples = 500, sample size = 20</a:t>
            </a:r>
          </a:p>
          <a:p>
            <a:r>
              <a:rPr lang="en-US" dirty="0"/>
              <a:t>	c. Number of samples = 500, samples size = 50</a:t>
            </a:r>
          </a:p>
          <a:p>
            <a:pPr marL="342900" indent="-342900">
              <a:buFont typeface="+mj-lt"/>
              <a:buAutoNum type="arabicPeriod" startAt="6"/>
            </a:pPr>
            <a:r>
              <a:rPr lang="en-US" dirty="0"/>
              <a:t>For each of a, b, and c, above, describe the shape of the distribution of the 500 sample means relative to the original population distribution.</a:t>
            </a:r>
          </a:p>
          <a:p>
            <a:pPr marL="342900" indent="-342900">
              <a:buFont typeface="+mj-lt"/>
              <a:buAutoNum type="arabicPeriod" startAt="6"/>
            </a:pPr>
            <a:r>
              <a:rPr lang="en-US" dirty="0"/>
              <a:t>For each of a, b, and c, calculate sigma divided by the square root of n and compare this to the standard deviation of the distribution of the sample means from your simulation.</a:t>
            </a:r>
          </a:p>
        </p:txBody>
      </p:sp>
    </p:spTree>
    <p:extLst>
      <p:ext uri="{BB962C8B-B14F-4D97-AF65-F5344CB8AC3E}">
        <p14:creationId xmlns:p14="http://schemas.microsoft.com/office/powerpoint/2010/main" val="71965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BDD-1DC1-334F-A19D-C7E23A21BFE1}"/>
              </a:ext>
            </a:extLst>
          </p:cNvPr>
          <p:cNvSpPr>
            <a:spLocks noGrp="1"/>
          </p:cNvSpPr>
          <p:nvPr>
            <p:ph type="title"/>
          </p:nvPr>
        </p:nvSpPr>
        <p:spPr/>
        <p:txBody>
          <a:bodyPr/>
          <a:lstStyle/>
          <a:p>
            <a:r>
              <a:rPr lang="en-US" dirty="0"/>
              <a:t>CLT Activity</a:t>
            </a:r>
          </a:p>
        </p:txBody>
      </p:sp>
      <p:sp>
        <p:nvSpPr>
          <p:cNvPr id="4" name="Rectangle 3">
            <a:extLst>
              <a:ext uri="{FF2B5EF4-FFF2-40B4-BE49-F238E27FC236}">
                <a16:creationId xmlns:a16="http://schemas.microsoft.com/office/drawing/2014/main" id="{9662948E-0F0C-F841-A829-E38B3F46C6DB}"/>
              </a:ext>
            </a:extLst>
          </p:cNvPr>
          <p:cNvSpPr/>
          <p:nvPr/>
        </p:nvSpPr>
        <p:spPr>
          <a:xfrm>
            <a:off x="609600" y="1981200"/>
            <a:ext cx="10744200" cy="3970318"/>
          </a:xfrm>
          <a:prstGeom prst="rect">
            <a:avLst/>
          </a:prstGeom>
        </p:spPr>
        <p:txBody>
          <a:bodyPr wrap="square">
            <a:spAutoFit/>
          </a:bodyPr>
          <a:lstStyle/>
          <a:p>
            <a:pPr marL="342900" indent="-342900">
              <a:buFont typeface="+mj-lt"/>
              <a:buAutoNum type="arabicPeriod" startAt="8"/>
            </a:pPr>
            <a:r>
              <a:rPr lang="en-US" dirty="0"/>
              <a:t>How do the distributions of simulated samples of the same sample size compare to one another (think center, shape, and spread). These are the samples that you see in the middle histogram.</a:t>
            </a:r>
          </a:p>
          <a:p>
            <a:pPr marL="342900" indent="-342900">
              <a:buFont typeface="+mj-lt"/>
              <a:buAutoNum type="arabicPeriod" startAt="8"/>
            </a:pPr>
            <a:r>
              <a:rPr lang="en-US" dirty="0"/>
              <a:t>Describe the distributions of the sample means for samples of size 5, 10, 20, and 50. How do these distributions compare to one another, and to the population distribution?</a:t>
            </a:r>
          </a:p>
          <a:p>
            <a:pPr marL="342900" indent="-342900">
              <a:buFont typeface="+mj-lt"/>
              <a:buAutoNum type="arabicPeriod" startAt="8"/>
            </a:pPr>
            <a:r>
              <a:rPr lang="en-US" dirty="0"/>
              <a:t>What would you expect to happen to the distribution of the sample means if we changed the sample size again, to a larger number?</a:t>
            </a:r>
          </a:p>
          <a:p>
            <a:pPr marL="342900" indent="-342900">
              <a:buFont typeface="+mj-lt"/>
              <a:buAutoNum type="arabicPeriod" startAt="8"/>
            </a:pPr>
            <a:r>
              <a:rPr lang="en-US" dirty="0"/>
              <a:t>What is the pattern that you see?</a:t>
            </a:r>
          </a:p>
          <a:p>
            <a:pPr marL="342900" indent="-342900">
              <a:buFont typeface="+mj-lt"/>
              <a:buAutoNum type="arabicPeriod" startAt="8"/>
            </a:pPr>
            <a:r>
              <a:rPr lang="en-US" dirty="0"/>
              <a:t>Fore Shadowing for the next section: Do you think the same pattern would result if we took samples and made distributions of sampling statistics for other types of populations (not sleep times)? Try it with “Pennies” and “Change”. (Note, the "Variable" needs to be set in the "Show Sampling Options" section.) What do you see?</a:t>
            </a:r>
          </a:p>
          <a:p>
            <a:pPr marL="342900" indent="-342900">
              <a:buFont typeface="+mj-lt"/>
              <a:buAutoNum type="arabicPeriod" startAt="8"/>
            </a:pPr>
            <a:r>
              <a:rPr lang="en-US" dirty="0"/>
              <a:t>Do you think the same pattern would result if we took samples and made distributions of other sampling statistics (not the mean)? Try it by punching the radio buttons for the median and standard deviation over the plot at the bottom right.</a:t>
            </a:r>
          </a:p>
        </p:txBody>
      </p:sp>
    </p:spTree>
    <p:extLst>
      <p:ext uri="{BB962C8B-B14F-4D97-AF65-F5344CB8AC3E}">
        <p14:creationId xmlns:p14="http://schemas.microsoft.com/office/powerpoint/2010/main" val="322258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581400"/>
            <a:ext cx="11353799" cy="1450757"/>
          </a:xfrm>
        </p:spPr>
        <p:txBody>
          <a:bodyPr/>
          <a:lstStyle/>
          <a:p>
            <a:pPr algn="ctr"/>
            <a:r>
              <a:rPr lang="en-US" dirty="0"/>
              <a:t>Question / Activity 4</a:t>
            </a:r>
            <a:br>
              <a:rPr lang="en-US" dirty="0"/>
            </a:br>
            <a:r>
              <a:rPr lang="en-US" dirty="0"/>
              <a:t>Review the following … this is a huge concept in tying everything together and will help with HW, Midterm, Final and most importantly, you application of these methods. </a:t>
            </a: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15</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524000" y="274638"/>
            <a:ext cx="9144000"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Confidence Interval</a:t>
            </a:r>
            <a:endParaRPr lang="en-US" altLang="en-US" dirty="0"/>
          </a:p>
        </p:txBody>
      </p:sp>
      <p:sp>
        <p:nvSpPr>
          <p:cNvPr id="23555" name="Rectangle 3"/>
          <p:cNvSpPr>
            <a:spLocks noGrp="1" noChangeArrowheads="1"/>
          </p:cNvSpPr>
          <p:nvPr>
            <p:ph type="body" idx="1"/>
          </p:nvPr>
        </p:nvSpPr>
        <p:spPr bwMode="auto">
          <a:xfrm>
            <a:off x="1524000" y="3770314"/>
            <a:ext cx="914400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buNone/>
            </a:pPr>
            <a:r>
              <a:rPr lang="en-US" altLang="en-US" sz="1950" dirty="0"/>
              <a:t>The following are ages of 7 randomly selected patrons at the Beach Comber in South Mission Beach at 7pm! We assume that the data come from a normal distribution and would like to </a:t>
            </a:r>
            <a:r>
              <a:rPr lang="en-US" altLang="en-US" sz="1950" b="1" i="1" dirty="0"/>
              <a:t>construct and interpret</a:t>
            </a:r>
            <a:r>
              <a:rPr lang="en-US" altLang="en-US" sz="1950" dirty="0"/>
              <a:t> a 95% confidence interval for the actual mean age of patrons at the Comber.  Assume we don’t know the population standard deviation and have estimated it to be 7.08 years. In addition, the t multiplier (t critical value) for this problem is 2.447. The other statistics needed to construct the interval will need to be derived from the data.  Show and fully explain your work.  </a:t>
            </a:r>
          </a:p>
          <a:p>
            <a:pPr algn="ctr" eaLnBrk="1" hangingPunct="1">
              <a:lnSpc>
                <a:spcPct val="90000"/>
              </a:lnSpc>
              <a:buFont typeface="Wingdings" pitchFamily="2" charset="2"/>
              <a:buNone/>
            </a:pPr>
            <a:r>
              <a:rPr lang="en-US" altLang="en-US" sz="2400" dirty="0"/>
              <a:t>	</a:t>
            </a:r>
            <a:r>
              <a:rPr lang="en-US" altLang="en-US"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95" y="994113"/>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4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947"/>
            <a:ext cx="4480637" cy="224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4579" name="Rectangle 5"/>
              <p:cNvSpPr>
                <a:spLocks noGrp="1" noChangeArrowheads="1"/>
              </p:cNvSpPr>
              <p:nvPr>
                <p:ph type="body" idx="1"/>
              </p:nvPr>
            </p:nvSpPr>
            <p:spPr bwMode="auto">
              <a:xfrm>
                <a:off x="5957608" y="416845"/>
                <a:ext cx="5929592" cy="2835275"/>
              </a:xfrm>
              <a:solidFill>
                <a:schemeClr val="bg1"/>
              </a:solidFill>
            </p:spPr>
            <p:txBody>
              <a:bodyPr vert="horz" wrap="square" lIns="91440" tIns="45720" rIns="91440" bIns="45720" numCol="1" rtlCol="0" anchor="t" anchorCtr="0" compatLnSpc="1">
                <a:prstTxWarp prst="textNoShape">
                  <a:avLst/>
                </a:prstTxWarp>
                <a:noAutofit/>
              </a:bodyPr>
              <a:lstStyle/>
              <a:p>
                <a:pPr algn="ctr">
                  <a:buNone/>
                </a:pPr>
                <a:r>
                  <a:rPr lang="en-US" altLang="en-US" sz="2000" b="1" dirty="0"/>
                  <a:t>95% confidence interval for mean age</a:t>
                </a:r>
              </a:p>
              <a:p>
                <a:pPr algn="ctr">
                  <a:buNone/>
                </a:pPr>
                <a:r>
                  <a:rPr lang="en-US" altLang="en-US" sz="2400" b="1" dirty="0"/>
                  <a:t>Sample Ages: 25, 19, 37, 29, </a:t>
                </a:r>
                <a:r>
                  <a:rPr lang="en-US" altLang="en-US" sz="2000" b="1" dirty="0"/>
                  <a:t>40</a:t>
                </a:r>
                <a:r>
                  <a:rPr lang="en-US" altLang="en-US" sz="2400" b="1" dirty="0"/>
                  <a:t>, 28, 31</a:t>
                </a:r>
              </a:p>
              <a:p>
                <a:pPr algn="ctr">
                  <a:buNone/>
                </a:pPr>
                <a:r>
                  <a:rPr lang="en-US" altLang="en-US" sz="2400" b="1" dirty="0"/>
                  <a:t>Let’s say we do </a:t>
                </a:r>
                <a:r>
                  <a:rPr lang="en-US" altLang="en-US" sz="2400" b="1" dirty="0">
                    <a:solidFill>
                      <a:srgbClr val="FF0000"/>
                    </a:solidFill>
                  </a:rPr>
                  <a:t>NOT</a:t>
                </a:r>
                <a:r>
                  <a:rPr lang="en-US" altLang="en-US" sz="2400" b="1" dirty="0"/>
                  <a:t> know </a:t>
                </a:r>
                <a14:m>
                  <m:oMath xmlns:m="http://schemas.openxmlformats.org/officeDocument/2006/math">
                    <m:r>
                      <a:rPr lang="en-US" altLang="en-US" sz="2400" b="1" i="1">
                        <a:latin typeface="Cambria Math" panose="02040503050406030204" pitchFamily="18" charset="0"/>
                        <a:ea typeface="Cambria Math" panose="02040503050406030204" pitchFamily="18" charset="0"/>
                      </a:rPr>
                      <m:t>𝝈</m:t>
                    </m:r>
                  </m:oMath>
                </a14:m>
                <a:r>
                  <a:rPr lang="en-US" altLang="en-US" sz="2400" b="1" dirty="0"/>
                  <a:t> (population standard deviation). We must estimate it using </a:t>
                </a:r>
                <a:r>
                  <a:rPr lang="en-US" altLang="en-US" sz="2400" b="1" dirty="0">
                    <a:solidFill>
                      <a:srgbClr val="FF0000"/>
                    </a:solidFill>
                  </a:rPr>
                  <a:t>s</a:t>
                </a:r>
                <a:r>
                  <a:rPr lang="en-US" altLang="en-US" sz="2400" b="1" dirty="0"/>
                  <a:t> (</a:t>
                </a:r>
                <a:r>
                  <a:rPr lang="en-US" altLang="en-US" sz="2400" b="1" u="sng" dirty="0"/>
                  <a:t>sample</a:t>
                </a:r>
                <a:r>
                  <a:rPr lang="en-US" altLang="en-US" sz="2400" b="1" dirty="0"/>
                  <a:t> standard deviation).</a:t>
                </a:r>
              </a:p>
            </p:txBody>
          </p:sp>
        </mc:Choice>
        <mc:Fallback xmlns="">
          <p:sp>
            <p:nvSpPr>
              <p:cNvPr id="24579" name="Rectangle 5"/>
              <p:cNvSpPr>
                <a:spLocks noGrp="1" noRot="1" noChangeAspect="1" noMove="1" noResize="1" noEditPoints="1" noAdjustHandles="1" noChangeArrowheads="1" noChangeShapeType="1" noTextEdit="1"/>
              </p:cNvSpPr>
              <p:nvPr>
                <p:ph type="body" idx="1"/>
              </p:nvPr>
            </p:nvSpPr>
            <p:spPr bwMode="auto">
              <a:xfrm>
                <a:off x="5957608" y="416845"/>
                <a:ext cx="5929592" cy="2835275"/>
              </a:xfrm>
              <a:blipFill>
                <a:blip r:embed="rId3"/>
                <a:stretch>
                  <a:fillRect t="-893" r="-853"/>
                </a:stretch>
              </a:blipFill>
            </p:spPr>
            <p:txBody>
              <a:bodyPr/>
              <a:lstStyle/>
              <a:p>
                <a:r>
                  <a:rPr lang="en-US">
                    <a:noFill/>
                  </a:rPr>
                  <a:t> </a:t>
                </a:r>
              </a:p>
            </p:txBody>
          </p:sp>
        </mc:Fallback>
      </mc:AlternateContent>
      <p:sp>
        <p:nvSpPr>
          <p:cNvPr id="550918" name="Rectangle 6"/>
          <p:cNvSpPr>
            <a:spLocks noChangeArrowheads="1"/>
          </p:cNvSpPr>
          <p:nvPr/>
        </p:nvSpPr>
        <p:spPr bwMode="auto">
          <a:xfrm>
            <a:off x="1816046" y="2973774"/>
            <a:ext cx="3157570" cy="26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eaLnBrk="1" hangingPunct="1">
              <a:lnSpc>
                <a:spcPct val="90000"/>
              </a:lnSpc>
              <a:spcBef>
                <a:spcPct val="30000"/>
              </a:spcBef>
              <a:buClr>
                <a:schemeClr val="accent2"/>
              </a:buClr>
              <a:buFont typeface="Wingdings" pitchFamily="2" charset="2"/>
              <a:buNone/>
            </a:pPr>
            <a:r>
              <a:rPr lang="en-US" altLang="en-US" sz="2400" i="1" dirty="0">
                <a:solidFill>
                  <a:schemeClr val="tx2"/>
                </a:solidFill>
              </a:rPr>
              <a:t>n = 7</a:t>
            </a:r>
          </a:p>
          <a:p>
            <a:pPr eaLnBrk="1" hangingPunct="1">
              <a:lnSpc>
                <a:spcPct val="90000"/>
              </a:lnSpc>
              <a:spcBef>
                <a:spcPct val="30000"/>
              </a:spcBef>
              <a:buClr>
                <a:schemeClr val="accent2"/>
              </a:buClr>
              <a:buFont typeface="Wingdings" pitchFamily="2" charset="2"/>
              <a:buNone/>
            </a:pPr>
            <a:r>
              <a:rPr lang="en-US" altLang="en-US" sz="2400" dirty="0">
                <a:solidFill>
                  <a:schemeClr val="tx2"/>
                </a:solidFill>
              </a:rPr>
              <a:t>   = 29.86</a:t>
            </a:r>
          </a:p>
          <a:p>
            <a:pPr eaLnBrk="1" hangingPunct="1">
              <a:lnSpc>
                <a:spcPct val="90000"/>
              </a:lnSpc>
              <a:spcBef>
                <a:spcPct val="30000"/>
              </a:spcBef>
              <a:buClr>
                <a:schemeClr val="accent2"/>
              </a:buClr>
              <a:buFont typeface="Wingdings" pitchFamily="2" charset="2"/>
              <a:buNone/>
            </a:pPr>
            <a:r>
              <a:rPr lang="en-US" altLang="en-US" sz="2800" i="1" dirty="0">
                <a:solidFill>
                  <a:srgbClr val="FF0000"/>
                </a:solidFill>
              </a:rPr>
              <a:t>s</a:t>
            </a:r>
            <a:r>
              <a:rPr lang="en-US" altLang="en-US" sz="2800" dirty="0">
                <a:solidFill>
                  <a:srgbClr val="FF0000"/>
                </a:solidFill>
              </a:rPr>
              <a:t> =   7.08</a:t>
            </a:r>
          </a:p>
          <a:p>
            <a:pPr eaLnBrk="1" hangingPunct="1">
              <a:lnSpc>
                <a:spcPct val="90000"/>
              </a:lnSpc>
              <a:spcBef>
                <a:spcPct val="30000"/>
              </a:spcBef>
              <a:buClr>
                <a:schemeClr val="accent2"/>
              </a:buClr>
              <a:buFont typeface="Wingdings" pitchFamily="2" charset="2"/>
              <a:buNone/>
            </a:pPr>
            <a:r>
              <a:rPr lang="en-US" altLang="en-US" sz="2400" i="1" dirty="0">
                <a:solidFill>
                  <a:schemeClr val="tx2"/>
                </a:solidFill>
                <a:latin typeface="Symbol" pitchFamily="18" charset="2"/>
              </a:rPr>
              <a:t></a:t>
            </a:r>
            <a:r>
              <a:rPr lang="en-US" altLang="en-US" sz="2400" dirty="0">
                <a:solidFill>
                  <a:schemeClr val="tx2"/>
                </a:solidFill>
              </a:rPr>
              <a:t>   = 0.05</a:t>
            </a:r>
          </a:p>
          <a:p>
            <a:pPr eaLnBrk="1" hangingPunct="1">
              <a:lnSpc>
                <a:spcPct val="90000"/>
              </a:lnSpc>
              <a:spcBef>
                <a:spcPct val="8000"/>
              </a:spcBef>
              <a:buClr>
                <a:schemeClr val="accent2"/>
              </a:buClr>
              <a:buFont typeface="Wingdings" pitchFamily="2" charset="2"/>
              <a:buNone/>
            </a:pPr>
            <a:r>
              <a:rPr lang="en-US" altLang="en-US" sz="2400" i="1" dirty="0">
                <a:solidFill>
                  <a:schemeClr val="tx2"/>
                </a:solidFill>
                <a:latin typeface="Symbol" pitchFamily="18" charset="2"/>
              </a:rPr>
              <a:t></a:t>
            </a:r>
            <a:r>
              <a:rPr lang="en-US" altLang="en-US" sz="2400" dirty="0">
                <a:solidFill>
                  <a:schemeClr val="tx2"/>
                </a:solidFill>
              </a:rPr>
              <a:t>/</a:t>
            </a:r>
            <a:r>
              <a:rPr lang="en-US" altLang="en-US" sz="2400" i="1" dirty="0">
                <a:solidFill>
                  <a:schemeClr val="tx2"/>
                </a:solidFill>
              </a:rPr>
              <a:t>2</a:t>
            </a:r>
            <a:r>
              <a:rPr lang="en-US" altLang="en-US" sz="2400" dirty="0">
                <a:solidFill>
                  <a:schemeClr val="tx2"/>
                </a:solidFill>
              </a:rPr>
              <a:t> = 0.025</a:t>
            </a:r>
          </a:p>
          <a:p>
            <a:pPr eaLnBrk="1" hangingPunct="1">
              <a:lnSpc>
                <a:spcPct val="90000"/>
              </a:lnSpc>
              <a:spcBef>
                <a:spcPct val="30000"/>
              </a:spcBef>
              <a:buClr>
                <a:schemeClr val="accent2"/>
              </a:buClr>
              <a:buFont typeface="Wingdings" pitchFamily="2" charset="2"/>
              <a:buNone/>
            </a:pPr>
            <a:r>
              <a:rPr lang="en-US" altLang="en-US" sz="2800" i="1" dirty="0">
                <a:solidFill>
                  <a:srgbClr val="FF0000"/>
                </a:solidFill>
              </a:rPr>
              <a:t>t</a:t>
            </a:r>
            <a:r>
              <a:rPr lang="en-US" altLang="en-US" sz="2800" i="1" baseline="-25000" dirty="0">
                <a:solidFill>
                  <a:srgbClr val="FF0000"/>
                </a:solidFill>
                <a:latin typeface="Symbol" pitchFamily="18" charset="2"/>
              </a:rPr>
              <a:t></a:t>
            </a:r>
            <a:r>
              <a:rPr lang="en-US" altLang="en-US" sz="2800" baseline="-25000" dirty="0">
                <a:solidFill>
                  <a:srgbClr val="FF0000"/>
                </a:solidFill>
              </a:rPr>
              <a:t>/</a:t>
            </a:r>
            <a:r>
              <a:rPr lang="en-US" altLang="en-US" sz="2800" i="1" baseline="-25000" dirty="0">
                <a:solidFill>
                  <a:srgbClr val="FF0000"/>
                </a:solidFill>
              </a:rPr>
              <a:t>2, n-1</a:t>
            </a:r>
            <a:r>
              <a:rPr lang="en-US" altLang="en-US" sz="2800" dirty="0">
                <a:solidFill>
                  <a:srgbClr val="FF0000"/>
                </a:solidFill>
              </a:rPr>
              <a:t> = 2.447</a:t>
            </a:r>
          </a:p>
          <a:p>
            <a:pPr eaLnBrk="1" hangingPunct="1">
              <a:lnSpc>
                <a:spcPct val="90000"/>
              </a:lnSpc>
              <a:spcBef>
                <a:spcPct val="30000"/>
              </a:spcBef>
              <a:buClr>
                <a:schemeClr val="accent2"/>
              </a:buClr>
              <a:buFont typeface="Wingdings" pitchFamily="2" charset="2"/>
              <a:buNone/>
            </a:pPr>
            <a:endParaRPr lang="en-US" altLang="en-US" sz="2400" dirty="0">
              <a:solidFill>
                <a:schemeClr val="tx2"/>
              </a:solidFill>
            </a:endParaRPr>
          </a:p>
        </p:txBody>
      </p:sp>
      <p:grpSp>
        <p:nvGrpSpPr>
          <p:cNvPr id="2" name="Group 7"/>
          <p:cNvGrpSpPr>
            <a:grpSpLocks/>
          </p:cNvGrpSpPr>
          <p:nvPr/>
        </p:nvGrpSpPr>
        <p:grpSpPr bwMode="auto">
          <a:xfrm>
            <a:off x="4024260" y="3305433"/>
            <a:ext cx="6310315" cy="1220788"/>
            <a:chOff x="1646" y="1568"/>
            <a:chExt cx="3975" cy="769"/>
          </a:xfrm>
        </p:grpSpPr>
        <p:sp>
          <p:nvSpPr>
            <p:cNvPr id="24590" name="Rectangle 8"/>
            <p:cNvSpPr>
              <a:spLocks noChangeArrowheads="1"/>
            </p:cNvSpPr>
            <p:nvPr/>
          </p:nvSpPr>
          <p:spPr bwMode="auto">
            <a:xfrm>
              <a:off x="1646" y="1568"/>
              <a:ext cx="397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3600" i="1" dirty="0">
                  <a:solidFill>
                    <a:schemeClr val="hlink"/>
                  </a:solidFill>
                </a:rPr>
                <a:t>E</a:t>
              </a:r>
              <a:r>
                <a:rPr lang="en-US" altLang="en-US" sz="4000" i="1" dirty="0">
                  <a:solidFill>
                    <a:schemeClr val="hlink"/>
                  </a:solidFill>
                </a:rPr>
                <a:t> </a:t>
              </a:r>
              <a:r>
                <a:rPr lang="en-US" altLang="en-US" sz="3600" dirty="0">
                  <a:solidFill>
                    <a:schemeClr val="hlink"/>
                  </a:solidFill>
                </a:rPr>
                <a:t>=</a:t>
              </a:r>
              <a:r>
                <a:rPr lang="en-US" altLang="en-US" sz="4000" dirty="0">
                  <a:solidFill>
                    <a:schemeClr val="hlink"/>
                  </a:solidFill>
                </a:rPr>
                <a:t> </a:t>
              </a:r>
              <a:r>
                <a:rPr lang="en-US" altLang="en-US" sz="3600" i="1" dirty="0">
                  <a:solidFill>
                    <a:schemeClr val="hlink"/>
                  </a:solidFill>
                </a:rPr>
                <a:t>t</a:t>
              </a:r>
              <a:r>
                <a:rPr lang="en-US" altLang="en-US" sz="3200" i="1" baseline="-25000" dirty="0">
                  <a:solidFill>
                    <a:schemeClr val="hlink"/>
                  </a:solidFill>
                  <a:latin typeface="Symbol" pitchFamily="18" charset="2"/>
                </a:rPr>
                <a:t></a:t>
              </a:r>
              <a:r>
                <a:rPr lang="en-US" altLang="en-US" sz="3200" baseline="-25000" dirty="0">
                  <a:solidFill>
                    <a:schemeClr val="hlink"/>
                  </a:solidFill>
                  <a:latin typeface="Symbol" pitchFamily="18" charset="2"/>
                </a:rPr>
                <a:t></a:t>
              </a:r>
              <a:r>
                <a:rPr lang="en-US" altLang="en-US" sz="2800" baseline="-25000" dirty="0">
                  <a:solidFill>
                    <a:schemeClr val="hlink"/>
                  </a:solidFill>
                </a:rPr>
                <a:t>2, n-1  </a:t>
              </a:r>
              <a:r>
                <a:rPr lang="en-US" altLang="en-US" sz="3600" i="1" dirty="0">
                  <a:solidFill>
                    <a:schemeClr val="hlink"/>
                  </a:solidFill>
                </a:rPr>
                <a:t>s</a:t>
              </a:r>
              <a:r>
                <a:rPr lang="en-US" altLang="en-US" sz="4000" dirty="0">
                  <a:solidFill>
                    <a:schemeClr val="hlink"/>
                  </a:solidFill>
                </a:rPr>
                <a:t>    </a:t>
              </a:r>
              <a:r>
                <a:rPr lang="en-US" altLang="en-US" sz="3600" dirty="0">
                  <a:solidFill>
                    <a:schemeClr val="hlink"/>
                  </a:solidFill>
                </a:rPr>
                <a:t>=</a:t>
              </a:r>
              <a:r>
                <a:rPr lang="en-US" altLang="en-US" sz="4000" dirty="0">
                  <a:solidFill>
                    <a:schemeClr val="hlink"/>
                  </a:solidFill>
                </a:rPr>
                <a:t> </a:t>
              </a:r>
              <a:r>
                <a:rPr lang="en-US" altLang="en-US" sz="2400" dirty="0"/>
                <a:t>(2.447)(7.08) = 6.55</a:t>
              </a:r>
            </a:p>
          </p:txBody>
        </p:sp>
        <p:grpSp>
          <p:nvGrpSpPr>
            <p:cNvPr id="24591" name="Group 9"/>
            <p:cNvGrpSpPr>
              <a:grpSpLocks/>
            </p:cNvGrpSpPr>
            <p:nvPr/>
          </p:nvGrpSpPr>
          <p:grpSpPr bwMode="auto">
            <a:xfrm>
              <a:off x="2983" y="1970"/>
              <a:ext cx="377" cy="367"/>
              <a:chOff x="2793" y="1958"/>
              <a:chExt cx="377" cy="367"/>
            </a:xfrm>
          </p:grpSpPr>
          <p:grpSp>
            <p:nvGrpSpPr>
              <p:cNvPr id="24600" name="Group 10"/>
              <p:cNvGrpSpPr>
                <a:grpSpLocks/>
              </p:cNvGrpSpPr>
              <p:nvPr/>
            </p:nvGrpSpPr>
            <p:grpSpPr bwMode="auto">
              <a:xfrm>
                <a:off x="2793" y="2016"/>
                <a:ext cx="377" cy="248"/>
                <a:chOff x="2793" y="2016"/>
                <a:chExt cx="377" cy="248"/>
              </a:xfrm>
            </p:grpSpPr>
            <p:sp>
              <p:nvSpPr>
                <p:cNvPr id="24603" name="Line 11"/>
                <p:cNvSpPr>
                  <a:spLocks noChangeShapeType="1"/>
                </p:cNvSpPr>
                <p:nvPr/>
              </p:nvSpPr>
              <p:spPr bwMode="auto">
                <a:xfrm flipV="1">
                  <a:off x="2793" y="2102"/>
                  <a:ext cx="38" cy="7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604" name="Line 12"/>
                <p:cNvSpPr>
                  <a:spLocks noChangeShapeType="1"/>
                </p:cNvSpPr>
                <p:nvPr/>
              </p:nvSpPr>
              <p:spPr bwMode="auto">
                <a:xfrm>
                  <a:off x="2824" y="2113"/>
                  <a:ext cx="26" cy="13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605" name="Line 13"/>
                <p:cNvSpPr>
                  <a:spLocks noChangeShapeType="1"/>
                </p:cNvSpPr>
                <p:nvPr/>
              </p:nvSpPr>
              <p:spPr bwMode="auto">
                <a:xfrm flipV="1">
                  <a:off x="2845" y="2016"/>
                  <a:ext cx="37" cy="248"/>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606" name="Line 14"/>
                <p:cNvSpPr>
                  <a:spLocks noChangeShapeType="1"/>
                </p:cNvSpPr>
                <p:nvPr/>
              </p:nvSpPr>
              <p:spPr bwMode="auto">
                <a:xfrm>
                  <a:off x="2892" y="2025"/>
                  <a:ext cx="27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4601" name="Text Box 15"/>
              <p:cNvSpPr txBox="1">
                <a:spLocks noChangeArrowheads="1"/>
              </p:cNvSpPr>
              <p:nvPr/>
            </p:nvSpPr>
            <p:spPr bwMode="auto">
              <a:xfrm>
                <a:off x="2889" y="2034"/>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400" i="1" dirty="0">
                    <a:solidFill>
                      <a:schemeClr val="hlink"/>
                    </a:solidFill>
                  </a:rPr>
                  <a:t>n</a:t>
                </a:r>
                <a:endParaRPr lang="en-US" altLang="en-US" sz="2400" dirty="0"/>
              </a:p>
            </p:txBody>
          </p:sp>
          <p:sp>
            <p:nvSpPr>
              <p:cNvPr id="24602" name="Line 16"/>
              <p:cNvSpPr>
                <a:spLocks noChangeShapeType="1"/>
              </p:cNvSpPr>
              <p:nvPr/>
            </p:nvSpPr>
            <p:spPr bwMode="auto">
              <a:xfrm flipH="1">
                <a:off x="2835" y="1958"/>
                <a:ext cx="288" cy="4"/>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nvGrpSpPr>
            <p:cNvPr id="24592" name="Group 17"/>
            <p:cNvGrpSpPr>
              <a:grpSpLocks/>
            </p:cNvGrpSpPr>
            <p:nvPr/>
          </p:nvGrpSpPr>
          <p:grpSpPr bwMode="auto">
            <a:xfrm>
              <a:off x="4340" y="1970"/>
              <a:ext cx="512" cy="367"/>
              <a:chOff x="4113" y="1958"/>
              <a:chExt cx="512" cy="367"/>
            </a:xfrm>
          </p:grpSpPr>
          <p:sp>
            <p:nvSpPr>
              <p:cNvPr id="24593" name="Line 18"/>
              <p:cNvSpPr>
                <a:spLocks noChangeShapeType="1"/>
              </p:cNvSpPr>
              <p:nvPr/>
            </p:nvSpPr>
            <p:spPr bwMode="auto">
              <a:xfrm>
                <a:off x="4151" y="1958"/>
                <a:ext cx="47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24594" name="Group 19"/>
              <p:cNvGrpSpPr>
                <a:grpSpLocks/>
              </p:cNvGrpSpPr>
              <p:nvPr/>
            </p:nvGrpSpPr>
            <p:grpSpPr bwMode="auto">
              <a:xfrm>
                <a:off x="4113" y="2008"/>
                <a:ext cx="388" cy="247"/>
                <a:chOff x="2729" y="2023"/>
                <a:chExt cx="388" cy="248"/>
              </a:xfrm>
            </p:grpSpPr>
            <p:sp>
              <p:nvSpPr>
                <p:cNvPr id="24596" name="Line 20"/>
                <p:cNvSpPr>
                  <a:spLocks noChangeShapeType="1"/>
                </p:cNvSpPr>
                <p:nvPr/>
              </p:nvSpPr>
              <p:spPr bwMode="auto">
                <a:xfrm flipV="1">
                  <a:off x="2729" y="2137"/>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97" name="Line 21"/>
                <p:cNvSpPr>
                  <a:spLocks noChangeShapeType="1"/>
                </p:cNvSpPr>
                <p:nvPr/>
              </p:nvSpPr>
              <p:spPr bwMode="auto">
                <a:xfrm>
                  <a:off x="2770" y="2127"/>
                  <a:ext cx="26"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98" name="Line 22"/>
                <p:cNvSpPr>
                  <a:spLocks noChangeShapeType="1"/>
                </p:cNvSpPr>
                <p:nvPr/>
              </p:nvSpPr>
              <p:spPr bwMode="auto">
                <a:xfrm flipV="1">
                  <a:off x="2802" y="2023"/>
                  <a:ext cx="37"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99" name="Line 23"/>
                <p:cNvSpPr>
                  <a:spLocks noChangeShapeType="1"/>
                </p:cNvSpPr>
                <p:nvPr/>
              </p:nvSpPr>
              <p:spPr bwMode="auto">
                <a:xfrm>
                  <a:off x="2839" y="2031"/>
                  <a:ext cx="2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4595" name="Text Box 24"/>
              <p:cNvSpPr txBox="1">
                <a:spLocks noChangeArrowheads="1"/>
              </p:cNvSpPr>
              <p:nvPr/>
            </p:nvSpPr>
            <p:spPr bwMode="auto">
              <a:xfrm>
                <a:off x="4225" y="2034"/>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400" dirty="0"/>
                  <a:t>7</a:t>
                </a:r>
              </a:p>
            </p:txBody>
          </p:sp>
        </p:grpSp>
      </p:grpSp>
      <p:sp>
        <p:nvSpPr>
          <p:cNvPr id="550937" name="Rectangle 25"/>
          <p:cNvSpPr>
            <a:spLocks noChangeArrowheads="1"/>
          </p:cNvSpPr>
          <p:nvPr/>
        </p:nvSpPr>
        <p:spPr bwMode="auto">
          <a:xfrm>
            <a:off x="4930393" y="4491989"/>
            <a:ext cx="4007508" cy="15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lnSpc>
                <a:spcPct val="90000"/>
              </a:lnSpc>
            </a:pPr>
            <a:r>
              <a:rPr lang="en-US" altLang="en-US" sz="2000" dirty="0"/>
              <a:t>29.86 – 6.55  &lt; </a:t>
            </a:r>
            <a:r>
              <a:rPr lang="en-US" altLang="en-US" sz="2400" i="1" dirty="0">
                <a:latin typeface="Times New Roman" pitchFamily="18" charset="0"/>
              </a:rPr>
              <a:t>µ</a:t>
            </a:r>
            <a:r>
              <a:rPr lang="en-US" altLang="en-US" sz="2000" dirty="0"/>
              <a:t> &lt;</a:t>
            </a:r>
            <a:r>
              <a:rPr lang="en-US" altLang="en-US" sz="4000" dirty="0">
                <a:solidFill>
                  <a:schemeClr val="tx2"/>
                </a:solidFill>
              </a:rPr>
              <a:t> </a:t>
            </a:r>
            <a:r>
              <a:rPr lang="en-US" altLang="en-US" sz="2000" dirty="0"/>
              <a:t>29.86</a:t>
            </a:r>
            <a:r>
              <a:rPr lang="en-US" altLang="en-US" sz="2000" dirty="0">
                <a:solidFill>
                  <a:schemeClr val="tx2"/>
                </a:solidFill>
              </a:rPr>
              <a:t> </a:t>
            </a:r>
            <a:r>
              <a:rPr lang="en-US" altLang="en-US" sz="2000" dirty="0"/>
              <a:t>+ 6.55 </a:t>
            </a:r>
          </a:p>
          <a:p>
            <a:pPr algn="ctr">
              <a:lnSpc>
                <a:spcPct val="90000"/>
              </a:lnSpc>
            </a:pPr>
            <a:r>
              <a:rPr lang="en-US" altLang="en-US" sz="3200" dirty="0"/>
              <a:t>23.31 &lt; </a:t>
            </a:r>
            <a:r>
              <a:rPr lang="en-US" altLang="en-US" sz="3200" i="1" dirty="0">
                <a:sym typeface="Symbol" pitchFamily="18" charset="2"/>
              </a:rPr>
              <a:t></a:t>
            </a:r>
            <a:r>
              <a:rPr lang="en-US" altLang="en-US" sz="3200" dirty="0">
                <a:sym typeface="Symbol" pitchFamily="18" charset="2"/>
              </a:rPr>
              <a:t> &lt; 36.41</a:t>
            </a:r>
          </a:p>
          <a:p>
            <a:pPr algn="ctr">
              <a:lnSpc>
                <a:spcPct val="90000"/>
              </a:lnSpc>
            </a:pPr>
            <a:endParaRPr lang="en-US" altLang="en-US" sz="3200" dirty="0">
              <a:sym typeface="Symbol" pitchFamily="18" charset="2"/>
            </a:endParaRPr>
          </a:p>
        </p:txBody>
      </p:sp>
      <p:sp>
        <p:nvSpPr>
          <p:cNvPr id="550938" name="Rectangle 26"/>
          <p:cNvSpPr>
            <a:spLocks noChangeArrowheads="1"/>
          </p:cNvSpPr>
          <p:nvPr/>
        </p:nvSpPr>
        <p:spPr bwMode="auto">
          <a:xfrm>
            <a:off x="1558275" y="5656386"/>
            <a:ext cx="913098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2000" dirty="0"/>
              <a:t>We are 95% confident that the mean age of Beach Comber patrons at 7pm is contained in the interval (23.31 yrs., 36.41 yrs.).</a:t>
            </a:r>
          </a:p>
        </p:txBody>
      </p:sp>
      <p:grpSp>
        <p:nvGrpSpPr>
          <p:cNvPr id="7" name="Group 27"/>
          <p:cNvGrpSpPr>
            <a:grpSpLocks/>
          </p:cNvGrpSpPr>
          <p:nvPr/>
        </p:nvGrpSpPr>
        <p:grpSpPr bwMode="auto">
          <a:xfrm>
            <a:off x="4222551" y="2855066"/>
            <a:ext cx="4697413" cy="584200"/>
            <a:chOff x="1838" y="2523"/>
            <a:chExt cx="2959" cy="368"/>
          </a:xfrm>
        </p:grpSpPr>
        <p:sp>
          <p:nvSpPr>
            <p:cNvPr id="24587" name="Text Box 28"/>
            <p:cNvSpPr txBox="1">
              <a:spLocks noChangeArrowheads="1"/>
            </p:cNvSpPr>
            <p:nvPr/>
          </p:nvSpPr>
          <p:spPr bwMode="auto">
            <a:xfrm>
              <a:off x="1838" y="2523"/>
              <a:ext cx="295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3200" i="1" dirty="0">
                  <a:solidFill>
                    <a:schemeClr val="hlink"/>
                  </a:solidFill>
                </a:rPr>
                <a:t>x</a:t>
              </a:r>
              <a:r>
                <a:rPr lang="en-US" altLang="en-US" sz="3200" dirty="0">
                  <a:solidFill>
                    <a:schemeClr val="hlink"/>
                  </a:solidFill>
                </a:rPr>
                <a:t> – </a:t>
              </a:r>
              <a:r>
                <a:rPr lang="en-US" altLang="en-US" sz="3200" i="1" dirty="0">
                  <a:solidFill>
                    <a:schemeClr val="hlink"/>
                  </a:solidFill>
                </a:rPr>
                <a:t>E</a:t>
              </a:r>
              <a:r>
                <a:rPr lang="en-US" altLang="en-US" sz="3200" dirty="0">
                  <a:solidFill>
                    <a:schemeClr val="hlink"/>
                  </a:solidFill>
                </a:rPr>
                <a:t> &lt; </a:t>
              </a:r>
              <a:r>
                <a:rPr lang="en-US" altLang="en-US" sz="3200" i="1" dirty="0">
                  <a:solidFill>
                    <a:schemeClr val="hlink"/>
                  </a:solidFill>
                </a:rPr>
                <a:t>µ</a:t>
              </a:r>
              <a:r>
                <a:rPr lang="en-US" altLang="en-US" sz="3200" dirty="0">
                  <a:solidFill>
                    <a:schemeClr val="hlink"/>
                  </a:solidFill>
                </a:rPr>
                <a:t> &lt; </a:t>
              </a:r>
              <a:r>
                <a:rPr lang="en-US" altLang="en-US" sz="3200" i="1" dirty="0">
                  <a:solidFill>
                    <a:schemeClr val="hlink"/>
                  </a:solidFill>
                </a:rPr>
                <a:t>x</a:t>
              </a:r>
              <a:r>
                <a:rPr lang="en-US" altLang="en-US" sz="3200" dirty="0">
                  <a:solidFill>
                    <a:schemeClr val="hlink"/>
                  </a:solidFill>
                </a:rPr>
                <a:t> + </a:t>
              </a:r>
              <a:r>
                <a:rPr lang="en-US" altLang="en-US" sz="3200" i="1" dirty="0">
                  <a:solidFill>
                    <a:schemeClr val="hlink"/>
                  </a:solidFill>
                </a:rPr>
                <a:t>E, where</a:t>
              </a:r>
              <a:endParaRPr lang="en-US" altLang="en-US" sz="3200" dirty="0"/>
            </a:p>
          </p:txBody>
        </p:sp>
        <p:sp>
          <p:nvSpPr>
            <p:cNvPr id="24588" name="Line 29"/>
            <p:cNvSpPr>
              <a:spLocks noChangeShapeType="1"/>
            </p:cNvSpPr>
            <p:nvPr/>
          </p:nvSpPr>
          <p:spPr bwMode="auto">
            <a:xfrm flipH="1">
              <a:off x="1915" y="2618"/>
              <a:ext cx="14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89" name="Line 30"/>
            <p:cNvSpPr>
              <a:spLocks noChangeShapeType="1"/>
            </p:cNvSpPr>
            <p:nvPr/>
          </p:nvSpPr>
          <p:spPr bwMode="auto">
            <a:xfrm flipH="1">
              <a:off x="3242" y="2615"/>
              <a:ext cx="14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4585" name="Line 31"/>
          <p:cNvSpPr>
            <a:spLocks noChangeShapeType="1"/>
          </p:cNvSpPr>
          <p:nvPr/>
        </p:nvSpPr>
        <p:spPr bwMode="auto">
          <a:xfrm>
            <a:off x="1685871" y="2830068"/>
            <a:ext cx="8772525" cy="0"/>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0" name="TextBox 29"/>
          <p:cNvSpPr txBox="1"/>
          <p:nvPr/>
        </p:nvSpPr>
        <p:spPr>
          <a:xfrm>
            <a:off x="8899615" y="4324973"/>
            <a:ext cx="2406374" cy="1200329"/>
          </a:xfrm>
          <a:prstGeom prst="rect">
            <a:avLst/>
          </a:prstGeom>
          <a:noFill/>
        </p:spPr>
        <p:txBody>
          <a:bodyPr wrap="square" rtlCol="0">
            <a:spAutoFit/>
          </a:bodyPr>
          <a:lstStyle/>
          <a:p>
            <a:pPr algn="ctr"/>
            <a:r>
              <a:rPr lang="en-US" dirty="0">
                <a:solidFill>
                  <a:srgbClr val="FF0000"/>
                </a:solidFill>
              </a:rPr>
              <a:t>IMPORTANT:  These are the </a:t>
            </a:r>
            <a:r>
              <a:rPr lang="en-US" b="1" i="1" dirty="0">
                <a:solidFill>
                  <a:srgbClr val="FF0000"/>
                </a:solidFill>
              </a:rPr>
              <a:t>plausible </a:t>
            </a:r>
            <a:r>
              <a:rPr lang="en-US" dirty="0">
                <a:solidFill>
                  <a:srgbClr val="FF0000"/>
                </a:solidFill>
              </a:rPr>
              <a:t>values of the mean given the data!</a:t>
            </a:r>
          </a:p>
        </p:txBody>
      </p:sp>
      <mc:AlternateContent xmlns:mc="http://schemas.openxmlformats.org/markup-compatibility/2006" xmlns:a14="http://schemas.microsoft.com/office/drawing/2010/main">
        <mc:Choice Requires="a14">
          <p:sp>
            <p:nvSpPr>
              <p:cNvPr id="31" name="TextBox 30"/>
              <p:cNvSpPr txBox="1"/>
              <p:nvPr/>
            </p:nvSpPr>
            <p:spPr>
              <a:xfrm>
                <a:off x="1898047" y="3385135"/>
                <a:ext cx="2628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a:solidFill>
                                <a:schemeClr val="accent2">
                                  <a:lumMod val="75000"/>
                                </a:schemeClr>
                              </a:solidFill>
                              <a:latin typeface="Cambria Math" panose="02040503050406030204" pitchFamily="18" charset="0"/>
                            </a:rPr>
                          </m:ctrlPr>
                        </m:accPr>
                        <m:e>
                          <m:r>
                            <a:rPr lang="en-US" sz="2400" b="1" i="1">
                              <a:solidFill>
                                <a:schemeClr val="accent2">
                                  <a:lumMod val="75000"/>
                                </a:schemeClr>
                              </a:solidFill>
                              <a:latin typeface="Cambria Math" charset="0"/>
                            </a:rPr>
                            <m:t>𝒙</m:t>
                          </m:r>
                        </m:e>
                      </m:acc>
                    </m:oMath>
                  </m:oMathPara>
                </a14:m>
                <a:endParaRPr lang="en-US" sz="2400" b="1" dirty="0">
                  <a:solidFill>
                    <a:schemeClr val="accent2">
                      <a:lumMod val="75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898047" y="3385135"/>
                <a:ext cx="262892" cy="369332"/>
              </a:xfrm>
              <a:prstGeom prst="rect">
                <a:avLst/>
              </a:prstGeom>
              <a:blipFill>
                <a:blip r:embed="rId4"/>
                <a:stretch>
                  <a:fillRect l="-14286" r="-14286"/>
                </a:stretch>
              </a:blipFill>
            </p:spPr>
            <p:txBody>
              <a:bodyPr/>
              <a:lstStyle/>
              <a:p>
                <a:r>
                  <a:rPr lang="en-US">
                    <a:noFill/>
                  </a:rPr>
                  <a:t> </a:t>
                </a:r>
              </a:p>
            </p:txBody>
          </p:sp>
        </mc:Fallback>
      </mc:AlternateContent>
    </p:spTree>
    <p:extLst>
      <p:ext uri="{BB962C8B-B14F-4D97-AF65-F5344CB8AC3E}">
        <p14:creationId xmlns:p14="http://schemas.microsoft.com/office/powerpoint/2010/main" val="109379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0918">
                                            <p:txEl>
                                              <p:pRg st="0" end="0"/>
                                            </p:txEl>
                                          </p:spTgt>
                                        </p:tgtEl>
                                        <p:attrNameLst>
                                          <p:attrName>style.visibility</p:attrName>
                                        </p:attrNameLst>
                                      </p:cBhvr>
                                      <p:to>
                                        <p:strVal val="visible"/>
                                      </p:to>
                                    </p:set>
                                    <p:anim calcmode="lin" valueType="num">
                                      <p:cBhvr additive="base">
                                        <p:cTn id="7" dur="500" fill="hold"/>
                                        <p:tgtEl>
                                          <p:spTgt spid="5509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09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0918">
                                            <p:txEl>
                                              <p:pRg st="1" end="1"/>
                                            </p:txEl>
                                          </p:spTgt>
                                        </p:tgtEl>
                                        <p:attrNameLst>
                                          <p:attrName>style.visibility</p:attrName>
                                        </p:attrNameLst>
                                      </p:cBhvr>
                                      <p:to>
                                        <p:strVal val="visible"/>
                                      </p:to>
                                    </p:set>
                                    <p:anim calcmode="lin" valueType="num">
                                      <p:cBhvr additive="base">
                                        <p:cTn id="11" dur="500" fill="hold"/>
                                        <p:tgtEl>
                                          <p:spTgt spid="5509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0918">
                                            <p:txEl>
                                              <p:pRg st="1" end="1"/>
                                            </p:txEl>
                                          </p:spTgt>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2" presetClass="entr" presetSubtype="4" fill="hold" nodeType="withEffect">
                                  <p:stCondLst>
                                    <p:cond delay="0"/>
                                  </p:stCondLst>
                                  <p:childTnLst>
                                    <p:set>
                                      <p:cBhvr>
                                        <p:cTn id="17" dur="1" fill="hold">
                                          <p:stCondLst>
                                            <p:cond delay="0"/>
                                          </p:stCondLst>
                                        </p:cTn>
                                        <p:tgtEl>
                                          <p:spTgt spid="550918">
                                            <p:txEl>
                                              <p:pRg st="2" end="2"/>
                                            </p:txEl>
                                          </p:spTgt>
                                        </p:tgtEl>
                                        <p:attrNameLst>
                                          <p:attrName>style.visibility</p:attrName>
                                        </p:attrNameLst>
                                      </p:cBhvr>
                                      <p:to>
                                        <p:strVal val="visible"/>
                                      </p:to>
                                    </p:set>
                                    <p:anim calcmode="lin" valueType="num">
                                      <p:cBhvr additive="base">
                                        <p:cTn id="18" dur="500" fill="hold"/>
                                        <p:tgtEl>
                                          <p:spTgt spid="55091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09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50918">
                                            <p:txEl>
                                              <p:pRg st="3" end="3"/>
                                            </p:txEl>
                                          </p:spTgt>
                                        </p:tgtEl>
                                        <p:attrNameLst>
                                          <p:attrName>style.visibility</p:attrName>
                                        </p:attrNameLst>
                                      </p:cBhvr>
                                      <p:to>
                                        <p:strVal val="visible"/>
                                      </p:to>
                                    </p:set>
                                    <p:anim calcmode="lin" valueType="num">
                                      <p:cBhvr additive="base">
                                        <p:cTn id="24" dur="500" fill="hold"/>
                                        <p:tgtEl>
                                          <p:spTgt spid="55091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0918">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50918">
                                            <p:txEl>
                                              <p:pRg st="4" end="4"/>
                                            </p:txEl>
                                          </p:spTgt>
                                        </p:tgtEl>
                                        <p:attrNameLst>
                                          <p:attrName>style.visibility</p:attrName>
                                        </p:attrNameLst>
                                      </p:cBhvr>
                                      <p:to>
                                        <p:strVal val="visible"/>
                                      </p:to>
                                    </p:set>
                                    <p:anim calcmode="lin" valueType="num">
                                      <p:cBhvr additive="base">
                                        <p:cTn id="28" dur="500" fill="hold"/>
                                        <p:tgtEl>
                                          <p:spTgt spid="55091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50918">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50918">
                                            <p:txEl>
                                              <p:pRg st="5" end="5"/>
                                            </p:txEl>
                                          </p:spTgt>
                                        </p:tgtEl>
                                        <p:attrNameLst>
                                          <p:attrName>style.visibility</p:attrName>
                                        </p:attrNameLst>
                                      </p:cBhvr>
                                      <p:to>
                                        <p:strVal val="visible"/>
                                      </p:to>
                                    </p:set>
                                    <p:anim calcmode="lin" valueType="num">
                                      <p:cBhvr additive="base">
                                        <p:cTn id="32" dur="500" fill="hold"/>
                                        <p:tgtEl>
                                          <p:spTgt spid="55091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509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50937"/>
                                        </p:tgtEl>
                                        <p:attrNameLst>
                                          <p:attrName>style.visibility</p:attrName>
                                        </p:attrNameLst>
                                      </p:cBhvr>
                                      <p:to>
                                        <p:strVal val="visible"/>
                                      </p:to>
                                    </p:set>
                                    <p:anim calcmode="lin" valueType="num">
                                      <p:cBhvr additive="base">
                                        <p:cTn id="50" dur="500" fill="hold"/>
                                        <p:tgtEl>
                                          <p:spTgt spid="550937"/>
                                        </p:tgtEl>
                                        <p:attrNameLst>
                                          <p:attrName>ppt_x</p:attrName>
                                        </p:attrNameLst>
                                      </p:cBhvr>
                                      <p:tavLst>
                                        <p:tav tm="0">
                                          <p:val>
                                            <p:strVal val="#ppt_x"/>
                                          </p:val>
                                        </p:tav>
                                        <p:tav tm="100000">
                                          <p:val>
                                            <p:strVal val="#ppt_x"/>
                                          </p:val>
                                        </p:tav>
                                      </p:tavLst>
                                    </p:anim>
                                    <p:anim calcmode="lin" valueType="num">
                                      <p:cBhvr additive="base">
                                        <p:cTn id="51" dur="500" fill="hold"/>
                                        <p:tgtEl>
                                          <p:spTgt spid="550937"/>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50938"/>
                                        </p:tgtEl>
                                        <p:attrNameLst>
                                          <p:attrName>style.visibility</p:attrName>
                                        </p:attrNameLst>
                                      </p:cBhvr>
                                      <p:to>
                                        <p:strVal val="visible"/>
                                      </p:to>
                                    </p:set>
                                    <p:anim calcmode="lin" valueType="num">
                                      <p:cBhvr additive="base">
                                        <p:cTn id="56" dur="500" fill="hold"/>
                                        <p:tgtEl>
                                          <p:spTgt spid="550938"/>
                                        </p:tgtEl>
                                        <p:attrNameLst>
                                          <p:attrName>ppt_x</p:attrName>
                                        </p:attrNameLst>
                                      </p:cBhvr>
                                      <p:tavLst>
                                        <p:tav tm="0">
                                          <p:val>
                                            <p:strVal val="#ppt_x"/>
                                          </p:val>
                                        </p:tav>
                                        <p:tav tm="100000">
                                          <p:val>
                                            <p:strVal val="#ppt_x"/>
                                          </p:val>
                                        </p:tav>
                                      </p:tavLst>
                                    </p:anim>
                                    <p:anim calcmode="lin" valueType="num">
                                      <p:cBhvr additive="base">
                                        <p:cTn id="57" dur="500" fill="hold"/>
                                        <p:tgtEl>
                                          <p:spTgt spid="55093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7" grpId="0"/>
      <p:bldP spid="550938"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1" y="303214"/>
            <a:ext cx="375126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4579" name="Rectangle 5"/>
              <p:cNvSpPr>
                <a:spLocks noGrp="1" noChangeArrowheads="1"/>
              </p:cNvSpPr>
              <p:nvPr>
                <p:ph type="body" idx="1"/>
              </p:nvPr>
            </p:nvSpPr>
            <p:spPr bwMode="auto">
              <a:xfrm>
                <a:off x="6019511" y="362303"/>
                <a:ext cx="5583236" cy="2835275"/>
              </a:xfrm>
              <a:solidFill>
                <a:schemeClr val="bg1"/>
              </a:solidFill>
            </p:spPr>
            <p:txBody>
              <a:bodyPr vert="horz" wrap="square" lIns="91440" tIns="45720" rIns="91440" bIns="45720" numCol="1" rtlCol="0" anchor="t" anchorCtr="0" compatLnSpc="1">
                <a:prstTxWarp prst="textNoShape">
                  <a:avLst/>
                </a:prstTxWarp>
                <a:noAutofit/>
              </a:bodyPr>
              <a:lstStyle/>
              <a:p>
                <a:pPr algn="ctr">
                  <a:buNone/>
                </a:pPr>
                <a:r>
                  <a:rPr lang="en-US" altLang="en-US" sz="2800" b="1" dirty="0"/>
                  <a:t>95% confidence interval for mean age</a:t>
                </a:r>
              </a:p>
              <a:p>
                <a:pPr algn="ctr" eaLnBrk="1" hangingPunct="1">
                  <a:lnSpc>
                    <a:spcPct val="90000"/>
                  </a:lnSpc>
                  <a:buFont typeface="Wingdings" pitchFamily="2" charset="2"/>
                  <a:buNone/>
                </a:pPr>
                <a:r>
                  <a:rPr lang="en-US" altLang="en-US" sz="2000" b="1" dirty="0"/>
                  <a:t>Sample Ages:	25, 19, 37, 29, 40, 28, 31</a:t>
                </a:r>
              </a:p>
              <a:p>
                <a:pPr algn="ctr" eaLnBrk="1" hangingPunct="1">
                  <a:lnSpc>
                    <a:spcPct val="90000"/>
                  </a:lnSpc>
                  <a:buFont typeface="Wingdings" pitchFamily="2" charset="2"/>
                  <a:buNone/>
                </a:pPr>
                <a:r>
                  <a:rPr lang="en-US" altLang="en-US" b="1" dirty="0"/>
                  <a:t>Let’s say we know </a:t>
                </a:r>
                <a14:m>
                  <m:oMath xmlns:m="http://schemas.openxmlformats.org/officeDocument/2006/math">
                    <m:r>
                      <a:rPr lang="en-US" altLang="en-US" b="1" i="1" smtClean="0">
                        <a:latin typeface="Cambria Math" panose="02040503050406030204" pitchFamily="18" charset="0"/>
                        <a:ea typeface="Cambria Math" panose="02040503050406030204" pitchFamily="18" charset="0"/>
                      </a:rPr>
                      <m:t>𝝈</m:t>
                    </m:r>
                  </m:oMath>
                </a14:m>
                <a:r>
                  <a:rPr lang="en-US" altLang="en-US" sz="2000" b="1" dirty="0"/>
                  <a:t> (</a:t>
                </a:r>
                <a:r>
                  <a:rPr lang="en-US" altLang="en-US" sz="2000" b="1" u="sng" dirty="0"/>
                  <a:t>population</a:t>
                </a:r>
                <a:r>
                  <a:rPr lang="en-US" altLang="en-US" sz="2000" b="1" dirty="0"/>
                  <a:t> standard deviation).</a:t>
                </a:r>
              </a:p>
            </p:txBody>
          </p:sp>
        </mc:Choice>
        <mc:Fallback xmlns="">
          <p:sp>
            <p:nvSpPr>
              <p:cNvPr id="24579" name="Rectangle 5"/>
              <p:cNvSpPr>
                <a:spLocks noGrp="1" noRot="1" noChangeAspect="1" noMove="1" noResize="1" noEditPoints="1" noAdjustHandles="1" noChangeArrowheads="1" noChangeShapeType="1" noTextEdit="1"/>
              </p:cNvSpPr>
              <p:nvPr>
                <p:ph type="body" idx="1"/>
              </p:nvPr>
            </p:nvSpPr>
            <p:spPr bwMode="auto">
              <a:xfrm>
                <a:off x="6019511" y="362303"/>
                <a:ext cx="5583236" cy="2835275"/>
              </a:xfrm>
              <a:blipFill>
                <a:blip r:embed="rId3"/>
                <a:stretch>
                  <a:fillRect l="-2041" t="-2222" r="-680"/>
                </a:stretch>
              </a:blipFill>
            </p:spPr>
            <p:txBody>
              <a:bodyPr/>
              <a:lstStyle/>
              <a:p>
                <a:r>
                  <a:rPr lang="en-US">
                    <a:noFill/>
                  </a:rPr>
                  <a:t> </a:t>
                </a:r>
              </a:p>
            </p:txBody>
          </p:sp>
        </mc:Fallback>
      </mc:AlternateContent>
      <p:sp>
        <p:nvSpPr>
          <p:cNvPr id="550918" name="Rectangle 6"/>
          <p:cNvSpPr>
            <a:spLocks noChangeArrowheads="1"/>
          </p:cNvSpPr>
          <p:nvPr/>
        </p:nvSpPr>
        <p:spPr bwMode="auto">
          <a:xfrm>
            <a:off x="1816046" y="2973774"/>
            <a:ext cx="2438400" cy="235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eaLnBrk="1" hangingPunct="1">
              <a:lnSpc>
                <a:spcPct val="90000"/>
              </a:lnSpc>
              <a:spcBef>
                <a:spcPct val="30000"/>
              </a:spcBef>
              <a:buClr>
                <a:schemeClr val="accent2"/>
              </a:buClr>
              <a:buFont typeface="Wingdings" pitchFamily="2" charset="2"/>
              <a:buNone/>
            </a:pPr>
            <a:r>
              <a:rPr lang="en-US" altLang="en-US" sz="2400" i="1" dirty="0">
                <a:solidFill>
                  <a:schemeClr val="tx2"/>
                </a:solidFill>
              </a:rPr>
              <a:t>n = 7</a:t>
            </a:r>
          </a:p>
          <a:p>
            <a:pPr eaLnBrk="1" hangingPunct="1">
              <a:lnSpc>
                <a:spcPct val="90000"/>
              </a:lnSpc>
              <a:spcBef>
                <a:spcPct val="30000"/>
              </a:spcBef>
              <a:buClr>
                <a:schemeClr val="accent2"/>
              </a:buClr>
              <a:buFont typeface="Wingdings" pitchFamily="2" charset="2"/>
              <a:buNone/>
            </a:pPr>
            <a:r>
              <a:rPr lang="en-US" altLang="en-US" sz="2400" dirty="0">
                <a:solidFill>
                  <a:schemeClr val="tx2"/>
                </a:solidFill>
              </a:rPr>
              <a:t>   = 29.86</a:t>
            </a:r>
          </a:p>
          <a:p>
            <a:pPr>
              <a:lnSpc>
                <a:spcPct val="90000"/>
              </a:lnSpc>
              <a:spcBef>
                <a:spcPct val="30000"/>
              </a:spcBef>
              <a:buClr>
                <a:schemeClr val="accent2"/>
              </a:buClr>
            </a:pPr>
            <a:r>
              <a:rPr lang="en-US" altLang="en-US" sz="2400" i="1" dirty="0">
                <a:solidFill>
                  <a:schemeClr val="tx2"/>
                </a:solidFill>
              </a:rPr>
              <a:t>σ</a:t>
            </a:r>
            <a:r>
              <a:rPr lang="en-US" altLang="en-US" sz="2400" dirty="0">
                <a:solidFill>
                  <a:schemeClr val="tx2"/>
                </a:solidFill>
              </a:rPr>
              <a:t> =   7.08</a:t>
            </a:r>
          </a:p>
          <a:p>
            <a:pPr eaLnBrk="1" hangingPunct="1">
              <a:lnSpc>
                <a:spcPct val="90000"/>
              </a:lnSpc>
              <a:spcBef>
                <a:spcPct val="30000"/>
              </a:spcBef>
              <a:buClr>
                <a:schemeClr val="accent2"/>
              </a:buClr>
              <a:buFont typeface="Wingdings" pitchFamily="2" charset="2"/>
              <a:buNone/>
            </a:pPr>
            <a:r>
              <a:rPr lang="en-US" altLang="en-US" sz="2400" i="1" dirty="0">
                <a:solidFill>
                  <a:schemeClr val="tx2"/>
                </a:solidFill>
                <a:latin typeface="Symbol" pitchFamily="18" charset="2"/>
              </a:rPr>
              <a:t></a:t>
            </a:r>
            <a:r>
              <a:rPr lang="en-US" altLang="en-US" sz="2400" dirty="0">
                <a:solidFill>
                  <a:schemeClr val="tx2"/>
                </a:solidFill>
              </a:rPr>
              <a:t>   = 0.05</a:t>
            </a:r>
          </a:p>
          <a:p>
            <a:pPr eaLnBrk="1" hangingPunct="1">
              <a:lnSpc>
                <a:spcPct val="90000"/>
              </a:lnSpc>
              <a:spcBef>
                <a:spcPct val="8000"/>
              </a:spcBef>
              <a:buClr>
                <a:schemeClr val="accent2"/>
              </a:buClr>
              <a:buFont typeface="Wingdings" pitchFamily="2" charset="2"/>
              <a:buNone/>
            </a:pPr>
            <a:r>
              <a:rPr lang="en-US" altLang="en-US" sz="2400" i="1" dirty="0">
                <a:solidFill>
                  <a:schemeClr val="tx2"/>
                </a:solidFill>
                <a:latin typeface="Symbol" pitchFamily="18" charset="2"/>
              </a:rPr>
              <a:t></a:t>
            </a:r>
            <a:r>
              <a:rPr lang="en-US" altLang="en-US" sz="2400" dirty="0">
                <a:solidFill>
                  <a:schemeClr val="tx2"/>
                </a:solidFill>
              </a:rPr>
              <a:t>/</a:t>
            </a:r>
            <a:r>
              <a:rPr lang="en-US" altLang="en-US" sz="2400" i="1" dirty="0">
                <a:solidFill>
                  <a:schemeClr val="tx2"/>
                </a:solidFill>
              </a:rPr>
              <a:t>2</a:t>
            </a:r>
            <a:r>
              <a:rPr lang="en-US" altLang="en-US" sz="2400" dirty="0">
                <a:solidFill>
                  <a:schemeClr val="tx2"/>
                </a:solidFill>
              </a:rPr>
              <a:t> = 0.025</a:t>
            </a:r>
          </a:p>
          <a:p>
            <a:pPr eaLnBrk="1" hangingPunct="1">
              <a:lnSpc>
                <a:spcPct val="90000"/>
              </a:lnSpc>
              <a:spcBef>
                <a:spcPct val="30000"/>
              </a:spcBef>
              <a:buClr>
                <a:schemeClr val="accent2"/>
              </a:buClr>
              <a:buFont typeface="Wingdings" pitchFamily="2" charset="2"/>
              <a:buNone/>
            </a:pPr>
            <a:r>
              <a:rPr lang="en-US" altLang="en-US" sz="2400" i="1" dirty="0">
                <a:solidFill>
                  <a:schemeClr val="tx2"/>
                </a:solidFill>
              </a:rPr>
              <a:t>z</a:t>
            </a:r>
            <a:r>
              <a:rPr lang="en-US" altLang="en-US" sz="2400" i="1" baseline="-25000" dirty="0">
                <a:solidFill>
                  <a:schemeClr val="tx2"/>
                </a:solidFill>
                <a:latin typeface="Symbol" pitchFamily="18" charset="2"/>
              </a:rPr>
              <a:t></a:t>
            </a:r>
            <a:r>
              <a:rPr lang="en-US" altLang="en-US" sz="2400" baseline="-25000" dirty="0">
                <a:solidFill>
                  <a:schemeClr val="tx2"/>
                </a:solidFill>
              </a:rPr>
              <a:t>/</a:t>
            </a:r>
            <a:r>
              <a:rPr lang="en-US" altLang="en-US" sz="2400" i="1" baseline="-25000" dirty="0">
                <a:solidFill>
                  <a:schemeClr val="tx2"/>
                </a:solidFill>
              </a:rPr>
              <a:t>2</a:t>
            </a:r>
            <a:r>
              <a:rPr lang="en-US" altLang="en-US" sz="2400" dirty="0">
                <a:solidFill>
                  <a:schemeClr val="tx2"/>
                </a:solidFill>
              </a:rPr>
              <a:t> = 1.96</a:t>
            </a:r>
          </a:p>
          <a:p>
            <a:pPr eaLnBrk="1" hangingPunct="1">
              <a:lnSpc>
                <a:spcPct val="90000"/>
              </a:lnSpc>
              <a:spcBef>
                <a:spcPct val="30000"/>
              </a:spcBef>
              <a:buClr>
                <a:schemeClr val="accent2"/>
              </a:buClr>
              <a:buFont typeface="Wingdings" pitchFamily="2" charset="2"/>
              <a:buNone/>
            </a:pPr>
            <a:endParaRPr lang="en-US" altLang="en-US" sz="2400" dirty="0">
              <a:solidFill>
                <a:schemeClr val="tx2"/>
              </a:solidFill>
            </a:endParaRPr>
          </a:p>
        </p:txBody>
      </p:sp>
      <p:grpSp>
        <p:nvGrpSpPr>
          <p:cNvPr id="2" name="Group 7"/>
          <p:cNvGrpSpPr>
            <a:grpSpLocks/>
          </p:cNvGrpSpPr>
          <p:nvPr/>
        </p:nvGrpSpPr>
        <p:grpSpPr bwMode="auto">
          <a:xfrm>
            <a:off x="3805838" y="3315054"/>
            <a:ext cx="5775327" cy="1252538"/>
            <a:chOff x="1629" y="1548"/>
            <a:chExt cx="3638" cy="789"/>
          </a:xfrm>
        </p:grpSpPr>
        <p:sp>
          <p:nvSpPr>
            <p:cNvPr id="24590" name="Rectangle 8"/>
            <p:cNvSpPr>
              <a:spLocks noChangeArrowheads="1"/>
            </p:cNvSpPr>
            <p:nvPr/>
          </p:nvSpPr>
          <p:spPr bwMode="auto">
            <a:xfrm>
              <a:off x="1629" y="1548"/>
              <a:ext cx="363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3600" i="1" dirty="0">
                  <a:solidFill>
                    <a:schemeClr val="hlink"/>
                  </a:solidFill>
                </a:rPr>
                <a:t>E</a:t>
              </a:r>
              <a:r>
                <a:rPr lang="en-US" altLang="en-US" sz="4000" i="1" dirty="0">
                  <a:solidFill>
                    <a:schemeClr val="hlink"/>
                  </a:solidFill>
                </a:rPr>
                <a:t> </a:t>
              </a:r>
              <a:r>
                <a:rPr lang="en-US" altLang="en-US" sz="3600" dirty="0">
                  <a:solidFill>
                    <a:schemeClr val="hlink"/>
                  </a:solidFill>
                </a:rPr>
                <a:t>=</a:t>
              </a:r>
              <a:r>
                <a:rPr lang="en-US" altLang="en-US" sz="4000" dirty="0">
                  <a:solidFill>
                    <a:schemeClr val="hlink"/>
                  </a:solidFill>
                </a:rPr>
                <a:t> </a:t>
              </a:r>
              <a:r>
                <a:rPr lang="en-US" altLang="en-US" sz="3600" i="1" dirty="0">
                  <a:solidFill>
                    <a:schemeClr val="hlink"/>
                  </a:solidFill>
                </a:rPr>
                <a:t>z</a:t>
              </a:r>
              <a:r>
                <a:rPr lang="en-US" altLang="en-US" sz="3200" i="1" baseline="-25000" dirty="0">
                  <a:solidFill>
                    <a:schemeClr val="hlink"/>
                  </a:solidFill>
                  <a:latin typeface="Symbol" pitchFamily="18" charset="2"/>
                </a:rPr>
                <a:t></a:t>
              </a:r>
              <a:r>
                <a:rPr lang="en-US" altLang="en-US" sz="3200" baseline="-25000" dirty="0">
                  <a:solidFill>
                    <a:schemeClr val="hlink"/>
                  </a:solidFill>
                  <a:latin typeface="Symbol" pitchFamily="18" charset="2"/>
                </a:rPr>
                <a:t></a:t>
              </a:r>
              <a:r>
                <a:rPr lang="en-US" altLang="en-US" sz="2800" baseline="-25000" dirty="0">
                  <a:solidFill>
                    <a:schemeClr val="hlink"/>
                  </a:solidFill>
                </a:rPr>
                <a:t>2  </a:t>
              </a:r>
              <a:r>
                <a:rPr lang="en-US" altLang="en-US" sz="3600" i="1" dirty="0">
                  <a:solidFill>
                    <a:schemeClr val="hlink"/>
                  </a:solidFill>
                </a:rPr>
                <a:t>σ</a:t>
              </a:r>
              <a:r>
                <a:rPr lang="en-US" altLang="en-US" sz="4000" dirty="0">
                  <a:solidFill>
                    <a:schemeClr val="hlink"/>
                  </a:solidFill>
                </a:rPr>
                <a:t>    </a:t>
              </a:r>
              <a:r>
                <a:rPr lang="en-US" altLang="en-US" sz="3600" dirty="0">
                  <a:solidFill>
                    <a:schemeClr val="hlink"/>
                  </a:solidFill>
                </a:rPr>
                <a:t>=</a:t>
              </a:r>
              <a:r>
                <a:rPr lang="en-US" altLang="en-US" sz="4000" dirty="0">
                  <a:solidFill>
                    <a:schemeClr val="hlink"/>
                  </a:solidFill>
                </a:rPr>
                <a:t> </a:t>
              </a:r>
              <a:r>
                <a:rPr lang="en-US" altLang="en-US" sz="2400" dirty="0"/>
                <a:t>(1.96)(7.08) = 5.24</a:t>
              </a:r>
            </a:p>
          </p:txBody>
        </p:sp>
        <p:grpSp>
          <p:nvGrpSpPr>
            <p:cNvPr id="24591" name="Group 9"/>
            <p:cNvGrpSpPr>
              <a:grpSpLocks/>
            </p:cNvGrpSpPr>
            <p:nvPr/>
          </p:nvGrpSpPr>
          <p:grpSpPr bwMode="auto">
            <a:xfrm>
              <a:off x="2602" y="1969"/>
              <a:ext cx="439" cy="327"/>
              <a:chOff x="2412" y="1957"/>
              <a:chExt cx="439" cy="327"/>
            </a:xfrm>
          </p:grpSpPr>
          <p:grpSp>
            <p:nvGrpSpPr>
              <p:cNvPr id="24600" name="Group 10"/>
              <p:cNvGrpSpPr>
                <a:grpSpLocks/>
              </p:cNvGrpSpPr>
              <p:nvPr/>
            </p:nvGrpSpPr>
            <p:grpSpPr bwMode="auto">
              <a:xfrm>
                <a:off x="2412" y="2016"/>
                <a:ext cx="439" cy="248"/>
                <a:chOff x="2412" y="2016"/>
                <a:chExt cx="439" cy="248"/>
              </a:xfrm>
            </p:grpSpPr>
            <p:sp>
              <p:nvSpPr>
                <p:cNvPr id="24603" name="Line 11"/>
                <p:cNvSpPr>
                  <a:spLocks noChangeShapeType="1"/>
                </p:cNvSpPr>
                <p:nvPr/>
              </p:nvSpPr>
              <p:spPr bwMode="auto">
                <a:xfrm flipV="1">
                  <a:off x="2412" y="2102"/>
                  <a:ext cx="38" cy="7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604" name="Line 12"/>
                <p:cNvSpPr>
                  <a:spLocks noChangeShapeType="1"/>
                </p:cNvSpPr>
                <p:nvPr/>
              </p:nvSpPr>
              <p:spPr bwMode="auto">
                <a:xfrm>
                  <a:off x="2475" y="2113"/>
                  <a:ext cx="26" cy="13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605" name="Line 13"/>
                <p:cNvSpPr>
                  <a:spLocks noChangeShapeType="1"/>
                </p:cNvSpPr>
                <p:nvPr/>
              </p:nvSpPr>
              <p:spPr bwMode="auto">
                <a:xfrm flipV="1">
                  <a:off x="2526" y="2016"/>
                  <a:ext cx="37" cy="248"/>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606" name="Line 14"/>
                <p:cNvSpPr>
                  <a:spLocks noChangeShapeType="1"/>
                </p:cNvSpPr>
                <p:nvPr/>
              </p:nvSpPr>
              <p:spPr bwMode="auto">
                <a:xfrm>
                  <a:off x="2573" y="2025"/>
                  <a:ext cx="27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4601" name="Text Box 15"/>
              <p:cNvSpPr txBox="1">
                <a:spLocks noChangeArrowheads="1"/>
              </p:cNvSpPr>
              <p:nvPr/>
            </p:nvSpPr>
            <p:spPr bwMode="auto">
              <a:xfrm>
                <a:off x="2566" y="1993"/>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400" i="1" dirty="0">
                    <a:solidFill>
                      <a:schemeClr val="hlink"/>
                    </a:solidFill>
                  </a:rPr>
                  <a:t>n</a:t>
                </a:r>
                <a:endParaRPr lang="en-US" altLang="en-US" sz="2400" dirty="0"/>
              </a:p>
            </p:txBody>
          </p:sp>
          <p:sp>
            <p:nvSpPr>
              <p:cNvPr id="24602" name="Line 16"/>
              <p:cNvSpPr>
                <a:spLocks noChangeShapeType="1"/>
              </p:cNvSpPr>
              <p:nvPr/>
            </p:nvSpPr>
            <p:spPr bwMode="auto">
              <a:xfrm flipH="1" flipV="1">
                <a:off x="2571" y="1957"/>
                <a:ext cx="245" cy="1"/>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nvGrpSpPr>
            <p:cNvPr id="24592" name="Group 17"/>
            <p:cNvGrpSpPr>
              <a:grpSpLocks/>
            </p:cNvGrpSpPr>
            <p:nvPr/>
          </p:nvGrpSpPr>
          <p:grpSpPr bwMode="auto">
            <a:xfrm>
              <a:off x="4122" y="1969"/>
              <a:ext cx="521" cy="368"/>
              <a:chOff x="3895" y="1957"/>
              <a:chExt cx="521" cy="368"/>
            </a:xfrm>
          </p:grpSpPr>
          <p:sp>
            <p:nvSpPr>
              <p:cNvPr id="24593" name="Line 18"/>
              <p:cNvSpPr>
                <a:spLocks noChangeShapeType="1"/>
              </p:cNvSpPr>
              <p:nvPr/>
            </p:nvSpPr>
            <p:spPr bwMode="auto">
              <a:xfrm>
                <a:off x="3932" y="1957"/>
                <a:ext cx="484"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24594" name="Group 19"/>
              <p:cNvGrpSpPr>
                <a:grpSpLocks/>
              </p:cNvGrpSpPr>
              <p:nvPr/>
            </p:nvGrpSpPr>
            <p:grpSpPr bwMode="auto">
              <a:xfrm>
                <a:off x="3895" y="2001"/>
                <a:ext cx="428" cy="247"/>
                <a:chOff x="2511" y="2016"/>
                <a:chExt cx="428" cy="248"/>
              </a:xfrm>
            </p:grpSpPr>
            <p:sp>
              <p:nvSpPr>
                <p:cNvPr id="24596" name="Line 20"/>
                <p:cNvSpPr>
                  <a:spLocks noChangeShapeType="1"/>
                </p:cNvSpPr>
                <p:nvPr/>
              </p:nvSpPr>
              <p:spPr bwMode="auto">
                <a:xfrm flipV="1">
                  <a:off x="2511" y="2102"/>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97" name="Line 21"/>
                <p:cNvSpPr>
                  <a:spLocks noChangeShapeType="1"/>
                </p:cNvSpPr>
                <p:nvPr/>
              </p:nvSpPr>
              <p:spPr bwMode="auto">
                <a:xfrm>
                  <a:off x="2572" y="2113"/>
                  <a:ext cx="26"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98" name="Line 22"/>
                <p:cNvSpPr>
                  <a:spLocks noChangeShapeType="1"/>
                </p:cNvSpPr>
                <p:nvPr/>
              </p:nvSpPr>
              <p:spPr bwMode="auto">
                <a:xfrm flipV="1">
                  <a:off x="2614" y="2016"/>
                  <a:ext cx="37"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99" name="Line 23"/>
                <p:cNvSpPr>
                  <a:spLocks noChangeShapeType="1"/>
                </p:cNvSpPr>
                <p:nvPr/>
              </p:nvSpPr>
              <p:spPr bwMode="auto">
                <a:xfrm>
                  <a:off x="2661" y="2025"/>
                  <a:ext cx="2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4595" name="Text Box 24"/>
              <p:cNvSpPr txBox="1">
                <a:spLocks noChangeArrowheads="1"/>
              </p:cNvSpPr>
              <p:nvPr/>
            </p:nvSpPr>
            <p:spPr bwMode="auto">
              <a:xfrm>
                <a:off x="4087" y="2034"/>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400" dirty="0"/>
                  <a:t>7</a:t>
                </a:r>
              </a:p>
            </p:txBody>
          </p:sp>
        </p:grpSp>
      </p:grpSp>
      <p:sp>
        <p:nvSpPr>
          <p:cNvPr id="550937" name="Rectangle 25"/>
          <p:cNvSpPr>
            <a:spLocks noChangeArrowheads="1"/>
          </p:cNvSpPr>
          <p:nvPr/>
        </p:nvSpPr>
        <p:spPr bwMode="auto">
          <a:xfrm>
            <a:off x="5004134" y="4342330"/>
            <a:ext cx="4007509" cy="15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lnSpc>
                <a:spcPct val="90000"/>
              </a:lnSpc>
            </a:pPr>
            <a:r>
              <a:rPr lang="en-US" altLang="en-US" sz="2000" dirty="0"/>
              <a:t>29.86 – 5.24  &lt; </a:t>
            </a:r>
            <a:r>
              <a:rPr lang="en-US" altLang="en-US" sz="2400" i="1" dirty="0">
                <a:latin typeface="Times New Roman" pitchFamily="18" charset="0"/>
              </a:rPr>
              <a:t>µ</a:t>
            </a:r>
            <a:r>
              <a:rPr lang="en-US" altLang="en-US" sz="2000" dirty="0"/>
              <a:t> &lt;</a:t>
            </a:r>
            <a:r>
              <a:rPr lang="en-US" altLang="en-US" sz="4000" dirty="0">
                <a:solidFill>
                  <a:schemeClr val="tx2"/>
                </a:solidFill>
              </a:rPr>
              <a:t> </a:t>
            </a:r>
            <a:r>
              <a:rPr lang="en-US" altLang="en-US" sz="2000" dirty="0"/>
              <a:t>29.86</a:t>
            </a:r>
            <a:r>
              <a:rPr lang="en-US" altLang="en-US" sz="2000" dirty="0">
                <a:solidFill>
                  <a:schemeClr val="tx2"/>
                </a:solidFill>
              </a:rPr>
              <a:t> </a:t>
            </a:r>
            <a:r>
              <a:rPr lang="en-US" altLang="en-US" sz="2000" dirty="0"/>
              <a:t>+ 5.24 </a:t>
            </a:r>
          </a:p>
          <a:p>
            <a:pPr algn="ctr">
              <a:lnSpc>
                <a:spcPct val="90000"/>
              </a:lnSpc>
            </a:pPr>
            <a:r>
              <a:rPr lang="en-US" altLang="en-US" sz="3200" dirty="0"/>
              <a:t>24.62 &lt; </a:t>
            </a:r>
            <a:r>
              <a:rPr lang="en-US" altLang="en-US" sz="3200" i="1" dirty="0">
                <a:sym typeface="Symbol" pitchFamily="18" charset="2"/>
              </a:rPr>
              <a:t></a:t>
            </a:r>
            <a:r>
              <a:rPr lang="en-US" altLang="en-US" sz="3200" dirty="0">
                <a:sym typeface="Symbol" pitchFamily="18" charset="2"/>
              </a:rPr>
              <a:t> &lt; 35.10</a:t>
            </a:r>
          </a:p>
          <a:p>
            <a:pPr algn="ctr">
              <a:lnSpc>
                <a:spcPct val="90000"/>
              </a:lnSpc>
            </a:pPr>
            <a:endParaRPr lang="en-US" altLang="en-US" sz="3200" dirty="0">
              <a:sym typeface="Symbol" pitchFamily="18" charset="2"/>
            </a:endParaRPr>
          </a:p>
        </p:txBody>
      </p:sp>
      <p:sp>
        <p:nvSpPr>
          <p:cNvPr id="550938" name="Rectangle 26"/>
          <p:cNvSpPr>
            <a:spLocks noChangeArrowheads="1"/>
          </p:cNvSpPr>
          <p:nvPr/>
        </p:nvSpPr>
        <p:spPr bwMode="auto">
          <a:xfrm>
            <a:off x="1587706" y="5437460"/>
            <a:ext cx="875743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2000" dirty="0"/>
              <a:t>We are 95% confident that the mean age of Beach Comber patrons at 7pm is contained in the interval (24.62 years, 35.10 years).</a:t>
            </a:r>
          </a:p>
        </p:txBody>
      </p:sp>
      <p:grpSp>
        <p:nvGrpSpPr>
          <p:cNvPr id="7" name="Group 27"/>
          <p:cNvGrpSpPr>
            <a:grpSpLocks/>
          </p:cNvGrpSpPr>
          <p:nvPr/>
        </p:nvGrpSpPr>
        <p:grpSpPr bwMode="auto">
          <a:xfrm>
            <a:off x="4409206" y="2924533"/>
            <a:ext cx="4811715" cy="584200"/>
            <a:chOff x="1802" y="2523"/>
            <a:chExt cx="3031" cy="368"/>
          </a:xfrm>
        </p:grpSpPr>
        <p:sp>
          <p:nvSpPr>
            <p:cNvPr id="24587" name="Text Box 28"/>
            <p:cNvSpPr txBox="1">
              <a:spLocks noChangeArrowheads="1"/>
            </p:cNvSpPr>
            <p:nvPr/>
          </p:nvSpPr>
          <p:spPr bwMode="auto">
            <a:xfrm>
              <a:off x="1802" y="2523"/>
              <a:ext cx="30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3200" i="1" dirty="0">
                  <a:solidFill>
                    <a:schemeClr val="hlink"/>
                  </a:solidFill>
                </a:rPr>
                <a:t>x</a:t>
              </a:r>
              <a:r>
                <a:rPr lang="en-US" altLang="en-US" sz="3200" dirty="0">
                  <a:solidFill>
                    <a:schemeClr val="hlink"/>
                  </a:solidFill>
                </a:rPr>
                <a:t> – </a:t>
              </a:r>
              <a:r>
                <a:rPr lang="en-US" altLang="en-US" sz="3200" i="1" dirty="0">
                  <a:solidFill>
                    <a:schemeClr val="hlink"/>
                  </a:solidFill>
                </a:rPr>
                <a:t>E</a:t>
              </a:r>
              <a:r>
                <a:rPr lang="en-US" altLang="en-US" sz="3200" dirty="0">
                  <a:solidFill>
                    <a:schemeClr val="hlink"/>
                  </a:solidFill>
                </a:rPr>
                <a:t> &lt; </a:t>
              </a:r>
              <a:r>
                <a:rPr lang="en-US" altLang="en-US" sz="3200" i="1" dirty="0">
                  <a:solidFill>
                    <a:schemeClr val="hlink"/>
                  </a:solidFill>
                </a:rPr>
                <a:t>µ</a:t>
              </a:r>
              <a:r>
                <a:rPr lang="en-US" altLang="en-US" sz="3200" dirty="0">
                  <a:solidFill>
                    <a:schemeClr val="hlink"/>
                  </a:solidFill>
                </a:rPr>
                <a:t> &lt; </a:t>
              </a:r>
              <a:r>
                <a:rPr lang="en-US" altLang="en-US" sz="3200" i="1" dirty="0">
                  <a:solidFill>
                    <a:schemeClr val="hlink"/>
                  </a:solidFill>
                </a:rPr>
                <a:t>x</a:t>
              </a:r>
              <a:r>
                <a:rPr lang="en-US" altLang="en-US" sz="3200" dirty="0">
                  <a:solidFill>
                    <a:schemeClr val="hlink"/>
                  </a:solidFill>
                </a:rPr>
                <a:t> + </a:t>
              </a:r>
              <a:r>
                <a:rPr lang="en-US" altLang="en-US" sz="3200" i="1" dirty="0">
                  <a:solidFill>
                    <a:schemeClr val="hlink"/>
                  </a:solidFill>
                </a:rPr>
                <a:t>E, where </a:t>
              </a:r>
              <a:endParaRPr lang="en-US" altLang="en-US" sz="3200" dirty="0"/>
            </a:p>
          </p:txBody>
        </p:sp>
        <p:sp>
          <p:nvSpPr>
            <p:cNvPr id="24588" name="Line 29"/>
            <p:cNvSpPr>
              <a:spLocks noChangeShapeType="1"/>
            </p:cNvSpPr>
            <p:nvPr/>
          </p:nvSpPr>
          <p:spPr bwMode="auto">
            <a:xfrm flipH="1">
              <a:off x="1876" y="2603"/>
              <a:ext cx="14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589" name="Line 30"/>
            <p:cNvSpPr>
              <a:spLocks noChangeShapeType="1"/>
            </p:cNvSpPr>
            <p:nvPr/>
          </p:nvSpPr>
          <p:spPr bwMode="auto">
            <a:xfrm flipH="1">
              <a:off x="3183" y="2588"/>
              <a:ext cx="14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4585" name="Line 31"/>
          <p:cNvSpPr>
            <a:spLocks noChangeShapeType="1"/>
          </p:cNvSpPr>
          <p:nvPr/>
        </p:nvSpPr>
        <p:spPr bwMode="auto">
          <a:xfrm>
            <a:off x="1685871" y="2830068"/>
            <a:ext cx="8772525" cy="0"/>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 name="TextBox 2"/>
          <p:cNvSpPr txBox="1"/>
          <p:nvPr/>
        </p:nvSpPr>
        <p:spPr>
          <a:xfrm>
            <a:off x="8862183" y="4214119"/>
            <a:ext cx="2343776" cy="1200329"/>
          </a:xfrm>
          <a:prstGeom prst="rect">
            <a:avLst/>
          </a:prstGeom>
          <a:noFill/>
        </p:spPr>
        <p:txBody>
          <a:bodyPr wrap="square" rtlCol="0">
            <a:spAutoFit/>
          </a:bodyPr>
          <a:lstStyle/>
          <a:p>
            <a:pPr algn="ctr"/>
            <a:r>
              <a:rPr lang="en-US" dirty="0">
                <a:solidFill>
                  <a:srgbClr val="FF0000"/>
                </a:solidFill>
              </a:rPr>
              <a:t>IMPORTANT:  These are the </a:t>
            </a:r>
            <a:r>
              <a:rPr lang="en-US" b="1" i="1" dirty="0">
                <a:solidFill>
                  <a:srgbClr val="FF0000"/>
                </a:solidFill>
              </a:rPr>
              <a:t>plausible </a:t>
            </a:r>
            <a:r>
              <a:rPr lang="en-US" dirty="0">
                <a:solidFill>
                  <a:srgbClr val="FF0000"/>
                </a:solidFill>
              </a:rPr>
              <a:t>values of the mean given the data!</a:t>
            </a:r>
          </a:p>
        </p:txBody>
      </p:sp>
      <mc:AlternateContent xmlns:mc="http://schemas.openxmlformats.org/markup-compatibility/2006" xmlns:a14="http://schemas.microsoft.com/office/drawing/2010/main">
        <mc:Choice Requires="a14">
          <p:sp>
            <p:nvSpPr>
              <p:cNvPr id="4" name="TextBox 3"/>
              <p:cNvSpPr txBox="1"/>
              <p:nvPr/>
            </p:nvSpPr>
            <p:spPr>
              <a:xfrm>
                <a:off x="1898047" y="3385135"/>
                <a:ext cx="2628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a:solidFill>
                                <a:schemeClr val="accent2">
                                  <a:lumMod val="75000"/>
                                </a:schemeClr>
                              </a:solidFill>
                              <a:latin typeface="Cambria Math" panose="02040503050406030204" pitchFamily="18" charset="0"/>
                            </a:rPr>
                          </m:ctrlPr>
                        </m:accPr>
                        <m:e>
                          <m:r>
                            <a:rPr lang="en-US" sz="2400" b="1" i="1">
                              <a:solidFill>
                                <a:schemeClr val="accent2">
                                  <a:lumMod val="75000"/>
                                </a:schemeClr>
                              </a:solidFill>
                              <a:latin typeface="Cambria Math" charset="0"/>
                            </a:rPr>
                            <m:t>𝒙</m:t>
                          </m:r>
                        </m:e>
                      </m:acc>
                    </m:oMath>
                  </m:oMathPara>
                </a14:m>
                <a:endParaRPr lang="en-US" sz="2400" b="1" dirty="0">
                  <a:solidFill>
                    <a:schemeClr val="accent2">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898047" y="3385135"/>
                <a:ext cx="262892" cy="369332"/>
              </a:xfrm>
              <a:prstGeom prst="rect">
                <a:avLst/>
              </a:prstGeom>
              <a:blipFill>
                <a:blip r:embed="rId4"/>
                <a:stretch>
                  <a:fillRect l="-14286" r="-14286"/>
                </a:stretch>
              </a:blipFill>
            </p:spPr>
            <p:txBody>
              <a:bodyPr/>
              <a:lstStyle/>
              <a:p>
                <a:r>
                  <a:rPr lang="en-US">
                    <a:noFill/>
                  </a:rPr>
                  <a:t> </a:t>
                </a:r>
              </a:p>
            </p:txBody>
          </p:sp>
        </mc:Fallback>
      </mc:AlternateContent>
    </p:spTree>
    <p:extLst>
      <p:ext uri="{BB962C8B-B14F-4D97-AF65-F5344CB8AC3E}">
        <p14:creationId xmlns:p14="http://schemas.microsoft.com/office/powerpoint/2010/main" val="285290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0918">
                                            <p:txEl>
                                              <p:pRg st="0" end="0"/>
                                            </p:txEl>
                                          </p:spTgt>
                                        </p:tgtEl>
                                        <p:attrNameLst>
                                          <p:attrName>style.visibility</p:attrName>
                                        </p:attrNameLst>
                                      </p:cBhvr>
                                      <p:to>
                                        <p:strVal val="visible"/>
                                      </p:to>
                                    </p:set>
                                    <p:anim calcmode="lin" valueType="num">
                                      <p:cBhvr additive="base">
                                        <p:cTn id="7" dur="500" fill="hold"/>
                                        <p:tgtEl>
                                          <p:spTgt spid="5509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09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0918">
                                            <p:txEl>
                                              <p:pRg st="1" end="1"/>
                                            </p:txEl>
                                          </p:spTgt>
                                        </p:tgtEl>
                                        <p:attrNameLst>
                                          <p:attrName>style.visibility</p:attrName>
                                        </p:attrNameLst>
                                      </p:cBhvr>
                                      <p:to>
                                        <p:strVal val="visible"/>
                                      </p:to>
                                    </p:set>
                                    <p:anim calcmode="lin" valueType="num">
                                      <p:cBhvr additive="base">
                                        <p:cTn id="11" dur="500" fill="hold"/>
                                        <p:tgtEl>
                                          <p:spTgt spid="5509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0918">
                                            <p:txEl>
                                              <p:pRg st="1" end="1"/>
                                            </p:txEl>
                                          </p:spTgt>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4" fill="hold" nodeType="withEffect">
                                  <p:stCondLst>
                                    <p:cond delay="0"/>
                                  </p:stCondLst>
                                  <p:childTnLst>
                                    <p:set>
                                      <p:cBhvr>
                                        <p:cTn id="17" dur="1" fill="hold">
                                          <p:stCondLst>
                                            <p:cond delay="0"/>
                                          </p:stCondLst>
                                        </p:cTn>
                                        <p:tgtEl>
                                          <p:spTgt spid="550918">
                                            <p:txEl>
                                              <p:pRg st="2" end="2"/>
                                            </p:txEl>
                                          </p:spTgt>
                                        </p:tgtEl>
                                        <p:attrNameLst>
                                          <p:attrName>style.visibility</p:attrName>
                                        </p:attrNameLst>
                                      </p:cBhvr>
                                      <p:to>
                                        <p:strVal val="visible"/>
                                      </p:to>
                                    </p:set>
                                    <p:anim calcmode="lin" valueType="num">
                                      <p:cBhvr additive="base">
                                        <p:cTn id="18" dur="500" fill="hold"/>
                                        <p:tgtEl>
                                          <p:spTgt spid="55091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09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50918">
                                            <p:txEl>
                                              <p:pRg st="3" end="3"/>
                                            </p:txEl>
                                          </p:spTgt>
                                        </p:tgtEl>
                                        <p:attrNameLst>
                                          <p:attrName>style.visibility</p:attrName>
                                        </p:attrNameLst>
                                      </p:cBhvr>
                                      <p:to>
                                        <p:strVal val="visible"/>
                                      </p:to>
                                    </p:set>
                                    <p:anim calcmode="lin" valueType="num">
                                      <p:cBhvr additive="base">
                                        <p:cTn id="24" dur="500" fill="hold"/>
                                        <p:tgtEl>
                                          <p:spTgt spid="55091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0918">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50918">
                                            <p:txEl>
                                              <p:pRg st="4" end="4"/>
                                            </p:txEl>
                                          </p:spTgt>
                                        </p:tgtEl>
                                        <p:attrNameLst>
                                          <p:attrName>style.visibility</p:attrName>
                                        </p:attrNameLst>
                                      </p:cBhvr>
                                      <p:to>
                                        <p:strVal val="visible"/>
                                      </p:to>
                                    </p:set>
                                    <p:anim calcmode="lin" valueType="num">
                                      <p:cBhvr additive="base">
                                        <p:cTn id="28" dur="500" fill="hold"/>
                                        <p:tgtEl>
                                          <p:spTgt spid="55091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50918">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50918">
                                            <p:txEl>
                                              <p:pRg st="5" end="5"/>
                                            </p:txEl>
                                          </p:spTgt>
                                        </p:tgtEl>
                                        <p:attrNameLst>
                                          <p:attrName>style.visibility</p:attrName>
                                        </p:attrNameLst>
                                      </p:cBhvr>
                                      <p:to>
                                        <p:strVal val="visible"/>
                                      </p:to>
                                    </p:set>
                                    <p:anim calcmode="lin" valueType="num">
                                      <p:cBhvr additive="base">
                                        <p:cTn id="32" dur="500" fill="hold"/>
                                        <p:tgtEl>
                                          <p:spTgt spid="55091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509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50937"/>
                                        </p:tgtEl>
                                        <p:attrNameLst>
                                          <p:attrName>style.visibility</p:attrName>
                                        </p:attrNameLst>
                                      </p:cBhvr>
                                      <p:to>
                                        <p:strVal val="visible"/>
                                      </p:to>
                                    </p:set>
                                    <p:anim calcmode="lin" valueType="num">
                                      <p:cBhvr additive="base">
                                        <p:cTn id="50" dur="500" fill="hold"/>
                                        <p:tgtEl>
                                          <p:spTgt spid="550937"/>
                                        </p:tgtEl>
                                        <p:attrNameLst>
                                          <p:attrName>ppt_x</p:attrName>
                                        </p:attrNameLst>
                                      </p:cBhvr>
                                      <p:tavLst>
                                        <p:tav tm="0">
                                          <p:val>
                                            <p:strVal val="#ppt_x"/>
                                          </p:val>
                                        </p:tav>
                                        <p:tav tm="100000">
                                          <p:val>
                                            <p:strVal val="#ppt_x"/>
                                          </p:val>
                                        </p:tav>
                                      </p:tavLst>
                                    </p:anim>
                                    <p:anim calcmode="lin" valueType="num">
                                      <p:cBhvr additive="base">
                                        <p:cTn id="51" dur="500" fill="hold"/>
                                        <p:tgtEl>
                                          <p:spTgt spid="550937"/>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50938"/>
                                        </p:tgtEl>
                                        <p:attrNameLst>
                                          <p:attrName>style.visibility</p:attrName>
                                        </p:attrNameLst>
                                      </p:cBhvr>
                                      <p:to>
                                        <p:strVal val="visible"/>
                                      </p:to>
                                    </p:set>
                                    <p:anim calcmode="lin" valueType="num">
                                      <p:cBhvr additive="base">
                                        <p:cTn id="56" dur="500" fill="hold"/>
                                        <p:tgtEl>
                                          <p:spTgt spid="550938"/>
                                        </p:tgtEl>
                                        <p:attrNameLst>
                                          <p:attrName>ppt_x</p:attrName>
                                        </p:attrNameLst>
                                      </p:cBhvr>
                                      <p:tavLst>
                                        <p:tav tm="0">
                                          <p:val>
                                            <p:strVal val="#ppt_x"/>
                                          </p:val>
                                        </p:tav>
                                        <p:tav tm="100000">
                                          <p:val>
                                            <p:strVal val="#ppt_x"/>
                                          </p:val>
                                        </p:tav>
                                      </p:tavLst>
                                    </p:anim>
                                    <p:anim calcmode="lin" valueType="num">
                                      <p:cBhvr additive="base">
                                        <p:cTn id="57" dur="500" fill="hold"/>
                                        <p:tgtEl>
                                          <p:spTgt spid="55093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7" grpId="0"/>
      <p:bldP spid="550938"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EBEAC6-2594-DD4F-986D-56502CCDDFB0}"/>
              </a:ext>
            </a:extLst>
          </p:cNvPr>
          <p:cNvPicPr>
            <a:picLocks noChangeAspect="1"/>
          </p:cNvPicPr>
          <p:nvPr/>
        </p:nvPicPr>
        <p:blipFill>
          <a:blip r:embed="rId2"/>
          <a:stretch>
            <a:fillRect/>
          </a:stretch>
        </p:blipFill>
        <p:spPr>
          <a:xfrm>
            <a:off x="443634" y="888876"/>
            <a:ext cx="11437213" cy="685800"/>
          </a:xfrm>
          <a:prstGeom prst="rect">
            <a:avLst/>
          </a:prstGeom>
        </p:spPr>
      </p:pic>
      <p:sp>
        <p:nvSpPr>
          <p:cNvPr id="2" name="Title 1"/>
          <p:cNvSpPr>
            <a:spLocks noGrp="1"/>
          </p:cNvSpPr>
          <p:nvPr>
            <p:ph type="title"/>
          </p:nvPr>
        </p:nvSpPr>
        <p:spPr>
          <a:xfrm>
            <a:off x="1881929" y="256504"/>
            <a:ext cx="7543800" cy="707488"/>
          </a:xfrm>
        </p:spPr>
        <p:txBody>
          <a:bodyPr>
            <a:normAutofit fontScale="90000"/>
          </a:bodyPr>
          <a:lstStyle/>
          <a:p>
            <a:r>
              <a:rPr lang="en-US" dirty="0"/>
              <a:t>Comparison of </a:t>
            </a:r>
            <a:r>
              <a:rPr lang="en-US" b="1" dirty="0">
                <a:solidFill>
                  <a:srgbClr val="FF0000"/>
                </a:solidFill>
              </a:rPr>
              <a:t>z</a:t>
            </a:r>
            <a:r>
              <a:rPr lang="en-US" dirty="0"/>
              <a:t> to </a:t>
            </a:r>
            <a:r>
              <a:rPr lang="en-US" b="1" dirty="0">
                <a:solidFill>
                  <a:srgbClr val="00B0F0"/>
                </a:solidFill>
              </a:rPr>
              <a:t>t</a:t>
            </a:r>
          </a:p>
        </p:txBody>
      </p:sp>
      <p:sp>
        <p:nvSpPr>
          <p:cNvPr id="4" name="Rectangle 6"/>
          <p:cNvSpPr>
            <a:spLocks noChangeArrowheads="1"/>
          </p:cNvSpPr>
          <p:nvPr/>
        </p:nvSpPr>
        <p:spPr bwMode="auto">
          <a:xfrm>
            <a:off x="1842837" y="1132337"/>
            <a:ext cx="2438400" cy="2438400"/>
          </a:xfrm>
          <a:prstGeom prst="rect">
            <a:avLst/>
          </a:prstGeom>
          <a:solidFill>
            <a:schemeClr val="bg1"/>
          </a:solidFill>
          <a:ln>
            <a:noFill/>
          </a:ln>
        </p:spPr>
        <p:txBody>
          <a:bodyPr lIns="90488" tIns="44450" rIns="90488" bIns="44450"/>
          <a:lstStyle>
            <a:lvl1pPr marL="285750" indent="-285750">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eaLnBrk="1" hangingPunct="1">
              <a:lnSpc>
                <a:spcPct val="90000"/>
              </a:lnSpc>
              <a:spcBef>
                <a:spcPct val="30000"/>
              </a:spcBef>
              <a:buClr>
                <a:schemeClr val="accent2"/>
              </a:buClr>
              <a:buFont typeface="Wingdings" pitchFamily="2" charset="2"/>
              <a:buNone/>
            </a:pPr>
            <a:r>
              <a:rPr lang="en-US" altLang="en-US" sz="2000" i="1" dirty="0">
                <a:solidFill>
                  <a:schemeClr val="tx2"/>
                </a:solidFill>
              </a:rPr>
              <a:t>n = 7</a:t>
            </a:r>
          </a:p>
          <a:p>
            <a:pPr eaLnBrk="1" hangingPunct="1">
              <a:lnSpc>
                <a:spcPct val="90000"/>
              </a:lnSpc>
              <a:spcBef>
                <a:spcPct val="30000"/>
              </a:spcBef>
              <a:buClr>
                <a:schemeClr val="accent2"/>
              </a:buClr>
              <a:buFont typeface="Wingdings" pitchFamily="2" charset="2"/>
              <a:buNone/>
            </a:pPr>
            <a:r>
              <a:rPr lang="en-US" altLang="en-US" sz="2000" i="1" dirty="0">
                <a:solidFill>
                  <a:schemeClr val="tx2"/>
                </a:solidFill>
              </a:rPr>
              <a:t> </a:t>
            </a:r>
            <a:r>
              <a:rPr lang="en-US" altLang="en-US" sz="2000" dirty="0">
                <a:solidFill>
                  <a:schemeClr val="tx2"/>
                </a:solidFill>
              </a:rPr>
              <a:t>  = 29.86</a:t>
            </a:r>
          </a:p>
          <a:p>
            <a:pPr eaLnBrk="1" hangingPunct="1">
              <a:lnSpc>
                <a:spcPct val="90000"/>
              </a:lnSpc>
              <a:spcBef>
                <a:spcPct val="30000"/>
              </a:spcBef>
              <a:buClr>
                <a:schemeClr val="accent2"/>
              </a:buClr>
              <a:buFont typeface="Wingdings" pitchFamily="2" charset="2"/>
              <a:buNone/>
            </a:pPr>
            <a:r>
              <a:rPr lang="en-US" altLang="en-US" sz="2000" i="1" dirty="0">
                <a:solidFill>
                  <a:schemeClr val="tx2"/>
                </a:solidFill>
              </a:rPr>
              <a:t>σ</a:t>
            </a:r>
            <a:r>
              <a:rPr lang="en-US" altLang="en-US" sz="2000" dirty="0">
                <a:solidFill>
                  <a:schemeClr val="tx2"/>
                </a:solidFill>
              </a:rPr>
              <a:t> =   7.08</a:t>
            </a:r>
          </a:p>
          <a:p>
            <a:pPr eaLnBrk="1" hangingPunct="1">
              <a:lnSpc>
                <a:spcPct val="90000"/>
              </a:lnSpc>
              <a:spcBef>
                <a:spcPct val="30000"/>
              </a:spcBef>
              <a:buClr>
                <a:schemeClr val="accent2"/>
              </a:buClr>
              <a:buFont typeface="Wingdings" pitchFamily="2" charset="2"/>
              <a:buNone/>
            </a:pPr>
            <a:r>
              <a:rPr lang="en-US" altLang="en-US" sz="2000" i="1" dirty="0">
                <a:solidFill>
                  <a:schemeClr val="tx2"/>
                </a:solidFill>
                <a:latin typeface="Symbol" pitchFamily="18" charset="2"/>
              </a:rPr>
              <a:t></a:t>
            </a:r>
            <a:r>
              <a:rPr lang="en-US" altLang="en-US" sz="2000" dirty="0">
                <a:solidFill>
                  <a:schemeClr val="tx2"/>
                </a:solidFill>
              </a:rPr>
              <a:t>   = 0.05</a:t>
            </a:r>
          </a:p>
          <a:p>
            <a:pPr eaLnBrk="1" hangingPunct="1">
              <a:lnSpc>
                <a:spcPct val="90000"/>
              </a:lnSpc>
              <a:spcBef>
                <a:spcPct val="8000"/>
              </a:spcBef>
              <a:buClr>
                <a:schemeClr val="accent2"/>
              </a:buClr>
              <a:buFont typeface="Wingdings" pitchFamily="2" charset="2"/>
              <a:buNone/>
            </a:pPr>
            <a:r>
              <a:rPr lang="en-US" altLang="en-US" sz="2000" i="1" dirty="0">
                <a:solidFill>
                  <a:schemeClr val="tx2"/>
                </a:solidFill>
                <a:latin typeface="Symbol" pitchFamily="18" charset="2"/>
              </a:rPr>
              <a:t></a:t>
            </a:r>
            <a:r>
              <a:rPr lang="en-US" altLang="en-US" sz="2000" dirty="0">
                <a:solidFill>
                  <a:schemeClr val="tx2"/>
                </a:solidFill>
              </a:rPr>
              <a:t>/</a:t>
            </a:r>
            <a:r>
              <a:rPr lang="en-US" altLang="en-US" sz="2000" i="1" dirty="0">
                <a:solidFill>
                  <a:schemeClr val="tx2"/>
                </a:solidFill>
              </a:rPr>
              <a:t>2</a:t>
            </a:r>
            <a:r>
              <a:rPr lang="en-US" altLang="en-US" sz="2000" dirty="0">
                <a:solidFill>
                  <a:schemeClr val="tx2"/>
                </a:solidFill>
              </a:rPr>
              <a:t> = 0.025</a:t>
            </a:r>
          </a:p>
          <a:p>
            <a:pPr eaLnBrk="1" hangingPunct="1">
              <a:lnSpc>
                <a:spcPct val="90000"/>
              </a:lnSpc>
              <a:spcBef>
                <a:spcPct val="30000"/>
              </a:spcBef>
              <a:buClr>
                <a:schemeClr val="accent2"/>
              </a:buClr>
              <a:buFont typeface="Wingdings" pitchFamily="2" charset="2"/>
              <a:buNone/>
            </a:pPr>
            <a:r>
              <a:rPr lang="en-US" altLang="en-US" sz="2000" i="1" dirty="0">
                <a:solidFill>
                  <a:schemeClr val="tx2"/>
                </a:solidFill>
              </a:rPr>
              <a:t>z</a:t>
            </a:r>
            <a:r>
              <a:rPr lang="en-US" altLang="en-US" sz="2000" i="1" baseline="-25000" dirty="0">
                <a:solidFill>
                  <a:schemeClr val="tx2"/>
                </a:solidFill>
                <a:latin typeface="Symbol" pitchFamily="18" charset="2"/>
              </a:rPr>
              <a:t></a:t>
            </a:r>
            <a:r>
              <a:rPr lang="en-US" altLang="en-US" sz="2000" baseline="-25000" dirty="0">
                <a:solidFill>
                  <a:schemeClr val="tx2"/>
                </a:solidFill>
              </a:rPr>
              <a:t>/</a:t>
            </a:r>
            <a:r>
              <a:rPr lang="en-US" altLang="en-US" sz="2000" i="1" baseline="-25000" dirty="0">
                <a:solidFill>
                  <a:schemeClr val="tx2"/>
                </a:solidFill>
              </a:rPr>
              <a:t>2</a:t>
            </a:r>
            <a:r>
              <a:rPr lang="en-US" altLang="en-US" sz="2000" dirty="0">
                <a:solidFill>
                  <a:schemeClr val="tx2"/>
                </a:solidFill>
              </a:rPr>
              <a:t> = 1.96</a:t>
            </a:r>
          </a:p>
          <a:p>
            <a:pPr eaLnBrk="1" hangingPunct="1">
              <a:lnSpc>
                <a:spcPct val="90000"/>
              </a:lnSpc>
              <a:spcBef>
                <a:spcPct val="30000"/>
              </a:spcBef>
              <a:buClr>
                <a:schemeClr val="accent2"/>
              </a:buClr>
              <a:buFont typeface="Wingdings" pitchFamily="2" charset="2"/>
              <a:buNone/>
            </a:pPr>
            <a:endParaRPr lang="en-US" altLang="en-US" sz="2000" dirty="0">
              <a:solidFill>
                <a:schemeClr val="tx2"/>
              </a:solidFill>
            </a:endParaRPr>
          </a:p>
        </p:txBody>
      </p:sp>
      <p:grpSp>
        <p:nvGrpSpPr>
          <p:cNvPr id="5" name="Group 7"/>
          <p:cNvGrpSpPr>
            <a:grpSpLocks/>
          </p:cNvGrpSpPr>
          <p:nvPr/>
        </p:nvGrpSpPr>
        <p:grpSpPr bwMode="auto">
          <a:xfrm>
            <a:off x="4001838" y="826162"/>
            <a:ext cx="5003801" cy="1189038"/>
            <a:chOff x="1646" y="1568"/>
            <a:chExt cx="3152" cy="749"/>
          </a:xfrm>
        </p:grpSpPr>
        <p:sp>
          <p:nvSpPr>
            <p:cNvPr id="6" name="Rectangle 8"/>
            <p:cNvSpPr>
              <a:spLocks noChangeArrowheads="1"/>
            </p:cNvSpPr>
            <p:nvPr/>
          </p:nvSpPr>
          <p:spPr bwMode="auto">
            <a:xfrm>
              <a:off x="1646" y="1568"/>
              <a:ext cx="315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3200" i="1" dirty="0">
                  <a:solidFill>
                    <a:schemeClr val="hlink"/>
                  </a:solidFill>
                </a:rPr>
                <a:t>E</a:t>
              </a:r>
              <a:r>
                <a:rPr lang="en-US" altLang="en-US" sz="3600" i="1" dirty="0">
                  <a:solidFill>
                    <a:schemeClr val="hlink"/>
                  </a:solidFill>
                </a:rPr>
                <a:t> </a:t>
              </a:r>
              <a:r>
                <a:rPr lang="en-US" altLang="en-US" sz="3200" dirty="0">
                  <a:solidFill>
                    <a:schemeClr val="hlink"/>
                  </a:solidFill>
                </a:rPr>
                <a:t>=</a:t>
              </a:r>
              <a:r>
                <a:rPr lang="en-US" altLang="en-US" sz="3600" dirty="0">
                  <a:solidFill>
                    <a:schemeClr val="hlink"/>
                  </a:solidFill>
                </a:rPr>
                <a:t> </a:t>
              </a:r>
              <a:r>
                <a:rPr lang="en-US" altLang="en-US" sz="3200" i="1" dirty="0">
                  <a:solidFill>
                    <a:srgbClr val="FF0000"/>
                  </a:solidFill>
                </a:rPr>
                <a:t>z</a:t>
              </a:r>
              <a:r>
                <a:rPr lang="en-US" altLang="en-US" sz="2800" i="1" baseline="-25000" dirty="0">
                  <a:solidFill>
                    <a:srgbClr val="FF0000"/>
                  </a:solidFill>
                  <a:latin typeface="Symbol" pitchFamily="18" charset="2"/>
                </a:rPr>
                <a:t></a:t>
              </a:r>
              <a:r>
                <a:rPr lang="en-US" altLang="en-US" sz="2800" baseline="-25000" dirty="0">
                  <a:solidFill>
                    <a:srgbClr val="FF0000"/>
                  </a:solidFill>
                  <a:latin typeface="Symbol" pitchFamily="18" charset="2"/>
                </a:rPr>
                <a:t></a:t>
              </a:r>
              <a:r>
                <a:rPr lang="en-US" altLang="en-US" sz="2400" baseline="-25000" dirty="0">
                  <a:solidFill>
                    <a:srgbClr val="FF0000"/>
                  </a:solidFill>
                </a:rPr>
                <a:t>2  </a:t>
              </a:r>
              <a:r>
                <a:rPr lang="en-US" altLang="en-US" sz="3200" i="1" dirty="0">
                  <a:solidFill>
                    <a:schemeClr val="hlink"/>
                  </a:solidFill>
                </a:rPr>
                <a:t>σ</a:t>
              </a:r>
              <a:r>
                <a:rPr lang="en-US" altLang="en-US" sz="3600" dirty="0">
                  <a:solidFill>
                    <a:schemeClr val="hlink"/>
                  </a:solidFill>
                </a:rPr>
                <a:t>    </a:t>
              </a:r>
              <a:r>
                <a:rPr lang="en-US" altLang="en-US" sz="3200" dirty="0">
                  <a:solidFill>
                    <a:schemeClr val="hlink"/>
                  </a:solidFill>
                </a:rPr>
                <a:t>=</a:t>
              </a:r>
              <a:r>
                <a:rPr lang="en-US" altLang="en-US" sz="3600" dirty="0">
                  <a:solidFill>
                    <a:schemeClr val="hlink"/>
                  </a:solidFill>
                </a:rPr>
                <a:t> </a:t>
              </a:r>
              <a:r>
                <a:rPr lang="en-US" altLang="en-US" sz="2000" dirty="0"/>
                <a:t>(1.96)(7.08) = 5.24</a:t>
              </a:r>
            </a:p>
          </p:txBody>
        </p:sp>
        <p:grpSp>
          <p:nvGrpSpPr>
            <p:cNvPr id="7" name="Group 9"/>
            <p:cNvGrpSpPr>
              <a:grpSpLocks/>
            </p:cNvGrpSpPr>
            <p:nvPr/>
          </p:nvGrpSpPr>
          <p:grpSpPr bwMode="auto">
            <a:xfrm>
              <a:off x="2406" y="1970"/>
              <a:ext cx="568" cy="347"/>
              <a:chOff x="2216" y="1958"/>
              <a:chExt cx="568" cy="347"/>
            </a:xfrm>
          </p:grpSpPr>
          <p:grpSp>
            <p:nvGrpSpPr>
              <p:cNvPr id="16" name="Group 10"/>
              <p:cNvGrpSpPr>
                <a:grpSpLocks/>
              </p:cNvGrpSpPr>
              <p:nvPr/>
            </p:nvGrpSpPr>
            <p:grpSpPr bwMode="auto">
              <a:xfrm>
                <a:off x="2216" y="2016"/>
                <a:ext cx="414" cy="248"/>
                <a:chOff x="2216" y="2016"/>
                <a:chExt cx="414" cy="248"/>
              </a:xfrm>
            </p:grpSpPr>
            <p:sp>
              <p:nvSpPr>
                <p:cNvPr id="19" name="Line 11"/>
                <p:cNvSpPr>
                  <a:spLocks noChangeShapeType="1"/>
                </p:cNvSpPr>
                <p:nvPr/>
              </p:nvSpPr>
              <p:spPr bwMode="auto">
                <a:xfrm flipV="1">
                  <a:off x="2216" y="2102"/>
                  <a:ext cx="38" cy="7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20" name="Line 12"/>
                <p:cNvSpPr>
                  <a:spLocks noChangeShapeType="1"/>
                </p:cNvSpPr>
                <p:nvPr/>
              </p:nvSpPr>
              <p:spPr bwMode="auto">
                <a:xfrm>
                  <a:off x="2263" y="2113"/>
                  <a:ext cx="26" cy="13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21" name="Line 13"/>
                <p:cNvSpPr>
                  <a:spLocks noChangeShapeType="1"/>
                </p:cNvSpPr>
                <p:nvPr/>
              </p:nvSpPr>
              <p:spPr bwMode="auto">
                <a:xfrm flipV="1">
                  <a:off x="2305" y="2016"/>
                  <a:ext cx="37" cy="248"/>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22" name="Line 14"/>
                <p:cNvSpPr>
                  <a:spLocks noChangeShapeType="1"/>
                </p:cNvSpPr>
                <p:nvPr/>
              </p:nvSpPr>
              <p:spPr bwMode="auto">
                <a:xfrm>
                  <a:off x="2352" y="2025"/>
                  <a:ext cx="27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grpSp>
          <p:sp>
            <p:nvSpPr>
              <p:cNvPr id="17" name="Text Box 15"/>
              <p:cNvSpPr txBox="1">
                <a:spLocks noChangeArrowheads="1"/>
              </p:cNvSpPr>
              <p:nvPr/>
            </p:nvSpPr>
            <p:spPr bwMode="auto">
              <a:xfrm>
                <a:off x="2389" y="2053"/>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000" i="1" dirty="0">
                    <a:solidFill>
                      <a:schemeClr val="hlink"/>
                    </a:solidFill>
                  </a:rPr>
                  <a:t>n</a:t>
                </a:r>
                <a:endParaRPr lang="en-US" altLang="en-US" sz="2000" dirty="0"/>
              </a:p>
            </p:txBody>
          </p:sp>
          <p:sp>
            <p:nvSpPr>
              <p:cNvPr id="18" name="Line 16"/>
              <p:cNvSpPr>
                <a:spLocks noChangeShapeType="1"/>
              </p:cNvSpPr>
              <p:nvPr/>
            </p:nvSpPr>
            <p:spPr bwMode="auto">
              <a:xfrm flipH="1">
                <a:off x="2352" y="1958"/>
                <a:ext cx="4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grpSp>
        <p:grpSp>
          <p:nvGrpSpPr>
            <p:cNvPr id="8" name="Group 17"/>
            <p:cNvGrpSpPr>
              <a:grpSpLocks/>
            </p:cNvGrpSpPr>
            <p:nvPr/>
          </p:nvGrpSpPr>
          <p:grpSpPr bwMode="auto">
            <a:xfrm>
              <a:off x="3827" y="1970"/>
              <a:ext cx="414" cy="347"/>
              <a:chOff x="3600" y="1958"/>
              <a:chExt cx="414" cy="347"/>
            </a:xfrm>
          </p:grpSpPr>
          <p:sp>
            <p:nvSpPr>
              <p:cNvPr id="9" name="Line 18"/>
              <p:cNvSpPr>
                <a:spLocks noChangeShapeType="1"/>
              </p:cNvSpPr>
              <p:nvPr/>
            </p:nvSpPr>
            <p:spPr bwMode="auto">
              <a:xfrm>
                <a:off x="3606" y="1958"/>
                <a:ext cx="38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grpSp>
            <p:nvGrpSpPr>
              <p:cNvPr id="10" name="Group 19"/>
              <p:cNvGrpSpPr>
                <a:grpSpLocks/>
              </p:cNvGrpSpPr>
              <p:nvPr/>
            </p:nvGrpSpPr>
            <p:grpSpPr bwMode="auto">
              <a:xfrm>
                <a:off x="3600" y="2001"/>
                <a:ext cx="414" cy="247"/>
                <a:chOff x="2216" y="2016"/>
                <a:chExt cx="414" cy="248"/>
              </a:xfrm>
            </p:grpSpPr>
            <p:sp>
              <p:nvSpPr>
                <p:cNvPr id="12" name="Line 20"/>
                <p:cNvSpPr>
                  <a:spLocks noChangeShapeType="1"/>
                </p:cNvSpPr>
                <p:nvPr/>
              </p:nvSpPr>
              <p:spPr bwMode="auto">
                <a:xfrm flipV="1">
                  <a:off x="2216" y="2102"/>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13" name="Line 21"/>
                <p:cNvSpPr>
                  <a:spLocks noChangeShapeType="1"/>
                </p:cNvSpPr>
                <p:nvPr/>
              </p:nvSpPr>
              <p:spPr bwMode="auto">
                <a:xfrm>
                  <a:off x="2263" y="2113"/>
                  <a:ext cx="26"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14" name="Line 22"/>
                <p:cNvSpPr>
                  <a:spLocks noChangeShapeType="1"/>
                </p:cNvSpPr>
                <p:nvPr/>
              </p:nvSpPr>
              <p:spPr bwMode="auto">
                <a:xfrm flipV="1">
                  <a:off x="2305" y="2016"/>
                  <a:ext cx="37"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15" name="Line 23"/>
                <p:cNvSpPr>
                  <a:spLocks noChangeShapeType="1"/>
                </p:cNvSpPr>
                <p:nvPr/>
              </p:nvSpPr>
              <p:spPr bwMode="auto">
                <a:xfrm>
                  <a:off x="2352" y="2025"/>
                  <a:ext cx="2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grpSp>
          <p:sp>
            <p:nvSpPr>
              <p:cNvPr id="11" name="Text Box 24"/>
              <p:cNvSpPr txBox="1">
                <a:spLocks noChangeArrowheads="1"/>
              </p:cNvSpPr>
              <p:nvPr/>
            </p:nvSpPr>
            <p:spPr bwMode="auto">
              <a:xfrm>
                <a:off x="3786" y="2053"/>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000" dirty="0"/>
                  <a:t>7</a:t>
                </a:r>
              </a:p>
            </p:txBody>
          </p:sp>
        </p:grpSp>
      </p:grpSp>
      <p:sp>
        <p:nvSpPr>
          <p:cNvPr id="23" name="Rectangle 25"/>
          <p:cNvSpPr>
            <a:spLocks noChangeArrowheads="1"/>
          </p:cNvSpPr>
          <p:nvPr/>
        </p:nvSpPr>
        <p:spPr bwMode="auto">
          <a:xfrm>
            <a:off x="3341356" y="2615059"/>
            <a:ext cx="3619582" cy="13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lnSpc>
                <a:spcPct val="90000"/>
              </a:lnSpc>
            </a:pPr>
            <a:r>
              <a:rPr lang="en-US" altLang="en-US" sz="1800" dirty="0"/>
              <a:t>29.86 – 5.24  &lt; </a:t>
            </a:r>
            <a:r>
              <a:rPr lang="en-US" altLang="en-US" sz="2000" i="1" dirty="0">
                <a:latin typeface="Times New Roman" pitchFamily="18" charset="0"/>
              </a:rPr>
              <a:t>µ</a:t>
            </a:r>
            <a:r>
              <a:rPr lang="en-US" altLang="en-US" sz="1800" dirty="0"/>
              <a:t> &lt;</a:t>
            </a:r>
            <a:r>
              <a:rPr lang="en-US" altLang="en-US" sz="3600" dirty="0">
                <a:solidFill>
                  <a:schemeClr val="tx2"/>
                </a:solidFill>
              </a:rPr>
              <a:t> </a:t>
            </a:r>
            <a:r>
              <a:rPr lang="en-US" altLang="en-US" sz="1800" dirty="0"/>
              <a:t>29.86</a:t>
            </a:r>
            <a:r>
              <a:rPr lang="en-US" altLang="en-US" sz="1800" dirty="0">
                <a:solidFill>
                  <a:schemeClr val="tx2"/>
                </a:solidFill>
              </a:rPr>
              <a:t> </a:t>
            </a:r>
            <a:r>
              <a:rPr lang="en-US" altLang="en-US" sz="1800" dirty="0"/>
              <a:t>+ 5.24 </a:t>
            </a:r>
          </a:p>
          <a:p>
            <a:pPr algn="ctr">
              <a:lnSpc>
                <a:spcPct val="90000"/>
              </a:lnSpc>
            </a:pPr>
            <a:r>
              <a:rPr lang="en-US" altLang="en-US" sz="2800" dirty="0">
                <a:solidFill>
                  <a:srgbClr val="FF0000"/>
                </a:solidFill>
              </a:rPr>
              <a:t>24.62</a:t>
            </a:r>
            <a:r>
              <a:rPr lang="en-US" altLang="en-US" sz="2800" dirty="0"/>
              <a:t> &lt; </a:t>
            </a:r>
            <a:r>
              <a:rPr lang="en-US" altLang="en-US" sz="2800" i="1" dirty="0">
                <a:sym typeface="Symbol" pitchFamily="18" charset="2"/>
              </a:rPr>
              <a:t></a:t>
            </a:r>
            <a:r>
              <a:rPr lang="en-US" altLang="en-US" sz="2800" dirty="0">
                <a:sym typeface="Symbol" pitchFamily="18" charset="2"/>
              </a:rPr>
              <a:t> &lt; </a:t>
            </a:r>
            <a:r>
              <a:rPr lang="en-US" altLang="en-US" sz="2800" dirty="0">
                <a:solidFill>
                  <a:srgbClr val="FF0000"/>
                </a:solidFill>
                <a:sym typeface="Symbol" pitchFamily="18" charset="2"/>
              </a:rPr>
              <a:t>35.10</a:t>
            </a:r>
          </a:p>
          <a:p>
            <a:pPr algn="ctr">
              <a:lnSpc>
                <a:spcPct val="90000"/>
              </a:lnSpc>
            </a:pPr>
            <a:endParaRPr lang="en-US" altLang="en-US" sz="2800" dirty="0">
              <a:sym typeface="Symbol" pitchFamily="18" charset="2"/>
            </a:endParaRPr>
          </a:p>
        </p:txBody>
      </p:sp>
      <p:sp>
        <p:nvSpPr>
          <p:cNvPr id="24" name="Rectangle 26"/>
          <p:cNvSpPr>
            <a:spLocks noChangeArrowheads="1"/>
          </p:cNvSpPr>
          <p:nvPr/>
        </p:nvSpPr>
        <p:spPr bwMode="auto">
          <a:xfrm>
            <a:off x="6831874" y="2007214"/>
            <a:ext cx="3653632" cy="1474763"/>
          </a:xfrm>
          <a:prstGeom prst="rect">
            <a:avLst/>
          </a:prstGeom>
          <a:solidFill>
            <a:schemeClr val="bg1"/>
          </a:solidFill>
          <a:ln>
            <a:noFill/>
          </a:ln>
        </p:spPr>
        <p:txBody>
          <a:bodyPr wrap="squar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2000" dirty="0"/>
              <a:t>We are 95% confident that the mean age of Beach Comber patrons at 7pm is contained in the interval (24.62 years, 35.10 years).</a:t>
            </a:r>
          </a:p>
        </p:txBody>
      </p:sp>
      <p:grpSp>
        <p:nvGrpSpPr>
          <p:cNvPr id="25" name="Group 27"/>
          <p:cNvGrpSpPr>
            <a:grpSpLocks/>
          </p:cNvGrpSpPr>
          <p:nvPr/>
        </p:nvGrpSpPr>
        <p:grpSpPr bwMode="auto">
          <a:xfrm>
            <a:off x="3691599" y="2032723"/>
            <a:ext cx="2895600" cy="523876"/>
            <a:chOff x="2407" y="2531"/>
            <a:chExt cx="1824" cy="330"/>
          </a:xfrm>
        </p:grpSpPr>
        <p:sp>
          <p:nvSpPr>
            <p:cNvPr id="26" name="Text Box 28"/>
            <p:cNvSpPr txBox="1">
              <a:spLocks noChangeArrowheads="1"/>
            </p:cNvSpPr>
            <p:nvPr/>
          </p:nvSpPr>
          <p:spPr bwMode="auto">
            <a:xfrm>
              <a:off x="2407" y="2531"/>
              <a:ext cx="1824" cy="33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2800" i="1" dirty="0">
                  <a:solidFill>
                    <a:schemeClr val="hlink"/>
                  </a:solidFill>
                </a:rPr>
                <a:t>x</a:t>
              </a:r>
              <a:r>
                <a:rPr lang="en-US" altLang="en-US" sz="2800" dirty="0">
                  <a:solidFill>
                    <a:schemeClr val="hlink"/>
                  </a:solidFill>
                </a:rPr>
                <a:t> – </a:t>
              </a:r>
              <a:r>
                <a:rPr lang="en-US" altLang="en-US" sz="2800" i="1" dirty="0">
                  <a:solidFill>
                    <a:schemeClr val="hlink"/>
                  </a:solidFill>
                </a:rPr>
                <a:t>E</a:t>
              </a:r>
              <a:r>
                <a:rPr lang="en-US" altLang="en-US" sz="2800" dirty="0">
                  <a:solidFill>
                    <a:schemeClr val="hlink"/>
                  </a:solidFill>
                </a:rPr>
                <a:t> &lt; </a:t>
              </a:r>
              <a:r>
                <a:rPr lang="en-US" altLang="en-US" sz="2800" i="1" dirty="0">
                  <a:solidFill>
                    <a:schemeClr val="hlink"/>
                  </a:solidFill>
                </a:rPr>
                <a:t>µ</a:t>
              </a:r>
              <a:r>
                <a:rPr lang="en-US" altLang="en-US" sz="2800" dirty="0">
                  <a:solidFill>
                    <a:schemeClr val="hlink"/>
                  </a:solidFill>
                </a:rPr>
                <a:t> &lt; </a:t>
              </a:r>
              <a:r>
                <a:rPr lang="en-US" altLang="en-US" sz="2800" i="1" dirty="0">
                  <a:solidFill>
                    <a:schemeClr val="hlink"/>
                  </a:solidFill>
                </a:rPr>
                <a:t>x</a:t>
              </a:r>
              <a:r>
                <a:rPr lang="en-US" altLang="en-US" sz="2800" dirty="0">
                  <a:solidFill>
                    <a:schemeClr val="hlink"/>
                  </a:solidFill>
                </a:rPr>
                <a:t> + </a:t>
              </a:r>
              <a:r>
                <a:rPr lang="en-US" altLang="en-US" sz="2800" i="1" dirty="0">
                  <a:solidFill>
                    <a:schemeClr val="hlink"/>
                  </a:solidFill>
                </a:rPr>
                <a:t>E</a:t>
              </a:r>
              <a:endParaRPr lang="en-US" altLang="en-US" sz="2800" dirty="0"/>
            </a:p>
          </p:txBody>
        </p:sp>
        <p:sp>
          <p:nvSpPr>
            <p:cNvPr id="27" name="Line 29"/>
            <p:cNvSpPr>
              <a:spLocks noChangeShapeType="1"/>
            </p:cNvSpPr>
            <p:nvPr/>
          </p:nvSpPr>
          <p:spPr bwMode="auto">
            <a:xfrm flipH="1">
              <a:off x="2472" y="2611"/>
              <a:ext cx="14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sp>
          <p:nvSpPr>
            <p:cNvPr id="28" name="Line 30"/>
            <p:cNvSpPr>
              <a:spLocks noChangeShapeType="1"/>
            </p:cNvSpPr>
            <p:nvPr/>
          </p:nvSpPr>
          <p:spPr bwMode="auto">
            <a:xfrm flipH="1">
              <a:off x="3624" y="2608"/>
              <a:ext cx="144"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800" dirty="0"/>
            </a:p>
          </p:txBody>
        </p:sp>
      </p:grpSp>
      <p:sp>
        <p:nvSpPr>
          <p:cNvPr id="29" name="Line 31"/>
          <p:cNvSpPr>
            <a:spLocks noChangeShapeType="1"/>
          </p:cNvSpPr>
          <p:nvPr/>
        </p:nvSpPr>
        <p:spPr bwMode="auto">
          <a:xfrm>
            <a:off x="1712663" y="877687"/>
            <a:ext cx="8772525" cy="0"/>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800" dirty="0"/>
          </a:p>
        </p:txBody>
      </p:sp>
      <p:sp>
        <p:nvSpPr>
          <p:cNvPr id="31" name="Rectangle 6"/>
          <p:cNvSpPr>
            <a:spLocks noChangeArrowheads="1"/>
          </p:cNvSpPr>
          <p:nvPr/>
        </p:nvSpPr>
        <p:spPr bwMode="auto">
          <a:xfrm>
            <a:off x="1768542" y="4494376"/>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eaLnBrk="1" hangingPunct="1">
              <a:lnSpc>
                <a:spcPct val="90000"/>
              </a:lnSpc>
              <a:spcBef>
                <a:spcPct val="30000"/>
              </a:spcBef>
              <a:buClr>
                <a:schemeClr val="accent2"/>
              </a:buClr>
              <a:buFont typeface="Wingdings" pitchFamily="2" charset="2"/>
              <a:buNone/>
            </a:pPr>
            <a:r>
              <a:rPr lang="en-US" altLang="en-US" sz="1800" i="1" dirty="0">
                <a:solidFill>
                  <a:schemeClr val="tx2"/>
                </a:solidFill>
              </a:rPr>
              <a:t>n = 7</a:t>
            </a:r>
          </a:p>
          <a:p>
            <a:pPr eaLnBrk="1" hangingPunct="1">
              <a:lnSpc>
                <a:spcPct val="90000"/>
              </a:lnSpc>
              <a:spcBef>
                <a:spcPct val="30000"/>
              </a:spcBef>
              <a:buClr>
                <a:schemeClr val="accent2"/>
              </a:buClr>
              <a:buFont typeface="Wingdings" pitchFamily="2" charset="2"/>
              <a:buNone/>
            </a:pPr>
            <a:r>
              <a:rPr lang="en-US" altLang="en-US" sz="1800" dirty="0">
                <a:solidFill>
                  <a:schemeClr val="tx2"/>
                </a:solidFill>
              </a:rPr>
              <a:t>    = 29.86</a:t>
            </a:r>
          </a:p>
          <a:p>
            <a:pPr eaLnBrk="1" hangingPunct="1">
              <a:lnSpc>
                <a:spcPct val="90000"/>
              </a:lnSpc>
              <a:spcBef>
                <a:spcPct val="30000"/>
              </a:spcBef>
              <a:buClr>
                <a:schemeClr val="accent2"/>
              </a:buClr>
              <a:buFont typeface="Wingdings" pitchFamily="2" charset="2"/>
              <a:buNone/>
            </a:pPr>
            <a:r>
              <a:rPr lang="en-US" altLang="en-US" sz="1800" i="1" dirty="0">
                <a:solidFill>
                  <a:schemeClr val="tx2"/>
                </a:solidFill>
              </a:rPr>
              <a:t>s</a:t>
            </a:r>
            <a:r>
              <a:rPr lang="en-US" altLang="en-US" sz="1800" dirty="0">
                <a:solidFill>
                  <a:schemeClr val="tx2"/>
                </a:solidFill>
              </a:rPr>
              <a:t> =   7.08</a:t>
            </a:r>
          </a:p>
          <a:p>
            <a:pPr eaLnBrk="1" hangingPunct="1">
              <a:lnSpc>
                <a:spcPct val="90000"/>
              </a:lnSpc>
              <a:spcBef>
                <a:spcPct val="122000"/>
              </a:spcBef>
              <a:buClr>
                <a:schemeClr val="accent2"/>
              </a:buClr>
              <a:buFont typeface="Wingdings" pitchFamily="2" charset="2"/>
              <a:buNone/>
            </a:pPr>
            <a:r>
              <a:rPr lang="en-US" altLang="en-US" sz="1800" i="1" dirty="0">
                <a:solidFill>
                  <a:schemeClr val="tx2"/>
                </a:solidFill>
                <a:latin typeface="Symbol" pitchFamily="18" charset="2"/>
              </a:rPr>
              <a:t></a:t>
            </a:r>
            <a:r>
              <a:rPr lang="en-US" altLang="en-US" sz="1800" dirty="0">
                <a:solidFill>
                  <a:schemeClr val="tx2"/>
                </a:solidFill>
              </a:rPr>
              <a:t>   = 0.05</a:t>
            </a:r>
          </a:p>
          <a:p>
            <a:pPr eaLnBrk="1" hangingPunct="1">
              <a:lnSpc>
                <a:spcPct val="90000"/>
              </a:lnSpc>
              <a:spcBef>
                <a:spcPct val="8000"/>
              </a:spcBef>
              <a:buClr>
                <a:schemeClr val="accent2"/>
              </a:buClr>
              <a:buFont typeface="Wingdings" pitchFamily="2" charset="2"/>
              <a:buNone/>
            </a:pPr>
            <a:r>
              <a:rPr lang="en-US" altLang="en-US" sz="1800" i="1" dirty="0">
                <a:solidFill>
                  <a:schemeClr val="tx2"/>
                </a:solidFill>
                <a:latin typeface="Symbol" pitchFamily="18" charset="2"/>
              </a:rPr>
              <a:t></a:t>
            </a:r>
            <a:r>
              <a:rPr lang="en-US" altLang="en-US" sz="1800" dirty="0">
                <a:solidFill>
                  <a:schemeClr val="tx2"/>
                </a:solidFill>
              </a:rPr>
              <a:t>/</a:t>
            </a:r>
            <a:r>
              <a:rPr lang="en-US" altLang="en-US" sz="1800" i="1" dirty="0">
                <a:solidFill>
                  <a:schemeClr val="tx2"/>
                </a:solidFill>
              </a:rPr>
              <a:t>2</a:t>
            </a:r>
            <a:r>
              <a:rPr lang="en-US" altLang="en-US" sz="1800" dirty="0">
                <a:solidFill>
                  <a:schemeClr val="tx2"/>
                </a:solidFill>
              </a:rPr>
              <a:t> = 0.025</a:t>
            </a:r>
          </a:p>
          <a:p>
            <a:pPr eaLnBrk="1" hangingPunct="1">
              <a:lnSpc>
                <a:spcPct val="90000"/>
              </a:lnSpc>
              <a:spcBef>
                <a:spcPct val="30000"/>
              </a:spcBef>
              <a:buClr>
                <a:schemeClr val="accent2"/>
              </a:buClr>
              <a:buFont typeface="Wingdings" pitchFamily="2" charset="2"/>
              <a:buNone/>
            </a:pPr>
            <a:r>
              <a:rPr lang="en-US" altLang="en-US" sz="1800" i="1" dirty="0">
                <a:solidFill>
                  <a:schemeClr val="tx2"/>
                </a:solidFill>
              </a:rPr>
              <a:t>t</a:t>
            </a:r>
            <a:r>
              <a:rPr lang="en-US" altLang="en-US" sz="1800" i="1" baseline="-25000" dirty="0">
                <a:solidFill>
                  <a:schemeClr val="tx2"/>
                </a:solidFill>
                <a:latin typeface="Symbol" pitchFamily="18" charset="2"/>
              </a:rPr>
              <a:t></a:t>
            </a:r>
            <a:r>
              <a:rPr lang="en-US" altLang="en-US" sz="1800" baseline="-25000" dirty="0">
                <a:solidFill>
                  <a:schemeClr val="tx2"/>
                </a:solidFill>
              </a:rPr>
              <a:t>/</a:t>
            </a:r>
            <a:r>
              <a:rPr lang="en-US" altLang="en-US" sz="1800" i="1" baseline="-25000" dirty="0">
                <a:solidFill>
                  <a:schemeClr val="tx2"/>
                </a:solidFill>
              </a:rPr>
              <a:t>2, n-1</a:t>
            </a:r>
            <a:r>
              <a:rPr lang="en-US" altLang="en-US" sz="1800" dirty="0">
                <a:solidFill>
                  <a:schemeClr val="tx2"/>
                </a:solidFill>
              </a:rPr>
              <a:t> = 2.447</a:t>
            </a:r>
          </a:p>
          <a:p>
            <a:pPr eaLnBrk="1" hangingPunct="1">
              <a:lnSpc>
                <a:spcPct val="90000"/>
              </a:lnSpc>
              <a:spcBef>
                <a:spcPct val="30000"/>
              </a:spcBef>
              <a:buClr>
                <a:schemeClr val="accent2"/>
              </a:buClr>
              <a:buFont typeface="Wingdings" pitchFamily="2" charset="2"/>
              <a:buNone/>
            </a:pPr>
            <a:endParaRPr lang="en-US" altLang="en-US" sz="1800" dirty="0">
              <a:solidFill>
                <a:schemeClr val="tx2"/>
              </a:solidFill>
            </a:endParaRPr>
          </a:p>
        </p:txBody>
      </p:sp>
      <p:grpSp>
        <p:nvGrpSpPr>
          <p:cNvPr id="32" name="Group 7"/>
          <p:cNvGrpSpPr>
            <a:grpSpLocks/>
          </p:cNvGrpSpPr>
          <p:nvPr/>
        </p:nvGrpSpPr>
        <p:grpSpPr bwMode="auto">
          <a:xfrm>
            <a:off x="3805237" y="4203650"/>
            <a:ext cx="4837114" cy="1174750"/>
            <a:chOff x="1646" y="1568"/>
            <a:chExt cx="3047" cy="740"/>
          </a:xfrm>
        </p:grpSpPr>
        <p:sp>
          <p:nvSpPr>
            <p:cNvPr id="33" name="Rectangle 8"/>
            <p:cNvSpPr>
              <a:spLocks noChangeArrowheads="1"/>
            </p:cNvSpPr>
            <p:nvPr/>
          </p:nvSpPr>
          <p:spPr bwMode="auto">
            <a:xfrm>
              <a:off x="1646" y="1568"/>
              <a:ext cx="304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2800" i="1" dirty="0">
                  <a:solidFill>
                    <a:schemeClr val="hlink"/>
                  </a:solidFill>
                </a:rPr>
                <a:t>E</a:t>
              </a:r>
              <a:r>
                <a:rPr lang="en-US" altLang="en-US" sz="3200" i="1" dirty="0">
                  <a:solidFill>
                    <a:schemeClr val="hlink"/>
                  </a:solidFill>
                </a:rPr>
                <a:t> </a:t>
              </a:r>
              <a:r>
                <a:rPr lang="en-US" altLang="en-US" sz="2800" dirty="0">
                  <a:solidFill>
                    <a:schemeClr val="hlink"/>
                  </a:solidFill>
                </a:rPr>
                <a:t>=</a:t>
              </a:r>
              <a:r>
                <a:rPr lang="en-US" altLang="en-US" sz="3200" dirty="0">
                  <a:solidFill>
                    <a:schemeClr val="hlink"/>
                  </a:solidFill>
                </a:rPr>
                <a:t> </a:t>
              </a:r>
              <a:r>
                <a:rPr lang="en-US" altLang="en-US" sz="2800" i="1" dirty="0">
                  <a:solidFill>
                    <a:srgbClr val="00B0F0"/>
                  </a:solidFill>
                </a:rPr>
                <a:t>t</a:t>
              </a:r>
              <a:r>
                <a:rPr lang="en-US" altLang="en-US" sz="2400" i="1" baseline="-25000" dirty="0">
                  <a:solidFill>
                    <a:srgbClr val="00B0F0"/>
                  </a:solidFill>
                  <a:latin typeface="Symbol" pitchFamily="18" charset="2"/>
                </a:rPr>
                <a:t></a:t>
              </a:r>
              <a:r>
                <a:rPr lang="en-US" altLang="en-US" sz="2400" baseline="-25000" dirty="0">
                  <a:solidFill>
                    <a:srgbClr val="00B0F0"/>
                  </a:solidFill>
                  <a:latin typeface="Symbol" pitchFamily="18" charset="2"/>
                </a:rPr>
                <a:t></a:t>
              </a:r>
              <a:r>
                <a:rPr lang="en-US" altLang="en-US" sz="2000" baseline="-25000" dirty="0">
                  <a:solidFill>
                    <a:srgbClr val="00B0F0"/>
                  </a:solidFill>
                </a:rPr>
                <a:t>2, n-1  </a:t>
              </a:r>
              <a:r>
                <a:rPr lang="en-US" altLang="en-US" sz="2800" i="1" dirty="0">
                  <a:solidFill>
                    <a:schemeClr val="hlink"/>
                  </a:solidFill>
                </a:rPr>
                <a:t>s</a:t>
              </a:r>
              <a:r>
                <a:rPr lang="en-US" altLang="en-US" sz="3200" dirty="0">
                  <a:solidFill>
                    <a:schemeClr val="hlink"/>
                  </a:solidFill>
                </a:rPr>
                <a:t>    </a:t>
              </a:r>
              <a:r>
                <a:rPr lang="en-US" altLang="en-US" sz="2800" dirty="0">
                  <a:solidFill>
                    <a:schemeClr val="hlink"/>
                  </a:solidFill>
                </a:rPr>
                <a:t>=</a:t>
              </a:r>
              <a:r>
                <a:rPr lang="en-US" altLang="en-US" sz="3200" dirty="0">
                  <a:solidFill>
                    <a:schemeClr val="hlink"/>
                  </a:solidFill>
                </a:rPr>
                <a:t> </a:t>
              </a:r>
              <a:r>
                <a:rPr lang="en-US" altLang="en-US" sz="1800" dirty="0"/>
                <a:t>(2.447)(7.08) = 6.55</a:t>
              </a:r>
            </a:p>
          </p:txBody>
        </p:sp>
        <p:grpSp>
          <p:nvGrpSpPr>
            <p:cNvPr id="34" name="Group 9"/>
            <p:cNvGrpSpPr>
              <a:grpSpLocks/>
            </p:cNvGrpSpPr>
            <p:nvPr/>
          </p:nvGrpSpPr>
          <p:grpSpPr bwMode="auto">
            <a:xfrm>
              <a:off x="2552" y="1957"/>
              <a:ext cx="414" cy="351"/>
              <a:chOff x="2362" y="1945"/>
              <a:chExt cx="414" cy="351"/>
            </a:xfrm>
          </p:grpSpPr>
          <p:grpSp>
            <p:nvGrpSpPr>
              <p:cNvPr id="43" name="Group 10"/>
              <p:cNvGrpSpPr>
                <a:grpSpLocks/>
              </p:cNvGrpSpPr>
              <p:nvPr/>
            </p:nvGrpSpPr>
            <p:grpSpPr bwMode="auto">
              <a:xfrm>
                <a:off x="2362" y="2037"/>
                <a:ext cx="414" cy="248"/>
                <a:chOff x="2362" y="2037"/>
                <a:chExt cx="414" cy="248"/>
              </a:xfrm>
            </p:grpSpPr>
            <p:sp>
              <p:nvSpPr>
                <p:cNvPr id="46" name="Line 11"/>
                <p:cNvSpPr>
                  <a:spLocks noChangeShapeType="1"/>
                </p:cNvSpPr>
                <p:nvPr/>
              </p:nvSpPr>
              <p:spPr bwMode="auto">
                <a:xfrm flipV="1">
                  <a:off x="2362" y="2123"/>
                  <a:ext cx="38" cy="7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sp>
              <p:nvSpPr>
                <p:cNvPr id="47" name="Line 12"/>
                <p:cNvSpPr>
                  <a:spLocks noChangeShapeType="1"/>
                </p:cNvSpPr>
                <p:nvPr/>
              </p:nvSpPr>
              <p:spPr bwMode="auto">
                <a:xfrm>
                  <a:off x="2410" y="2120"/>
                  <a:ext cx="26" cy="13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sp>
              <p:nvSpPr>
                <p:cNvPr id="48" name="Line 13"/>
                <p:cNvSpPr>
                  <a:spLocks noChangeShapeType="1"/>
                </p:cNvSpPr>
                <p:nvPr/>
              </p:nvSpPr>
              <p:spPr bwMode="auto">
                <a:xfrm flipV="1">
                  <a:off x="2451" y="2037"/>
                  <a:ext cx="37" cy="248"/>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sp>
              <p:nvSpPr>
                <p:cNvPr id="49" name="Line 14"/>
                <p:cNvSpPr>
                  <a:spLocks noChangeShapeType="1"/>
                </p:cNvSpPr>
                <p:nvPr/>
              </p:nvSpPr>
              <p:spPr bwMode="auto">
                <a:xfrm>
                  <a:off x="2498" y="2046"/>
                  <a:ext cx="27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grpSp>
          <p:sp>
            <p:nvSpPr>
              <p:cNvPr id="44" name="Text Box 15"/>
              <p:cNvSpPr txBox="1">
                <a:spLocks noChangeArrowheads="1"/>
              </p:cNvSpPr>
              <p:nvPr/>
            </p:nvSpPr>
            <p:spPr bwMode="auto">
              <a:xfrm>
                <a:off x="2478" y="2063"/>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1800" i="1" dirty="0">
                    <a:solidFill>
                      <a:schemeClr val="hlink"/>
                    </a:solidFill>
                  </a:rPr>
                  <a:t>n</a:t>
                </a:r>
                <a:endParaRPr lang="en-US" altLang="en-US" sz="1800" dirty="0"/>
              </a:p>
            </p:txBody>
          </p:sp>
          <p:sp>
            <p:nvSpPr>
              <p:cNvPr id="45" name="Line 16"/>
              <p:cNvSpPr>
                <a:spLocks noChangeShapeType="1"/>
              </p:cNvSpPr>
              <p:nvPr/>
            </p:nvSpPr>
            <p:spPr bwMode="auto">
              <a:xfrm flipH="1" flipV="1">
                <a:off x="2466" y="1945"/>
                <a:ext cx="28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grpSp>
        <p:grpSp>
          <p:nvGrpSpPr>
            <p:cNvPr id="35" name="Group 17"/>
            <p:cNvGrpSpPr>
              <a:grpSpLocks/>
            </p:cNvGrpSpPr>
            <p:nvPr/>
          </p:nvGrpSpPr>
          <p:grpSpPr bwMode="auto">
            <a:xfrm>
              <a:off x="3718" y="1957"/>
              <a:ext cx="458" cy="335"/>
              <a:chOff x="3491" y="1945"/>
              <a:chExt cx="458" cy="335"/>
            </a:xfrm>
          </p:grpSpPr>
          <p:sp>
            <p:nvSpPr>
              <p:cNvPr id="38" name="Text Box 24"/>
              <p:cNvSpPr txBox="1">
                <a:spLocks noChangeArrowheads="1"/>
              </p:cNvSpPr>
              <p:nvPr/>
            </p:nvSpPr>
            <p:spPr bwMode="auto">
              <a:xfrm>
                <a:off x="3681" y="2047"/>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r>
                  <a:rPr lang="en-US" altLang="en-US" sz="1800" dirty="0"/>
                  <a:t>7</a:t>
                </a:r>
              </a:p>
            </p:txBody>
          </p:sp>
          <p:sp>
            <p:nvSpPr>
              <p:cNvPr id="36" name="Line 18"/>
              <p:cNvSpPr>
                <a:spLocks noChangeShapeType="1"/>
              </p:cNvSpPr>
              <p:nvPr/>
            </p:nvSpPr>
            <p:spPr bwMode="auto">
              <a:xfrm flipV="1">
                <a:off x="3555" y="1945"/>
                <a:ext cx="39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grpSp>
            <p:nvGrpSpPr>
              <p:cNvPr id="37" name="Group 19"/>
              <p:cNvGrpSpPr>
                <a:grpSpLocks/>
              </p:cNvGrpSpPr>
              <p:nvPr/>
            </p:nvGrpSpPr>
            <p:grpSpPr bwMode="auto">
              <a:xfrm>
                <a:off x="3491" y="1994"/>
                <a:ext cx="413" cy="247"/>
                <a:chOff x="2107" y="2009"/>
                <a:chExt cx="413" cy="248"/>
              </a:xfrm>
            </p:grpSpPr>
            <p:sp>
              <p:nvSpPr>
                <p:cNvPr id="39" name="Line 20"/>
                <p:cNvSpPr>
                  <a:spLocks noChangeShapeType="1"/>
                </p:cNvSpPr>
                <p:nvPr/>
              </p:nvSpPr>
              <p:spPr bwMode="auto">
                <a:xfrm flipV="1">
                  <a:off x="2107" y="2102"/>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sp>
              <p:nvSpPr>
                <p:cNvPr id="40" name="Line 21"/>
                <p:cNvSpPr>
                  <a:spLocks noChangeShapeType="1"/>
                </p:cNvSpPr>
                <p:nvPr/>
              </p:nvSpPr>
              <p:spPr bwMode="auto">
                <a:xfrm>
                  <a:off x="2153" y="2097"/>
                  <a:ext cx="26"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sp>
              <p:nvSpPr>
                <p:cNvPr id="41" name="Line 22"/>
                <p:cNvSpPr>
                  <a:spLocks noChangeShapeType="1"/>
                </p:cNvSpPr>
                <p:nvPr/>
              </p:nvSpPr>
              <p:spPr bwMode="auto">
                <a:xfrm flipV="1">
                  <a:off x="2194" y="2009"/>
                  <a:ext cx="37"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sp>
              <p:nvSpPr>
                <p:cNvPr id="42" name="Line 23"/>
                <p:cNvSpPr>
                  <a:spLocks noChangeShapeType="1"/>
                </p:cNvSpPr>
                <p:nvPr/>
              </p:nvSpPr>
              <p:spPr bwMode="auto">
                <a:xfrm>
                  <a:off x="2242" y="2009"/>
                  <a:ext cx="2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dirty="0"/>
                </a:p>
              </p:txBody>
            </p:sp>
          </p:grpSp>
        </p:grpSp>
      </p:grpSp>
      <p:sp>
        <p:nvSpPr>
          <p:cNvPr id="50" name="Rectangle 25"/>
          <p:cNvSpPr>
            <a:spLocks noChangeArrowheads="1"/>
          </p:cNvSpPr>
          <p:nvPr/>
        </p:nvSpPr>
        <p:spPr bwMode="auto">
          <a:xfrm>
            <a:off x="3201590" y="5736436"/>
            <a:ext cx="3247685"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gn="ctr">
              <a:lnSpc>
                <a:spcPct val="90000"/>
              </a:lnSpc>
            </a:pPr>
            <a:r>
              <a:rPr lang="en-US" altLang="en-US" sz="1600" dirty="0"/>
              <a:t>29.86 – 6.55  &lt; </a:t>
            </a:r>
            <a:r>
              <a:rPr lang="en-US" altLang="en-US" sz="1800" i="1" dirty="0">
                <a:latin typeface="Times New Roman" pitchFamily="18" charset="0"/>
              </a:rPr>
              <a:t>µ</a:t>
            </a:r>
            <a:r>
              <a:rPr lang="en-US" altLang="en-US" sz="1600" dirty="0"/>
              <a:t> &lt;</a:t>
            </a:r>
            <a:r>
              <a:rPr lang="en-US" altLang="en-US" sz="3200" dirty="0">
                <a:solidFill>
                  <a:schemeClr val="tx2"/>
                </a:solidFill>
              </a:rPr>
              <a:t> </a:t>
            </a:r>
            <a:r>
              <a:rPr lang="en-US" altLang="en-US" sz="1600" dirty="0"/>
              <a:t>29.86</a:t>
            </a:r>
            <a:r>
              <a:rPr lang="en-US" altLang="en-US" sz="1600" dirty="0">
                <a:solidFill>
                  <a:schemeClr val="tx2"/>
                </a:solidFill>
              </a:rPr>
              <a:t> </a:t>
            </a:r>
            <a:r>
              <a:rPr lang="en-US" altLang="en-US" sz="1600" dirty="0"/>
              <a:t>+ 6.55 </a:t>
            </a:r>
          </a:p>
          <a:p>
            <a:pPr algn="ctr">
              <a:lnSpc>
                <a:spcPct val="90000"/>
              </a:lnSpc>
            </a:pPr>
            <a:r>
              <a:rPr lang="en-US" altLang="en-US" sz="2400" dirty="0">
                <a:solidFill>
                  <a:srgbClr val="00B0F0"/>
                </a:solidFill>
              </a:rPr>
              <a:t>23.31</a:t>
            </a:r>
            <a:r>
              <a:rPr lang="en-US" altLang="en-US" sz="2400" dirty="0"/>
              <a:t> &lt; </a:t>
            </a:r>
            <a:r>
              <a:rPr lang="en-US" altLang="en-US" sz="2400" i="1" dirty="0">
                <a:sym typeface="Symbol" pitchFamily="18" charset="2"/>
              </a:rPr>
              <a:t></a:t>
            </a:r>
            <a:r>
              <a:rPr lang="en-US" altLang="en-US" sz="2400" dirty="0">
                <a:sym typeface="Symbol" pitchFamily="18" charset="2"/>
              </a:rPr>
              <a:t> &lt; </a:t>
            </a:r>
            <a:r>
              <a:rPr lang="en-US" altLang="en-US" sz="2400" dirty="0">
                <a:solidFill>
                  <a:srgbClr val="00B0F0"/>
                </a:solidFill>
                <a:sym typeface="Symbol" pitchFamily="18" charset="2"/>
              </a:rPr>
              <a:t>36.41</a:t>
            </a:r>
          </a:p>
          <a:p>
            <a:pPr algn="ctr">
              <a:lnSpc>
                <a:spcPct val="90000"/>
              </a:lnSpc>
            </a:pPr>
            <a:endParaRPr lang="en-US" altLang="en-US" sz="2400" dirty="0">
              <a:sym typeface="Symbol" pitchFamily="18" charset="2"/>
            </a:endParaRPr>
          </a:p>
        </p:txBody>
      </p:sp>
      <p:sp>
        <p:nvSpPr>
          <p:cNvPr id="51" name="Rectangle 26"/>
          <p:cNvSpPr>
            <a:spLocks noChangeArrowheads="1"/>
          </p:cNvSpPr>
          <p:nvPr/>
        </p:nvSpPr>
        <p:spPr bwMode="auto">
          <a:xfrm>
            <a:off x="6381750" y="5332917"/>
            <a:ext cx="4332523"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3000" b="1">
                <a:solidFill>
                  <a:schemeClr val="tx1"/>
                </a:solidFill>
                <a:latin typeface="Arial" pitchFamily="34" charset="0"/>
                <a:ea typeface="ＭＳ Ｐゴシック" pitchFamily="34" charset="-128"/>
              </a:defRPr>
            </a:lvl1pPr>
            <a:lvl2pPr marL="37931725" indent="-37474525">
              <a:defRPr sz="3000" b="1">
                <a:solidFill>
                  <a:schemeClr val="tx1"/>
                </a:solidFill>
                <a:latin typeface="Arial" pitchFamily="34" charset="0"/>
                <a:ea typeface="ＭＳ Ｐゴシック" pitchFamily="34" charset="-128"/>
              </a:defRPr>
            </a:lvl2pPr>
            <a:lvl3pPr marL="1143000" indent="-228600">
              <a:defRPr sz="3000" b="1">
                <a:solidFill>
                  <a:schemeClr val="tx1"/>
                </a:solidFill>
                <a:latin typeface="Arial" pitchFamily="34" charset="0"/>
                <a:ea typeface="ＭＳ Ｐゴシック" pitchFamily="34" charset="-128"/>
              </a:defRPr>
            </a:lvl3pPr>
            <a:lvl4pPr marL="1600200" indent="-228600">
              <a:defRPr sz="3000" b="1">
                <a:solidFill>
                  <a:schemeClr val="tx1"/>
                </a:solidFill>
                <a:latin typeface="Arial" pitchFamily="34" charset="0"/>
                <a:ea typeface="ＭＳ Ｐゴシック" pitchFamily="34" charset="-128"/>
              </a:defRPr>
            </a:lvl4pPr>
            <a:lvl5pPr marL="2057400" indent="-228600">
              <a:defRPr sz="3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000" b="1">
                <a:solidFill>
                  <a:schemeClr val="tx1"/>
                </a:solidFill>
                <a:latin typeface="Arial" pitchFamily="34" charset="0"/>
                <a:ea typeface="ＭＳ Ｐゴシック" pitchFamily="34" charset="-128"/>
              </a:defRPr>
            </a:lvl9pPr>
          </a:lstStyle>
          <a:p>
            <a:pPr>
              <a:lnSpc>
                <a:spcPct val="90000"/>
              </a:lnSpc>
            </a:pPr>
            <a:r>
              <a:rPr lang="en-US" altLang="en-US" sz="2000" dirty="0"/>
              <a:t>We are 95% confident that the mean age of Beach Comber patrons at 7pm is contained in the interval (23.31 years, 36.41 years).</a:t>
            </a:r>
          </a:p>
        </p:txBody>
      </p:sp>
      <mc:AlternateContent xmlns:mc="http://schemas.openxmlformats.org/markup-compatibility/2006" xmlns:a14="http://schemas.microsoft.com/office/drawing/2010/main">
        <mc:Choice Requires="a14">
          <p:sp>
            <p:nvSpPr>
              <p:cNvPr id="59" name="TextBox 58"/>
              <p:cNvSpPr txBox="1"/>
              <p:nvPr/>
            </p:nvSpPr>
            <p:spPr>
              <a:xfrm>
                <a:off x="3292226" y="5277141"/>
                <a:ext cx="2760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rgbClr val="FF9900"/>
                              </a:solidFill>
                              <a:latin typeface="Cambria Math" panose="02040503050406030204" pitchFamily="18" charset="0"/>
                            </a:rPr>
                          </m:ctrlPr>
                        </m:accPr>
                        <m:e>
                          <m:r>
                            <a:rPr lang="en-US" sz="2400" b="1" i="1">
                              <a:solidFill>
                                <a:srgbClr val="FF9900"/>
                              </a:solidFill>
                              <a:latin typeface="Cambria Math"/>
                            </a:rPr>
                            <m:t>𝒙</m:t>
                          </m:r>
                        </m:e>
                      </m:acc>
                      <m:r>
                        <a:rPr lang="en-US" sz="2400" b="1" i="1">
                          <a:solidFill>
                            <a:srgbClr val="FF9900"/>
                          </a:solidFill>
                          <a:latin typeface="Cambria Math"/>
                        </a:rPr>
                        <m:t>−</m:t>
                      </m:r>
                      <m:r>
                        <a:rPr lang="en-US" sz="2400" b="1" i="1">
                          <a:solidFill>
                            <a:srgbClr val="FF9900"/>
                          </a:solidFill>
                          <a:latin typeface="Cambria Math"/>
                        </a:rPr>
                        <m:t>𝑬</m:t>
                      </m:r>
                      <m:r>
                        <a:rPr lang="en-US" sz="2400" b="1" i="1">
                          <a:solidFill>
                            <a:srgbClr val="FF9900"/>
                          </a:solidFill>
                          <a:latin typeface="Cambria Math"/>
                        </a:rPr>
                        <m:t>&lt;</m:t>
                      </m:r>
                      <m:r>
                        <a:rPr lang="en-US" sz="2400" b="1" i="1">
                          <a:solidFill>
                            <a:srgbClr val="FF9900"/>
                          </a:solidFill>
                          <a:latin typeface="Cambria Math"/>
                          <a:ea typeface="Cambria Math"/>
                        </a:rPr>
                        <m:t>𝝁</m:t>
                      </m:r>
                      <m:r>
                        <a:rPr lang="en-US" sz="2400" b="1" i="1">
                          <a:solidFill>
                            <a:srgbClr val="FF9900"/>
                          </a:solidFill>
                          <a:latin typeface="Cambria Math"/>
                          <a:ea typeface="Cambria Math"/>
                        </a:rPr>
                        <m:t>&lt;</m:t>
                      </m:r>
                      <m:acc>
                        <m:accPr>
                          <m:chr m:val="̅"/>
                          <m:ctrlPr>
                            <a:rPr lang="en-US" sz="2400" b="1" i="1">
                              <a:solidFill>
                                <a:srgbClr val="FF9900"/>
                              </a:solidFill>
                              <a:latin typeface="Cambria Math" panose="02040503050406030204" pitchFamily="18" charset="0"/>
                              <a:ea typeface="Cambria Math"/>
                            </a:rPr>
                          </m:ctrlPr>
                        </m:accPr>
                        <m:e>
                          <m:r>
                            <a:rPr lang="en-US" sz="2400" b="1" i="1">
                              <a:solidFill>
                                <a:srgbClr val="FF9900"/>
                              </a:solidFill>
                              <a:latin typeface="Cambria Math"/>
                              <a:ea typeface="Cambria Math"/>
                            </a:rPr>
                            <m:t>𝒙</m:t>
                          </m:r>
                        </m:e>
                      </m:acc>
                      <m:r>
                        <a:rPr lang="en-US" sz="2400" b="1" i="1">
                          <a:solidFill>
                            <a:srgbClr val="FF9900"/>
                          </a:solidFill>
                          <a:latin typeface="Cambria Math"/>
                        </a:rPr>
                        <m:t>+</m:t>
                      </m:r>
                      <m:r>
                        <a:rPr lang="en-US" sz="2400" b="1" i="1">
                          <a:solidFill>
                            <a:srgbClr val="FF9900"/>
                          </a:solidFill>
                          <a:latin typeface="Cambria Math"/>
                        </a:rPr>
                        <m:t>𝑬</m:t>
                      </m:r>
                    </m:oMath>
                  </m:oMathPara>
                </a14:m>
                <a:endParaRPr lang="en-US" dirty="0">
                  <a:solidFill>
                    <a:srgbClr val="FF990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292226" y="5277141"/>
                <a:ext cx="276069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892278" y="1447114"/>
                <a:ext cx="2628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a:solidFill>
                                <a:schemeClr val="accent2">
                                  <a:lumMod val="75000"/>
                                </a:schemeClr>
                              </a:solidFill>
                              <a:latin typeface="Cambria Math" panose="02040503050406030204" pitchFamily="18" charset="0"/>
                            </a:rPr>
                          </m:ctrlPr>
                        </m:accPr>
                        <m:e>
                          <m:r>
                            <a:rPr lang="en-US" sz="2400" b="1" i="1">
                              <a:solidFill>
                                <a:schemeClr val="accent2">
                                  <a:lumMod val="75000"/>
                                </a:schemeClr>
                              </a:solidFill>
                              <a:latin typeface="Cambria Math" charset="0"/>
                            </a:rPr>
                            <m:t>𝒙</m:t>
                          </m:r>
                        </m:e>
                      </m:acc>
                    </m:oMath>
                  </m:oMathPara>
                </a14:m>
                <a:endParaRPr lang="en-US" sz="2400" b="1" dirty="0">
                  <a:solidFill>
                    <a:schemeClr val="accent2">
                      <a:lumMod val="75000"/>
                    </a:schemeClr>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892278" y="1447114"/>
                <a:ext cx="262892" cy="369332"/>
              </a:xfrm>
              <a:prstGeom prst="rect">
                <a:avLst/>
              </a:prstGeom>
              <a:blipFill>
                <a:blip r:embed="rId4"/>
                <a:stretch>
                  <a:fillRect l="-13636" r="-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842837" y="4762160"/>
                <a:ext cx="2628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a:solidFill>
                                <a:schemeClr val="accent2">
                                  <a:lumMod val="75000"/>
                                </a:schemeClr>
                              </a:solidFill>
                              <a:latin typeface="Cambria Math" panose="02040503050406030204" pitchFamily="18" charset="0"/>
                            </a:rPr>
                          </m:ctrlPr>
                        </m:accPr>
                        <m:e>
                          <m:r>
                            <a:rPr lang="en-US" sz="2400" b="1" i="1">
                              <a:solidFill>
                                <a:schemeClr val="accent2">
                                  <a:lumMod val="75000"/>
                                </a:schemeClr>
                              </a:solidFill>
                              <a:latin typeface="Cambria Math" charset="0"/>
                            </a:rPr>
                            <m:t>𝒙</m:t>
                          </m:r>
                        </m:e>
                      </m:acc>
                    </m:oMath>
                  </m:oMathPara>
                </a14:m>
                <a:endParaRPr lang="en-US" sz="2400" b="1" dirty="0">
                  <a:solidFill>
                    <a:schemeClr val="accent2">
                      <a:lumMod val="75000"/>
                    </a:schemeClr>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1842837" y="4762160"/>
                <a:ext cx="262892" cy="369332"/>
              </a:xfrm>
              <a:prstGeom prst="rect">
                <a:avLst/>
              </a:prstGeom>
              <a:blipFill>
                <a:blip r:embed="rId5"/>
                <a:stretch>
                  <a:fillRect l="-9091" r="-13636"/>
                </a:stretch>
              </a:blipFill>
            </p:spPr>
            <p:txBody>
              <a:bodyPr/>
              <a:lstStyle/>
              <a:p>
                <a:r>
                  <a:rPr lang="en-US">
                    <a:noFill/>
                  </a:rPr>
                  <a:t> </a:t>
                </a:r>
              </a:p>
            </p:txBody>
          </p:sp>
        </mc:Fallback>
      </mc:AlternateContent>
      <p:grpSp>
        <p:nvGrpSpPr>
          <p:cNvPr id="54" name="Group 53"/>
          <p:cNvGrpSpPr/>
          <p:nvPr/>
        </p:nvGrpSpPr>
        <p:grpSpPr>
          <a:xfrm>
            <a:off x="2738438" y="3611356"/>
            <a:ext cx="6715125" cy="733425"/>
            <a:chOff x="0" y="0"/>
            <a:chExt cx="6715125" cy="733425"/>
          </a:xfrm>
        </p:grpSpPr>
        <p:cxnSp>
          <p:nvCxnSpPr>
            <p:cNvPr id="55" name="Straight Arrow Connector 54"/>
            <p:cNvCxnSpPr/>
            <p:nvPr/>
          </p:nvCxnSpPr>
          <p:spPr>
            <a:xfrm flipV="1">
              <a:off x="0" y="152400"/>
              <a:ext cx="6715125" cy="19050"/>
            </a:xfrm>
            <a:prstGeom prst="straightConnector1">
              <a:avLst/>
            </a:prstGeom>
            <a:ln w="19050">
              <a:solidFill>
                <a:schemeClr val="tx1"/>
              </a:solidFill>
              <a:headEnd type="triangle" w="med" len="lg"/>
              <a:tailEnd type="triangle"/>
            </a:ln>
          </p:spPr>
          <p:style>
            <a:lnRef idx="1">
              <a:schemeClr val="accent1"/>
            </a:lnRef>
            <a:fillRef idx="0">
              <a:schemeClr val="accent1"/>
            </a:fillRef>
            <a:effectRef idx="0">
              <a:schemeClr val="accent1"/>
            </a:effectRef>
            <a:fontRef idx="minor">
              <a:schemeClr val="tx1"/>
            </a:fontRef>
          </p:style>
        </p:cxnSp>
        <p:sp>
          <p:nvSpPr>
            <p:cNvPr id="57" name="Double Bracket 56"/>
            <p:cNvSpPr/>
            <p:nvPr/>
          </p:nvSpPr>
          <p:spPr>
            <a:xfrm>
              <a:off x="971550" y="0"/>
              <a:ext cx="4867275" cy="333375"/>
            </a:xfrm>
            <a:prstGeom prst="bracketPair">
              <a:avLst/>
            </a:prstGeom>
            <a:ln w="31750"/>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US" dirty="0"/>
            </a:p>
          </p:txBody>
        </p:sp>
        <p:sp>
          <p:nvSpPr>
            <p:cNvPr id="58" name="TextBox 14"/>
            <p:cNvSpPr txBox="1"/>
            <p:nvPr/>
          </p:nvSpPr>
          <p:spPr>
            <a:xfrm>
              <a:off x="461962" y="390525"/>
              <a:ext cx="919162" cy="342900"/>
            </a:xfrm>
            <a:prstGeom prst="rect">
              <a:avLst/>
            </a:prstGeom>
            <a:solidFill>
              <a:schemeClr val="lt1"/>
            </a:solidFill>
            <a:ln w="222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a:solidFill>
                    <a:schemeClr val="accent1"/>
                  </a:solidFill>
                </a:rPr>
                <a:t>23.31</a:t>
              </a:r>
            </a:p>
          </p:txBody>
        </p:sp>
        <p:sp>
          <p:nvSpPr>
            <p:cNvPr id="60" name="TextBox 15"/>
            <p:cNvSpPr txBox="1"/>
            <p:nvPr/>
          </p:nvSpPr>
          <p:spPr>
            <a:xfrm>
              <a:off x="5591175" y="390525"/>
              <a:ext cx="754312" cy="342900"/>
            </a:xfrm>
            <a:prstGeom prst="rect">
              <a:avLst/>
            </a:prstGeom>
            <a:solidFill>
              <a:schemeClr val="lt1"/>
            </a:solidFill>
            <a:ln w="222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a:solidFill>
                    <a:schemeClr val="accent1"/>
                  </a:solidFill>
                </a:rPr>
                <a:t>36.41</a:t>
              </a:r>
            </a:p>
          </p:txBody>
        </p:sp>
        <p:sp>
          <p:nvSpPr>
            <p:cNvPr id="61" name="Double Bracket 60"/>
            <p:cNvSpPr/>
            <p:nvPr/>
          </p:nvSpPr>
          <p:spPr>
            <a:xfrm>
              <a:off x="1304924" y="0"/>
              <a:ext cx="4181475" cy="333375"/>
            </a:xfrm>
            <a:prstGeom prst="bracketPair">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US" dirty="0"/>
            </a:p>
          </p:txBody>
        </p:sp>
        <p:sp>
          <p:nvSpPr>
            <p:cNvPr id="62" name="TextBox 17"/>
            <p:cNvSpPr txBox="1"/>
            <p:nvPr/>
          </p:nvSpPr>
          <p:spPr>
            <a:xfrm>
              <a:off x="1066800" y="381000"/>
              <a:ext cx="919162" cy="342900"/>
            </a:xfrm>
            <a:prstGeom prst="rect">
              <a:avLst/>
            </a:prstGeom>
            <a:solidFill>
              <a:schemeClr val="lt1"/>
            </a:solidFill>
            <a:ln w="222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a:solidFill>
                    <a:srgbClr val="FF0000"/>
                  </a:solidFill>
                </a:rPr>
                <a:t>24.62</a:t>
              </a:r>
            </a:p>
          </p:txBody>
        </p:sp>
        <p:sp>
          <p:nvSpPr>
            <p:cNvPr id="63" name="TextBox 18"/>
            <p:cNvSpPr txBox="1"/>
            <p:nvPr/>
          </p:nvSpPr>
          <p:spPr>
            <a:xfrm>
              <a:off x="4941638" y="390525"/>
              <a:ext cx="754312" cy="342900"/>
            </a:xfrm>
            <a:prstGeom prst="rect">
              <a:avLst/>
            </a:prstGeom>
            <a:solidFill>
              <a:schemeClr val="lt1"/>
            </a:solidFill>
            <a:ln w="222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a:solidFill>
                    <a:srgbClr val="FF0000"/>
                  </a:solidFill>
                </a:rPr>
                <a:t>35.10</a:t>
              </a:r>
            </a:p>
          </p:txBody>
        </p:sp>
      </p:grpSp>
    </p:spTree>
    <p:extLst>
      <p:ext uri="{BB962C8B-B14F-4D97-AF65-F5344CB8AC3E}">
        <p14:creationId xmlns:p14="http://schemas.microsoft.com/office/powerpoint/2010/main" val="952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anim calcmode="lin" valueType="num">
                                      <p:cBhvr additive="base">
                                        <p:cTn id="5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1">
                                            <p:txEl>
                                              <p:pRg st="1" end="1"/>
                                            </p:txEl>
                                          </p:spTgt>
                                        </p:tgtEl>
                                        <p:attrNameLst>
                                          <p:attrName>style.visibility</p:attrName>
                                        </p:attrNameLst>
                                      </p:cBhvr>
                                      <p:to>
                                        <p:strVal val="visible"/>
                                      </p:to>
                                    </p:set>
                                    <p:anim calcmode="lin" valueType="num">
                                      <p:cBhvr additive="base">
                                        <p:cTn id="56"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2" presetClass="entr" presetSubtype="4" fill="hold" nodeType="withEffect">
                                  <p:stCondLst>
                                    <p:cond delay="0"/>
                                  </p:stCondLst>
                                  <p:childTnLst>
                                    <p:set>
                                      <p:cBhvr>
                                        <p:cTn id="62" dur="1" fill="hold">
                                          <p:stCondLst>
                                            <p:cond delay="0"/>
                                          </p:stCondLst>
                                        </p:cTn>
                                        <p:tgtEl>
                                          <p:spTgt spid="31">
                                            <p:txEl>
                                              <p:pRg st="2" end="2"/>
                                            </p:txEl>
                                          </p:spTgt>
                                        </p:tgtEl>
                                        <p:attrNameLst>
                                          <p:attrName>style.visibility</p:attrName>
                                        </p:attrNameLst>
                                      </p:cBhvr>
                                      <p:to>
                                        <p:strVal val="visible"/>
                                      </p:to>
                                    </p:set>
                                    <p:anim calcmode="lin" valueType="num">
                                      <p:cBhvr additive="base">
                                        <p:cTn id="63"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1">
                                            <p:txEl>
                                              <p:pRg st="3" end="3"/>
                                            </p:txEl>
                                          </p:spTgt>
                                        </p:tgtEl>
                                        <p:attrNameLst>
                                          <p:attrName>style.visibility</p:attrName>
                                        </p:attrNameLst>
                                      </p:cBhvr>
                                      <p:to>
                                        <p:strVal val="visible"/>
                                      </p:to>
                                    </p:set>
                                    <p:anim calcmode="lin" valueType="num">
                                      <p:cBhvr additive="base">
                                        <p:cTn id="67"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1">
                                            <p:txEl>
                                              <p:pRg st="3" end="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1">
                                            <p:txEl>
                                              <p:pRg st="4" end="4"/>
                                            </p:txEl>
                                          </p:spTgt>
                                        </p:tgtEl>
                                        <p:attrNameLst>
                                          <p:attrName>style.visibility</p:attrName>
                                        </p:attrNameLst>
                                      </p:cBhvr>
                                      <p:to>
                                        <p:strVal val="visible"/>
                                      </p:to>
                                    </p:set>
                                    <p:anim calcmode="lin" valueType="num">
                                      <p:cBhvr additive="base">
                                        <p:cTn id="71" dur="500" fill="hold"/>
                                        <p:tgtEl>
                                          <p:spTgt spid="31">
                                            <p:txEl>
                                              <p:pRg st="4" end="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1">
                                            <p:txEl>
                                              <p:pRg st="4" end="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1">
                                            <p:txEl>
                                              <p:pRg st="5" end="5"/>
                                            </p:txEl>
                                          </p:spTgt>
                                        </p:tgtEl>
                                        <p:attrNameLst>
                                          <p:attrName>style.visibility</p:attrName>
                                        </p:attrNameLst>
                                      </p:cBhvr>
                                      <p:to>
                                        <p:strVal val="visible"/>
                                      </p:to>
                                    </p:set>
                                    <p:anim calcmode="lin" valueType="num">
                                      <p:cBhvr additive="base">
                                        <p:cTn id="75" dur="500" fill="hold"/>
                                        <p:tgtEl>
                                          <p:spTgt spid="31">
                                            <p:txEl>
                                              <p:pRg st="5" end="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1">
                                            <p:txEl>
                                              <p:pRg st="5" end="5"/>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2" presetClass="entr" presetSubtype="4"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 calcmode="lin" valueType="num">
                                      <p:cBhvr additive="base">
                                        <p:cTn id="86" dur="500" fill="hold"/>
                                        <p:tgtEl>
                                          <p:spTgt spid="50"/>
                                        </p:tgtEl>
                                        <p:attrNameLst>
                                          <p:attrName>ppt_x</p:attrName>
                                        </p:attrNameLst>
                                      </p:cBhvr>
                                      <p:tavLst>
                                        <p:tav tm="0">
                                          <p:val>
                                            <p:strVal val="#ppt_x"/>
                                          </p:val>
                                        </p:tav>
                                        <p:tav tm="100000">
                                          <p:val>
                                            <p:strVal val="#ppt_x"/>
                                          </p:val>
                                        </p:tav>
                                      </p:tavLst>
                                    </p:anim>
                                    <p:anim calcmode="lin" valueType="num">
                                      <p:cBhvr additive="base">
                                        <p:cTn id="87" dur="500" fill="hold"/>
                                        <p:tgtEl>
                                          <p:spTgt spid="5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additive="base">
                                        <p:cTn id="90" dur="500" fill="hold"/>
                                        <p:tgtEl>
                                          <p:spTgt spid="51"/>
                                        </p:tgtEl>
                                        <p:attrNameLst>
                                          <p:attrName>ppt_x</p:attrName>
                                        </p:attrNameLst>
                                      </p:cBhvr>
                                      <p:tavLst>
                                        <p:tav tm="0">
                                          <p:val>
                                            <p:strVal val="#ppt_x"/>
                                          </p:val>
                                        </p:tav>
                                        <p:tav tm="100000">
                                          <p:val>
                                            <p:strVal val="#ppt_x"/>
                                          </p:val>
                                        </p:tav>
                                      </p:tavLst>
                                    </p:anim>
                                    <p:anim calcmode="lin" valueType="num">
                                      <p:cBhvr additive="base">
                                        <p:cTn id="9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50" grpId="0"/>
      <p:bldP spid="51" grpId="0"/>
      <p:bldP spid="59"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p:txBody>
          <a:bodyPr/>
          <a:lstStyle/>
          <a:p>
            <a:r>
              <a:rPr lang="en-US" dirty="0"/>
              <a:t>Question 1: Quick Quiz Questions</a:t>
            </a:r>
          </a:p>
        </p:txBody>
      </p:sp>
      <p:sp>
        <p:nvSpPr>
          <p:cNvPr id="3" name="Content Placeholder 2">
            <a:extLst>
              <a:ext uri="{FF2B5EF4-FFF2-40B4-BE49-F238E27FC236}">
                <a16:creationId xmlns:a16="http://schemas.microsoft.com/office/drawing/2014/main" id="{2D2213B0-C3F3-864C-A7D3-7639F9E32A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12039600" cy="1143000"/>
          </a:xfrm>
        </p:spPr>
        <p:txBody>
          <a:bodyPr/>
          <a:lstStyle/>
          <a:p>
            <a:r>
              <a:rPr lang="en-US" dirty="0"/>
              <a:t>1 Sample Hypothesis Testing: The 6 Steps</a:t>
            </a:r>
          </a:p>
        </p:txBody>
      </p:sp>
      <p:sp>
        <p:nvSpPr>
          <p:cNvPr id="3" name="Content Placeholder 2"/>
          <p:cNvSpPr>
            <a:spLocks noGrp="1"/>
          </p:cNvSpPr>
          <p:nvPr>
            <p:ph idx="1"/>
          </p:nvPr>
        </p:nvSpPr>
        <p:spPr>
          <a:xfrm>
            <a:off x="381000" y="1676400"/>
            <a:ext cx="11430000" cy="4023360"/>
          </a:xfrm>
        </p:spPr>
        <p:txBody>
          <a:bodyPr/>
          <a:lstStyle/>
          <a:p>
            <a:pPr marL="514350" indent="-514350">
              <a:buAutoNum type="arabicPeriod"/>
            </a:pPr>
            <a:r>
              <a:rPr lang="en-US" dirty="0"/>
              <a:t>Identify H</a:t>
            </a:r>
            <a:r>
              <a:rPr lang="en-US" baseline="-25000" dirty="0"/>
              <a:t>0</a:t>
            </a:r>
            <a:r>
              <a:rPr lang="en-US" dirty="0"/>
              <a:t> and H</a:t>
            </a:r>
            <a:r>
              <a:rPr lang="en-US" baseline="-25000" dirty="0"/>
              <a:t>a</a:t>
            </a:r>
            <a:r>
              <a:rPr lang="en-US" dirty="0"/>
              <a:t>.</a:t>
            </a:r>
          </a:p>
          <a:p>
            <a:pPr marL="514350" indent="-514350">
              <a:buAutoNum type="arabicPeriod"/>
            </a:pPr>
            <a:r>
              <a:rPr lang="en-US" dirty="0"/>
              <a:t>Find the Critical Value(s) and Draw and </a:t>
            </a:r>
            <a:r>
              <a:rPr lang="en-US" sz="2800" dirty="0"/>
              <a:t>Shade.</a:t>
            </a:r>
          </a:p>
          <a:p>
            <a:pPr marL="514350" indent="-514350">
              <a:buAutoNum type="arabicPeriod"/>
            </a:pPr>
            <a:r>
              <a:rPr lang="en-US" dirty="0"/>
              <a:t>Calculate the Test – Statistic. (The evidence!)</a:t>
            </a:r>
          </a:p>
          <a:p>
            <a:pPr marL="514350" indent="-514350">
              <a:buAutoNum type="arabicPeriod"/>
            </a:pPr>
            <a:r>
              <a:rPr lang="en-US" dirty="0"/>
              <a:t>Calculate the p-value.</a:t>
            </a:r>
          </a:p>
          <a:p>
            <a:pPr marL="514350" indent="-514350">
              <a:buAutoNum type="arabicPeriod"/>
            </a:pPr>
            <a:r>
              <a:rPr lang="en-US" dirty="0"/>
              <a:t>Make a decision… Reject H</a:t>
            </a:r>
            <a:r>
              <a:rPr lang="en-US" baseline="-25000" dirty="0"/>
              <a:t>0</a:t>
            </a:r>
            <a:r>
              <a:rPr lang="en-US" dirty="0"/>
              <a:t> or FTR H</a:t>
            </a:r>
            <a:r>
              <a:rPr lang="en-US" baseline="-25000" dirty="0"/>
              <a:t>0</a:t>
            </a:r>
            <a:r>
              <a:rPr lang="en-US" dirty="0"/>
              <a:t>.</a:t>
            </a:r>
          </a:p>
          <a:p>
            <a:pPr marL="514350" indent="-514350">
              <a:buAutoNum type="arabicPeriod"/>
            </a:pPr>
            <a:r>
              <a:rPr lang="en-US" dirty="0"/>
              <a:t>Write a clear conclusion in the context of the problem…. Use mostly non-statistical terms but always report the p-value! Add a confidence interval if appropriate.  End this conclusion with a statement about the scope. </a:t>
            </a:r>
          </a:p>
          <a:p>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20</a:t>
            </a:fld>
            <a:endParaRPr lang="en-US" altLang="en-US" dirty="0"/>
          </a:p>
        </p:txBody>
      </p:sp>
    </p:spTree>
    <p:extLst>
      <p:ext uri="{BB962C8B-B14F-4D97-AF65-F5344CB8AC3E}">
        <p14:creationId xmlns:p14="http://schemas.microsoft.com/office/powerpoint/2010/main" val="27499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981201"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Example: 1 Sample t-test</a:t>
            </a:r>
            <a:endParaRPr lang="en-US" altLang="en-US" dirty="0"/>
          </a:p>
        </p:txBody>
      </p:sp>
      <p:sp>
        <p:nvSpPr>
          <p:cNvPr id="23555" name="Rectangle 3"/>
          <p:cNvSpPr>
            <a:spLocks noGrp="1" noChangeArrowheads="1"/>
          </p:cNvSpPr>
          <p:nvPr>
            <p:ph type="body" idx="1"/>
          </p:nvPr>
        </p:nvSpPr>
        <p:spPr bwMode="auto">
          <a:xfrm>
            <a:off x="228600" y="3741130"/>
            <a:ext cx="11811000" cy="2679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one sample 2-sided t-test with alpha = .05 to test this claim.  Provide enough explanation to fully describe each step.  Recall that Step 2 is finding the critical value which is the same as the t multiplier in the corresponding 95% confidence interval. </a:t>
            </a:r>
          </a:p>
          <a:p>
            <a:pPr algn="ctr" eaLnBrk="1" hangingPunct="1">
              <a:lnSpc>
                <a:spcPct val="90000"/>
              </a:lnSpc>
              <a:buFont typeface="Wingdings" pitchFamily="2" charset="2"/>
              <a:buNone/>
            </a:pPr>
            <a:r>
              <a:rPr lang="en-US" altLang="en-US" sz="1800" dirty="0"/>
              <a:t>	</a:t>
            </a:r>
            <a:r>
              <a:rPr lang="en-US" altLang="en-US" sz="24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95" y="964929"/>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087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225" y="465822"/>
            <a:ext cx="9539177" cy="715962"/>
          </a:xfrm>
        </p:spPr>
        <p:txBody>
          <a:bodyPr>
            <a:normAutofit fontScale="90000"/>
          </a:bodyPr>
          <a:lstStyle/>
          <a:p>
            <a:r>
              <a:rPr lang="en-US" dirty="0"/>
              <a:t>Let’s Formalize This Test Into 6 Steps!</a:t>
            </a:r>
          </a:p>
        </p:txBody>
      </p:sp>
      <mc:AlternateContent xmlns:mc="http://schemas.openxmlformats.org/markup-compatibility/2006" xmlns:a14="http://schemas.microsoft.com/office/drawing/2010/main">
        <mc:Choice Requires="a14">
          <p:sp>
            <p:nvSpPr>
              <p:cNvPr id="4" name="TextBox 3"/>
              <p:cNvSpPr txBox="1"/>
              <p:nvPr/>
            </p:nvSpPr>
            <p:spPr>
              <a:xfrm>
                <a:off x="1741714" y="1309656"/>
                <a:ext cx="8458200" cy="369332"/>
              </a:xfrm>
              <a:prstGeom prst="rect">
                <a:avLst/>
              </a:prstGeom>
              <a:noFill/>
            </p:spPr>
            <p:txBody>
              <a:bodyPr wrap="square" rtlCol="0">
                <a:spAutoFit/>
              </a:bodyPr>
              <a:lstStyle/>
              <a:p>
                <a:r>
                  <a:rPr lang="en-US" dirty="0"/>
                  <a:t>We would like to test the claim that the population mean is d</a:t>
                </a:r>
                <a14:m>
                  <m:oMath xmlns:m="http://schemas.openxmlformats.org/officeDocument/2006/math">
                    <m:r>
                      <m:rPr>
                        <m:sty m:val="p"/>
                      </m:rPr>
                      <a:rPr lang="en-US">
                        <a:latin typeface="Cambria Math" panose="02040503050406030204" pitchFamily="18" charset="0"/>
                      </a:rPr>
                      <m:t>ifferent</m:t>
                    </m:r>
                    <m:r>
                      <a:rPr lang="en-US">
                        <a:latin typeface="Cambria Math" panose="02040503050406030204" pitchFamily="18" charset="0"/>
                      </a:rPr>
                      <m:t> </m:t>
                    </m:r>
                    <m:r>
                      <m:rPr>
                        <m:sty m:val="p"/>
                      </m:rPr>
                      <a:rPr lang="en-US">
                        <a:latin typeface="Cambria Math" panose="02040503050406030204" pitchFamily="18" charset="0"/>
                      </a:rPr>
                      <m:t>than</m:t>
                    </m:r>
                    <m:r>
                      <a:rPr lang="en-US">
                        <a:latin typeface="Cambria Math" panose="02040503050406030204" pitchFamily="18" charset="0"/>
                      </a:rPr>
                      <m:t> 21</m:t>
                    </m:r>
                    <m:r>
                      <a:rPr lang="en-US" i="1">
                        <a:latin typeface="Cambria Math"/>
                      </a:rPr>
                      <m:t>.</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741714" y="1309656"/>
                <a:ext cx="8458200" cy="369332"/>
              </a:xfrm>
              <a:prstGeom prst="rect">
                <a:avLst/>
              </a:prstGeom>
              <a:blipFill>
                <a:blip r:embed="rId2"/>
                <a:stretch>
                  <a:fillRect l="-750" t="-10345" b="-31034"/>
                </a:stretch>
              </a:blipFill>
            </p:spPr>
            <p:txBody>
              <a:bodyPr/>
              <a:lstStyle/>
              <a:p>
                <a:r>
                  <a:rPr lang="en-US">
                    <a:noFill/>
                  </a:rPr>
                  <a:t> </a:t>
                </a:r>
              </a:p>
            </p:txBody>
          </p:sp>
        </mc:Fallback>
      </mc:AlternateContent>
      <p:sp>
        <p:nvSpPr>
          <p:cNvPr id="5" name="TextBox 4"/>
          <p:cNvSpPr txBox="1"/>
          <p:nvPr/>
        </p:nvSpPr>
        <p:spPr>
          <a:xfrm>
            <a:off x="1790700" y="1818213"/>
            <a:ext cx="8610600" cy="461665"/>
          </a:xfrm>
          <a:prstGeom prst="rect">
            <a:avLst/>
          </a:prstGeom>
          <a:noFill/>
        </p:spPr>
        <p:txBody>
          <a:bodyPr wrap="square" rtlCol="0">
            <a:spAutoFit/>
          </a:bodyPr>
          <a:lstStyle/>
          <a:p>
            <a:pPr algn="ctr"/>
            <a:r>
              <a:rPr lang="en-US" sz="2400" dirty="0"/>
              <a:t>Step 1: Identify the null (H</a:t>
            </a:r>
            <a:r>
              <a:rPr lang="en-US" sz="2400" baseline="-25000" dirty="0"/>
              <a:t>0</a:t>
            </a:r>
            <a:r>
              <a:rPr lang="en-US" sz="2400" dirty="0"/>
              <a:t>) and alternative (H</a:t>
            </a:r>
            <a:r>
              <a:rPr lang="en-US" sz="2400" baseline="-25000" dirty="0"/>
              <a:t>a</a:t>
            </a:r>
            <a:r>
              <a:rPr lang="en-US" sz="2400" dirty="0"/>
              <a:t>) hypothesis. </a:t>
            </a:r>
          </a:p>
        </p:txBody>
      </p:sp>
      <mc:AlternateContent xmlns:mc="http://schemas.openxmlformats.org/markup-compatibility/2006" xmlns:a14="http://schemas.microsoft.com/office/drawing/2010/main">
        <mc:Choice Requires="a14">
          <p:sp>
            <p:nvSpPr>
              <p:cNvPr id="8" name="TextBox 7"/>
              <p:cNvSpPr txBox="1"/>
              <p:nvPr/>
            </p:nvSpPr>
            <p:spPr>
              <a:xfrm>
                <a:off x="4536088" y="3274288"/>
                <a:ext cx="2695803" cy="1384995"/>
              </a:xfrm>
              <a:prstGeom prst="rect">
                <a:avLst/>
              </a:prstGeom>
              <a:noFill/>
            </p:spPr>
            <p:txBody>
              <a:bodyPr wrap="none" rtlCol="0">
                <a:spAutoFit/>
              </a:bodyPr>
              <a:lstStyle/>
              <a:p>
                <a:r>
                  <a:rPr lang="en-US" sz="4000" dirty="0"/>
                  <a:t>H</a:t>
                </a:r>
                <a:r>
                  <a:rPr lang="en-US" sz="4000" baseline="-25000" dirty="0"/>
                  <a:t>0</a:t>
                </a:r>
                <a:r>
                  <a:rPr lang="en-US" sz="4000" dirty="0"/>
                  <a:t>: </a:t>
                </a:r>
                <a14:m>
                  <m:oMath xmlns:m="http://schemas.openxmlformats.org/officeDocument/2006/math">
                    <m:r>
                      <a:rPr lang="en-US" sz="4400" i="1">
                        <a:latin typeface="Cambria Math"/>
                      </a:rPr>
                      <m:t>µ</m:t>
                    </m:r>
                    <m:r>
                      <a:rPr lang="en-US" sz="4400" i="1">
                        <a:latin typeface="Cambria Math" panose="02040503050406030204" pitchFamily="18" charset="0"/>
                      </a:rPr>
                      <m:t>=21</m:t>
                    </m:r>
                  </m:oMath>
                </a14:m>
                <a:endParaRPr lang="en-US" sz="4000" dirty="0"/>
              </a:p>
              <a:p>
                <a:r>
                  <a:rPr lang="en-US" sz="4000" dirty="0"/>
                  <a:t>H</a:t>
                </a:r>
                <a:r>
                  <a:rPr lang="en-US" sz="4000" baseline="-25000" dirty="0"/>
                  <a:t>a</a:t>
                </a:r>
                <a:r>
                  <a:rPr lang="en-US" sz="4000" dirty="0"/>
                  <a:t>: </a:t>
                </a:r>
                <a14:m>
                  <m:oMath xmlns:m="http://schemas.openxmlformats.org/officeDocument/2006/math">
                    <m:r>
                      <a:rPr lang="en-US" sz="4000" i="1">
                        <a:latin typeface="Cambria Math"/>
                      </a:rPr>
                      <m:t>µ≠</m:t>
                    </m:r>
                    <m:r>
                      <a:rPr lang="en-US" sz="4000" i="1">
                        <a:latin typeface="Cambria Math" panose="02040503050406030204" pitchFamily="18" charset="0"/>
                      </a:rPr>
                      <m:t>21</m:t>
                    </m:r>
                  </m:oMath>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4536088" y="3274288"/>
                <a:ext cx="2695803" cy="1384995"/>
              </a:xfrm>
              <a:prstGeom prst="rect">
                <a:avLst/>
              </a:prstGeom>
              <a:blipFill>
                <a:blip r:embed="rId3"/>
                <a:stretch>
                  <a:fillRect l="-7981" t="-4545" r="-2817" b="-18182"/>
                </a:stretch>
              </a:blipFill>
            </p:spPr>
            <p:txBody>
              <a:bodyPr/>
              <a:lstStyle/>
              <a:p>
                <a:r>
                  <a:rPr lang="en-US">
                    <a:noFill/>
                  </a:rPr>
                  <a:t> </a:t>
                </a:r>
              </a:p>
            </p:txBody>
          </p:sp>
        </mc:Fallback>
      </mc:AlternateContent>
    </p:spTree>
    <p:extLst>
      <p:ext uri="{BB962C8B-B14F-4D97-AF65-F5344CB8AC3E}">
        <p14:creationId xmlns:p14="http://schemas.microsoft.com/office/powerpoint/2010/main" val="315889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467775"/>
            <a:ext cx="9040861" cy="715962"/>
          </a:xfrm>
        </p:spPr>
        <p:txBody>
          <a:bodyPr>
            <a:normAutofit fontScale="90000"/>
          </a:bodyPr>
          <a:lstStyle/>
          <a:p>
            <a:r>
              <a:rPr lang="en-US" dirty="0"/>
              <a:t>Let’s Formalize This Test Into 6 Steps!</a:t>
            </a:r>
          </a:p>
        </p:txBody>
      </p:sp>
      <mc:AlternateContent xmlns:mc="http://schemas.openxmlformats.org/markup-compatibility/2006" xmlns:a14="http://schemas.microsoft.com/office/drawing/2010/main">
        <mc:Choice Requires="a14">
          <p:sp>
            <p:nvSpPr>
              <p:cNvPr id="4" name="TextBox 3"/>
              <p:cNvSpPr txBox="1"/>
              <p:nvPr/>
            </p:nvSpPr>
            <p:spPr>
              <a:xfrm>
                <a:off x="1741714" y="1526025"/>
                <a:ext cx="8823148" cy="646331"/>
              </a:xfrm>
              <a:prstGeom prst="rect">
                <a:avLst/>
              </a:prstGeom>
              <a:noFill/>
            </p:spPr>
            <p:txBody>
              <a:bodyPr wrap="square" rtlCol="0">
                <a:spAutoFit/>
              </a:bodyPr>
              <a:lstStyle/>
              <a:p>
                <a:pPr algn="ctr"/>
                <a:r>
                  <a:rPr lang="en-US" dirty="0"/>
                  <a:t>We would like to test the claim that the population mean is d</a:t>
                </a:r>
                <a14:m>
                  <m:oMath xmlns:m="http://schemas.openxmlformats.org/officeDocument/2006/math">
                    <m:r>
                      <m:rPr>
                        <m:sty m:val="p"/>
                      </m:rPr>
                      <a:rPr lang="en-US">
                        <a:latin typeface="Cambria Math" panose="02040503050406030204" pitchFamily="18" charset="0"/>
                      </a:rPr>
                      <m:t>ifferent</m:t>
                    </m:r>
                    <m:r>
                      <a:rPr lang="en-US">
                        <a:latin typeface="Cambria Math" panose="02040503050406030204" pitchFamily="18" charset="0"/>
                      </a:rPr>
                      <m:t> </m:t>
                    </m:r>
                    <m:r>
                      <m:rPr>
                        <m:sty m:val="p"/>
                      </m:rPr>
                      <a:rPr lang="en-US">
                        <a:latin typeface="Cambria Math" panose="02040503050406030204" pitchFamily="18" charset="0"/>
                      </a:rPr>
                      <m:t>from</m:t>
                    </m:r>
                    <m:r>
                      <a:rPr lang="en-US">
                        <a:latin typeface="Cambria Math" panose="02040503050406030204" pitchFamily="18" charset="0"/>
                      </a:rPr>
                      <m:t> 21</m:t>
                    </m:r>
                    <m:r>
                      <a:rPr lang="en-US" i="1">
                        <a:latin typeface="Cambria Math"/>
                      </a:rPr>
                      <m:t>.</m:t>
                    </m:r>
                  </m:oMath>
                </a14:m>
                <a:r>
                  <a:rPr lang="en-US" dirty="0"/>
                  <a:t>  </a:t>
                </a:r>
              </a:p>
              <a:p>
                <a:pPr algn="ctr"/>
                <a:r>
                  <a:rPr lang="en-US" dirty="0"/>
                  <a:t>To do this, we take a sample of size n = 7.</a:t>
                </a:r>
              </a:p>
            </p:txBody>
          </p:sp>
        </mc:Choice>
        <mc:Fallback xmlns="">
          <p:sp>
            <p:nvSpPr>
              <p:cNvPr id="4" name="TextBox 3"/>
              <p:cNvSpPr txBox="1">
                <a:spLocks noRot="1" noChangeAspect="1" noMove="1" noResize="1" noEditPoints="1" noAdjustHandles="1" noChangeArrowheads="1" noChangeShapeType="1" noTextEdit="1"/>
              </p:cNvSpPr>
              <p:nvPr/>
            </p:nvSpPr>
            <p:spPr>
              <a:xfrm>
                <a:off x="1741714" y="1526025"/>
                <a:ext cx="8823148" cy="646331"/>
              </a:xfrm>
              <a:prstGeom prst="rect">
                <a:avLst/>
              </a:prstGeom>
              <a:blipFill>
                <a:blip r:embed="rId2"/>
                <a:stretch>
                  <a:fillRect t="-3922" b="-15686"/>
                </a:stretch>
              </a:blipFill>
            </p:spPr>
            <p:txBody>
              <a:bodyPr/>
              <a:lstStyle/>
              <a:p>
                <a:r>
                  <a:rPr lang="en-US">
                    <a:noFill/>
                  </a:rPr>
                  <a:t> </a:t>
                </a:r>
              </a:p>
            </p:txBody>
          </p:sp>
        </mc:Fallback>
      </mc:AlternateContent>
      <p:sp>
        <p:nvSpPr>
          <p:cNvPr id="5" name="TextBox 4"/>
          <p:cNvSpPr txBox="1"/>
          <p:nvPr/>
        </p:nvSpPr>
        <p:spPr>
          <a:xfrm>
            <a:off x="1219201" y="2292296"/>
            <a:ext cx="8066316" cy="461665"/>
          </a:xfrm>
          <a:prstGeom prst="rect">
            <a:avLst/>
          </a:prstGeom>
          <a:noFill/>
        </p:spPr>
        <p:txBody>
          <a:bodyPr wrap="square" rtlCol="0">
            <a:spAutoFit/>
          </a:bodyPr>
          <a:lstStyle/>
          <a:p>
            <a:pPr algn="ctr"/>
            <a:r>
              <a:rPr lang="en-US" sz="2400" dirty="0"/>
              <a:t>Step 1: Identify the null (H</a:t>
            </a:r>
            <a:r>
              <a:rPr lang="en-US" sz="2400" baseline="-25000" dirty="0"/>
              <a:t>0</a:t>
            </a:r>
            <a:r>
              <a:rPr lang="en-US" sz="2400" dirty="0"/>
              <a:t>) and alternative (H</a:t>
            </a:r>
            <a:r>
              <a:rPr lang="en-US" sz="2400" baseline="-25000" dirty="0"/>
              <a:t>a</a:t>
            </a:r>
            <a:r>
              <a:rPr lang="en-US" sz="2400" dirty="0"/>
              <a:t>)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9199245" y="2157432"/>
                <a:ext cx="1514582" cy="769441"/>
              </a:xfrm>
              <a:prstGeom prst="rect">
                <a:avLst/>
              </a:prstGeom>
              <a:noFill/>
            </p:spPr>
            <p:txBody>
              <a:bodyPr wrap="none" rtlCol="0">
                <a:spAutoFit/>
              </a:bodyPr>
              <a:lstStyle/>
              <a:p>
                <a:r>
                  <a:rPr lang="en-US" sz="2000" dirty="0"/>
                  <a:t>H</a:t>
                </a:r>
                <a:r>
                  <a:rPr lang="en-US" sz="2000" baseline="-25000" dirty="0"/>
                  <a:t>0</a:t>
                </a:r>
                <a:r>
                  <a:rPr lang="en-US" sz="2000" dirty="0"/>
                  <a:t>: </a:t>
                </a:r>
                <a14:m>
                  <m:oMath xmlns:m="http://schemas.openxmlformats.org/officeDocument/2006/math">
                    <m:r>
                      <a:rPr lang="en-US" sz="2400" i="1">
                        <a:latin typeface="Cambria Math"/>
                      </a:rPr>
                      <m:t>µ=</m:t>
                    </m:r>
                    <m:r>
                      <a:rPr lang="en-US" sz="2400" i="1">
                        <a:latin typeface="Cambria Math" panose="02040503050406030204" pitchFamily="18" charset="0"/>
                      </a:rPr>
                      <m:t>21</m:t>
                    </m:r>
                  </m:oMath>
                </a14:m>
                <a:endParaRPr lang="en-US" sz="2000" dirty="0"/>
              </a:p>
              <a:p>
                <a:r>
                  <a:rPr lang="en-US" sz="2000" dirty="0"/>
                  <a:t>H</a:t>
                </a:r>
                <a:r>
                  <a:rPr lang="en-US" sz="2000" baseline="-25000" dirty="0"/>
                  <a:t>a</a:t>
                </a:r>
                <a:r>
                  <a:rPr lang="en-US" sz="2000" dirty="0"/>
                  <a:t>: </a:t>
                </a:r>
                <a14:m>
                  <m:oMath xmlns:m="http://schemas.openxmlformats.org/officeDocument/2006/math">
                    <m:r>
                      <a:rPr lang="en-US" sz="2000" i="1">
                        <a:latin typeface="Cambria Math"/>
                      </a:rPr>
                      <m:t>µ≠</m:t>
                    </m:r>
                    <m:r>
                      <a:rPr lang="en-US" sz="2000" i="1">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9199245" y="2157432"/>
                <a:ext cx="1514582" cy="769441"/>
              </a:xfrm>
              <a:prstGeom prst="rect">
                <a:avLst/>
              </a:prstGeom>
              <a:blipFill>
                <a:blip r:embed="rId3"/>
                <a:stretch>
                  <a:fillRect l="-4167" b="-12903"/>
                </a:stretch>
              </a:blipFill>
            </p:spPr>
            <p:txBody>
              <a:bodyPr/>
              <a:lstStyle/>
              <a:p>
                <a:r>
                  <a:rPr lang="en-US">
                    <a:noFill/>
                  </a:rPr>
                  <a:t> </a:t>
                </a:r>
              </a:p>
            </p:txBody>
          </p:sp>
        </mc:Fallback>
      </mc:AlternateContent>
      <p:sp>
        <p:nvSpPr>
          <p:cNvPr id="10" name="TextBox 9"/>
          <p:cNvSpPr txBox="1"/>
          <p:nvPr/>
        </p:nvSpPr>
        <p:spPr>
          <a:xfrm>
            <a:off x="1741713" y="2985987"/>
            <a:ext cx="9688271" cy="584775"/>
          </a:xfrm>
          <a:prstGeom prst="rect">
            <a:avLst/>
          </a:prstGeom>
          <a:noFill/>
        </p:spPr>
        <p:txBody>
          <a:bodyPr wrap="square" rtlCol="0">
            <a:spAutoFit/>
          </a:bodyPr>
          <a:lstStyle/>
          <a:p>
            <a:r>
              <a:rPr lang="en-US" sz="3200" dirty="0"/>
              <a:t>Step 2: Draw and Shade and Find the Critical Value.</a:t>
            </a:r>
          </a:p>
        </p:txBody>
      </p:sp>
      <p:pic>
        <p:nvPicPr>
          <p:cNvPr id="11" name="Picture 2" descr="http://www.statisticshowto.com/wp-content/uploads/2013/09/normal-distribution-probability.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1584"/>
          <a:stretch/>
        </p:blipFill>
        <p:spPr bwMode="auto">
          <a:xfrm>
            <a:off x="2024743" y="3723163"/>
            <a:ext cx="4191000" cy="13108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005943" y="4942362"/>
            <a:ext cx="489289" cy="369332"/>
          </a:xfrm>
          <a:prstGeom prst="rect">
            <a:avLst/>
          </a:prstGeom>
          <a:noFill/>
        </p:spPr>
        <p:txBody>
          <a:bodyPr wrap="square" rtlCol="0">
            <a:spAutoFit/>
          </a:bodyPr>
          <a:lstStyle/>
          <a:p>
            <a:r>
              <a:rPr lang="en-US" dirty="0"/>
              <a:t>21</a:t>
            </a:r>
          </a:p>
        </p:txBody>
      </p:sp>
      <mc:AlternateContent xmlns:mc="http://schemas.openxmlformats.org/markup-compatibility/2006" xmlns:a14="http://schemas.microsoft.com/office/drawing/2010/main">
        <mc:Choice Requires="a14">
          <p:sp>
            <p:nvSpPr>
              <p:cNvPr id="13" name="TextBox 12"/>
              <p:cNvSpPr txBox="1"/>
              <p:nvPr/>
            </p:nvSpPr>
            <p:spPr>
              <a:xfrm>
                <a:off x="1981200" y="4566982"/>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981200" y="4566982"/>
                <a:ext cx="3792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595652" y="5551448"/>
                <a:ext cx="165436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m:t>
                          </m:r>
                          <m:r>
                            <a:rPr lang="en-US" i="1">
                              <a:latin typeface="Cambria Math" panose="02040503050406030204" pitchFamily="18" charset="0"/>
                            </a:rPr>
                            <m:t>975,6</m:t>
                          </m:r>
                        </m:sub>
                      </m:sSub>
                      <m:r>
                        <a:rPr lang="en-US" i="1">
                          <a:latin typeface="Cambria Math"/>
                        </a:rPr>
                        <m:t>=</m:t>
                      </m:r>
                      <m:r>
                        <a:rPr lang="en-US" i="1">
                          <a:latin typeface="Cambria Math" panose="02040503050406030204" pitchFamily="18" charset="0"/>
                        </a:rPr>
                        <m:t>2.447</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595652" y="5551448"/>
                <a:ext cx="1654364" cy="38151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715001" y="3712276"/>
                <a:ext cx="3112327" cy="369332"/>
              </a:xfrm>
              <a:prstGeom prst="rect">
                <a:avLst/>
              </a:prstGeom>
              <a:noFill/>
            </p:spPr>
            <p:txBody>
              <a:bodyPr wrap="none" rtlCol="0">
                <a:spAutoFit/>
              </a:bodyPr>
              <a:lstStyle/>
              <a:p>
                <a14:m>
                  <m:oMath xmlns:m="http://schemas.openxmlformats.org/officeDocument/2006/math">
                    <m:r>
                      <a:rPr lang="en-US" i="1">
                        <a:latin typeface="Cambria Math"/>
                        <a:ea typeface="Cambria Math"/>
                      </a:rPr>
                      <m:t>𝛼</m:t>
                    </m:r>
                  </m:oMath>
                </a14:m>
                <a:r>
                  <a:rPr lang="en-US" dirty="0"/>
                  <a:t> = 0.05 = significance level.</a:t>
                </a:r>
              </a:p>
            </p:txBody>
          </p:sp>
        </mc:Choice>
        <mc:Fallback xmlns="">
          <p:sp>
            <p:nvSpPr>
              <p:cNvPr id="22" name="TextBox 21"/>
              <p:cNvSpPr txBox="1">
                <a:spLocks noRot="1" noChangeAspect="1" noMove="1" noResize="1" noEditPoints="1" noAdjustHandles="1" noChangeArrowheads="1" noChangeShapeType="1" noTextEdit="1"/>
              </p:cNvSpPr>
              <p:nvPr/>
            </p:nvSpPr>
            <p:spPr>
              <a:xfrm>
                <a:off x="5715001" y="3712276"/>
                <a:ext cx="3112327" cy="369332"/>
              </a:xfrm>
              <a:prstGeom prst="rect">
                <a:avLst/>
              </a:prstGeom>
              <a:blipFill>
                <a:blip r:embed="rId7"/>
                <a:stretch>
                  <a:fillRect t="-6667" r="-407" b="-26667"/>
                </a:stretch>
              </a:blipFill>
            </p:spPr>
            <p:txBody>
              <a:bodyPr/>
              <a:lstStyle/>
              <a:p>
                <a:r>
                  <a:rPr lang="en-US">
                    <a:noFill/>
                  </a:rPr>
                  <a:t> </a:t>
                </a:r>
              </a:p>
            </p:txBody>
          </p:sp>
        </mc:Fallback>
      </mc:AlternateContent>
      <p:cxnSp>
        <p:nvCxnSpPr>
          <p:cNvPr id="24" name="Straight Arrow Connector 23"/>
          <p:cNvCxnSpPr/>
          <p:nvPr/>
        </p:nvCxnSpPr>
        <p:spPr>
          <a:xfrm flipH="1">
            <a:off x="5715000" y="4688997"/>
            <a:ext cx="285888" cy="228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5721505" y="4384435"/>
                <a:ext cx="8098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r>
                        <a:rPr lang="en-US" i="1">
                          <a:latin typeface="Cambria Math"/>
                        </a:rPr>
                        <m:t>.0</m:t>
                      </m:r>
                      <m:r>
                        <a:rPr lang="en-US" i="1">
                          <a:latin typeface="Cambria Math" panose="02040503050406030204" pitchFamily="18" charset="0"/>
                        </a:rPr>
                        <m:t>2</m:t>
                      </m:r>
                      <m:r>
                        <a:rPr lang="en-US" i="1">
                          <a:latin typeface="Cambria Math"/>
                        </a:rPr>
                        <m:t>5</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721505" y="4384435"/>
                <a:ext cx="809837" cy="369332"/>
              </a:xfrm>
              <a:prstGeom prst="rect">
                <a:avLst/>
              </a:prstGeom>
              <a:blipFill>
                <a:blip r:embed="rId8"/>
                <a:stretch>
                  <a:fillRect/>
                </a:stretch>
              </a:blipFill>
            </p:spPr>
            <p:txBody>
              <a:bodyPr/>
              <a:lstStyle/>
              <a:p>
                <a:r>
                  <a:rPr lang="en-US">
                    <a:noFill/>
                  </a:rPr>
                  <a:t> </a:t>
                </a:r>
              </a:p>
            </p:txBody>
          </p:sp>
        </mc:Fallback>
      </mc:AlternateContent>
      <p:sp>
        <p:nvSpPr>
          <p:cNvPr id="27" name="TextBox 26"/>
          <p:cNvSpPr txBox="1"/>
          <p:nvPr/>
        </p:nvSpPr>
        <p:spPr>
          <a:xfrm>
            <a:off x="6553200" y="4180363"/>
            <a:ext cx="1752600" cy="369332"/>
          </a:xfrm>
          <a:prstGeom prst="rect">
            <a:avLst/>
          </a:prstGeom>
          <a:noFill/>
        </p:spPr>
        <p:txBody>
          <a:bodyPr wrap="square" rtlCol="0">
            <a:spAutoFit/>
          </a:bodyPr>
          <a:lstStyle/>
          <a:p>
            <a:r>
              <a:rPr lang="en-US" dirty="0"/>
              <a:t>df = 7 – 1 = 6</a:t>
            </a:r>
          </a:p>
        </p:txBody>
      </p:sp>
      <p:cxnSp>
        <p:nvCxnSpPr>
          <p:cNvPr id="29" name="Straight Connector 28"/>
          <p:cNvCxnSpPr/>
          <p:nvPr/>
        </p:nvCxnSpPr>
        <p:spPr>
          <a:xfrm>
            <a:off x="1981201" y="5425080"/>
            <a:ext cx="423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14579" y="5323539"/>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76400" y="5258830"/>
            <a:ext cx="248786" cy="369332"/>
          </a:xfrm>
          <a:prstGeom prst="rect">
            <a:avLst/>
          </a:prstGeom>
        </p:spPr>
        <p:txBody>
          <a:bodyPr wrap="none">
            <a:spAutoFit/>
          </a:bodyPr>
          <a:lstStyle/>
          <a:p>
            <a:r>
              <a:rPr lang="en-US" i="1" dirty="0"/>
              <a:t>t</a:t>
            </a:r>
          </a:p>
        </p:txBody>
      </p:sp>
      <p:cxnSp>
        <p:nvCxnSpPr>
          <p:cNvPr id="21" name="Straight Arrow Connector 20"/>
          <p:cNvCxnSpPr/>
          <p:nvPr/>
        </p:nvCxnSpPr>
        <p:spPr>
          <a:xfrm>
            <a:off x="2429986" y="4665954"/>
            <a:ext cx="114905" cy="27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007706" y="4336627"/>
                <a:ext cx="8098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r>
                        <a:rPr lang="en-US" i="1">
                          <a:latin typeface="Cambria Math"/>
                        </a:rPr>
                        <m:t>.0</m:t>
                      </m:r>
                      <m:r>
                        <a:rPr lang="en-US" i="1">
                          <a:latin typeface="Cambria Math" panose="02040503050406030204" pitchFamily="18" charset="0"/>
                        </a:rPr>
                        <m:t>2</m:t>
                      </m:r>
                      <m:r>
                        <a:rPr lang="en-US" i="1">
                          <a:latin typeface="Cambria Math"/>
                        </a:rPr>
                        <m:t>5</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007706" y="4336627"/>
                <a:ext cx="809837" cy="369332"/>
              </a:xfrm>
              <a:prstGeom prst="rect">
                <a:avLst/>
              </a:prstGeom>
              <a:blipFill>
                <a:blip r:embed="rId9"/>
                <a:stretch>
                  <a:fillRect/>
                </a:stretch>
              </a:blipFill>
            </p:spPr>
            <p:txBody>
              <a:bodyPr/>
              <a:lstStyle/>
              <a:p>
                <a:r>
                  <a:rPr lang="en-US">
                    <a:noFill/>
                  </a:rPr>
                  <a:t> </a:t>
                </a:r>
              </a:p>
            </p:txBody>
          </p:sp>
        </mc:Fallback>
      </mc:AlternateContent>
      <p:cxnSp>
        <p:nvCxnSpPr>
          <p:cNvPr id="28" name="Straight Connector 27"/>
          <p:cNvCxnSpPr/>
          <p:nvPr/>
        </p:nvCxnSpPr>
        <p:spPr>
          <a:xfrm>
            <a:off x="5614579" y="4776357"/>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8081" y="4796649"/>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1664519" y="5532333"/>
                <a:ext cx="183229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.0</m:t>
                          </m:r>
                          <m:r>
                            <a:rPr lang="en-US" i="1">
                              <a:latin typeface="Cambria Math" panose="02040503050406030204" pitchFamily="18" charset="0"/>
                            </a:rPr>
                            <m:t>2</m:t>
                          </m:r>
                          <m:r>
                            <a:rPr lang="en-US" i="1">
                              <a:latin typeface="Cambria Math"/>
                            </a:rPr>
                            <m:t>5, </m:t>
                          </m:r>
                          <m:r>
                            <a:rPr lang="en-US" i="1">
                              <a:latin typeface="Cambria Math" panose="02040503050406030204" pitchFamily="18" charset="0"/>
                            </a:rPr>
                            <m:t>6</m:t>
                          </m:r>
                        </m:sub>
                      </m:sSub>
                      <m:r>
                        <a:rPr lang="en-US" i="1">
                          <a:latin typeface="Cambria Math"/>
                        </a:rPr>
                        <m:t>=</m:t>
                      </m:r>
                      <m:r>
                        <a:rPr lang="en-US" i="1">
                          <a:latin typeface="Cambria Math" panose="02040503050406030204" pitchFamily="18" charset="0"/>
                        </a:rPr>
                        <m:t>−2.447</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1664519" y="5532333"/>
                <a:ext cx="1832296" cy="381515"/>
              </a:xfrm>
              <a:prstGeom prst="rect">
                <a:avLst/>
              </a:prstGeom>
              <a:blipFill>
                <a:blip r:embed="rId10"/>
                <a:stretch>
                  <a:fillRect/>
                </a:stretch>
              </a:blipFill>
            </p:spPr>
            <p:txBody>
              <a:bodyPr/>
              <a:lstStyle/>
              <a:p>
                <a:r>
                  <a:rPr lang="en-US">
                    <a:noFill/>
                  </a:rPr>
                  <a:t> </a:t>
                </a:r>
              </a:p>
            </p:txBody>
          </p:sp>
        </mc:Fallback>
      </mc:AlternateContent>
      <p:cxnSp>
        <p:nvCxnSpPr>
          <p:cNvPr id="34" name="Straight Connector 33"/>
          <p:cNvCxnSpPr/>
          <p:nvPr/>
        </p:nvCxnSpPr>
        <p:spPr>
          <a:xfrm>
            <a:off x="2683446" y="5304424"/>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9458693" y="5269871"/>
            <a:ext cx="995686" cy="643976"/>
          </a:xfrm>
          <a:prstGeom prst="rect">
            <a:avLst/>
          </a:prstGeom>
        </p:spPr>
      </p:pic>
      <p:pic>
        <p:nvPicPr>
          <p:cNvPr id="17" name="Picture 16"/>
          <p:cNvPicPr>
            <a:picLocks noChangeAspect="1"/>
          </p:cNvPicPr>
          <p:nvPr/>
        </p:nvPicPr>
        <p:blipFill>
          <a:blip r:embed="rId12"/>
          <a:stretch>
            <a:fillRect/>
          </a:stretch>
        </p:blipFill>
        <p:spPr>
          <a:xfrm>
            <a:off x="6652347" y="5017975"/>
            <a:ext cx="2655505" cy="1066944"/>
          </a:xfrm>
          <a:prstGeom prst="rect">
            <a:avLst/>
          </a:prstGeom>
        </p:spPr>
      </p:pic>
      <p:pic>
        <p:nvPicPr>
          <p:cNvPr id="3" name="Picture 2">
            <a:extLst>
              <a:ext uri="{FF2B5EF4-FFF2-40B4-BE49-F238E27FC236}">
                <a16:creationId xmlns:a16="http://schemas.microsoft.com/office/drawing/2014/main" id="{860DA609-7D8E-452D-92AD-4500C44634F7}"/>
              </a:ext>
            </a:extLst>
          </p:cNvPr>
          <p:cNvPicPr>
            <a:picLocks noChangeAspect="1"/>
          </p:cNvPicPr>
          <p:nvPr/>
        </p:nvPicPr>
        <p:blipFill>
          <a:blip r:embed="rId13"/>
          <a:stretch>
            <a:fillRect/>
          </a:stretch>
        </p:blipFill>
        <p:spPr>
          <a:xfrm>
            <a:off x="6652346" y="6191250"/>
            <a:ext cx="1524000" cy="361950"/>
          </a:xfrm>
          <a:prstGeom prst="rect">
            <a:avLst/>
          </a:prstGeom>
        </p:spPr>
      </p:pic>
    </p:spTree>
    <p:extLst>
      <p:ext uri="{BB962C8B-B14F-4D97-AF65-F5344CB8AC3E}">
        <p14:creationId xmlns:p14="http://schemas.microsoft.com/office/powerpoint/2010/main" val="141008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20" grpId="0"/>
      <p:bldP spid="22" grpId="0"/>
      <p:bldP spid="26" grpId="0"/>
      <p:bldP spid="27" grpId="0"/>
      <p:bldP spid="32" grpId="0"/>
      <p:bldP spid="23"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062" y="477608"/>
            <a:ext cx="9307286" cy="715962"/>
          </a:xfrm>
        </p:spPr>
        <p:txBody>
          <a:bodyPr>
            <a:normAutofit fontScale="90000"/>
          </a:bodyPr>
          <a:lstStyle/>
          <a:p>
            <a:r>
              <a:rPr lang="en-US" dirty="0"/>
              <a:t>Let’s Formalize This Test Into 6 Steps!</a:t>
            </a:r>
          </a:p>
        </p:txBody>
      </p:sp>
      <mc:AlternateContent xmlns:mc="http://schemas.openxmlformats.org/markup-compatibility/2006" xmlns:a14="http://schemas.microsoft.com/office/drawing/2010/main">
        <mc:Choice Requires="a14">
          <p:sp>
            <p:nvSpPr>
              <p:cNvPr id="4" name="TextBox 3"/>
              <p:cNvSpPr txBox="1"/>
              <p:nvPr/>
            </p:nvSpPr>
            <p:spPr>
              <a:xfrm>
                <a:off x="1376765" y="1447800"/>
                <a:ext cx="9291233" cy="646331"/>
              </a:xfrm>
              <a:prstGeom prst="rect">
                <a:avLst/>
              </a:prstGeom>
              <a:noFill/>
            </p:spPr>
            <p:txBody>
              <a:bodyPr wrap="square" rtlCol="0">
                <a:spAutoFit/>
              </a:bodyPr>
              <a:lstStyle/>
              <a:p>
                <a:pPr algn="ctr"/>
                <a:r>
                  <a:rPr lang="en-US" dirty="0"/>
                  <a:t>We would like to test the claim that the population mean is not equal to </a:t>
                </a:r>
                <a14:m>
                  <m:oMath xmlns:m="http://schemas.openxmlformats.org/officeDocument/2006/math">
                    <m:r>
                      <a:rPr lang="en-US" i="1">
                        <a:latin typeface="Cambria Math" panose="02040503050406030204" pitchFamily="18" charset="0"/>
                      </a:rPr>
                      <m:t>21</m:t>
                    </m:r>
                    <m:r>
                      <a:rPr lang="en-US" i="1">
                        <a:latin typeface="Cambria Math"/>
                      </a:rPr>
                      <m:t>.</m:t>
                    </m:r>
                  </m:oMath>
                </a14:m>
                <a:r>
                  <a:rPr lang="en-US" dirty="0"/>
                  <a:t>  To do this, we take a sample of size n = 7 and find that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29.86 years and s = 7.08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1376765" y="1447800"/>
                <a:ext cx="9291233" cy="646331"/>
              </a:xfrm>
              <a:prstGeom prst="rect">
                <a:avLst/>
              </a:prstGeom>
              <a:blipFill>
                <a:blip r:embed="rId2"/>
                <a:stretch>
                  <a:fillRect t="-5769" r="-682" b="-11538"/>
                </a:stretch>
              </a:blipFill>
            </p:spPr>
            <p:txBody>
              <a:bodyPr/>
              <a:lstStyle/>
              <a:p>
                <a:r>
                  <a:rPr lang="en-US">
                    <a:noFill/>
                  </a:rPr>
                  <a:t> </a:t>
                </a:r>
              </a:p>
            </p:txBody>
          </p:sp>
        </mc:Fallback>
      </mc:AlternateContent>
      <p:sp>
        <p:nvSpPr>
          <p:cNvPr id="5" name="TextBox 4"/>
          <p:cNvSpPr txBox="1"/>
          <p:nvPr/>
        </p:nvSpPr>
        <p:spPr>
          <a:xfrm>
            <a:off x="990601" y="2039988"/>
            <a:ext cx="8294916" cy="461665"/>
          </a:xfrm>
          <a:prstGeom prst="rect">
            <a:avLst/>
          </a:prstGeom>
          <a:noFill/>
        </p:spPr>
        <p:txBody>
          <a:bodyPr wrap="square" rtlCol="0">
            <a:spAutoFit/>
          </a:bodyPr>
          <a:lstStyle/>
          <a:p>
            <a:pPr algn="ctr"/>
            <a:r>
              <a:rPr lang="en-US" sz="2400" dirty="0"/>
              <a:t>Step 1: Identify the null (H</a:t>
            </a:r>
            <a:r>
              <a:rPr lang="en-US" sz="2400" baseline="-25000" dirty="0"/>
              <a:t>0</a:t>
            </a:r>
            <a:r>
              <a:rPr lang="en-US" sz="2400" dirty="0"/>
              <a:t>) and alternative (H</a:t>
            </a:r>
            <a:r>
              <a:rPr lang="en-US" sz="2400" baseline="-25000" dirty="0"/>
              <a:t>a</a:t>
            </a:r>
            <a:r>
              <a:rPr lang="en-US" sz="2400" dirty="0"/>
              <a:t>)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9182651" y="2033070"/>
                <a:ext cx="1514582" cy="769441"/>
              </a:xfrm>
              <a:prstGeom prst="rect">
                <a:avLst/>
              </a:prstGeom>
              <a:noFill/>
            </p:spPr>
            <p:txBody>
              <a:bodyPr wrap="none" rtlCol="0">
                <a:spAutoFit/>
              </a:bodyPr>
              <a:lstStyle/>
              <a:p>
                <a:r>
                  <a:rPr lang="en-US" sz="2000" dirty="0"/>
                  <a:t>H</a:t>
                </a:r>
                <a:r>
                  <a:rPr lang="en-US" sz="2000" baseline="-25000" dirty="0"/>
                  <a:t>0</a:t>
                </a:r>
                <a:r>
                  <a:rPr lang="en-US" sz="2000" dirty="0"/>
                  <a:t>: </a:t>
                </a:r>
                <a14:m>
                  <m:oMath xmlns:m="http://schemas.openxmlformats.org/officeDocument/2006/math">
                    <m:r>
                      <a:rPr lang="en-US" sz="2400" i="1">
                        <a:latin typeface="Cambria Math"/>
                      </a:rPr>
                      <m:t>µ=</m:t>
                    </m:r>
                    <m:r>
                      <a:rPr lang="en-US" sz="2400" i="1">
                        <a:latin typeface="Cambria Math" panose="02040503050406030204" pitchFamily="18" charset="0"/>
                      </a:rPr>
                      <m:t>21</m:t>
                    </m:r>
                  </m:oMath>
                </a14:m>
                <a:endParaRPr lang="en-US" sz="2000" dirty="0"/>
              </a:p>
              <a:p>
                <a:r>
                  <a:rPr lang="en-US" sz="2000" dirty="0"/>
                  <a:t>H</a:t>
                </a:r>
                <a:r>
                  <a:rPr lang="en-US" sz="2000" baseline="-25000" dirty="0"/>
                  <a:t>a</a:t>
                </a:r>
                <a:r>
                  <a:rPr lang="en-US" sz="2000" dirty="0"/>
                  <a:t>: </a:t>
                </a:r>
                <a14:m>
                  <m:oMath xmlns:m="http://schemas.openxmlformats.org/officeDocument/2006/math">
                    <m:r>
                      <a:rPr lang="en-US" sz="2000" i="1">
                        <a:latin typeface="Cambria Math"/>
                      </a:rPr>
                      <m:t>µ≠</m:t>
                    </m:r>
                    <m:r>
                      <a:rPr lang="en-US" sz="2000" i="1">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9182651" y="2033070"/>
                <a:ext cx="1514582" cy="769441"/>
              </a:xfrm>
              <a:prstGeom prst="rect">
                <a:avLst/>
              </a:prstGeom>
              <a:blipFill>
                <a:blip r:embed="rId3"/>
                <a:stretch>
                  <a:fillRect l="-3306" b="-13115"/>
                </a:stretch>
              </a:blipFill>
            </p:spPr>
            <p:txBody>
              <a:bodyPr/>
              <a:lstStyle/>
              <a:p>
                <a:r>
                  <a:rPr lang="en-US">
                    <a:noFill/>
                  </a:rPr>
                  <a:t> </a:t>
                </a:r>
              </a:p>
            </p:txBody>
          </p:sp>
        </mc:Fallback>
      </mc:AlternateContent>
      <p:sp>
        <p:nvSpPr>
          <p:cNvPr id="10" name="TextBox 9"/>
          <p:cNvSpPr txBox="1"/>
          <p:nvPr/>
        </p:nvSpPr>
        <p:spPr>
          <a:xfrm>
            <a:off x="1741714" y="2657420"/>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19943" y="5319955"/>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4114169" y="5709639"/>
                <a:ext cx="2302232" cy="935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atin typeface="Cambria Math"/>
                        </a:rPr>
                        <m:t>=</m:t>
                      </m:r>
                      <m:f>
                        <m:fPr>
                          <m:ctrlPr>
                            <a:rPr lang="en-US" i="1">
                              <a:latin typeface="Cambria Math" panose="02040503050406030204" pitchFamily="18" charset="0"/>
                            </a:rPr>
                          </m:ctrlPr>
                        </m:fPr>
                        <m:num>
                          <m:r>
                            <a:rPr lang="en-US" i="1">
                              <a:latin typeface="Cambria Math" panose="02040503050406030204" pitchFamily="18" charset="0"/>
                            </a:rPr>
                            <m:t>29.86</m:t>
                          </m:r>
                          <m:r>
                            <a:rPr lang="en-US" i="1">
                              <a:latin typeface="Cambria Math"/>
                            </a:rPr>
                            <m:t>−</m:t>
                          </m:r>
                          <m:r>
                            <a:rPr lang="en-US" i="1">
                              <a:latin typeface="Cambria Math" panose="02040503050406030204" pitchFamily="18" charset="0"/>
                            </a:rPr>
                            <m:t>21</m:t>
                          </m:r>
                        </m:num>
                        <m:den>
                          <m:f>
                            <m:fPr>
                              <m:ctrlPr>
                                <a:rPr lang="en-US" i="1">
                                  <a:latin typeface="Cambria Math" panose="02040503050406030204" pitchFamily="18" charset="0"/>
                                </a:rPr>
                              </m:ctrlPr>
                            </m:fPr>
                            <m:num>
                              <m:r>
                                <a:rPr lang="en-US" i="1">
                                  <a:latin typeface="Cambria Math" panose="02040503050406030204" pitchFamily="18" charset="0"/>
                                </a:rPr>
                                <m:t>7.08</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7</m:t>
                                  </m:r>
                                </m:e>
                              </m:rad>
                            </m:den>
                          </m:f>
                        </m:den>
                      </m:f>
                      <m:r>
                        <a:rPr lang="en-US">
                          <a:latin typeface="Cambria Math"/>
                        </a:rPr>
                        <m:t>=</m:t>
                      </m:r>
                      <m:r>
                        <a:rPr lang="en-US">
                          <a:latin typeface="Cambria Math" panose="02040503050406030204" pitchFamily="18" charset="0"/>
                        </a:rPr>
                        <m:t>3.31</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114169" y="5709639"/>
                <a:ext cx="2302232" cy="935962"/>
              </a:xfrm>
              <a:prstGeom prst="rect">
                <a:avLst/>
              </a:prstGeom>
              <a:blipFill>
                <a:blip r:embed="rId4"/>
                <a:stretch>
                  <a:fillRect/>
                </a:stretch>
              </a:blipFill>
            </p:spPr>
            <p:txBody>
              <a:bodyPr/>
              <a:lstStyle/>
              <a:p>
                <a:r>
                  <a:rPr lang="en-US">
                    <a:noFill/>
                  </a:rPr>
                  <a:t> </a:t>
                </a:r>
              </a:p>
            </p:txBody>
          </p:sp>
        </mc:Fallback>
      </mc:AlternateContent>
      <p:cxnSp>
        <p:nvCxnSpPr>
          <p:cNvPr id="16" name="Straight Connector 15"/>
          <p:cNvCxnSpPr/>
          <p:nvPr/>
        </p:nvCxnSpPr>
        <p:spPr>
          <a:xfrm>
            <a:off x="6663690" y="4714819"/>
            <a:ext cx="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6416402" y="4949794"/>
                <a:ext cx="569387" cy="30777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1400">
                          <a:solidFill>
                            <a:srgbClr val="FF0000"/>
                          </a:solidFill>
                          <a:latin typeface="Cambria Math" panose="02040503050406030204" pitchFamily="18" charset="0"/>
                        </a:rPr>
                        <m:t>3.31</m:t>
                      </m:r>
                    </m:oMath>
                  </m:oMathPara>
                </a14:m>
                <a:endParaRPr lang="en-US" sz="14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416402" y="4949794"/>
                <a:ext cx="569387" cy="30777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101798" y="5759282"/>
                <a:ext cx="1174937" cy="8571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r>
                            <a:rPr lang="en-US" i="1">
                              <a:latin typeface="Cambria Math"/>
                              <a:ea typeface="Cambria Math"/>
                            </a:rPr>
                            <m:t>𝜇</m:t>
                          </m:r>
                        </m:num>
                        <m:den>
                          <m:f>
                            <m:fPr>
                              <m:ctrlPr>
                                <a:rPr lang="en-US" i="1">
                                  <a:latin typeface="Cambria Math" panose="02040503050406030204" pitchFamily="18" charset="0"/>
                                </a:rPr>
                              </m:ctrlPr>
                            </m:fPr>
                            <m:num>
                              <m:r>
                                <a:rPr lang="en-US" i="1">
                                  <a:latin typeface="Cambria Math"/>
                                </a:rPr>
                                <m:t>𝑠</m:t>
                              </m:r>
                            </m:num>
                            <m:den>
                              <m:rad>
                                <m:radPr>
                                  <m:degHide m:val="on"/>
                                  <m:ctrlPr>
                                    <a:rPr lang="en-US" i="1">
                                      <a:latin typeface="Cambria Math" panose="02040503050406030204" pitchFamily="18" charset="0"/>
                                    </a:rPr>
                                  </m:ctrlPr>
                                </m:radPr>
                                <m:deg/>
                                <m:e>
                                  <m:r>
                                    <a:rPr lang="en-US" i="1">
                                      <a:latin typeface="Cambria Math"/>
                                    </a:rPr>
                                    <m:t>𝑛</m:t>
                                  </m:r>
                                </m:e>
                              </m:rad>
                            </m:den>
                          </m:f>
                        </m:den>
                      </m:f>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3101798" y="5759282"/>
                <a:ext cx="1174937" cy="857158"/>
              </a:xfrm>
              <a:prstGeom prst="rect">
                <a:avLst/>
              </a:prstGeom>
              <a:blipFill>
                <a:blip r:embed="rId6"/>
                <a:stretch>
                  <a:fillRect/>
                </a:stretch>
              </a:blipFill>
            </p:spPr>
            <p:txBody>
              <a:bodyPr/>
              <a:lstStyle/>
              <a:p>
                <a:r>
                  <a:rPr lang="en-US">
                    <a:noFill/>
                  </a:rPr>
                  <a:t> </a:t>
                </a:r>
              </a:p>
            </p:txBody>
          </p:sp>
        </mc:Fallback>
      </mc:AlternateContent>
      <p:pic>
        <p:nvPicPr>
          <p:cNvPr id="14" name="Picture 2" descr="http://www.statisticshowto.com/wp-content/uploads/2013/09/normal-distribution-probability.jpg"/>
          <p:cNvPicPr>
            <a:picLocks noChangeAspect="1" noChangeArrowheads="1"/>
          </p:cNvPicPr>
          <p:nvPr/>
        </p:nvPicPr>
        <p:blipFill rotWithShape="1">
          <a:blip r:embed="rId7">
            <a:extLst>
              <a:ext uri="{28A0092B-C50C-407E-A947-70E740481C1C}">
                <a14:useLocalDpi xmlns:a14="http://schemas.microsoft.com/office/drawing/2010/main" val="0"/>
              </a:ext>
            </a:extLst>
          </a:blip>
          <a:srcRect l="-1" r="1584"/>
          <a:stretch/>
        </p:blipFill>
        <p:spPr bwMode="auto">
          <a:xfrm>
            <a:off x="2341424" y="3129971"/>
            <a:ext cx="4482135" cy="13108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42639" y="4349170"/>
            <a:ext cx="529086" cy="369332"/>
          </a:xfrm>
          <a:prstGeom prst="rect">
            <a:avLst/>
          </a:prstGeom>
          <a:noFill/>
        </p:spPr>
        <p:txBody>
          <a:bodyPr wrap="square" rtlCol="0">
            <a:spAutoFit/>
          </a:bodyPr>
          <a:lstStyle/>
          <a:p>
            <a:r>
              <a:rPr lang="en-US" dirty="0"/>
              <a:t>21</a:t>
            </a:r>
          </a:p>
        </p:txBody>
      </p:sp>
      <mc:AlternateContent xmlns:mc="http://schemas.openxmlformats.org/markup-compatibility/2006" xmlns:a14="http://schemas.microsoft.com/office/drawing/2010/main">
        <mc:Choice Requires="a14">
          <p:sp>
            <p:nvSpPr>
              <p:cNvPr id="20" name="TextBox 19"/>
              <p:cNvSpPr txBox="1"/>
              <p:nvPr/>
            </p:nvSpPr>
            <p:spPr>
              <a:xfrm>
                <a:off x="2297881" y="3973790"/>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297881" y="3973790"/>
                <a:ext cx="3792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844956" y="4932066"/>
                <a:ext cx="165436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m:t>
                          </m:r>
                          <m:r>
                            <a:rPr lang="en-US" i="1">
                              <a:latin typeface="Cambria Math" panose="02040503050406030204" pitchFamily="18" charset="0"/>
                            </a:rPr>
                            <m:t>97</m:t>
                          </m:r>
                          <m:r>
                            <a:rPr lang="en-US" i="1">
                              <a:latin typeface="Cambria Math"/>
                            </a:rPr>
                            <m:t>5, </m:t>
                          </m:r>
                          <m:r>
                            <a:rPr lang="en-US" i="1">
                              <a:latin typeface="Cambria Math" panose="02040503050406030204" pitchFamily="18" charset="0"/>
                            </a:rPr>
                            <m:t>6</m:t>
                          </m:r>
                        </m:sub>
                      </m:sSub>
                      <m:r>
                        <a:rPr lang="en-US" i="1">
                          <a:latin typeface="Cambria Math"/>
                        </a:rPr>
                        <m:t>=</m:t>
                      </m:r>
                      <m:r>
                        <a:rPr lang="en-US" i="1">
                          <a:latin typeface="Cambria Math" panose="02040503050406030204" pitchFamily="18" charset="0"/>
                        </a:rPr>
                        <m:t>2.447</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844956" y="4932066"/>
                <a:ext cx="1654364" cy="3815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031682" y="3119084"/>
                <a:ext cx="3112327" cy="369332"/>
              </a:xfrm>
              <a:prstGeom prst="rect">
                <a:avLst/>
              </a:prstGeom>
              <a:noFill/>
            </p:spPr>
            <p:txBody>
              <a:bodyPr wrap="none" rtlCol="0">
                <a:spAutoFit/>
              </a:bodyPr>
              <a:lstStyle/>
              <a:p>
                <a14:m>
                  <m:oMath xmlns:m="http://schemas.openxmlformats.org/officeDocument/2006/math">
                    <m:r>
                      <a:rPr lang="en-US" i="1">
                        <a:latin typeface="Cambria Math"/>
                        <a:ea typeface="Cambria Math"/>
                      </a:rPr>
                      <m:t>𝛼</m:t>
                    </m:r>
                  </m:oMath>
                </a14:m>
                <a:r>
                  <a:rPr lang="en-US" dirty="0"/>
                  <a:t> = 0.05 = significance level.</a:t>
                </a:r>
              </a:p>
            </p:txBody>
          </p:sp>
        </mc:Choice>
        <mc:Fallback xmlns="">
          <p:sp>
            <p:nvSpPr>
              <p:cNvPr id="23" name="TextBox 22"/>
              <p:cNvSpPr txBox="1">
                <a:spLocks noRot="1" noChangeAspect="1" noMove="1" noResize="1" noEditPoints="1" noAdjustHandles="1" noChangeArrowheads="1" noChangeShapeType="1" noTextEdit="1"/>
              </p:cNvSpPr>
              <p:nvPr/>
            </p:nvSpPr>
            <p:spPr>
              <a:xfrm>
                <a:off x="6031682" y="3119084"/>
                <a:ext cx="3112327" cy="369332"/>
              </a:xfrm>
              <a:prstGeom prst="rect">
                <a:avLst/>
              </a:prstGeom>
              <a:blipFill>
                <a:blip r:embed="rId10"/>
                <a:stretch>
                  <a:fillRect t="-6667" r="-813" b="-26667"/>
                </a:stretch>
              </a:blipFill>
            </p:spPr>
            <p:txBody>
              <a:bodyPr/>
              <a:lstStyle/>
              <a:p>
                <a:r>
                  <a:rPr lang="en-US">
                    <a:noFill/>
                  </a:rPr>
                  <a:t> </a:t>
                </a:r>
              </a:p>
            </p:txBody>
          </p:sp>
        </mc:Fallback>
      </mc:AlternateContent>
      <p:cxnSp>
        <p:nvCxnSpPr>
          <p:cNvPr id="24" name="Straight Arrow Connector 23"/>
          <p:cNvCxnSpPr/>
          <p:nvPr/>
        </p:nvCxnSpPr>
        <p:spPr>
          <a:xfrm flipH="1">
            <a:off x="6361184" y="4096006"/>
            <a:ext cx="285888" cy="228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361185" y="3735741"/>
                <a:ext cx="745717" cy="369332"/>
              </a:xfrm>
              <a:prstGeom prst="rect">
                <a:avLst/>
              </a:prstGeom>
              <a:noFill/>
            </p:spPr>
            <p:txBody>
              <a:bodyPr wrap="none" rtlCol="0">
                <a:spAutoFit/>
              </a:bodyPr>
              <a:lstStyle/>
              <a:p>
                <a:r>
                  <a:rPr lang="en-US" dirty="0"/>
                  <a:t>0</a:t>
                </a:r>
                <a14:m>
                  <m:oMath xmlns:m="http://schemas.openxmlformats.org/officeDocument/2006/math">
                    <m:r>
                      <a:rPr lang="en-US" i="1">
                        <a:latin typeface="Cambria Math"/>
                      </a:rPr>
                      <m:t>.0</m:t>
                    </m:r>
                    <m:r>
                      <a:rPr lang="en-US" i="1">
                        <a:latin typeface="Cambria Math" panose="02040503050406030204" pitchFamily="18" charset="0"/>
                      </a:rPr>
                      <m:t>2</m:t>
                    </m:r>
                    <m:r>
                      <a:rPr lang="en-US" i="1">
                        <a:latin typeface="Cambria Math"/>
                      </a:rPr>
                      <m:t>5</m:t>
                    </m:r>
                  </m:oMath>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6361185" y="3735741"/>
                <a:ext cx="745717" cy="369332"/>
              </a:xfrm>
              <a:prstGeom prst="rect">
                <a:avLst/>
              </a:prstGeom>
              <a:blipFill>
                <a:blip r:embed="rId11"/>
                <a:stretch>
                  <a:fillRect l="-8475" t="-10000" b="-26667"/>
                </a:stretch>
              </a:blipFill>
            </p:spPr>
            <p:txBody>
              <a:bodyPr/>
              <a:lstStyle/>
              <a:p>
                <a:r>
                  <a:rPr lang="en-US">
                    <a:noFill/>
                  </a:rPr>
                  <a:t> </a:t>
                </a:r>
              </a:p>
            </p:txBody>
          </p:sp>
        </mc:Fallback>
      </mc:AlternateContent>
      <p:sp>
        <p:nvSpPr>
          <p:cNvPr id="26" name="TextBox 25"/>
          <p:cNvSpPr txBox="1"/>
          <p:nvPr/>
        </p:nvSpPr>
        <p:spPr>
          <a:xfrm>
            <a:off x="7153985" y="3578321"/>
            <a:ext cx="1745857" cy="369332"/>
          </a:xfrm>
          <a:prstGeom prst="rect">
            <a:avLst/>
          </a:prstGeom>
          <a:noFill/>
        </p:spPr>
        <p:txBody>
          <a:bodyPr wrap="square" rtlCol="0">
            <a:spAutoFit/>
          </a:bodyPr>
          <a:lstStyle/>
          <a:p>
            <a:r>
              <a:rPr lang="en-US" dirty="0"/>
              <a:t>df = 7 – 1 = 6</a:t>
            </a:r>
          </a:p>
        </p:txBody>
      </p:sp>
      <p:cxnSp>
        <p:nvCxnSpPr>
          <p:cNvPr id="27" name="Straight Connector 26"/>
          <p:cNvCxnSpPr/>
          <p:nvPr/>
        </p:nvCxnSpPr>
        <p:spPr>
          <a:xfrm>
            <a:off x="2256560" y="4823369"/>
            <a:ext cx="4501064" cy="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11295" y="4728983"/>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993081" y="4665638"/>
            <a:ext cx="248786" cy="369332"/>
          </a:xfrm>
          <a:prstGeom prst="rect">
            <a:avLst/>
          </a:prstGeom>
        </p:spPr>
        <p:txBody>
          <a:bodyPr wrap="none">
            <a:spAutoFit/>
          </a:bodyPr>
          <a:lstStyle/>
          <a:p>
            <a:r>
              <a:rPr lang="en-US" i="1" dirty="0"/>
              <a:t>t</a:t>
            </a:r>
          </a:p>
        </p:txBody>
      </p:sp>
      <p:cxnSp>
        <p:nvCxnSpPr>
          <p:cNvPr id="30" name="Straight Arrow Connector 29"/>
          <p:cNvCxnSpPr/>
          <p:nvPr/>
        </p:nvCxnSpPr>
        <p:spPr>
          <a:xfrm>
            <a:off x="2746667" y="4072762"/>
            <a:ext cx="114905" cy="27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324387" y="3743435"/>
                <a:ext cx="8098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r>
                        <a:rPr lang="en-US" i="1">
                          <a:latin typeface="Cambria Math"/>
                        </a:rPr>
                        <m:t>.0</m:t>
                      </m:r>
                      <m:r>
                        <a:rPr lang="en-US" i="1">
                          <a:latin typeface="Cambria Math" panose="02040503050406030204" pitchFamily="18" charset="0"/>
                        </a:rPr>
                        <m:t>2</m:t>
                      </m:r>
                      <m:r>
                        <a:rPr lang="en-US" i="1">
                          <a:latin typeface="Cambria Math"/>
                        </a:rPr>
                        <m:t>5</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324387" y="3743435"/>
                <a:ext cx="809837" cy="369332"/>
              </a:xfrm>
              <a:prstGeom prst="rect">
                <a:avLst/>
              </a:prstGeom>
              <a:blipFill>
                <a:blip r:embed="rId12"/>
                <a:stretch>
                  <a:fillRect/>
                </a:stretch>
              </a:blipFill>
            </p:spPr>
            <p:txBody>
              <a:bodyPr/>
              <a:lstStyle/>
              <a:p>
                <a:r>
                  <a:rPr lang="en-US">
                    <a:noFill/>
                  </a:rPr>
                  <a:t> </a:t>
                </a:r>
              </a:p>
            </p:txBody>
          </p:sp>
        </mc:Fallback>
      </mc:AlternateContent>
      <p:cxnSp>
        <p:nvCxnSpPr>
          <p:cNvPr id="32" name="Straight Connector 31"/>
          <p:cNvCxnSpPr/>
          <p:nvPr/>
        </p:nvCxnSpPr>
        <p:spPr>
          <a:xfrm>
            <a:off x="6211295" y="4183165"/>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94762" y="4203457"/>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2254692" y="4848535"/>
                <a:ext cx="1691965"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.0</m:t>
                          </m:r>
                          <m:r>
                            <a:rPr lang="en-US" i="1">
                              <a:latin typeface="Cambria Math" panose="02040503050406030204" pitchFamily="18" charset="0"/>
                            </a:rPr>
                            <m:t>2</m:t>
                          </m:r>
                          <m:r>
                            <a:rPr lang="en-US" i="1">
                              <a:latin typeface="Cambria Math"/>
                            </a:rPr>
                            <m:t>5, </m:t>
                          </m:r>
                          <m:r>
                            <a:rPr lang="en-US" i="1">
                              <a:latin typeface="Cambria Math" panose="02040503050406030204" pitchFamily="18" charset="0"/>
                            </a:rPr>
                            <m:t>6</m:t>
                          </m:r>
                        </m:sub>
                      </m:sSub>
                      <m:r>
                        <a:rPr lang="en-US" i="1">
                          <a:latin typeface="Cambria Math" panose="02040503050406030204" pitchFamily="18" charset="0"/>
                        </a:rPr>
                        <m:t>=</m:t>
                      </m:r>
                      <m:r>
                        <a:rPr lang="en-US" sz="1600" i="1">
                          <a:latin typeface="Cambria Math" panose="02040503050406030204" pitchFamily="18" charset="0"/>
                        </a:rPr>
                        <m:t>−2.447</m:t>
                      </m:r>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254692" y="4848535"/>
                <a:ext cx="1691965" cy="381515"/>
              </a:xfrm>
              <a:prstGeom prst="rect">
                <a:avLst/>
              </a:prstGeom>
              <a:blipFill>
                <a:blip r:embed="rId13"/>
                <a:stretch>
                  <a:fillRect/>
                </a:stretch>
              </a:blipFill>
            </p:spPr>
            <p:txBody>
              <a:bodyPr/>
              <a:lstStyle/>
              <a:p>
                <a:r>
                  <a:rPr lang="en-US">
                    <a:noFill/>
                  </a:rPr>
                  <a:t> </a:t>
                </a:r>
              </a:p>
            </p:txBody>
          </p:sp>
        </mc:Fallback>
      </mc:AlternateContent>
      <p:cxnSp>
        <p:nvCxnSpPr>
          <p:cNvPr id="35" name="Straight Connector 34"/>
          <p:cNvCxnSpPr/>
          <p:nvPr/>
        </p:nvCxnSpPr>
        <p:spPr>
          <a:xfrm>
            <a:off x="3000127" y="4711232"/>
            <a:ext cx="0" cy="2030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A3BB90-DFDC-0E42-B038-B5DE0D396382}"/>
              </a:ext>
            </a:extLst>
          </p:cNvPr>
          <p:cNvPicPr>
            <a:picLocks noChangeAspect="1"/>
          </p:cNvPicPr>
          <p:nvPr/>
        </p:nvPicPr>
        <p:blipFill>
          <a:blip r:embed="rId2"/>
          <a:stretch>
            <a:fillRect/>
          </a:stretch>
        </p:blipFill>
        <p:spPr>
          <a:xfrm>
            <a:off x="381000" y="962013"/>
            <a:ext cx="11277600" cy="711200"/>
          </a:xfrm>
          <a:prstGeom prst="rect">
            <a:avLst/>
          </a:prstGeom>
        </p:spPr>
      </p:pic>
      <p:sp>
        <p:nvSpPr>
          <p:cNvPr id="2" name="Title 1"/>
          <p:cNvSpPr>
            <a:spLocks noGrp="1"/>
          </p:cNvSpPr>
          <p:nvPr>
            <p:ph type="title"/>
          </p:nvPr>
        </p:nvSpPr>
        <p:spPr>
          <a:xfrm>
            <a:off x="1787978" y="381634"/>
            <a:ext cx="8991598" cy="457200"/>
          </a:xfrm>
        </p:spPr>
        <p:txBody>
          <a:bodyPr>
            <a:normAutofit fontScale="90000"/>
          </a:bodyPr>
          <a:lstStyle/>
          <a:p>
            <a:r>
              <a:rPr lang="en-US" dirty="0"/>
              <a:t>Let’s Formalize This Test Into 6 Steps!</a:t>
            </a:r>
          </a:p>
        </p:txBody>
      </p:sp>
      <mc:AlternateContent xmlns:mc="http://schemas.openxmlformats.org/markup-compatibility/2006" xmlns:a14="http://schemas.microsoft.com/office/drawing/2010/main">
        <mc:Choice Requires="a14">
          <p:sp>
            <p:nvSpPr>
              <p:cNvPr id="4" name="TextBox 3"/>
              <p:cNvSpPr txBox="1"/>
              <p:nvPr/>
            </p:nvSpPr>
            <p:spPr>
              <a:xfrm>
                <a:off x="914400" y="974521"/>
                <a:ext cx="10212041" cy="646331"/>
              </a:xfrm>
              <a:prstGeom prst="rect">
                <a:avLst/>
              </a:prstGeom>
              <a:noFill/>
            </p:spPr>
            <p:txBody>
              <a:bodyPr wrap="square" rtlCol="0">
                <a:spAutoFit/>
              </a:bodyPr>
              <a:lstStyle/>
              <a:p>
                <a:pPr algn="ctr"/>
                <a:r>
                  <a:rPr lang="en-US" dirty="0"/>
                  <a:t>We would like to test the claim that the population mean is n</a:t>
                </a:r>
                <a14:m>
                  <m:oMath xmlns:m="http://schemas.openxmlformats.org/officeDocument/2006/math">
                    <m:r>
                      <m:rPr>
                        <m:sty m:val="p"/>
                      </m:rPr>
                      <a:rPr lang="en-US">
                        <a:latin typeface="Cambria Math" panose="02040503050406030204" pitchFamily="18" charset="0"/>
                      </a:rPr>
                      <m:t>ot</m:t>
                    </m:r>
                    <m:r>
                      <a:rPr lang="en-US">
                        <a:latin typeface="Cambria Math" panose="02040503050406030204" pitchFamily="18" charset="0"/>
                      </a:rPr>
                      <m:t> </m:t>
                    </m:r>
                    <m:r>
                      <m:rPr>
                        <m:sty m:val="p"/>
                      </m:rPr>
                      <a:rPr lang="en-US">
                        <a:latin typeface="Cambria Math" panose="02040503050406030204" pitchFamily="18" charset="0"/>
                      </a:rPr>
                      <m:t>equal</m:t>
                    </m:r>
                    <m:r>
                      <a:rPr lang="en-US">
                        <a:latin typeface="Cambria Math" panose="02040503050406030204" pitchFamily="18" charset="0"/>
                      </a:rPr>
                      <m:t> </m:t>
                    </m:r>
                    <m:r>
                      <m:rPr>
                        <m:sty m:val="p"/>
                      </m:rPr>
                      <a:rPr lang="en-US">
                        <a:latin typeface="Cambria Math" panose="02040503050406030204" pitchFamily="18" charset="0"/>
                      </a:rPr>
                      <m:t>to</m:t>
                    </m:r>
                    <m:r>
                      <a:rPr lang="en-US">
                        <a:latin typeface="Cambria Math" panose="02040503050406030204" pitchFamily="18" charset="0"/>
                      </a:rPr>
                      <m:t> 21</m:t>
                    </m:r>
                    <m:r>
                      <a:rPr lang="en-US" i="1">
                        <a:latin typeface="Cambria Math"/>
                      </a:rPr>
                      <m:t>.</m:t>
                    </m:r>
                  </m:oMath>
                </a14:m>
                <a:r>
                  <a:rPr lang="en-US" dirty="0"/>
                  <a:t>  To do this, we take a sample of size n = 8 and find that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914400" y="974521"/>
                <a:ext cx="10212041" cy="646331"/>
              </a:xfrm>
              <a:prstGeom prst="rect">
                <a:avLst/>
              </a:prstGeom>
              <a:blipFill>
                <a:blip r:embed="rId3"/>
                <a:stretch>
                  <a:fillRect t="-3846" b="-13462"/>
                </a:stretch>
              </a:blipFill>
            </p:spPr>
            <p:txBody>
              <a:bodyPr/>
              <a:lstStyle/>
              <a:p>
                <a:r>
                  <a:rPr lang="en-US">
                    <a:noFill/>
                  </a:rPr>
                  <a:t> </a:t>
                </a:r>
              </a:p>
            </p:txBody>
          </p:sp>
        </mc:Fallback>
      </mc:AlternateContent>
      <p:sp>
        <p:nvSpPr>
          <p:cNvPr id="5" name="TextBox 4"/>
          <p:cNvSpPr txBox="1"/>
          <p:nvPr/>
        </p:nvSpPr>
        <p:spPr>
          <a:xfrm>
            <a:off x="762001" y="1596497"/>
            <a:ext cx="8523516" cy="461665"/>
          </a:xfrm>
          <a:prstGeom prst="rect">
            <a:avLst/>
          </a:prstGeom>
          <a:noFill/>
        </p:spPr>
        <p:txBody>
          <a:bodyPr wrap="square" rtlCol="0">
            <a:spAutoFit/>
          </a:bodyPr>
          <a:lstStyle/>
          <a:p>
            <a:pPr algn="ctr"/>
            <a:r>
              <a:rPr lang="en-US" sz="2400" dirty="0"/>
              <a:t>Step 1: Identify the null (H</a:t>
            </a:r>
            <a:r>
              <a:rPr lang="en-US" sz="2400" baseline="-25000" dirty="0"/>
              <a:t>0</a:t>
            </a:r>
            <a:r>
              <a:rPr lang="en-US" sz="2400" dirty="0"/>
              <a:t>) and alternative (H</a:t>
            </a:r>
            <a:r>
              <a:rPr lang="en-US" sz="2400" baseline="-25000" dirty="0"/>
              <a:t>a</a:t>
            </a:r>
            <a:r>
              <a:rPr lang="en-US" sz="2400" dirty="0"/>
              <a:t>)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9028508" y="1524000"/>
                <a:ext cx="1514582" cy="769441"/>
              </a:xfrm>
              <a:prstGeom prst="rect">
                <a:avLst/>
              </a:prstGeom>
              <a:noFill/>
            </p:spPr>
            <p:txBody>
              <a:bodyPr wrap="none" rtlCol="0">
                <a:spAutoFit/>
              </a:bodyPr>
              <a:lstStyle/>
              <a:p>
                <a:r>
                  <a:rPr lang="en-US" sz="2000" dirty="0"/>
                  <a:t>H</a:t>
                </a:r>
                <a:r>
                  <a:rPr lang="en-US" sz="2000" baseline="-25000" dirty="0"/>
                  <a:t>0</a:t>
                </a:r>
                <a:r>
                  <a:rPr lang="en-US" sz="2000" dirty="0"/>
                  <a:t>: </a:t>
                </a:r>
                <a14:m>
                  <m:oMath xmlns:m="http://schemas.openxmlformats.org/officeDocument/2006/math">
                    <m:r>
                      <a:rPr lang="en-US" sz="2400" i="1">
                        <a:latin typeface="Cambria Math"/>
                      </a:rPr>
                      <m:t>µ=</m:t>
                    </m:r>
                    <m:r>
                      <a:rPr lang="en-US" sz="2400" i="1">
                        <a:latin typeface="Cambria Math" panose="02040503050406030204" pitchFamily="18" charset="0"/>
                      </a:rPr>
                      <m:t>21</m:t>
                    </m:r>
                  </m:oMath>
                </a14:m>
                <a:endParaRPr lang="en-US" sz="2000" dirty="0"/>
              </a:p>
              <a:p>
                <a:r>
                  <a:rPr lang="en-US" sz="2000" dirty="0"/>
                  <a:t>H</a:t>
                </a:r>
                <a:r>
                  <a:rPr lang="en-US" sz="2000" baseline="-25000" dirty="0"/>
                  <a:t>a</a:t>
                </a:r>
                <a:r>
                  <a:rPr lang="en-US" sz="2000" dirty="0"/>
                  <a:t>: </a:t>
                </a:r>
                <a14:m>
                  <m:oMath xmlns:m="http://schemas.openxmlformats.org/officeDocument/2006/math">
                    <m:r>
                      <a:rPr lang="en-US" sz="2000" i="1">
                        <a:latin typeface="Cambria Math"/>
                      </a:rPr>
                      <m:t>µ≠</m:t>
                    </m:r>
                    <m:r>
                      <a:rPr lang="en-US" sz="2000" i="1">
                        <a:latin typeface="Cambria Math" panose="02040503050406030204" pitchFamily="18" charset="0"/>
                      </a:rPr>
                      <m:t>21</m:t>
                    </m:r>
                    <m:r>
                      <a:rPr lang="en-US" sz="2000" i="1">
                        <a:latin typeface="Cambria Math"/>
                      </a:rPr>
                      <m:t> </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9028508" y="1524000"/>
                <a:ext cx="1514582" cy="769441"/>
              </a:xfrm>
              <a:prstGeom prst="rect">
                <a:avLst/>
              </a:prstGeom>
              <a:blipFill>
                <a:blip r:embed="rId4"/>
                <a:stretch>
                  <a:fillRect l="-3306" b="-13115"/>
                </a:stretch>
              </a:blipFill>
            </p:spPr>
            <p:txBody>
              <a:bodyPr/>
              <a:lstStyle/>
              <a:p>
                <a:r>
                  <a:rPr lang="en-US">
                    <a:noFill/>
                  </a:rPr>
                  <a:t> </a:t>
                </a:r>
              </a:p>
            </p:txBody>
          </p:sp>
        </mc:Fallback>
      </mc:AlternateContent>
      <p:sp>
        <p:nvSpPr>
          <p:cNvPr id="10" name="TextBox 9"/>
          <p:cNvSpPr txBox="1"/>
          <p:nvPr/>
        </p:nvSpPr>
        <p:spPr>
          <a:xfrm>
            <a:off x="1719943" y="220277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676401" y="4333200"/>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9757556" y="4352071"/>
                <a:ext cx="2434443" cy="7298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latin typeface="Cambria Math"/>
                        </a:rPr>
                        <m:t>=</m:t>
                      </m:r>
                      <m:f>
                        <m:fPr>
                          <m:ctrlPr>
                            <a:rPr lang="en-US" sz="1400" i="1">
                              <a:latin typeface="Cambria Math" panose="02040503050406030204" pitchFamily="18" charset="0"/>
                            </a:rPr>
                          </m:ctrlPr>
                        </m:fPr>
                        <m:num>
                          <m:r>
                            <a:rPr lang="en-US" sz="1400" i="1">
                              <a:latin typeface="Cambria Math" charset="0"/>
                            </a:rPr>
                            <m:t>29.86</m:t>
                          </m:r>
                          <m:r>
                            <a:rPr lang="en-US" sz="1400" i="1">
                              <a:latin typeface="Cambria Math"/>
                            </a:rPr>
                            <m:t>−</m:t>
                          </m:r>
                          <m:r>
                            <a:rPr lang="en-US" sz="1400" i="1">
                              <a:latin typeface="Cambria Math" charset="0"/>
                            </a:rPr>
                            <m:t>21</m:t>
                          </m:r>
                        </m:num>
                        <m:den>
                          <m:f>
                            <m:fPr>
                              <m:ctrlPr>
                                <a:rPr lang="en-US" sz="1400" i="1">
                                  <a:latin typeface="Cambria Math" panose="02040503050406030204" pitchFamily="18" charset="0"/>
                                </a:rPr>
                              </m:ctrlPr>
                            </m:fPr>
                            <m:num>
                              <m:r>
                                <a:rPr lang="en-US" sz="1400" i="1">
                                  <a:latin typeface="Cambria Math" charset="0"/>
                                </a:rPr>
                                <m:t>7.09</m:t>
                              </m:r>
                            </m:num>
                            <m:den>
                              <m:rad>
                                <m:radPr>
                                  <m:degHide m:val="on"/>
                                  <m:ctrlPr>
                                    <a:rPr lang="en-US" sz="1400" i="1">
                                      <a:latin typeface="Cambria Math" panose="02040503050406030204" pitchFamily="18" charset="0"/>
                                    </a:rPr>
                                  </m:ctrlPr>
                                </m:radPr>
                                <m:deg/>
                                <m:e>
                                  <m:r>
                                    <a:rPr lang="en-US" sz="1400" i="1">
                                      <a:latin typeface="Cambria Math" charset="0"/>
                                    </a:rPr>
                                    <m:t>7</m:t>
                                  </m:r>
                                </m:e>
                              </m:rad>
                            </m:den>
                          </m:f>
                        </m:den>
                      </m:f>
                      <m:r>
                        <a:rPr lang="en-US" sz="1400">
                          <a:latin typeface="Cambria Math"/>
                        </a:rPr>
                        <m:t>=</m:t>
                      </m:r>
                      <m:r>
                        <a:rPr lang="en-US" sz="1400">
                          <a:latin typeface="Cambria Math" panose="02040503050406030204" pitchFamily="18" charset="0"/>
                        </a:rPr>
                        <m:t>3.31</m:t>
                      </m:r>
                    </m:oMath>
                  </m:oMathPara>
                </a14:m>
                <a:endParaRPr lang="en-US" sz="1400" dirty="0"/>
              </a:p>
            </p:txBody>
          </p:sp>
        </mc:Choice>
        <mc:Fallback xmlns="">
          <p:sp>
            <p:nvSpPr>
              <p:cNvPr id="3" name="TextBox 2"/>
              <p:cNvSpPr txBox="1">
                <a:spLocks noRot="1" noChangeAspect="1" noMove="1" noResize="1" noEditPoints="1" noAdjustHandles="1" noChangeArrowheads="1" noChangeShapeType="1" noTextEdit="1"/>
              </p:cNvSpPr>
              <p:nvPr/>
            </p:nvSpPr>
            <p:spPr>
              <a:xfrm>
                <a:off x="9757556" y="4352071"/>
                <a:ext cx="2434443" cy="7298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9249102" y="4372035"/>
                <a:ext cx="962315"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𝑡</m:t>
                      </m:r>
                      <m:r>
                        <a:rPr lang="en-US" sz="1400" i="1">
                          <a:latin typeface="Cambria Math"/>
                        </a:rPr>
                        <m:t>=</m:t>
                      </m:r>
                      <m:f>
                        <m:fPr>
                          <m:ctrlPr>
                            <a:rPr lang="en-US" sz="1400" i="1">
                              <a:latin typeface="Cambria Math" panose="02040503050406030204" pitchFamily="18" charset="0"/>
                            </a:rPr>
                          </m:ctrlPr>
                        </m:fPr>
                        <m:num>
                          <m:acc>
                            <m:accPr>
                              <m:chr m:val="̅"/>
                              <m:ctrlPr>
                                <a:rPr lang="en-US" sz="1400" i="1">
                                  <a:latin typeface="Cambria Math" panose="02040503050406030204" pitchFamily="18" charset="0"/>
                                </a:rPr>
                              </m:ctrlPr>
                            </m:accPr>
                            <m:e>
                              <m:r>
                                <a:rPr lang="en-US" sz="1400" i="1">
                                  <a:latin typeface="Cambria Math"/>
                                </a:rPr>
                                <m:t>𝑥</m:t>
                              </m:r>
                            </m:e>
                          </m:acc>
                          <m:r>
                            <a:rPr lang="en-US" sz="1400" i="1">
                              <a:latin typeface="Cambria Math"/>
                            </a:rPr>
                            <m:t>−</m:t>
                          </m:r>
                          <m:r>
                            <a:rPr lang="en-US" sz="1400" i="1">
                              <a:latin typeface="Cambria Math"/>
                              <a:ea typeface="Cambria Math"/>
                            </a:rPr>
                            <m:t>𝜇</m:t>
                          </m:r>
                        </m:num>
                        <m:den>
                          <m:f>
                            <m:fPr>
                              <m:ctrlPr>
                                <a:rPr lang="en-US" sz="1400" i="1">
                                  <a:latin typeface="Cambria Math" panose="02040503050406030204" pitchFamily="18" charset="0"/>
                                </a:rPr>
                              </m:ctrlPr>
                            </m:fPr>
                            <m:num>
                              <m:r>
                                <a:rPr lang="en-US" sz="1400" i="1">
                                  <a:latin typeface="Cambria Math"/>
                                </a:rPr>
                                <m:t>𝑠</m:t>
                              </m:r>
                            </m:num>
                            <m:den>
                              <m:rad>
                                <m:radPr>
                                  <m:degHide m:val="on"/>
                                  <m:ctrlPr>
                                    <a:rPr lang="en-US" sz="1400" i="1">
                                      <a:latin typeface="Cambria Math" panose="02040503050406030204" pitchFamily="18" charset="0"/>
                                    </a:rPr>
                                  </m:ctrlPr>
                                </m:radPr>
                                <m:deg/>
                                <m:e>
                                  <m:r>
                                    <a:rPr lang="en-US" sz="1400" i="1">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9249102" y="4372035"/>
                <a:ext cx="962315" cy="687111"/>
              </a:xfrm>
              <a:prstGeom prst="rect">
                <a:avLst/>
              </a:prstGeom>
              <a:blipFill>
                <a:blip r:embed="rId6"/>
                <a:stretch>
                  <a:fillRect/>
                </a:stretch>
              </a:blipFill>
            </p:spPr>
            <p:txBody>
              <a:bodyPr/>
              <a:lstStyle/>
              <a:p>
                <a:r>
                  <a:rPr lang="en-US">
                    <a:noFill/>
                  </a:rPr>
                  <a:t> </a:t>
                </a:r>
              </a:p>
            </p:txBody>
          </p:sp>
        </mc:Fallback>
      </mc:AlternateContent>
      <p:sp>
        <p:nvSpPr>
          <p:cNvPr id="15" name="TextBox 14"/>
          <p:cNvSpPr txBox="1"/>
          <p:nvPr/>
        </p:nvSpPr>
        <p:spPr>
          <a:xfrm>
            <a:off x="606877" y="5152310"/>
            <a:ext cx="11353800" cy="1569660"/>
          </a:xfrm>
          <a:prstGeom prst="rect">
            <a:avLst/>
          </a:prstGeom>
          <a:noFill/>
        </p:spPr>
        <p:txBody>
          <a:bodyPr wrap="square" rtlCol="0">
            <a:spAutoFit/>
          </a:bodyPr>
          <a:lstStyle/>
          <a:p>
            <a:r>
              <a:rPr lang="en-US" sz="2400" dirty="0"/>
              <a:t>Step 4: Find the p-value: </a:t>
            </a:r>
            <a:r>
              <a:rPr lang="en-US" sz="2400" i="1" dirty="0"/>
              <a:t>The probability of observing by random chance something </a:t>
            </a:r>
            <a:r>
              <a:rPr lang="en-US" sz="2400" i="1" u="sng" dirty="0"/>
              <a:t>as extreme or more extreme </a:t>
            </a:r>
            <a:r>
              <a:rPr lang="en-US" sz="2400" i="1" dirty="0"/>
              <a:t>than what was observed under the assumption that the null hypothesis is true.  </a:t>
            </a:r>
            <a:r>
              <a:rPr lang="en-US" sz="2400" dirty="0"/>
              <a:t>(Usually found with software.)  The red shaded region above is </a:t>
            </a:r>
            <a:r>
              <a:rPr lang="en-US" sz="2400" dirty="0">
                <a:solidFill>
                  <a:srgbClr val="FF0000"/>
                </a:solidFill>
              </a:rPr>
              <a:t>0.0162</a:t>
            </a:r>
            <a:r>
              <a:rPr lang="en-US" sz="2400" dirty="0"/>
              <a:t> (sum of both red areas)</a:t>
            </a:r>
          </a:p>
        </p:txBody>
      </p:sp>
      <p:pic>
        <p:nvPicPr>
          <p:cNvPr id="6" name="Picture 5"/>
          <p:cNvPicPr>
            <a:picLocks noChangeAspect="1"/>
          </p:cNvPicPr>
          <p:nvPr/>
        </p:nvPicPr>
        <p:blipFill>
          <a:blip r:embed="rId7"/>
          <a:stretch>
            <a:fillRect/>
          </a:stretch>
        </p:blipFill>
        <p:spPr>
          <a:xfrm>
            <a:off x="3492157" y="2732048"/>
            <a:ext cx="5278721" cy="1687552"/>
          </a:xfrm>
          <a:prstGeom prst="rect">
            <a:avLst/>
          </a:prstGeom>
        </p:spPr>
      </p:pic>
    </p:spTree>
    <p:extLst>
      <p:ext uri="{BB962C8B-B14F-4D97-AF65-F5344CB8AC3E}">
        <p14:creationId xmlns:p14="http://schemas.microsoft.com/office/powerpoint/2010/main" val="99660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F372E45-ABB8-714B-85F3-C4A23F9072B6}"/>
              </a:ext>
            </a:extLst>
          </p:cNvPr>
          <p:cNvPicPr>
            <a:picLocks noChangeAspect="1"/>
          </p:cNvPicPr>
          <p:nvPr/>
        </p:nvPicPr>
        <p:blipFill>
          <a:blip r:embed="rId2"/>
          <a:stretch>
            <a:fillRect/>
          </a:stretch>
        </p:blipFill>
        <p:spPr>
          <a:xfrm>
            <a:off x="381000" y="962013"/>
            <a:ext cx="11277600" cy="711200"/>
          </a:xfrm>
          <a:prstGeom prst="rect">
            <a:avLst/>
          </a:prstGeom>
        </p:spPr>
      </p:pic>
      <p:sp>
        <p:nvSpPr>
          <p:cNvPr id="2" name="Title 1"/>
          <p:cNvSpPr>
            <a:spLocks noGrp="1"/>
          </p:cNvSpPr>
          <p:nvPr>
            <p:ph type="title"/>
          </p:nvPr>
        </p:nvSpPr>
        <p:spPr>
          <a:xfrm>
            <a:off x="1696007" y="543032"/>
            <a:ext cx="8847085" cy="457200"/>
          </a:xfrm>
        </p:spPr>
        <p:txBody>
          <a:bodyPr>
            <a:normAutofit fontScale="90000"/>
          </a:bodyPr>
          <a:lstStyle/>
          <a:p>
            <a:r>
              <a:rPr lang="en-US" dirty="0"/>
              <a:t>Let’s Formalize This Test Into 6 Steps!</a:t>
            </a:r>
          </a:p>
        </p:txBody>
      </p:sp>
      <mc:AlternateContent xmlns:mc="http://schemas.openxmlformats.org/markup-compatibility/2006" xmlns:a14="http://schemas.microsoft.com/office/drawing/2010/main">
        <mc:Choice Requires="a14">
          <p:sp>
            <p:nvSpPr>
              <p:cNvPr id="4" name="TextBox 3"/>
              <p:cNvSpPr txBox="1"/>
              <p:nvPr/>
            </p:nvSpPr>
            <p:spPr>
              <a:xfrm>
                <a:off x="1079499" y="1057814"/>
                <a:ext cx="9525000" cy="646331"/>
              </a:xfrm>
              <a:prstGeom prst="rect">
                <a:avLst/>
              </a:prstGeom>
              <a:noFill/>
            </p:spPr>
            <p:txBody>
              <a:bodyPr wrap="square" rtlCol="0">
                <a:spAutoFit/>
              </a:bodyPr>
              <a:lstStyle/>
              <a:p>
                <a:pPr algn="ctr"/>
                <a:r>
                  <a:rPr lang="en-US" dirty="0"/>
                  <a:t>We would like to test the claim that the population mean is n</a:t>
                </a:r>
                <a14:m>
                  <m:oMath xmlns:m="http://schemas.openxmlformats.org/officeDocument/2006/math">
                    <m:r>
                      <m:rPr>
                        <m:sty m:val="p"/>
                      </m:rPr>
                      <a:rPr lang="en-US">
                        <a:latin typeface="Cambria Math" panose="02040503050406030204" pitchFamily="18" charset="0"/>
                      </a:rPr>
                      <m:t>ot</m:t>
                    </m:r>
                    <m:r>
                      <a:rPr lang="en-US">
                        <a:latin typeface="Cambria Math" panose="02040503050406030204" pitchFamily="18" charset="0"/>
                      </a:rPr>
                      <m:t> </m:t>
                    </m:r>
                    <m:r>
                      <m:rPr>
                        <m:sty m:val="p"/>
                      </m:rPr>
                      <a:rPr lang="en-US">
                        <a:latin typeface="Cambria Math" panose="02040503050406030204" pitchFamily="18" charset="0"/>
                      </a:rPr>
                      <m:t>equal</m:t>
                    </m:r>
                    <m:r>
                      <a:rPr lang="en-US">
                        <a:latin typeface="Cambria Math" panose="02040503050406030204" pitchFamily="18" charset="0"/>
                      </a:rPr>
                      <m:t> </m:t>
                    </m:r>
                    <m:r>
                      <m:rPr>
                        <m:sty m:val="p"/>
                      </m:rPr>
                      <a:rPr lang="en-US">
                        <a:latin typeface="Cambria Math" panose="02040503050406030204" pitchFamily="18" charset="0"/>
                      </a:rPr>
                      <m:t>to</m:t>
                    </m:r>
                    <m:r>
                      <a:rPr lang="en-US">
                        <a:latin typeface="Cambria Math" panose="02040503050406030204" pitchFamily="18" charset="0"/>
                      </a:rPr>
                      <m:t> 21</m:t>
                    </m:r>
                    <m:r>
                      <a:rPr lang="en-US" i="1">
                        <a:latin typeface="Cambria Math"/>
                      </a:rPr>
                      <m:t>.</m:t>
                    </m:r>
                  </m:oMath>
                </a14:m>
                <a:r>
                  <a:rPr lang="en-US" dirty="0"/>
                  <a:t>  To do this, we take a sample of size n = 8 and find that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1079499" y="1057814"/>
                <a:ext cx="9525000" cy="646331"/>
              </a:xfrm>
              <a:prstGeom prst="rect">
                <a:avLst/>
              </a:prstGeom>
              <a:blipFill>
                <a:blip r:embed="rId3"/>
                <a:stretch>
                  <a:fillRect t="-3846" b="-13462"/>
                </a:stretch>
              </a:blipFill>
            </p:spPr>
            <p:txBody>
              <a:bodyPr/>
              <a:lstStyle/>
              <a:p>
                <a:r>
                  <a:rPr lang="en-US">
                    <a:noFill/>
                  </a:rPr>
                  <a:t> </a:t>
                </a:r>
              </a:p>
            </p:txBody>
          </p:sp>
        </mc:Fallback>
      </mc:AlternateContent>
      <p:sp>
        <p:nvSpPr>
          <p:cNvPr id="5" name="TextBox 4"/>
          <p:cNvSpPr txBox="1"/>
          <p:nvPr/>
        </p:nvSpPr>
        <p:spPr>
          <a:xfrm>
            <a:off x="1143001" y="1748135"/>
            <a:ext cx="8142516" cy="461665"/>
          </a:xfrm>
          <a:prstGeom prst="rect">
            <a:avLst/>
          </a:prstGeom>
          <a:noFill/>
        </p:spPr>
        <p:txBody>
          <a:bodyPr wrap="square" rtlCol="0">
            <a:spAutoFit/>
          </a:bodyPr>
          <a:lstStyle/>
          <a:p>
            <a:pPr algn="ctr"/>
            <a:r>
              <a:rPr lang="en-US" sz="2400" dirty="0"/>
              <a:t>Step 1: Identify the null (H</a:t>
            </a:r>
            <a:r>
              <a:rPr lang="en-US" sz="2400" baseline="-25000" dirty="0"/>
              <a:t>0</a:t>
            </a:r>
            <a:r>
              <a:rPr lang="en-US" sz="2400" dirty="0"/>
              <a:t>) and alternative (H</a:t>
            </a:r>
            <a:r>
              <a:rPr lang="en-US" sz="2400" baseline="-25000" dirty="0"/>
              <a:t>a</a:t>
            </a:r>
            <a:r>
              <a:rPr lang="en-US" sz="2400" dirty="0"/>
              <a:t>)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9229618" y="1668959"/>
                <a:ext cx="1514582" cy="769441"/>
              </a:xfrm>
              <a:prstGeom prst="rect">
                <a:avLst/>
              </a:prstGeom>
              <a:noFill/>
            </p:spPr>
            <p:txBody>
              <a:bodyPr wrap="none" rtlCol="0">
                <a:spAutoFit/>
              </a:bodyPr>
              <a:lstStyle/>
              <a:p>
                <a:r>
                  <a:rPr lang="en-US" sz="2000" dirty="0"/>
                  <a:t>H</a:t>
                </a:r>
                <a:r>
                  <a:rPr lang="en-US" sz="2000" baseline="-25000" dirty="0"/>
                  <a:t>0</a:t>
                </a:r>
                <a:r>
                  <a:rPr lang="en-US" sz="2000" dirty="0"/>
                  <a:t>: </a:t>
                </a:r>
                <a14:m>
                  <m:oMath xmlns:m="http://schemas.openxmlformats.org/officeDocument/2006/math">
                    <m:r>
                      <a:rPr lang="en-US" sz="2400" i="1">
                        <a:latin typeface="Cambria Math"/>
                      </a:rPr>
                      <m:t>µ=</m:t>
                    </m:r>
                    <m:r>
                      <a:rPr lang="en-US" sz="2400" i="1">
                        <a:latin typeface="Cambria Math" panose="02040503050406030204" pitchFamily="18" charset="0"/>
                      </a:rPr>
                      <m:t>21</m:t>
                    </m:r>
                  </m:oMath>
                </a14:m>
                <a:endParaRPr lang="en-US" sz="2000" dirty="0"/>
              </a:p>
              <a:p>
                <a:r>
                  <a:rPr lang="en-US" sz="2000" dirty="0"/>
                  <a:t>H</a:t>
                </a:r>
                <a:r>
                  <a:rPr lang="en-US" sz="2000" baseline="-25000" dirty="0"/>
                  <a:t>a</a:t>
                </a:r>
                <a:r>
                  <a:rPr lang="en-US" sz="2000" dirty="0"/>
                  <a:t>: </a:t>
                </a:r>
                <a14:m>
                  <m:oMath xmlns:m="http://schemas.openxmlformats.org/officeDocument/2006/math">
                    <m:r>
                      <a:rPr lang="en-US" sz="2000" i="1">
                        <a:latin typeface="Cambria Math"/>
                      </a:rPr>
                      <m:t>µ≠</m:t>
                    </m:r>
                    <m:r>
                      <a:rPr lang="en-US" sz="2000" i="1">
                        <a:latin typeface="Cambria Math" panose="02040503050406030204" pitchFamily="18" charset="0"/>
                      </a:rPr>
                      <m:t>21</m:t>
                    </m:r>
                    <m:r>
                      <a:rPr lang="en-US" sz="2000" i="1">
                        <a:latin typeface="Cambria Math"/>
                      </a:rPr>
                      <m:t> </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9229618" y="1668959"/>
                <a:ext cx="1514582" cy="769441"/>
              </a:xfrm>
              <a:prstGeom prst="rect">
                <a:avLst/>
              </a:prstGeom>
              <a:blipFill>
                <a:blip r:embed="rId4"/>
                <a:stretch>
                  <a:fillRect l="-4132" b="-14754"/>
                </a:stretch>
              </a:blipFill>
            </p:spPr>
            <p:txBody>
              <a:bodyPr/>
              <a:lstStyle/>
              <a:p>
                <a:r>
                  <a:rPr lang="en-US">
                    <a:noFill/>
                  </a:rPr>
                  <a:t> </a:t>
                </a:r>
              </a:p>
            </p:txBody>
          </p:sp>
        </mc:Fallback>
      </mc:AlternateContent>
      <p:sp>
        <p:nvSpPr>
          <p:cNvPr id="10" name="TextBox 9"/>
          <p:cNvSpPr txBox="1"/>
          <p:nvPr/>
        </p:nvSpPr>
        <p:spPr>
          <a:xfrm>
            <a:off x="1719943" y="219044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524000" y="4186535"/>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9984666" y="4191000"/>
                <a:ext cx="1826334" cy="748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a:latin typeface="Cambria Math"/>
                        </a:rPr>
                        <m:t>=</m:t>
                      </m:r>
                      <m:f>
                        <m:fPr>
                          <m:ctrlPr>
                            <a:rPr lang="en-US" sz="1400" i="1">
                              <a:latin typeface="Cambria Math" panose="02040503050406030204" pitchFamily="18" charset="0"/>
                            </a:rPr>
                          </m:ctrlPr>
                        </m:fPr>
                        <m:num>
                          <m:r>
                            <a:rPr lang="en-US" sz="1400" i="1">
                              <a:latin typeface="Cambria Math" panose="02040503050406030204" pitchFamily="18" charset="0"/>
                            </a:rPr>
                            <m:t>29.86</m:t>
                          </m:r>
                          <m:r>
                            <a:rPr lang="en-US" sz="1400" i="1">
                              <a:latin typeface="Cambria Math"/>
                            </a:rPr>
                            <m:t>−</m:t>
                          </m:r>
                          <m:r>
                            <a:rPr lang="en-US" sz="1400" i="1">
                              <a:latin typeface="Cambria Math" panose="02040503050406030204" pitchFamily="18" charset="0"/>
                            </a:rPr>
                            <m:t>21</m:t>
                          </m:r>
                        </m:num>
                        <m:den>
                          <m:f>
                            <m:fPr>
                              <m:ctrlPr>
                                <a:rPr lang="en-US" sz="1400" i="1">
                                  <a:latin typeface="Cambria Math" panose="02040503050406030204" pitchFamily="18" charset="0"/>
                                </a:rPr>
                              </m:ctrlPr>
                            </m:fPr>
                            <m:num>
                              <m:r>
                                <a:rPr lang="en-US" sz="1400" i="1">
                                  <a:latin typeface="Cambria Math" panose="02040503050406030204" pitchFamily="18" charset="0"/>
                                </a:rPr>
                                <m:t>7.09</m:t>
                              </m:r>
                            </m:num>
                            <m:den>
                              <m:rad>
                                <m:radPr>
                                  <m:degHide m:val="on"/>
                                  <m:ctrlPr>
                                    <a:rPr lang="en-US" sz="1400" i="1">
                                      <a:latin typeface="Cambria Math" panose="02040503050406030204" pitchFamily="18" charset="0"/>
                                    </a:rPr>
                                  </m:ctrlPr>
                                </m:radPr>
                                <m:deg/>
                                <m:e>
                                  <m:r>
                                    <a:rPr lang="en-US" sz="1400" i="1">
                                      <a:latin typeface="Cambria Math" panose="02040503050406030204" pitchFamily="18" charset="0"/>
                                    </a:rPr>
                                    <m:t>7</m:t>
                                  </m:r>
                                </m:e>
                              </m:rad>
                            </m:den>
                          </m:f>
                        </m:den>
                      </m:f>
                      <m:r>
                        <a:rPr lang="en-US" sz="1400">
                          <a:latin typeface="Cambria Math"/>
                        </a:rPr>
                        <m:t>=</m:t>
                      </m:r>
                      <m:r>
                        <a:rPr lang="en-US" sz="1400">
                          <a:latin typeface="Cambria Math" panose="02040503050406030204" pitchFamily="18" charset="0"/>
                        </a:rPr>
                        <m:t>3.31</m:t>
                      </m:r>
                    </m:oMath>
                  </m:oMathPara>
                </a14:m>
                <a:endParaRPr lang="en-US" sz="1400" dirty="0"/>
              </a:p>
            </p:txBody>
          </p:sp>
        </mc:Choice>
        <mc:Fallback xmlns="">
          <p:sp>
            <p:nvSpPr>
              <p:cNvPr id="3" name="TextBox 2"/>
              <p:cNvSpPr txBox="1">
                <a:spLocks noRot="1" noChangeAspect="1" noMove="1" noResize="1" noEditPoints="1" noAdjustHandles="1" noChangeArrowheads="1" noChangeShapeType="1" noTextEdit="1"/>
              </p:cNvSpPr>
              <p:nvPr/>
            </p:nvSpPr>
            <p:spPr>
              <a:xfrm>
                <a:off x="9984666" y="4191000"/>
                <a:ext cx="1826334" cy="7484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9226842" y="4191001"/>
                <a:ext cx="962315"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𝑡</m:t>
                      </m:r>
                      <m:r>
                        <a:rPr lang="en-US" sz="1400" i="1">
                          <a:latin typeface="Cambria Math"/>
                        </a:rPr>
                        <m:t>=</m:t>
                      </m:r>
                      <m:f>
                        <m:fPr>
                          <m:ctrlPr>
                            <a:rPr lang="en-US" sz="1400" i="1">
                              <a:latin typeface="Cambria Math" panose="02040503050406030204" pitchFamily="18" charset="0"/>
                            </a:rPr>
                          </m:ctrlPr>
                        </m:fPr>
                        <m:num>
                          <m:acc>
                            <m:accPr>
                              <m:chr m:val="̅"/>
                              <m:ctrlPr>
                                <a:rPr lang="en-US" sz="1400" i="1">
                                  <a:latin typeface="Cambria Math" panose="02040503050406030204" pitchFamily="18" charset="0"/>
                                </a:rPr>
                              </m:ctrlPr>
                            </m:accPr>
                            <m:e>
                              <m:r>
                                <a:rPr lang="en-US" sz="1400" i="1">
                                  <a:latin typeface="Cambria Math"/>
                                </a:rPr>
                                <m:t>𝑥</m:t>
                              </m:r>
                            </m:e>
                          </m:acc>
                          <m:r>
                            <a:rPr lang="en-US" sz="1400" i="1">
                              <a:latin typeface="Cambria Math"/>
                            </a:rPr>
                            <m:t>−</m:t>
                          </m:r>
                          <m:r>
                            <a:rPr lang="en-US" sz="1400" i="1">
                              <a:latin typeface="Cambria Math"/>
                              <a:ea typeface="Cambria Math"/>
                            </a:rPr>
                            <m:t>𝜇</m:t>
                          </m:r>
                        </m:num>
                        <m:den>
                          <m:f>
                            <m:fPr>
                              <m:ctrlPr>
                                <a:rPr lang="en-US" sz="1400" i="1">
                                  <a:latin typeface="Cambria Math" panose="02040503050406030204" pitchFamily="18" charset="0"/>
                                </a:rPr>
                              </m:ctrlPr>
                            </m:fPr>
                            <m:num>
                              <m:r>
                                <a:rPr lang="en-US" sz="1400" i="1">
                                  <a:latin typeface="Cambria Math"/>
                                </a:rPr>
                                <m:t>𝑠</m:t>
                              </m:r>
                            </m:num>
                            <m:den>
                              <m:rad>
                                <m:radPr>
                                  <m:degHide m:val="on"/>
                                  <m:ctrlPr>
                                    <a:rPr lang="en-US" sz="1400" i="1">
                                      <a:latin typeface="Cambria Math" panose="02040503050406030204" pitchFamily="18" charset="0"/>
                                    </a:rPr>
                                  </m:ctrlPr>
                                </m:radPr>
                                <m:deg/>
                                <m:e>
                                  <m:r>
                                    <a:rPr lang="en-US" sz="1400" i="1">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9226842" y="4191001"/>
                <a:ext cx="962315" cy="687111"/>
              </a:xfrm>
              <a:prstGeom prst="rect">
                <a:avLst/>
              </a:prstGeom>
              <a:blipFill>
                <a:blip r:embed="rId6"/>
                <a:stretch>
                  <a:fillRect/>
                </a:stretch>
              </a:blipFill>
            </p:spPr>
            <p:txBody>
              <a:bodyPr/>
              <a:lstStyle/>
              <a:p>
                <a:r>
                  <a:rPr lang="en-US">
                    <a:noFill/>
                  </a:rPr>
                  <a:t> </a:t>
                </a:r>
              </a:p>
            </p:txBody>
          </p:sp>
        </mc:Fallback>
      </mc:AlternateContent>
      <p:sp>
        <p:nvSpPr>
          <p:cNvPr id="15" name="TextBox 14"/>
          <p:cNvSpPr txBox="1"/>
          <p:nvPr/>
        </p:nvSpPr>
        <p:spPr>
          <a:xfrm>
            <a:off x="1696006" y="4900952"/>
            <a:ext cx="8779606" cy="461665"/>
          </a:xfrm>
          <a:prstGeom prst="rect">
            <a:avLst/>
          </a:prstGeom>
          <a:noFill/>
        </p:spPr>
        <p:txBody>
          <a:bodyPr wrap="square" rtlCol="0">
            <a:spAutoFit/>
          </a:bodyPr>
          <a:lstStyle/>
          <a:p>
            <a:r>
              <a:rPr lang="en-US" sz="2400" dirty="0"/>
              <a:t>Step 4: Find the p-value: P-value 0.0162&lt; .05</a:t>
            </a:r>
          </a:p>
        </p:txBody>
      </p:sp>
      <p:sp>
        <p:nvSpPr>
          <p:cNvPr id="12" name="TextBox 11"/>
          <p:cNvSpPr txBox="1"/>
          <p:nvPr/>
        </p:nvSpPr>
        <p:spPr>
          <a:xfrm>
            <a:off x="152400" y="5409695"/>
            <a:ext cx="11785600" cy="1200329"/>
          </a:xfrm>
          <a:prstGeom prst="rect">
            <a:avLst/>
          </a:prstGeom>
          <a:noFill/>
        </p:spPr>
        <p:txBody>
          <a:bodyPr wrap="square" rtlCol="0">
            <a:spAutoFit/>
          </a:bodyPr>
          <a:lstStyle/>
          <a:p>
            <a:r>
              <a:rPr lang="en-US" sz="2400" dirty="0"/>
              <a:t>Step 5: Key!  The sample mean we found is very unusual under the assumption that the true mean age is 21.  So we Reject the assumption that the true mean age is 21. That is, we REJECT H</a:t>
            </a:r>
            <a:r>
              <a:rPr lang="en-US" sz="2400" baseline="-25000" dirty="0"/>
              <a:t>0</a:t>
            </a:r>
            <a:r>
              <a:rPr lang="en-US" sz="2400" dirty="0"/>
              <a:t>.  </a:t>
            </a:r>
          </a:p>
        </p:txBody>
      </p:sp>
      <p:pic>
        <p:nvPicPr>
          <p:cNvPr id="13" name="Picture 12">
            <a:extLst>
              <a:ext uri="{FF2B5EF4-FFF2-40B4-BE49-F238E27FC236}">
                <a16:creationId xmlns:a16="http://schemas.microsoft.com/office/drawing/2014/main" id="{21BE6FF3-4F1E-44AF-BAF9-D00F8D738870}"/>
              </a:ext>
            </a:extLst>
          </p:cNvPr>
          <p:cNvPicPr>
            <a:picLocks noChangeAspect="1"/>
          </p:cNvPicPr>
          <p:nvPr/>
        </p:nvPicPr>
        <p:blipFill>
          <a:blip r:embed="rId7"/>
          <a:stretch>
            <a:fillRect/>
          </a:stretch>
        </p:blipFill>
        <p:spPr>
          <a:xfrm>
            <a:off x="3492157" y="2670399"/>
            <a:ext cx="4756494" cy="1520601"/>
          </a:xfrm>
          <a:prstGeom prst="rect">
            <a:avLst/>
          </a:prstGeom>
        </p:spPr>
      </p:pic>
    </p:spTree>
    <p:extLst>
      <p:ext uri="{BB962C8B-B14F-4D97-AF65-F5344CB8AC3E}">
        <p14:creationId xmlns:p14="http://schemas.microsoft.com/office/powerpoint/2010/main" val="105693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75C91A0-BCE3-4942-8FA7-745A8CF43781}"/>
              </a:ext>
            </a:extLst>
          </p:cNvPr>
          <p:cNvPicPr>
            <a:picLocks noChangeAspect="1"/>
          </p:cNvPicPr>
          <p:nvPr/>
        </p:nvPicPr>
        <p:blipFill>
          <a:blip r:embed="rId2"/>
          <a:stretch>
            <a:fillRect/>
          </a:stretch>
        </p:blipFill>
        <p:spPr>
          <a:xfrm>
            <a:off x="381000" y="962013"/>
            <a:ext cx="11277600" cy="711200"/>
          </a:xfrm>
          <a:prstGeom prst="rect">
            <a:avLst/>
          </a:prstGeom>
        </p:spPr>
      </p:pic>
      <p:sp>
        <p:nvSpPr>
          <p:cNvPr id="2" name="Title 1"/>
          <p:cNvSpPr>
            <a:spLocks noGrp="1"/>
          </p:cNvSpPr>
          <p:nvPr>
            <p:ph type="title"/>
          </p:nvPr>
        </p:nvSpPr>
        <p:spPr>
          <a:xfrm>
            <a:off x="1719943" y="533421"/>
            <a:ext cx="8823148" cy="457200"/>
          </a:xfrm>
        </p:spPr>
        <p:txBody>
          <a:bodyPr>
            <a:normAutofit fontScale="90000"/>
          </a:bodyPr>
          <a:lstStyle/>
          <a:p>
            <a:r>
              <a:rPr lang="en-US" dirty="0"/>
              <a:t>Let’s Formalize This Test Into 6 Steps!</a:t>
            </a:r>
          </a:p>
        </p:txBody>
      </p:sp>
      <mc:AlternateContent xmlns:mc="http://schemas.openxmlformats.org/markup-compatibility/2006" xmlns:a14="http://schemas.microsoft.com/office/drawing/2010/main">
        <mc:Choice Requires="a14">
          <p:sp>
            <p:nvSpPr>
              <p:cNvPr id="4" name="TextBox 3"/>
              <p:cNvSpPr txBox="1"/>
              <p:nvPr/>
            </p:nvSpPr>
            <p:spPr>
              <a:xfrm>
                <a:off x="1063422" y="1106269"/>
                <a:ext cx="9756978" cy="646331"/>
              </a:xfrm>
              <a:prstGeom prst="rect">
                <a:avLst/>
              </a:prstGeom>
              <a:noFill/>
            </p:spPr>
            <p:txBody>
              <a:bodyPr wrap="square" rtlCol="0">
                <a:spAutoFit/>
              </a:bodyPr>
              <a:lstStyle/>
              <a:p>
                <a:pPr algn="ctr"/>
                <a:r>
                  <a:rPr lang="en-US" dirty="0"/>
                  <a:t>We would like to test the claim that the population mean is not equal to 21. To do this, we take a sample of size n = 8 and find that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1063422" y="1106269"/>
                <a:ext cx="9756978" cy="646331"/>
              </a:xfrm>
              <a:prstGeom prst="rect">
                <a:avLst/>
              </a:prstGeom>
              <a:blipFill>
                <a:blip r:embed="rId3"/>
                <a:stretch>
                  <a:fillRect t="-3774" r="-519" b="-11321"/>
                </a:stretch>
              </a:blipFill>
            </p:spPr>
            <p:txBody>
              <a:bodyPr/>
              <a:lstStyle/>
              <a:p>
                <a:r>
                  <a:rPr lang="en-US">
                    <a:noFill/>
                  </a:rPr>
                  <a:t> </a:t>
                </a:r>
              </a:p>
            </p:txBody>
          </p:sp>
        </mc:Fallback>
      </mc:AlternateContent>
      <p:sp>
        <p:nvSpPr>
          <p:cNvPr id="5" name="TextBox 4"/>
          <p:cNvSpPr txBox="1"/>
          <p:nvPr/>
        </p:nvSpPr>
        <p:spPr>
          <a:xfrm>
            <a:off x="381001" y="1815256"/>
            <a:ext cx="8904516" cy="461665"/>
          </a:xfrm>
          <a:prstGeom prst="rect">
            <a:avLst/>
          </a:prstGeom>
          <a:noFill/>
        </p:spPr>
        <p:txBody>
          <a:bodyPr wrap="square" rtlCol="0">
            <a:spAutoFit/>
          </a:bodyPr>
          <a:lstStyle/>
          <a:p>
            <a:pPr algn="ctr"/>
            <a:r>
              <a:rPr lang="en-US" sz="2400" dirty="0"/>
              <a:t>Step 1: Identify the null (H</a:t>
            </a:r>
            <a:r>
              <a:rPr lang="en-US" sz="2400" baseline="-25000" dirty="0"/>
              <a:t>0</a:t>
            </a:r>
            <a:r>
              <a:rPr lang="en-US" sz="2400" dirty="0"/>
              <a:t>) and alternative (H</a:t>
            </a:r>
            <a:r>
              <a:rPr lang="en-US" sz="2400" baseline="-25000" dirty="0"/>
              <a:t>a</a:t>
            </a:r>
            <a:r>
              <a:rPr lang="en-US" sz="2400" dirty="0"/>
              <a:t>)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9113956" y="1668959"/>
                <a:ext cx="1514582" cy="769441"/>
              </a:xfrm>
              <a:prstGeom prst="rect">
                <a:avLst/>
              </a:prstGeom>
              <a:noFill/>
            </p:spPr>
            <p:txBody>
              <a:bodyPr wrap="none" rtlCol="0">
                <a:spAutoFit/>
              </a:bodyPr>
              <a:lstStyle/>
              <a:p>
                <a:r>
                  <a:rPr lang="en-US" sz="2000" dirty="0"/>
                  <a:t>H</a:t>
                </a:r>
                <a:r>
                  <a:rPr lang="en-US" sz="2000" baseline="-25000" dirty="0"/>
                  <a:t>0</a:t>
                </a:r>
                <a:r>
                  <a:rPr lang="en-US" sz="2000" dirty="0"/>
                  <a:t>: </a:t>
                </a:r>
                <a14:m>
                  <m:oMath xmlns:m="http://schemas.openxmlformats.org/officeDocument/2006/math">
                    <m:r>
                      <a:rPr lang="en-US" sz="2400" i="1">
                        <a:latin typeface="Cambria Math"/>
                      </a:rPr>
                      <m:t>µ=</m:t>
                    </m:r>
                    <m:r>
                      <a:rPr lang="en-US" sz="2400" i="1">
                        <a:latin typeface="Cambria Math" panose="02040503050406030204" pitchFamily="18" charset="0"/>
                      </a:rPr>
                      <m:t>21</m:t>
                    </m:r>
                  </m:oMath>
                </a14:m>
                <a:endParaRPr lang="en-US" sz="2000" dirty="0"/>
              </a:p>
              <a:p>
                <a:r>
                  <a:rPr lang="en-US" sz="2000" dirty="0"/>
                  <a:t>H</a:t>
                </a:r>
                <a:r>
                  <a:rPr lang="en-US" sz="2000" baseline="-25000" dirty="0"/>
                  <a:t>a</a:t>
                </a:r>
                <a:r>
                  <a:rPr lang="en-US" sz="2000" dirty="0"/>
                  <a:t>: </a:t>
                </a:r>
                <a14:m>
                  <m:oMath xmlns:m="http://schemas.openxmlformats.org/officeDocument/2006/math">
                    <m:r>
                      <a:rPr lang="en-US" sz="2000" i="1">
                        <a:latin typeface="Cambria Math"/>
                      </a:rPr>
                      <m:t>µ≠</m:t>
                    </m:r>
                    <m:r>
                      <a:rPr lang="en-US" sz="2000" i="1">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9113956" y="1668959"/>
                <a:ext cx="1514582" cy="769441"/>
              </a:xfrm>
              <a:prstGeom prst="rect">
                <a:avLst/>
              </a:prstGeom>
              <a:blipFill>
                <a:blip r:embed="rId4"/>
                <a:stretch>
                  <a:fillRect l="-4132" b="-14754"/>
                </a:stretch>
              </a:blipFill>
            </p:spPr>
            <p:txBody>
              <a:bodyPr/>
              <a:lstStyle/>
              <a:p>
                <a:r>
                  <a:rPr lang="en-US">
                    <a:noFill/>
                  </a:rPr>
                  <a:t> </a:t>
                </a:r>
              </a:p>
            </p:txBody>
          </p:sp>
        </mc:Fallback>
      </mc:AlternateContent>
      <p:sp>
        <p:nvSpPr>
          <p:cNvPr id="10" name="TextBox 9"/>
          <p:cNvSpPr txBox="1"/>
          <p:nvPr/>
        </p:nvSpPr>
        <p:spPr>
          <a:xfrm>
            <a:off x="1719943" y="2283244"/>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684426" y="4070312"/>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9601200" y="3884851"/>
                <a:ext cx="2150284" cy="12222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latin typeface="Cambria Math"/>
                        </a:rPr>
                        <m:t>=</m:t>
                      </m:r>
                      <m:f>
                        <m:fPr>
                          <m:ctrlPr>
                            <a:rPr lang="en-US" sz="1400" i="1">
                              <a:latin typeface="Cambria Math" panose="02040503050406030204" pitchFamily="18" charset="0"/>
                            </a:rPr>
                          </m:ctrlPr>
                        </m:fPr>
                        <m:num>
                          <m:r>
                            <a:rPr lang="en-US" sz="1400" i="1">
                              <a:latin typeface="Cambria Math" panose="02040503050406030204" pitchFamily="18" charset="0"/>
                            </a:rPr>
                            <m:t>29.86</m:t>
                          </m:r>
                          <m:r>
                            <a:rPr lang="en-US" sz="1400" i="1">
                              <a:latin typeface="Cambria Math"/>
                            </a:rPr>
                            <m:t>−</m:t>
                          </m:r>
                          <m:r>
                            <a:rPr lang="en-US" sz="1400" i="1">
                              <a:latin typeface="Cambria Math" panose="02040503050406030204" pitchFamily="18" charset="0"/>
                            </a:rPr>
                            <m:t>21</m:t>
                          </m:r>
                        </m:num>
                        <m:den>
                          <m:f>
                            <m:fPr>
                              <m:ctrlPr>
                                <a:rPr lang="en-US" sz="1400" i="1">
                                  <a:latin typeface="Cambria Math" panose="02040503050406030204" pitchFamily="18" charset="0"/>
                                </a:rPr>
                              </m:ctrlPr>
                            </m:fPr>
                            <m:num>
                              <m:r>
                                <a:rPr lang="en-US" sz="1400" i="1">
                                  <a:latin typeface="Cambria Math" panose="02040503050406030204" pitchFamily="18" charset="0"/>
                                </a:rPr>
                                <m:t>7.09</m:t>
                              </m:r>
                            </m:num>
                            <m:den>
                              <m:rad>
                                <m:radPr>
                                  <m:degHide m:val="on"/>
                                  <m:ctrlPr>
                                    <a:rPr lang="en-US" sz="1400" i="1">
                                      <a:latin typeface="Cambria Math" panose="02040503050406030204" pitchFamily="18" charset="0"/>
                                    </a:rPr>
                                  </m:ctrlPr>
                                </m:radPr>
                                <m:deg/>
                                <m:e>
                                  <m:r>
                                    <a:rPr lang="en-US" sz="1400" i="1">
                                      <a:latin typeface="Cambria Math" panose="02040503050406030204" pitchFamily="18" charset="0"/>
                                    </a:rPr>
                                    <m:t>7</m:t>
                                  </m:r>
                                </m:e>
                              </m:rad>
                            </m:den>
                          </m:f>
                        </m:den>
                      </m:f>
                    </m:oMath>
                  </m:oMathPara>
                </a14:m>
                <a:endParaRPr lang="en-US" sz="1400" i="1" dirty="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a:solidFill>
                            <a:srgbClr val="FF0000"/>
                          </a:solidFill>
                          <a:latin typeface="Cambria Math"/>
                        </a:rPr>
                        <m:t>=</m:t>
                      </m:r>
                      <m:r>
                        <a:rPr lang="en-US" b="1">
                          <a:solidFill>
                            <a:srgbClr val="FF0000"/>
                          </a:solidFill>
                          <a:latin typeface="Cambria Math" panose="02040503050406030204" pitchFamily="18" charset="0"/>
                        </a:rPr>
                        <m:t>𝟑</m:t>
                      </m:r>
                      <m:r>
                        <a:rPr lang="en-US" b="1">
                          <a:solidFill>
                            <a:srgbClr val="FF0000"/>
                          </a:solidFill>
                          <a:latin typeface="Cambria Math" panose="02040503050406030204" pitchFamily="18" charset="0"/>
                        </a:rPr>
                        <m:t>.</m:t>
                      </m:r>
                      <m:r>
                        <a:rPr lang="en-US" b="1">
                          <a:solidFill>
                            <a:srgbClr val="FF0000"/>
                          </a:solidFill>
                          <a:latin typeface="Cambria Math" panose="02040503050406030204" pitchFamily="18" charset="0"/>
                        </a:rPr>
                        <m:t>𝟑𝟏</m:t>
                      </m:r>
                    </m:oMath>
                  </m:oMathPara>
                </a14:m>
                <a:endParaRPr lang="en-US" sz="1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9601200" y="3884851"/>
                <a:ext cx="2150284" cy="12222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9285516" y="3886288"/>
                <a:ext cx="962315"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rPr>
                        <m:t>𝑡</m:t>
                      </m:r>
                      <m:r>
                        <a:rPr lang="en-US" sz="1400" i="1">
                          <a:latin typeface="Cambria Math"/>
                        </a:rPr>
                        <m:t>=</m:t>
                      </m:r>
                      <m:f>
                        <m:fPr>
                          <m:ctrlPr>
                            <a:rPr lang="en-US" sz="1400" i="1">
                              <a:latin typeface="Cambria Math" panose="02040503050406030204" pitchFamily="18" charset="0"/>
                            </a:rPr>
                          </m:ctrlPr>
                        </m:fPr>
                        <m:num>
                          <m:acc>
                            <m:accPr>
                              <m:chr m:val="̅"/>
                              <m:ctrlPr>
                                <a:rPr lang="en-US" sz="1400" i="1">
                                  <a:latin typeface="Cambria Math" panose="02040503050406030204" pitchFamily="18" charset="0"/>
                                </a:rPr>
                              </m:ctrlPr>
                            </m:accPr>
                            <m:e>
                              <m:r>
                                <a:rPr lang="en-US" sz="1400" i="1">
                                  <a:latin typeface="Cambria Math"/>
                                </a:rPr>
                                <m:t>𝑥</m:t>
                              </m:r>
                            </m:e>
                          </m:acc>
                          <m:r>
                            <a:rPr lang="en-US" sz="1400" i="1">
                              <a:latin typeface="Cambria Math"/>
                            </a:rPr>
                            <m:t>−</m:t>
                          </m:r>
                          <m:r>
                            <a:rPr lang="en-US" sz="1400" i="1">
                              <a:latin typeface="Cambria Math"/>
                              <a:ea typeface="Cambria Math"/>
                            </a:rPr>
                            <m:t>𝜇</m:t>
                          </m:r>
                        </m:num>
                        <m:den>
                          <m:f>
                            <m:fPr>
                              <m:ctrlPr>
                                <a:rPr lang="en-US" sz="1400" i="1">
                                  <a:latin typeface="Cambria Math" panose="02040503050406030204" pitchFamily="18" charset="0"/>
                                </a:rPr>
                              </m:ctrlPr>
                            </m:fPr>
                            <m:num>
                              <m:r>
                                <a:rPr lang="en-US" sz="1400" i="1">
                                  <a:latin typeface="Cambria Math"/>
                                </a:rPr>
                                <m:t>𝑠</m:t>
                              </m:r>
                            </m:num>
                            <m:den>
                              <m:rad>
                                <m:radPr>
                                  <m:degHide m:val="on"/>
                                  <m:ctrlPr>
                                    <a:rPr lang="en-US" sz="1400" i="1">
                                      <a:latin typeface="Cambria Math" panose="02040503050406030204" pitchFamily="18" charset="0"/>
                                    </a:rPr>
                                  </m:ctrlPr>
                                </m:radPr>
                                <m:deg/>
                                <m:e>
                                  <m:r>
                                    <a:rPr lang="en-US" sz="1400" i="1">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9285516" y="3886288"/>
                <a:ext cx="962315" cy="687111"/>
              </a:xfrm>
              <a:prstGeom prst="rect">
                <a:avLst/>
              </a:prstGeom>
              <a:blipFill>
                <a:blip r:embed="rId6"/>
                <a:stretch>
                  <a:fillRect/>
                </a:stretch>
              </a:blipFill>
            </p:spPr>
            <p:txBody>
              <a:bodyPr/>
              <a:lstStyle/>
              <a:p>
                <a:r>
                  <a:rPr lang="en-US">
                    <a:noFill/>
                  </a:rPr>
                  <a:t> </a:t>
                </a:r>
              </a:p>
            </p:txBody>
          </p:sp>
        </mc:Fallback>
      </mc:AlternateContent>
      <p:sp>
        <p:nvSpPr>
          <p:cNvPr id="15" name="TextBox 14"/>
          <p:cNvSpPr txBox="1"/>
          <p:nvPr/>
        </p:nvSpPr>
        <p:spPr>
          <a:xfrm>
            <a:off x="1684426" y="4565358"/>
            <a:ext cx="8779606" cy="461665"/>
          </a:xfrm>
          <a:prstGeom prst="rect">
            <a:avLst/>
          </a:prstGeom>
          <a:noFill/>
        </p:spPr>
        <p:txBody>
          <a:bodyPr wrap="square" rtlCol="0">
            <a:spAutoFit/>
          </a:bodyPr>
          <a:lstStyle/>
          <a:p>
            <a:r>
              <a:rPr lang="en-US" sz="2400" dirty="0"/>
              <a:t>Step 4: Find the p-value: P-value 0.0162 &lt; 0.05</a:t>
            </a:r>
          </a:p>
        </p:txBody>
      </p:sp>
      <p:pic>
        <p:nvPicPr>
          <p:cNvPr id="6" name="Picture 5"/>
          <p:cNvPicPr>
            <a:picLocks noChangeAspect="1"/>
          </p:cNvPicPr>
          <p:nvPr/>
        </p:nvPicPr>
        <p:blipFill>
          <a:blip r:embed="rId7"/>
          <a:stretch>
            <a:fillRect/>
          </a:stretch>
        </p:blipFill>
        <p:spPr>
          <a:xfrm>
            <a:off x="3319036" y="2744909"/>
            <a:ext cx="4265084" cy="1363503"/>
          </a:xfrm>
          <a:prstGeom prst="rect">
            <a:avLst/>
          </a:prstGeom>
        </p:spPr>
      </p:pic>
      <p:sp>
        <p:nvSpPr>
          <p:cNvPr id="12" name="TextBox 11"/>
          <p:cNvSpPr txBox="1"/>
          <p:nvPr/>
        </p:nvSpPr>
        <p:spPr>
          <a:xfrm>
            <a:off x="1684426" y="5024735"/>
            <a:ext cx="8779606" cy="461665"/>
          </a:xfrm>
          <a:prstGeom prst="rect">
            <a:avLst/>
          </a:prstGeom>
          <a:noFill/>
        </p:spPr>
        <p:txBody>
          <a:bodyPr wrap="square" rtlCol="0">
            <a:spAutoFit/>
          </a:bodyPr>
          <a:lstStyle/>
          <a:p>
            <a:r>
              <a:rPr lang="en-US" sz="2400" dirty="0"/>
              <a:t>Step 5:  REJECT H</a:t>
            </a:r>
            <a:r>
              <a:rPr lang="en-US" sz="2400" baseline="-25000" dirty="0"/>
              <a:t>0</a:t>
            </a:r>
            <a:r>
              <a:rPr lang="en-US" sz="2400" dirty="0"/>
              <a:t>  </a:t>
            </a:r>
          </a:p>
        </p:txBody>
      </p:sp>
      <p:sp>
        <p:nvSpPr>
          <p:cNvPr id="13" name="TextBox 12"/>
          <p:cNvSpPr txBox="1"/>
          <p:nvPr/>
        </p:nvSpPr>
        <p:spPr>
          <a:xfrm>
            <a:off x="152400" y="5457160"/>
            <a:ext cx="11887200" cy="1200329"/>
          </a:xfrm>
          <a:prstGeom prst="rect">
            <a:avLst/>
          </a:prstGeom>
          <a:noFill/>
        </p:spPr>
        <p:txBody>
          <a:bodyPr wrap="square" rtlCol="0">
            <a:spAutoFit/>
          </a:bodyPr>
          <a:lstStyle/>
          <a:p>
            <a:r>
              <a:rPr lang="en-US" dirty="0"/>
              <a:t>Step 6:  There is sufficient evidence to conclude that the true mean age of patrons at the Comber at 7pm is not equal to 21 (</a:t>
            </a:r>
            <a:r>
              <a:rPr lang="en-US" dirty="0">
                <a:solidFill>
                  <a:srgbClr val="FF0000"/>
                </a:solidFill>
              </a:rPr>
              <a:t>p-value =0.0162 </a:t>
            </a:r>
            <a:r>
              <a:rPr lang="en-US" dirty="0"/>
              <a:t>from a t-test). We could also say that there is sufficient evidence to conclude that the true mean is greater than 21. (Consider the red area in the right most tail.) </a:t>
            </a:r>
            <a:r>
              <a:rPr lang="en-US" dirty="0">
                <a:solidFill>
                  <a:srgbClr val="FF0000"/>
                </a:solidFill>
              </a:rPr>
              <a:t>This was not a random sample of all times, only at 7pm; thus, the result cannot be applied to the bar at all times.  The results are nevertheless intriguing.</a:t>
            </a:r>
            <a:r>
              <a:rPr lang="en-US" dirty="0"/>
              <a:t>   </a:t>
            </a:r>
          </a:p>
        </p:txBody>
      </p:sp>
    </p:spTree>
    <p:extLst>
      <p:ext uri="{BB962C8B-B14F-4D97-AF65-F5344CB8AC3E}">
        <p14:creationId xmlns:p14="http://schemas.microsoft.com/office/powerpoint/2010/main" val="349411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204" y="60368"/>
            <a:ext cx="9220200" cy="1450757"/>
          </a:xfrm>
        </p:spPr>
        <p:txBody>
          <a:bodyPr/>
          <a:lstStyle/>
          <a:p>
            <a:r>
              <a:rPr lang="en-US" dirty="0"/>
              <a:t>Finding the P-value – more detail</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28</a:t>
            </a:fld>
            <a:endParaRPr lang="en-US" altLang="en-US" dirty="0"/>
          </a:p>
        </p:txBody>
      </p:sp>
      <p:sp>
        <p:nvSpPr>
          <p:cNvPr id="5" name="Rectangle 4"/>
          <p:cNvSpPr/>
          <p:nvPr/>
        </p:nvSpPr>
        <p:spPr>
          <a:xfrm>
            <a:off x="2346960" y="1832042"/>
            <a:ext cx="7750840" cy="2523768"/>
          </a:xfrm>
          <a:prstGeom prst="rect">
            <a:avLst/>
          </a:prstGeom>
        </p:spPr>
        <p:txBody>
          <a:bodyPr wrap="none">
            <a:spAutoFit/>
          </a:bodyPr>
          <a:lstStyle/>
          <a:p>
            <a:r>
              <a:rPr lang="en-US" sz="3200" b="1" dirty="0">
                <a:solidFill>
                  <a:srgbClr val="FF0000"/>
                </a:solidFill>
              </a:rPr>
              <a:t>Step 4: Find the p-value: p-value &lt; 0.05</a:t>
            </a:r>
          </a:p>
          <a:p>
            <a:endParaRPr lang="en-US" dirty="0">
              <a:solidFill>
                <a:srgbClr val="FF0000"/>
              </a:solidFill>
            </a:endParaRPr>
          </a:p>
          <a:p>
            <a:r>
              <a:rPr lang="en-US" dirty="0">
                <a:solidFill>
                  <a:srgbClr val="FF0000"/>
                </a:solidFill>
              </a:rPr>
              <a:t>You could use Stat Trek / or the t-table.</a:t>
            </a:r>
          </a:p>
          <a:p>
            <a:endParaRPr lang="en-US" dirty="0">
              <a:solidFill>
                <a:srgbClr val="FF0000"/>
              </a:solidFill>
            </a:endParaRPr>
          </a:p>
          <a:p>
            <a:r>
              <a:rPr lang="en-US" dirty="0">
                <a:solidFill>
                  <a:srgbClr val="FF0000"/>
                </a:solidFill>
              </a:rPr>
              <a:t>OR</a:t>
            </a:r>
          </a:p>
          <a:p>
            <a:endParaRPr lang="en-US" dirty="0">
              <a:solidFill>
                <a:srgbClr val="FF0000"/>
              </a:solidFill>
            </a:endParaRPr>
          </a:p>
          <a:p>
            <a:r>
              <a:rPr lang="en-US" dirty="0">
                <a:solidFill>
                  <a:srgbClr val="FF0000"/>
                </a:solidFill>
              </a:rPr>
              <a:t>Software like SAS:</a:t>
            </a:r>
          </a:p>
          <a:p>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1669687" y="4208156"/>
            <a:ext cx="4278153" cy="1880589"/>
          </a:xfrm>
          <a:prstGeom prst="rect">
            <a:avLst/>
          </a:prstGeom>
        </p:spPr>
      </p:pic>
      <p:pic>
        <p:nvPicPr>
          <p:cNvPr id="7" name="Picture 6"/>
          <p:cNvPicPr>
            <a:picLocks noChangeAspect="1"/>
          </p:cNvPicPr>
          <p:nvPr/>
        </p:nvPicPr>
        <p:blipFill>
          <a:blip r:embed="rId3"/>
          <a:stretch>
            <a:fillRect/>
          </a:stretch>
        </p:blipFill>
        <p:spPr>
          <a:xfrm>
            <a:off x="6186734" y="3160396"/>
            <a:ext cx="3906095" cy="2888718"/>
          </a:xfrm>
          <a:prstGeom prst="rect">
            <a:avLst/>
          </a:prstGeom>
        </p:spPr>
      </p:pic>
      <p:sp>
        <p:nvSpPr>
          <p:cNvPr id="8" name="TextBox 7"/>
          <p:cNvSpPr txBox="1"/>
          <p:nvPr/>
        </p:nvSpPr>
        <p:spPr>
          <a:xfrm>
            <a:off x="8307497" y="5720985"/>
            <a:ext cx="593941" cy="369332"/>
          </a:xfrm>
          <a:prstGeom prst="rect">
            <a:avLst/>
          </a:prstGeom>
          <a:noFill/>
          <a:ln w="38100">
            <a:solidFill>
              <a:srgbClr val="FF0000"/>
            </a:solidFill>
          </a:ln>
        </p:spPr>
        <p:txBody>
          <a:bodyPr wrap="square" rtlCol="0">
            <a:spAutoFit/>
          </a:bodyPr>
          <a:lstStyle/>
          <a:p>
            <a:endParaRPr lang="en-US" dirty="0"/>
          </a:p>
        </p:txBody>
      </p:sp>
      <p:sp>
        <p:nvSpPr>
          <p:cNvPr id="9" name="TextBox 8"/>
          <p:cNvSpPr txBox="1"/>
          <p:nvPr/>
        </p:nvSpPr>
        <p:spPr>
          <a:xfrm>
            <a:off x="6980578" y="4944956"/>
            <a:ext cx="1178806" cy="369332"/>
          </a:xfrm>
          <a:prstGeom prst="rect">
            <a:avLst/>
          </a:prstGeom>
          <a:noFill/>
          <a:ln w="38100">
            <a:solidFill>
              <a:srgbClr val="FF0000"/>
            </a:solidFill>
          </a:ln>
        </p:spPr>
        <p:txBody>
          <a:bodyPr wrap="square" rtlCol="0">
            <a:spAutoFit/>
          </a:bodyPr>
          <a:lstStyle/>
          <a:p>
            <a:endParaRPr lang="en-US" dirty="0"/>
          </a:p>
        </p:txBody>
      </p:sp>
      <p:sp>
        <p:nvSpPr>
          <p:cNvPr id="3" name="TextBox 2"/>
          <p:cNvSpPr txBox="1"/>
          <p:nvPr/>
        </p:nvSpPr>
        <p:spPr>
          <a:xfrm>
            <a:off x="6758940" y="2708910"/>
            <a:ext cx="3417570" cy="369332"/>
          </a:xfrm>
          <a:prstGeom prst="rect">
            <a:avLst/>
          </a:prstGeom>
          <a:noFill/>
        </p:spPr>
        <p:txBody>
          <a:bodyPr wrap="square" rtlCol="0">
            <a:spAutoFit/>
          </a:bodyPr>
          <a:lstStyle/>
          <a:p>
            <a:r>
              <a:rPr lang="en-US" dirty="0"/>
              <a:t>Confidence interval</a:t>
            </a:r>
          </a:p>
        </p:txBody>
      </p:sp>
      <p:cxnSp>
        <p:nvCxnSpPr>
          <p:cNvPr id="11" name="Straight Arrow Connector 10"/>
          <p:cNvCxnSpPr/>
          <p:nvPr/>
        </p:nvCxnSpPr>
        <p:spPr>
          <a:xfrm flipV="1">
            <a:off x="7181850" y="2926080"/>
            <a:ext cx="365760" cy="2018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D0C4489-98E7-4CB3-8657-C6C363DD23BF}"/>
              </a:ext>
            </a:extLst>
          </p:cNvPr>
          <p:cNvSpPr txBox="1"/>
          <p:nvPr/>
        </p:nvSpPr>
        <p:spPr>
          <a:xfrm>
            <a:off x="2279780" y="6027789"/>
            <a:ext cx="7813048" cy="246221"/>
          </a:xfrm>
          <a:prstGeom prst="rect">
            <a:avLst/>
          </a:prstGeom>
          <a:noFill/>
        </p:spPr>
        <p:txBody>
          <a:bodyPr wrap="square" rtlCol="0">
            <a:spAutoFit/>
          </a:bodyPr>
          <a:lstStyle/>
          <a:p>
            <a:r>
              <a:rPr lang="en-US" sz="1000" dirty="0"/>
              <a:t>* The @@ symbol tells SAS to read the data “sideways” in a row.</a:t>
            </a:r>
          </a:p>
        </p:txBody>
      </p:sp>
    </p:spTree>
    <p:extLst>
      <p:ext uri="{BB962C8B-B14F-4D97-AF65-F5344CB8AC3E}">
        <p14:creationId xmlns:p14="http://schemas.microsoft.com/office/powerpoint/2010/main" val="401827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BF98E57-A8F2-4E4E-B901-AE4157BD4C2C}"/>
              </a:ext>
            </a:extLst>
          </p:cNvPr>
          <p:cNvPicPr>
            <a:picLocks noChangeAspect="1"/>
          </p:cNvPicPr>
          <p:nvPr/>
        </p:nvPicPr>
        <p:blipFill>
          <a:blip r:embed="rId2"/>
          <a:stretch>
            <a:fillRect/>
          </a:stretch>
        </p:blipFill>
        <p:spPr>
          <a:xfrm>
            <a:off x="3028951" y="3610188"/>
            <a:ext cx="5438775" cy="2066925"/>
          </a:xfrm>
          <a:prstGeom prst="rect">
            <a:avLst/>
          </a:prstGeom>
        </p:spPr>
      </p:pic>
      <p:sp>
        <p:nvSpPr>
          <p:cNvPr id="2" name="Title 1"/>
          <p:cNvSpPr>
            <a:spLocks noGrp="1"/>
          </p:cNvSpPr>
          <p:nvPr>
            <p:ph type="title"/>
          </p:nvPr>
        </p:nvSpPr>
        <p:spPr>
          <a:xfrm>
            <a:off x="1536080" y="62633"/>
            <a:ext cx="9372600" cy="1450757"/>
          </a:xfrm>
        </p:spPr>
        <p:txBody>
          <a:bodyPr/>
          <a:lstStyle/>
          <a:p>
            <a:r>
              <a:rPr lang="en-US" dirty="0"/>
              <a:t>Finding the P-value – more detail</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29</a:t>
            </a:fld>
            <a:endParaRPr lang="en-US" altLang="en-US" dirty="0"/>
          </a:p>
        </p:txBody>
      </p:sp>
      <p:sp>
        <p:nvSpPr>
          <p:cNvPr id="5" name="Rectangle 4"/>
          <p:cNvSpPr/>
          <p:nvPr/>
        </p:nvSpPr>
        <p:spPr>
          <a:xfrm>
            <a:off x="2346960" y="1832042"/>
            <a:ext cx="7750840" cy="1415772"/>
          </a:xfrm>
          <a:prstGeom prst="rect">
            <a:avLst/>
          </a:prstGeom>
        </p:spPr>
        <p:txBody>
          <a:bodyPr wrap="none">
            <a:spAutoFit/>
          </a:bodyPr>
          <a:lstStyle/>
          <a:p>
            <a:r>
              <a:rPr lang="en-US" sz="3200" b="1" dirty="0">
                <a:solidFill>
                  <a:srgbClr val="FF0000"/>
                </a:solidFill>
              </a:rPr>
              <a:t>Step 4: Find the p-value: p-value &lt; 0.05</a:t>
            </a:r>
          </a:p>
          <a:p>
            <a:endParaRPr lang="en-US" dirty="0">
              <a:solidFill>
                <a:srgbClr val="FF0000"/>
              </a:solidFill>
            </a:endParaRPr>
          </a:p>
          <a:p>
            <a:r>
              <a:rPr lang="en-US" dirty="0">
                <a:solidFill>
                  <a:srgbClr val="FF0000"/>
                </a:solidFill>
              </a:rPr>
              <a:t>Using R:</a:t>
            </a:r>
          </a:p>
          <a:p>
            <a:endParaRPr lang="en-US" dirty="0">
              <a:solidFill>
                <a:srgbClr val="FF0000"/>
              </a:solidFill>
            </a:endParaRPr>
          </a:p>
        </p:txBody>
      </p:sp>
      <p:sp>
        <p:nvSpPr>
          <p:cNvPr id="8" name="TextBox 7"/>
          <p:cNvSpPr txBox="1"/>
          <p:nvPr/>
        </p:nvSpPr>
        <p:spPr>
          <a:xfrm>
            <a:off x="5341404" y="4441371"/>
            <a:ext cx="549324" cy="369332"/>
          </a:xfrm>
          <a:prstGeom prst="rect">
            <a:avLst/>
          </a:prstGeom>
          <a:noFill/>
          <a:ln w="38100">
            <a:solidFill>
              <a:srgbClr val="FF0000"/>
            </a:solidFill>
          </a:ln>
        </p:spPr>
        <p:txBody>
          <a:bodyPr wrap="square" rtlCol="0">
            <a:spAutoFit/>
          </a:bodyPr>
          <a:lstStyle/>
          <a:p>
            <a:endParaRPr lang="en-US" dirty="0"/>
          </a:p>
        </p:txBody>
      </p:sp>
      <p:sp>
        <p:nvSpPr>
          <p:cNvPr id="9" name="TextBox 8"/>
          <p:cNvSpPr txBox="1"/>
          <p:nvPr/>
        </p:nvSpPr>
        <p:spPr>
          <a:xfrm>
            <a:off x="3028950" y="4944689"/>
            <a:ext cx="1480846" cy="369332"/>
          </a:xfrm>
          <a:prstGeom prst="rect">
            <a:avLst/>
          </a:prstGeom>
          <a:noFill/>
          <a:ln w="38100">
            <a:solidFill>
              <a:srgbClr val="FF0000"/>
            </a:solidFill>
          </a:ln>
        </p:spPr>
        <p:txBody>
          <a:bodyPr wrap="square" rtlCol="0">
            <a:spAutoFit/>
          </a:bodyPr>
          <a:lstStyle/>
          <a:p>
            <a:endParaRPr lang="en-US" dirty="0"/>
          </a:p>
        </p:txBody>
      </p:sp>
      <p:sp>
        <p:nvSpPr>
          <p:cNvPr id="3" name="TextBox 2"/>
          <p:cNvSpPr txBox="1"/>
          <p:nvPr/>
        </p:nvSpPr>
        <p:spPr>
          <a:xfrm>
            <a:off x="7066850" y="5395971"/>
            <a:ext cx="3417570" cy="369332"/>
          </a:xfrm>
          <a:prstGeom prst="rect">
            <a:avLst/>
          </a:prstGeom>
          <a:noFill/>
        </p:spPr>
        <p:txBody>
          <a:bodyPr wrap="square" rtlCol="0">
            <a:spAutoFit/>
          </a:bodyPr>
          <a:lstStyle/>
          <a:p>
            <a:r>
              <a:rPr lang="en-US" dirty="0"/>
              <a:t>Confidence interval</a:t>
            </a:r>
          </a:p>
        </p:txBody>
      </p:sp>
      <p:cxnSp>
        <p:nvCxnSpPr>
          <p:cNvPr id="11" name="Straight Arrow Connector 10"/>
          <p:cNvCxnSpPr>
            <a:cxnSpLocks/>
            <a:stCxn id="9" idx="3"/>
            <a:endCxn id="3" idx="1"/>
          </p:cNvCxnSpPr>
          <p:nvPr/>
        </p:nvCxnSpPr>
        <p:spPr>
          <a:xfrm>
            <a:off x="4509796" y="5129355"/>
            <a:ext cx="2557054" cy="45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34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Quick Quiz Question (QQQ 1)</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a:t>
            </a:fld>
            <a:endParaRPr lang="en-US" altLang="en-US" dirty="0"/>
          </a:p>
        </p:txBody>
      </p:sp>
      <p:pic>
        <p:nvPicPr>
          <p:cNvPr id="5" name="Picture 4">
            <a:extLst>
              <a:ext uri="{FF2B5EF4-FFF2-40B4-BE49-F238E27FC236}">
                <a16:creationId xmlns:a16="http://schemas.microsoft.com/office/drawing/2014/main" id="{BADABD98-5E5C-C04B-B5BA-8E069ECE85F0}"/>
              </a:ext>
            </a:extLst>
          </p:cNvPr>
          <p:cNvPicPr>
            <a:picLocks noChangeAspect="1"/>
          </p:cNvPicPr>
          <p:nvPr/>
        </p:nvPicPr>
        <p:blipFill>
          <a:blip r:embed="rId2"/>
          <a:stretch>
            <a:fillRect/>
          </a:stretch>
        </p:blipFill>
        <p:spPr>
          <a:xfrm>
            <a:off x="1962150" y="2317750"/>
            <a:ext cx="8267700" cy="2222500"/>
          </a:xfrm>
          <a:prstGeom prst="rect">
            <a:avLst/>
          </a:prstGeom>
        </p:spPr>
      </p:pic>
    </p:spTree>
    <p:extLst>
      <p:ext uri="{BB962C8B-B14F-4D97-AF65-F5344CB8AC3E}">
        <p14:creationId xmlns:p14="http://schemas.microsoft.com/office/powerpoint/2010/main" val="551875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286607"/>
            <a:ext cx="7543800" cy="1007458"/>
          </a:xfrm>
        </p:spPr>
        <p:txBody>
          <a:bodyPr/>
          <a:lstStyle/>
          <a:p>
            <a:r>
              <a:rPr lang="en-US" sz="3000" u="sng" dirty="0"/>
              <a:t>One-Sided Test + Two-Sided CI Demonstration</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30</a:t>
            </a:fld>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1143000" y="1841751"/>
                <a:ext cx="10210800" cy="4800600"/>
              </a:xfrm>
            </p:spPr>
            <p:txBody>
              <a:bodyPr>
                <a:normAutofit/>
              </a:bodyPr>
              <a:lstStyle/>
              <a:p>
                <a:r>
                  <a:rPr lang="en-US" sz="2200" dirty="0"/>
                  <a:t>Suppose we </a:t>
                </a:r>
                <a:r>
                  <a:rPr lang="en-US" dirty="0"/>
                  <a:t>would like to test the claim that the mean age of patrons is greater than 24.</a:t>
                </a:r>
              </a:p>
              <a:p>
                <a:endParaRPr lang="en-US" sz="2200" dirty="0"/>
              </a:p>
              <a:p>
                <a:r>
                  <a:rPr lang="en-US" i="1" dirty="0"/>
                  <a:t>Step 1</a:t>
                </a:r>
                <a:r>
                  <a:rPr lang="en-US" dirty="0"/>
                  <a:t>: State the null and alternative hypotheses.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𝑜</m:t>
                        </m:r>
                      </m:sub>
                    </m:sSub>
                    <m:r>
                      <a:rPr lang="en-US" b="0" i="1" smtClean="0">
                        <a:latin typeface="Cambria Math"/>
                      </a:rPr>
                      <m:t>: </m:t>
                    </m:r>
                    <m:r>
                      <a:rPr lang="en-US" b="0" i="1" smtClean="0">
                        <a:latin typeface="Cambria Math"/>
                        <a:ea typeface="Cambria Math"/>
                      </a:rPr>
                      <m:t>𝜇</m:t>
                    </m:r>
                    <m:r>
                      <a:rPr lang="en-US" b="0" i="1" smtClean="0">
                        <a:latin typeface="Cambria Math"/>
                        <a:ea typeface="Cambria Math"/>
                      </a:rPr>
                      <m:t>≤24 (</m:t>
                    </m:r>
                    <m:r>
                      <a:rPr lang="en-US" b="0" i="1" smtClean="0">
                        <a:latin typeface="Cambria Math"/>
                        <a:ea typeface="Cambria Math"/>
                      </a:rPr>
                      <m:t>𝑜𝑟</m:t>
                    </m:r>
                    <m:r>
                      <a:rPr lang="en-US" b="0" i="1" smtClean="0">
                        <a:latin typeface="Cambria Math"/>
                        <a:ea typeface="Cambria Math"/>
                      </a:rPr>
                      <m:t> </m:t>
                    </m:r>
                    <m:r>
                      <a:rPr lang="en-US" b="0" i="1" smtClean="0">
                        <a:latin typeface="Cambria Math"/>
                        <a:ea typeface="Cambria Math"/>
                      </a:rPr>
                      <m:t>𝜇</m:t>
                    </m:r>
                    <m:r>
                      <a:rPr lang="en-US" b="0" i="1" smtClean="0">
                        <a:latin typeface="Cambria Math"/>
                        <a:ea typeface="Cambria Math"/>
                      </a:rPr>
                      <m:t>=24) </m:t>
                    </m:r>
                    <m:r>
                      <a:rPr lang="en-US" b="0" i="1" smtClean="0">
                        <a:latin typeface="Cambria Math"/>
                        <a:ea typeface="Cambria Math"/>
                      </a:rPr>
                      <m:t>𝑣𝑠</m:t>
                    </m:r>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𝐻</m:t>
                        </m:r>
                      </m:e>
                      <m:sub>
                        <m:r>
                          <a:rPr lang="en-US" b="0" i="1" smtClean="0">
                            <a:latin typeface="Cambria Math"/>
                            <a:ea typeface="Cambria Math"/>
                          </a:rPr>
                          <m:t>𝑎</m:t>
                        </m:r>
                      </m:sub>
                    </m:sSub>
                    <m:r>
                      <a:rPr lang="en-US" b="0" i="1" smtClean="0">
                        <a:latin typeface="Cambria Math"/>
                        <a:ea typeface="Cambria Math"/>
                      </a:rPr>
                      <m:t>: </m:t>
                    </m:r>
                    <m:r>
                      <a:rPr lang="en-US" b="0" i="1" smtClean="0">
                        <a:latin typeface="Cambria Math"/>
                        <a:ea typeface="Cambria Math"/>
                      </a:rPr>
                      <m:t>𝜇</m:t>
                    </m:r>
                    <m:r>
                      <a:rPr lang="en-US" b="0" i="1" smtClean="0">
                        <a:latin typeface="Cambria Math"/>
                        <a:ea typeface="Cambria Math"/>
                      </a:rPr>
                      <m:t>&gt;24</m:t>
                    </m:r>
                  </m:oMath>
                </a14:m>
                <a:endParaRPr lang="en-US"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1143000" y="1841751"/>
                <a:ext cx="10210800" cy="4800600"/>
              </a:xfrm>
              <a:blipFill>
                <a:blip r:embed="rId2"/>
                <a:stretch>
                  <a:fillRect l="-1366" t="-1579"/>
                </a:stretch>
              </a:blipFill>
            </p:spPr>
            <p:txBody>
              <a:bodyPr/>
              <a:lstStyle/>
              <a:p>
                <a:r>
                  <a:rPr lang="en-US">
                    <a:noFill/>
                  </a:rPr>
                  <a:t> </a:t>
                </a:r>
              </a:p>
            </p:txBody>
          </p:sp>
        </mc:Fallback>
      </mc:AlternateContent>
    </p:spTree>
    <p:extLst>
      <p:ext uri="{BB962C8B-B14F-4D97-AF65-F5344CB8AC3E}">
        <p14:creationId xmlns:p14="http://schemas.microsoft.com/office/powerpoint/2010/main" val="3289237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u="sng" dirty="0"/>
              <a:t>One-Sided Test + Two-Sided CI Demonstration</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31</a:t>
            </a:fld>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1295400" y="1697289"/>
                <a:ext cx="9829800" cy="4800600"/>
              </a:xfrm>
            </p:spPr>
            <p:txBody>
              <a:bodyPr>
                <a:normAutofit fontScale="92500" lnSpcReduction="20000"/>
              </a:bodyPr>
              <a:lstStyle/>
              <a:p>
                <a:r>
                  <a:rPr lang="en-US" sz="2200" dirty="0"/>
                  <a:t>Suppose we </a:t>
                </a:r>
                <a:r>
                  <a:rPr lang="en-US" dirty="0"/>
                  <a:t>would like to test the claim that the mean age of patrons is greater than 24.</a:t>
                </a:r>
              </a:p>
              <a:p>
                <a:r>
                  <a:rPr lang="en-US" sz="2200" dirty="0"/>
                  <a:t>Skipping to the most important stuff…</a:t>
                </a:r>
              </a:p>
              <a:p>
                <a:r>
                  <a:rPr lang="en-US" dirty="0"/>
                  <a:t>Critical 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0.95, 6</m:t>
                        </m:r>
                      </m:sub>
                    </m:sSub>
                    <m:r>
                      <a:rPr lang="en-US" b="0" i="1" smtClean="0">
                        <a:latin typeface="Cambria Math"/>
                      </a:rPr>
                      <m:t>=1.943</m:t>
                    </m:r>
                  </m:oMath>
                </a14:m>
                <a:r>
                  <a:rPr lang="en-US" sz="2200" dirty="0"/>
                  <a:t> </a:t>
                </a:r>
                <a:r>
                  <a:rPr lang="en-US" sz="2200" dirty="0">
                    <a:solidFill>
                      <a:srgbClr val="FF0000"/>
                    </a:solidFill>
                  </a:rPr>
                  <a:t>(alpha = 0.05)</a:t>
                </a:r>
              </a:p>
              <a:p>
                <a:r>
                  <a:rPr lang="en-US" dirty="0"/>
                  <a:t>Test statistic, </a:t>
                </a:r>
                <a14:m>
                  <m:oMath xmlns:m="http://schemas.openxmlformats.org/officeDocument/2006/math">
                    <m:r>
                      <a:rPr lang="en-US" b="0" i="1" smtClean="0">
                        <a:latin typeface="Cambria Math"/>
                      </a:rPr>
                      <m:t>𝑡</m:t>
                    </m:r>
                    <m:r>
                      <a:rPr lang="en-US" b="0" i="1" smtClean="0">
                        <a:latin typeface="Cambria Math"/>
                      </a:rPr>
                      <m:t>=2.1884</m:t>
                    </m:r>
                  </m:oMath>
                </a14:m>
                <a:endParaRPr lang="en-US" sz="2200" dirty="0"/>
              </a:p>
              <a:p>
                <a:r>
                  <a:rPr lang="en-US" dirty="0"/>
                  <a:t>P-value, </a:t>
                </a:r>
                <a14:m>
                  <m:oMath xmlns:m="http://schemas.openxmlformats.org/officeDocument/2006/math">
                    <m:r>
                      <a:rPr lang="en-US" b="0" i="1" smtClean="0">
                        <a:latin typeface="Cambria Math"/>
                      </a:rPr>
                      <m:t>𝑝</m:t>
                    </m:r>
                    <m:r>
                      <a:rPr lang="en-US" b="0" i="1" smtClean="0">
                        <a:latin typeface="Cambria Math"/>
                      </a:rPr>
                      <m:t>=0.036</m:t>
                    </m:r>
                  </m:oMath>
                </a14:m>
                <a:endParaRPr lang="en-US" sz="2200" dirty="0"/>
              </a:p>
              <a:p>
                <a:r>
                  <a:rPr lang="en-US" dirty="0"/>
                  <a:t>Conclusion: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𝑜</m:t>
                        </m:r>
                      </m:sub>
                    </m:sSub>
                  </m:oMath>
                </a14:m>
                <a:endParaRPr lang="en-US" sz="2200" dirty="0"/>
              </a:p>
              <a:p>
                <a:r>
                  <a:rPr lang="en-US" dirty="0"/>
                  <a:t>i.e. conclude that the mean is greater than 24.</a:t>
                </a:r>
              </a:p>
              <a:p>
                <a:r>
                  <a:rPr lang="en-US" sz="2200" dirty="0">
                    <a:solidFill>
                      <a:srgbClr val="FF0000"/>
                    </a:solidFill>
                  </a:rPr>
                  <a:t>1-sided 95% CI</a:t>
                </a:r>
                <a:r>
                  <a:rPr lang="en-US" sz="2200" dirty="0"/>
                  <a:t>: </a:t>
                </a:r>
                <a14:m>
                  <m:oMath xmlns:m="http://schemas.openxmlformats.org/officeDocument/2006/math">
                    <m:d>
                      <m:dPr>
                        <m:begChr m:val="["/>
                        <m:endChr m:val="]"/>
                        <m:ctrlPr>
                          <a:rPr lang="en-US" sz="2200" i="1">
                            <a:latin typeface="Cambria Math" panose="02040503050406030204" pitchFamily="18" charset="0"/>
                          </a:rPr>
                        </m:ctrlPr>
                      </m:dPr>
                      <m:e>
                        <m:r>
                          <a:rPr lang="en-US" sz="2200" i="1">
                            <a:latin typeface="Cambria Math"/>
                          </a:rPr>
                          <m:t>24.7, </m:t>
                        </m:r>
                        <m:r>
                          <a:rPr lang="en-US" sz="2200" i="1">
                            <a:latin typeface="Cambria Math"/>
                            <a:ea typeface="Cambria Math"/>
                          </a:rPr>
                          <m:t>∞</m:t>
                        </m:r>
                      </m:e>
                    </m:d>
                  </m:oMath>
                </a14:m>
                <a:endParaRPr lang="en-US" sz="2200" dirty="0"/>
              </a:p>
              <a:p>
                <a:r>
                  <a:rPr lang="en-US" dirty="0">
                    <a:solidFill>
                      <a:srgbClr val="FF0000"/>
                    </a:solidFill>
                  </a:rPr>
                  <a:t>2-sided 95% CI</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2</m:t>
                        </m:r>
                        <m:r>
                          <a:rPr lang="en-US" b="0" i="1" smtClean="0">
                            <a:latin typeface="Cambria Math"/>
                          </a:rPr>
                          <m:t>3.3</m:t>
                        </m:r>
                        <m:r>
                          <a:rPr lang="en-US" i="1">
                            <a:latin typeface="Cambria Math"/>
                          </a:rPr>
                          <m:t>, </m:t>
                        </m:r>
                        <m:r>
                          <a:rPr lang="en-US" b="0" i="1" smtClean="0">
                            <a:latin typeface="Cambria Math"/>
                          </a:rPr>
                          <m:t>36.4</m:t>
                        </m:r>
                      </m:e>
                    </m:d>
                  </m:oMath>
                </a14:m>
                <a:endParaRPr lang="en-US" sz="2200" dirty="0"/>
              </a:p>
              <a:p>
                <a:pPr lvl="1"/>
                <a:r>
                  <a:rPr lang="en-US" sz="2000" dirty="0"/>
                  <a:t>But… wait! 24 is in the CI, implying it is a ‘plausible’ value – i.e. we would fail to reject the null.</a:t>
                </a:r>
              </a:p>
              <a:p>
                <a:endParaRPr lang="en-US" dirty="0"/>
              </a:p>
              <a:p>
                <a:endParaRPr lang="en-US" sz="2200" dirty="0"/>
              </a:p>
              <a:p>
                <a:endParaRPr lang="en-US" dirty="0"/>
              </a:p>
              <a:p>
                <a:endParaRPr lang="en-US" sz="2200" dirty="0"/>
              </a:p>
              <a:p>
                <a:endParaRPr lang="en-US" sz="2200" dirty="0"/>
              </a:p>
              <a:p>
                <a:endParaRPr lang="en-US" sz="2200"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1295400" y="1697289"/>
                <a:ext cx="9829800" cy="4800600"/>
              </a:xfrm>
              <a:blipFill>
                <a:blip r:embed="rId2"/>
                <a:stretch>
                  <a:fillRect l="-1290" t="-3430" r="-129"/>
                </a:stretch>
              </a:blipFill>
            </p:spPr>
            <p:txBody>
              <a:bodyPr/>
              <a:lstStyle/>
              <a:p>
                <a:r>
                  <a:rPr lang="en-US">
                    <a:noFill/>
                  </a:rPr>
                  <a:t> </a:t>
                </a:r>
              </a:p>
            </p:txBody>
          </p:sp>
        </mc:Fallback>
      </mc:AlternateContent>
    </p:spTree>
    <p:extLst>
      <p:ext uri="{BB962C8B-B14F-4D97-AF65-F5344CB8AC3E}">
        <p14:creationId xmlns:p14="http://schemas.microsoft.com/office/powerpoint/2010/main" val="4288877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u="sng" dirty="0"/>
              <a:t>One-Sided Test + Two-Sided CI Demonstration</a:t>
            </a:r>
          </a:p>
        </p:txBody>
      </p:sp>
      <p:sp>
        <p:nvSpPr>
          <p:cNvPr id="4" name="Slide Number Placeholder 3"/>
          <p:cNvSpPr>
            <a:spLocks noGrp="1"/>
          </p:cNvSpPr>
          <p:nvPr>
            <p:ph type="sldNum" sz="quarter" idx="12"/>
          </p:nvPr>
        </p:nvSpPr>
        <p:spPr>
          <a:xfrm>
            <a:off x="7425345" y="6645275"/>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32</a:t>
            </a:fld>
            <a:endParaRPr lang="en-US" dirty="0"/>
          </a:p>
        </p:txBody>
      </p:sp>
      <p:sp>
        <p:nvSpPr>
          <p:cNvPr id="7" name="Content Placeholder 2"/>
          <p:cNvSpPr>
            <a:spLocks noGrp="1"/>
          </p:cNvSpPr>
          <p:nvPr>
            <p:ph idx="1"/>
          </p:nvPr>
        </p:nvSpPr>
        <p:spPr>
          <a:xfrm>
            <a:off x="710387" y="1371600"/>
            <a:ext cx="10972800" cy="4800600"/>
          </a:xfrm>
        </p:spPr>
        <p:txBody>
          <a:bodyPr/>
          <a:lstStyle/>
          <a:p>
            <a:r>
              <a:rPr lang="en-US" sz="2200" dirty="0"/>
              <a:t>Suppose we </a:t>
            </a:r>
            <a:r>
              <a:rPr lang="en-US" dirty="0"/>
              <a:t>would like to test the claim that the mean age of patrons is greater than 24.</a:t>
            </a:r>
          </a:p>
          <a:p>
            <a:endParaRPr lang="en-US" sz="2200" dirty="0"/>
          </a:p>
          <a:p>
            <a:endParaRPr lang="en-US" dirty="0"/>
          </a:p>
          <a:p>
            <a:endParaRPr lang="en-US" sz="2200" dirty="0"/>
          </a:p>
          <a:p>
            <a:endParaRPr lang="en-US" dirty="0"/>
          </a:p>
          <a:p>
            <a:endParaRPr lang="en-US" sz="2200" dirty="0"/>
          </a:p>
          <a:p>
            <a:endParaRPr lang="en-US" sz="2200" dirty="0"/>
          </a:p>
          <a:p>
            <a:pPr marL="114300" indent="0">
              <a:buNone/>
            </a:pP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100" y="2672790"/>
            <a:ext cx="2938463" cy="2650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067" y="2682941"/>
            <a:ext cx="2948265" cy="2651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4038600" y="5443286"/>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7696200" y="5429070"/>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355445" y="6017915"/>
            <a:ext cx="3467096" cy="369332"/>
          </a:xfrm>
          <a:prstGeom prst="rect">
            <a:avLst/>
          </a:prstGeom>
          <a:noFill/>
        </p:spPr>
        <p:txBody>
          <a:bodyPr wrap="square" rtlCol="0">
            <a:spAutoFit/>
          </a:bodyPr>
          <a:lstStyle/>
          <a:p>
            <a:pPr algn="ctr"/>
            <a:r>
              <a:rPr lang="en-US" dirty="0"/>
              <a:t>One Sided-Test at alpha = 0.05</a:t>
            </a:r>
          </a:p>
        </p:txBody>
      </p:sp>
      <p:sp>
        <p:nvSpPr>
          <p:cNvPr id="12" name="TextBox 11"/>
          <p:cNvSpPr txBox="1"/>
          <p:nvPr/>
        </p:nvSpPr>
        <p:spPr>
          <a:xfrm>
            <a:off x="6196787" y="6002438"/>
            <a:ext cx="3467085" cy="369332"/>
          </a:xfrm>
          <a:prstGeom prst="rect">
            <a:avLst/>
          </a:prstGeom>
          <a:noFill/>
        </p:spPr>
        <p:txBody>
          <a:bodyPr wrap="square" rtlCol="0">
            <a:spAutoFit/>
          </a:bodyPr>
          <a:lstStyle/>
          <a:p>
            <a:pPr algn="ctr"/>
            <a:r>
              <a:rPr lang="en-US" dirty="0"/>
              <a:t>Two Sided-Test at alpha = 0.05</a:t>
            </a:r>
          </a:p>
        </p:txBody>
      </p:sp>
    </p:spTree>
    <p:extLst>
      <p:ext uri="{BB962C8B-B14F-4D97-AF65-F5344CB8AC3E}">
        <p14:creationId xmlns:p14="http://schemas.microsoft.com/office/powerpoint/2010/main" val="1835563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u="sng" dirty="0"/>
              <a:t>One-Sided Test + Two-Sided CI Demonstration</a:t>
            </a:r>
          </a:p>
        </p:txBody>
      </p:sp>
      <p:sp>
        <p:nvSpPr>
          <p:cNvPr id="4" name="Slide Number Placeholder 3"/>
          <p:cNvSpPr>
            <a:spLocks noGrp="1"/>
          </p:cNvSpPr>
          <p:nvPr>
            <p:ph type="sldNum" sz="quarter" idx="12"/>
          </p:nvPr>
        </p:nvSpPr>
        <p:spPr>
          <a:xfrm>
            <a:off x="7425345" y="6797675"/>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33</a:t>
            </a:fld>
            <a:endParaRPr lang="en-US" dirty="0"/>
          </a:p>
        </p:txBody>
      </p:sp>
      <p:sp>
        <p:nvSpPr>
          <p:cNvPr id="7" name="Content Placeholder 2"/>
          <p:cNvSpPr>
            <a:spLocks noGrp="1"/>
          </p:cNvSpPr>
          <p:nvPr>
            <p:ph idx="1"/>
          </p:nvPr>
        </p:nvSpPr>
        <p:spPr>
          <a:xfrm>
            <a:off x="533400" y="1719418"/>
            <a:ext cx="11049000" cy="4800600"/>
          </a:xfrm>
        </p:spPr>
        <p:txBody>
          <a:bodyPr/>
          <a:lstStyle/>
          <a:p>
            <a:r>
              <a:rPr lang="en-US" sz="2200" dirty="0"/>
              <a:t>Suppose we </a:t>
            </a:r>
            <a:r>
              <a:rPr lang="en-US" dirty="0"/>
              <a:t>would like to test the claim that the mean age of patrons is greater than 24.</a:t>
            </a:r>
          </a:p>
          <a:p>
            <a:endParaRPr lang="en-US" sz="2200" dirty="0"/>
          </a:p>
          <a:p>
            <a:endParaRPr lang="en-US" dirty="0"/>
          </a:p>
          <a:p>
            <a:endParaRPr lang="en-US" sz="2200" dirty="0"/>
          </a:p>
          <a:p>
            <a:endParaRPr lang="en-US" dirty="0"/>
          </a:p>
          <a:p>
            <a:endParaRPr lang="en-US" sz="2200" dirty="0"/>
          </a:p>
          <a:p>
            <a:endParaRPr lang="en-US" sz="2200" dirty="0"/>
          </a:p>
          <a:p>
            <a:pPr marL="114300" indent="0">
              <a:buNone/>
            </a:pPr>
            <a:endParaRPr lang="en-US" sz="2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1" y="2957426"/>
            <a:ext cx="2948265" cy="2651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4038600" y="5717771"/>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7696200" y="5703555"/>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391444" y="6336268"/>
            <a:ext cx="3294312" cy="369332"/>
          </a:xfrm>
          <a:prstGeom prst="rect">
            <a:avLst/>
          </a:prstGeom>
          <a:noFill/>
        </p:spPr>
        <p:txBody>
          <a:bodyPr wrap="square" rtlCol="0">
            <a:spAutoFit/>
          </a:bodyPr>
          <a:lstStyle/>
          <a:p>
            <a:pPr algn="ctr"/>
            <a:r>
              <a:rPr lang="en-US" dirty="0"/>
              <a:t>Two Sided-Test at alpha = 0.1</a:t>
            </a:r>
          </a:p>
        </p:txBody>
      </p:sp>
      <p:sp>
        <p:nvSpPr>
          <p:cNvPr id="12" name="TextBox 11"/>
          <p:cNvSpPr txBox="1"/>
          <p:nvPr/>
        </p:nvSpPr>
        <p:spPr>
          <a:xfrm>
            <a:off x="6096001" y="6295945"/>
            <a:ext cx="3704553" cy="369332"/>
          </a:xfrm>
          <a:prstGeom prst="rect">
            <a:avLst/>
          </a:prstGeom>
          <a:noFill/>
        </p:spPr>
        <p:txBody>
          <a:bodyPr wrap="square" rtlCol="0">
            <a:spAutoFit/>
          </a:bodyPr>
          <a:lstStyle/>
          <a:p>
            <a:pPr algn="ctr"/>
            <a:r>
              <a:rPr lang="en-US" dirty="0"/>
              <a:t>Two Sided-Test at alpha = 0.05</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454" y="2934680"/>
            <a:ext cx="2954004" cy="2651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051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u="sng" dirty="0"/>
              <a:t>One-Sided Test + Two-Sided CI Demonstration</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34</a:t>
            </a:fld>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381000" y="2362200"/>
                <a:ext cx="11430000" cy="4800600"/>
              </a:xfrm>
            </p:spPr>
            <p:txBody>
              <a:bodyPr/>
              <a:lstStyle/>
              <a:p>
                <a:pPr marL="0" indent="0">
                  <a:buNone/>
                </a:pPr>
                <a:endParaRPr lang="en-US" dirty="0"/>
              </a:p>
              <a:p>
                <a:r>
                  <a:rPr lang="en-US" sz="2200" dirty="0"/>
                  <a:t>Take-away: you can run into a situation where a 1-sided p-value at </a:t>
                </a:r>
                <a14:m>
                  <m:oMath xmlns:m="http://schemas.openxmlformats.org/officeDocument/2006/math">
                    <m:r>
                      <a:rPr lang="en-US" sz="2200" i="1">
                        <a:latin typeface="Cambria Math"/>
                        <a:ea typeface="Cambria Math"/>
                      </a:rPr>
                      <m:t>𝛼</m:t>
                    </m:r>
                  </m:oMath>
                </a14:m>
                <a:r>
                  <a:rPr lang="en-US" sz="2200" dirty="0"/>
                  <a:t> does not ‘agree’ with a 2-sided </a:t>
                </a:r>
                <a14:m>
                  <m:oMath xmlns:m="http://schemas.openxmlformats.org/officeDocument/2006/math">
                    <m:d>
                      <m:dPr>
                        <m:ctrlPr>
                          <a:rPr lang="en-US" sz="2200" i="1">
                            <a:latin typeface="Cambria Math" panose="02040503050406030204" pitchFamily="18" charset="0"/>
                          </a:rPr>
                        </m:ctrlPr>
                      </m:dPr>
                      <m:e>
                        <m:r>
                          <a:rPr lang="en-US" sz="2200" i="1">
                            <a:latin typeface="Cambria Math"/>
                          </a:rPr>
                          <m:t>1−</m:t>
                        </m:r>
                        <m:r>
                          <a:rPr lang="en-US" i="1">
                            <a:latin typeface="Cambria Math"/>
                            <a:ea typeface="Cambria Math"/>
                          </a:rPr>
                          <m:t>𝛼</m:t>
                        </m:r>
                      </m:e>
                    </m:d>
                    <m:r>
                      <a:rPr lang="en-US" sz="2200" i="1">
                        <a:latin typeface="Cambria Math"/>
                      </a:rPr>
                      <m:t>%</m:t>
                    </m:r>
                  </m:oMath>
                </a14:m>
                <a:r>
                  <a:rPr lang="en-US" sz="2200" dirty="0"/>
                  <a:t> CI.</a:t>
                </a:r>
              </a:p>
              <a:p>
                <a:pPr lvl="1"/>
                <a:r>
                  <a:rPr lang="en-US" sz="2000" dirty="0"/>
                  <a:t>This is why you should switch to a </a:t>
                </a:r>
                <a14:m>
                  <m:oMath xmlns:m="http://schemas.openxmlformats.org/officeDocument/2006/math">
                    <m:d>
                      <m:dPr>
                        <m:ctrlPr>
                          <a:rPr lang="en-US" i="1">
                            <a:latin typeface="Cambria Math" panose="02040503050406030204" pitchFamily="18" charset="0"/>
                          </a:rPr>
                        </m:ctrlPr>
                      </m:dPr>
                      <m:e>
                        <m:r>
                          <a:rPr lang="en-US" i="1">
                            <a:latin typeface="Cambria Math"/>
                          </a:rPr>
                          <m:t>1−</m:t>
                        </m:r>
                        <m:r>
                          <a:rPr lang="en-US" b="0" i="1" smtClean="0">
                            <a:latin typeface="Cambria Math"/>
                          </a:rPr>
                          <m:t>2</m:t>
                        </m:r>
                        <m:r>
                          <a:rPr lang="en-US" i="1">
                            <a:latin typeface="Cambria Math"/>
                            <a:ea typeface="Cambria Math"/>
                          </a:rPr>
                          <m:t>𝛼</m:t>
                        </m:r>
                      </m:e>
                    </m:d>
                    <m:r>
                      <a:rPr lang="en-US" i="1">
                        <a:latin typeface="Cambria Math"/>
                      </a:rPr>
                      <m:t>%</m:t>
                    </m:r>
                  </m:oMath>
                </a14:m>
                <a:r>
                  <a:rPr lang="en-US" dirty="0"/>
                  <a:t> CI if you want to ensure that the conclusions will agree.</a:t>
                </a:r>
              </a:p>
              <a:p>
                <a:pPr lvl="1"/>
                <a:endParaRPr lang="en-US" sz="2000" dirty="0"/>
              </a:p>
              <a:p>
                <a:endParaRPr lang="en-US" dirty="0"/>
              </a:p>
              <a:p>
                <a:endParaRPr lang="en-US" sz="2200" dirty="0"/>
              </a:p>
              <a:p>
                <a:endParaRPr lang="en-US" dirty="0"/>
              </a:p>
              <a:p>
                <a:endParaRPr lang="en-US" sz="2200" dirty="0"/>
              </a:p>
              <a:p>
                <a:endParaRPr lang="en-US" sz="2200" dirty="0"/>
              </a:p>
              <a:p>
                <a:pPr marL="114300" indent="0">
                  <a:buNone/>
                </a:pPr>
                <a:endParaRPr lang="en-US" sz="2200"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381000" y="2362200"/>
                <a:ext cx="11430000" cy="4800600"/>
              </a:xfrm>
              <a:blipFill>
                <a:blip r:embed="rId2"/>
                <a:stretch>
                  <a:fillRect l="-666"/>
                </a:stretch>
              </a:blipFill>
            </p:spPr>
            <p:txBody>
              <a:bodyPr/>
              <a:lstStyle/>
              <a:p>
                <a:r>
                  <a:rPr lang="en-US">
                    <a:noFill/>
                  </a:rPr>
                  <a:t> </a:t>
                </a:r>
              </a:p>
            </p:txBody>
          </p:sp>
        </mc:Fallback>
      </mc:AlternateContent>
    </p:spTree>
    <p:extLst>
      <p:ext uri="{BB962C8B-B14F-4D97-AF65-F5344CB8AC3E}">
        <p14:creationId xmlns:p14="http://schemas.microsoft.com/office/powerpoint/2010/main" val="1117797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006" y="2241867"/>
            <a:ext cx="7543800" cy="1450757"/>
          </a:xfrm>
        </p:spPr>
        <p:txBody>
          <a:bodyPr/>
          <a:lstStyle/>
          <a:p>
            <a:pPr algn="ctr"/>
            <a:r>
              <a:rPr lang="en-US" dirty="0"/>
              <a:t>End Question/Activity 4</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35</a:t>
            </a:fld>
            <a:endParaRPr lang="en-US" altLang="en-US" dirty="0"/>
          </a:p>
        </p:txBody>
      </p:sp>
    </p:spTree>
    <p:extLst>
      <p:ext uri="{BB962C8B-B14F-4D97-AF65-F5344CB8AC3E}">
        <p14:creationId xmlns:p14="http://schemas.microsoft.com/office/powerpoint/2010/main" val="16023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256006" y="2241867"/>
                <a:ext cx="7543800" cy="1450757"/>
              </a:xfrm>
            </p:spPr>
            <p:txBody>
              <a:bodyPr/>
              <a:lstStyle/>
              <a:p>
                <a:pPr algn="ctr"/>
                <a:r>
                  <a:rPr lang="en-US" dirty="0"/>
                  <a:t>Question 5</a:t>
                </a:r>
                <a:br>
                  <a:rPr lang="en-US" dirty="0"/>
                </a:b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2256006" y="2241867"/>
                <a:ext cx="7543800" cy="1450757"/>
              </a:xfrm>
              <a:blipFill>
                <a:blip r:embed="rId2"/>
                <a:stretch>
                  <a:fillRect t="-7826" b="-2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36</a:t>
            </a:fld>
            <a:endParaRPr lang="en-US" altLang="en-US" dirty="0"/>
          </a:p>
        </p:txBody>
      </p:sp>
    </p:spTree>
    <p:extLst>
      <p:ext uri="{BB962C8B-B14F-4D97-AF65-F5344CB8AC3E}">
        <p14:creationId xmlns:p14="http://schemas.microsoft.com/office/powerpoint/2010/main" val="2616548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62A0-A325-2C4E-8FB2-6D4EBE8723A9}"/>
              </a:ext>
            </a:extLst>
          </p:cNvPr>
          <p:cNvSpPr>
            <a:spLocks noGrp="1"/>
          </p:cNvSpPr>
          <p:nvPr>
            <p:ph type="title"/>
          </p:nvPr>
        </p:nvSpPr>
        <p:spPr/>
        <p:txBody>
          <a:bodyPr/>
          <a:lstStyle/>
          <a:p>
            <a:r>
              <a:rPr lang="en-US" dirty="0"/>
              <a:t>From The Homework!  (Q 2)</a:t>
            </a:r>
          </a:p>
        </p:txBody>
      </p:sp>
      <p:sp>
        <p:nvSpPr>
          <p:cNvPr id="4" name="Slide Number Placeholder 3">
            <a:extLst>
              <a:ext uri="{FF2B5EF4-FFF2-40B4-BE49-F238E27FC236}">
                <a16:creationId xmlns:a16="http://schemas.microsoft.com/office/drawing/2014/main" id="{6D562A6A-2FAC-B041-B3E1-4592AF8A2115}"/>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37</a:t>
            </a:fld>
            <a:endParaRPr lang="en-US" alt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EC825ED-4C8D-8942-BB46-33B07DBB481D}"/>
                  </a:ext>
                </a:extLst>
              </p:cNvPr>
              <p:cNvSpPr/>
              <p:nvPr/>
            </p:nvSpPr>
            <p:spPr>
              <a:xfrm>
                <a:off x="0" y="1464736"/>
                <a:ext cx="12192000" cy="5115375"/>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eriod"/>
                </a:pPr>
                <a:r>
                  <a:rPr lang="en-US" sz="1100" dirty="0">
                    <a:latin typeface="Calibri" panose="020F0502020204030204" pitchFamily="34" charset="0"/>
                    <a:ea typeface="Calibri" panose="020F0502020204030204" pitchFamily="34" charset="0"/>
                    <a:cs typeface="Times New Roman" panose="02020603050405020304" pitchFamily="18" charset="0"/>
                  </a:rPr>
                  <a:t>In the United States, it is illegal to discriminate against people based on various attributes.  One example is age.  An active lawsuit, filed August 30, 2011, in the Los Angeles District Office is a case against the American Samoa Government for systematic age discrimination by preferentially firing older workers. Though the data and details are currently sealed, suppose that a random sample of the ages of fired and not fired people in the American Samoa Government are listed below:</a:t>
                </a:r>
              </a:p>
              <a:p>
                <a:pPr marL="457200" marR="0">
                  <a:lnSpc>
                    <a:spcPct val="115000"/>
                  </a:lnSpc>
                  <a:spcBef>
                    <a:spcPts val="0"/>
                  </a:spcBef>
                  <a:spcAft>
                    <a:spcPts val="10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Fired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34 37 37 38 41 42 43 44 44 45 45 45 46 48 49 53 53 54 54 55 56</a:t>
                </a:r>
              </a:p>
              <a:p>
                <a:pPr marL="457200" marR="0">
                  <a:lnSpc>
                    <a:spcPct val="115000"/>
                  </a:lnSpc>
                  <a:spcBef>
                    <a:spcPts val="0"/>
                  </a:spcBef>
                  <a:spcAft>
                    <a:spcPts val="10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Not fired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27 33 36 37 38 38 39 42 42 43 43 44 44 44 45 45 45 45 46 46 47 47 48 48 49 49 51 51 52 54</a:t>
                </a:r>
              </a:p>
              <a:p>
                <a:pPr marL="45720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 </a:t>
                </a:r>
                <a:r>
                  <a:rPr lang="en-US" sz="1000" dirty="0">
                    <a:effectLst/>
                    <a:latin typeface="Calibri" panose="020F0502020204030204" pitchFamily="34" charset="0"/>
                    <a:ea typeface="Calibri" panose="020F0502020204030204" pitchFamily="34" charset="0"/>
                    <a:cs typeface="Times New Roman" panose="02020603050405020304" pitchFamily="18" charset="0"/>
                  </a:rPr>
                  <a:t>Perform a permutation test to test the claim that there is age discrimination. Provide the Ho and Ha, the p-value, and full statistical conclusion, including the scope (inference on population and causal inference). Note: this was similar to an example in Live Session 1.  You may start from scratch or use the sample code and PowerPoints from Live Session 1.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 Now run a two sample t-test appropriate for this scientific problem. (Use SAS.) </a:t>
                </a:r>
                <a:r>
                  <a:rPr lang="en-US" sz="800" i="1" dirty="0">
                    <a:effectLst/>
                    <a:latin typeface="Calibri" panose="020F0502020204030204" pitchFamily="34" charset="0"/>
                    <a:ea typeface="Calibri" panose="020F0502020204030204" pitchFamily="34" charset="0"/>
                    <a:cs typeface="Times New Roman" panose="02020603050405020304" pitchFamily="18" charset="0"/>
                  </a:rPr>
                  <a:t>(Note: we may not have talked much about a two-sided versus a one-sided test.  If you would like to read the discussion on pg. 44 (Statistical Sleuth), you can run a one-sided test if it seems appropriate.  Otherwise, just run a two-sided test as in class.  There are also examples in the Statistics Bridge Course.)</a:t>
                </a:r>
                <a:r>
                  <a:rPr lang="en-US" sz="1100" dirty="0">
                    <a:effectLst/>
                    <a:latin typeface="Calibri" panose="020F0502020204030204" pitchFamily="34" charset="0"/>
                    <a:ea typeface="Calibri" panose="020F0502020204030204" pitchFamily="34" charset="0"/>
                    <a:cs typeface="Times New Roman" panose="02020603050405020304" pitchFamily="18" charset="0"/>
                  </a:rPr>
                  <a:t> Be sure to include all six steps, a statistical conclusion, and scope of inference.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 Compare this p-value to the randomized p-value found in the previous sub-question.</a:t>
                </a:r>
              </a:p>
              <a:p>
                <a:pPr marL="457200" marR="0">
                  <a:lnSpc>
                    <a:spcPct val="115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 T</a:t>
                </a:r>
                <a:r>
                  <a:rPr lang="en-US" sz="1100" dirty="0">
                    <a:effectLst/>
                    <a:latin typeface="Calibri" panose="020F0502020204030204" pitchFamily="34" charset="0"/>
                    <a:ea typeface="Calibri" panose="020F0502020204030204" pitchFamily="34" charset="0"/>
                    <a:cs typeface="Times New Roman" panose="02020603050405020304" pitchFamily="18" charset="0"/>
                  </a:rPr>
                  <a:t>he jury wants to see a range of plausible values for the difference in means between the fired and not fired groups.  Provide them with a confidence interval for the difference of means and an interpretation.</a:t>
                </a:r>
              </a:p>
              <a:p>
                <a:pPr marL="457200" marR="0">
                  <a:lnSpc>
                    <a:spcPct val="115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e. </a:t>
                </a:r>
                <a:r>
                  <a:rPr lang="en-US" sz="1100" dirty="0">
                    <a:effectLst/>
                    <a:latin typeface="Calibri" panose="020F0502020204030204" pitchFamily="34" charset="0"/>
                    <a:ea typeface="Calibri" panose="020F0502020204030204" pitchFamily="34" charset="0"/>
                    <a:cs typeface="Times New Roman" panose="02020603050405020304" pitchFamily="18" charset="0"/>
                  </a:rPr>
                  <a:t>Given the sample standard deviations from SAS, calculate by hand </a:t>
                </a:r>
              </a:p>
              <a:p>
                <a:pPr marL="457200" marR="0">
                  <a:lnSpc>
                    <a:spcPct val="115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i</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Pooled standard deviation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1100" baseline="-25000" dirty="0" err="1">
                    <a:effectLst/>
                    <a:latin typeface="Calibri" panose="020F0502020204030204" pitchFamily="34" charset="0"/>
                    <a:ea typeface="Calibri" panose="020F0502020204030204" pitchFamily="34" charset="0"/>
                    <a:cs typeface="Times New Roman" panose="02020603050405020304" pitchFamily="18" charset="0"/>
                  </a:rPr>
                  <a:t>p</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ii. The standard error of (</a:t>
                </a:r>
                <a14:m>
                  <m:oMath xmlns:m="http://schemas.openxmlformats.org/officeDocument/2006/math">
                    <m:sSub>
                      <m:sSub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𝑋</m:t>
                            </m:r>
                          </m:e>
                        </m:acc>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𝐹𝐼𝑅𝐸𝐷</m:t>
                        </m:r>
                      </m:sub>
                    </m:sSub>
                    <m:r>
                      <a:rPr lang="en-US"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𝑋</m:t>
                            </m:r>
                          </m:e>
                        </m:acc>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𝑁𝑜𝑡</m:t>
                        </m:r>
                        <m:r>
                          <a:rPr lang="en-US" sz="1100" i="1">
                            <a:effectLst/>
                            <a:latin typeface="Cambria Math" panose="02040503050406030204" pitchFamily="18" charset="0"/>
                            <a:ea typeface="Calibri" panose="020F0502020204030204" pitchFamily="34" charset="0"/>
                            <a:cs typeface="Times New Roman" panose="02020603050405020304" pitchFamily="18" charset="0"/>
                          </a:rPr>
                          <m:t> </m:t>
                        </m:r>
                        <m:r>
                          <a:rPr lang="en-US" sz="1100" i="1">
                            <a:effectLst/>
                            <a:latin typeface="Cambria Math" panose="02040503050406030204" pitchFamily="18" charset="0"/>
                            <a:ea typeface="Calibri" panose="020F0502020204030204" pitchFamily="34" charset="0"/>
                            <a:cs typeface="Times New Roman" panose="02020603050405020304" pitchFamily="18" charset="0"/>
                          </a:rPr>
                          <m:t>𝐹𝑖𝑟𝑒𝑑</m:t>
                        </m:r>
                      </m:sub>
                    </m:sSub>
                  </m:oMath>
                </a14:m>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 Inspect and run this R Code and compare the results (t statistic, p-value, and confidence interval) to those you found in SAS.  To run the code, simply copy and paste the code below into R.  </a:t>
                </a:r>
              </a:p>
              <a:p>
                <a:pPr marL="45720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1000"/>
                  </a:spcAft>
                </a:pPr>
                <a:r>
                  <a:rPr lang="en-US" sz="1100" b="1" i="1" dirty="0">
                    <a:effectLst/>
                    <a:latin typeface="Calibri" panose="020F0502020204030204" pitchFamily="34" charset="0"/>
                    <a:ea typeface="Calibri" panose="020F0502020204030204" pitchFamily="34" charset="0"/>
                    <a:cs typeface="Times New Roman" panose="02020603050405020304" pitchFamily="18" charset="0"/>
                  </a:rPr>
                  <a:t>Fired = c(34, 37, 37, 38, 41, 42, 43, 44, 44, 45, 45, 45, 46, 48, 49, 53, 53, 54, 54, 55, 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1000"/>
                  </a:spcAft>
                </a:pP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Not_fired</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 = c(27, 33, 36, 37, 38, 38, 39, 42, 42, 43, 43, 44, 44, 44, 45, 45, 45, 45, 46, 46, 47, 47, 48, 48, 49, 49, 51, 51, 52, 54)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1000"/>
                  </a:spcAft>
                </a:pP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t.test</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(x = Fired, y = </a:t>
                </a: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Not_fired</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conf.int</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 = .95, </a:t>
                </a: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var.equal</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 = TRUE, alternative = "</a:t>
                </a:r>
                <a:r>
                  <a:rPr lang="en-US" sz="1100" b="1" i="1" dirty="0" err="1">
                    <a:effectLst/>
                    <a:latin typeface="Calibri" panose="020F0502020204030204" pitchFamily="34" charset="0"/>
                    <a:ea typeface="Calibri" panose="020F0502020204030204" pitchFamily="34" charset="0"/>
                    <a:cs typeface="Times New Roman" panose="02020603050405020304" pitchFamily="18" charset="0"/>
                  </a:rPr>
                  <a:t>two.sided</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2EC825ED-4C8D-8942-BB46-33B07DBB481D}"/>
                  </a:ext>
                </a:extLst>
              </p:cNvPr>
              <p:cNvSpPr>
                <a:spLocks noRot="1" noChangeAspect="1" noMove="1" noResize="1" noEditPoints="1" noAdjustHandles="1" noChangeArrowheads="1" noChangeShapeType="1" noTextEdit="1"/>
              </p:cNvSpPr>
              <p:nvPr/>
            </p:nvSpPr>
            <p:spPr>
              <a:xfrm>
                <a:off x="0" y="1464736"/>
                <a:ext cx="12192000" cy="5115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890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006" y="2241867"/>
            <a:ext cx="7543800" cy="1450757"/>
          </a:xfrm>
        </p:spPr>
        <p:txBody>
          <a:bodyPr/>
          <a:lstStyle/>
          <a:p>
            <a:pPr algn="ctr"/>
            <a:r>
              <a:rPr lang="en-US" dirty="0"/>
              <a:t>End Question 5</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38</a:t>
            </a:fld>
            <a:endParaRPr lang="en-US" altLang="en-US" dirty="0"/>
          </a:p>
        </p:txBody>
      </p:sp>
    </p:spTree>
    <p:extLst>
      <p:ext uri="{BB962C8B-B14F-4D97-AF65-F5344CB8AC3E}">
        <p14:creationId xmlns:p14="http://schemas.microsoft.com/office/powerpoint/2010/main" val="1190823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Hour)</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QQQ 2</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4</a:t>
            </a:fld>
            <a:endParaRPr lang="en-US" altLang="en-US" dirty="0"/>
          </a:p>
        </p:txBody>
      </p:sp>
      <p:pic>
        <p:nvPicPr>
          <p:cNvPr id="5" name="Picture 4">
            <a:extLst>
              <a:ext uri="{FF2B5EF4-FFF2-40B4-BE49-F238E27FC236}">
                <a16:creationId xmlns:a16="http://schemas.microsoft.com/office/drawing/2014/main" id="{11F55C13-2722-1144-8678-80EB52C4E775}"/>
              </a:ext>
            </a:extLst>
          </p:cNvPr>
          <p:cNvPicPr>
            <a:picLocks noChangeAspect="1"/>
          </p:cNvPicPr>
          <p:nvPr/>
        </p:nvPicPr>
        <p:blipFill>
          <a:blip r:embed="rId2"/>
          <a:stretch>
            <a:fillRect/>
          </a:stretch>
        </p:blipFill>
        <p:spPr>
          <a:xfrm>
            <a:off x="2083678" y="1552463"/>
            <a:ext cx="8024644" cy="4753602"/>
          </a:xfrm>
          <a:prstGeom prst="rect">
            <a:avLst/>
          </a:prstGeom>
        </p:spPr>
      </p:pic>
    </p:spTree>
    <p:extLst>
      <p:ext uri="{BB962C8B-B14F-4D97-AF65-F5344CB8AC3E}">
        <p14:creationId xmlns:p14="http://schemas.microsoft.com/office/powerpoint/2010/main" val="289352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7: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2!</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41</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QQQ 3</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pic>
        <p:nvPicPr>
          <p:cNvPr id="5" name="Picture 4">
            <a:extLst>
              <a:ext uri="{FF2B5EF4-FFF2-40B4-BE49-F238E27FC236}">
                <a16:creationId xmlns:a16="http://schemas.microsoft.com/office/drawing/2014/main" id="{D59FA5CE-2A6C-974F-A94D-BA6060F693AC}"/>
              </a:ext>
            </a:extLst>
          </p:cNvPr>
          <p:cNvPicPr>
            <a:picLocks noChangeAspect="1"/>
          </p:cNvPicPr>
          <p:nvPr/>
        </p:nvPicPr>
        <p:blipFill>
          <a:blip r:embed="rId2"/>
          <a:stretch>
            <a:fillRect/>
          </a:stretch>
        </p:blipFill>
        <p:spPr>
          <a:xfrm>
            <a:off x="1907330" y="1524000"/>
            <a:ext cx="8377339" cy="4457896"/>
          </a:xfrm>
          <a:prstGeom prst="rect">
            <a:avLst/>
          </a:prstGeom>
        </p:spPr>
      </p:pic>
    </p:spTree>
    <p:extLst>
      <p:ext uri="{BB962C8B-B14F-4D97-AF65-F5344CB8AC3E}">
        <p14:creationId xmlns:p14="http://schemas.microsoft.com/office/powerpoint/2010/main" val="66661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QQQ 4</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
        <p:nvSpPr>
          <p:cNvPr id="3" name="TextBox 2">
            <a:extLst>
              <a:ext uri="{FF2B5EF4-FFF2-40B4-BE49-F238E27FC236}">
                <a16:creationId xmlns:a16="http://schemas.microsoft.com/office/drawing/2014/main" id="{83488F3C-20E1-E04D-873A-3F75EFC2400F}"/>
              </a:ext>
            </a:extLst>
          </p:cNvPr>
          <p:cNvSpPr txBox="1"/>
          <p:nvPr/>
        </p:nvSpPr>
        <p:spPr>
          <a:xfrm>
            <a:off x="1295400" y="2946198"/>
            <a:ext cx="9372600" cy="646331"/>
          </a:xfrm>
          <a:prstGeom prst="rect">
            <a:avLst/>
          </a:prstGeom>
          <a:noFill/>
        </p:spPr>
        <p:txBody>
          <a:bodyPr wrap="square" rtlCol="0">
            <a:spAutoFit/>
          </a:bodyPr>
          <a:lstStyle/>
          <a:p>
            <a:pPr algn="ctr"/>
            <a:r>
              <a:rPr lang="en-US" sz="3600" dirty="0"/>
              <a:t>What is the formal definition of the ”</a:t>
            </a:r>
            <a:r>
              <a:rPr lang="en-US" sz="3600" dirty="0" err="1"/>
              <a:t>pvalue</a:t>
            </a:r>
            <a:r>
              <a:rPr lang="en-US" sz="3600" dirty="0"/>
              <a:t>”? </a:t>
            </a:r>
          </a:p>
        </p:txBody>
      </p:sp>
    </p:spTree>
    <p:extLst>
      <p:ext uri="{BB962C8B-B14F-4D97-AF65-F5344CB8AC3E}">
        <p14:creationId xmlns:p14="http://schemas.microsoft.com/office/powerpoint/2010/main" val="307893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7</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159639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5DD2-16FD-E54A-9504-F2121DEE658F}"/>
              </a:ext>
            </a:extLst>
          </p:cNvPr>
          <p:cNvSpPr>
            <a:spLocks noGrp="1"/>
          </p:cNvSpPr>
          <p:nvPr>
            <p:ph type="title"/>
          </p:nvPr>
        </p:nvSpPr>
        <p:spPr>
          <a:xfrm>
            <a:off x="228600" y="228600"/>
            <a:ext cx="11658600" cy="1143000"/>
          </a:xfrm>
        </p:spPr>
        <p:txBody>
          <a:bodyPr/>
          <a:lstStyle/>
          <a:p>
            <a:r>
              <a:rPr lang="en-US" dirty="0"/>
              <a:t>Question from Concept Check 2.13 in </a:t>
            </a:r>
            <a:r>
              <a:rPr lang="en-US" dirty="0" err="1"/>
              <a:t>Asynch</a:t>
            </a:r>
            <a:endParaRPr lang="en-US" dirty="0"/>
          </a:p>
        </p:txBody>
      </p:sp>
      <p:sp>
        <p:nvSpPr>
          <p:cNvPr id="3" name="Content Placeholder 2">
            <a:extLst>
              <a:ext uri="{FF2B5EF4-FFF2-40B4-BE49-F238E27FC236}">
                <a16:creationId xmlns:a16="http://schemas.microsoft.com/office/drawing/2014/main" id="{8F57EC2D-A7EF-A748-90EA-924FD12CD17A}"/>
              </a:ext>
            </a:extLst>
          </p:cNvPr>
          <p:cNvSpPr>
            <a:spLocks noGrp="1"/>
          </p:cNvSpPr>
          <p:nvPr>
            <p:ph idx="1"/>
          </p:nvPr>
        </p:nvSpPr>
        <p:spPr>
          <a:xfrm>
            <a:off x="228600" y="1600203"/>
            <a:ext cx="11811000" cy="4525963"/>
          </a:xfrm>
        </p:spPr>
        <p:txBody>
          <a:bodyPr/>
          <a:lstStyle/>
          <a:p>
            <a:r>
              <a:rPr lang="en-US" sz="2800" dirty="0"/>
              <a:t>Assume you wanted to test whether a new marketing strategy is increasing the mean total sales per day. You sample days at random under the old marketing system and 10 days at random under the new marketing system and record the mean sales for each group. You find that the 95 percent confidence interval for the difference of mean sales per day (</a:t>
            </a:r>
            <a:r>
              <a:rPr lang="el-GR" sz="2800" dirty="0"/>
              <a:t>μ_</a:t>
            </a:r>
            <a:r>
              <a:rPr lang="en-US" sz="2800" dirty="0"/>
              <a:t>new-</a:t>
            </a:r>
            <a:r>
              <a:rPr lang="el-GR" sz="2800" dirty="0"/>
              <a:t>μ_</a:t>
            </a:r>
            <a:r>
              <a:rPr lang="en-US" sz="2800" dirty="0"/>
              <a:t>old) is ($1.23, $1.60). You note that the new marketing strategy would cost $5.00 per day to implement. Is this result statistically significant? Why? Is this study practically significant? Why?</a:t>
            </a:r>
          </a:p>
          <a:p>
            <a:r>
              <a:rPr lang="en-US" sz="2800" dirty="0"/>
              <a:t>Please respond below and add this question and your response to your FLS slide deck.</a:t>
            </a:r>
          </a:p>
          <a:p>
            <a:endParaRPr lang="en-US" sz="2800" dirty="0"/>
          </a:p>
        </p:txBody>
      </p:sp>
    </p:spTree>
    <p:extLst>
      <p:ext uri="{BB962C8B-B14F-4D97-AF65-F5344CB8AC3E}">
        <p14:creationId xmlns:p14="http://schemas.microsoft.com/office/powerpoint/2010/main" val="1561091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9641</TotalTime>
  <Words>3746</Words>
  <Application>Microsoft Macintosh PowerPoint</Application>
  <PresentationFormat>Widescreen</PresentationFormat>
  <Paragraphs>311</Paragraphs>
  <Slides>42</Slides>
  <Notes>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 Math</vt:lpstr>
      <vt:lpstr>Symbol</vt:lpstr>
      <vt:lpstr>Times New Roman</vt:lpstr>
      <vt:lpstr>Wingdings</vt:lpstr>
      <vt:lpstr>1_Body Slides</vt:lpstr>
      <vt:lpstr>For Live Session Assignment (FLS) </vt:lpstr>
      <vt:lpstr>Question 1: Quick Quiz Questions</vt:lpstr>
      <vt:lpstr>Quick Quiz Question (QQQ 1)</vt:lpstr>
      <vt:lpstr>QQQ 2</vt:lpstr>
      <vt:lpstr>QQQ 3</vt:lpstr>
      <vt:lpstr>QQQ 4</vt:lpstr>
      <vt:lpstr>End Question 1:  Quick Quiz Questions</vt:lpstr>
      <vt:lpstr>Question 2   </vt:lpstr>
      <vt:lpstr>Question from Concept Check 2.13 in Asynch</vt:lpstr>
      <vt:lpstr>End Question 2   </vt:lpstr>
      <vt:lpstr>Question 3 (≤1 hour)   </vt:lpstr>
      <vt:lpstr>CLT Activity (From Section 2.2 of Asynch)</vt:lpstr>
      <vt:lpstr>CLT Activity</vt:lpstr>
      <vt:lpstr>End Question 3   </vt:lpstr>
      <vt:lpstr>Question / Activity 4 Review the following … this is a huge concept in tying everything together and will help with HW, Midterm, Final and most importantly, you application of these methods.   </vt:lpstr>
      <vt:lpstr>Confidence Interval</vt:lpstr>
      <vt:lpstr>PowerPoint Presentation</vt:lpstr>
      <vt:lpstr>PowerPoint Presentation</vt:lpstr>
      <vt:lpstr>Comparison of z to t</vt:lpstr>
      <vt:lpstr>1 Sample Hypothesis Testing: The 6 Steps</vt:lpstr>
      <vt:lpstr>Example: 1 Sample t-test</vt:lpstr>
      <vt:lpstr>Let’s Formalize This Test Into 6 Steps!</vt:lpstr>
      <vt:lpstr>Let’s Formalize This Test Into 6 Steps!</vt:lpstr>
      <vt:lpstr>Let’s Formalize This Test Into 6 Steps!</vt:lpstr>
      <vt:lpstr>Let’s Formalize This Test Into 6 Steps!</vt:lpstr>
      <vt:lpstr>Let’s Formalize This Test Into 6 Steps!</vt:lpstr>
      <vt:lpstr>Let’s Formalize This Test Into 6 Steps!</vt:lpstr>
      <vt:lpstr>Finding the P-value – more detail</vt:lpstr>
      <vt:lpstr>Finding the P-value – more detail</vt:lpstr>
      <vt:lpstr>One-Sided Test + Two-Sided CI Demonstration</vt:lpstr>
      <vt:lpstr>One-Sided Test + Two-Sided CI Demonstration</vt:lpstr>
      <vt:lpstr>One-Sided Test + Two-Sided CI Demonstration</vt:lpstr>
      <vt:lpstr>One-Sided Test + Two-Sided CI Demonstration</vt:lpstr>
      <vt:lpstr>One-Sided Test + Two-Sided CI Demonstration</vt:lpstr>
      <vt:lpstr>End Question/Activity 4</vt:lpstr>
      <vt:lpstr>Question 5 (≤2 hours)</vt:lpstr>
      <vt:lpstr>From The Homework!  (Q 2)</vt:lpstr>
      <vt:lpstr>End Question 5</vt:lpstr>
      <vt:lpstr>Question 6: Takeaways! (~ 1 Hour)</vt:lpstr>
      <vt:lpstr>Question 7: Questions!</vt:lpstr>
      <vt:lpstr>End For Live Session Assignment Unit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236</cp:revision>
  <cp:lastPrinted>2020-09-21T07:53:02Z</cp:lastPrinted>
  <dcterms:created xsi:type="dcterms:W3CDTF">2016-03-21T14:12:59Z</dcterms:created>
  <dcterms:modified xsi:type="dcterms:W3CDTF">2021-08-29T01:28:13Z</dcterms:modified>
  <cp:category/>
</cp:coreProperties>
</file>