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3"/>
  </p:notesMasterIdLst>
  <p:sldIdLst>
    <p:sldId id="270" r:id="rId2"/>
    <p:sldId id="291" r:id="rId3"/>
    <p:sldId id="296" r:id="rId4"/>
    <p:sldId id="297" r:id="rId5"/>
    <p:sldId id="293" r:id="rId6"/>
    <p:sldId id="418" r:id="rId7"/>
    <p:sldId id="527" r:id="rId8"/>
    <p:sldId id="419" r:id="rId9"/>
    <p:sldId id="334" r:id="rId10"/>
    <p:sldId id="336" r:id="rId11"/>
    <p:sldId id="413" r:id="rId12"/>
  </p:sldIdLst>
  <p:sldSz cx="12192000"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9" autoAdjust="0"/>
    <p:restoredTop sz="88482" autoAdjust="0"/>
  </p:normalViewPr>
  <p:slideViewPr>
    <p:cSldViewPr>
      <p:cViewPr>
        <p:scale>
          <a:sx n="129" d="100"/>
          <a:sy n="129" d="100"/>
        </p:scale>
        <p:origin x="168" y="-3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1/30/21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r-bloggers.com/wilcoxon-mann-whitney-rank-sum-test-or-test-u/"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5</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4: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960039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948-A4A3-5946-B047-076635D43652}"/>
              </a:ext>
            </a:extLst>
          </p:cNvPr>
          <p:cNvSpPr>
            <a:spLocks noGrp="1"/>
          </p:cNvSpPr>
          <p:nvPr>
            <p:ph type="title"/>
          </p:nvPr>
        </p:nvSpPr>
        <p:spPr>
          <a:xfrm>
            <a:off x="1695450" y="2819400"/>
            <a:ext cx="8801100" cy="1450757"/>
          </a:xfrm>
        </p:spPr>
        <p:txBody>
          <a:bodyPr/>
          <a:lstStyle/>
          <a:p>
            <a:pPr algn="ctr"/>
            <a:r>
              <a:rPr lang="en-US" dirty="0"/>
              <a:t>End For Live Session Assignment Unit 5!</a:t>
            </a:r>
          </a:p>
        </p:txBody>
      </p:sp>
      <p:sp>
        <p:nvSpPr>
          <p:cNvPr id="4" name="Slide Number Placeholder 3">
            <a:extLst>
              <a:ext uri="{FF2B5EF4-FFF2-40B4-BE49-F238E27FC236}">
                <a16:creationId xmlns:a16="http://schemas.microsoft.com/office/drawing/2014/main" id="{C89C5DF8-9726-8A40-B8E3-D578C82B8DDF}"/>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11</a:t>
            </a:fld>
            <a:endParaRPr lang="en-US" altLang="en-US" dirty="0"/>
          </a:p>
        </p:txBody>
      </p:sp>
    </p:spTree>
    <p:extLst>
      <p:ext uri="{BB962C8B-B14F-4D97-AF65-F5344CB8AC3E}">
        <p14:creationId xmlns:p14="http://schemas.microsoft.com/office/powerpoint/2010/main" val="293539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E449F-B444-7D43-BAB9-2A9A05C50B80}"/>
              </a:ext>
            </a:extLst>
          </p:cNvPr>
          <p:cNvSpPr>
            <a:spLocks noGrp="1"/>
          </p:cNvSpPr>
          <p:nvPr>
            <p:ph type="title"/>
          </p:nvPr>
        </p:nvSpPr>
        <p:spPr>
          <a:xfrm>
            <a:off x="2152650" y="2407287"/>
            <a:ext cx="7886700" cy="1325563"/>
          </a:xfrm>
        </p:spPr>
        <p:txBody>
          <a:bodyPr/>
          <a:lstStyle/>
          <a:p>
            <a:pPr algn="ctr"/>
            <a:r>
              <a:rPr lang="en-US" dirty="0"/>
              <a:t>Question 1:</a:t>
            </a:r>
            <a:br>
              <a:rPr lang="en-US" dirty="0"/>
            </a:br>
            <a:r>
              <a:rPr lang="en-US" dirty="0"/>
              <a:t>Quick Quiz Questions</a:t>
            </a:r>
          </a:p>
        </p:txBody>
      </p:sp>
    </p:spTree>
    <p:extLst>
      <p:ext uri="{BB962C8B-B14F-4D97-AF65-F5344CB8AC3E}">
        <p14:creationId xmlns:p14="http://schemas.microsoft.com/office/powerpoint/2010/main" val="1446849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1</a:t>
            </a:r>
          </a:p>
        </p:txBody>
      </p:sp>
      <p:pic>
        <p:nvPicPr>
          <p:cNvPr id="4" name="Picture 3">
            <a:extLst>
              <a:ext uri="{FF2B5EF4-FFF2-40B4-BE49-F238E27FC236}">
                <a16:creationId xmlns:a16="http://schemas.microsoft.com/office/drawing/2014/main" id="{7D9136E0-41B2-DD4E-8710-DED1F89BD956}"/>
              </a:ext>
            </a:extLst>
          </p:cNvPr>
          <p:cNvPicPr>
            <a:picLocks noChangeAspect="1"/>
          </p:cNvPicPr>
          <p:nvPr/>
        </p:nvPicPr>
        <p:blipFill>
          <a:blip r:embed="rId2"/>
          <a:stretch>
            <a:fillRect/>
          </a:stretch>
        </p:blipFill>
        <p:spPr>
          <a:xfrm>
            <a:off x="1841500" y="1485900"/>
            <a:ext cx="8509000" cy="5105400"/>
          </a:xfrm>
          <a:prstGeom prst="rect">
            <a:avLst/>
          </a:prstGeom>
        </p:spPr>
      </p:pic>
    </p:spTree>
    <p:extLst>
      <p:ext uri="{BB962C8B-B14F-4D97-AF65-F5344CB8AC3E}">
        <p14:creationId xmlns:p14="http://schemas.microsoft.com/office/powerpoint/2010/main" val="1620814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2</a:t>
            </a:r>
          </a:p>
        </p:txBody>
      </p:sp>
      <p:pic>
        <p:nvPicPr>
          <p:cNvPr id="3" name="Picture 2">
            <a:extLst>
              <a:ext uri="{FF2B5EF4-FFF2-40B4-BE49-F238E27FC236}">
                <a16:creationId xmlns:a16="http://schemas.microsoft.com/office/drawing/2014/main" id="{396477D2-B950-B74B-8B62-C5480D1B6825}"/>
              </a:ext>
            </a:extLst>
          </p:cNvPr>
          <p:cNvPicPr>
            <a:picLocks noChangeAspect="1"/>
          </p:cNvPicPr>
          <p:nvPr/>
        </p:nvPicPr>
        <p:blipFill>
          <a:blip r:embed="rId2"/>
          <a:stretch>
            <a:fillRect/>
          </a:stretch>
        </p:blipFill>
        <p:spPr>
          <a:xfrm>
            <a:off x="1930400" y="1690689"/>
            <a:ext cx="8331200" cy="4826000"/>
          </a:xfrm>
          <a:prstGeom prst="rect">
            <a:avLst/>
          </a:prstGeom>
        </p:spPr>
      </p:pic>
    </p:spTree>
    <p:extLst>
      <p:ext uri="{BB962C8B-B14F-4D97-AF65-F5344CB8AC3E}">
        <p14:creationId xmlns:p14="http://schemas.microsoft.com/office/powerpoint/2010/main" val="767310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032C-F3A2-3246-954B-BB47CD54099B}"/>
              </a:ext>
            </a:extLst>
          </p:cNvPr>
          <p:cNvSpPr>
            <a:spLocks noGrp="1"/>
          </p:cNvSpPr>
          <p:nvPr>
            <p:ph type="title"/>
          </p:nvPr>
        </p:nvSpPr>
        <p:spPr>
          <a:xfrm>
            <a:off x="609600" y="3124200"/>
            <a:ext cx="10972800" cy="1143000"/>
          </a:xfrm>
        </p:spPr>
        <p:txBody>
          <a:bodyPr/>
          <a:lstStyle/>
          <a:p>
            <a:r>
              <a:rPr lang="en-US" dirty="0"/>
              <a:t>End Question 1</a:t>
            </a:r>
          </a:p>
        </p:txBody>
      </p:sp>
    </p:spTree>
    <p:extLst>
      <p:ext uri="{BB962C8B-B14F-4D97-AF65-F5344CB8AC3E}">
        <p14:creationId xmlns:p14="http://schemas.microsoft.com/office/powerpoint/2010/main" val="3924517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781783" y="3429001"/>
                <a:ext cx="8628434" cy="1450757"/>
              </a:xfrm>
            </p:spPr>
            <p:txBody>
              <a:bodyPr/>
              <a:lstStyle/>
              <a:p>
                <a:pPr algn="ctr"/>
                <a:r>
                  <a:rPr lang="en-US" dirty="0"/>
                  <a:t>Question 2</a:t>
                </a:r>
                <a:br>
                  <a:rPr lang="en-US" dirty="0"/>
                </a:b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m:t>
                    </m:r>
                  </m:oMath>
                </a14:m>
                <a:r>
                  <a:rPr lang="en-US" dirty="0"/>
                  <a:t> hours)</a:t>
                </a:r>
                <a:br>
                  <a:rPr lang="en-US" dirty="0"/>
                </a:br>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781783" y="3429001"/>
                <a:ext cx="8628434" cy="1450757"/>
              </a:xfrm>
              <a:blipFill>
                <a:blip r:embed="rId2"/>
                <a:stretch>
                  <a:fillRect t="-552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6</a:t>
            </a:fld>
            <a:endParaRPr lang="en-US" altLang="en-US" dirty="0"/>
          </a:p>
        </p:txBody>
      </p:sp>
    </p:spTree>
    <p:extLst>
      <p:ext uri="{BB962C8B-B14F-4D97-AF65-F5344CB8AC3E}">
        <p14:creationId xmlns:p14="http://schemas.microsoft.com/office/powerpoint/2010/main" val="2716584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5CC1-17A8-144D-BB4D-794B04E87D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BDA57C-0EE1-6348-A2FD-671FDCFD73D9}"/>
              </a:ext>
            </a:extLst>
          </p:cNvPr>
          <p:cNvSpPr>
            <a:spLocks noGrp="1"/>
          </p:cNvSpPr>
          <p:nvPr>
            <p:ph idx="1"/>
          </p:nvPr>
        </p:nvSpPr>
        <p:spPr>
          <a:xfrm>
            <a:off x="381000" y="1600203"/>
            <a:ext cx="11430000" cy="4525963"/>
          </a:xfrm>
        </p:spPr>
        <p:txBody>
          <a:bodyPr/>
          <a:lstStyle/>
          <a:p>
            <a:pPr lvl="0"/>
            <a:r>
              <a:rPr lang="en-US" sz="1800" dirty="0"/>
              <a:t>When wildfires ravage forests, the timber industry argues that logging </a:t>
            </a:r>
            <a:r>
              <a:rPr lang="en-US" sz="1800" b="1" dirty="0"/>
              <a:t>(actual logging of trees … not the mathematical log!)</a:t>
            </a:r>
            <a:r>
              <a:rPr lang="en-US" sz="1800" dirty="0"/>
              <a:t> the burned trees enhances forest recovery; the EPA argues the opposite. The 2002 Biscuit Fire in southwest Oregon provided a test case.  Researchers selected 16 fire-affected plots in 2004, before any logging was done and counted tree seedlings along a randomly located transect pattern in each plot.  They returned in 2005, after nine of the plots had been logged, and counted the tree seedlings along the same transects.  The percent of seedlings lost from 2004 to 2005 is recorded in the file </a:t>
            </a:r>
            <a:r>
              <a:rPr lang="en-US" sz="1800" b="1" i="1" dirty="0" err="1"/>
              <a:t>logging.csv</a:t>
            </a:r>
            <a:r>
              <a:rPr lang="en-US" sz="1800" dirty="0"/>
              <a:t> for logged (L) and unlogged (U) plots:</a:t>
            </a:r>
          </a:p>
          <a:p>
            <a:r>
              <a:rPr lang="en-US" sz="1800" dirty="0"/>
              <a:t>Test the EPA’s assertion (and thus the opposite of the logging industries assertion) that logging </a:t>
            </a:r>
            <a:r>
              <a:rPr lang="en-US" sz="1800" b="1" dirty="0"/>
              <a:t>(again…. not the mathematical log! :)</a:t>
            </a:r>
            <a:r>
              <a:rPr lang="en-US" sz="1800" dirty="0"/>
              <a:t> actually increases the percentage of seedlings lost from 2004 to 2005.  </a:t>
            </a:r>
          </a:p>
          <a:p>
            <a:pPr lvl="1"/>
            <a:r>
              <a:rPr lang="en-US" sz="1600" dirty="0"/>
              <a:t>Perform a complete analysis using a rank sum test in SAS. (Logging data).</a:t>
            </a:r>
          </a:p>
          <a:p>
            <a:pPr lvl="1"/>
            <a:r>
              <a:rPr lang="en-US" sz="1600" dirty="0"/>
              <a:t>Verify the p-value and confidence interval by running the rank sum test in R (using R function </a:t>
            </a:r>
            <a:r>
              <a:rPr lang="en-US" sz="1600" dirty="0" err="1"/>
              <a:t>Wilcox.test</a:t>
            </a:r>
            <a:r>
              <a:rPr lang="en-US" sz="1600" dirty="0"/>
              <a:t>).  (You do not need to repeat the complete analysis … simply cut and paste a screen shot of your code and the output.) You may use: </a:t>
            </a:r>
            <a:r>
              <a:rPr lang="en-US" sz="1600" u="sng" dirty="0">
                <a:hlinkClick r:id="rId2"/>
              </a:rPr>
              <a:t>https://www.r-bloggers.com/wilcoxon-mann-whitney-rank-sum-test-or-test-u/</a:t>
            </a:r>
            <a:r>
              <a:rPr lang="en-US" sz="1600" dirty="0"/>
              <a:t> for reference. </a:t>
            </a:r>
          </a:p>
          <a:p>
            <a:pPr lvl="1"/>
            <a:r>
              <a:rPr lang="en-US" sz="1600" dirty="0"/>
              <a:t>Finally, perform a permutation test for the difference of means.  </a:t>
            </a:r>
          </a:p>
          <a:p>
            <a:endParaRPr lang="en-US" sz="1800" dirty="0"/>
          </a:p>
        </p:txBody>
      </p:sp>
    </p:spTree>
    <p:extLst>
      <p:ext uri="{BB962C8B-B14F-4D97-AF65-F5344CB8AC3E}">
        <p14:creationId xmlns:p14="http://schemas.microsoft.com/office/powerpoint/2010/main" val="45761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783" y="3429001"/>
            <a:ext cx="8628434" cy="1450757"/>
          </a:xfrm>
        </p:spPr>
        <p:txBody>
          <a:bodyPr/>
          <a:lstStyle/>
          <a:p>
            <a:pPr algn="ctr"/>
            <a:r>
              <a:rPr lang="en-US" dirty="0"/>
              <a:t>End Question 2</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8</a:t>
            </a:fld>
            <a:endParaRPr lang="en-US" altLang="en-US" dirty="0"/>
          </a:p>
        </p:txBody>
      </p:sp>
    </p:spTree>
    <p:extLst>
      <p:ext uri="{BB962C8B-B14F-4D97-AF65-F5344CB8AC3E}">
        <p14:creationId xmlns:p14="http://schemas.microsoft.com/office/powerpoint/2010/main" val="2411195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3: Takeaways!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27514183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15358</TotalTime>
  <Words>616</Words>
  <Application>Microsoft Macintosh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Cambria Math</vt:lpstr>
      <vt:lpstr>1_Body Slides</vt:lpstr>
      <vt:lpstr>For Live Session Assignment (FLS) </vt:lpstr>
      <vt:lpstr>Question 1: Quick Quiz Questions</vt:lpstr>
      <vt:lpstr>Question 1</vt:lpstr>
      <vt:lpstr>Question 2</vt:lpstr>
      <vt:lpstr>End Question 1</vt:lpstr>
      <vt:lpstr>Question 2 (≤2 hours)  </vt:lpstr>
      <vt:lpstr>PowerPoint Presentation</vt:lpstr>
      <vt:lpstr>End Question 2   </vt:lpstr>
      <vt:lpstr>Question 3: Takeaways!</vt:lpstr>
      <vt:lpstr>Question 4: Questions!</vt:lpstr>
      <vt:lpstr>End For Live Session Assignment Unit 5!</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Microsoft Office User</cp:lastModifiedBy>
  <cp:revision>281</cp:revision>
  <cp:lastPrinted>2020-09-21T07:53:02Z</cp:lastPrinted>
  <dcterms:created xsi:type="dcterms:W3CDTF">2016-03-21T14:12:59Z</dcterms:created>
  <dcterms:modified xsi:type="dcterms:W3CDTF">2021-01-30T09:40:56Z</dcterms:modified>
  <cp:category/>
</cp:coreProperties>
</file>