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47"/>
  </p:notesMasterIdLst>
  <p:sldIdLst>
    <p:sldId id="426" r:id="rId2"/>
    <p:sldId id="307" r:id="rId3"/>
    <p:sldId id="308" r:id="rId4"/>
    <p:sldId id="480" r:id="rId5"/>
    <p:sldId id="481" r:id="rId6"/>
    <p:sldId id="311" r:id="rId7"/>
    <p:sldId id="482" r:id="rId8"/>
    <p:sldId id="483" r:id="rId9"/>
    <p:sldId id="484" r:id="rId10"/>
    <p:sldId id="485" r:id="rId11"/>
    <p:sldId id="316" r:id="rId12"/>
    <p:sldId id="331" r:id="rId13"/>
    <p:sldId id="499" r:id="rId14"/>
    <p:sldId id="488" r:id="rId15"/>
    <p:sldId id="431" r:id="rId16"/>
    <p:sldId id="430" r:id="rId17"/>
    <p:sldId id="500" r:id="rId18"/>
    <p:sldId id="318" r:id="rId19"/>
    <p:sldId id="319" r:id="rId20"/>
    <p:sldId id="320" r:id="rId21"/>
    <p:sldId id="321" r:id="rId22"/>
    <p:sldId id="490" r:id="rId23"/>
    <p:sldId id="427" r:id="rId24"/>
    <p:sldId id="434" r:id="rId25"/>
    <p:sldId id="491" r:id="rId26"/>
    <p:sldId id="293" r:id="rId27"/>
    <p:sldId id="492" r:id="rId28"/>
    <p:sldId id="493" r:id="rId29"/>
    <p:sldId id="296" r:id="rId30"/>
    <p:sldId id="297" r:id="rId31"/>
    <p:sldId id="494" r:id="rId32"/>
    <p:sldId id="298" r:id="rId33"/>
    <p:sldId id="299" r:id="rId34"/>
    <p:sldId id="495" r:id="rId35"/>
    <p:sldId id="300" r:id="rId36"/>
    <p:sldId id="301" r:id="rId37"/>
    <p:sldId id="502" r:id="rId38"/>
    <p:sldId id="501" r:id="rId39"/>
    <p:sldId id="303" r:id="rId40"/>
    <p:sldId id="304" r:id="rId41"/>
    <p:sldId id="496" r:id="rId42"/>
    <p:sldId id="305" r:id="rId43"/>
    <p:sldId id="306" r:id="rId44"/>
    <p:sldId id="497" r:id="rId45"/>
    <p:sldId id="498" r:id="rId46"/>
  </p:sldIdLst>
  <p:sldSz cx="12192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userDrawn="1">
          <p15:clr>
            <a:srgbClr val="A4A3A4"/>
          </p15:clr>
        </p15:guide>
        <p15:guide id="2" pos="1056" userDrawn="1">
          <p15:clr>
            <a:srgbClr val="A4A3A4"/>
          </p15:clr>
        </p15:guide>
        <p15:guide id="3" pos="6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427" autoAdjust="0"/>
  </p:normalViewPr>
  <p:slideViewPr>
    <p:cSldViewPr>
      <p:cViewPr varScale="1">
        <p:scale>
          <a:sx n="131" d="100"/>
          <a:sy n="131" d="100"/>
        </p:scale>
        <p:origin x="288" y="184"/>
      </p:cViewPr>
      <p:guideLst>
        <p:guide orient="horz" pos="2496"/>
        <p:guide pos="1056"/>
        <p:guide pos="696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9/25/20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cxnSp>
        <p:nvCxnSpPr>
          <p:cNvPr id="5" name="Straight Connector 4">
            <a:extLst>
              <a:ext uri="{FF2B5EF4-FFF2-40B4-BE49-F238E27FC236}">
                <a16:creationId xmlns:a16="http://schemas.microsoft.com/office/drawing/2014/main" id="{B24540F9-1BAB-4C4E-A0A5-C163E2E42D98}"/>
              </a:ext>
            </a:extLst>
          </p:cNvPr>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Users\njones\Dropbox (2U)\Work\Designing Slides\SMU\Design Brief\logo\logo_datasci_SMU.png">
            <a:extLst>
              <a:ext uri="{FF2B5EF4-FFF2-40B4-BE49-F238E27FC236}">
                <a16:creationId xmlns:a16="http://schemas.microsoft.com/office/drawing/2014/main" id="{D137D1AC-7F69-1D46-A8F1-DEA9122428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1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2C6DD7-7A9D-C54B-8751-0258F3EBC6B9}"/>
              </a:ext>
            </a:extLst>
          </p:cNvPr>
          <p:cNvSpPr>
            <a:spLocks noGrp="1"/>
          </p:cNvSpPr>
          <p:nvPr>
            <p:ph type="body" idx="1" hasCustomPrompt="1"/>
          </p:nvPr>
        </p:nvSpPr>
        <p:spPr>
          <a:xfrm>
            <a:off x="963084" y="20574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Title from Title Slide (no subtitles)</a:t>
            </a:r>
          </a:p>
        </p:txBody>
      </p:sp>
    </p:spTree>
    <p:extLst>
      <p:ext uri="{BB962C8B-B14F-4D97-AF65-F5344CB8AC3E}">
        <p14:creationId xmlns:p14="http://schemas.microsoft.com/office/powerpoint/2010/main" val="312676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6F4DF2E-D1F4-234D-96D4-7A2F9A7D5951}"/>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47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28763C-4FA1-AA44-B83F-2714995535AF}"/>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85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33FB1A9-D885-D347-8B92-6DDC9478C1F7}"/>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74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1632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B8FC0B6-8F29-CE42-B746-E32B7770BA9B}"/>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8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44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8BE61F9-4FFF-AB42-87FC-9AF0E4D26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18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C:\Users\njones\Dropbox (2U)\Work\Designing Slides\SMU\Design Brief\logo\logo_datasci_SMU.png">
            <a:extLst>
              <a:ext uri="{FF2B5EF4-FFF2-40B4-BE49-F238E27FC236}">
                <a16:creationId xmlns:a16="http://schemas.microsoft.com/office/drawing/2014/main" id="{BCF6190F-84A6-1048-97E4-FDAD758121E8}"/>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CE8CB01-9446-BC4C-98A6-4001A65B7D7E}"/>
              </a:ext>
            </a:extLst>
          </p:cNvPr>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A9C3140A-ACF9-2A42-A574-62B854CB1AF3}"/>
              </a:ext>
            </a:extLst>
          </p:cNvPr>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5916505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1.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1.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2.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0.png"/><Relationship Id="rId1" Type="http://schemas.openxmlformats.org/officeDocument/2006/relationships/slideLayout" Target="../slideLayouts/slideLayout2.xml"/><Relationship Id="rId5" Type="http://schemas.openxmlformats.org/officeDocument/2006/relationships/image" Target="../media/image790.png"/><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3.png"/><Relationship Id="rId4" Type="http://schemas.openxmlformats.org/officeDocument/2006/relationships/image" Target="../media/image82.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9.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910.png"/><Relationship Id="rId5" Type="http://schemas.openxmlformats.org/officeDocument/2006/relationships/image" Target="../media/image88.png"/><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7.png"/></Relationships>
</file>

<file path=ppt/slides/_rels/slide3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7.png"/></Relationships>
</file>

<file path=ppt/slides/_rels/slide3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Combinations of Group Means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533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60" y="2591446"/>
            <a:ext cx="3792260" cy="62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960" y="3285096"/>
            <a:ext cx="4286250" cy="979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960" y="1905646"/>
            <a:ext cx="40073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6781800" y="1998642"/>
                <a:ext cx="3673698" cy="369332"/>
              </a:xfrm>
              <a:prstGeom prst="rect">
                <a:avLst/>
              </a:prstGeom>
              <a:noFill/>
            </p:spPr>
            <p:txBody>
              <a:bodyPr wrap="none" rtlCol="0">
                <a:spAutoFit/>
              </a:bodyPr>
              <a:lstStyle/>
              <a:p>
                <a:r>
                  <a:rPr lang="en-US" dirty="0">
                    <a:solidFill>
                      <a:prstClr val="black"/>
                    </a:solidFill>
                  </a:rPr>
                  <a:t>(Constraint: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charset="0"/>
                          </a:rPr>
                          <m:t>1</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charset="0"/>
                          </a:rPr>
                          <m:t>2</m:t>
                        </m:r>
                      </m:sub>
                    </m:sSub>
                    <m:r>
                      <a:rPr lang="en-US" i="1">
                        <a:solidFill>
                          <a:prstClr val="black"/>
                        </a:solidFill>
                        <a:latin typeface="Cambria Math" charset="0"/>
                      </a:rPr>
                      <m:t>+ </m:t>
                    </m:r>
                    <m:r>
                      <a:rPr lang="en-US" i="1">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charset="0"/>
                          </a:rPr>
                          <m:t>𝐼</m:t>
                        </m:r>
                      </m:sub>
                    </m:sSub>
                    <m:r>
                      <a:rPr lang="en-US" i="1">
                        <a:solidFill>
                          <a:prstClr val="black"/>
                        </a:solidFill>
                        <a:latin typeface="Cambria Math"/>
                      </a:rPr>
                      <m:t>=0</m:t>
                    </m:r>
                  </m:oMath>
                </a14:m>
                <a:r>
                  <a:rPr lang="en-US" dirty="0">
                    <a:solidFill>
                      <a:prstClr val="black"/>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6781800" y="1998642"/>
                <a:ext cx="3673698" cy="369332"/>
              </a:xfrm>
              <a:prstGeom prst="rect">
                <a:avLst/>
              </a:prstGeom>
              <a:blipFill>
                <a:blip r:embed="rId5"/>
                <a:stretch>
                  <a:fillRect l="-1379" t="-3333" r="-34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00401" y="4409852"/>
                <a:ext cx="6349367" cy="390748"/>
              </a:xfrm>
              <a:prstGeom prst="rect">
                <a:avLst/>
              </a:prstGeom>
              <a:noFill/>
            </p:spPr>
            <p:txBody>
              <a:bodyPr wrap="none" rtlCol="0">
                <a:spAutoFit/>
              </a:bodyPr>
              <a:lstStyle/>
              <a:p>
                <a:r>
                  <a:rPr lang="en-US" dirty="0">
                    <a:solidFill>
                      <a:prstClr val="black"/>
                    </a:solidFill>
                    <a:ea typeface="Cambria Math"/>
                  </a:rPr>
                  <a:t>Example: </a:t>
                </a:r>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b="1" i="1">
                        <a:solidFill>
                          <a:srgbClr val="FF0000"/>
                        </a:solidFill>
                        <a:latin typeface="Cambria Math"/>
                        <a:ea typeface="Cambria Math"/>
                      </a:rPr>
                      <m:t>+</m:t>
                    </m:r>
                    <m:r>
                      <a:rPr lang="en-US" b="1" i="1">
                        <a:solidFill>
                          <a:srgbClr val="FF000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00401" y="4409852"/>
                <a:ext cx="6349367" cy="390748"/>
              </a:xfrm>
              <a:prstGeom prst="rect">
                <a:avLst/>
              </a:prstGeom>
              <a:blipFill>
                <a:blip r:embed="rId6"/>
                <a:stretch>
                  <a:fillRect l="-768" t="-7692" b="-16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Linear Combinations and Contrasts</a:t>
            </a:r>
          </a:p>
        </p:txBody>
      </p:sp>
      <p:sp>
        <p:nvSpPr>
          <p:cNvPr id="5" name="TextBox 4"/>
          <p:cNvSpPr txBox="1"/>
          <p:nvPr/>
        </p:nvSpPr>
        <p:spPr>
          <a:xfrm>
            <a:off x="6781800" y="3590121"/>
            <a:ext cx="3339376" cy="369332"/>
          </a:xfrm>
          <a:prstGeom prst="rect">
            <a:avLst/>
          </a:prstGeom>
          <a:noFill/>
        </p:spPr>
        <p:txBody>
          <a:bodyPr wrap="none" rtlCol="0">
            <a:spAutoFit/>
          </a:bodyPr>
          <a:lstStyle/>
          <a:p>
            <a:r>
              <a:rPr lang="en-US" b="1" i="1" dirty="0">
                <a:solidFill>
                  <a:srgbClr val="7030A0"/>
                </a:solidFill>
              </a:rPr>
              <a:t>(this requires independence)</a:t>
            </a:r>
          </a:p>
        </p:txBody>
      </p:sp>
      <mc:AlternateContent xmlns:mc="http://schemas.openxmlformats.org/markup-compatibility/2006" xmlns:a14="http://schemas.microsoft.com/office/drawing/2010/main">
        <mc:Choice Requires="a14">
          <p:sp>
            <p:nvSpPr>
              <p:cNvPr id="6" name="TextBox 5"/>
              <p:cNvSpPr txBox="1"/>
              <p:nvPr/>
            </p:nvSpPr>
            <p:spPr>
              <a:xfrm>
                <a:off x="609600" y="4858596"/>
                <a:ext cx="10972800" cy="1389804"/>
              </a:xfrm>
              <a:prstGeom prst="rect">
                <a:avLst/>
              </a:prstGeom>
              <a:noFill/>
            </p:spPr>
            <p:txBody>
              <a:bodyPr wrap="square" rtlCol="0">
                <a:spAutoFit/>
              </a:bodyPr>
              <a:lstStyle/>
              <a:p>
                <a:r>
                  <a:rPr lang="en-US" dirty="0">
                    <a:solidFill>
                      <a:prstClr val="black"/>
                    </a:solidFill>
                  </a:rPr>
                  <a:t>The test statistic t</a:t>
                </a:r>
              </a:p>
              <a:p>
                <a:pPr marL="285750" indent="-285750">
                  <a:buFont typeface="Arial" panose="020B0604020202020204" pitchFamily="34" charset="0"/>
                  <a:buChar char="•"/>
                </a:pPr>
                <a:r>
                  <a:rPr lang="en-US" dirty="0">
                    <a:solidFill>
                      <a:prstClr val="black"/>
                    </a:solidFill>
                  </a:rPr>
                  <a:t> </a:t>
                </a:r>
                <a14:m>
                  <m:oMath xmlns:m="http://schemas.openxmlformats.org/officeDocument/2006/math">
                    <m:r>
                      <a:rPr lang="en-US" i="1">
                        <a:solidFill>
                          <a:prstClr val="black"/>
                        </a:solidFill>
                        <a:latin typeface="Cambria Math" panose="02040503050406030204" pitchFamily="18" charset="0"/>
                      </a:rPr>
                      <m:t>𝑡</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oMath>
                </a14:m>
                <a:endParaRPr lang="en-US" dirty="0">
                  <a:solidFill>
                    <a:prstClr val="black"/>
                  </a:solidFill>
                </a:endParaRPr>
              </a:p>
              <a:p>
                <a:pPr marL="285750" indent="-285750">
                  <a:buFont typeface="Arial" panose="020B0604020202020204" pitchFamily="34" charset="0"/>
                  <a:buChar char="•"/>
                </a:pPr>
                <a:r>
                  <a:rPr lang="en-US" dirty="0">
                    <a:solidFill>
                      <a:prstClr val="black"/>
                    </a:solidFill>
                  </a:rPr>
                  <a:t> The test statistic has an approximate t-distribution w/</a:t>
                </a:r>
                <a:r>
                  <a:rPr lang="en-US" dirty="0" err="1">
                    <a:solidFill>
                      <a:prstClr val="black"/>
                    </a:solidFill>
                  </a:rPr>
                  <a:t>df</a:t>
                </a:r>
                <a:r>
                  <a:rPr lang="en-US" dirty="0">
                    <a:solidFill>
                      <a:prstClr val="black"/>
                    </a:solidFill>
                  </a:rPr>
                  <a:t> =</a:t>
                </a:r>
                <a14:m>
                  <m:oMath xmlns:m="http://schemas.openxmlformats.org/officeDocument/2006/math">
                    <m:r>
                      <a:rPr lang="en-US">
                        <a:solidFill>
                          <a:prstClr val="black"/>
                        </a:solidFill>
                        <a:latin typeface="Cambria Math" charset="0"/>
                      </a:rPr>
                      <m:t> </m:t>
                    </m:r>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endParaRPr lang="en-US" dirty="0">
                  <a:solidFill>
                    <a:prstClr val="black"/>
                  </a:solidFill>
                </a:endParaRPr>
              </a:p>
              <a:p>
                <a:pPr marL="742950" lvl="1" indent="-285750">
                  <a:buFont typeface="Arial" panose="020B0604020202020204" pitchFamily="34" charset="0"/>
                  <a:buChar char="•"/>
                </a:pPr>
                <a:r>
                  <a:rPr lang="en-US" dirty="0">
                    <a:solidFill>
                      <a:prstClr val="black"/>
                    </a:solidFill>
                  </a:rPr>
                  <a:t>In this case, </a:t>
                </a:r>
                <a14:m>
                  <m:oMath xmlns:m="http://schemas.openxmlformats.org/officeDocument/2006/math">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r>
                  <a:rPr lang="en-US" dirty="0">
                    <a:solidFill>
                      <a:prstClr val="black"/>
                    </a:solidFill>
                  </a:rPr>
                  <a:t> = #data points – #groups = 70 – 5 = 65</a:t>
                </a:r>
              </a:p>
            </p:txBody>
          </p:sp>
        </mc:Choice>
        <mc:Fallback xmlns="">
          <p:sp>
            <p:nvSpPr>
              <p:cNvPr id="6" name="TextBox 5"/>
              <p:cNvSpPr txBox="1">
                <a:spLocks noRot="1" noChangeAspect="1" noMove="1" noResize="1" noEditPoints="1" noAdjustHandles="1" noChangeArrowheads="1" noChangeShapeType="1" noTextEdit="1"/>
              </p:cNvSpPr>
              <p:nvPr/>
            </p:nvSpPr>
            <p:spPr>
              <a:xfrm>
                <a:off x="609600" y="4858596"/>
                <a:ext cx="10972800" cy="1389804"/>
              </a:xfrm>
              <a:prstGeom prst="rect">
                <a:avLst/>
              </a:prstGeom>
              <a:blipFill>
                <a:blip r:embed="rId7"/>
                <a:stretch>
                  <a:fillRect l="-444" t="-2193" b="-6140"/>
                </a:stretch>
              </a:blipFill>
            </p:spPr>
            <p:txBody>
              <a:bodyPr/>
              <a:lstStyle/>
              <a:p>
                <a:r>
                  <a:rPr lang="en-US">
                    <a:noFill/>
                  </a:rPr>
                  <a:t> </a:t>
                </a:r>
              </a:p>
            </p:txBody>
          </p:sp>
        </mc:Fallback>
      </mc:AlternateContent>
    </p:spTree>
    <p:extLst>
      <p:ext uri="{BB962C8B-B14F-4D97-AF65-F5344CB8AC3E}">
        <p14:creationId xmlns:p14="http://schemas.microsoft.com/office/powerpoint/2010/main" val="424849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258"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035" y="1750530"/>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2302045" y="3721786"/>
                <a:ext cx="5541966" cy="369332"/>
              </a:xfrm>
              <a:prstGeom prst="rect">
                <a:avLst/>
              </a:prstGeom>
              <a:noFill/>
            </p:spPr>
            <p:txBody>
              <a:bodyPr wrap="none" rtlCol="0">
                <a:spAutoFit/>
              </a:bodyPr>
              <a:lstStyle/>
              <a:p>
                <a14:m>
                  <m:oMath xmlns:m="http://schemas.openxmlformats.org/officeDocument/2006/math">
                    <m:r>
                      <m:rPr>
                        <m:sty m:val="p"/>
                      </m:rPr>
                      <a:rPr lang="en-US">
                        <a:solidFill>
                          <a:prstClr val="black"/>
                        </a:solidFill>
                        <a:latin typeface="Cambria Math"/>
                      </a:rPr>
                      <m:t>g</m:t>
                    </m:r>
                    <m:r>
                      <a:rPr lang="en-US">
                        <a:solidFill>
                          <a:prstClr val="black"/>
                        </a:solidFill>
                        <a:latin typeface="Cambria Math"/>
                      </a:rPr>
                      <m:t>=</m:t>
                    </m:r>
                    <m:d>
                      <m:dPr>
                        <m:ctrlPr>
                          <a:rPr lang="en-US" i="1">
                            <a:solidFill>
                              <a:prstClr val="black"/>
                            </a:solidFill>
                            <a:latin typeface="Cambria Math" panose="02040503050406030204" pitchFamily="18" charset="0"/>
                          </a:rPr>
                        </m:ctrlPr>
                      </m:dPr>
                      <m:e>
                        <m:r>
                          <a:rPr lang="en-US" b="1" i="1">
                            <a:solidFill>
                              <a:srgbClr val="00B0F0"/>
                            </a:solidFill>
                            <a:latin typeface="Cambria Math"/>
                            <a:ea typeface="Cambria Math"/>
                          </a:rPr>
                          <m:t>𝟏</m:t>
                        </m:r>
                      </m:e>
                    </m:d>
                    <m:r>
                      <a:rPr lang="en-US">
                        <a:solidFill>
                          <a:prstClr val="black"/>
                        </a:solidFill>
                        <a:latin typeface="Cambria Math"/>
                      </a:rPr>
                      <m:t>4.4</m:t>
                    </m:r>
                    <m:r>
                      <a:rPr lang="en-US" b="1">
                        <a:solidFill>
                          <a:srgbClr val="00B0F0"/>
                        </a:solidFill>
                        <a:latin typeface="Cambria Math"/>
                      </a:rPr>
                      <m:t>−</m:t>
                    </m:r>
                    <m:d>
                      <m:dPr>
                        <m:ctrlPr>
                          <a:rPr lang="en-US" i="1">
                            <a:solidFill>
                              <a:prstClr val="black"/>
                            </a:solidFill>
                            <a:latin typeface="Cambria Math" panose="02040503050406030204" pitchFamily="18" charset="0"/>
                          </a:rPr>
                        </m:ctrlPr>
                      </m:dPr>
                      <m:e>
                        <m:r>
                          <a:rPr lang="en-US" b="1" i="1">
                            <a:solidFill>
                              <a:srgbClr val="00B0F0"/>
                            </a:solidFill>
                            <a:latin typeface="Cambria Math"/>
                            <a:ea typeface="Cambria Math"/>
                          </a:rPr>
                          <m:t>𝟏</m:t>
                        </m:r>
                      </m:e>
                    </m:d>
                    <m:r>
                      <a:rPr lang="en-US">
                        <a:solidFill>
                          <a:prstClr val="black"/>
                        </a:solidFill>
                        <a:latin typeface="Cambria Math"/>
                      </a:rPr>
                      <m:t>5.9</m:t>
                    </m:r>
                  </m:oMath>
                </a14:m>
                <a:r>
                  <a:rPr lang="en-US" dirty="0">
                    <a:solidFill>
                      <a:prstClr val="black"/>
                    </a:solidFill>
                  </a:rPr>
                  <a:t> +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)4.1 + (</a:t>
                </a:r>
                <a:r>
                  <a:rPr lang="en-US" b="1" dirty="0">
                    <a:solidFill>
                      <a:srgbClr val="00B0F0"/>
                    </a:solidFill>
                  </a:rPr>
                  <a:t>0</a:t>
                </a:r>
                <a:r>
                  <a:rPr lang="en-US" dirty="0">
                    <a:solidFill>
                      <a:prstClr val="black"/>
                    </a:solidFill>
                  </a:rPr>
                  <a:t>)4.9 </a:t>
                </a:r>
                <a:r>
                  <a:rPr lang="en-US" b="1" dirty="0">
                    <a:solidFill>
                      <a:srgbClr val="00B0F0"/>
                    </a:solidFill>
                  </a:rPr>
                  <a:t>–</a:t>
                </a:r>
                <a:r>
                  <a:rPr lang="en-US" dirty="0">
                    <a:solidFill>
                      <a:prstClr val="black"/>
                    </a:solidFill>
                  </a:rPr>
                  <a:t>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)5.3 = - 2.8</a:t>
                </a:r>
              </a:p>
            </p:txBody>
          </p:sp>
        </mc:Choice>
        <mc:Fallback xmlns="">
          <p:sp>
            <p:nvSpPr>
              <p:cNvPr id="4" name="TextBox 3"/>
              <p:cNvSpPr txBox="1">
                <a:spLocks noRot="1" noChangeAspect="1" noMove="1" noResize="1" noEditPoints="1" noAdjustHandles="1" noChangeArrowheads="1" noChangeShapeType="1" noTextEdit="1"/>
              </p:cNvSpPr>
              <p:nvPr/>
            </p:nvSpPr>
            <p:spPr>
              <a:xfrm>
                <a:off x="2302045" y="3721786"/>
                <a:ext cx="5541966" cy="369332"/>
              </a:xfrm>
              <a:prstGeom prst="rect">
                <a:avLst/>
              </a:prstGeom>
              <a:blipFill>
                <a:blip r:embed="rId4"/>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700634" y="4900338"/>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panose="02040503050406030204" pitchFamily="18" charset="0"/>
                                        </a:rPr>
                                        <m:t>𝟎</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e>
                      </m:rad>
                    </m:oMath>
                  </m:oMathPara>
                </a14:m>
                <a:endParaRPr lang="en-US" i="1" dirty="0">
                  <a:solidFill>
                    <a:prstClr val="black"/>
                  </a:solidFill>
                  <a:latin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700634" y="4900338"/>
                <a:ext cx="5715000" cy="9106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302046" y="3059149"/>
                <a:ext cx="5305427" cy="694229"/>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b="1" i="1">
                        <a:solidFill>
                          <a:srgbClr val="00B0F0"/>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b="1" i="1">
                        <a:solidFill>
                          <a:srgbClr val="00B0F0"/>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a:solidFill>
                          <a:prstClr val="black"/>
                        </a:solidFill>
                        <a:latin typeface="Cambria Math" charset="0"/>
                        <a:ea typeface="Cambria Math"/>
                      </a:rPr>
                      <m:t> </m:t>
                    </m:r>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b="1" i="1">
                        <a:solidFill>
                          <a:srgbClr val="00B0F0"/>
                        </a:solidFill>
                        <a:latin typeface="Cambria Math" panose="02040503050406030204" pitchFamily="18" charset="0"/>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b="1" i="1">
                        <a:solidFill>
                          <a:srgbClr val="00B0F0"/>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302046" y="3059149"/>
                <a:ext cx="5305427" cy="694229"/>
              </a:xfrm>
              <a:prstGeom prst="rect">
                <a:avLst/>
              </a:prstGeom>
              <a:blipFill>
                <a:blip r:embed="rId6"/>
                <a:stretch>
                  <a:fillRect l="-1034" b="-9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292667" y="2400000"/>
                <a:ext cx="4001800"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panose="02040503050406030204" pitchFamily="18" charset="0"/>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292667" y="2400000"/>
                <a:ext cx="4001800" cy="689163"/>
              </a:xfrm>
              <a:prstGeom prst="rect">
                <a:avLst/>
              </a:prstGeom>
              <a:blipFill>
                <a:blip r:embed="rId7"/>
                <a:stretch>
                  <a:fillRect b="-2655"/>
                </a:stretch>
              </a:blipFill>
            </p:spPr>
            <p:txBody>
              <a:bodyPr/>
              <a:lstStyle/>
              <a:p>
                <a:r>
                  <a:rPr lang="en-US">
                    <a:noFill/>
                  </a:rPr>
                  <a:t> </a:t>
                </a:r>
              </a:p>
            </p:txBody>
          </p:sp>
        </mc:Fallback>
      </mc:AlternateContent>
      <p:sp>
        <p:nvSpPr>
          <p:cNvPr id="20" name="Title 5"/>
          <p:cNvSpPr>
            <a:spLocks noGrp="1"/>
          </p:cNvSpPr>
          <p:nvPr>
            <p:ph type="title"/>
          </p:nvPr>
        </p:nvSpPr>
        <p:spPr/>
        <p:txBody>
          <a:bodyPr>
            <a:normAutofit/>
          </a:bodyPr>
          <a:lstStyle/>
          <a:p>
            <a:r>
              <a:rPr lang="en-US" sz="4000" dirty="0"/>
              <a:t>Handicap and Capability Study: A Contrast</a:t>
            </a:r>
          </a:p>
        </p:txBody>
      </p:sp>
      <p:cxnSp>
        <p:nvCxnSpPr>
          <p:cNvPr id="21" name="Straight Arrow Connector 20"/>
          <p:cNvCxnSpPr>
            <a:cxnSpLocks/>
            <a:stCxn id="3" idx="1"/>
          </p:cNvCxnSpPr>
          <p:nvPr/>
        </p:nvCxnSpPr>
        <p:spPr>
          <a:xfrm flipH="1">
            <a:off x="3377034" y="5376121"/>
            <a:ext cx="6105104" cy="71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482138" y="5296959"/>
            <a:ext cx="53424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9824264" y="4534038"/>
            <a:ext cx="58166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3" name="Straight Arrow Connector 22"/>
          <p:cNvCxnSpPr>
            <a:cxnSpLocks/>
            <a:stCxn id="24" idx="1"/>
          </p:cNvCxnSpPr>
          <p:nvPr/>
        </p:nvCxnSpPr>
        <p:spPr>
          <a:xfrm flipH="1">
            <a:off x="3300834" y="4613200"/>
            <a:ext cx="6523430" cy="676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02046" y="1750529"/>
            <a:ext cx="5342189" cy="369332"/>
          </a:xfrm>
          <a:prstGeom prst="rect">
            <a:avLst/>
          </a:prstGeom>
          <a:noFill/>
        </p:spPr>
        <p:txBody>
          <a:bodyPr wrap="square" rtlCol="0">
            <a:spAutoFit/>
          </a:bodyPr>
          <a:lstStyle/>
          <a:p>
            <a:r>
              <a:rPr lang="en-US" dirty="0"/>
              <a:t>Calculate mean difference and standard error.</a:t>
            </a:r>
          </a:p>
        </p:txBody>
      </p:sp>
      <p:sp>
        <p:nvSpPr>
          <p:cNvPr id="2" name="Rectangle 1">
            <a:extLst>
              <a:ext uri="{FF2B5EF4-FFF2-40B4-BE49-F238E27FC236}">
                <a16:creationId xmlns:a16="http://schemas.microsoft.com/office/drawing/2014/main" id="{5E865A9A-123E-47CF-9B5E-44E04BECC636}"/>
              </a:ext>
            </a:extLst>
          </p:cNvPr>
          <p:cNvSpPr/>
          <p:nvPr/>
        </p:nvSpPr>
        <p:spPr>
          <a:xfrm>
            <a:off x="9040833" y="2439580"/>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D8258E95-2439-4E5B-BA18-36D39DC449D1}"/>
              </a:ext>
            </a:extLst>
          </p:cNvPr>
          <p:cNvCxnSpPr>
            <a:cxnSpLocks/>
            <a:stCxn id="2" idx="1"/>
          </p:cNvCxnSpPr>
          <p:nvPr/>
        </p:nvCxnSpPr>
        <p:spPr>
          <a:xfrm flipH="1">
            <a:off x="3377034" y="2573081"/>
            <a:ext cx="5663799" cy="12051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79E7439-2337-4349-90AA-E98410003548}"/>
              </a:ext>
            </a:extLst>
          </p:cNvPr>
          <p:cNvSpPr/>
          <p:nvPr/>
        </p:nvSpPr>
        <p:spPr>
          <a:xfrm>
            <a:off x="9040833" y="2743201"/>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345ABE0-F893-4717-9A65-F5A1B4902098}"/>
              </a:ext>
            </a:extLst>
          </p:cNvPr>
          <p:cNvCxnSpPr>
            <a:cxnSpLocks/>
            <a:stCxn id="22" idx="1"/>
          </p:cNvCxnSpPr>
          <p:nvPr/>
        </p:nvCxnSpPr>
        <p:spPr>
          <a:xfrm flipH="1">
            <a:off x="4302353" y="2876702"/>
            <a:ext cx="4738480" cy="9303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BC96694-7325-474E-84F9-E8EA65FC5287}"/>
              </a:ext>
            </a:extLst>
          </p:cNvPr>
          <p:cNvSpPr/>
          <p:nvPr/>
        </p:nvSpPr>
        <p:spPr>
          <a:xfrm>
            <a:off x="9040833" y="3085800"/>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E6854D63-6D4E-438C-929C-9D6BA16F325D}"/>
              </a:ext>
            </a:extLst>
          </p:cNvPr>
          <p:cNvCxnSpPr>
            <a:cxnSpLocks/>
            <a:stCxn id="26" idx="1"/>
          </p:cNvCxnSpPr>
          <p:nvPr/>
        </p:nvCxnSpPr>
        <p:spPr>
          <a:xfrm flipH="1">
            <a:off x="4932596" y="3219301"/>
            <a:ext cx="4108237" cy="6101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DF384-8825-4BE1-9287-60C496AB4C8D}"/>
              </a:ext>
            </a:extLst>
          </p:cNvPr>
          <p:cNvSpPr/>
          <p:nvPr/>
        </p:nvSpPr>
        <p:spPr>
          <a:xfrm>
            <a:off x="9040833" y="3354217"/>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07EBC024-24A4-454A-A236-DDA43B0FC78B}"/>
              </a:ext>
            </a:extLst>
          </p:cNvPr>
          <p:cNvCxnSpPr>
            <a:cxnSpLocks/>
            <a:stCxn id="28" idx="1"/>
          </p:cNvCxnSpPr>
          <p:nvPr/>
        </p:nvCxnSpPr>
        <p:spPr>
          <a:xfrm flipH="1">
            <a:off x="5815436" y="3487718"/>
            <a:ext cx="3225397" cy="3654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4D9A604-74F7-41E0-8979-F88ADE052AC9}"/>
              </a:ext>
            </a:extLst>
          </p:cNvPr>
          <p:cNvSpPr/>
          <p:nvPr/>
        </p:nvSpPr>
        <p:spPr>
          <a:xfrm>
            <a:off x="9040833" y="3695965"/>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82D47A8B-F1C2-4FD2-A47F-C25C990B69AF}"/>
              </a:ext>
            </a:extLst>
          </p:cNvPr>
          <p:cNvCxnSpPr>
            <a:cxnSpLocks/>
            <a:stCxn id="32" idx="1"/>
          </p:cNvCxnSpPr>
          <p:nvPr/>
        </p:nvCxnSpPr>
        <p:spPr>
          <a:xfrm flipH="1">
            <a:off x="6501234" y="3829466"/>
            <a:ext cx="2539599" cy="4553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8D4136-1BA7-4E53-8994-32E3F0B49EF8}"/>
                  </a:ext>
                </a:extLst>
              </p:cNvPr>
              <p:cNvSpPr txBox="1"/>
              <p:nvPr/>
            </p:nvSpPr>
            <p:spPr>
              <a:xfrm>
                <a:off x="1700634" y="5724268"/>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i="1">
                          <a:solidFill>
                            <a:prstClr val="black"/>
                          </a:solidFill>
                          <a:latin typeface="Cambria Math"/>
                        </a:rPr>
                        <m:t>=</m:t>
                      </m:r>
                      <m:r>
                        <a:rPr lang="en-US" i="1">
                          <a:solidFill>
                            <a:prstClr val="black"/>
                          </a:solidFill>
                          <a:latin typeface="Cambria Math" panose="02040503050406030204" pitchFamily="18" charset="0"/>
                        </a:rPr>
                        <m:t>1.6329</m:t>
                      </m:r>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𝟎</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e>
                      </m:rad>
                      <m:r>
                        <a:rPr lang="en-US" i="1">
                          <a:solidFill>
                            <a:prstClr val="black"/>
                          </a:solidFill>
                          <a:latin typeface="Cambria Math" panose="02040503050406030204" pitchFamily="18" charset="0"/>
                        </a:rPr>
                        <m:t>=</m:t>
                      </m:r>
                      <m:r>
                        <a:rPr lang="en-US" i="1">
                          <a:solidFill>
                            <a:prstClr val="black"/>
                          </a:solidFill>
                          <a:latin typeface="Cambria Math"/>
                        </a:rPr>
                        <m:t>.87</m:t>
                      </m:r>
                      <m:r>
                        <a:rPr lang="en-US" i="1">
                          <a:solidFill>
                            <a:prstClr val="black"/>
                          </a:solidFill>
                          <a:latin typeface="Cambria Math" charset="0"/>
                        </a:rPr>
                        <m:t>3</m:t>
                      </m:r>
                    </m:oMath>
                  </m:oMathPara>
                </a14:m>
                <a:endParaRPr lang="en-US" dirty="0">
                  <a:solidFill>
                    <a:prstClr val="black"/>
                  </a:solidFill>
                </a:endParaRPr>
              </a:p>
            </p:txBody>
          </p:sp>
        </mc:Choice>
        <mc:Fallback xmlns="">
          <p:sp>
            <p:nvSpPr>
              <p:cNvPr id="38" name="TextBox 37">
                <a:extLst>
                  <a:ext uri="{FF2B5EF4-FFF2-40B4-BE49-F238E27FC236}">
                    <a16:creationId xmlns:a16="http://schemas.microsoft.com/office/drawing/2014/main" id="{6D8D4136-1BA7-4E53-8994-32E3F0B49EF8}"/>
                  </a:ext>
                </a:extLst>
              </p:cNvPr>
              <p:cNvSpPr txBox="1">
                <a:spLocks noRot="1" noChangeAspect="1" noMove="1" noResize="1" noEditPoints="1" noAdjustHandles="1" noChangeArrowheads="1" noChangeShapeType="1" noTextEdit="1"/>
              </p:cNvSpPr>
              <p:nvPr/>
            </p:nvSpPr>
            <p:spPr>
              <a:xfrm>
                <a:off x="1700634" y="5724268"/>
                <a:ext cx="5715000" cy="910699"/>
              </a:xfrm>
              <a:prstGeom prst="rect">
                <a:avLst/>
              </a:prstGeom>
              <a:blipFill>
                <a:blip r:embed="rId8"/>
                <a:stretch>
                  <a:fillRect/>
                </a:stretch>
              </a:blipFill>
            </p:spPr>
            <p:txBody>
              <a:bodyPr/>
              <a:lstStyle/>
              <a:p>
                <a:r>
                  <a:rPr lang="en-US">
                    <a:noFill/>
                  </a:rPr>
                  <a:t> </a:t>
                </a:r>
              </a:p>
            </p:txBody>
          </p:sp>
        </mc:Fallback>
      </mc:AlternateContent>
      <p:pic>
        <p:nvPicPr>
          <p:cNvPr id="39" name="Picture 4">
            <a:extLst>
              <a:ext uri="{FF2B5EF4-FFF2-40B4-BE49-F238E27FC236}">
                <a16:creationId xmlns:a16="http://schemas.microsoft.com/office/drawing/2014/main" id="{7DC10A00-A6DC-489C-A4F6-F2D593E059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852" y="4111296"/>
            <a:ext cx="3825583" cy="87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879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2"/>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3" grpId="0" animBg="1"/>
      <p:bldP spid="24" grpId="0" animBg="1"/>
      <p:bldP spid="2" grpId="0" animBg="1"/>
      <p:bldP spid="2" grpId="1" animBg="1"/>
      <p:bldP spid="22" grpId="0" animBg="1"/>
      <p:bldP spid="22" grpId="1" animBg="1"/>
      <p:bldP spid="26" grpId="0" animBg="1"/>
      <p:bldP spid="26" grpId="1" animBg="1"/>
      <p:bldP spid="28" grpId="0" animBg="1"/>
      <p:bldP spid="28" grpId="1" animBg="1"/>
      <p:bldP spid="32" grpId="0" animBg="1"/>
      <p:bldP spid="32" grpId="1"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035" y="1750530"/>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58"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2294160" y="2995349"/>
                <a:ext cx="5503494" cy="369332"/>
              </a:xfrm>
              <a:prstGeom prst="rect">
                <a:avLst/>
              </a:prstGeom>
              <a:noFill/>
            </p:spPr>
            <p:txBody>
              <a:bodyPr wrap="none" rtlCol="0">
                <a:spAutoFit/>
              </a:bodyPr>
              <a:lstStyle/>
              <a:p>
                <a14:m>
                  <m:oMath xmlns:m="http://schemas.openxmlformats.org/officeDocument/2006/math">
                    <m:r>
                      <m:rPr>
                        <m:sty m:val="p"/>
                      </m:rPr>
                      <a:rPr lang="en-US">
                        <a:solidFill>
                          <a:prstClr val="black"/>
                        </a:solidFill>
                        <a:latin typeface="Cambria Math"/>
                      </a:rPr>
                      <m:t>g</m:t>
                    </m:r>
                    <m:r>
                      <a:rPr lang="en-US">
                        <a:solidFill>
                          <a:prstClr val="black"/>
                        </a:solidFill>
                        <a:latin typeface="Cambria Math"/>
                      </a:rPr>
                      <m:t>=</m:t>
                    </m:r>
                    <m:d>
                      <m:dPr>
                        <m:ctrlPr>
                          <a:rPr lang="en-US" i="1">
                            <a:solidFill>
                              <a:prstClr val="black"/>
                            </a:solidFill>
                            <a:latin typeface="Cambria Math" panose="02040503050406030204" pitchFamily="18" charset="0"/>
                          </a:rPr>
                        </m:ctrlPr>
                      </m:dPr>
                      <m:e>
                        <m:r>
                          <a:rPr lang="en-US">
                            <a:solidFill>
                              <a:prstClr val="black"/>
                            </a:solidFill>
                            <a:latin typeface="Cambria Math"/>
                          </a:rPr>
                          <m:t>1</m:t>
                        </m:r>
                      </m:e>
                    </m:d>
                    <m:r>
                      <a:rPr lang="en-US">
                        <a:solidFill>
                          <a:prstClr val="black"/>
                        </a:solidFill>
                        <a:latin typeface="Cambria Math"/>
                      </a:rPr>
                      <m:t>4.4−</m:t>
                    </m:r>
                    <m:d>
                      <m:dPr>
                        <m:ctrlPr>
                          <a:rPr lang="en-US" i="1">
                            <a:solidFill>
                              <a:prstClr val="black"/>
                            </a:solidFill>
                            <a:latin typeface="Cambria Math" panose="02040503050406030204" pitchFamily="18" charset="0"/>
                          </a:rPr>
                        </m:ctrlPr>
                      </m:dPr>
                      <m:e>
                        <m:r>
                          <a:rPr lang="en-US">
                            <a:solidFill>
                              <a:prstClr val="black"/>
                            </a:solidFill>
                            <a:latin typeface="Cambria Math"/>
                          </a:rPr>
                          <m:t>1</m:t>
                        </m:r>
                      </m:e>
                    </m:d>
                    <m:r>
                      <a:rPr lang="en-US">
                        <a:solidFill>
                          <a:prstClr val="black"/>
                        </a:solidFill>
                        <a:latin typeface="Cambria Math"/>
                      </a:rPr>
                      <m:t>5.9</m:t>
                    </m:r>
                  </m:oMath>
                </a14:m>
                <a:r>
                  <a:rPr lang="en-US" dirty="0">
                    <a:solidFill>
                      <a:prstClr val="black"/>
                    </a:solidFill>
                  </a:rPr>
                  <a:t> + (1)4.1 + (0)4.9 – (1)5.3 = –2.8</a:t>
                </a:r>
              </a:p>
            </p:txBody>
          </p:sp>
        </mc:Choice>
        <mc:Fallback xmlns="">
          <p:sp>
            <p:nvSpPr>
              <p:cNvPr id="4" name="TextBox 3"/>
              <p:cNvSpPr txBox="1">
                <a:spLocks noRot="1" noChangeAspect="1" noMove="1" noResize="1" noEditPoints="1" noAdjustHandles="1" noChangeArrowheads="1" noChangeShapeType="1" noTextEdit="1"/>
              </p:cNvSpPr>
              <p:nvPr/>
            </p:nvSpPr>
            <p:spPr>
              <a:xfrm>
                <a:off x="2294160" y="2995349"/>
                <a:ext cx="5503494"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5249" y="3305506"/>
                <a:ext cx="5239255"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0</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e>
                      </m:rad>
                      <m:r>
                        <a:rPr lang="en-US" i="1">
                          <a:solidFill>
                            <a:prstClr val="black"/>
                          </a:solidFill>
                          <a:latin typeface="Cambria Math"/>
                        </a:rPr>
                        <m:t>=</m:t>
                      </m:r>
                      <m:r>
                        <a:rPr lang="en-US" b="0" i="1" smtClean="0">
                          <a:solidFill>
                            <a:prstClr val="black"/>
                          </a:solidFill>
                          <a:latin typeface="Cambria Math" panose="02040503050406030204" pitchFamily="18" charset="0"/>
                        </a:rPr>
                        <m:t>0</m:t>
                      </m:r>
                      <m:r>
                        <a:rPr lang="en-US" i="1">
                          <a:solidFill>
                            <a:prstClr val="black"/>
                          </a:solidFill>
                          <a:latin typeface="Cambria Math"/>
                        </a:rPr>
                        <m:t>.87</m:t>
                      </m:r>
                      <m:r>
                        <a:rPr lang="en-US" i="1">
                          <a:solidFill>
                            <a:prstClr val="black"/>
                          </a:solidFill>
                          <a:latin typeface="Cambria Math" charset="0"/>
                        </a:rPr>
                        <m:t>3</m:t>
                      </m:r>
                    </m:oMath>
                  </m:oMathPara>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265249" y="3305506"/>
                <a:ext cx="5239255" cy="910699"/>
              </a:xfrm>
              <a:prstGeom prst="rect">
                <a:avLst/>
              </a:prstGeom>
              <a:blipFill>
                <a:blip r:embed="rId5"/>
                <a:stretch>
                  <a:fillRect/>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426" y="5206752"/>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2294161" y="2301121"/>
                <a:ext cx="5252913" cy="694229"/>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a:solidFill>
                          <a:prstClr val="black"/>
                        </a:solidFill>
                        <a:latin typeface="Cambria Math" charset="0"/>
                        <a:ea typeface="Cambria Math"/>
                      </a:rPr>
                      <m:t> </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94161" y="2301121"/>
                <a:ext cx="5252913" cy="694229"/>
              </a:xfrm>
              <a:prstGeom prst="rect">
                <a:avLst/>
              </a:prstGeom>
              <a:blipFill>
                <a:blip r:embed="rId7"/>
                <a:stretch>
                  <a:fillRect l="-928" b="-9649"/>
                </a:stretch>
              </a:blipFill>
            </p:spPr>
            <p:txBody>
              <a:bodyPr/>
              <a:lstStyle/>
              <a:p>
                <a:r>
                  <a:rPr lang="en-US">
                    <a:noFill/>
                  </a:rPr>
                  <a:t> </a:t>
                </a:r>
              </a:p>
            </p:txBody>
          </p:sp>
        </mc:Fallback>
      </mc:AlternateContent>
      <p:sp>
        <p:nvSpPr>
          <p:cNvPr id="7" name="TextBox 6"/>
          <p:cNvSpPr txBox="1"/>
          <p:nvPr/>
        </p:nvSpPr>
        <p:spPr>
          <a:xfrm>
            <a:off x="67259" y="5780985"/>
            <a:ext cx="7881776" cy="923330"/>
          </a:xfrm>
          <a:prstGeom prst="rect">
            <a:avLst/>
          </a:prstGeom>
          <a:noFill/>
        </p:spPr>
        <p:txBody>
          <a:bodyPr wrap="square" rtlCol="0">
            <a:spAutoFit/>
          </a:bodyPr>
          <a:lstStyle/>
          <a:p>
            <a:r>
              <a:rPr lang="en-US" dirty="0">
                <a:solidFill>
                  <a:prstClr val="black"/>
                </a:solidFill>
              </a:rPr>
              <a:t>There is sufficient evidence that the sum of points assigned to Amp &amp; Hear handicaps is smaller than the sum of points assigned to Crutch &amp; Wheel handicaps at level alpha equal to 0.05 because the CI does not contain 0. </a:t>
            </a:r>
          </a:p>
        </p:txBody>
      </p:sp>
      <mc:AlternateContent xmlns:mc="http://schemas.openxmlformats.org/markup-compatibility/2006" xmlns:a14="http://schemas.microsoft.com/office/drawing/2010/main">
        <mc:Choice Requires="a14">
          <p:sp>
            <p:nvSpPr>
              <p:cNvPr id="17" name="TextBox 16"/>
              <p:cNvSpPr txBox="1"/>
              <p:nvPr/>
            </p:nvSpPr>
            <p:spPr>
              <a:xfrm>
                <a:off x="2265250" y="1718801"/>
                <a:ext cx="4001801"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265250" y="1718801"/>
                <a:ext cx="4001801" cy="689163"/>
              </a:xfrm>
              <a:prstGeom prst="rect">
                <a:avLst/>
              </a:prstGeom>
              <a:blipFill>
                <a:blip r:embed="rId8"/>
                <a:stretch>
                  <a:fillRect b="-2655"/>
                </a:stretch>
              </a:blipFill>
            </p:spPr>
            <p:txBody>
              <a:bodyPr/>
              <a:lstStyle/>
              <a:p>
                <a:r>
                  <a:rPr lang="en-US">
                    <a:noFill/>
                  </a:rPr>
                  <a:t> </a:t>
                </a:r>
              </a:p>
            </p:txBody>
          </p:sp>
        </mc:Fallback>
      </mc:AlternateContent>
      <p:sp>
        <p:nvSpPr>
          <p:cNvPr id="20" name="Title 5"/>
          <p:cNvSpPr>
            <a:spLocks noGrp="1"/>
          </p:cNvSpPr>
          <p:nvPr>
            <p:ph type="title"/>
          </p:nvPr>
        </p:nvSpPr>
        <p:spPr/>
        <p:txBody>
          <a:bodyPr>
            <a:normAutofit fontScale="90000"/>
          </a:bodyPr>
          <a:lstStyle/>
          <a:p>
            <a:r>
              <a:rPr lang="en-US" sz="4000" dirty="0"/>
              <a:t>Handicap and Capability Study: A Contrast (cont.)</a:t>
            </a:r>
          </a:p>
        </p:txBody>
      </p:sp>
      <mc:AlternateContent xmlns:mc="http://schemas.openxmlformats.org/markup-compatibility/2006" xmlns:a14="http://schemas.microsoft.com/office/drawing/2010/main">
        <mc:Choice Requires="a14">
          <p:sp>
            <p:nvSpPr>
              <p:cNvPr id="26" name="TextBox 25"/>
              <p:cNvSpPr txBox="1"/>
              <p:nvPr/>
            </p:nvSpPr>
            <p:spPr>
              <a:xfrm>
                <a:off x="385226" y="4744696"/>
                <a:ext cx="5548122"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i="1">
                        <a:solidFill>
                          <a:prstClr val="black"/>
                        </a:solidFill>
                        <a:latin typeface="Cambria Math"/>
                      </a:rPr>
                      <m:t>−2.78577 </m:t>
                    </m:r>
                    <m:r>
                      <a:rPr lang="en-US" i="1">
                        <a:solidFill>
                          <a:prstClr val="black"/>
                        </a:solidFill>
                        <a:latin typeface="Cambria Math"/>
                        <a:ea typeface="Cambria Math"/>
                      </a:rPr>
                      <m:t>±</m:t>
                    </m:r>
                    <m:r>
                      <a:rPr lang="en-US" i="1">
                        <a:solidFill>
                          <a:prstClr val="black"/>
                        </a:solidFill>
                        <a:latin typeface="Cambria Math" charset="0"/>
                        <a:ea typeface="Cambria Math"/>
                      </a:rPr>
                      <m:t>(</m:t>
                    </m:r>
                    <m:r>
                      <a:rPr lang="en-US" i="1">
                        <a:solidFill>
                          <a:prstClr val="black"/>
                        </a:solidFill>
                        <a:latin typeface="Cambria Math"/>
                        <a:ea typeface="Cambria Math"/>
                      </a:rPr>
                      <m:t>1.9971</m:t>
                    </m:r>
                    <m:r>
                      <a:rPr lang="en-US" i="1">
                        <a:solidFill>
                          <a:prstClr val="black"/>
                        </a:solidFill>
                        <a:latin typeface="Cambria Math" charset="0"/>
                        <a:ea typeface="Cambria Math"/>
                      </a:rPr>
                      <m:t>)(0</m:t>
                    </m:r>
                    <m:r>
                      <a:rPr lang="en-US" i="1">
                        <a:solidFill>
                          <a:prstClr val="black"/>
                        </a:solidFill>
                        <a:latin typeface="Cambria Math"/>
                        <a:ea typeface="Cambria Math"/>
                      </a:rPr>
                      <m:t>.87286</m:t>
                    </m:r>
                    <m:r>
                      <a:rPr lang="en-US" i="1">
                        <a:solidFill>
                          <a:prstClr val="black"/>
                        </a:solidFill>
                        <a:latin typeface="Cambria Math" charset="0"/>
                        <a:ea typeface="Cambria Math"/>
                      </a:rPr>
                      <m:t>)</m:t>
                    </m:r>
                  </m:oMath>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5226" y="4744696"/>
                <a:ext cx="5548122" cy="369332"/>
              </a:xfrm>
              <a:prstGeom prst="rect">
                <a:avLst/>
              </a:prstGeom>
              <a:blipFill>
                <a:blip r:embed="rId9"/>
                <a:stretch>
                  <a:fillRect l="-913" t="-6667" b="-26667"/>
                </a:stretch>
              </a:blipFill>
            </p:spPr>
            <p:txBody>
              <a:bodyPr/>
              <a:lstStyle/>
              <a:p>
                <a:r>
                  <a:rPr lang="en-US">
                    <a:noFill/>
                  </a:rPr>
                  <a:t> </a:t>
                </a:r>
              </a:p>
            </p:txBody>
          </p:sp>
        </mc:Fallback>
      </mc:AlternateContent>
      <p:cxnSp>
        <p:nvCxnSpPr>
          <p:cNvPr id="22" name="Straight Arrow Connector 21"/>
          <p:cNvCxnSpPr>
            <a:cxnSpLocks/>
          </p:cNvCxnSpPr>
          <p:nvPr/>
        </p:nvCxnSpPr>
        <p:spPr>
          <a:xfrm flipH="1">
            <a:off x="3195202" y="3301069"/>
            <a:ext cx="3987901" cy="1557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94109" y="2995349"/>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cxnSpLocks/>
            <a:stCxn id="24" idx="4"/>
          </p:cNvCxnSpPr>
          <p:nvPr/>
        </p:nvCxnSpPr>
        <p:spPr>
          <a:xfrm flipH="1">
            <a:off x="5380813" y="3979376"/>
            <a:ext cx="1692061" cy="879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736512" y="3610044"/>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cxnSpLocks/>
          </p:cNvCxnSpPr>
          <p:nvPr/>
        </p:nvCxnSpPr>
        <p:spPr>
          <a:xfrm flipH="1" flipV="1">
            <a:off x="4585751" y="5039287"/>
            <a:ext cx="1938875" cy="19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299425" y="5216545"/>
            <a:ext cx="811675"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408" name="TextBox 17407"/>
              <p:cNvSpPr txBox="1"/>
              <p:nvPr/>
            </p:nvSpPr>
            <p:spPr>
              <a:xfrm>
                <a:off x="4218975" y="1305566"/>
                <a:ext cx="6248400" cy="523220"/>
              </a:xfrm>
              <a:prstGeom prst="rect">
                <a:avLst/>
              </a:prstGeom>
              <a:noFill/>
            </p:spPr>
            <p:txBody>
              <a:bodyPr wrap="square" rtlCol="0">
                <a:spAutoFit/>
              </a:bodyPr>
              <a:lstStyle/>
              <a:p>
                <a:r>
                  <a:rPr lang="en-US" sz="2800" b="1" dirty="0">
                    <a:solidFill>
                      <a:srgbClr val="0070C0"/>
                    </a:solidFill>
                  </a:rPr>
                  <a:t>Confidence intervals for </a:t>
                </a:r>
                <a14:m>
                  <m:oMath xmlns:m="http://schemas.openxmlformats.org/officeDocument/2006/math">
                    <m:r>
                      <a:rPr lang="en-US" sz="2800" b="1" i="1">
                        <a:solidFill>
                          <a:srgbClr val="0070C0"/>
                        </a:solidFill>
                        <a:latin typeface="Cambria Math" panose="02040503050406030204" pitchFamily="18" charset="0"/>
                        <a:ea typeface="Cambria Math" panose="02040503050406030204" pitchFamily="18" charset="0"/>
                      </a:rPr>
                      <m:t>𝜸</m:t>
                    </m:r>
                  </m:oMath>
                </a14:m>
                <a:endParaRPr lang="en-US" sz="2800" b="1" dirty="0">
                  <a:solidFill>
                    <a:srgbClr val="0070C0"/>
                  </a:solidFill>
                </a:endParaRPr>
              </a:p>
            </p:txBody>
          </p:sp>
        </mc:Choice>
        <mc:Fallback xmlns="">
          <p:sp>
            <p:nvSpPr>
              <p:cNvPr id="17408" name="TextBox 17407"/>
              <p:cNvSpPr txBox="1">
                <a:spLocks noRot="1" noChangeAspect="1" noMove="1" noResize="1" noEditPoints="1" noAdjustHandles="1" noChangeArrowheads="1" noChangeShapeType="1" noTextEdit="1"/>
              </p:cNvSpPr>
              <p:nvPr/>
            </p:nvSpPr>
            <p:spPr>
              <a:xfrm>
                <a:off x="4218975" y="1305566"/>
                <a:ext cx="6248400" cy="523220"/>
              </a:xfrm>
              <a:prstGeom prst="rect">
                <a:avLst/>
              </a:prstGeom>
              <a:blipFill>
                <a:blip r:embed="rId10"/>
                <a:stretch>
                  <a:fillRect l="-1951" t="-11628" b="-31395"/>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0A2B08B9-107B-4155-B3B0-1EFE034F0592}"/>
              </a:ext>
            </a:extLst>
          </p:cNvPr>
          <p:cNvSpPr txBox="1"/>
          <p:nvPr/>
        </p:nvSpPr>
        <p:spPr>
          <a:xfrm>
            <a:off x="129833" y="4308369"/>
            <a:ext cx="7603652" cy="369332"/>
          </a:xfrm>
          <a:prstGeom prst="rect">
            <a:avLst/>
          </a:prstGeom>
          <a:noFill/>
        </p:spPr>
        <p:txBody>
          <a:bodyPr wrap="square" rtlCol="0">
            <a:spAutoFit/>
          </a:bodyPr>
          <a:lstStyle/>
          <a:p>
            <a:r>
              <a:rPr lang="en-US" dirty="0"/>
              <a:t>CI for the difference of </a:t>
            </a:r>
            <a:r>
              <a:rPr lang="en-US" b="1" dirty="0"/>
              <a:t>sums</a:t>
            </a:r>
            <a:r>
              <a:rPr lang="en-US" dirty="0"/>
              <a:t>: point estimate ± multiplier* standard error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0A2A4E7-A775-41F2-9081-EE1A65452E19}"/>
                  </a:ext>
                </a:extLst>
              </p:cNvPr>
              <p:cNvSpPr txBox="1"/>
              <p:nvPr/>
            </p:nvSpPr>
            <p:spPr>
              <a:xfrm>
                <a:off x="385226" y="5032199"/>
                <a:ext cx="4510345" cy="369332"/>
              </a:xfrm>
              <a:prstGeom prst="rect">
                <a:avLst/>
              </a:prstGeom>
              <a:noFill/>
            </p:spPr>
            <p:txBody>
              <a:bodyPr wrap="squar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i="1">
                        <a:solidFill>
                          <a:prstClr val="black"/>
                        </a:solidFill>
                        <a:latin typeface="Cambria Math"/>
                      </a:rPr>
                      <m:t>−2.78577 </m:t>
                    </m:r>
                    <m:r>
                      <a:rPr lang="en-US" i="1">
                        <a:solidFill>
                          <a:prstClr val="black"/>
                        </a:solidFill>
                        <a:latin typeface="Cambria Math"/>
                        <a:ea typeface="Cambria Math"/>
                      </a:rPr>
                      <m:t>±</m:t>
                    </m:r>
                    <m:r>
                      <a:rPr lang="en-US" i="1">
                        <a:solidFill>
                          <a:prstClr val="black"/>
                        </a:solidFill>
                        <a:latin typeface="Cambria Math" panose="02040503050406030204" pitchFamily="18" charset="0"/>
                        <a:ea typeface="Cambria Math"/>
                      </a:rPr>
                      <m:t>1.74319</m:t>
                    </m:r>
                  </m:oMath>
                </a14:m>
                <a:endParaRPr lang="en-US" dirty="0">
                  <a:solidFill>
                    <a:prstClr val="black"/>
                  </a:solidFill>
                  <a:ea typeface="Cambria Math"/>
                </a:endParaRPr>
              </a:p>
            </p:txBody>
          </p:sp>
        </mc:Choice>
        <mc:Fallback xmlns="">
          <p:sp>
            <p:nvSpPr>
              <p:cNvPr id="28" name="TextBox 27">
                <a:extLst>
                  <a:ext uri="{FF2B5EF4-FFF2-40B4-BE49-F238E27FC236}">
                    <a16:creationId xmlns:a16="http://schemas.microsoft.com/office/drawing/2014/main" id="{E0A2A4E7-A775-41F2-9081-EE1A65452E19}"/>
                  </a:ext>
                </a:extLst>
              </p:cNvPr>
              <p:cNvSpPr txBox="1">
                <a:spLocks noRot="1" noChangeAspect="1" noMove="1" noResize="1" noEditPoints="1" noAdjustHandles="1" noChangeArrowheads="1" noChangeShapeType="1" noTextEdit="1"/>
              </p:cNvSpPr>
              <p:nvPr/>
            </p:nvSpPr>
            <p:spPr>
              <a:xfrm>
                <a:off x="385226" y="5032199"/>
                <a:ext cx="4510345" cy="369332"/>
              </a:xfrm>
              <a:prstGeom prst="rect">
                <a:avLst/>
              </a:prstGeom>
              <a:blipFill>
                <a:blip r:embed="rId11"/>
                <a:stretch>
                  <a:fillRect l="-1124"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289833-A5E9-48EC-9F22-1406D976C241}"/>
                  </a:ext>
                </a:extLst>
              </p:cNvPr>
              <p:cNvSpPr txBox="1"/>
              <p:nvPr/>
            </p:nvSpPr>
            <p:spPr>
              <a:xfrm>
                <a:off x="385226" y="5365584"/>
                <a:ext cx="3941913"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(-4.529, -1.043)</a:t>
                </a:r>
              </a:p>
            </p:txBody>
          </p:sp>
        </mc:Choice>
        <mc:Fallback xmlns="">
          <p:sp>
            <p:nvSpPr>
              <p:cNvPr id="32" name="TextBox 31">
                <a:extLst>
                  <a:ext uri="{FF2B5EF4-FFF2-40B4-BE49-F238E27FC236}">
                    <a16:creationId xmlns:a16="http://schemas.microsoft.com/office/drawing/2014/main" id="{35289833-A5E9-48EC-9F22-1406D976C241}"/>
                  </a:ext>
                </a:extLst>
              </p:cNvPr>
              <p:cNvSpPr txBox="1">
                <a:spLocks noRot="1" noChangeAspect="1" noMove="1" noResize="1" noEditPoints="1" noAdjustHandles="1" noChangeArrowheads="1" noChangeShapeType="1" noTextEdit="1"/>
              </p:cNvSpPr>
              <p:nvPr/>
            </p:nvSpPr>
            <p:spPr>
              <a:xfrm>
                <a:off x="385226" y="5365584"/>
                <a:ext cx="3941913" cy="369332"/>
              </a:xfrm>
              <a:prstGeom prst="rect">
                <a:avLst/>
              </a:prstGeom>
              <a:blipFill>
                <a:blip r:embed="rId12"/>
                <a:stretch>
                  <a:fillRect l="-1286" t="-6667" b="-26667"/>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AFB79B48-EAA0-6745-ACED-6724049CA4F1}"/>
              </a:ext>
            </a:extLst>
          </p:cNvPr>
          <p:cNvSpPr txBox="1"/>
          <p:nvPr/>
        </p:nvSpPr>
        <p:spPr>
          <a:xfrm>
            <a:off x="8016259" y="5659596"/>
            <a:ext cx="3413741" cy="369332"/>
          </a:xfrm>
          <a:prstGeom prst="rect">
            <a:avLst/>
          </a:prstGeom>
          <a:noFill/>
        </p:spPr>
        <p:txBody>
          <a:bodyPr wrap="square" rtlCol="0">
            <a:spAutoFit/>
          </a:bodyPr>
          <a:lstStyle/>
          <a:p>
            <a:r>
              <a:rPr lang="en-US" dirty="0"/>
              <a:t>CI for the difference of </a:t>
            </a:r>
            <a:r>
              <a:rPr lang="en-US" b="1" dirty="0"/>
              <a:t>means</a:t>
            </a:r>
            <a:endParaRPr lang="en-US" dirty="0"/>
          </a:p>
        </p:txBody>
      </p:sp>
      <p:sp>
        <p:nvSpPr>
          <p:cNvPr id="10" name="Rectangle 9">
            <a:extLst>
              <a:ext uri="{FF2B5EF4-FFF2-40B4-BE49-F238E27FC236}">
                <a16:creationId xmlns:a16="http://schemas.microsoft.com/office/drawing/2014/main" id="{86947B71-77C6-F648-BE95-63D592E0E3F0}"/>
              </a:ext>
            </a:extLst>
          </p:cNvPr>
          <p:cNvSpPr/>
          <p:nvPr/>
        </p:nvSpPr>
        <p:spPr>
          <a:xfrm>
            <a:off x="8779349" y="6019800"/>
            <a:ext cx="2326278" cy="369332"/>
          </a:xfrm>
          <a:prstGeom prst="rect">
            <a:avLst/>
          </a:prstGeom>
        </p:spPr>
        <p:txBody>
          <a:bodyPr wrap="none">
            <a:spAutoFit/>
          </a:bodyPr>
          <a:lstStyle/>
          <a:p>
            <a:r>
              <a:rPr lang="en-US" dirty="0">
                <a:solidFill>
                  <a:prstClr val="black"/>
                </a:solidFill>
              </a:rPr>
              <a:t>(–4.529/2, –1.043/2) </a:t>
            </a:r>
            <a:endParaRPr lang="en-US" dirty="0"/>
          </a:p>
        </p:txBody>
      </p:sp>
      <p:sp>
        <p:nvSpPr>
          <p:cNvPr id="30" name="Rectangle 29">
            <a:extLst>
              <a:ext uri="{FF2B5EF4-FFF2-40B4-BE49-F238E27FC236}">
                <a16:creationId xmlns:a16="http://schemas.microsoft.com/office/drawing/2014/main" id="{7D53220C-6537-9644-80C3-025741214C23}"/>
              </a:ext>
            </a:extLst>
          </p:cNvPr>
          <p:cNvSpPr/>
          <p:nvPr/>
        </p:nvSpPr>
        <p:spPr>
          <a:xfrm>
            <a:off x="8875529" y="6356549"/>
            <a:ext cx="2198038" cy="369332"/>
          </a:xfrm>
          <a:prstGeom prst="rect">
            <a:avLst/>
          </a:prstGeom>
        </p:spPr>
        <p:txBody>
          <a:bodyPr wrap="none">
            <a:spAutoFit/>
          </a:bodyPr>
          <a:lstStyle/>
          <a:p>
            <a:r>
              <a:rPr lang="en-US" dirty="0">
                <a:solidFill>
                  <a:prstClr val="black"/>
                </a:solidFill>
              </a:rPr>
              <a:t>(–2.2645, –0.5215) </a:t>
            </a:r>
            <a:endParaRPr lang="en-US" dirty="0"/>
          </a:p>
        </p:txBody>
      </p:sp>
    </p:spTree>
    <p:extLst>
      <p:ext uri="{BB962C8B-B14F-4D97-AF65-F5344CB8AC3E}">
        <p14:creationId xmlns:p14="http://schemas.microsoft.com/office/powerpoint/2010/main" val="8901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16" grpId="0" animBg="1"/>
      <p:bldP spid="24" grpId="0" animBg="1"/>
      <p:bldP spid="25" grpId="0" animBg="1"/>
      <p:bldP spid="27" grpId="0"/>
      <p:bldP spid="28" grpId="0"/>
      <p:bldP spid="32" grpId="0"/>
      <p:bldP spid="29" grpId="0"/>
      <p:bldP spid="10"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52AF-081E-E140-8800-A8F79AAC9A77}"/>
              </a:ext>
            </a:extLst>
          </p:cNvPr>
          <p:cNvSpPr>
            <a:spLocks noGrp="1"/>
          </p:cNvSpPr>
          <p:nvPr>
            <p:ph type="title"/>
          </p:nvPr>
        </p:nvSpPr>
        <p:spPr/>
        <p:txBody>
          <a:bodyPr>
            <a:normAutofit fontScale="90000"/>
          </a:bodyPr>
          <a:lstStyle/>
          <a:p>
            <a:r>
              <a:rPr lang="en-US" dirty="0"/>
              <a:t>Handicap and Capability Study: In Six Steps</a:t>
            </a:r>
          </a:p>
        </p:txBody>
      </p:sp>
      <p:pic>
        <p:nvPicPr>
          <p:cNvPr id="5" name="Picture 2">
            <a:extLst>
              <a:ext uri="{FF2B5EF4-FFF2-40B4-BE49-F238E27FC236}">
                <a16:creationId xmlns:a16="http://schemas.microsoft.com/office/drawing/2014/main" id="{D0148A93-DC4F-5245-A9F8-2510149D9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141" y="2293689"/>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17FB14B-4F67-8A4A-BAED-7BE057F07BD2}"/>
                  </a:ext>
                </a:extLst>
              </p:cNvPr>
              <p:cNvSpPr/>
              <p:nvPr/>
            </p:nvSpPr>
            <p:spPr>
              <a:xfrm>
                <a:off x="985277" y="3429000"/>
                <a:ext cx="3353034" cy="558807"/>
              </a:xfrm>
              <a:prstGeom prst="rect">
                <a:avLst/>
              </a:prstGeom>
            </p:spPr>
            <p:txBody>
              <a:bodyPr wrap="none">
                <a:spAutoFit/>
              </a:bodyPr>
              <a:lstStyle/>
              <a:p>
                <a14:m>
                  <m:oMath xmlns:m="http://schemas.openxmlformats.org/officeDocument/2006/math">
                    <m:r>
                      <a:rPr lang="en-US" i="1" smtClean="0">
                        <a:solidFill>
                          <a:prstClr val="black"/>
                        </a:solidFill>
                        <a:latin typeface="Cambria Math" panose="02040503050406030204" pitchFamily="18" charset="0"/>
                      </a:rPr>
                      <m:t>𝑡</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r>
                      <a:rPr lang="en-US" b="0" i="1" dirty="0" smtClean="0">
                        <a:solidFill>
                          <a:prstClr val="black"/>
                        </a:solidFill>
                        <a:latin typeface="Cambria Math" panose="02040503050406030204" pitchFamily="18" charset="0"/>
                      </a:rPr>
                      <m:t>=</m:t>
                    </m:r>
                  </m:oMath>
                </a14:m>
                <a:r>
                  <a:rPr lang="en-US" dirty="0">
                    <a:solidFill>
                      <a:prstClr val="black"/>
                    </a:solidFill>
                  </a:rPr>
                  <a:t> </a:t>
                </a:r>
                <a14:m>
                  <m:oMath xmlns:m="http://schemas.openxmlformats.org/officeDocument/2006/math">
                    <m:f>
                      <m:fPr>
                        <m:ctrlPr>
                          <a:rPr lang="en-US" i="1">
                            <a:solidFill>
                              <a:prstClr val="black"/>
                            </a:solidFill>
                            <a:latin typeface="Cambria Math" panose="02040503050406030204" pitchFamily="18" charset="0"/>
                          </a:rPr>
                        </m:ctrlPr>
                      </m:fPr>
                      <m:num>
                        <m:r>
                          <m:rPr>
                            <m:nor/>
                          </m:rPr>
                          <a:rPr lang="en-US" dirty="0">
                            <a:solidFill>
                              <a:prstClr val="black"/>
                            </a:solidFill>
                          </a:rPr>
                          <m:t>−2.786−0</m:t>
                        </m:r>
                      </m:num>
                      <m:den>
                        <m:r>
                          <a:rPr lang="en-US" b="0" i="1" smtClean="0">
                            <a:solidFill>
                              <a:prstClr val="black"/>
                            </a:solidFill>
                            <a:latin typeface="Cambria Math" panose="02040503050406030204" pitchFamily="18" charset="0"/>
                            <a:ea typeface="Cambria Math"/>
                          </a:rPr>
                          <m:t>.873</m:t>
                        </m:r>
                      </m:den>
                    </m:f>
                  </m:oMath>
                </a14:m>
                <a:r>
                  <a:rPr lang="en-US" dirty="0">
                    <a:solidFill>
                      <a:prstClr val="black"/>
                    </a:solidFill>
                  </a:rPr>
                  <a:t> = –3.19 </a:t>
                </a:r>
              </a:p>
            </p:txBody>
          </p:sp>
        </mc:Choice>
        <mc:Fallback xmlns="">
          <p:sp>
            <p:nvSpPr>
              <p:cNvPr id="6" name="Rectangle 5">
                <a:extLst>
                  <a:ext uri="{FF2B5EF4-FFF2-40B4-BE49-F238E27FC236}">
                    <a16:creationId xmlns:a16="http://schemas.microsoft.com/office/drawing/2014/main" id="{F17FB14B-4F67-8A4A-BAED-7BE057F07BD2}"/>
                  </a:ext>
                </a:extLst>
              </p:cNvPr>
              <p:cNvSpPr>
                <a:spLocks noRot="1" noChangeAspect="1" noMove="1" noResize="1" noEditPoints="1" noAdjustHandles="1" noChangeArrowheads="1" noChangeShapeType="1" noTextEdit="1"/>
              </p:cNvSpPr>
              <p:nvPr/>
            </p:nvSpPr>
            <p:spPr>
              <a:xfrm>
                <a:off x="985277" y="3429000"/>
                <a:ext cx="3353034" cy="558807"/>
              </a:xfrm>
              <a:prstGeom prst="rect">
                <a:avLst/>
              </a:prstGeom>
              <a:blipFill>
                <a:blip r:embed="rId3"/>
                <a:stretch>
                  <a:fillRect r="-755"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B4D869B-3B1E-974D-89B0-3C5C613743A8}"/>
                  </a:ext>
                </a:extLst>
              </p:cNvPr>
              <p:cNvSpPr txBox="1"/>
              <p:nvPr/>
            </p:nvSpPr>
            <p:spPr>
              <a:xfrm>
                <a:off x="640773" y="1481127"/>
                <a:ext cx="4001801"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7" name="TextBox 6">
                <a:extLst>
                  <a:ext uri="{FF2B5EF4-FFF2-40B4-BE49-F238E27FC236}">
                    <a16:creationId xmlns:a16="http://schemas.microsoft.com/office/drawing/2014/main" id="{8B4D869B-3B1E-974D-89B0-3C5C613743A8}"/>
                  </a:ext>
                </a:extLst>
              </p:cNvPr>
              <p:cNvSpPr txBox="1">
                <a:spLocks noRot="1" noChangeAspect="1" noMove="1" noResize="1" noEditPoints="1" noAdjustHandles="1" noChangeArrowheads="1" noChangeShapeType="1" noTextEdit="1"/>
              </p:cNvSpPr>
              <p:nvPr/>
            </p:nvSpPr>
            <p:spPr>
              <a:xfrm>
                <a:off x="640773" y="1481127"/>
                <a:ext cx="4001801" cy="689163"/>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A2711A-94B4-A340-9A88-0872DB224DD2}"/>
                  </a:ext>
                </a:extLst>
              </p:cNvPr>
              <p:cNvSpPr txBox="1"/>
              <p:nvPr/>
            </p:nvSpPr>
            <p:spPr>
              <a:xfrm>
                <a:off x="1583141" y="4368807"/>
                <a:ext cx="1685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𝑝𝑣𝑎𝑙𝑢𝑒</m:t>
                      </m:r>
                      <m:r>
                        <a:rPr lang="en-US" b="0" i="1" smtClean="0">
                          <a:latin typeface="Cambria Math" panose="02040503050406030204" pitchFamily="18" charset="0"/>
                        </a:rPr>
                        <m:t>= .0022</m:t>
                      </m:r>
                    </m:oMath>
                  </m:oMathPara>
                </a14:m>
                <a:endParaRPr lang="en-US" dirty="0"/>
              </a:p>
            </p:txBody>
          </p:sp>
        </mc:Choice>
        <mc:Fallback xmlns="">
          <p:sp>
            <p:nvSpPr>
              <p:cNvPr id="9" name="TextBox 8">
                <a:extLst>
                  <a:ext uri="{FF2B5EF4-FFF2-40B4-BE49-F238E27FC236}">
                    <a16:creationId xmlns:a16="http://schemas.microsoft.com/office/drawing/2014/main" id="{D5A2711A-94B4-A340-9A88-0872DB224DD2}"/>
                  </a:ext>
                </a:extLst>
              </p:cNvPr>
              <p:cNvSpPr txBox="1">
                <a:spLocks noRot="1" noChangeAspect="1" noMove="1" noResize="1" noEditPoints="1" noAdjustHandles="1" noChangeArrowheads="1" noChangeShapeType="1" noTextEdit="1"/>
              </p:cNvSpPr>
              <p:nvPr/>
            </p:nvSpPr>
            <p:spPr>
              <a:xfrm>
                <a:off x="1583141" y="4368807"/>
                <a:ext cx="1685013" cy="276999"/>
              </a:xfrm>
              <a:prstGeom prst="rect">
                <a:avLst/>
              </a:prstGeom>
              <a:blipFill>
                <a:blip r:embed="rId5"/>
                <a:stretch>
                  <a:fillRect l="-3731" t="-4545" r="-2239" b="-4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9F8F26-F48B-C84E-908D-886F0D2F1CBE}"/>
                  </a:ext>
                </a:extLst>
              </p:cNvPr>
              <p:cNvSpPr txBox="1"/>
              <p:nvPr/>
            </p:nvSpPr>
            <p:spPr>
              <a:xfrm>
                <a:off x="7883350" y="4828401"/>
                <a:ext cx="10734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𝑅𝑒𝑗𝑒𝑐𝑡</m:t>
                      </m:r>
                      <m:r>
                        <a:rPr lang="en-US" b="0" i="1" smtClean="0">
                          <a:latin typeface="Cambria Math" panose="02040503050406030204" pitchFamily="18" charset="0"/>
                        </a:rPr>
                        <m:t> </m:t>
                      </m:r>
                      <m:r>
                        <a:rPr lang="en-US" b="0" i="1" smtClean="0">
                          <a:latin typeface="Cambria Math" panose="02040503050406030204" pitchFamily="18" charset="0"/>
                        </a:rPr>
                        <m:t>𝐻𝑜</m:t>
                      </m:r>
                    </m:oMath>
                  </m:oMathPara>
                </a14:m>
                <a:endParaRPr lang="en-US" dirty="0"/>
              </a:p>
            </p:txBody>
          </p:sp>
        </mc:Choice>
        <mc:Fallback xmlns="">
          <p:sp>
            <p:nvSpPr>
              <p:cNvPr id="10" name="TextBox 9">
                <a:extLst>
                  <a:ext uri="{FF2B5EF4-FFF2-40B4-BE49-F238E27FC236}">
                    <a16:creationId xmlns:a16="http://schemas.microsoft.com/office/drawing/2014/main" id="{F49F8F26-F48B-C84E-908D-886F0D2F1CBE}"/>
                  </a:ext>
                </a:extLst>
              </p:cNvPr>
              <p:cNvSpPr txBox="1">
                <a:spLocks noRot="1" noChangeAspect="1" noMove="1" noResize="1" noEditPoints="1" noAdjustHandles="1" noChangeArrowheads="1" noChangeShapeType="1" noTextEdit="1"/>
              </p:cNvSpPr>
              <p:nvPr/>
            </p:nvSpPr>
            <p:spPr>
              <a:xfrm>
                <a:off x="7883350" y="4828401"/>
                <a:ext cx="1073499" cy="276999"/>
              </a:xfrm>
              <a:prstGeom prst="rect">
                <a:avLst/>
              </a:prstGeom>
              <a:blipFill>
                <a:blip r:embed="rId6"/>
                <a:stretch>
                  <a:fillRect l="-5882" t="-4545" r="-3529" b="-4090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0E4D2B8-841D-E64F-AA90-46F574AE2C9B}"/>
              </a:ext>
            </a:extLst>
          </p:cNvPr>
          <p:cNvSpPr txBox="1"/>
          <p:nvPr/>
        </p:nvSpPr>
        <p:spPr>
          <a:xfrm>
            <a:off x="138830" y="5204260"/>
            <a:ext cx="5401849" cy="1477328"/>
          </a:xfrm>
          <a:prstGeom prst="rect">
            <a:avLst/>
          </a:prstGeom>
          <a:noFill/>
        </p:spPr>
        <p:txBody>
          <a:bodyPr wrap="square" rtlCol="0">
            <a:spAutoFit/>
          </a:bodyPr>
          <a:lstStyle/>
          <a:p>
            <a:r>
              <a:rPr lang="en-US" dirty="0"/>
              <a:t>There is strong evidence to suggest that the sum of the means of the amputee and hearing groups is less than that of the crutches and wheelchair groups. (p-value = 0.0022) A 95% confidence interval for the difference is </a:t>
            </a:r>
            <a:r>
              <a:rPr lang="en-US" dirty="0">
                <a:solidFill>
                  <a:prstClr val="black"/>
                </a:solidFill>
              </a:rPr>
              <a:t>(–4.529, –1.043) points.</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B1A5CC-B894-8A4A-A6D2-B33B3421144C}"/>
                  </a:ext>
                </a:extLst>
              </p:cNvPr>
              <p:cNvSpPr txBox="1"/>
              <p:nvPr/>
            </p:nvSpPr>
            <p:spPr>
              <a:xfrm>
                <a:off x="6064827" y="1439563"/>
                <a:ext cx="4001801" cy="1102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ea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dirty="0">
                  <a:solidFill>
                    <a:prstClr val="black"/>
                  </a:solidFill>
                  <a:ea typeface="Cambria Math"/>
                </a:endParaRPr>
              </a:p>
            </p:txBody>
          </p:sp>
        </mc:Choice>
        <mc:Fallback xmlns="">
          <p:sp>
            <p:nvSpPr>
              <p:cNvPr id="12" name="TextBox 11">
                <a:extLst>
                  <a:ext uri="{FF2B5EF4-FFF2-40B4-BE49-F238E27FC236}">
                    <a16:creationId xmlns:a16="http://schemas.microsoft.com/office/drawing/2014/main" id="{A3B1A5CC-B894-8A4A-A6D2-B33B3421144C}"/>
                  </a:ext>
                </a:extLst>
              </p:cNvPr>
              <p:cNvSpPr txBox="1">
                <a:spLocks noRot="1" noChangeAspect="1" noMove="1" noResize="1" noEditPoints="1" noAdjustHandles="1" noChangeArrowheads="1" noChangeShapeType="1" noTextEdit="1"/>
              </p:cNvSpPr>
              <p:nvPr/>
            </p:nvSpPr>
            <p:spPr>
              <a:xfrm>
                <a:off x="6064827" y="1439563"/>
                <a:ext cx="4001801" cy="1102097"/>
              </a:xfrm>
              <a:prstGeom prst="rect">
                <a:avLst/>
              </a:prstGeom>
              <a:blipFill>
                <a:blip r:embed="rId7"/>
                <a:stretch>
                  <a:fillRect b="-2299"/>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039854C-8A7B-D744-B18A-73D522683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368" y="2637057"/>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B09250D-465F-6D47-A676-9EF3567BEFC4}"/>
                  </a:ext>
                </a:extLst>
              </p:cNvPr>
              <p:cNvSpPr/>
              <p:nvPr/>
            </p:nvSpPr>
            <p:spPr>
              <a:xfrm>
                <a:off x="6870688" y="3784593"/>
                <a:ext cx="3195940" cy="558807"/>
              </a:xfrm>
              <a:prstGeom prst="rect">
                <a:avLst/>
              </a:prstGeom>
            </p:spPr>
            <p:txBody>
              <a:bodyPr wrap="none">
                <a:spAutoFit/>
              </a:bodyPr>
              <a:lstStyle/>
              <a:p>
                <a14:m>
                  <m:oMath xmlns:m="http://schemas.openxmlformats.org/officeDocument/2006/math">
                    <m:r>
                      <a:rPr lang="en-US" i="1" smtClean="0">
                        <a:solidFill>
                          <a:prstClr val="black"/>
                        </a:solidFill>
                        <a:latin typeface="Cambria Math" panose="02040503050406030204" pitchFamily="18" charset="0"/>
                      </a:rPr>
                      <m:t>𝑡</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r>
                      <a:rPr lang="en-US" b="0" i="1" dirty="0" smtClean="0">
                        <a:solidFill>
                          <a:prstClr val="black"/>
                        </a:solidFill>
                        <a:latin typeface="Cambria Math" panose="02040503050406030204" pitchFamily="18" charset="0"/>
                      </a:rPr>
                      <m:t>=</m:t>
                    </m:r>
                  </m:oMath>
                </a14:m>
                <a:r>
                  <a:rPr lang="en-US" dirty="0">
                    <a:solidFill>
                      <a:prstClr val="black"/>
                    </a:solidFill>
                  </a:rPr>
                  <a:t> </a:t>
                </a:r>
                <a14:m>
                  <m:oMath xmlns:m="http://schemas.openxmlformats.org/officeDocument/2006/math">
                    <m:f>
                      <m:fPr>
                        <m:ctrlPr>
                          <a:rPr lang="en-US" i="1">
                            <a:solidFill>
                              <a:prstClr val="black"/>
                            </a:solidFill>
                            <a:latin typeface="Cambria Math" panose="02040503050406030204" pitchFamily="18" charset="0"/>
                          </a:rPr>
                        </m:ctrlPr>
                      </m:fPr>
                      <m:num>
                        <m:r>
                          <m:rPr>
                            <m:nor/>
                          </m:rPr>
                          <a:rPr lang="en-US" dirty="0">
                            <a:solidFill>
                              <a:prstClr val="black"/>
                            </a:solidFill>
                          </a:rPr>
                          <m:t>−</m:t>
                        </m:r>
                        <m:r>
                          <m:rPr>
                            <m:nor/>
                          </m:rPr>
                          <a:rPr lang="en-US" b="0" i="0" dirty="0" smtClean="0">
                            <a:solidFill>
                              <a:prstClr val="black"/>
                            </a:solidFill>
                          </a:rPr>
                          <m:t>1.393 </m:t>
                        </m:r>
                        <m:r>
                          <m:rPr>
                            <m:nor/>
                          </m:rPr>
                          <a:rPr lang="en-US" dirty="0">
                            <a:solidFill>
                              <a:prstClr val="black"/>
                            </a:solidFill>
                          </a:rPr>
                          <m:t>−</m:t>
                        </m:r>
                        <m:r>
                          <m:rPr>
                            <m:nor/>
                          </m:rPr>
                          <a:rPr lang="en-US" b="0" i="0" dirty="0" smtClean="0">
                            <a:solidFill>
                              <a:prstClr val="black"/>
                            </a:solidFill>
                          </a:rPr>
                          <m:t> </m:t>
                        </m:r>
                        <m:r>
                          <m:rPr>
                            <m:nor/>
                          </m:rPr>
                          <a:rPr lang="en-US" dirty="0">
                            <a:solidFill>
                              <a:prstClr val="black"/>
                            </a:solidFill>
                          </a:rPr>
                          <m:t>0</m:t>
                        </m:r>
                      </m:num>
                      <m:den>
                        <m:r>
                          <m:rPr>
                            <m:nor/>
                          </m:rPr>
                          <a:rPr lang="en-US" b="0" i="0" smtClean="0">
                            <a:solidFill>
                              <a:prstClr val="black"/>
                            </a:solidFill>
                            <a:latin typeface="Cambria Math" panose="02040503050406030204" pitchFamily="18" charset="0"/>
                            <a:ea typeface="Cambria Math"/>
                          </a:rPr>
                          <m:t>.4367</m:t>
                        </m:r>
                      </m:den>
                    </m:f>
                    <m:r>
                      <a:rPr lang="en-US" b="0" i="1" dirty="0" smtClean="0">
                        <a:solidFill>
                          <a:prstClr val="black"/>
                        </a:solidFill>
                        <a:latin typeface="Cambria Math" panose="02040503050406030204" pitchFamily="18" charset="0"/>
                      </a:rPr>
                      <m:t>=3.19</m:t>
                    </m:r>
                  </m:oMath>
                </a14:m>
                <a:endParaRPr lang="en-US" dirty="0">
                  <a:solidFill>
                    <a:prstClr val="black"/>
                  </a:solidFill>
                </a:endParaRPr>
              </a:p>
            </p:txBody>
          </p:sp>
        </mc:Choice>
        <mc:Fallback xmlns="">
          <p:sp>
            <p:nvSpPr>
              <p:cNvPr id="14" name="Rectangle 13">
                <a:extLst>
                  <a:ext uri="{FF2B5EF4-FFF2-40B4-BE49-F238E27FC236}">
                    <a16:creationId xmlns:a16="http://schemas.microsoft.com/office/drawing/2014/main" id="{3B09250D-465F-6D47-A676-9EF3567BEFC4}"/>
                  </a:ext>
                </a:extLst>
              </p:cNvPr>
              <p:cNvSpPr>
                <a:spLocks noRot="1" noChangeAspect="1" noMove="1" noResize="1" noEditPoints="1" noAdjustHandles="1" noChangeArrowheads="1" noChangeShapeType="1" noTextEdit="1"/>
              </p:cNvSpPr>
              <p:nvPr/>
            </p:nvSpPr>
            <p:spPr>
              <a:xfrm>
                <a:off x="6870688" y="3784593"/>
                <a:ext cx="3195940" cy="558807"/>
              </a:xfrm>
              <a:prstGeom prst="rect">
                <a:avLst/>
              </a:prstGeom>
              <a:blipFill>
                <a:blip r:embed="rId8"/>
                <a:stretch>
                  <a:fillRect t="-9091"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5BB6FD-D8C7-7745-A6EC-9283C0F85B35}"/>
                  </a:ext>
                </a:extLst>
              </p:cNvPr>
              <p:cNvSpPr txBox="1"/>
              <p:nvPr/>
            </p:nvSpPr>
            <p:spPr>
              <a:xfrm>
                <a:off x="5334000" y="3077787"/>
                <a:ext cx="6172200" cy="656013"/>
              </a:xfrm>
              <a:prstGeom prst="rect">
                <a:avLst/>
              </a:prstGeom>
              <a:noFill/>
            </p:spPr>
            <p:txBody>
              <a:bodyPr wrap="square" rtlCol="0">
                <a:spAutoFit/>
              </a:bodyPr>
              <a:lstStyle/>
              <a:p>
                <a14:m>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𝟎</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e>
                    </m:rad>
                  </m:oMath>
                </a14:m>
                <a:r>
                  <a:rPr lang="en-US" i="1" dirty="0">
                    <a:solidFill>
                      <a:prstClr val="black"/>
                    </a:solidFill>
                    <a:latin typeface="Cambria Math" panose="02040503050406030204" pitchFamily="18" charset="0"/>
                  </a:rPr>
                  <a:t> = </a:t>
                </a:r>
                <a14:m>
                  <m:oMath xmlns:m="http://schemas.openxmlformats.org/officeDocument/2006/math">
                    <m:r>
                      <m:rPr>
                        <m:nor/>
                      </m:rPr>
                      <a:rPr lang="en-US">
                        <a:solidFill>
                          <a:prstClr val="black"/>
                        </a:solidFill>
                        <a:latin typeface="Cambria Math" panose="02040503050406030204" pitchFamily="18" charset="0"/>
                        <a:ea typeface="Cambria Math"/>
                      </a:rPr>
                      <m:t>.4367</m:t>
                    </m:r>
                  </m:oMath>
                </a14:m>
                <a:r>
                  <a:rPr lang="en-US" i="1" dirty="0">
                    <a:solidFill>
                      <a:prstClr val="black"/>
                    </a:solidFill>
                    <a:latin typeface="Cambria Math" panose="02040503050406030204" pitchFamily="18" charset="0"/>
                  </a:rPr>
                  <a:t> </a:t>
                </a:r>
              </a:p>
            </p:txBody>
          </p:sp>
        </mc:Choice>
        <mc:Fallback xmlns="">
          <p:sp>
            <p:nvSpPr>
              <p:cNvPr id="15" name="TextBox 14">
                <a:extLst>
                  <a:ext uri="{FF2B5EF4-FFF2-40B4-BE49-F238E27FC236}">
                    <a16:creationId xmlns:a16="http://schemas.microsoft.com/office/drawing/2014/main" id="{765BB6FD-D8C7-7745-A6EC-9283C0F85B35}"/>
                  </a:ext>
                </a:extLst>
              </p:cNvPr>
              <p:cNvSpPr txBox="1">
                <a:spLocks noRot="1" noChangeAspect="1" noMove="1" noResize="1" noEditPoints="1" noAdjustHandles="1" noChangeArrowheads="1" noChangeShapeType="1" noTextEdit="1"/>
              </p:cNvSpPr>
              <p:nvPr/>
            </p:nvSpPr>
            <p:spPr>
              <a:xfrm>
                <a:off x="5334000" y="3077787"/>
                <a:ext cx="6172200" cy="656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64F4B08-4386-AC46-9301-8E2C86564FE2}"/>
                  </a:ext>
                </a:extLst>
              </p:cNvPr>
              <p:cNvSpPr txBox="1"/>
              <p:nvPr/>
            </p:nvSpPr>
            <p:spPr>
              <a:xfrm>
                <a:off x="7626151" y="4441441"/>
                <a:ext cx="1760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𝑝𝑣𝑎𝑙𝑢𝑒</m:t>
                      </m:r>
                      <m:r>
                        <a:rPr lang="en-US" b="0" i="1" smtClean="0">
                          <a:latin typeface="Cambria Math" panose="02040503050406030204" pitchFamily="18" charset="0"/>
                        </a:rPr>
                        <m:t>=0.0022</m:t>
                      </m:r>
                    </m:oMath>
                  </m:oMathPara>
                </a14:m>
                <a:endParaRPr lang="en-US" dirty="0"/>
              </a:p>
            </p:txBody>
          </p:sp>
        </mc:Choice>
        <mc:Fallback xmlns="">
          <p:sp>
            <p:nvSpPr>
              <p:cNvPr id="17" name="TextBox 16">
                <a:extLst>
                  <a:ext uri="{FF2B5EF4-FFF2-40B4-BE49-F238E27FC236}">
                    <a16:creationId xmlns:a16="http://schemas.microsoft.com/office/drawing/2014/main" id="{164F4B08-4386-AC46-9301-8E2C86564FE2}"/>
                  </a:ext>
                </a:extLst>
              </p:cNvPr>
              <p:cNvSpPr txBox="1">
                <a:spLocks noRot="1" noChangeAspect="1" noMove="1" noResize="1" noEditPoints="1" noAdjustHandles="1" noChangeArrowheads="1" noChangeShapeType="1" noTextEdit="1"/>
              </p:cNvSpPr>
              <p:nvPr/>
            </p:nvSpPr>
            <p:spPr>
              <a:xfrm>
                <a:off x="7626151" y="4441441"/>
                <a:ext cx="1760354" cy="276999"/>
              </a:xfrm>
              <a:prstGeom prst="rect">
                <a:avLst/>
              </a:prstGeom>
              <a:blipFill>
                <a:blip r:embed="rId10"/>
                <a:stretch>
                  <a:fillRect l="-4152" t="-2222" r="-2768" b="-3777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345A97A-4ACA-B44A-82C8-DE17620E1523}"/>
              </a:ext>
            </a:extLst>
          </p:cNvPr>
          <p:cNvSpPr txBox="1"/>
          <p:nvPr/>
        </p:nvSpPr>
        <p:spPr>
          <a:xfrm>
            <a:off x="5647344" y="5219895"/>
            <a:ext cx="6619009" cy="1477328"/>
          </a:xfrm>
          <a:prstGeom prst="rect">
            <a:avLst/>
          </a:prstGeom>
          <a:noFill/>
        </p:spPr>
        <p:txBody>
          <a:bodyPr wrap="square" rtlCol="0">
            <a:spAutoFit/>
          </a:bodyPr>
          <a:lstStyle/>
          <a:p>
            <a:r>
              <a:rPr lang="en-US" dirty="0"/>
              <a:t>There is strong evidence to suggest that the average of the means of the amputee and hearing groups is less than that of the crutches and wheelchair groups. (p-value = 0.0022) A 95% confidence interval for the difference is </a:t>
            </a:r>
            <a:r>
              <a:rPr lang="en-US" dirty="0">
                <a:solidFill>
                  <a:prstClr val="black"/>
                </a:solidFill>
              </a:rPr>
              <a:t>(–2.2645, –0.5215) points.</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BC4E30D-90CE-EB49-807E-F144F4A95861}"/>
                  </a:ext>
                </a:extLst>
              </p:cNvPr>
              <p:cNvSpPr txBox="1"/>
              <p:nvPr/>
            </p:nvSpPr>
            <p:spPr>
              <a:xfrm>
                <a:off x="1888897" y="4902207"/>
                <a:ext cx="10734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𝑅𝑒𝑗𝑒𝑐𝑡</m:t>
                      </m:r>
                      <m:r>
                        <a:rPr lang="en-US" b="0" i="1" smtClean="0">
                          <a:latin typeface="Cambria Math" panose="02040503050406030204" pitchFamily="18" charset="0"/>
                        </a:rPr>
                        <m:t> </m:t>
                      </m:r>
                      <m:r>
                        <a:rPr lang="en-US" b="0" i="1" smtClean="0">
                          <a:latin typeface="Cambria Math" panose="02040503050406030204" pitchFamily="18" charset="0"/>
                        </a:rPr>
                        <m:t>𝐻𝑜</m:t>
                      </m:r>
                    </m:oMath>
                  </m:oMathPara>
                </a14:m>
                <a:endParaRPr lang="en-US" dirty="0"/>
              </a:p>
            </p:txBody>
          </p:sp>
        </mc:Choice>
        <mc:Fallback xmlns="">
          <p:sp>
            <p:nvSpPr>
              <p:cNvPr id="16" name="TextBox 15">
                <a:extLst>
                  <a:ext uri="{FF2B5EF4-FFF2-40B4-BE49-F238E27FC236}">
                    <a16:creationId xmlns:a16="http://schemas.microsoft.com/office/drawing/2014/main" id="{ABC4E30D-90CE-EB49-807E-F144F4A95861}"/>
                  </a:ext>
                </a:extLst>
              </p:cNvPr>
              <p:cNvSpPr txBox="1">
                <a:spLocks noRot="1" noChangeAspect="1" noMove="1" noResize="1" noEditPoints="1" noAdjustHandles="1" noChangeArrowheads="1" noChangeShapeType="1" noTextEdit="1"/>
              </p:cNvSpPr>
              <p:nvPr/>
            </p:nvSpPr>
            <p:spPr>
              <a:xfrm>
                <a:off x="1888897" y="4902207"/>
                <a:ext cx="1073499" cy="276999"/>
              </a:xfrm>
              <a:prstGeom prst="rect">
                <a:avLst/>
              </a:prstGeom>
              <a:blipFill>
                <a:blip r:embed="rId11"/>
                <a:stretch>
                  <a:fillRect l="-5814" r="-3488" b="-375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81ECBE3-7B35-4745-AFBD-09F278B70477}"/>
              </a:ext>
            </a:extLst>
          </p:cNvPr>
          <p:cNvPicPr>
            <a:picLocks noChangeAspect="1"/>
          </p:cNvPicPr>
          <p:nvPr/>
        </p:nvPicPr>
        <p:blipFill>
          <a:blip r:embed="rId12"/>
          <a:stretch>
            <a:fillRect/>
          </a:stretch>
        </p:blipFill>
        <p:spPr>
          <a:xfrm>
            <a:off x="709810" y="2701888"/>
            <a:ext cx="3623282" cy="579524"/>
          </a:xfrm>
          <a:prstGeom prst="rect">
            <a:avLst/>
          </a:prstGeom>
        </p:spPr>
      </p:pic>
    </p:spTree>
    <p:extLst>
      <p:ext uri="{BB962C8B-B14F-4D97-AF65-F5344CB8AC3E}">
        <p14:creationId xmlns:p14="http://schemas.microsoft.com/office/powerpoint/2010/main" val="290609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4" grpId="0"/>
      <p:bldP spid="15" grpId="0"/>
      <p:bldP spid="17" grpId="0"/>
      <p:bldP spid="18"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52AF-081E-E140-8800-A8F79AAC9A77}"/>
              </a:ext>
            </a:extLst>
          </p:cNvPr>
          <p:cNvSpPr>
            <a:spLocks noGrp="1"/>
          </p:cNvSpPr>
          <p:nvPr>
            <p:ph type="title"/>
          </p:nvPr>
        </p:nvSpPr>
        <p:spPr/>
        <p:txBody>
          <a:bodyPr>
            <a:normAutofit fontScale="90000"/>
          </a:bodyPr>
          <a:lstStyle/>
          <a:p>
            <a:r>
              <a:rPr lang="en-US" dirty="0"/>
              <a:t>Handicap and Capability Study: To the Client</a:t>
            </a:r>
          </a:p>
        </p:txBody>
      </p:sp>
      <p:sp>
        <p:nvSpPr>
          <p:cNvPr id="4" name="TextBox 3">
            <a:extLst>
              <a:ext uri="{FF2B5EF4-FFF2-40B4-BE49-F238E27FC236}">
                <a16:creationId xmlns:a16="http://schemas.microsoft.com/office/drawing/2014/main" id="{ECB69BFA-C22C-EA45-B820-D1C7A0DC7475}"/>
              </a:ext>
            </a:extLst>
          </p:cNvPr>
          <p:cNvSpPr txBox="1"/>
          <p:nvPr/>
        </p:nvSpPr>
        <p:spPr>
          <a:xfrm>
            <a:off x="609600" y="2286000"/>
            <a:ext cx="10972800" cy="1477328"/>
          </a:xfrm>
          <a:prstGeom prst="rect">
            <a:avLst/>
          </a:prstGeom>
          <a:noFill/>
        </p:spPr>
        <p:txBody>
          <a:bodyPr wrap="square" rtlCol="0">
            <a:spAutoFit/>
          </a:bodyPr>
          <a:lstStyle/>
          <a:p>
            <a:r>
              <a:rPr lang="en-US" dirty="0"/>
              <a:t>There is strong evidence to suggest that the average of the means of the amputee and hearing groups is less than the average of the means of the crutches and wheelchair groups (p-value = 0.0022). We are 95% confident that the average of the mean scores of the crutches and wheelchair groups are between </a:t>
            </a:r>
            <a:r>
              <a:rPr lang="en-US" dirty="0">
                <a:solidFill>
                  <a:prstClr val="black"/>
                </a:solidFill>
              </a:rPr>
              <a:t>0.5215 and 2.2645 points more than that of the average of the mean points of the amputee and hearing groups.</a:t>
            </a:r>
            <a:endParaRPr lang="en-US" dirty="0"/>
          </a:p>
        </p:txBody>
      </p:sp>
    </p:spTree>
    <p:extLst>
      <p:ext uri="{BB962C8B-B14F-4D97-AF65-F5344CB8AC3E}">
        <p14:creationId xmlns:p14="http://schemas.microsoft.com/office/powerpoint/2010/main" val="22638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22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Linear Combinations of Group Means in SAS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935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035" y="1750530"/>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58"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2294160" y="2995349"/>
                <a:ext cx="5503494" cy="369332"/>
              </a:xfrm>
              <a:prstGeom prst="rect">
                <a:avLst/>
              </a:prstGeom>
              <a:noFill/>
            </p:spPr>
            <p:txBody>
              <a:bodyPr wrap="none" rtlCol="0">
                <a:spAutoFit/>
              </a:bodyPr>
              <a:lstStyle/>
              <a:p>
                <a14:m>
                  <m:oMath xmlns:m="http://schemas.openxmlformats.org/officeDocument/2006/math">
                    <m:r>
                      <m:rPr>
                        <m:sty m:val="p"/>
                      </m:rPr>
                      <a:rPr lang="en-US">
                        <a:solidFill>
                          <a:prstClr val="black"/>
                        </a:solidFill>
                        <a:latin typeface="Cambria Math"/>
                      </a:rPr>
                      <m:t>g</m:t>
                    </m:r>
                    <m:r>
                      <a:rPr lang="en-US">
                        <a:solidFill>
                          <a:prstClr val="black"/>
                        </a:solidFill>
                        <a:latin typeface="Cambria Math"/>
                      </a:rPr>
                      <m:t>=</m:t>
                    </m:r>
                    <m:d>
                      <m:dPr>
                        <m:ctrlPr>
                          <a:rPr lang="en-US" i="1">
                            <a:solidFill>
                              <a:prstClr val="black"/>
                            </a:solidFill>
                            <a:latin typeface="Cambria Math" panose="02040503050406030204" pitchFamily="18" charset="0"/>
                          </a:rPr>
                        </m:ctrlPr>
                      </m:dPr>
                      <m:e>
                        <m:r>
                          <a:rPr lang="en-US">
                            <a:solidFill>
                              <a:prstClr val="black"/>
                            </a:solidFill>
                            <a:latin typeface="Cambria Math"/>
                          </a:rPr>
                          <m:t>1</m:t>
                        </m:r>
                      </m:e>
                    </m:d>
                    <m:r>
                      <a:rPr lang="en-US">
                        <a:solidFill>
                          <a:prstClr val="black"/>
                        </a:solidFill>
                        <a:latin typeface="Cambria Math"/>
                      </a:rPr>
                      <m:t>4.4−</m:t>
                    </m:r>
                    <m:d>
                      <m:dPr>
                        <m:ctrlPr>
                          <a:rPr lang="en-US" i="1">
                            <a:solidFill>
                              <a:prstClr val="black"/>
                            </a:solidFill>
                            <a:latin typeface="Cambria Math" panose="02040503050406030204" pitchFamily="18" charset="0"/>
                          </a:rPr>
                        </m:ctrlPr>
                      </m:dPr>
                      <m:e>
                        <m:r>
                          <a:rPr lang="en-US">
                            <a:solidFill>
                              <a:prstClr val="black"/>
                            </a:solidFill>
                            <a:latin typeface="Cambria Math"/>
                          </a:rPr>
                          <m:t>1</m:t>
                        </m:r>
                      </m:e>
                    </m:d>
                    <m:r>
                      <a:rPr lang="en-US">
                        <a:solidFill>
                          <a:prstClr val="black"/>
                        </a:solidFill>
                        <a:latin typeface="Cambria Math"/>
                      </a:rPr>
                      <m:t>5.9</m:t>
                    </m:r>
                  </m:oMath>
                </a14:m>
                <a:r>
                  <a:rPr lang="en-US" dirty="0">
                    <a:solidFill>
                      <a:prstClr val="black"/>
                    </a:solidFill>
                  </a:rPr>
                  <a:t> + (1)4.1 + (0)4.9 – (1)5.3 = –2.8</a:t>
                </a:r>
              </a:p>
            </p:txBody>
          </p:sp>
        </mc:Choice>
        <mc:Fallback xmlns="">
          <p:sp>
            <p:nvSpPr>
              <p:cNvPr id="4" name="TextBox 3"/>
              <p:cNvSpPr txBox="1">
                <a:spLocks noRot="1" noChangeAspect="1" noMove="1" noResize="1" noEditPoints="1" noAdjustHandles="1" noChangeArrowheads="1" noChangeShapeType="1" noTextEdit="1"/>
              </p:cNvSpPr>
              <p:nvPr/>
            </p:nvSpPr>
            <p:spPr>
              <a:xfrm>
                <a:off x="2294160" y="2995349"/>
                <a:ext cx="5503494"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5249" y="3305506"/>
                <a:ext cx="5239255"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0</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e>
                      </m:rad>
                      <m:r>
                        <a:rPr lang="en-US" i="1">
                          <a:solidFill>
                            <a:prstClr val="black"/>
                          </a:solidFill>
                          <a:latin typeface="Cambria Math"/>
                        </a:rPr>
                        <m:t>=</m:t>
                      </m:r>
                      <m:r>
                        <a:rPr lang="en-US" b="0" i="1" smtClean="0">
                          <a:solidFill>
                            <a:prstClr val="black"/>
                          </a:solidFill>
                          <a:latin typeface="Cambria Math" panose="02040503050406030204" pitchFamily="18" charset="0"/>
                        </a:rPr>
                        <m:t>0</m:t>
                      </m:r>
                      <m:r>
                        <a:rPr lang="en-US" i="1">
                          <a:solidFill>
                            <a:prstClr val="black"/>
                          </a:solidFill>
                          <a:latin typeface="Cambria Math"/>
                        </a:rPr>
                        <m:t>.87</m:t>
                      </m:r>
                      <m:r>
                        <a:rPr lang="en-US" i="1">
                          <a:solidFill>
                            <a:prstClr val="black"/>
                          </a:solidFill>
                          <a:latin typeface="Cambria Math" charset="0"/>
                        </a:rPr>
                        <m:t>3</m:t>
                      </m:r>
                    </m:oMath>
                  </m:oMathPara>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265249" y="3305506"/>
                <a:ext cx="5239255" cy="910699"/>
              </a:xfrm>
              <a:prstGeom prst="rect">
                <a:avLst/>
              </a:prstGeom>
              <a:blipFill>
                <a:blip r:embed="rId5"/>
                <a:stretch>
                  <a:fillRect/>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426" y="5206752"/>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2294161" y="2301121"/>
                <a:ext cx="5252913" cy="694229"/>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a:solidFill>
                          <a:prstClr val="black"/>
                        </a:solidFill>
                        <a:latin typeface="Cambria Math" charset="0"/>
                        <a:ea typeface="Cambria Math"/>
                      </a:rPr>
                      <m:t> </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94161" y="2301121"/>
                <a:ext cx="5252913" cy="694229"/>
              </a:xfrm>
              <a:prstGeom prst="rect">
                <a:avLst/>
              </a:prstGeom>
              <a:blipFill>
                <a:blip r:embed="rId7"/>
                <a:stretch>
                  <a:fillRect l="-928" b="-9649"/>
                </a:stretch>
              </a:blipFill>
            </p:spPr>
            <p:txBody>
              <a:bodyPr/>
              <a:lstStyle/>
              <a:p>
                <a:r>
                  <a:rPr lang="en-US">
                    <a:noFill/>
                  </a:rPr>
                  <a:t> </a:t>
                </a:r>
              </a:p>
            </p:txBody>
          </p:sp>
        </mc:Fallback>
      </mc:AlternateContent>
      <p:sp>
        <p:nvSpPr>
          <p:cNvPr id="7" name="TextBox 6"/>
          <p:cNvSpPr txBox="1"/>
          <p:nvPr/>
        </p:nvSpPr>
        <p:spPr>
          <a:xfrm>
            <a:off x="67259" y="5780985"/>
            <a:ext cx="7881776" cy="923330"/>
          </a:xfrm>
          <a:prstGeom prst="rect">
            <a:avLst/>
          </a:prstGeom>
          <a:noFill/>
        </p:spPr>
        <p:txBody>
          <a:bodyPr wrap="square" rtlCol="0">
            <a:spAutoFit/>
          </a:bodyPr>
          <a:lstStyle/>
          <a:p>
            <a:r>
              <a:rPr lang="en-US" dirty="0">
                <a:solidFill>
                  <a:prstClr val="black"/>
                </a:solidFill>
              </a:rPr>
              <a:t>There is sufficient evidence that the sum of points assigned to Amp &amp; Hear handicaps is smaller than the sum of points assigned to Crutch &amp; Wheel handicaps at level alpha equal to 0.05 because the CI does not contain 0. </a:t>
            </a:r>
          </a:p>
        </p:txBody>
      </p:sp>
      <mc:AlternateContent xmlns:mc="http://schemas.openxmlformats.org/markup-compatibility/2006" xmlns:a14="http://schemas.microsoft.com/office/drawing/2010/main">
        <mc:Choice Requires="a14">
          <p:sp>
            <p:nvSpPr>
              <p:cNvPr id="17" name="TextBox 16"/>
              <p:cNvSpPr txBox="1"/>
              <p:nvPr/>
            </p:nvSpPr>
            <p:spPr>
              <a:xfrm>
                <a:off x="2265250" y="1718801"/>
                <a:ext cx="4001801"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265250" y="1718801"/>
                <a:ext cx="4001801" cy="689163"/>
              </a:xfrm>
              <a:prstGeom prst="rect">
                <a:avLst/>
              </a:prstGeom>
              <a:blipFill>
                <a:blip r:embed="rId8"/>
                <a:stretch>
                  <a:fillRect b="-2655"/>
                </a:stretch>
              </a:blipFill>
            </p:spPr>
            <p:txBody>
              <a:bodyPr/>
              <a:lstStyle/>
              <a:p>
                <a:r>
                  <a:rPr lang="en-US">
                    <a:noFill/>
                  </a:rPr>
                  <a:t> </a:t>
                </a:r>
              </a:p>
            </p:txBody>
          </p:sp>
        </mc:Fallback>
      </mc:AlternateContent>
      <p:sp>
        <p:nvSpPr>
          <p:cNvPr id="20" name="Title 5"/>
          <p:cNvSpPr>
            <a:spLocks noGrp="1"/>
          </p:cNvSpPr>
          <p:nvPr>
            <p:ph type="title"/>
          </p:nvPr>
        </p:nvSpPr>
        <p:spPr/>
        <p:txBody>
          <a:bodyPr>
            <a:normAutofit fontScale="90000"/>
          </a:bodyPr>
          <a:lstStyle/>
          <a:p>
            <a:r>
              <a:rPr lang="en-US" sz="4000" dirty="0"/>
              <a:t>Handicap and Capability Study: A Contrast (cont.)</a:t>
            </a:r>
          </a:p>
        </p:txBody>
      </p:sp>
      <mc:AlternateContent xmlns:mc="http://schemas.openxmlformats.org/markup-compatibility/2006" xmlns:a14="http://schemas.microsoft.com/office/drawing/2010/main">
        <mc:Choice Requires="a14">
          <p:sp>
            <p:nvSpPr>
              <p:cNvPr id="26" name="TextBox 25"/>
              <p:cNvSpPr txBox="1"/>
              <p:nvPr/>
            </p:nvSpPr>
            <p:spPr>
              <a:xfrm>
                <a:off x="385226" y="4744696"/>
                <a:ext cx="5548122"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i="1">
                        <a:solidFill>
                          <a:prstClr val="black"/>
                        </a:solidFill>
                        <a:latin typeface="Cambria Math"/>
                      </a:rPr>
                      <m:t>−2.78577 </m:t>
                    </m:r>
                    <m:r>
                      <a:rPr lang="en-US" i="1">
                        <a:solidFill>
                          <a:prstClr val="black"/>
                        </a:solidFill>
                        <a:latin typeface="Cambria Math"/>
                        <a:ea typeface="Cambria Math"/>
                      </a:rPr>
                      <m:t>±</m:t>
                    </m:r>
                    <m:r>
                      <a:rPr lang="en-US" i="1">
                        <a:solidFill>
                          <a:prstClr val="black"/>
                        </a:solidFill>
                        <a:latin typeface="Cambria Math" charset="0"/>
                        <a:ea typeface="Cambria Math"/>
                      </a:rPr>
                      <m:t>(</m:t>
                    </m:r>
                    <m:r>
                      <a:rPr lang="en-US" i="1">
                        <a:solidFill>
                          <a:prstClr val="black"/>
                        </a:solidFill>
                        <a:latin typeface="Cambria Math"/>
                        <a:ea typeface="Cambria Math"/>
                      </a:rPr>
                      <m:t>1.9971</m:t>
                    </m:r>
                    <m:r>
                      <a:rPr lang="en-US" i="1">
                        <a:solidFill>
                          <a:prstClr val="black"/>
                        </a:solidFill>
                        <a:latin typeface="Cambria Math" charset="0"/>
                        <a:ea typeface="Cambria Math"/>
                      </a:rPr>
                      <m:t>)(0</m:t>
                    </m:r>
                    <m:r>
                      <a:rPr lang="en-US" i="1">
                        <a:solidFill>
                          <a:prstClr val="black"/>
                        </a:solidFill>
                        <a:latin typeface="Cambria Math"/>
                        <a:ea typeface="Cambria Math"/>
                      </a:rPr>
                      <m:t>.87286</m:t>
                    </m:r>
                    <m:r>
                      <a:rPr lang="en-US" i="1">
                        <a:solidFill>
                          <a:prstClr val="black"/>
                        </a:solidFill>
                        <a:latin typeface="Cambria Math" charset="0"/>
                        <a:ea typeface="Cambria Math"/>
                      </a:rPr>
                      <m:t>)</m:t>
                    </m:r>
                  </m:oMath>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5226" y="4744696"/>
                <a:ext cx="5548122" cy="369332"/>
              </a:xfrm>
              <a:prstGeom prst="rect">
                <a:avLst/>
              </a:prstGeom>
              <a:blipFill>
                <a:blip r:embed="rId9"/>
                <a:stretch>
                  <a:fillRect l="-913" t="-6667" b="-26667"/>
                </a:stretch>
              </a:blipFill>
            </p:spPr>
            <p:txBody>
              <a:bodyPr/>
              <a:lstStyle/>
              <a:p>
                <a:r>
                  <a:rPr lang="en-US">
                    <a:noFill/>
                  </a:rPr>
                  <a:t> </a:t>
                </a:r>
              </a:p>
            </p:txBody>
          </p:sp>
        </mc:Fallback>
      </mc:AlternateContent>
      <p:cxnSp>
        <p:nvCxnSpPr>
          <p:cNvPr id="22" name="Straight Arrow Connector 21"/>
          <p:cNvCxnSpPr>
            <a:cxnSpLocks/>
          </p:cNvCxnSpPr>
          <p:nvPr/>
        </p:nvCxnSpPr>
        <p:spPr>
          <a:xfrm flipH="1">
            <a:off x="3195202" y="3301069"/>
            <a:ext cx="3987901" cy="1557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94109" y="2995349"/>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cxnSpLocks/>
            <a:stCxn id="24" idx="4"/>
          </p:cNvCxnSpPr>
          <p:nvPr/>
        </p:nvCxnSpPr>
        <p:spPr>
          <a:xfrm flipH="1">
            <a:off x="5380813" y="3979376"/>
            <a:ext cx="1692061" cy="879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736512" y="3610044"/>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cxnSpLocks/>
          </p:cNvCxnSpPr>
          <p:nvPr/>
        </p:nvCxnSpPr>
        <p:spPr>
          <a:xfrm flipH="1" flipV="1">
            <a:off x="4585751" y="5039287"/>
            <a:ext cx="1938875" cy="19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299425" y="5216545"/>
            <a:ext cx="811675"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408" name="TextBox 17407"/>
              <p:cNvSpPr txBox="1"/>
              <p:nvPr/>
            </p:nvSpPr>
            <p:spPr>
              <a:xfrm>
                <a:off x="4218975" y="1305566"/>
                <a:ext cx="6248400" cy="523220"/>
              </a:xfrm>
              <a:prstGeom prst="rect">
                <a:avLst/>
              </a:prstGeom>
              <a:noFill/>
            </p:spPr>
            <p:txBody>
              <a:bodyPr wrap="square" rtlCol="0">
                <a:spAutoFit/>
              </a:bodyPr>
              <a:lstStyle/>
              <a:p>
                <a:r>
                  <a:rPr lang="en-US" sz="2800" b="1" dirty="0">
                    <a:solidFill>
                      <a:srgbClr val="0070C0"/>
                    </a:solidFill>
                  </a:rPr>
                  <a:t>Confidence intervals for </a:t>
                </a:r>
                <a14:m>
                  <m:oMath xmlns:m="http://schemas.openxmlformats.org/officeDocument/2006/math">
                    <m:r>
                      <a:rPr lang="en-US" sz="2800" b="1" i="1">
                        <a:solidFill>
                          <a:srgbClr val="0070C0"/>
                        </a:solidFill>
                        <a:latin typeface="Cambria Math" panose="02040503050406030204" pitchFamily="18" charset="0"/>
                        <a:ea typeface="Cambria Math" panose="02040503050406030204" pitchFamily="18" charset="0"/>
                      </a:rPr>
                      <m:t>𝜸</m:t>
                    </m:r>
                  </m:oMath>
                </a14:m>
                <a:endParaRPr lang="en-US" sz="2800" b="1" dirty="0">
                  <a:solidFill>
                    <a:srgbClr val="0070C0"/>
                  </a:solidFill>
                </a:endParaRPr>
              </a:p>
            </p:txBody>
          </p:sp>
        </mc:Choice>
        <mc:Fallback xmlns="">
          <p:sp>
            <p:nvSpPr>
              <p:cNvPr id="17408" name="TextBox 17407"/>
              <p:cNvSpPr txBox="1">
                <a:spLocks noRot="1" noChangeAspect="1" noMove="1" noResize="1" noEditPoints="1" noAdjustHandles="1" noChangeArrowheads="1" noChangeShapeType="1" noTextEdit="1"/>
              </p:cNvSpPr>
              <p:nvPr/>
            </p:nvSpPr>
            <p:spPr>
              <a:xfrm>
                <a:off x="4218975" y="1305566"/>
                <a:ext cx="6248400" cy="523220"/>
              </a:xfrm>
              <a:prstGeom prst="rect">
                <a:avLst/>
              </a:prstGeom>
              <a:blipFill>
                <a:blip r:embed="rId10"/>
                <a:stretch>
                  <a:fillRect l="-1951" t="-11628" b="-31395"/>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0A2B08B9-107B-4155-B3B0-1EFE034F0592}"/>
              </a:ext>
            </a:extLst>
          </p:cNvPr>
          <p:cNvSpPr txBox="1"/>
          <p:nvPr/>
        </p:nvSpPr>
        <p:spPr>
          <a:xfrm>
            <a:off x="129833" y="4308369"/>
            <a:ext cx="7603652" cy="369332"/>
          </a:xfrm>
          <a:prstGeom prst="rect">
            <a:avLst/>
          </a:prstGeom>
          <a:noFill/>
        </p:spPr>
        <p:txBody>
          <a:bodyPr wrap="square" rtlCol="0">
            <a:spAutoFit/>
          </a:bodyPr>
          <a:lstStyle/>
          <a:p>
            <a:r>
              <a:rPr lang="en-US" dirty="0"/>
              <a:t>CI for the difference of </a:t>
            </a:r>
            <a:r>
              <a:rPr lang="en-US" b="1" dirty="0"/>
              <a:t>sums</a:t>
            </a:r>
            <a:r>
              <a:rPr lang="en-US" dirty="0"/>
              <a:t>: point estimate ± multiplier* standard error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0A2A4E7-A775-41F2-9081-EE1A65452E19}"/>
                  </a:ext>
                </a:extLst>
              </p:cNvPr>
              <p:cNvSpPr txBox="1"/>
              <p:nvPr/>
            </p:nvSpPr>
            <p:spPr>
              <a:xfrm>
                <a:off x="385226" y="5032199"/>
                <a:ext cx="4510345" cy="369332"/>
              </a:xfrm>
              <a:prstGeom prst="rect">
                <a:avLst/>
              </a:prstGeom>
              <a:noFill/>
            </p:spPr>
            <p:txBody>
              <a:bodyPr wrap="squar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i="1">
                        <a:solidFill>
                          <a:prstClr val="black"/>
                        </a:solidFill>
                        <a:latin typeface="Cambria Math"/>
                      </a:rPr>
                      <m:t>−2.78577 </m:t>
                    </m:r>
                    <m:r>
                      <a:rPr lang="en-US" i="1">
                        <a:solidFill>
                          <a:prstClr val="black"/>
                        </a:solidFill>
                        <a:latin typeface="Cambria Math"/>
                        <a:ea typeface="Cambria Math"/>
                      </a:rPr>
                      <m:t>±</m:t>
                    </m:r>
                    <m:r>
                      <a:rPr lang="en-US" i="1">
                        <a:solidFill>
                          <a:prstClr val="black"/>
                        </a:solidFill>
                        <a:latin typeface="Cambria Math" panose="02040503050406030204" pitchFamily="18" charset="0"/>
                        <a:ea typeface="Cambria Math"/>
                      </a:rPr>
                      <m:t>1.74319</m:t>
                    </m:r>
                  </m:oMath>
                </a14:m>
                <a:endParaRPr lang="en-US" dirty="0">
                  <a:solidFill>
                    <a:prstClr val="black"/>
                  </a:solidFill>
                  <a:ea typeface="Cambria Math"/>
                </a:endParaRPr>
              </a:p>
            </p:txBody>
          </p:sp>
        </mc:Choice>
        <mc:Fallback xmlns="">
          <p:sp>
            <p:nvSpPr>
              <p:cNvPr id="28" name="TextBox 27">
                <a:extLst>
                  <a:ext uri="{FF2B5EF4-FFF2-40B4-BE49-F238E27FC236}">
                    <a16:creationId xmlns:a16="http://schemas.microsoft.com/office/drawing/2014/main" id="{E0A2A4E7-A775-41F2-9081-EE1A65452E19}"/>
                  </a:ext>
                </a:extLst>
              </p:cNvPr>
              <p:cNvSpPr txBox="1">
                <a:spLocks noRot="1" noChangeAspect="1" noMove="1" noResize="1" noEditPoints="1" noAdjustHandles="1" noChangeArrowheads="1" noChangeShapeType="1" noTextEdit="1"/>
              </p:cNvSpPr>
              <p:nvPr/>
            </p:nvSpPr>
            <p:spPr>
              <a:xfrm>
                <a:off x="385226" y="5032199"/>
                <a:ext cx="4510345" cy="369332"/>
              </a:xfrm>
              <a:prstGeom prst="rect">
                <a:avLst/>
              </a:prstGeom>
              <a:blipFill>
                <a:blip r:embed="rId11"/>
                <a:stretch>
                  <a:fillRect l="-1124"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289833-A5E9-48EC-9F22-1406D976C241}"/>
                  </a:ext>
                </a:extLst>
              </p:cNvPr>
              <p:cNvSpPr txBox="1"/>
              <p:nvPr/>
            </p:nvSpPr>
            <p:spPr>
              <a:xfrm>
                <a:off x="385226" y="5365584"/>
                <a:ext cx="3941913"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(-4.529, -1.043)</a:t>
                </a:r>
              </a:p>
            </p:txBody>
          </p:sp>
        </mc:Choice>
        <mc:Fallback xmlns="">
          <p:sp>
            <p:nvSpPr>
              <p:cNvPr id="32" name="TextBox 31">
                <a:extLst>
                  <a:ext uri="{FF2B5EF4-FFF2-40B4-BE49-F238E27FC236}">
                    <a16:creationId xmlns:a16="http://schemas.microsoft.com/office/drawing/2014/main" id="{35289833-A5E9-48EC-9F22-1406D976C241}"/>
                  </a:ext>
                </a:extLst>
              </p:cNvPr>
              <p:cNvSpPr txBox="1">
                <a:spLocks noRot="1" noChangeAspect="1" noMove="1" noResize="1" noEditPoints="1" noAdjustHandles="1" noChangeArrowheads="1" noChangeShapeType="1" noTextEdit="1"/>
              </p:cNvSpPr>
              <p:nvPr/>
            </p:nvSpPr>
            <p:spPr>
              <a:xfrm>
                <a:off x="385226" y="5365584"/>
                <a:ext cx="3941913" cy="369332"/>
              </a:xfrm>
              <a:prstGeom prst="rect">
                <a:avLst/>
              </a:prstGeom>
              <a:blipFill>
                <a:blip r:embed="rId12"/>
                <a:stretch>
                  <a:fillRect l="-1286" t="-6667" b="-26667"/>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AFB79B48-EAA0-6745-ACED-6724049CA4F1}"/>
              </a:ext>
            </a:extLst>
          </p:cNvPr>
          <p:cNvSpPr txBox="1"/>
          <p:nvPr/>
        </p:nvSpPr>
        <p:spPr>
          <a:xfrm>
            <a:off x="8016259" y="5659596"/>
            <a:ext cx="3413741" cy="369332"/>
          </a:xfrm>
          <a:prstGeom prst="rect">
            <a:avLst/>
          </a:prstGeom>
          <a:noFill/>
        </p:spPr>
        <p:txBody>
          <a:bodyPr wrap="square" rtlCol="0">
            <a:spAutoFit/>
          </a:bodyPr>
          <a:lstStyle/>
          <a:p>
            <a:r>
              <a:rPr lang="en-US" dirty="0"/>
              <a:t>CI for the difference of </a:t>
            </a:r>
            <a:r>
              <a:rPr lang="en-US" b="1" dirty="0"/>
              <a:t>means</a:t>
            </a:r>
            <a:endParaRPr lang="en-US" dirty="0"/>
          </a:p>
        </p:txBody>
      </p:sp>
      <p:sp>
        <p:nvSpPr>
          <p:cNvPr id="10" name="Rectangle 9">
            <a:extLst>
              <a:ext uri="{FF2B5EF4-FFF2-40B4-BE49-F238E27FC236}">
                <a16:creationId xmlns:a16="http://schemas.microsoft.com/office/drawing/2014/main" id="{86947B71-77C6-F648-BE95-63D592E0E3F0}"/>
              </a:ext>
            </a:extLst>
          </p:cNvPr>
          <p:cNvSpPr/>
          <p:nvPr/>
        </p:nvSpPr>
        <p:spPr>
          <a:xfrm>
            <a:off x="8779349" y="6019800"/>
            <a:ext cx="2326278" cy="369332"/>
          </a:xfrm>
          <a:prstGeom prst="rect">
            <a:avLst/>
          </a:prstGeom>
        </p:spPr>
        <p:txBody>
          <a:bodyPr wrap="none">
            <a:spAutoFit/>
          </a:bodyPr>
          <a:lstStyle/>
          <a:p>
            <a:r>
              <a:rPr lang="en-US" dirty="0">
                <a:solidFill>
                  <a:prstClr val="black"/>
                </a:solidFill>
              </a:rPr>
              <a:t>(–4.529/2, –1.043/2) </a:t>
            </a:r>
            <a:endParaRPr lang="en-US" dirty="0"/>
          </a:p>
        </p:txBody>
      </p:sp>
      <p:sp>
        <p:nvSpPr>
          <p:cNvPr id="30" name="Rectangle 29">
            <a:extLst>
              <a:ext uri="{FF2B5EF4-FFF2-40B4-BE49-F238E27FC236}">
                <a16:creationId xmlns:a16="http://schemas.microsoft.com/office/drawing/2014/main" id="{7D53220C-6537-9644-80C3-025741214C23}"/>
              </a:ext>
            </a:extLst>
          </p:cNvPr>
          <p:cNvSpPr/>
          <p:nvPr/>
        </p:nvSpPr>
        <p:spPr>
          <a:xfrm>
            <a:off x="8875529" y="6356549"/>
            <a:ext cx="2198038" cy="369332"/>
          </a:xfrm>
          <a:prstGeom prst="rect">
            <a:avLst/>
          </a:prstGeom>
        </p:spPr>
        <p:txBody>
          <a:bodyPr wrap="none">
            <a:spAutoFit/>
          </a:bodyPr>
          <a:lstStyle/>
          <a:p>
            <a:r>
              <a:rPr lang="en-US" dirty="0">
                <a:solidFill>
                  <a:prstClr val="black"/>
                </a:solidFill>
              </a:rPr>
              <a:t>(–2.2645, –0.5215) </a:t>
            </a:r>
            <a:endParaRPr lang="en-US" dirty="0"/>
          </a:p>
        </p:txBody>
      </p:sp>
    </p:spTree>
    <p:extLst>
      <p:ext uri="{BB962C8B-B14F-4D97-AF65-F5344CB8AC3E}">
        <p14:creationId xmlns:p14="http://schemas.microsoft.com/office/powerpoint/2010/main" val="205087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Handicap and Capability Study: In SAS, Part 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553667"/>
            <a:ext cx="4114800" cy="28254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559196"/>
            <a:ext cx="8458200" cy="1406444"/>
          </a:xfrm>
          <a:prstGeom prst="rect">
            <a:avLst/>
          </a:prstGeom>
        </p:spPr>
      </p:pic>
      <p:sp>
        <p:nvSpPr>
          <p:cNvPr id="3" name="Oval 2"/>
          <p:cNvSpPr/>
          <p:nvPr/>
        </p:nvSpPr>
        <p:spPr>
          <a:xfrm>
            <a:off x="4419600" y="4482996"/>
            <a:ext cx="1371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115300" y="2919171"/>
            <a:ext cx="2133600" cy="2031325"/>
          </a:xfrm>
          <a:prstGeom prst="rect">
            <a:avLst/>
          </a:prstGeom>
          <a:noFill/>
        </p:spPr>
        <p:txBody>
          <a:bodyPr wrap="square" rtlCol="0">
            <a:spAutoFit/>
          </a:bodyPr>
          <a:lstStyle/>
          <a:p>
            <a:r>
              <a:rPr lang="en-US" dirty="0"/>
              <a:t>Order = data keeps the data in the order it came in, so that “none” group is first and can be assigned a coefficient of 0.</a:t>
            </a:r>
          </a:p>
        </p:txBody>
      </p:sp>
      <p:cxnSp>
        <p:nvCxnSpPr>
          <p:cNvPr id="8" name="Straight Arrow Connector 7"/>
          <p:cNvCxnSpPr>
            <a:stCxn id="5" idx="1"/>
            <a:endCxn id="3" idx="6"/>
          </p:cNvCxnSpPr>
          <p:nvPr/>
        </p:nvCxnSpPr>
        <p:spPr>
          <a:xfrm flipH="1">
            <a:off x="5791200" y="3934834"/>
            <a:ext cx="2324100" cy="73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229600" y="4673496"/>
            <a:ext cx="952500" cy="588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296400" y="5321196"/>
            <a:ext cx="1371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781300" y="5983069"/>
            <a:ext cx="7734300" cy="646331"/>
          </a:xfrm>
          <a:prstGeom prst="rect">
            <a:avLst/>
          </a:prstGeom>
          <a:noFill/>
        </p:spPr>
        <p:txBody>
          <a:bodyPr wrap="square" rtlCol="0">
            <a:spAutoFit/>
          </a:bodyPr>
          <a:lstStyle/>
          <a:p>
            <a:r>
              <a:rPr lang="en-US" dirty="0"/>
              <a:t>Comes in handy when doing division by hand would result in the need to input a rounded number (example 0.33)</a:t>
            </a:r>
          </a:p>
        </p:txBody>
      </p:sp>
      <p:cxnSp>
        <p:nvCxnSpPr>
          <p:cNvPr id="14" name="Straight Arrow Connector 13"/>
          <p:cNvCxnSpPr>
            <a:endCxn id="11" idx="4"/>
          </p:cNvCxnSpPr>
          <p:nvPr/>
        </p:nvCxnSpPr>
        <p:spPr>
          <a:xfrm flipV="1">
            <a:off x="6019800" y="5702196"/>
            <a:ext cx="39624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E37B08D-78AC-C345-9B2E-2B17721E7A05}"/>
              </a:ext>
            </a:extLst>
          </p:cNvPr>
          <p:cNvPicPr>
            <a:picLocks noChangeAspect="1"/>
          </p:cNvPicPr>
          <p:nvPr/>
        </p:nvPicPr>
        <p:blipFill>
          <a:blip r:embed="rId4"/>
          <a:stretch>
            <a:fillRect/>
          </a:stretch>
        </p:blipFill>
        <p:spPr>
          <a:xfrm>
            <a:off x="3668952" y="5264293"/>
            <a:ext cx="381000" cy="195649"/>
          </a:xfrm>
          <a:prstGeom prst="rect">
            <a:avLst/>
          </a:prstGeom>
        </p:spPr>
      </p:pic>
      <p:pic>
        <p:nvPicPr>
          <p:cNvPr id="13" name="Picture 12">
            <a:extLst>
              <a:ext uri="{FF2B5EF4-FFF2-40B4-BE49-F238E27FC236}">
                <a16:creationId xmlns:a16="http://schemas.microsoft.com/office/drawing/2014/main" id="{15D29613-3F29-EA4F-9606-6C097DE25337}"/>
              </a:ext>
            </a:extLst>
          </p:cNvPr>
          <p:cNvPicPr>
            <a:picLocks noChangeAspect="1"/>
          </p:cNvPicPr>
          <p:nvPr/>
        </p:nvPicPr>
        <p:blipFill>
          <a:blip r:embed="rId4"/>
          <a:stretch>
            <a:fillRect/>
          </a:stretch>
        </p:blipFill>
        <p:spPr>
          <a:xfrm>
            <a:off x="5394804" y="5262418"/>
            <a:ext cx="381000" cy="195649"/>
          </a:xfrm>
          <a:prstGeom prst="rect">
            <a:avLst/>
          </a:prstGeom>
        </p:spPr>
      </p:pic>
    </p:spTree>
    <p:extLst>
      <p:ext uri="{BB962C8B-B14F-4D97-AF65-F5344CB8AC3E}">
        <p14:creationId xmlns:p14="http://schemas.microsoft.com/office/powerpoint/2010/main" val="365244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960" y="5125574"/>
            <a:ext cx="5549900" cy="9017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76400"/>
            <a:ext cx="8458200" cy="1406444"/>
          </a:xfrm>
          <a:prstGeom prst="rect">
            <a:avLst/>
          </a:prstGeom>
        </p:spPr>
      </p:pic>
      <p:sp>
        <p:nvSpPr>
          <p:cNvPr id="2" name="Title 1"/>
          <p:cNvSpPr>
            <a:spLocks noGrp="1"/>
          </p:cNvSpPr>
          <p:nvPr>
            <p:ph type="title"/>
          </p:nvPr>
        </p:nvSpPr>
        <p:spPr/>
        <p:txBody>
          <a:bodyPr>
            <a:normAutofit fontScale="90000"/>
          </a:bodyPr>
          <a:lstStyle/>
          <a:p>
            <a:r>
              <a:rPr lang="en-US" dirty="0"/>
              <a:t>Handicap and Capability Study: In SAS, Part II</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400" y="4277484"/>
            <a:ext cx="6045200" cy="495300"/>
          </a:xfrm>
          <a:prstGeom prst="rect">
            <a:avLst/>
          </a:prstGeom>
        </p:spPr>
      </p:pic>
      <p:cxnSp>
        <p:nvCxnSpPr>
          <p:cNvPr id="8" name="Straight Arrow Connector 7"/>
          <p:cNvCxnSpPr/>
          <p:nvPr/>
        </p:nvCxnSpPr>
        <p:spPr>
          <a:xfrm>
            <a:off x="3505200" y="2507160"/>
            <a:ext cx="2762250" cy="1770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05200" y="2678668"/>
            <a:ext cx="1604010" cy="293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05200" y="2811960"/>
            <a:ext cx="160401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2654339" y="3081958"/>
                <a:ext cx="5252913" cy="390748"/>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654339" y="3081958"/>
                <a:ext cx="5252913" cy="390748"/>
              </a:xfrm>
              <a:prstGeom prst="rect">
                <a:avLst/>
              </a:prstGeom>
              <a:blipFill>
                <a:blip r:embed="rId5"/>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654338" y="3524982"/>
                <a:ext cx="5958234" cy="390748"/>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=0.5</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m:t>
                    </m:r>
                    <m:r>
                      <a:rPr lang="en-US" i="1">
                        <a:solidFill>
                          <a:prstClr val="black"/>
                        </a:solidFill>
                        <a:latin typeface="Cambria Math" charset="0"/>
                        <a:ea typeface="Cambria Math"/>
                      </a:rPr>
                      <m:t>0.5</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a:solidFill>
                          <a:prstClr val="black"/>
                        </a:solidFill>
                        <a:latin typeface="Cambria Math" charset="0"/>
                        <a:ea typeface="Cambria Math"/>
                      </a:rPr>
                      <m:t>0.5</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m:t>
                    </m:r>
                    <m:r>
                      <a:rPr lang="en-US" i="1">
                        <a:solidFill>
                          <a:prstClr val="black"/>
                        </a:solidFill>
                        <a:latin typeface="Cambria Math" charset="0"/>
                        <a:ea typeface="Cambria Math"/>
                      </a:rPr>
                      <m:t>0.5</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654338" y="3524982"/>
                <a:ext cx="5958234" cy="390748"/>
              </a:xfrm>
              <a:prstGeom prst="rect">
                <a:avLst/>
              </a:prstGeom>
              <a:blipFill>
                <a:blip r:embed="rId6"/>
                <a:stretch>
                  <a:fillRect b="-7813"/>
                </a:stretch>
              </a:blipFill>
            </p:spPr>
            <p:txBody>
              <a:bodyPr/>
              <a:lstStyle/>
              <a:p>
                <a:r>
                  <a:rPr lang="en-US">
                    <a:noFill/>
                  </a:rPr>
                  <a:t> </a:t>
                </a:r>
              </a:p>
            </p:txBody>
          </p:sp>
        </mc:Fallback>
      </mc:AlternateContent>
      <p:sp>
        <p:nvSpPr>
          <p:cNvPr id="23" name="Curved Right Arrow 22"/>
          <p:cNvSpPr/>
          <p:nvPr/>
        </p:nvSpPr>
        <p:spPr>
          <a:xfrm>
            <a:off x="2209800" y="2583361"/>
            <a:ext cx="381000" cy="13268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24" name="Curved Right Arrow 23"/>
          <p:cNvSpPr/>
          <p:nvPr/>
        </p:nvSpPr>
        <p:spPr>
          <a:xfrm>
            <a:off x="2476500" y="2811961"/>
            <a:ext cx="190500" cy="5708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4" name="TextBox 3"/>
          <p:cNvSpPr txBox="1"/>
          <p:nvPr/>
        </p:nvSpPr>
        <p:spPr>
          <a:xfrm>
            <a:off x="1905000" y="6027275"/>
            <a:ext cx="8305800" cy="646331"/>
          </a:xfrm>
          <a:prstGeom prst="rect">
            <a:avLst/>
          </a:prstGeom>
          <a:noFill/>
        </p:spPr>
        <p:txBody>
          <a:bodyPr wrap="square" rtlCol="0">
            <a:spAutoFit/>
          </a:bodyPr>
          <a:lstStyle/>
          <a:p>
            <a:r>
              <a:rPr lang="en-US" dirty="0"/>
              <a:t>Three different ways (contrast, estimate, estimate with divisor = 2) to test for the same idea. (There are many more than three!)</a:t>
            </a:r>
          </a:p>
        </p:txBody>
      </p:sp>
      <p:pic>
        <p:nvPicPr>
          <p:cNvPr id="14" name="Picture 13">
            <a:extLst>
              <a:ext uri="{FF2B5EF4-FFF2-40B4-BE49-F238E27FC236}">
                <a16:creationId xmlns:a16="http://schemas.microsoft.com/office/drawing/2014/main" id="{EAAE3FDC-EF5A-1247-AF89-440DC9ACBB5F}"/>
              </a:ext>
            </a:extLst>
          </p:cNvPr>
          <p:cNvPicPr>
            <a:picLocks noChangeAspect="1"/>
          </p:cNvPicPr>
          <p:nvPr/>
        </p:nvPicPr>
        <p:blipFill>
          <a:blip r:embed="rId7"/>
          <a:stretch>
            <a:fillRect/>
          </a:stretch>
        </p:blipFill>
        <p:spPr>
          <a:xfrm>
            <a:off x="3657600" y="2376446"/>
            <a:ext cx="381000" cy="195649"/>
          </a:xfrm>
          <a:prstGeom prst="rect">
            <a:avLst/>
          </a:prstGeom>
        </p:spPr>
      </p:pic>
      <p:pic>
        <p:nvPicPr>
          <p:cNvPr id="15" name="Picture 14">
            <a:extLst>
              <a:ext uri="{FF2B5EF4-FFF2-40B4-BE49-F238E27FC236}">
                <a16:creationId xmlns:a16="http://schemas.microsoft.com/office/drawing/2014/main" id="{6450F9FC-58B7-214D-9D9C-FD4383880FF3}"/>
              </a:ext>
            </a:extLst>
          </p:cNvPr>
          <p:cNvPicPr>
            <a:picLocks noChangeAspect="1"/>
          </p:cNvPicPr>
          <p:nvPr/>
        </p:nvPicPr>
        <p:blipFill>
          <a:blip r:embed="rId7"/>
          <a:stretch>
            <a:fillRect/>
          </a:stretch>
        </p:blipFill>
        <p:spPr>
          <a:xfrm>
            <a:off x="5372100" y="2372158"/>
            <a:ext cx="381000" cy="195649"/>
          </a:xfrm>
          <a:prstGeom prst="rect">
            <a:avLst/>
          </a:prstGeom>
        </p:spPr>
      </p:pic>
    </p:spTree>
    <p:extLst>
      <p:ext uri="{BB962C8B-B14F-4D97-AF65-F5344CB8AC3E}">
        <p14:creationId xmlns:p14="http://schemas.microsoft.com/office/powerpoint/2010/main" val="354592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animBg="1"/>
      <p:bldP spid="24"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a:buFont typeface="Arial" charset="0"/>
              <a:buChar char="•"/>
            </a:pPr>
            <a:r>
              <a:rPr lang="en-US" dirty="0"/>
              <a:t>ANOVA provides an F-Test for equality of several means</a:t>
            </a:r>
          </a:p>
          <a:p>
            <a:pPr>
              <a:buFont typeface="Arial" charset="0"/>
              <a:buChar char="•"/>
            </a:pPr>
            <a:r>
              <a:rPr lang="en-US" dirty="0"/>
              <a:t>A main weaknesses is:</a:t>
            </a:r>
          </a:p>
          <a:p>
            <a:pPr lvl="1">
              <a:buFont typeface="Arial" charset="0"/>
              <a:buChar char="•"/>
            </a:pPr>
            <a:r>
              <a:rPr lang="en-US" sz="2000" dirty="0"/>
              <a:t>It doesn’t account for any </a:t>
            </a:r>
            <a:r>
              <a:rPr lang="en-US" sz="2000" b="1" dirty="0">
                <a:solidFill>
                  <a:srgbClr val="FF0000"/>
                </a:solidFill>
              </a:rPr>
              <a:t>structure</a:t>
            </a:r>
            <a:r>
              <a:rPr lang="en-US" sz="2000" dirty="0"/>
              <a:t> in the groups.</a:t>
            </a:r>
          </a:p>
          <a:p>
            <a:pPr>
              <a:buFont typeface="Arial" charset="0"/>
              <a:buChar char="•"/>
            </a:pPr>
            <a:endParaRPr lang="en-US" dirty="0"/>
          </a:p>
          <a:p>
            <a:pPr>
              <a:buFont typeface="Arial" charset="0"/>
              <a:buChar char="•"/>
            </a:pPr>
            <a:endParaRPr lang="en-US" dirty="0"/>
          </a:p>
        </p:txBody>
      </p:sp>
      <p:sp>
        <p:nvSpPr>
          <p:cNvPr id="4" name="TextBox 3"/>
          <p:cNvSpPr txBox="1"/>
          <p:nvPr/>
        </p:nvSpPr>
        <p:spPr>
          <a:xfrm>
            <a:off x="1039906" y="3429000"/>
            <a:ext cx="10542494" cy="707886"/>
          </a:xfrm>
          <a:prstGeom prst="rect">
            <a:avLst/>
          </a:prstGeom>
          <a:noFill/>
        </p:spPr>
        <p:txBody>
          <a:bodyPr wrap="square" rtlCol="0">
            <a:spAutoFit/>
          </a:bodyPr>
          <a:lstStyle/>
          <a:p>
            <a:r>
              <a:rPr lang="en-US" sz="2000" dirty="0">
                <a:solidFill>
                  <a:prstClr val="black"/>
                </a:solidFill>
              </a:rPr>
              <a:t>(Example: Is the average treatment effect across three levels of treatments different from the placebo?)</a:t>
            </a:r>
          </a:p>
        </p:txBody>
      </p:sp>
    </p:spTree>
    <p:extLst>
      <p:ext uri="{BB962C8B-B14F-4D97-AF65-F5344CB8AC3E}">
        <p14:creationId xmlns:p14="http://schemas.microsoft.com/office/powerpoint/2010/main" val="312327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Handicap and Capability Study: In SAS, Part III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959" y="2022096"/>
            <a:ext cx="5549900" cy="901700"/>
          </a:xfrm>
          <a:prstGeom prst="rect">
            <a:avLst/>
          </a:prstGeom>
        </p:spPr>
      </p:pic>
      <p:sp>
        <p:nvSpPr>
          <p:cNvPr id="5" name="TextBox 4"/>
          <p:cNvSpPr txBox="1"/>
          <p:nvPr/>
        </p:nvSpPr>
        <p:spPr>
          <a:xfrm>
            <a:off x="2057266" y="3119981"/>
            <a:ext cx="8762011" cy="1200329"/>
          </a:xfrm>
          <a:prstGeom prst="rect">
            <a:avLst/>
          </a:prstGeom>
          <a:noFill/>
        </p:spPr>
        <p:txBody>
          <a:bodyPr wrap="square" rtlCol="0">
            <a:spAutoFit/>
          </a:bodyPr>
          <a:lstStyle/>
          <a:p>
            <a:r>
              <a:rPr lang="en-US" dirty="0">
                <a:solidFill>
                  <a:prstClr val="black"/>
                </a:solidFill>
              </a:rPr>
              <a:t>There is sufficient evidence that the average points assigned to Amp &amp; Hear handicaps is smaller than the average points assigned to Crutch &amp; Wheel handicaps (t-tools linear contrast p-value of 0.0022). We estimate that this difference is –1.39 pts with an associated 99% confidence interval of …</a:t>
            </a:r>
          </a:p>
        </p:txBody>
      </p:sp>
      <p:sp>
        <p:nvSpPr>
          <p:cNvPr id="6" name="TextBox 5"/>
          <p:cNvSpPr txBox="1"/>
          <p:nvPr/>
        </p:nvSpPr>
        <p:spPr>
          <a:xfrm>
            <a:off x="2779495" y="5257015"/>
            <a:ext cx="4266342" cy="369332"/>
          </a:xfrm>
          <a:prstGeom prst="rect">
            <a:avLst/>
          </a:prstGeom>
          <a:noFill/>
        </p:spPr>
        <p:txBody>
          <a:bodyPr wrap="square" rtlCol="0">
            <a:spAutoFit/>
          </a:bodyPr>
          <a:lstStyle/>
          <a:p>
            <a:r>
              <a:rPr lang="en-US" dirty="0">
                <a:solidFill>
                  <a:prstClr val="black"/>
                </a:solidFill>
              </a:rPr>
              <a:t>–1.39 ± 2.65*0.436</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965" y="4506155"/>
            <a:ext cx="4250457" cy="126809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3672" y="5877755"/>
            <a:ext cx="1054100" cy="482600"/>
          </a:xfrm>
          <a:prstGeom prst="rect">
            <a:avLst/>
          </a:prstGeom>
        </p:spPr>
      </p:pic>
      <p:sp>
        <p:nvSpPr>
          <p:cNvPr id="9" name="TextBox 8"/>
          <p:cNvSpPr txBox="1"/>
          <p:nvPr/>
        </p:nvSpPr>
        <p:spPr>
          <a:xfrm>
            <a:off x="2779495" y="5642998"/>
            <a:ext cx="3011705" cy="369332"/>
          </a:xfrm>
          <a:prstGeom prst="rect">
            <a:avLst/>
          </a:prstGeom>
          <a:noFill/>
        </p:spPr>
        <p:txBody>
          <a:bodyPr wrap="square" rtlCol="0">
            <a:spAutoFit/>
          </a:bodyPr>
          <a:lstStyle/>
          <a:p>
            <a:r>
              <a:rPr lang="en-US" dirty="0">
                <a:solidFill>
                  <a:prstClr val="black"/>
                </a:solidFill>
              </a:rPr>
              <a:t>–1.39 ± 1.155</a:t>
            </a:r>
          </a:p>
        </p:txBody>
      </p:sp>
      <p:sp>
        <p:nvSpPr>
          <p:cNvPr id="10" name="TextBox 9"/>
          <p:cNvSpPr txBox="1"/>
          <p:nvPr/>
        </p:nvSpPr>
        <p:spPr>
          <a:xfrm>
            <a:off x="2133599" y="6107668"/>
            <a:ext cx="5424015" cy="369332"/>
          </a:xfrm>
          <a:prstGeom prst="rect">
            <a:avLst/>
          </a:prstGeom>
          <a:noFill/>
        </p:spPr>
        <p:txBody>
          <a:bodyPr wrap="square" rtlCol="0">
            <a:spAutoFit/>
          </a:bodyPr>
          <a:lstStyle/>
          <a:p>
            <a:r>
              <a:rPr lang="en-US" dirty="0">
                <a:solidFill>
                  <a:prstClr val="black"/>
                </a:solidFill>
              </a:rPr>
              <a:t>(–2.55, –0.23), which does not include 0</a:t>
            </a:r>
          </a:p>
        </p:txBody>
      </p:sp>
      <p:sp>
        <p:nvSpPr>
          <p:cNvPr id="11" name="Oval 10"/>
          <p:cNvSpPr/>
          <p:nvPr/>
        </p:nvSpPr>
        <p:spPr>
          <a:xfrm>
            <a:off x="4912667" y="2380321"/>
            <a:ext cx="1057619" cy="2790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942972" y="2404302"/>
            <a:ext cx="990600" cy="28875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101972" y="6113221"/>
            <a:ext cx="965828" cy="24713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cxnSpLocks/>
            <a:stCxn id="11" idx="3"/>
          </p:cNvCxnSpPr>
          <p:nvPr/>
        </p:nvCxnSpPr>
        <p:spPr>
          <a:xfrm flipH="1">
            <a:off x="3257550" y="2618543"/>
            <a:ext cx="1810002" cy="269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13" idx="1"/>
          </p:cNvCxnSpPr>
          <p:nvPr/>
        </p:nvCxnSpPr>
        <p:spPr>
          <a:xfrm flipH="1" flipV="1">
            <a:off x="3886200" y="5562600"/>
            <a:ext cx="4357214" cy="58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2" idx="4"/>
          </p:cNvCxnSpPr>
          <p:nvPr/>
        </p:nvCxnSpPr>
        <p:spPr>
          <a:xfrm flipH="1">
            <a:off x="4305300" y="2693059"/>
            <a:ext cx="2132972" cy="262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35142" y="4334470"/>
            <a:ext cx="4656058" cy="923330"/>
          </a:xfrm>
          <a:prstGeom prst="rect">
            <a:avLst/>
          </a:prstGeom>
          <a:noFill/>
        </p:spPr>
        <p:txBody>
          <a:bodyPr wrap="square" rtlCol="0">
            <a:spAutoFit/>
          </a:bodyPr>
          <a:lstStyle/>
          <a:p>
            <a:r>
              <a:rPr lang="en-US" dirty="0"/>
              <a:t>99% CI for the difference in averages of Amp and Hear vs. Crutch and Wheel:</a:t>
            </a:r>
          </a:p>
          <a:p>
            <a:r>
              <a:rPr lang="en-US" dirty="0"/>
              <a:t>point estimate ± multiplier* standard error</a:t>
            </a:r>
          </a:p>
        </p:txBody>
      </p:sp>
      <p:sp>
        <p:nvSpPr>
          <p:cNvPr id="17" name="TextBox 16"/>
          <p:cNvSpPr txBox="1"/>
          <p:nvPr/>
        </p:nvSpPr>
        <p:spPr>
          <a:xfrm>
            <a:off x="4693426" y="1479088"/>
            <a:ext cx="6248400" cy="523220"/>
          </a:xfrm>
          <a:prstGeom prst="rect">
            <a:avLst/>
          </a:prstGeom>
          <a:noFill/>
        </p:spPr>
        <p:txBody>
          <a:bodyPr wrap="square" rtlCol="0">
            <a:spAutoFit/>
          </a:bodyPr>
          <a:lstStyle/>
          <a:p>
            <a:r>
              <a:rPr lang="en-US" sz="2800" b="1" dirty="0">
                <a:solidFill>
                  <a:srgbClr val="0070C0"/>
                </a:solidFill>
              </a:rPr>
              <a:t>Confidence Intervals</a:t>
            </a:r>
          </a:p>
        </p:txBody>
      </p:sp>
    </p:spTree>
    <p:extLst>
      <p:ext uri="{BB962C8B-B14F-4D97-AF65-F5344CB8AC3E}">
        <p14:creationId xmlns:p14="http://schemas.microsoft.com/office/powerpoint/2010/main" val="11862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P spid="12" grpId="0" animBg="1"/>
      <p:bldP spid="13"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Contrast Designation</a:t>
            </a:r>
          </a:p>
        </p:txBody>
      </p:sp>
      <mc:AlternateContent xmlns:mc="http://schemas.openxmlformats.org/markup-compatibility/2006" xmlns:a14="http://schemas.microsoft.com/office/drawing/2010/main">
        <mc:Choice Requires="a14">
          <p:sp>
            <p:nvSpPr>
              <p:cNvPr id="7" name="TextBox 6"/>
              <p:cNvSpPr txBox="1"/>
              <p:nvPr/>
            </p:nvSpPr>
            <p:spPr>
              <a:xfrm>
                <a:off x="4296159" y="1386758"/>
                <a:ext cx="3766864"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𝐴𝑚𝑝</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𝐻𝑒𝑎𝑟</m:t>
                              </m:r>
                              <m:r>
                                <a:rPr lang="en-US" i="1">
                                  <a:latin typeface="Cambria Math"/>
                                  <a:ea typeface="Cambria Math"/>
                                </a:rPr>
                                <m:t> </m:t>
                              </m:r>
                            </m:sub>
                          </m:sSub>
                        </m:num>
                        <m:den>
                          <m:r>
                            <a:rPr lang="en-US" i="1">
                              <a:latin typeface="Cambria Math"/>
                            </a:rPr>
                            <m:t>2</m:t>
                          </m:r>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𝐶𝑟𝑢𝑡𝑐h</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𝑊h𝑒𝑒𝑙</m:t>
                              </m:r>
                              <m:r>
                                <a:rPr lang="en-US" i="1">
                                  <a:latin typeface="Cambria Math"/>
                                  <a:ea typeface="Cambria Math"/>
                                </a:rPr>
                                <m:t> </m:t>
                              </m:r>
                            </m:sub>
                          </m:sSub>
                        </m:num>
                        <m:den>
                          <m:r>
                            <a:rPr lang="en-US" i="1">
                              <a:latin typeface="Cambria Math"/>
                            </a:rPr>
                            <m:t>2</m:t>
                          </m:r>
                        </m:den>
                      </m:f>
                    </m:oMath>
                  </m:oMathPara>
                </a14:m>
                <a:endParaRPr lang="en-US" i="1" dirty="0">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𝐴𝑚𝑝</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𝐻𝑒𝑎𝑟</m:t>
                              </m:r>
                              <m:r>
                                <a:rPr lang="en-US" i="1">
                                  <a:latin typeface="Cambria Math"/>
                                  <a:ea typeface="Cambria Math"/>
                                </a:rPr>
                                <m:t> </m:t>
                              </m:r>
                            </m:sub>
                          </m:sSub>
                        </m:num>
                        <m:den>
                          <m:r>
                            <a:rPr lang="en-US" i="1">
                              <a:latin typeface="Cambria Math"/>
                            </a:rPr>
                            <m:t>2</m:t>
                          </m:r>
                        </m:den>
                      </m:f>
                      <m:r>
                        <a:rPr lang="en-US" i="1">
                          <a:latin typeface="Cambria Math"/>
                          <a:ea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𝐶𝑟𝑢𝑡𝑐h</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𝑊h𝑒𝑒𝑙</m:t>
                              </m:r>
                              <m:r>
                                <a:rPr lang="en-US" i="1">
                                  <a:latin typeface="Cambria Math"/>
                                  <a:ea typeface="Cambria Math"/>
                                </a:rPr>
                                <m:t> </m:t>
                              </m:r>
                            </m:sub>
                          </m:sSub>
                        </m:num>
                        <m:den>
                          <m:r>
                            <a:rPr lang="en-US" i="1">
                              <a:latin typeface="Cambria Math"/>
                            </a:rPr>
                            <m:t>2</m:t>
                          </m:r>
                        </m:den>
                      </m:f>
                    </m:oMath>
                  </m:oMathPara>
                </a14:m>
                <a:endParaRPr lang="en-US"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96159" y="1386758"/>
                <a:ext cx="3766864" cy="1047723"/>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800" y="5463935"/>
            <a:ext cx="8286993" cy="85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800" y="3241251"/>
            <a:ext cx="8478200" cy="110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89800" y="4433215"/>
            <a:ext cx="8021000" cy="707886"/>
          </a:xfrm>
          <a:prstGeom prst="rect">
            <a:avLst/>
          </a:prstGeom>
          <a:noFill/>
        </p:spPr>
        <p:txBody>
          <a:bodyPr wrap="square" rtlCol="0">
            <a:spAutoFit/>
          </a:bodyPr>
          <a:lstStyle/>
          <a:p>
            <a:r>
              <a:rPr lang="en-US" sz="2000" dirty="0"/>
              <a:t>With no </a:t>
            </a:r>
            <a:r>
              <a:rPr lang="en-US" sz="2000" b="1" dirty="0">
                <a:solidFill>
                  <a:srgbClr val="0070C0"/>
                </a:solidFill>
              </a:rPr>
              <a:t>order = data</a:t>
            </a:r>
            <a:r>
              <a:rPr lang="en-US" sz="2000" dirty="0"/>
              <a:t> in the code, the contrasts are assigned in alphabetical order, so that “none” group is fourth.</a:t>
            </a:r>
          </a:p>
        </p:txBody>
      </p:sp>
      <p:cxnSp>
        <p:nvCxnSpPr>
          <p:cNvPr id="5" name="Straight Arrow Connector 4"/>
          <p:cNvCxnSpPr/>
          <p:nvPr/>
        </p:nvCxnSpPr>
        <p:spPr>
          <a:xfrm flipV="1">
            <a:off x="5867400" y="4052215"/>
            <a:ext cx="42672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563664" y="2672409"/>
                <a:ext cx="5252913" cy="390748"/>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63664" y="2672409"/>
                <a:ext cx="5252913" cy="390748"/>
              </a:xfrm>
              <a:prstGeom prst="rect">
                <a:avLst/>
              </a:prstGeom>
              <a:blipFill>
                <a:blip r:embed="rId5"/>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161727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28EC-05E6-A048-A46D-625977AB8F16}"/>
              </a:ext>
            </a:extLst>
          </p:cNvPr>
          <p:cNvSpPr>
            <a:spLocks noGrp="1"/>
          </p:cNvSpPr>
          <p:nvPr>
            <p:ph type="title" idx="4294967295"/>
          </p:nvPr>
        </p:nvSpPr>
        <p:spPr>
          <a:xfrm>
            <a:off x="596107" y="2247900"/>
            <a:ext cx="10999787" cy="2362200"/>
          </a:xfrm>
        </p:spPr>
        <p:txBody>
          <a:bodyPr>
            <a:normAutofit/>
          </a:bodyPr>
          <a:lstStyle/>
          <a:p>
            <a:r>
              <a:rPr lang="en-US" sz="3200" dirty="0"/>
              <a:t>Let’s do an example in SAS!</a:t>
            </a:r>
          </a:p>
        </p:txBody>
      </p:sp>
    </p:spTree>
    <p:extLst>
      <p:ext uri="{BB962C8B-B14F-4D97-AF65-F5344CB8AC3E}">
        <p14:creationId xmlns:p14="http://schemas.microsoft.com/office/powerpoint/2010/main" val="372259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5400"/>
            <a:ext cx="10363200" cy="1433946"/>
          </a:xfrm>
        </p:spPr>
        <p:txBody>
          <a:bodyPr>
            <a:noAutofit/>
          </a:bodyPr>
          <a:lstStyle/>
          <a:p>
            <a:r>
              <a:rPr lang="en-US" dirty="0"/>
              <a:t>Multiple Comparison </a:t>
            </a:r>
            <a:br>
              <a:rPr lang="en-US" dirty="0"/>
            </a:br>
            <a:r>
              <a:rPr lang="en-US" dirty="0"/>
              <a:t>Procedures Example</a:t>
            </a:r>
          </a:p>
        </p:txBody>
      </p:sp>
      <p:sp>
        <p:nvSpPr>
          <p:cNvPr id="6" name="Subtitle 5"/>
          <p:cNvSpPr>
            <a:spLocks noGrp="1"/>
          </p:cNvSpPr>
          <p:nvPr>
            <p:ph type="subTitle" idx="1"/>
          </p:nvPr>
        </p:nvSpPr>
        <p:spPr/>
        <p:txBody>
          <a:bodyPr/>
          <a:lstStyle/>
          <a:p>
            <a:r>
              <a:rPr lang="en-US" dirty="0"/>
              <a:t>Handicap Study</a:t>
            </a:r>
          </a:p>
        </p:txBody>
      </p:sp>
    </p:spTree>
    <p:extLst>
      <p:ext uri="{BB962C8B-B14F-4D97-AF65-F5344CB8AC3E}">
        <p14:creationId xmlns:p14="http://schemas.microsoft.com/office/powerpoint/2010/main" val="31211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Handicap/Capability Study: Data</a:t>
            </a: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348" b="-1"/>
          <a:stretch/>
        </p:blipFill>
        <p:spPr bwMode="auto">
          <a:xfrm>
            <a:off x="1905001" y="1981200"/>
            <a:ext cx="8243161"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651" r="14287"/>
          <a:stretch/>
        </p:blipFill>
        <p:spPr bwMode="auto">
          <a:xfrm>
            <a:off x="1545771" y="3756092"/>
            <a:ext cx="5050972" cy="25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573" y="3563710"/>
            <a:ext cx="3641217" cy="276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862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Handicap Data Analysis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Questions of interest</a:t>
            </a:r>
          </a:p>
          <a:p>
            <a:pPr marL="400050" indent="-400050">
              <a:buNone/>
            </a:pPr>
            <a:r>
              <a:rPr lang="en-US" dirty="0"/>
              <a:t>1. Is there any evidence that at least one pair of mean qualification scores are different from each other?</a:t>
            </a:r>
          </a:p>
          <a:p>
            <a:pPr marL="400050" indent="-400050">
              <a:buNone/>
            </a:pPr>
            <a:r>
              <a:rPr lang="en-US" dirty="0"/>
              <a:t>2. Let’s say we are only interested in Amputee vs. None. Test the claim the Amputee has a different mean score than the None group.</a:t>
            </a:r>
          </a:p>
          <a:p>
            <a:pPr marL="400050" indent="-400050">
              <a:buNone/>
            </a:pPr>
            <a:r>
              <a:rPr lang="en-US" dirty="0"/>
              <a:t>3. Now let’s assume that we are interested in identifying specific differences between </a:t>
            </a:r>
            <a:r>
              <a:rPr lang="en-US" b="1" i="1" dirty="0"/>
              <a:t>any two </a:t>
            </a:r>
            <a:r>
              <a:rPr lang="en-US" dirty="0"/>
              <a:t>of the group means. Find evidence of any differences in the means between the groups.</a:t>
            </a:r>
          </a:p>
          <a:p>
            <a:pPr marL="400050" indent="-400050">
              <a:buNone/>
            </a:pPr>
            <a:r>
              <a:rPr lang="en-US" dirty="0"/>
              <a:t>4. Next, assume that we were interested in testing the means of the handicapped groups to the non-handicap group. Test this claim and identify any significant differences.</a:t>
            </a:r>
          </a:p>
        </p:txBody>
      </p:sp>
    </p:spTree>
    <p:extLst>
      <p:ext uri="{BB962C8B-B14F-4D97-AF65-F5344CB8AC3E}">
        <p14:creationId xmlns:p14="http://schemas.microsoft.com/office/powerpoint/2010/main" val="57023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Test!</a:t>
            </a:r>
          </a:p>
        </p:txBody>
      </p:sp>
      <mc:AlternateContent xmlns:mc="http://schemas.openxmlformats.org/markup-compatibility/2006" xmlns:a14="http://schemas.microsoft.com/office/drawing/2010/main">
        <mc:Choice Requires="a14">
          <p:sp>
            <p:nvSpPr>
              <p:cNvPr id="4" name="TextBox 3"/>
              <p:cNvSpPr txBox="1"/>
              <p:nvPr/>
            </p:nvSpPr>
            <p:spPr>
              <a:xfrm>
                <a:off x="609600" y="2590801"/>
                <a:ext cx="10972800" cy="138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a:rPr>
                        <m:t>𝐻</m:t>
                      </m:r>
                      <m:r>
                        <a:rPr lang="en-US" sz="2800" i="1" baseline="-25000">
                          <a:latin typeface="Cambria Math"/>
                        </a:rPr>
                        <m:t>𝑜</m:t>
                      </m:r>
                      <m:r>
                        <a:rPr lang="en-US" sz="2800" i="1">
                          <a:latin typeface="Cambria Math"/>
                        </a:rPr>
                        <m:t>:</m:t>
                      </m:r>
                      <m:r>
                        <a:rPr lang="en-US" sz="2800" i="1" smtClean="0">
                          <a:latin typeface="Cambria Math"/>
                        </a:rPr>
                        <m:t>𝐴𝑙𝑙</m:t>
                      </m:r>
                      <m:r>
                        <a:rPr lang="en-US" sz="2800" i="1" smtClean="0">
                          <a:latin typeface="Cambria Math"/>
                        </a:rPr>
                        <m:t> </m:t>
                      </m:r>
                      <m:r>
                        <a:rPr lang="en-US" sz="2800" i="1" smtClean="0">
                          <a:latin typeface="Cambria Math"/>
                        </a:rPr>
                        <m:t>𝑀𝑒𝑎𝑛𝑠</m:t>
                      </m:r>
                      <m:r>
                        <a:rPr lang="en-US" sz="2800" i="1" smtClean="0">
                          <a:latin typeface="Cambria Math"/>
                        </a:rPr>
                        <m:t> </m:t>
                      </m:r>
                      <m:r>
                        <a:rPr lang="en-US" sz="2800" i="1">
                          <a:latin typeface="Cambria Math"/>
                        </a:rPr>
                        <m:t>𝑎𝑟𝑒</m:t>
                      </m:r>
                      <m:r>
                        <a:rPr lang="en-US" sz="2800" i="1">
                          <a:latin typeface="Cambria Math"/>
                        </a:rPr>
                        <m:t> </m:t>
                      </m:r>
                      <m:r>
                        <a:rPr lang="en-US" sz="2800" b="0" i="1" smtClean="0">
                          <a:latin typeface="Cambria Math" panose="02040503050406030204" pitchFamily="18" charset="0"/>
                        </a:rPr>
                        <m:t>𝑒</m:t>
                      </m:r>
                      <m:r>
                        <a:rPr lang="en-US" sz="2800" i="1">
                          <a:latin typeface="Cambria Math"/>
                        </a:rPr>
                        <m:t>𝑞𝑢𝑎𝑙</m:t>
                      </m:r>
                    </m:oMath>
                  </m:oMathPara>
                </a14:m>
                <a:endParaRPr lang="en-US" sz="280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i="1">
                          <a:latin typeface="Cambria Math"/>
                        </a:rPr>
                        <m:t>𝐻</m:t>
                      </m:r>
                      <m:r>
                        <a:rPr lang="en-US" sz="2800" i="1" baseline="-25000">
                          <a:latin typeface="Cambria Math"/>
                        </a:rPr>
                        <m:t>𝑎</m:t>
                      </m:r>
                      <m:r>
                        <a:rPr lang="en-US" sz="2800" i="1">
                          <a:latin typeface="Cambria Math"/>
                        </a:rPr>
                        <m:t>:</m:t>
                      </m:r>
                      <m:r>
                        <a:rPr lang="en-US" sz="2800" i="1">
                          <a:latin typeface="Cambria Math"/>
                        </a:rPr>
                        <m:t>𝐴𝑡</m:t>
                      </m:r>
                      <m:r>
                        <a:rPr lang="en-US" sz="2800" i="1">
                          <a:latin typeface="Cambria Math"/>
                        </a:rPr>
                        <m:t> </m:t>
                      </m:r>
                      <m:r>
                        <a:rPr lang="en-US" sz="2800" i="1">
                          <a:latin typeface="Cambria Math"/>
                        </a:rPr>
                        <m:t>𝑙𝑒𝑎𝑠𝑡</m:t>
                      </m:r>
                      <m:r>
                        <a:rPr lang="en-US" sz="2800" i="1">
                          <a:latin typeface="Cambria Math"/>
                        </a:rPr>
                        <m:t> </m:t>
                      </m:r>
                      <m:r>
                        <a:rPr lang="en-US" sz="2800" b="0" i="1" smtClean="0">
                          <a:latin typeface="Cambria Math" panose="02040503050406030204" pitchFamily="18" charset="0"/>
                        </a:rPr>
                        <m:t>𝑡𝑤𝑜</m:t>
                      </m:r>
                      <m:r>
                        <a:rPr lang="en-US" sz="2800" i="1">
                          <a:latin typeface="Cambria Math"/>
                        </a:rPr>
                        <m:t> </m:t>
                      </m:r>
                      <m:r>
                        <a:rPr lang="en-US" sz="2800" i="1">
                          <a:latin typeface="Cambria Math"/>
                        </a:rPr>
                        <m:t>𝑚𝑒𝑎𝑛𝑠</m:t>
                      </m:r>
                      <m:r>
                        <a:rPr lang="en-US" sz="2800" i="1">
                          <a:latin typeface="Cambria Math"/>
                        </a:rPr>
                        <m:t> </m:t>
                      </m:r>
                      <m:r>
                        <a:rPr lang="en-US" sz="2800" i="1">
                          <a:latin typeface="Cambria Math"/>
                        </a:rPr>
                        <m:t>𝑎𝑟𝑒</m:t>
                      </m:r>
                      <m:r>
                        <a:rPr lang="en-US" sz="2800" i="1">
                          <a:latin typeface="Cambria Math"/>
                        </a:rPr>
                        <m:t> </m:t>
                      </m:r>
                      <m:r>
                        <a:rPr lang="en-US" sz="2800" i="1">
                          <a:latin typeface="Cambria Math"/>
                        </a:rPr>
                        <m:t>𝑑𝑖𝑓𝑓𝑒𝑟𝑒𝑛𝑡</m:t>
                      </m:r>
                      <m:r>
                        <a:rPr lang="en-US" sz="2800" i="1">
                          <a:latin typeface="Cambria Math" panose="02040503050406030204" pitchFamily="18" charset="0"/>
                        </a:rPr>
                        <m:t> </m:t>
                      </m:r>
                      <m:r>
                        <a:rPr lang="en-US" sz="2800" i="1">
                          <a:latin typeface="Cambria Math" panose="02040503050406030204" pitchFamily="18" charset="0"/>
                        </a:rPr>
                        <m:t>𝑓𝑟𝑜𝑚</m:t>
                      </m:r>
                      <m:r>
                        <a:rPr lang="en-US" sz="2800" i="1">
                          <a:latin typeface="Cambria Math" panose="02040503050406030204" pitchFamily="18" charset="0"/>
                        </a:rPr>
                        <m:t> </m:t>
                      </m:r>
                      <m:r>
                        <a:rPr lang="en-US" sz="2800" i="1">
                          <a:latin typeface="Cambria Math" panose="02040503050406030204" pitchFamily="18" charset="0"/>
                        </a:rPr>
                        <m:t>𝑒𝑎𝑐h</m:t>
                      </m:r>
                      <m:r>
                        <a:rPr lang="en-US" sz="2800" i="1">
                          <a:latin typeface="Cambria Math" panose="02040503050406030204" pitchFamily="18" charset="0"/>
                        </a:rPr>
                        <m:t> </m:t>
                      </m:r>
                      <m:r>
                        <a:rPr lang="en-US" sz="2800" i="1">
                          <a:latin typeface="Cambria Math" panose="02040503050406030204" pitchFamily="18" charset="0"/>
                        </a:rPr>
                        <m:t>𝑜𝑡h𝑒𝑟</m:t>
                      </m:r>
                    </m:oMath>
                  </m:oMathPara>
                </a14:m>
                <a:endParaRPr lang="en-US" sz="2800" dirty="0"/>
              </a:p>
              <a:p>
                <a:pPr algn="ctr"/>
                <a:r>
                  <a:rPr lang="en-US" sz="2800" i="1" dirty="0">
                    <a:ea typeface="Cambria Math"/>
                  </a:rPr>
                  <a:t>(or at least one mean is different from the rest)</a:t>
                </a:r>
              </a:p>
            </p:txBody>
          </p:sp>
        </mc:Choice>
        <mc:Fallback xmlns="">
          <p:sp>
            <p:nvSpPr>
              <p:cNvPr id="4" name="TextBox 3"/>
              <p:cNvSpPr txBox="1">
                <a:spLocks noRot="1" noChangeAspect="1" noMove="1" noResize="1" noEditPoints="1" noAdjustHandles="1" noChangeArrowheads="1" noChangeShapeType="1" noTextEdit="1"/>
              </p:cNvSpPr>
              <p:nvPr/>
            </p:nvSpPr>
            <p:spPr>
              <a:xfrm>
                <a:off x="609600" y="2590801"/>
                <a:ext cx="10972800" cy="1384995"/>
              </a:xfrm>
              <a:prstGeom prst="rect">
                <a:avLst/>
              </a:prstGeom>
              <a:blipFill>
                <a:blip r:embed="rId2"/>
                <a:stretch>
                  <a:fillRect b="-11454"/>
                </a:stretch>
              </a:blipFill>
            </p:spPr>
            <p:txBody>
              <a:bodyPr/>
              <a:lstStyle/>
              <a:p>
                <a:r>
                  <a:rPr lang="en-US">
                    <a:noFill/>
                  </a:rPr>
                  <a:t> </a:t>
                </a:r>
              </a:p>
            </p:txBody>
          </p:sp>
        </mc:Fallback>
      </mc:AlternateContent>
    </p:spTree>
    <p:extLst>
      <p:ext uri="{BB962C8B-B14F-4D97-AF65-F5344CB8AC3E}">
        <p14:creationId xmlns:p14="http://schemas.microsoft.com/office/powerpoint/2010/main" val="965931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Normality: Handicap Data</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1" y="1732005"/>
            <a:ext cx="1625313"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1732005"/>
            <a:ext cx="164891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8830" y="1732006"/>
            <a:ext cx="1622971"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4458" y="1732006"/>
            <a:ext cx="1643743" cy="13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8201" y="1683459"/>
            <a:ext cx="1662113" cy="134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0570" y="3657600"/>
            <a:ext cx="1558102"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58829" y="3688128"/>
            <a:ext cx="1526018"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68909" y="3691782"/>
            <a:ext cx="1534839"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2549" y="3657600"/>
            <a:ext cx="1567765"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52601" y="3657601"/>
            <a:ext cx="1551175" cy="125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5373469"/>
            <a:ext cx="10972800" cy="646331"/>
          </a:xfrm>
          <a:prstGeom prst="rect">
            <a:avLst/>
          </a:prstGeom>
          <a:noFill/>
        </p:spPr>
        <p:txBody>
          <a:bodyPr wrap="square" rtlCol="0">
            <a:spAutoFit/>
          </a:bodyPr>
          <a:lstStyle/>
          <a:p>
            <a:r>
              <a:rPr lang="en-US" dirty="0"/>
              <a:t>There is no visual evidence to suggest that the data are not normally distributed. We will proceed with the assumption of normally distributed groups.</a:t>
            </a:r>
          </a:p>
        </p:txBody>
      </p:sp>
    </p:spTree>
    <p:extLst>
      <p:ext uri="{BB962C8B-B14F-4D97-AF65-F5344CB8AC3E}">
        <p14:creationId xmlns:p14="http://schemas.microsoft.com/office/powerpoint/2010/main" val="325879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animEffect transition="in" filter="fade">
                                      <p:cBhvr>
                                        <p:cTn id="7" dur="500"/>
                                        <p:tgtEl>
                                          <p:spTgt spid="4108"/>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500"/>
                                        <p:tgtEl>
                                          <p:spTgt spid="4103"/>
                                        </p:tgtEl>
                                      </p:cBhvr>
                                    </p:animEffect>
                                  </p:childTnLst>
                                </p:cTn>
                              </p:par>
                              <p:par>
                                <p:cTn id="11" presetID="10"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animEffect transition="in" filter="fade">
                                      <p:cBhvr>
                                        <p:cTn id="13" dur="500"/>
                                        <p:tgtEl>
                                          <p:spTgt spid="4104"/>
                                        </p:tgtEl>
                                      </p:cBhvr>
                                    </p:animEffect>
                                  </p:childTnLst>
                                </p:cTn>
                              </p:par>
                              <p:par>
                                <p:cTn id="14" presetID="10" presetClass="entr" presetSubtype="0" fill="hold" nodeType="with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fade">
                                      <p:cBhvr>
                                        <p:cTn id="16" dur="500"/>
                                        <p:tgtEl>
                                          <p:spTgt spid="4105"/>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transition="in" filter="fade">
                                      <p:cBhvr>
                                        <p:cTn id="19" dur="500"/>
                                        <p:tgtEl>
                                          <p:spTgt spid="41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Homogeneity of SD Assumption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2362201"/>
            <a:ext cx="33625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819400"/>
            <a:ext cx="414261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5449827"/>
            <a:ext cx="10972799" cy="400110"/>
          </a:xfrm>
          <a:prstGeom prst="rect">
            <a:avLst/>
          </a:prstGeom>
          <a:noFill/>
        </p:spPr>
        <p:txBody>
          <a:bodyPr wrap="square" rtlCol="0">
            <a:spAutoFit/>
          </a:bodyPr>
          <a:lstStyle/>
          <a:p>
            <a:r>
              <a:rPr lang="en-US" sz="2000" dirty="0">
                <a:solidFill>
                  <a:prstClr val="black"/>
                </a:solidFill>
              </a:rPr>
              <a:t>There is no evidence to suggest variances are unequal.</a:t>
            </a:r>
          </a:p>
        </p:txBody>
      </p:sp>
      <p:sp>
        <p:nvSpPr>
          <p:cNvPr id="6" name="TextBox 5">
            <a:extLst>
              <a:ext uri="{FF2B5EF4-FFF2-40B4-BE49-F238E27FC236}">
                <a16:creationId xmlns:a16="http://schemas.microsoft.com/office/drawing/2014/main" id="{9F12B9D2-C52C-4F93-A813-087AFF1A60C7}"/>
              </a:ext>
            </a:extLst>
          </p:cNvPr>
          <p:cNvSpPr txBox="1"/>
          <p:nvPr/>
        </p:nvSpPr>
        <p:spPr>
          <a:xfrm>
            <a:off x="609600" y="5943600"/>
            <a:ext cx="11277599" cy="400110"/>
          </a:xfrm>
          <a:prstGeom prst="rect">
            <a:avLst/>
          </a:prstGeom>
          <a:noFill/>
        </p:spPr>
        <p:txBody>
          <a:bodyPr wrap="square" rtlCol="0">
            <a:spAutoFit/>
          </a:bodyPr>
          <a:lstStyle/>
          <a:p>
            <a:r>
              <a:rPr lang="en-US" sz="2000" dirty="0">
                <a:solidFill>
                  <a:prstClr val="black"/>
                </a:solidFill>
              </a:rPr>
              <a:t>Independence may be violated here. We are going to proceed anyway for the sake of the example.</a:t>
            </a:r>
          </a:p>
        </p:txBody>
      </p:sp>
    </p:spTree>
    <p:extLst>
      <p:ext uri="{BB962C8B-B14F-4D97-AF65-F5344CB8AC3E}">
        <p14:creationId xmlns:p14="http://schemas.microsoft.com/office/powerpoint/2010/main" val="351762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a:t>Example: Handicap and Capability Study</a:t>
            </a:r>
          </a:p>
        </p:txBody>
      </p:sp>
      <p:sp>
        <p:nvSpPr>
          <p:cNvPr id="6" name="Content Placeholder 2"/>
          <p:cNvSpPr>
            <a:spLocks noGrp="1"/>
          </p:cNvSpPr>
          <p:nvPr>
            <p:ph idx="1"/>
          </p:nvPr>
        </p:nvSpPr>
        <p:spPr>
          <a:xfrm>
            <a:off x="609600" y="3276600"/>
            <a:ext cx="11201400" cy="2620964"/>
          </a:xfrm>
        </p:spPr>
        <p:txBody>
          <a:bodyPr>
            <a:noAutofit/>
          </a:bodyPr>
          <a:lstStyle/>
          <a:p>
            <a:pPr>
              <a:buFont typeface="Arial" charset="0"/>
              <a:buChar char="•"/>
            </a:pPr>
            <a:r>
              <a:rPr lang="en-US" sz="1800" b="1" dirty="0">
                <a:solidFill>
                  <a:srgbClr val="FF0000"/>
                </a:solidFill>
              </a:rPr>
              <a:t>Goal:</a:t>
            </a:r>
            <a:r>
              <a:rPr lang="en-US" sz="1800" dirty="0"/>
              <a:t> How do physical handicaps affect perception of employment qualification?</a:t>
            </a:r>
          </a:p>
          <a:p>
            <a:r>
              <a:rPr lang="en-US" sz="1000" dirty="0"/>
              <a:t>(Cesare, </a:t>
            </a:r>
            <a:r>
              <a:rPr lang="en-US" sz="1000" dirty="0" err="1"/>
              <a:t>Tannenbaum</a:t>
            </a:r>
            <a:r>
              <a:rPr lang="en-US" sz="1000" dirty="0"/>
              <a:t>, and </a:t>
            </a:r>
            <a:r>
              <a:rPr lang="en-US" sz="1000" dirty="0" err="1"/>
              <a:t>Dalessio</a:t>
            </a:r>
            <a:r>
              <a:rPr lang="en-US" sz="1000" dirty="0"/>
              <a:t> “Interviewers’ decisions related to applicant handicap type and rater empathy” (1990) </a:t>
            </a:r>
            <a:r>
              <a:rPr lang="en-US" sz="1000" i="1" dirty="0"/>
              <a:t>Human Performance)</a:t>
            </a:r>
          </a:p>
          <a:p>
            <a:pPr>
              <a:buFont typeface="Arial" charset="0"/>
              <a:buChar char="•"/>
            </a:pPr>
            <a:r>
              <a:rPr lang="en-US" sz="1800" dirty="0"/>
              <a:t>The researchers prepared five video taped job interviews with the same actors.</a:t>
            </a:r>
          </a:p>
          <a:p>
            <a:pPr>
              <a:buFont typeface="Arial" charset="0"/>
              <a:buChar char="•"/>
            </a:pPr>
            <a:r>
              <a:rPr lang="en-US" sz="1800" dirty="0"/>
              <a:t>The tapes differed only in the handicap of the applicant:</a:t>
            </a:r>
          </a:p>
          <a:p>
            <a:pPr lvl="1">
              <a:buFont typeface="Arial" charset="0"/>
              <a:buChar char="•"/>
            </a:pPr>
            <a:r>
              <a:rPr lang="en-US" sz="1600" dirty="0"/>
              <a:t>No handicap (this is the control group)</a:t>
            </a:r>
          </a:p>
          <a:p>
            <a:pPr lvl="1">
              <a:buFont typeface="Arial" charset="0"/>
              <a:buChar char="•"/>
            </a:pPr>
            <a:r>
              <a:rPr lang="en-US" sz="1600" dirty="0"/>
              <a:t>One leg amputated</a:t>
            </a:r>
          </a:p>
          <a:p>
            <a:pPr lvl="1">
              <a:buFont typeface="Arial" charset="0"/>
              <a:buChar char="•"/>
            </a:pPr>
            <a:r>
              <a:rPr lang="en-US" sz="1600" dirty="0"/>
              <a:t>Crutches</a:t>
            </a:r>
          </a:p>
          <a:p>
            <a:pPr lvl="1">
              <a:buFont typeface="Arial" charset="0"/>
              <a:buChar char="•"/>
            </a:pPr>
            <a:r>
              <a:rPr lang="en-US" sz="1600" dirty="0"/>
              <a:t>Hearing impaired</a:t>
            </a:r>
          </a:p>
          <a:p>
            <a:pPr lvl="1">
              <a:buFont typeface="Arial" charset="0"/>
              <a:buChar char="•"/>
            </a:pPr>
            <a:r>
              <a:rPr lang="en-US" sz="1600" dirty="0"/>
              <a:t>Wheelchair</a:t>
            </a:r>
          </a:p>
          <a:p>
            <a:r>
              <a:rPr lang="en-US" sz="1800" dirty="0"/>
              <a:t>Fourteen students were randomly assigned to each tape to rate applicants: 0</a:t>
            </a:r>
            <a:r>
              <a:rPr lang="en-US" sz="1800" dirty="0">
                <a:latin typeface="Arial" panose="020B0604020202020204" pitchFamily="34" charset="0"/>
                <a:cs typeface="Arial" panose="020B0604020202020204" pitchFamily="34" charset="0"/>
              </a:rPr>
              <a:t>–</a:t>
            </a:r>
            <a:r>
              <a:rPr lang="en-US" sz="1800" dirty="0"/>
              <a:t>10 pts (70 students total).</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6171" b="50521"/>
          <a:stretch/>
        </p:blipFill>
        <p:spPr bwMode="auto">
          <a:xfrm>
            <a:off x="609600" y="914400"/>
            <a:ext cx="10972800" cy="2231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1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QOI!</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620" y="3724871"/>
            <a:ext cx="527076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5401270"/>
            <a:ext cx="10972800" cy="646331"/>
          </a:xfrm>
          <a:prstGeom prst="rect">
            <a:avLst/>
          </a:prstGeom>
          <a:noFill/>
        </p:spPr>
        <p:txBody>
          <a:bodyPr wrap="square" rtlCol="0">
            <a:spAutoFit/>
          </a:bodyPr>
          <a:lstStyle/>
          <a:p>
            <a:r>
              <a:rPr lang="en-US" dirty="0"/>
              <a:t>There is sufficient evidence to suggest at the alpha = 0.05 level of significance (p-value = 0.0301) that at least two of the means are different from each other in this standard ANOVA.</a:t>
            </a:r>
          </a:p>
        </p:txBody>
      </p:sp>
      <mc:AlternateContent xmlns:mc="http://schemas.openxmlformats.org/markup-compatibility/2006" xmlns:a14="http://schemas.microsoft.com/office/drawing/2010/main">
        <mc:Choice Requires="a14">
          <p:sp>
            <p:nvSpPr>
              <p:cNvPr id="6" name="TextBox 5"/>
              <p:cNvSpPr txBox="1"/>
              <p:nvPr/>
            </p:nvSpPr>
            <p:spPr>
              <a:xfrm>
                <a:off x="1828800" y="2149376"/>
                <a:ext cx="8534400" cy="138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a:rPr>
                        <m:t>𝐻</m:t>
                      </m:r>
                      <m:r>
                        <a:rPr lang="en-US" sz="2800" i="1" baseline="-25000">
                          <a:latin typeface="Cambria Math"/>
                        </a:rPr>
                        <m:t>𝑜</m:t>
                      </m:r>
                      <m:r>
                        <a:rPr lang="en-US" sz="2800" i="1">
                          <a:latin typeface="Cambria Math"/>
                        </a:rPr>
                        <m:t>:</m:t>
                      </m:r>
                      <m:r>
                        <a:rPr lang="en-US" sz="2800" i="1">
                          <a:latin typeface="Cambria Math"/>
                        </a:rPr>
                        <m:t>𝐴𝑙𝑙</m:t>
                      </m:r>
                      <m:r>
                        <a:rPr lang="en-US" sz="2800" i="1">
                          <a:latin typeface="Cambria Math"/>
                        </a:rPr>
                        <m:t> </m:t>
                      </m:r>
                      <m:r>
                        <a:rPr lang="en-US" sz="2800" i="1">
                          <a:latin typeface="Cambria Math"/>
                        </a:rPr>
                        <m:t>𝑀𝑒𝑎𝑛𝑠</m:t>
                      </m:r>
                      <m:r>
                        <a:rPr lang="en-US" sz="2800" i="1">
                          <a:latin typeface="Cambria Math"/>
                        </a:rPr>
                        <m:t> </m:t>
                      </m:r>
                      <m:r>
                        <a:rPr lang="en-US" sz="2800" i="1">
                          <a:latin typeface="Cambria Math"/>
                        </a:rPr>
                        <m:t>𝑎𝑟𝑒</m:t>
                      </m:r>
                      <m:r>
                        <a:rPr lang="en-US" sz="2800" i="1">
                          <a:latin typeface="Cambria Math"/>
                        </a:rPr>
                        <m:t> </m:t>
                      </m:r>
                      <m:r>
                        <a:rPr lang="en-US" sz="2800" b="0" i="1" smtClean="0">
                          <a:latin typeface="Cambria Math" panose="02040503050406030204" pitchFamily="18" charset="0"/>
                        </a:rPr>
                        <m:t>𝑒</m:t>
                      </m:r>
                      <m:r>
                        <a:rPr lang="en-US" sz="2800" i="1">
                          <a:latin typeface="Cambria Math"/>
                        </a:rPr>
                        <m:t>𝑞𝑢𝑎𝑙</m:t>
                      </m:r>
                    </m:oMath>
                  </m:oMathPara>
                </a14:m>
                <a:endParaRPr lang="en-US" sz="280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i="1">
                          <a:latin typeface="Cambria Math"/>
                        </a:rPr>
                        <m:t>𝐻</m:t>
                      </m:r>
                      <m:r>
                        <a:rPr lang="en-US" sz="2800" i="1" baseline="-25000">
                          <a:latin typeface="Cambria Math"/>
                        </a:rPr>
                        <m:t>𝑎</m:t>
                      </m:r>
                      <m:r>
                        <a:rPr lang="en-US" sz="2800" i="1">
                          <a:latin typeface="Cambria Math"/>
                        </a:rPr>
                        <m:t>:</m:t>
                      </m:r>
                      <m:r>
                        <a:rPr lang="en-US" sz="2800" i="1">
                          <a:latin typeface="Cambria Math"/>
                        </a:rPr>
                        <m:t>𝐴𝑡</m:t>
                      </m:r>
                      <m:r>
                        <a:rPr lang="en-US" sz="2800" i="1">
                          <a:latin typeface="Cambria Math"/>
                        </a:rPr>
                        <m:t> </m:t>
                      </m:r>
                      <m:r>
                        <a:rPr lang="en-US" sz="2800" i="1">
                          <a:latin typeface="Cambria Math"/>
                        </a:rPr>
                        <m:t>𝑙𝑒𝑎𝑠𝑡</m:t>
                      </m:r>
                      <m:r>
                        <a:rPr lang="en-US" sz="2800" i="1">
                          <a:latin typeface="Cambria Math"/>
                        </a:rPr>
                        <m:t> </m:t>
                      </m:r>
                      <m:r>
                        <a:rPr lang="en-US" sz="2800" b="0" i="1" smtClean="0">
                          <a:latin typeface="Cambria Math" panose="02040503050406030204" pitchFamily="18" charset="0"/>
                        </a:rPr>
                        <m:t>𝑡𝑤𝑜</m:t>
                      </m:r>
                      <m:r>
                        <a:rPr lang="en-US" sz="2800" i="1">
                          <a:latin typeface="Cambria Math"/>
                        </a:rPr>
                        <m:t> </m:t>
                      </m:r>
                      <m:r>
                        <a:rPr lang="en-US" sz="2800" i="1">
                          <a:latin typeface="Cambria Math"/>
                        </a:rPr>
                        <m:t>𝑚𝑒𝑎𝑛𝑠</m:t>
                      </m:r>
                      <m:r>
                        <a:rPr lang="en-US" sz="2800" i="1">
                          <a:latin typeface="Cambria Math"/>
                        </a:rPr>
                        <m:t> </m:t>
                      </m:r>
                      <m:r>
                        <a:rPr lang="en-US" sz="2800" i="1">
                          <a:latin typeface="Cambria Math"/>
                        </a:rPr>
                        <m:t>𝑎𝑟𝑒</m:t>
                      </m:r>
                      <m:r>
                        <a:rPr lang="en-US" sz="2800" i="1">
                          <a:latin typeface="Cambria Math"/>
                        </a:rPr>
                        <m:t> </m:t>
                      </m:r>
                      <m:r>
                        <a:rPr lang="en-US" sz="2800" i="1">
                          <a:latin typeface="Cambria Math"/>
                        </a:rPr>
                        <m:t>𝑑𝑖𝑓𝑓𝑒𝑟𝑒𝑛𝑡</m:t>
                      </m:r>
                      <m:r>
                        <a:rPr lang="en-US" sz="2800" i="1">
                          <a:latin typeface="Cambria Math" panose="02040503050406030204" pitchFamily="18" charset="0"/>
                        </a:rPr>
                        <m:t> </m:t>
                      </m:r>
                      <m:r>
                        <a:rPr lang="en-US" sz="2800" i="1">
                          <a:latin typeface="Cambria Math" panose="02040503050406030204" pitchFamily="18" charset="0"/>
                        </a:rPr>
                        <m:t>𝑓𝑟𝑜𝑚</m:t>
                      </m:r>
                      <m:r>
                        <a:rPr lang="en-US" sz="2800" i="1">
                          <a:latin typeface="Cambria Math" panose="02040503050406030204" pitchFamily="18" charset="0"/>
                        </a:rPr>
                        <m:t> </m:t>
                      </m:r>
                      <m:r>
                        <a:rPr lang="en-US" sz="2800" i="1">
                          <a:latin typeface="Cambria Math" panose="02040503050406030204" pitchFamily="18" charset="0"/>
                        </a:rPr>
                        <m:t>𝑒𝑎𝑐h</m:t>
                      </m:r>
                      <m:r>
                        <a:rPr lang="en-US" sz="2800" i="1">
                          <a:latin typeface="Cambria Math" panose="02040503050406030204" pitchFamily="18" charset="0"/>
                        </a:rPr>
                        <m:t> </m:t>
                      </m:r>
                      <m:r>
                        <a:rPr lang="en-US" sz="2800" i="1">
                          <a:latin typeface="Cambria Math" panose="02040503050406030204" pitchFamily="18" charset="0"/>
                        </a:rPr>
                        <m:t>𝑜𝑡h𝑒𝑟</m:t>
                      </m:r>
                    </m:oMath>
                  </m:oMathPara>
                </a14:m>
                <a:endParaRPr lang="en-US" sz="2800" dirty="0"/>
              </a:p>
              <a:p>
                <a:r>
                  <a:rPr lang="en-US" sz="2800" i="1" dirty="0">
                    <a:ea typeface="Cambria Math"/>
                  </a:rPr>
                  <a:t>(or at least one mean is different from the rest)</a:t>
                </a:r>
              </a:p>
            </p:txBody>
          </p:sp>
        </mc:Choice>
        <mc:Fallback xmlns="">
          <p:sp>
            <p:nvSpPr>
              <p:cNvPr id="6" name="TextBox 5"/>
              <p:cNvSpPr txBox="1">
                <a:spLocks noRot="1" noChangeAspect="1" noMove="1" noResize="1" noEditPoints="1" noAdjustHandles="1" noChangeArrowheads="1" noChangeShapeType="1" noTextEdit="1"/>
              </p:cNvSpPr>
              <p:nvPr/>
            </p:nvSpPr>
            <p:spPr>
              <a:xfrm>
                <a:off x="1828800" y="2149376"/>
                <a:ext cx="8534400" cy="1384995"/>
              </a:xfrm>
              <a:prstGeom prst="rect">
                <a:avLst/>
              </a:prstGeom>
              <a:blipFill>
                <a:blip r:embed="rId3"/>
                <a:stretch>
                  <a:fillRect l="-1429" r="-1857" b="-1145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6C45ECA-9CD8-463D-88F4-EFCE8A2D6F9E}"/>
              </a:ext>
            </a:extLst>
          </p:cNvPr>
          <p:cNvSpPr/>
          <p:nvPr/>
        </p:nvSpPr>
        <p:spPr>
          <a:xfrm>
            <a:off x="609600" y="1672125"/>
            <a:ext cx="10972800" cy="369332"/>
          </a:xfrm>
          <a:prstGeom prst="rect">
            <a:avLst/>
          </a:prstGeom>
        </p:spPr>
        <p:txBody>
          <a:bodyPr wrap="square">
            <a:spAutoFit/>
          </a:bodyPr>
          <a:lstStyle/>
          <a:p>
            <a:r>
              <a:rPr lang="en-US" dirty="0"/>
              <a:t>1. Is there any evidence that at least one pair of mean qualification scores are different from each other?</a:t>
            </a:r>
          </a:p>
        </p:txBody>
      </p:sp>
      <p:sp>
        <p:nvSpPr>
          <p:cNvPr id="5" name="Rectangle 4">
            <a:extLst>
              <a:ext uri="{FF2B5EF4-FFF2-40B4-BE49-F238E27FC236}">
                <a16:creationId xmlns:a16="http://schemas.microsoft.com/office/drawing/2014/main" id="{63AD49BA-2A08-470A-9961-E29755DD5CE0}"/>
              </a:ext>
            </a:extLst>
          </p:cNvPr>
          <p:cNvSpPr/>
          <p:nvPr/>
        </p:nvSpPr>
        <p:spPr>
          <a:xfrm>
            <a:off x="8077200" y="4105870"/>
            <a:ext cx="533400" cy="381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771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Code for Handicap Example Question 1</a:t>
            </a:r>
          </a:p>
        </p:txBody>
      </p:sp>
      <p:pic>
        <p:nvPicPr>
          <p:cNvPr id="4" name="Picture 3"/>
          <p:cNvPicPr>
            <a:picLocks noChangeAspect="1"/>
          </p:cNvPicPr>
          <p:nvPr/>
        </p:nvPicPr>
        <p:blipFill>
          <a:blip r:embed="rId2"/>
          <a:stretch>
            <a:fillRect/>
          </a:stretch>
        </p:blipFill>
        <p:spPr>
          <a:xfrm>
            <a:off x="2403307" y="2978729"/>
            <a:ext cx="7385385" cy="2209800"/>
          </a:xfrm>
          <a:prstGeom prst="rect">
            <a:avLst/>
          </a:prstGeom>
        </p:spPr>
      </p:pic>
      <p:sp>
        <p:nvSpPr>
          <p:cNvPr id="7" name="TextBox 6"/>
          <p:cNvSpPr txBox="1"/>
          <p:nvPr/>
        </p:nvSpPr>
        <p:spPr>
          <a:xfrm>
            <a:off x="2497053" y="2209800"/>
            <a:ext cx="7197892" cy="523220"/>
          </a:xfrm>
          <a:prstGeom prst="rect">
            <a:avLst/>
          </a:prstGeom>
          <a:noFill/>
        </p:spPr>
        <p:txBody>
          <a:bodyPr wrap="square" rtlCol="0">
            <a:spAutoFit/>
          </a:bodyPr>
          <a:lstStyle/>
          <a:p>
            <a:r>
              <a:rPr lang="en-US" sz="2800" dirty="0"/>
              <a:t>Question 1: reading in data and ANOVA</a:t>
            </a:r>
          </a:p>
        </p:txBody>
      </p:sp>
    </p:spTree>
    <p:extLst>
      <p:ext uri="{BB962C8B-B14F-4D97-AF65-F5344CB8AC3E}">
        <p14:creationId xmlns:p14="http://schemas.microsoft.com/office/powerpoint/2010/main" val="3489974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Second QOI!</a:t>
            </a:r>
          </a:p>
        </p:txBody>
      </p:sp>
      <mc:AlternateContent xmlns:mc="http://schemas.openxmlformats.org/markup-compatibility/2006" xmlns:a14="http://schemas.microsoft.com/office/drawing/2010/main">
        <mc:Choice Requires="a14">
          <p:sp>
            <p:nvSpPr>
              <p:cNvPr id="4" name="TextBox 3"/>
              <p:cNvSpPr txBox="1"/>
              <p:nvPr/>
            </p:nvSpPr>
            <p:spPr>
              <a:xfrm>
                <a:off x="6550789" y="2247051"/>
                <a:ext cx="4114800"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𝐻</m:t>
                      </m:r>
                      <m:r>
                        <a:rPr lang="en-US" sz="2800" i="1" baseline="-25000">
                          <a:latin typeface="Cambria Math"/>
                        </a:rPr>
                        <m:t>𝑜</m:t>
                      </m:r>
                      <m:r>
                        <a:rPr lang="en-US" sz="2800" i="1">
                          <a:latin typeface="Cambria Math"/>
                        </a:rPr>
                        <m:t>:</m:t>
                      </m:r>
                      <m:r>
                        <a:rPr lang="en-US" sz="2800" i="1">
                          <a:latin typeface="Cambria Math"/>
                          <a:ea typeface="Cambria Math"/>
                        </a:rPr>
                        <m:t>𝜇</m:t>
                      </m:r>
                      <m:r>
                        <a:rPr lang="en-US" sz="2800" i="1" baseline="-25000">
                          <a:latin typeface="Cambria Math"/>
                          <a:ea typeface="Cambria Math"/>
                        </a:rPr>
                        <m:t>𝐴𝑚𝑝𝑢𝑡𝑒𝑒</m:t>
                      </m:r>
                      <m:r>
                        <a:rPr lang="en-US" sz="2800" i="1">
                          <a:latin typeface="Cambria Math"/>
                          <a:ea typeface="Cambria Math"/>
                        </a:rPr>
                        <m:t>=</m:t>
                      </m:r>
                      <m:r>
                        <a:rPr lang="en-US" sz="2800" i="1">
                          <a:latin typeface="Cambria Math"/>
                          <a:ea typeface="Cambria Math"/>
                        </a:rPr>
                        <m:t>𝜇</m:t>
                      </m:r>
                      <m:r>
                        <a:rPr lang="en-US" sz="2800" i="1" baseline="-25000">
                          <a:latin typeface="Cambria Math"/>
                          <a:ea typeface="Cambria Math"/>
                        </a:rPr>
                        <m:t>𝑁𝑜𝑛𝑒</m:t>
                      </m:r>
                    </m:oMath>
                  </m:oMathPara>
                </a14:m>
                <a:endParaRPr lang="en-US" sz="2800" i="1" baseline="-25000"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i="1">
                          <a:latin typeface="Cambria Math"/>
                        </a:rPr>
                        <m:t>𝐻</m:t>
                      </m:r>
                      <m:r>
                        <a:rPr lang="en-US" sz="2800" i="1" baseline="-25000">
                          <a:latin typeface="Cambria Math"/>
                        </a:rPr>
                        <m:t>𝑎</m:t>
                      </m:r>
                      <m:r>
                        <a:rPr lang="en-US" sz="2800" i="1">
                          <a:latin typeface="Cambria Math"/>
                        </a:rPr>
                        <m:t>:</m:t>
                      </m:r>
                      <m:r>
                        <a:rPr lang="en-US" sz="2800" i="1">
                          <a:latin typeface="Cambria Math"/>
                          <a:ea typeface="Cambria Math"/>
                        </a:rPr>
                        <m:t>𝜇</m:t>
                      </m:r>
                      <m:r>
                        <a:rPr lang="en-US" sz="2800" i="1" baseline="-25000">
                          <a:latin typeface="Cambria Math"/>
                          <a:ea typeface="Cambria Math"/>
                        </a:rPr>
                        <m:t>𝐴𝑚𝑝𝑢𝑡𝑒𝑒</m:t>
                      </m:r>
                      <m:r>
                        <a:rPr lang="en-US" sz="2800" i="1">
                          <a:latin typeface="Cambria Math"/>
                          <a:ea typeface="Cambria Math"/>
                        </a:rPr>
                        <m:t>≠</m:t>
                      </m:r>
                      <m:r>
                        <a:rPr lang="en-US" sz="2800" i="1">
                          <a:latin typeface="Cambria Math"/>
                          <a:ea typeface="Cambria Math"/>
                        </a:rPr>
                        <m:t>𝜇</m:t>
                      </m:r>
                      <m:r>
                        <a:rPr lang="en-US" sz="2800" i="1" baseline="-25000">
                          <a:latin typeface="Cambria Math"/>
                          <a:ea typeface="Cambria Math"/>
                        </a:rPr>
                        <m:t>𝑁𝑜𝑛𝑒</m:t>
                      </m:r>
                    </m:oMath>
                  </m:oMathPara>
                </a14:m>
                <a:endParaRPr lang="en-US" sz="2800" i="1" baseline="-25000" dirty="0">
                  <a:latin typeface="Cambria Math"/>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550789" y="2247051"/>
                <a:ext cx="4114800" cy="944169"/>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70" y="2225870"/>
            <a:ext cx="3620439" cy="2987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909" y="3191220"/>
            <a:ext cx="4019550" cy="162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5848350"/>
            <a:ext cx="10972800" cy="923330"/>
          </a:xfrm>
          <a:prstGeom prst="rect">
            <a:avLst/>
          </a:prstGeom>
          <a:noFill/>
        </p:spPr>
        <p:txBody>
          <a:bodyPr wrap="square" rtlCol="0">
            <a:spAutoFit/>
          </a:bodyPr>
          <a:lstStyle/>
          <a:p>
            <a:r>
              <a:rPr lang="en-US" dirty="0"/>
              <a:t>The results of these tests are equivalent! There is not sufficient evidence to suggest that the mean qualification rating of the amputee group is different than the group without handicap. (p-value = 0.4678 from a t-test and an ANOVA using only these two groups.)</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7198" y="5210175"/>
            <a:ext cx="3234402" cy="625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a:extLst>
              <a:ext uri="{FF2B5EF4-FFF2-40B4-BE49-F238E27FC236}">
                <a16:creationId xmlns:a16="http://schemas.microsoft.com/office/drawing/2014/main" id="{3B7BC90F-82EE-4BA3-AE0B-AAE56F3B7213}"/>
              </a:ext>
            </a:extLst>
          </p:cNvPr>
          <p:cNvCxnSpPr/>
          <p:nvPr/>
        </p:nvCxnSpPr>
        <p:spPr>
          <a:xfrm>
            <a:off x="1638886" y="5380834"/>
            <a:ext cx="292059" cy="0"/>
          </a:xfrm>
          <a:prstGeom prst="straightConnector1">
            <a:avLst/>
          </a:prstGeom>
          <a:ln w="28575">
            <a:solidFill>
              <a:srgbClr val="E521C0"/>
            </a:solidFill>
            <a:tailEnd type="triangle"/>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8138" y="4953000"/>
            <a:ext cx="3883092"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a:extLst>
              <a:ext uri="{FF2B5EF4-FFF2-40B4-BE49-F238E27FC236}">
                <a16:creationId xmlns:a16="http://schemas.microsoft.com/office/drawing/2014/main" id="{3BE6A94C-AD18-4FBE-BE2C-DB8DEE9F7303}"/>
              </a:ext>
            </a:extLst>
          </p:cNvPr>
          <p:cNvCxnSpPr/>
          <p:nvPr/>
        </p:nvCxnSpPr>
        <p:spPr>
          <a:xfrm>
            <a:off x="6205072" y="5196830"/>
            <a:ext cx="339957" cy="0"/>
          </a:xfrm>
          <a:prstGeom prst="straightConnector1">
            <a:avLst/>
          </a:prstGeom>
          <a:ln w="28575">
            <a:solidFill>
              <a:srgbClr val="E521C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74EA12A-0371-4D3C-A7A6-33B1875E339F}"/>
              </a:ext>
            </a:extLst>
          </p:cNvPr>
          <p:cNvSpPr/>
          <p:nvPr/>
        </p:nvSpPr>
        <p:spPr>
          <a:xfrm>
            <a:off x="609600" y="1471965"/>
            <a:ext cx="10972800" cy="646331"/>
          </a:xfrm>
          <a:prstGeom prst="rect">
            <a:avLst/>
          </a:prstGeom>
        </p:spPr>
        <p:txBody>
          <a:bodyPr wrap="square">
            <a:spAutoFit/>
          </a:bodyPr>
          <a:lstStyle/>
          <a:p>
            <a:r>
              <a:rPr lang="en-US" dirty="0"/>
              <a:t>2. Let’s say we are only interested in Amputee vs. None. Test the claim the Amputee has a different mean score than the None group.</a:t>
            </a:r>
          </a:p>
        </p:txBody>
      </p:sp>
    </p:spTree>
    <p:extLst>
      <p:ext uri="{BB962C8B-B14F-4D97-AF65-F5344CB8AC3E}">
        <p14:creationId xmlns:p14="http://schemas.microsoft.com/office/powerpoint/2010/main" val="38533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80" y="2170620"/>
            <a:ext cx="3740772" cy="308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Multiply 3">
            <a:extLst>
              <a:ext uri="{FF2B5EF4-FFF2-40B4-BE49-F238E27FC236}">
                <a16:creationId xmlns:a16="http://schemas.microsoft.com/office/drawing/2014/main" id="{577AC5B8-26C8-4ED6-88E7-A1947BA79AD5}"/>
              </a:ext>
            </a:extLst>
          </p:cNvPr>
          <p:cNvSpPr/>
          <p:nvPr/>
        </p:nvSpPr>
        <p:spPr>
          <a:xfrm>
            <a:off x="1676400" y="1813260"/>
            <a:ext cx="4343400" cy="3000843"/>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a:t>Second QOI: Better Approach!</a:t>
            </a:r>
          </a:p>
        </p:txBody>
      </p:sp>
      <p:sp>
        <p:nvSpPr>
          <p:cNvPr id="3" name="TextBox 2"/>
          <p:cNvSpPr txBox="1"/>
          <p:nvPr/>
        </p:nvSpPr>
        <p:spPr>
          <a:xfrm>
            <a:off x="609600" y="5686962"/>
            <a:ext cx="10972800" cy="1077218"/>
          </a:xfrm>
          <a:prstGeom prst="rect">
            <a:avLst/>
          </a:prstGeom>
          <a:noFill/>
        </p:spPr>
        <p:txBody>
          <a:bodyPr wrap="square" rtlCol="0">
            <a:spAutoFit/>
          </a:bodyPr>
          <a:lstStyle/>
          <a:p>
            <a:r>
              <a:rPr lang="en-US" sz="1600" dirty="0"/>
              <a:t>There is not sufficient evidence to suggest that the mean qualification rating of the amputee group is different than the group with no handicap (p-value = 0.4477 from a contrast using all available data). Even though the p-values for the two tests are only slightly different, it is better to use all available data (the procedure on the right) since it yields more degrees of freedom (65 v. 26) to estimate the standard error and thus a more powerful test. . </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158193"/>
            <a:ext cx="3124200" cy="604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680" y="4135463"/>
            <a:ext cx="4430486" cy="592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1186" y="4821263"/>
            <a:ext cx="4181475" cy="74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 name="TextBox 10"/>
              <p:cNvSpPr txBox="1"/>
              <p:nvPr/>
            </p:nvSpPr>
            <p:spPr>
              <a:xfrm>
                <a:off x="6204452" y="1828800"/>
                <a:ext cx="41968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𝐻</m:t>
                      </m:r>
                      <m:r>
                        <a:rPr lang="en-US" sz="2800" i="1" baseline="-25000">
                          <a:latin typeface="Cambria Math"/>
                        </a:rPr>
                        <m:t>𝑜</m:t>
                      </m:r>
                      <m:r>
                        <a:rPr lang="en-US" sz="2800" i="1">
                          <a:latin typeface="Cambria Math"/>
                        </a:rPr>
                        <m:t>:</m:t>
                      </m:r>
                      <m:r>
                        <a:rPr lang="en-US" sz="2800" i="1">
                          <a:latin typeface="Cambria Math"/>
                          <a:ea typeface="Cambria Math"/>
                        </a:rPr>
                        <m:t>𝜇</m:t>
                      </m:r>
                      <m:r>
                        <a:rPr lang="en-US" sz="2800" i="1" baseline="-25000">
                          <a:latin typeface="Cambria Math"/>
                          <a:ea typeface="Cambria Math"/>
                        </a:rPr>
                        <m:t>𝐴𝑚𝑝𝑢𝑡𝑒𝑒</m:t>
                      </m:r>
                      <m:r>
                        <a:rPr lang="en-US" sz="2800" i="1">
                          <a:latin typeface="Cambria Math"/>
                          <a:ea typeface="Cambria Math"/>
                        </a:rPr>
                        <m:t>=</m:t>
                      </m:r>
                      <m:r>
                        <a:rPr lang="en-US" sz="2800" i="1">
                          <a:latin typeface="Cambria Math"/>
                          <a:ea typeface="Cambria Math"/>
                        </a:rPr>
                        <m:t>𝜇</m:t>
                      </m:r>
                      <m:r>
                        <a:rPr lang="en-US" sz="2800" i="1" baseline="-25000">
                          <a:latin typeface="Cambria Math"/>
                          <a:ea typeface="Cambria Math"/>
                        </a:rPr>
                        <m:t>𝑁𝑜𝑛𝑒</m:t>
                      </m:r>
                    </m:oMath>
                  </m:oMathPara>
                </a14:m>
                <a:endParaRPr lang="en-US" sz="2800" i="1" baseline="-25000"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800" i="1">
                          <a:latin typeface="Cambria Math"/>
                        </a:rPr>
                        <m:t>𝐻</m:t>
                      </m:r>
                      <m:r>
                        <a:rPr lang="en-US" sz="2800" i="1" baseline="-25000">
                          <a:latin typeface="Cambria Math"/>
                        </a:rPr>
                        <m:t>𝑎</m:t>
                      </m:r>
                      <m:r>
                        <a:rPr lang="en-US" sz="2800" i="1">
                          <a:latin typeface="Cambria Math"/>
                        </a:rPr>
                        <m:t>:</m:t>
                      </m:r>
                      <m:r>
                        <a:rPr lang="en-US" sz="2800" i="1">
                          <a:latin typeface="Cambria Math"/>
                          <a:ea typeface="Cambria Math"/>
                        </a:rPr>
                        <m:t>𝜇</m:t>
                      </m:r>
                      <m:r>
                        <a:rPr lang="en-US" sz="2800" i="1" baseline="-25000">
                          <a:latin typeface="Cambria Math"/>
                          <a:ea typeface="Cambria Math"/>
                        </a:rPr>
                        <m:t>𝐴𝑚𝑝𝑢𝑡𝑒𝑒</m:t>
                      </m:r>
                      <m:r>
                        <a:rPr lang="en-US" sz="2800" i="1">
                          <a:latin typeface="Cambria Math"/>
                          <a:ea typeface="Cambria Math"/>
                        </a:rPr>
                        <m:t>≠</m:t>
                      </m:r>
                      <m:r>
                        <a:rPr lang="en-US" sz="2800" i="1">
                          <a:latin typeface="Cambria Math"/>
                          <a:ea typeface="Cambria Math"/>
                        </a:rPr>
                        <m:t>𝜇</m:t>
                      </m:r>
                      <m:r>
                        <a:rPr lang="en-US" sz="2800" i="1" baseline="-25000">
                          <a:latin typeface="Cambria Math"/>
                          <a:ea typeface="Cambria Math"/>
                        </a:rPr>
                        <m:t>𝑁𝑜𝑛𝑒</m:t>
                      </m:r>
                    </m:oMath>
                  </m:oMathPara>
                </a14:m>
                <a:endParaRPr lang="en-US" sz="2800" i="1" baseline="-25000" dirty="0">
                  <a:latin typeface="Cambria Math"/>
                  <a:ea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204452" y="1828800"/>
                <a:ext cx="4196848" cy="944169"/>
              </a:xfrm>
              <a:prstGeom prst="rect">
                <a:avLst/>
              </a:prstGeom>
              <a:blipFill>
                <a:blip r:embed="rId6"/>
                <a:stretch>
                  <a:fillRect/>
                </a:stretch>
              </a:blipFill>
            </p:spPr>
            <p:txBody>
              <a:bodyPr/>
              <a:lstStyle/>
              <a:p>
                <a:r>
                  <a:rPr lang="en-US">
                    <a:noFill/>
                  </a:rPr>
                  <a:t> </a:t>
                </a:r>
              </a:p>
            </p:txBody>
          </p:sp>
        </mc:Fallback>
      </mc:AlternateContent>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840062"/>
            <a:ext cx="4457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7089EAE-A41E-47DD-9A85-5DCD096C5D17}"/>
              </a:ext>
            </a:extLst>
          </p:cNvPr>
          <p:cNvSpPr/>
          <p:nvPr/>
        </p:nvSpPr>
        <p:spPr>
          <a:xfrm>
            <a:off x="609600" y="1478509"/>
            <a:ext cx="10972800" cy="646331"/>
          </a:xfrm>
          <a:prstGeom prst="rect">
            <a:avLst/>
          </a:prstGeom>
        </p:spPr>
        <p:txBody>
          <a:bodyPr wrap="square">
            <a:spAutoFit/>
          </a:bodyPr>
          <a:lstStyle/>
          <a:p>
            <a:r>
              <a:rPr lang="en-US" dirty="0"/>
              <a:t>2. Let’s say we are only interested in Amputee vs. None. Test the claim the Amputee has a different mean score than the None group.</a:t>
            </a:r>
          </a:p>
        </p:txBody>
      </p:sp>
      <p:sp>
        <p:nvSpPr>
          <p:cNvPr id="12" name="Rectangle 11">
            <a:extLst>
              <a:ext uri="{FF2B5EF4-FFF2-40B4-BE49-F238E27FC236}">
                <a16:creationId xmlns:a16="http://schemas.microsoft.com/office/drawing/2014/main" id="{0A5E190A-69E4-42CF-975B-90D40C9A5B96}"/>
              </a:ext>
            </a:extLst>
          </p:cNvPr>
          <p:cNvSpPr/>
          <p:nvPr/>
        </p:nvSpPr>
        <p:spPr>
          <a:xfrm>
            <a:off x="10058400" y="4440263"/>
            <a:ext cx="381000" cy="207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557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Code for Handicap Example Question 2</a:t>
            </a:r>
          </a:p>
        </p:txBody>
      </p:sp>
      <p:pic>
        <p:nvPicPr>
          <p:cNvPr id="3" name="Picture 2"/>
          <p:cNvPicPr>
            <a:picLocks noChangeAspect="1"/>
          </p:cNvPicPr>
          <p:nvPr/>
        </p:nvPicPr>
        <p:blipFill>
          <a:blip r:embed="rId2"/>
          <a:stretch>
            <a:fillRect/>
          </a:stretch>
        </p:blipFill>
        <p:spPr>
          <a:xfrm>
            <a:off x="304800" y="2515146"/>
            <a:ext cx="4703983" cy="3890949"/>
          </a:xfrm>
          <a:prstGeom prst="rect">
            <a:avLst/>
          </a:prstGeom>
        </p:spPr>
      </p:pic>
      <p:pic>
        <p:nvPicPr>
          <p:cNvPr id="7" name="Picture 6"/>
          <p:cNvPicPr>
            <a:picLocks noChangeAspect="1"/>
          </p:cNvPicPr>
          <p:nvPr/>
        </p:nvPicPr>
        <p:blipFill rotWithShape="1">
          <a:blip r:embed="rId3"/>
          <a:srcRect r="46776"/>
          <a:stretch/>
        </p:blipFill>
        <p:spPr>
          <a:xfrm>
            <a:off x="6858000" y="2920061"/>
            <a:ext cx="4311663" cy="3502735"/>
          </a:xfrm>
          <a:prstGeom prst="rect">
            <a:avLst/>
          </a:prstGeom>
        </p:spPr>
      </p:pic>
      <p:sp>
        <p:nvSpPr>
          <p:cNvPr id="8" name="Rectangle 7"/>
          <p:cNvSpPr/>
          <p:nvPr/>
        </p:nvSpPr>
        <p:spPr>
          <a:xfrm>
            <a:off x="6657651" y="1676400"/>
            <a:ext cx="3200400" cy="830997"/>
          </a:xfrm>
          <a:prstGeom prst="rect">
            <a:avLst/>
          </a:prstGeom>
        </p:spPr>
        <p:txBody>
          <a:bodyPr wrap="square">
            <a:spAutoFit/>
          </a:bodyPr>
          <a:lstStyle/>
          <a:p>
            <a:r>
              <a:rPr lang="en-US" sz="2400" dirty="0">
                <a:solidFill>
                  <a:srgbClr val="00B0F0"/>
                </a:solidFill>
              </a:rPr>
              <a:t>Note: Must Load pairwiseCI package</a:t>
            </a:r>
          </a:p>
        </p:txBody>
      </p:sp>
      <p:sp>
        <p:nvSpPr>
          <p:cNvPr id="9" name="Rectangle 8"/>
          <p:cNvSpPr/>
          <p:nvPr/>
        </p:nvSpPr>
        <p:spPr>
          <a:xfrm>
            <a:off x="762000" y="1610606"/>
            <a:ext cx="3514583" cy="830997"/>
          </a:xfrm>
          <a:prstGeom prst="rect">
            <a:avLst/>
          </a:prstGeom>
        </p:spPr>
        <p:txBody>
          <a:bodyPr wrap="square">
            <a:spAutoFit/>
          </a:bodyPr>
          <a:lstStyle/>
          <a:p>
            <a:r>
              <a:rPr lang="en-US" sz="2400" dirty="0">
                <a:solidFill>
                  <a:srgbClr val="00B0F0"/>
                </a:solidFill>
              </a:rPr>
              <a:t>Note: Must Load multcomp package</a:t>
            </a:r>
          </a:p>
        </p:txBody>
      </p:sp>
      <p:sp>
        <p:nvSpPr>
          <p:cNvPr id="10" name="Rectangle 9"/>
          <p:cNvSpPr/>
          <p:nvPr/>
        </p:nvSpPr>
        <p:spPr>
          <a:xfrm>
            <a:off x="307518" y="4648746"/>
            <a:ext cx="4506863" cy="203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705600" y="4724400"/>
            <a:ext cx="4468823" cy="216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81C7ADB-8975-8C4A-8B53-EF0F9A61D004}"/>
              </a:ext>
            </a:extLst>
          </p:cNvPr>
          <p:cNvPicPr>
            <a:picLocks noChangeAspect="1"/>
          </p:cNvPicPr>
          <p:nvPr/>
        </p:nvPicPr>
        <p:blipFill rotWithShape="1">
          <a:blip r:embed="rId4"/>
          <a:srcRect t="29242" b="23584"/>
          <a:stretch/>
        </p:blipFill>
        <p:spPr>
          <a:xfrm>
            <a:off x="6934727" y="3810000"/>
            <a:ext cx="3706098" cy="245858"/>
          </a:xfrm>
          <a:prstGeom prst="rect">
            <a:avLst/>
          </a:prstGeom>
        </p:spPr>
      </p:pic>
    </p:spTree>
    <p:extLst>
      <p:ext uri="{BB962C8B-B14F-4D97-AF65-F5344CB8AC3E}">
        <p14:creationId xmlns:p14="http://schemas.microsoft.com/office/powerpoint/2010/main" val="132332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72" y="3194311"/>
            <a:ext cx="3005732" cy="246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Third QOI!</a:t>
            </a:r>
          </a:p>
        </p:txBody>
      </p:sp>
      <p:sp>
        <p:nvSpPr>
          <p:cNvPr id="3" name="TextBox 2"/>
          <p:cNvSpPr txBox="1"/>
          <p:nvPr/>
        </p:nvSpPr>
        <p:spPr>
          <a:xfrm>
            <a:off x="4876800" y="4196477"/>
            <a:ext cx="5743573" cy="2308324"/>
          </a:xfrm>
          <a:prstGeom prst="rect">
            <a:avLst/>
          </a:prstGeom>
          <a:noFill/>
        </p:spPr>
        <p:txBody>
          <a:bodyPr wrap="square" rtlCol="0">
            <a:spAutoFit/>
          </a:bodyPr>
          <a:lstStyle/>
          <a:p>
            <a:r>
              <a:rPr lang="en-US" dirty="0"/>
              <a:t>There are 10 different two-sided tests conducted here; thus, we need to adjust alpha per test to be 0.05/10 = 0.005. With this adjustment, only one of the tests has a statistically significant result. Therefore, there is evidence (p-value = 0.0035 from a t-test) that the crutches and hearing groups have different mean qualification rating scores. We will provide a confidence interval in a few slides.</a:t>
            </a:r>
          </a:p>
        </p:txBody>
      </p:sp>
      <p:sp>
        <p:nvSpPr>
          <p:cNvPr id="5" name="Rectangle 4"/>
          <p:cNvSpPr/>
          <p:nvPr/>
        </p:nvSpPr>
        <p:spPr>
          <a:xfrm>
            <a:off x="4876800" y="1427285"/>
            <a:ext cx="5641521"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a:t>
            </a:r>
            <a:r>
              <a:rPr lang="en-US" sz="2400" dirty="0"/>
              <a:t> group means. Find evidence of any differences in the means between the groups.</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366277"/>
            <a:ext cx="4876800" cy="65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385" y="5828256"/>
            <a:ext cx="2548476" cy="87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372" y="1433107"/>
            <a:ext cx="3005732" cy="170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093363" y="4383132"/>
            <a:ext cx="612917" cy="3405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2548548" y="4655539"/>
            <a:ext cx="612917" cy="3405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05B5BAB-54CD-49AC-9424-11D0D67DBEF6}"/>
              </a:ext>
            </a:extLst>
          </p:cNvPr>
          <p:cNvSpPr/>
          <p:nvPr/>
        </p:nvSpPr>
        <p:spPr>
          <a:xfrm>
            <a:off x="3265281" y="6371281"/>
            <a:ext cx="749121" cy="2043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503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Bonferroni Adjusted P-Values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040898"/>
            <a:ext cx="4025076" cy="33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372" y="2073554"/>
            <a:ext cx="4016829" cy="329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572" y="5573020"/>
            <a:ext cx="3438525" cy="919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urved Up Arrow 2"/>
          <p:cNvSpPr/>
          <p:nvPr/>
        </p:nvSpPr>
        <p:spPr>
          <a:xfrm>
            <a:off x="4876800" y="5369052"/>
            <a:ext cx="1981200" cy="51739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4953000" y="5905752"/>
            <a:ext cx="1469571" cy="369332"/>
          </a:xfrm>
          <a:prstGeom prst="rect">
            <a:avLst/>
          </a:prstGeom>
          <a:noFill/>
        </p:spPr>
        <p:txBody>
          <a:bodyPr wrap="square" rtlCol="0">
            <a:spAutoFit/>
          </a:bodyPr>
          <a:lstStyle/>
          <a:p>
            <a:r>
              <a:rPr lang="en-US" dirty="0"/>
              <a:t>x 10, up to 1</a:t>
            </a:r>
          </a:p>
        </p:txBody>
      </p:sp>
      <p:sp>
        <p:nvSpPr>
          <p:cNvPr id="8" name="TextBox 7"/>
          <p:cNvSpPr txBox="1"/>
          <p:nvPr/>
        </p:nvSpPr>
        <p:spPr>
          <a:xfrm>
            <a:off x="1981200" y="5324601"/>
            <a:ext cx="2895600" cy="369332"/>
          </a:xfrm>
          <a:prstGeom prst="rect">
            <a:avLst/>
          </a:prstGeom>
          <a:noFill/>
        </p:spPr>
        <p:txBody>
          <a:bodyPr wrap="square" rtlCol="0">
            <a:spAutoFit/>
          </a:bodyPr>
          <a:lstStyle/>
          <a:p>
            <a:r>
              <a:rPr lang="en-US" dirty="0"/>
              <a:t>Compare to alpha = 0.005</a:t>
            </a:r>
          </a:p>
        </p:txBody>
      </p:sp>
      <p:sp>
        <p:nvSpPr>
          <p:cNvPr id="10" name="TextBox 9"/>
          <p:cNvSpPr txBox="1"/>
          <p:nvPr/>
        </p:nvSpPr>
        <p:spPr>
          <a:xfrm>
            <a:off x="6934200" y="5276850"/>
            <a:ext cx="2895600" cy="369332"/>
          </a:xfrm>
          <a:prstGeom prst="rect">
            <a:avLst/>
          </a:prstGeom>
          <a:noFill/>
        </p:spPr>
        <p:txBody>
          <a:bodyPr wrap="square" rtlCol="0">
            <a:spAutoFit/>
          </a:bodyPr>
          <a:lstStyle/>
          <a:p>
            <a:r>
              <a:rPr lang="en-US" dirty="0"/>
              <a:t>Compare to alpha = 0.05</a:t>
            </a:r>
          </a:p>
        </p:txBody>
      </p:sp>
      <p:sp>
        <p:nvSpPr>
          <p:cNvPr id="11" name="Oval 10"/>
          <p:cNvSpPr/>
          <p:nvPr/>
        </p:nvSpPr>
        <p:spPr>
          <a:xfrm>
            <a:off x="3581400" y="3752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2895600" y="4133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001000" y="3752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239000" y="4133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774372" y="1466851"/>
            <a:ext cx="4016829" cy="646331"/>
          </a:xfrm>
          <a:prstGeom prst="rect">
            <a:avLst/>
          </a:prstGeom>
          <a:noFill/>
        </p:spPr>
        <p:txBody>
          <a:bodyPr wrap="square" rtlCol="0">
            <a:spAutoFit/>
          </a:bodyPr>
          <a:lstStyle/>
          <a:p>
            <a:r>
              <a:rPr lang="en-US" dirty="0"/>
              <a:t>P-values not adjusted</a:t>
            </a:r>
            <a:r>
              <a:rPr lang="en-US" dirty="0">
                <a:latin typeface="Arial" panose="020B0604020202020204" pitchFamily="34" charset="0"/>
                <a:cs typeface="Arial" panose="020B0604020202020204" pitchFamily="34" charset="0"/>
              </a:rPr>
              <a:t>—</a:t>
            </a:r>
            <a:r>
              <a:rPr lang="en-US" dirty="0"/>
              <a:t>compare to individual alpha</a:t>
            </a:r>
          </a:p>
        </p:txBody>
      </p:sp>
      <p:sp>
        <p:nvSpPr>
          <p:cNvPr id="16" name="TextBox 15"/>
          <p:cNvSpPr txBox="1"/>
          <p:nvPr/>
        </p:nvSpPr>
        <p:spPr>
          <a:xfrm>
            <a:off x="6052667" y="1476157"/>
            <a:ext cx="4016829" cy="646331"/>
          </a:xfrm>
          <a:prstGeom prst="rect">
            <a:avLst/>
          </a:prstGeom>
          <a:noFill/>
        </p:spPr>
        <p:txBody>
          <a:bodyPr wrap="square" rtlCol="0">
            <a:spAutoFit/>
          </a:bodyPr>
          <a:lstStyle/>
          <a:p>
            <a:r>
              <a:rPr lang="en-US" dirty="0"/>
              <a:t>P-values adjusted</a:t>
            </a:r>
            <a:r>
              <a:rPr lang="en-US" dirty="0">
                <a:latin typeface="Arial" panose="020B0604020202020204" pitchFamily="34" charset="0"/>
                <a:cs typeface="Arial" panose="020B0604020202020204" pitchFamily="34" charset="0"/>
              </a:rPr>
              <a:t>—</a:t>
            </a:r>
            <a:r>
              <a:rPr lang="en-US" dirty="0"/>
              <a:t>compare to family-wise alpha</a:t>
            </a:r>
          </a:p>
        </p:txBody>
      </p:sp>
      <p:sp>
        <p:nvSpPr>
          <p:cNvPr id="17" name="Oval 16">
            <a:extLst>
              <a:ext uri="{FF2B5EF4-FFF2-40B4-BE49-F238E27FC236}">
                <a16:creationId xmlns:a16="http://schemas.microsoft.com/office/drawing/2014/main" id="{6AEE0232-E249-43C5-A3B4-EE1F1C9D9EBE}"/>
              </a:ext>
            </a:extLst>
          </p:cNvPr>
          <p:cNvSpPr/>
          <p:nvPr/>
        </p:nvSpPr>
        <p:spPr>
          <a:xfrm>
            <a:off x="8458200" y="6111746"/>
            <a:ext cx="1143000" cy="29643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2385" y="5828256"/>
            <a:ext cx="2548476" cy="87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612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fade">
                                      <p:cBhvr>
                                        <p:cTn id="24" dur="500"/>
                                        <p:tgtEl>
                                          <p:spTgt spid="61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10" grpId="0"/>
      <p:bldP spid="11" grpId="0" animBg="1"/>
      <p:bldP spid="12" grpId="0" animBg="1"/>
      <p:bldP spid="13" grpId="0" animBg="1"/>
      <p:bldP spid="14" grpId="0" animBg="1"/>
      <p:bldP spid="9" grpId="0"/>
      <p:bldP spid="16" grpId="0"/>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9F8F-3AAB-0641-8CD5-EC6C6EA47256}"/>
              </a:ext>
            </a:extLst>
          </p:cNvPr>
          <p:cNvSpPr>
            <a:spLocks noGrp="1"/>
          </p:cNvSpPr>
          <p:nvPr>
            <p:ph type="title"/>
          </p:nvPr>
        </p:nvSpPr>
        <p:spPr/>
        <p:txBody>
          <a:bodyPr/>
          <a:lstStyle/>
          <a:p>
            <a:r>
              <a:rPr lang="en-US" dirty="0"/>
              <a:t>Comparison with Bonferroni</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3BE565B-0DE8-0746-8452-4C6B6FE99A68}"/>
                  </a:ext>
                </a:extLst>
              </p:cNvPr>
              <p:cNvSpPr txBox="1"/>
              <p:nvPr/>
            </p:nvSpPr>
            <p:spPr>
              <a:xfrm>
                <a:off x="4076700" y="2438400"/>
                <a:ext cx="4038600" cy="20565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𝑃𝑣𝑎𝑙𝑢𝑒</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𝛼</m:t>
                          </m:r>
                        </m:num>
                        <m:den>
                          <m:r>
                            <a:rPr lang="en-US" sz="3600" b="0" i="1" smtClean="0">
                              <a:latin typeface="Cambria Math" panose="02040503050406030204" pitchFamily="18" charset="0"/>
                            </a:rPr>
                            <m:t>𝑘</m:t>
                          </m:r>
                        </m:den>
                      </m:f>
                    </m:oMath>
                  </m:oMathPara>
                </a14:m>
                <a:endParaRPr lang="en-US" sz="3600" b="0" dirty="0"/>
              </a:p>
              <a:p>
                <a:endParaRPr lang="en-US" sz="3600" b="0" dirty="0"/>
              </a:p>
              <a:p>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k</m:t>
                      </m:r>
                      <m:r>
                        <a:rPr lang="en-US" sz="3600" b="0" i="0" smtClean="0">
                          <a:latin typeface="Cambria Math" panose="02040503050406030204" pitchFamily="18" charset="0"/>
                        </a:rPr>
                        <m:t>∗</m:t>
                      </m:r>
                      <m:r>
                        <a:rPr lang="en-US" sz="3600" i="1">
                          <a:latin typeface="Cambria Math" panose="02040503050406030204" pitchFamily="18" charset="0"/>
                        </a:rPr>
                        <m:t>𝑃𝑣𝑎𝑙𝑢𝑒</m:t>
                      </m:r>
                      <m:r>
                        <a:rPr lang="en-US" sz="3600" i="1">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𝛼</m:t>
                      </m:r>
                    </m:oMath>
                  </m:oMathPara>
                </a14:m>
                <a:endParaRPr lang="en-US" sz="3600" dirty="0"/>
              </a:p>
            </p:txBody>
          </p:sp>
        </mc:Choice>
        <mc:Fallback>
          <p:sp>
            <p:nvSpPr>
              <p:cNvPr id="4" name="TextBox 3">
                <a:extLst>
                  <a:ext uri="{FF2B5EF4-FFF2-40B4-BE49-F238E27FC236}">
                    <a16:creationId xmlns:a16="http://schemas.microsoft.com/office/drawing/2014/main" id="{63BE565B-0DE8-0746-8452-4C6B6FE99A68}"/>
                  </a:ext>
                </a:extLst>
              </p:cNvPr>
              <p:cNvSpPr txBox="1">
                <a:spLocks noRot="1" noChangeAspect="1" noMove="1" noResize="1" noEditPoints="1" noAdjustHandles="1" noChangeArrowheads="1" noChangeShapeType="1" noTextEdit="1"/>
              </p:cNvSpPr>
              <p:nvPr/>
            </p:nvSpPr>
            <p:spPr>
              <a:xfrm>
                <a:off x="4076700" y="2438400"/>
                <a:ext cx="4038600" cy="2056589"/>
              </a:xfrm>
              <a:prstGeom prst="rect">
                <a:avLst/>
              </a:prstGeom>
              <a:blipFill>
                <a:blip r:embed="rId2"/>
                <a:stretch>
                  <a:fillRect b="-1852"/>
                </a:stretch>
              </a:blipFill>
            </p:spPr>
            <p:txBody>
              <a:bodyPr/>
              <a:lstStyle/>
              <a:p>
                <a:r>
                  <a:rPr lang="en-US">
                    <a:noFill/>
                  </a:rPr>
                  <a:t> </a:t>
                </a:r>
              </a:p>
            </p:txBody>
          </p:sp>
        </mc:Fallback>
      </mc:AlternateContent>
    </p:spTree>
    <p:extLst>
      <p:ext uri="{BB962C8B-B14F-4D97-AF65-F5344CB8AC3E}">
        <p14:creationId xmlns:p14="http://schemas.microsoft.com/office/powerpoint/2010/main" val="3107490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Bonferroni Adjusted P-Values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040898"/>
            <a:ext cx="4025076" cy="33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372" y="2073554"/>
            <a:ext cx="4016829" cy="329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572" y="5573020"/>
            <a:ext cx="3438525" cy="919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urved Up Arrow 2"/>
          <p:cNvSpPr/>
          <p:nvPr/>
        </p:nvSpPr>
        <p:spPr>
          <a:xfrm>
            <a:off x="4876800" y="5369052"/>
            <a:ext cx="1981200" cy="51739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4953000" y="5905752"/>
            <a:ext cx="1469571" cy="369332"/>
          </a:xfrm>
          <a:prstGeom prst="rect">
            <a:avLst/>
          </a:prstGeom>
          <a:noFill/>
        </p:spPr>
        <p:txBody>
          <a:bodyPr wrap="square" rtlCol="0">
            <a:spAutoFit/>
          </a:bodyPr>
          <a:lstStyle/>
          <a:p>
            <a:r>
              <a:rPr lang="en-US" dirty="0"/>
              <a:t>x 10, up to 1</a:t>
            </a:r>
          </a:p>
        </p:txBody>
      </p:sp>
      <p:sp>
        <p:nvSpPr>
          <p:cNvPr id="8" name="TextBox 7"/>
          <p:cNvSpPr txBox="1"/>
          <p:nvPr/>
        </p:nvSpPr>
        <p:spPr>
          <a:xfrm>
            <a:off x="1981200" y="5324601"/>
            <a:ext cx="2895600" cy="369332"/>
          </a:xfrm>
          <a:prstGeom prst="rect">
            <a:avLst/>
          </a:prstGeom>
          <a:noFill/>
        </p:spPr>
        <p:txBody>
          <a:bodyPr wrap="square" rtlCol="0">
            <a:spAutoFit/>
          </a:bodyPr>
          <a:lstStyle/>
          <a:p>
            <a:r>
              <a:rPr lang="en-US" dirty="0"/>
              <a:t>Compare to alpha = 0.005</a:t>
            </a:r>
          </a:p>
        </p:txBody>
      </p:sp>
      <p:sp>
        <p:nvSpPr>
          <p:cNvPr id="10" name="TextBox 9"/>
          <p:cNvSpPr txBox="1"/>
          <p:nvPr/>
        </p:nvSpPr>
        <p:spPr>
          <a:xfrm>
            <a:off x="6934200" y="5276850"/>
            <a:ext cx="2895600" cy="369332"/>
          </a:xfrm>
          <a:prstGeom prst="rect">
            <a:avLst/>
          </a:prstGeom>
          <a:noFill/>
        </p:spPr>
        <p:txBody>
          <a:bodyPr wrap="square" rtlCol="0">
            <a:spAutoFit/>
          </a:bodyPr>
          <a:lstStyle/>
          <a:p>
            <a:r>
              <a:rPr lang="en-US" dirty="0"/>
              <a:t>Compare to alpha = 0.05</a:t>
            </a:r>
          </a:p>
        </p:txBody>
      </p:sp>
      <p:sp>
        <p:nvSpPr>
          <p:cNvPr id="11" name="Oval 10"/>
          <p:cNvSpPr/>
          <p:nvPr/>
        </p:nvSpPr>
        <p:spPr>
          <a:xfrm>
            <a:off x="3581400" y="3752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2895600" y="4133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001000" y="3752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239000" y="4133850"/>
            <a:ext cx="685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774372" y="1466851"/>
            <a:ext cx="4016829" cy="646331"/>
          </a:xfrm>
          <a:prstGeom prst="rect">
            <a:avLst/>
          </a:prstGeom>
          <a:noFill/>
        </p:spPr>
        <p:txBody>
          <a:bodyPr wrap="square" rtlCol="0">
            <a:spAutoFit/>
          </a:bodyPr>
          <a:lstStyle/>
          <a:p>
            <a:r>
              <a:rPr lang="en-US" dirty="0"/>
              <a:t>P-values not adjusted</a:t>
            </a:r>
            <a:r>
              <a:rPr lang="en-US" dirty="0">
                <a:latin typeface="Arial" panose="020B0604020202020204" pitchFamily="34" charset="0"/>
                <a:cs typeface="Arial" panose="020B0604020202020204" pitchFamily="34" charset="0"/>
              </a:rPr>
              <a:t>—</a:t>
            </a:r>
            <a:r>
              <a:rPr lang="en-US" dirty="0"/>
              <a:t>compare to individual alpha</a:t>
            </a:r>
          </a:p>
        </p:txBody>
      </p:sp>
      <p:sp>
        <p:nvSpPr>
          <p:cNvPr id="16" name="TextBox 15"/>
          <p:cNvSpPr txBox="1"/>
          <p:nvPr/>
        </p:nvSpPr>
        <p:spPr>
          <a:xfrm>
            <a:off x="6052667" y="1476157"/>
            <a:ext cx="4016829" cy="646331"/>
          </a:xfrm>
          <a:prstGeom prst="rect">
            <a:avLst/>
          </a:prstGeom>
          <a:noFill/>
        </p:spPr>
        <p:txBody>
          <a:bodyPr wrap="square" rtlCol="0">
            <a:spAutoFit/>
          </a:bodyPr>
          <a:lstStyle/>
          <a:p>
            <a:r>
              <a:rPr lang="en-US" dirty="0"/>
              <a:t>P-values adjusted</a:t>
            </a:r>
            <a:r>
              <a:rPr lang="en-US" dirty="0">
                <a:latin typeface="Arial" panose="020B0604020202020204" pitchFamily="34" charset="0"/>
                <a:cs typeface="Arial" panose="020B0604020202020204" pitchFamily="34" charset="0"/>
              </a:rPr>
              <a:t>—</a:t>
            </a:r>
            <a:r>
              <a:rPr lang="en-US" dirty="0"/>
              <a:t>compare to family-wise alpha</a:t>
            </a:r>
          </a:p>
        </p:txBody>
      </p:sp>
      <p:sp>
        <p:nvSpPr>
          <p:cNvPr id="17" name="Oval 16">
            <a:extLst>
              <a:ext uri="{FF2B5EF4-FFF2-40B4-BE49-F238E27FC236}">
                <a16:creationId xmlns:a16="http://schemas.microsoft.com/office/drawing/2014/main" id="{6AEE0232-E249-43C5-A3B4-EE1F1C9D9EBE}"/>
              </a:ext>
            </a:extLst>
          </p:cNvPr>
          <p:cNvSpPr/>
          <p:nvPr/>
        </p:nvSpPr>
        <p:spPr>
          <a:xfrm>
            <a:off x="8458200" y="6111746"/>
            <a:ext cx="1143000" cy="29643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2385" y="5828256"/>
            <a:ext cx="2548476" cy="87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fade">
                                      <p:cBhvr>
                                        <p:cTn id="24" dur="500"/>
                                        <p:tgtEl>
                                          <p:spTgt spid="61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10" grpId="0"/>
      <p:bldP spid="11" grpId="0" animBg="1"/>
      <p:bldP spid="12" grpId="0" animBg="1"/>
      <p:bldP spid="13" grpId="0" animBg="1"/>
      <p:bldP spid="14" grpId="0" animBg="1"/>
      <p:bldP spid="9" grpId="0"/>
      <p:bldP spid="16" grpId="0"/>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Third QOI!</a:t>
            </a:r>
          </a:p>
        </p:txBody>
      </p:sp>
      <p:sp>
        <p:nvSpPr>
          <p:cNvPr id="3" name="TextBox 2"/>
          <p:cNvSpPr txBox="1"/>
          <p:nvPr/>
        </p:nvSpPr>
        <p:spPr>
          <a:xfrm>
            <a:off x="5486400" y="3846848"/>
            <a:ext cx="6096000" cy="1815882"/>
          </a:xfrm>
          <a:prstGeom prst="rect">
            <a:avLst/>
          </a:prstGeom>
          <a:noFill/>
        </p:spPr>
        <p:txBody>
          <a:bodyPr wrap="square" rtlCol="0">
            <a:spAutoFit/>
          </a:bodyPr>
          <a:lstStyle/>
          <a:p>
            <a:r>
              <a:rPr lang="en-US" sz="2800" dirty="0"/>
              <a:t>A 95% (Bonferroni adjusted) confidence interval for the difference in means of the crutches and hearing groups is (0.0779, 3.66499).</a:t>
            </a:r>
            <a:r>
              <a:rPr lang="en-US" dirty="0"/>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452" y="2909705"/>
            <a:ext cx="3344642" cy="2745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292" y="5855903"/>
            <a:ext cx="3230958" cy="868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017492" y="4318889"/>
            <a:ext cx="2071628" cy="2004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502" y="1349949"/>
            <a:ext cx="2470822" cy="1403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val 11">
            <a:extLst>
              <a:ext uri="{FF2B5EF4-FFF2-40B4-BE49-F238E27FC236}">
                <a16:creationId xmlns:a16="http://schemas.microsoft.com/office/drawing/2014/main" id="{873B0DBC-7F8C-4C61-AFF3-6E3DDFCB6802}"/>
              </a:ext>
            </a:extLst>
          </p:cNvPr>
          <p:cNvSpPr/>
          <p:nvPr/>
        </p:nvSpPr>
        <p:spPr>
          <a:xfrm>
            <a:off x="4419708" y="1818247"/>
            <a:ext cx="268956" cy="2565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18BFC03-77A1-44A0-BF3A-E1AEAC7B8AED}"/>
              </a:ext>
            </a:extLst>
          </p:cNvPr>
          <p:cNvSpPr/>
          <p:nvPr/>
        </p:nvSpPr>
        <p:spPr>
          <a:xfrm>
            <a:off x="4431956" y="2010778"/>
            <a:ext cx="268956" cy="2565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46223A-6BA5-4593-A343-F1A4EF881570}"/>
              </a:ext>
            </a:extLst>
          </p:cNvPr>
          <p:cNvSpPr/>
          <p:nvPr/>
        </p:nvSpPr>
        <p:spPr>
          <a:xfrm flipV="1">
            <a:off x="2057399" y="1853655"/>
            <a:ext cx="898481" cy="2211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E129A683-48C1-4A58-941C-1C0EC6B75080}"/>
              </a:ext>
            </a:extLst>
          </p:cNvPr>
          <p:cNvSpPr/>
          <p:nvPr/>
        </p:nvSpPr>
        <p:spPr>
          <a:xfrm flipV="1">
            <a:off x="2057399" y="2074814"/>
            <a:ext cx="898481" cy="2211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3C7CFDD-33ED-4ED9-A02E-83825835AF89}"/>
              </a:ext>
            </a:extLst>
          </p:cNvPr>
          <p:cNvSpPr/>
          <p:nvPr/>
        </p:nvSpPr>
        <p:spPr>
          <a:xfrm flipV="1">
            <a:off x="4700914" y="6360706"/>
            <a:ext cx="357180" cy="27877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227866" y="1490008"/>
            <a:ext cx="5668734"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 </a:t>
            </a:r>
            <a:r>
              <a:rPr lang="en-US" sz="2400" dirty="0"/>
              <a:t>group means. Find evidence of any differences in the means between the groups.</a:t>
            </a:r>
          </a:p>
        </p:txBody>
      </p:sp>
    </p:spTree>
    <p:extLst>
      <p:ext uri="{BB962C8B-B14F-4D97-AF65-F5344CB8AC3E}">
        <p14:creationId xmlns:p14="http://schemas.microsoft.com/office/powerpoint/2010/main" val="283196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Handicap and Capability Study (cont.)</a:t>
            </a:r>
          </a:p>
        </p:txBody>
      </p:sp>
      <p:sp>
        <p:nvSpPr>
          <p:cNvPr id="3" name="Content Placeholder 2"/>
          <p:cNvSpPr>
            <a:spLocks noGrp="1"/>
          </p:cNvSpPr>
          <p:nvPr>
            <p:ph idx="1"/>
          </p:nvPr>
        </p:nvSpPr>
        <p:spPr>
          <a:xfrm>
            <a:off x="609600" y="1600201"/>
            <a:ext cx="10972800" cy="1963509"/>
          </a:xfrm>
        </p:spPr>
        <p:txBody>
          <a:bodyPr>
            <a:normAutofit/>
          </a:bodyPr>
          <a:lstStyle/>
          <a:p>
            <a:r>
              <a:rPr lang="en-US" dirty="0"/>
              <a:t>Do subjects systematically evaluate qualifications differently according to handicap?</a:t>
            </a:r>
          </a:p>
          <a:p>
            <a:r>
              <a:rPr lang="en-US" dirty="0"/>
              <a:t>If so, which handicaps are evaluated differently?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51" r="14287"/>
          <a:stretch/>
        </p:blipFill>
        <p:spPr bwMode="auto">
          <a:xfrm>
            <a:off x="1545771" y="3756092"/>
            <a:ext cx="5050972" cy="25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573" y="3563710"/>
            <a:ext cx="3641217" cy="276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188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Third QOI! (cont.)</a:t>
            </a:r>
          </a:p>
        </p:txBody>
      </p:sp>
      <p:sp>
        <p:nvSpPr>
          <p:cNvPr id="3" name="TextBox 2"/>
          <p:cNvSpPr txBox="1"/>
          <p:nvPr/>
        </p:nvSpPr>
        <p:spPr>
          <a:xfrm>
            <a:off x="5486400" y="3810001"/>
            <a:ext cx="5973534" cy="1569660"/>
          </a:xfrm>
          <a:prstGeom prst="rect">
            <a:avLst/>
          </a:prstGeom>
          <a:noFill/>
        </p:spPr>
        <p:txBody>
          <a:bodyPr wrap="square" rtlCol="0">
            <a:spAutoFit/>
          </a:bodyPr>
          <a:lstStyle/>
          <a:p>
            <a:r>
              <a:rPr lang="en-US" sz="2400" dirty="0"/>
              <a:t>A 95% (Bonferroni adjusted) confidence interval for the difference in means of crutches and hearing groups is (0.0779, 3.66499). </a:t>
            </a:r>
          </a:p>
        </p:txBody>
      </p:sp>
      <p:sp>
        <p:nvSpPr>
          <p:cNvPr id="4" name="TextBox 3"/>
          <p:cNvSpPr txBox="1"/>
          <p:nvPr/>
        </p:nvSpPr>
        <p:spPr>
          <a:xfrm>
            <a:off x="609600" y="5867401"/>
            <a:ext cx="10972800" cy="830997"/>
          </a:xfrm>
          <a:prstGeom prst="rect">
            <a:avLst/>
          </a:prstGeom>
          <a:noFill/>
        </p:spPr>
        <p:txBody>
          <a:bodyPr wrap="square" rtlCol="0">
            <a:spAutoFit/>
          </a:bodyPr>
          <a:lstStyle/>
          <a:p>
            <a:r>
              <a:rPr lang="en-US" sz="2400" b="1" dirty="0">
                <a:solidFill>
                  <a:srgbClr val="00B050"/>
                </a:solidFill>
              </a:rPr>
              <a:t>*Slightly different code from the last slide, producing slightly different output. Note the </a:t>
            </a:r>
            <a:r>
              <a:rPr lang="en-US" sz="2400" b="1" dirty="0"/>
              <a:t>cl</a:t>
            </a:r>
            <a:r>
              <a:rPr lang="en-US" sz="2400" b="1" dirty="0">
                <a:solidFill>
                  <a:srgbClr val="00B050"/>
                </a:solidFill>
              </a:rPr>
              <a:t> vs. </a:t>
            </a:r>
            <a:r>
              <a:rPr lang="en-US" sz="2400" b="1" dirty="0"/>
              <a:t>cldiff</a:t>
            </a:r>
            <a:r>
              <a:rPr lang="en-US" sz="2400" b="1" dirty="0">
                <a:solidFill>
                  <a:srgbClr val="00B050"/>
                </a:solidFill>
              </a:rPr>
              <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13778"/>
            <a:ext cx="2969416" cy="3856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991" y="5261535"/>
            <a:ext cx="2480235" cy="567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3671047" y="2452595"/>
            <a:ext cx="1434353" cy="1645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939707-DD15-4DE8-9A86-B8915DB8B553}"/>
              </a:ext>
            </a:extLst>
          </p:cNvPr>
          <p:cNvSpPr/>
          <p:nvPr/>
        </p:nvSpPr>
        <p:spPr>
          <a:xfrm flipV="1">
            <a:off x="4328460" y="5511825"/>
            <a:ext cx="453767" cy="24931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227866" y="1490008"/>
            <a:ext cx="5668734"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 </a:t>
            </a:r>
            <a:r>
              <a:rPr lang="en-US" sz="2400" dirty="0"/>
              <a:t>group means. Find evidence of any differences in the means between the groups.</a:t>
            </a:r>
          </a:p>
        </p:txBody>
      </p:sp>
    </p:spTree>
    <p:extLst>
      <p:ext uri="{BB962C8B-B14F-4D97-AF65-F5344CB8AC3E}">
        <p14:creationId xmlns:p14="http://schemas.microsoft.com/office/powerpoint/2010/main" val="183072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Code for Handicap Example Question 3</a:t>
            </a:r>
          </a:p>
        </p:txBody>
      </p:sp>
      <p:sp>
        <p:nvSpPr>
          <p:cNvPr id="9" name="Rectangle 8"/>
          <p:cNvSpPr/>
          <p:nvPr/>
        </p:nvSpPr>
        <p:spPr>
          <a:xfrm>
            <a:off x="2933700" y="1521767"/>
            <a:ext cx="6324600" cy="461665"/>
          </a:xfrm>
          <a:prstGeom prst="rect">
            <a:avLst/>
          </a:prstGeom>
        </p:spPr>
        <p:txBody>
          <a:bodyPr wrap="square">
            <a:spAutoFit/>
          </a:bodyPr>
          <a:lstStyle/>
          <a:p>
            <a:r>
              <a:rPr lang="en-US" sz="2400" dirty="0">
                <a:solidFill>
                  <a:srgbClr val="00B0F0"/>
                </a:solidFill>
              </a:rPr>
              <a:t>Note: Must Load multcomp package</a:t>
            </a:r>
          </a:p>
        </p:txBody>
      </p:sp>
      <p:pic>
        <p:nvPicPr>
          <p:cNvPr id="4" name="Picture 3"/>
          <p:cNvPicPr>
            <a:picLocks noChangeAspect="1"/>
          </p:cNvPicPr>
          <p:nvPr/>
        </p:nvPicPr>
        <p:blipFill>
          <a:blip r:embed="rId2"/>
          <a:stretch>
            <a:fillRect/>
          </a:stretch>
        </p:blipFill>
        <p:spPr>
          <a:xfrm>
            <a:off x="403998" y="2427963"/>
            <a:ext cx="5059404" cy="4190999"/>
          </a:xfrm>
          <a:prstGeom prst="rect">
            <a:avLst/>
          </a:prstGeom>
        </p:spPr>
      </p:pic>
      <p:pic>
        <p:nvPicPr>
          <p:cNvPr id="5" name="Picture 4"/>
          <p:cNvPicPr>
            <a:picLocks noChangeAspect="1"/>
          </p:cNvPicPr>
          <p:nvPr/>
        </p:nvPicPr>
        <p:blipFill>
          <a:blip r:embed="rId3"/>
          <a:stretch>
            <a:fillRect/>
          </a:stretch>
        </p:blipFill>
        <p:spPr>
          <a:xfrm>
            <a:off x="6261098" y="2057399"/>
            <a:ext cx="4559301" cy="4615243"/>
          </a:xfrm>
          <a:prstGeom prst="rect">
            <a:avLst/>
          </a:prstGeom>
        </p:spPr>
      </p:pic>
      <p:sp>
        <p:nvSpPr>
          <p:cNvPr id="6" name="Oval 5">
            <a:extLst>
              <a:ext uri="{FF2B5EF4-FFF2-40B4-BE49-F238E27FC236}">
                <a16:creationId xmlns:a16="http://schemas.microsoft.com/office/drawing/2014/main" id="{8D4AB84B-CF52-8146-B14F-C1B6AC1DB1E1}"/>
              </a:ext>
            </a:extLst>
          </p:cNvPr>
          <p:cNvSpPr/>
          <p:nvPr/>
        </p:nvSpPr>
        <p:spPr>
          <a:xfrm>
            <a:off x="8510392" y="5460304"/>
            <a:ext cx="2209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763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637958"/>
            <a:ext cx="4922324" cy="333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625" y="5182968"/>
            <a:ext cx="44196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9650600" y="5544918"/>
            <a:ext cx="1752600" cy="3429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8686800" y="6135469"/>
            <a:ext cx="1866900" cy="646331"/>
          </a:xfrm>
          <a:prstGeom prst="rect">
            <a:avLst/>
          </a:prstGeom>
          <a:noFill/>
        </p:spPr>
        <p:txBody>
          <a:bodyPr wrap="square" rtlCol="0">
            <a:spAutoFit/>
          </a:bodyPr>
          <a:lstStyle/>
          <a:p>
            <a:r>
              <a:rPr lang="en-US" dirty="0"/>
              <a:t>Specify the control group</a:t>
            </a:r>
          </a:p>
        </p:txBody>
      </p:sp>
      <p:cxnSp>
        <p:nvCxnSpPr>
          <p:cNvPr id="7" name="Straight Arrow Connector 6"/>
          <p:cNvCxnSpPr>
            <a:cxnSpLocks/>
            <a:stCxn id="3" idx="0"/>
          </p:cNvCxnSpPr>
          <p:nvPr/>
        </p:nvCxnSpPr>
        <p:spPr>
          <a:xfrm flipV="1">
            <a:off x="9620250" y="5906868"/>
            <a:ext cx="647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5D60DF1-495B-40BC-800D-1AFF0A9C5562}"/>
              </a:ext>
            </a:extLst>
          </p:cNvPr>
          <p:cNvSpPr>
            <a:spLocks noGrp="1"/>
          </p:cNvSpPr>
          <p:nvPr>
            <p:ph type="title"/>
          </p:nvPr>
        </p:nvSpPr>
        <p:spPr/>
        <p:txBody>
          <a:bodyPr>
            <a:normAutofit fontScale="90000"/>
          </a:bodyPr>
          <a:lstStyle/>
          <a:p>
            <a:pPr marL="0" marR="0" lvl="0" indent="0" defTabSz="914400" rtl="0" eaLnBrk="1" fontAlgn="auto" latinLnBrk="0" hangingPunct="1">
              <a:lnSpc>
                <a:spcPct val="100000"/>
              </a:lnSpc>
              <a:spcBef>
                <a:spcPts val="0"/>
              </a:spcBef>
              <a:spcAft>
                <a:spcPts val="0"/>
              </a:spcAft>
              <a:tabLst/>
              <a:defRPr/>
            </a:pPr>
            <a:r>
              <a:rPr kumimoji="0" lang="en-US" sz="2400" b="1" i="0" u="none" strike="noStrike" kern="1200" cap="none" spc="0" normalizeH="0" baseline="0" noProof="0" dirty="0">
                <a:ln>
                  <a:noFill/>
                </a:ln>
                <a:solidFill>
                  <a:srgbClr val="000000"/>
                </a:solidFill>
                <a:effectLst/>
                <a:uLnTx/>
                <a:uFillTx/>
                <a:latin typeface="Arial"/>
                <a:ea typeface="+mn-ea"/>
                <a:cs typeface="+mn-cs"/>
              </a:rPr>
              <a:t>4</a:t>
            </a:r>
            <a:r>
              <a:rPr kumimoji="0" lang="en-US" sz="2400" b="1" i="0" u="none" strike="noStrike" kern="1200" cap="none" spc="0" normalizeH="0" baseline="30000" noProof="0" dirty="0">
                <a:ln>
                  <a:noFill/>
                </a:ln>
                <a:solidFill>
                  <a:srgbClr val="000000"/>
                </a:solidFill>
                <a:effectLst/>
                <a:uLnTx/>
                <a:uFillTx/>
                <a:latin typeface="Arial"/>
                <a:ea typeface="+mn-ea"/>
                <a:cs typeface="+mn-cs"/>
              </a:rPr>
              <a:t>th</a:t>
            </a:r>
            <a:r>
              <a:rPr kumimoji="0" lang="en-US" sz="2400" b="1" i="0" u="none" strike="noStrike" kern="1200" cap="none" spc="0" normalizeH="0" baseline="0" noProof="0" dirty="0">
                <a:ln>
                  <a:noFill/>
                </a:ln>
                <a:solidFill>
                  <a:srgbClr val="000000"/>
                </a:solidFill>
                <a:effectLst/>
                <a:uLnTx/>
                <a:uFillTx/>
                <a:latin typeface="Arial"/>
                <a:ea typeface="+mn-ea"/>
                <a:cs typeface="+mn-cs"/>
              </a:rPr>
              <a:t> QOI: </a:t>
            </a:r>
            <a:r>
              <a:rPr kumimoji="0" lang="en-US" sz="2400" b="0" i="0" u="none" strike="noStrike" kern="1200" cap="none" spc="0" normalizeH="0" baseline="0" noProof="0" dirty="0">
                <a:ln>
                  <a:noFill/>
                </a:ln>
                <a:solidFill>
                  <a:srgbClr val="000000"/>
                </a:solidFill>
                <a:effectLst/>
                <a:uLnTx/>
                <a:uFillTx/>
                <a:latin typeface="Arial"/>
                <a:ea typeface="+mn-ea"/>
                <a:cs typeface="+mn-cs"/>
              </a:rPr>
              <a:t>Next, assume that we are interested in testing the means </a:t>
            </a:r>
            <a:br>
              <a:rPr kumimoji="0" lang="en-US" sz="2400" b="0" i="0" u="none" strike="noStrike" kern="1200" cap="none" spc="0" normalizeH="0" baseline="0" noProof="0" dirty="0">
                <a:ln>
                  <a:noFill/>
                </a:ln>
                <a:solidFill>
                  <a:srgbClr val="000000"/>
                </a:solidFill>
                <a:effectLst/>
                <a:uLnTx/>
                <a:uFillTx/>
                <a:latin typeface="Arial"/>
                <a:ea typeface="+mn-ea"/>
                <a:cs typeface="+mn-cs"/>
              </a:rPr>
            </a:br>
            <a:r>
              <a:rPr kumimoji="0" lang="en-US" sz="2400" b="0" i="0" u="none" strike="noStrike" kern="1200" cap="none" spc="0" normalizeH="0" baseline="0" noProof="0" dirty="0">
                <a:ln>
                  <a:noFill/>
                </a:ln>
                <a:solidFill>
                  <a:srgbClr val="000000"/>
                </a:solidFill>
                <a:effectLst/>
                <a:uLnTx/>
                <a:uFillTx/>
                <a:latin typeface="Arial"/>
                <a:ea typeface="+mn-ea"/>
                <a:cs typeface="+mn-cs"/>
              </a:rPr>
              <a:t>of the handicapped groups with the non-handicapped group. </a:t>
            </a:r>
            <a:br>
              <a:rPr kumimoji="0" lang="en-US" sz="2400" b="0" i="0" u="none" strike="noStrike" kern="1200" cap="none" spc="0" normalizeH="0" baseline="0" noProof="0" dirty="0">
                <a:ln>
                  <a:noFill/>
                </a:ln>
                <a:solidFill>
                  <a:srgbClr val="000000"/>
                </a:solidFill>
                <a:effectLst/>
                <a:uLnTx/>
                <a:uFillTx/>
                <a:latin typeface="Arial"/>
                <a:ea typeface="+mn-ea"/>
                <a:cs typeface="+mn-cs"/>
              </a:rPr>
            </a:br>
            <a:r>
              <a:rPr kumimoji="0" lang="en-US" sz="2400" b="0" i="0" u="none" strike="noStrike" kern="1200" cap="none" spc="0" normalizeH="0" baseline="0" noProof="0" dirty="0">
                <a:ln>
                  <a:noFill/>
                </a:ln>
                <a:solidFill>
                  <a:srgbClr val="000000"/>
                </a:solidFill>
                <a:effectLst/>
                <a:uLnTx/>
                <a:uFillTx/>
                <a:latin typeface="Arial"/>
                <a:ea typeface="+mn-ea"/>
                <a:cs typeface="+mn-cs"/>
              </a:rPr>
              <a:t>Test this claim and identify any significant differences.</a:t>
            </a:r>
            <a:endParaRPr lang="en-US" dirty="0"/>
          </a:p>
        </p:txBody>
      </p:sp>
      <p:sp>
        <p:nvSpPr>
          <p:cNvPr id="10" name="Content Placeholder 9">
            <a:extLst>
              <a:ext uri="{FF2B5EF4-FFF2-40B4-BE49-F238E27FC236}">
                <a16:creationId xmlns:a16="http://schemas.microsoft.com/office/drawing/2014/main" id="{18CEF63E-70A6-4B8C-845A-D76A14A99425}"/>
              </a:ext>
            </a:extLst>
          </p:cNvPr>
          <p:cNvSpPr>
            <a:spLocks noGrp="1"/>
          </p:cNvSpPr>
          <p:nvPr>
            <p:ph idx="1"/>
          </p:nvPr>
        </p:nvSpPr>
        <p:spPr>
          <a:xfrm>
            <a:off x="609600" y="1572106"/>
            <a:ext cx="5486400" cy="4525963"/>
          </a:xfrm>
        </p:spPr>
        <p:txBody>
          <a:bodyPr/>
          <a:lstStyle/>
          <a:p>
            <a:pPr>
              <a:spcBef>
                <a:spcPts val="0"/>
              </a:spcBef>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There is </a:t>
            </a:r>
            <a:r>
              <a:rPr kumimoji="0" lang="en-US" sz="1800" b="1" i="0" u="none" strike="noStrike" kern="1200" cap="none" spc="0" normalizeH="0" baseline="0" noProof="0" dirty="0">
                <a:ln>
                  <a:noFill/>
                </a:ln>
                <a:solidFill>
                  <a:srgbClr val="000000"/>
                </a:solidFill>
                <a:effectLst/>
                <a:uLnTx/>
                <a:uFillTx/>
                <a:latin typeface="Arial"/>
                <a:ea typeface="+mn-ea"/>
                <a:cs typeface="+mn-cs"/>
              </a:rPr>
              <a:t>not</a:t>
            </a:r>
            <a:r>
              <a:rPr kumimoji="0" lang="en-US" sz="1800" b="0" i="0" u="none" strike="noStrike" kern="1200" cap="none" spc="0" normalizeH="0" baseline="0" noProof="0" dirty="0">
                <a:ln>
                  <a:noFill/>
                </a:ln>
                <a:solidFill>
                  <a:srgbClr val="000000"/>
                </a:solidFill>
                <a:effectLst/>
                <a:uLnTx/>
                <a:uFillTx/>
                <a:latin typeface="Arial"/>
                <a:ea typeface="+mn-ea"/>
                <a:cs typeface="+mn-cs"/>
              </a:rPr>
              <a:t> sufficient evidence in this study to suggest that there are any differences between the means of each handicap group and the mean of the group without handicap. </a:t>
            </a:r>
          </a:p>
          <a:p>
            <a:pPr>
              <a:spcBef>
                <a:spcPts val="0"/>
              </a:spcBef>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95% family-wise confidence intervals are constructed using Dunnett’s procedure. All CIs contain zero, thus not providing sufficient evidence to conclude that the difference is not zero. </a:t>
            </a:r>
          </a:p>
          <a:p>
            <a:pPr>
              <a:spcBef>
                <a:spcPts val="0"/>
              </a:spcBef>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study results do not constitute sufficient evidence to support the claim that the means tested are unequal.)</a:t>
            </a:r>
          </a:p>
          <a:p>
            <a:endParaRPr lang="en-US" dirty="0"/>
          </a:p>
        </p:txBody>
      </p:sp>
    </p:spTree>
    <p:extLst>
      <p:ext uri="{BB962C8B-B14F-4D97-AF65-F5344CB8AC3E}">
        <p14:creationId xmlns:p14="http://schemas.microsoft.com/office/powerpoint/2010/main" val="3179832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4175" y="5715000"/>
            <a:ext cx="11182349" cy="923330"/>
          </a:xfrm>
          <a:prstGeom prst="rect">
            <a:avLst/>
          </a:prstGeom>
          <a:noFill/>
        </p:spPr>
        <p:txBody>
          <a:bodyPr wrap="square" rtlCol="0">
            <a:spAutoFit/>
          </a:bodyPr>
          <a:lstStyle/>
          <a:p>
            <a:r>
              <a:rPr lang="en-US" dirty="0"/>
              <a:t>Hypothesis tests also conclude that there is not sufficient evidence to suggest that there are any differences between the means of each handicapped group and the mean of the of the group without handicap. The above Dunnett adjusted p-values are all greater than alpha = 0.05, as is visible from the table above.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81329"/>
            <a:ext cx="3962401" cy="317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873" y="4876799"/>
            <a:ext cx="39147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a:extLst>
              <a:ext uri="{FF2B5EF4-FFF2-40B4-BE49-F238E27FC236}">
                <a16:creationId xmlns:a16="http://schemas.microsoft.com/office/drawing/2014/main" id="{ACED99CE-AE55-4634-98ED-20085F61465A}"/>
              </a:ext>
            </a:extLst>
          </p:cNvPr>
          <p:cNvSpPr/>
          <p:nvPr/>
        </p:nvSpPr>
        <p:spPr>
          <a:xfrm>
            <a:off x="5927272" y="5181600"/>
            <a:ext cx="2362200" cy="41910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596E634A-D795-4245-89F4-4236F19FFFEF}"/>
              </a:ext>
            </a:extLst>
          </p:cNvPr>
          <p:cNvSpPr>
            <a:spLocks noGrp="1"/>
          </p:cNvSpPr>
          <p:nvPr>
            <p:ph type="title"/>
          </p:nvPr>
        </p:nvSpPr>
        <p:spPr/>
        <p:txBody>
          <a:bodyPr>
            <a:normAutofit fontScale="90000"/>
          </a:bodyPr>
          <a:lstStyle/>
          <a:p>
            <a:pPr marL="0" marR="0" lvl="0" indent="0" defTabSz="914400" rtl="0" eaLnBrk="1" fontAlgn="auto" latinLnBrk="0" hangingPunct="1">
              <a:lnSpc>
                <a:spcPct val="100000"/>
              </a:lnSpc>
              <a:spcBef>
                <a:spcPts val="0"/>
              </a:spcBef>
              <a:spcAft>
                <a:spcPts val="0"/>
              </a:spcAft>
              <a:tabLst/>
              <a:defRPr/>
            </a:pPr>
            <a:r>
              <a:rPr kumimoji="0" lang="en-US" sz="2400" b="1" i="0" u="none" strike="noStrike" kern="1200" cap="none" spc="0" normalizeH="0" baseline="0" noProof="0" dirty="0">
                <a:ln>
                  <a:noFill/>
                </a:ln>
                <a:solidFill>
                  <a:srgbClr val="000000"/>
                </a:solidFill>
                <a:effectLst/>
                <a:uLnTx/>
                <a:uFillTx/>
                <a:latin typeface="Arial"/>
                <a:ea typeface="+mn-ea"/>
                <a:cs typeface="+mn-cs"/>
              </a:rPr>
              <a:t>4</a:t>
            </a:r>
            <a:r>
              <a:rPr kumimoji="0" lang="en-US" sz="2400" b="1" i="0" u="none" strike="noStrike" kern="1200" cap="none" spc="0" normalizeH="0" baseline="30000" noProof="0" dirty="0">
                <a:ln>
                  <a:noFill/>
                </a:ln>
                <a:solidFill>
                  <a:srgbClr val="000000"/>
                </a:solidFill>
                <a:effectLst/>
                <a:uLnTx/>
                <a:uFillTx/>
                <a:latin typeface="Arial"/>
                <a:ea typeface="+mn-ea"/>
                <a:cs typeface="+mn-cs"/>
              </a:rPr>
              <a:t>th</a:t>
            </a:r>
            <a:r>
              <a:rPr kumimoji="0" lang="en-US" sz="2400" b="1" i="0" u="none" strike="noStrike" kern="1200" cap="none" spc="0" normalizeH="0" baseline="0" noProof="0" dirty="0">
                <a:ln>
                  <a:noFill/>
                </a:ln>
                <a:solidFill>
                  <a:srgbClr val="000000"/>
                </a:solidFill>
                <a:effectLst/>
                <a:uLnTx/>
                <a:uFillTx/>
                <a:latin typeface="Arial"/>
                <a:ea typeface="+mn-ea"/>
                <a:cs typeface="+mn-cs"/>
              </a:rPr>
              <a:t> QOI: </a:t>
            </a:r>
            <a:r>
              <a:rPr kumimoji="0" lang="en-US" sz="2400" b="0" i="0" u="none" strike="noStrike" kern="1200" cap="none" spc="0" normalizeH="0" baseline="0" noProof="0" dirty="0">
                <a:ln>
                  <a:noFill/>
                </a:ln>
                <a:solidFill>
                  <a:srgbClr val="000000"/>
                </a:solidFill>
                <a:effectLst/>
                <a:uLnTx/>
                <a:uFillTx/>
                <a:latin typeface="Arial"/>
                <a:ea typeface="+mn-ea"/>
                <a:cs typeface="+mn-cs"/>
              </a:rPr>
              <a:t>Next, assume that we were interested in testing the means </a:t>
            </a:r>
            <a:br>
              <a:rPr kumimoji="0" lang="en-US" sz="2400" b="0" i="0" u="none" strike="noStrike" kern="1200" cap="none" spc="0" normalizeH="0" baseline="0" noProof="0" dirty="0">
                <a:ln>
                  <a:noFill/>
                </a:ln>
                <a:solidFill>
                  <a:srgbClr val="000000"/>
                </a:solidFill>
                <a:effectLst/>
                <a:uLnTx/>
                <a:uFillTx/>
                <a:latin typeface="Arial"/>
                <a:ea typeface="+mn-ea"/>
                <a:cs typeface="+mn-cs"/>
              </a:rPr>
            </a:br>
            <a:r>
              <a:rPr kumimoji="0" lang="en-US" sz="2400" b="0" i="0" u="none" strike="noStrike" kern="1200" cap="none" spc="0" normalizeH="0" baseline="0" noProof="0" dirty="0">
                <a:ln>
                  <a:noFill/>
                </a:ln>
                <a:solidFill>
                  <a:srgbClr val="000000"/>
                </a:solidFill>
                <a:effectLst/>
                <a:uLnTx/>
                <a:uFillTx/>
                <a:latin typeface="Arial"/>
                <a:ea typeface="+mn-ea"/>
                <a:cs typeface="+mn-cs"/>
              </a:rPr>
              <a:t>of the handicapped groups with the non-handicap group. </a:t>
            </a:r>
            <a:br>
              <a:rPr kumimoji="0" lang="en-US" sz="2400" b="0" i="0" u="none" strike="noStrike" kern="1200" cap="none" spc="0" normalizeH="0" baseline="0" noProof="0" dirty="0">
                <a:ln>
                  <a:noFill/>
                </a:ln>
                <a:solidFill>
                  <a:srgbClr val="000000"/>
                </a:solidFill>
                <a:effectLst/>
                <a:uLnTx/>
                <a:uFillTx/>
                <a:latin typeface="Arial"/>
                <a:ea typeface="+mn-ea"/>
                <a:cs typeface="+mn-cs"/>
              </a:rPr>
            </a:br>
            <a:r>
              <a:rPr kumimoji="0" lang="en-US" sz="2400" b="0" i="0" u="none" strike="noStrike" kern="1200" cap="none" spc="0" normalizeH="0" baseline="0" noProof="0" dirty="0">
                <a:ln>
                  <a:noFill/>
                </a:ln>
                <a:solidFill>
                  <a:srgbClr val="000000"/>
                </a:solidFill>
                <a:effectLst/>
                <a:uLnTx/>
                <a:uFillTx/>
                <a:latin typeface="Arial"/>
                <a:ea typeface="+mn-ea"/>
                <a:cs typeface="+mn-cs"/>
              </a:rPr>
              <a:t>Test this claim and identify any significant differences.</a:t>
            </a:r>
            <a:endParaRPr lang="en-US" dirty="0"/>
          </a:p>
        </p:txBody>
      </p:sp>
    </p:spTree>
    <p:extLst>
      <p:ext uri="{BB962C8B-B14F-4D97-AF65-F5344CB8AC3E}">
        <p14:creationId xmlns:p14="http://schemas.microsoft.com/office/powerpoint/2010/main" val="62709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Code for Handicap Example Question 4</a:t>
            </a:r>
          </a:p>
        </p:txBody>
      </p:sp>
      <p:sp>
        <p:nvSpPr>
          <p:cNvPr id="9" name="Rectangle 8"/>
          <p:cNvSpPr/>
          <p:nvPr/>
        </p:nvSpPr>
        <p:spPr>
          <a:xfrm>
            <a:off x="3943057" y="1430680"/>
            <a:ext cx="5734343" cy="461665"/>
          </a:xfrm>
          <a:prstGeom prst="rect">
            <a:avLst/>
          </a:prstGeom>
        </p:spPr>
        <p:txBody>
          <a:bodyPr wrap="square">
            <a:spAutoFit/>
          </a:bodyPr>
          <a:lstStyle/>
          <a:p>
            <a:r>
              <a:rPr lang="en-US" sz="2400" dirty="0">
                <a:solidFill>
                  <a:srgbClr val="00B0F0"/>
                </a:solidFill>
              </a:rPr>
              <a:t>Note: Must Load multcomp package</a:t>
            </a:r>
          </a:p>
        </p:txBody>
      </p:sp>
      <p:pic>
        <p:nvPicPr>
          <p:cNvPr id="3" name="Picture 2"/>
          <p:cNvPicPr>
            <a:picLocks noChangeAspect="1"/>
          </p:cNvPicPr>
          <p:nvPr/>
        </p:nvPicPr>
        <p:blipFill>
          <a:blip r:embed="rId2"/>
          <a:stretch>
            <a:fillRect/>
          </a:stretch>
        </p:blipFill>
        <p:spPr>
          <a:xfrm>
            <a:off x="1650301" y="2032000"/>
            <a:ext cx="4547999" cy="3048000"/>
          </a:xfrm>
          <a:prstGeom prst="rect">
            <a:avLst/>
          </a:prstGeom>
        </p:spPr>
      </p:pic>
      <p:pic>
        <p:nvPicPr>
          <p:cNvPr id="7" name="Picture 6"/>
          <p:cNvPicPr>
            <a:picLocks noChangeAspect="1"/>
          </p:cNvPicPr>
          <p:nvPr/>
        </p:nvPicPr>
        <p:blipFill>
          <a:blip r:embed="rId3"/>
          <a:stretch>
            <a:fillRect/>
          </a:stretch>
        </p:blipFill>
        <p:spPr>
          <a:xfrm>
            <a:off x="6426200" y="1930400"/>
            <a:ext cx="4140200" cy="3251200"/>
          </a:xfrm>
          <a:prstGeom prst="rect">
            <a:avLst/>
          </a:prstGeom>
        </p:spPr>
      </p:pic>
      <p:pic>
        <p:nvPicPr>
          <p:cNvPr id="6" name="Picture 2">
            <a:extLst>
              <a:ext uri="{FF2B5EF4-FFF2-40B4-BE49-F238E27FC236}">
                <a16:creationId xmlns:a16="http://schemas.microsoft.com/office/drawing/2014/main" id="{01527F5F-6B8D-CD47-B75E-54E50623D1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81" t="52960" r="11930"/>
          <a:stretch/>
        </p:blipFill>
        <p:spPr bwMode="auto">
          <a:xfrm>
            <a:off x="4572000" y="5221938"/>
            <a:ext cx="3492500" cy="1489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498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60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Any Difference at All?</a:t>
            </a:r>
          </a:p>
        </p:txBody>
      </p:sp>
      <p:sp>
        <p:nvSpPr>
          <p:cNvPr id="5" name="Content Placeholder 2"/>
          <p:cNvSpPr>
            <a:spLocks noGrp="1"/>
          </p:cNvSpPr>
          <p:nvPr>
            <p:ph idx="1"/>
          </p:nvPr>
        </p:nvSpPr>
        <p:spPr/>
        <p:txBody>
          <a:bodyPr>
            <a:normAutofit fontScale="92500" lnSpcReduction="10000"/>
          </a:bodyPr>
          <a:lstStyle/>
          <a:p>
            <a:r>
              <a:rPr lang="en-US" dirty="0"/>
              <a:t>We should begin any analysis involving several groups by using the ANOVA framework</a:t>
            </a:r>
          </a:p>
          <a:p>
            <a:r>
              <a:rPr lang="en-US" dirty="0"/>
              <a:t>If there isn’t any (statistically) significant difference in the population means, then there is no reason to address more refined questions</a:t>
            </a:r>
          </a:p>
          <a:p>
            <a:pPr>
              <a:buFont typeface="Arial" charset="0"/>
              <a:buChar char="•"/>
            </a:pPr>
            <a:r>
              <a:rPr lang="en-US" dirty="0"/>
              <a:t>The tapes differed only in the handicap of the applicant:</a:t>
            </a:r>
          </a:p>
          <a:p>
            <a:pPr lvl="1">
              <a:buFont typeface="Arial" charset="0"/>
              <a:buChar char="•"/>
            </a:pPr>
            <a:r>
              <a:rPr lang="en-US" sz="2000" dirty="0"/>
              <a:t>No handicap (this is the control group)</a:t>
            </a:r>
          </a:p>
          <a:p>
            <a:pPr lvl="1">
              <a:buFont typeface="Arial" charset="0"/>
              <a:buChar char="•"/>
            </a:pPr>
            <a:r>
              <a:rPr lang="en-US" sz="2000" dirty="0"/>
              <a:t>One leg amputated</a:t>
            </a:r>
          </a:p>
          <a:p>
            <a:pPr lvl="1">
              <a:buFont typeface="Arial" charset="0"/>
              <a:buChar char="•"/>
            </a:pPr>
            <a:r>
              <a:rPr lang="en-US" sz="2000" dirty="0"/>
              <a:t>Crutches</a:t>
            </a:r>
          </a:p>
          <a:p>
            <a:pPr lvl="1">
              <a:buFont typeface="Arial" charset="0"/>
              <a:buChar char="•"/>
            </a:pPr>
            <a:r>
              <a:rPr lang="en-US" sz="2000" dirty="0"/>
              <a:t>Hearing impaired</a:t>
            </a:r>
          </a:p>
          <a:p>
            <a:pPr lvl="1">
              <a:buFont typeface="Arial" charset="0"/>
              <a:buChar char="•"/>
            </a:pPr>
            <a:r>
              <a:rPr lang="en-US" sz="2000" dirty="0"/>
              <a:t>Wheelchair</a:t>
            </a:r>
          </a:p>
        </p:txBody>
      </p:sp>
      <mc:AlternateContent xmlns:mc="http://schemas.openxmlformats.org/markup-compatibility/2006" xmlns:a14="http://schemas.microsoft.com/office/drawing/2010/main">
        <mc:Choice Requires="a14">
          <p:sp>
            <p:nvSpPr>
              <p:cNvPr id="6" name="TextBox 5"/>
              <p:cNvSpPr txBox="1"/>
              <p:nvPr/>
            </p:nvSpPr>
            <p:spPr>
              <a:xfrm>
                <a:off x="6781800" y="4731657"/>
                <a:ext cx="91909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𝑁𝑜𝑛𝑒</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781800" y="4731657"/>
                <a:ext cx="919098" cy="338554"/>
              </a:xfrm>
              <a:prstGeom prst="rect">
                <a:avLst/>
              </a:prstGeom>
              <a:blipFill>
                <a:blip r:embed="rId2"/>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81800" y="5040496"/>
                <a:ext cx="868250" cy="3575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𝐴𝑚𝑝</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781800" y="5040496"/>
                <a:ext cx="868250" cy="357534"/>
              </a:xfrm>
              <a:prstGeom prst="rect">
                <a:avLst/>
              </a:prstGeom>
              <a:blipFill>
                <a:blip r:embed="rId3"/>
                <a:stretch>
                  <a:fillRect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1" y="5329807"/>
                <a:ext cx="103855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𝐶𝑟𝑢𝑡𝑐h</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81801" y="5329807"/>
                <a:ext cx="1038553" cy="338554"/>
              </a:xfrm>
              <a:prstGeom prst="rect">
                <a:avLst/>
              </a:prstGeom>
              <a:blipFill>
                <a:blip r:embed="rId4"/>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81800" y="5630145"/>
                <a:ext cx="90326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𝐻𝑒𝑎𝑟</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81800" y="5630145"/>
                <a:ext cx="903260" cy="338554"/>
              </a:xfrm>
              <a:prstGeom prst="rect">
                <a:avLst/>
              </a:prstGeom>
              <a:blipFill>
                <a:blip r:embed="rId5"/>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81800" y="5945952"/>
                <a:ext cx="995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𝑊h𝑒𝑒𝑙</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81800" y="5945952"/>
                <a:ext cx="995016" cy="338554"/>
              </a:xfrm>
              <a:prstGeom prst="rect">
                <a:avLst/>
              </a:prstGeom>
              <a:blipFill>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14400" y="5985433"/>
                <a:ext cx="3190780" cy="369332"/>
              </a:xfrm>
              <a:prstGeom prst="rect">
                <a:avLst/>
              </a:prstGeom>
              <a:noFill/>
            </p:spPr>
            <p:txBody>
              <a:bodyPr wrap="square" rtlCol="0">
                <a:spAutoFit/>
              </a:bodyPr>
              <a:lstStyle/>
              <a:p>
                <a:r>
                  <a:rPr lang="en-US" dirty="0">
                    <a:solidFill>
                      <a:prstClr val="black"/>
                    </a:solidFill>
                  </a:rPr>
                  <a:t>ANOVA: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5</m:t>
                        </m:r>
                      </m:sub>
                    </m:sSub>
                  </m:oMath>
                </a14:m>
                <a:endParaRPr lang="en-US"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14400" y="5985433"/>
                <a:ext cx="3190780" cy="369332"/>
              </a:xfrm>
              <a:prstGeom prst="rect">
                <a:avLst/>
              </a:prstGeom>
              <a:blipFill>
                <a:blip r:embed="rId7"/>
                <a:stretch>
                  <a:fillRect l="-153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698813" y="6367497"/>
                <a:ext cx="2649571" cy="391646"/>
              </a:xfrm>
              <a:prstGeom prst="rect">
                <a:avLst/>
              </a:prstGeom>
              <a:noFill/>
            </p:spPr>
            <p:txBody>
              <a:bodyPr wrap="none" rtlCol="0">
                <a:spAutoFit/>
              </a:bodyPr>
              <a:lstStyle/>
              <a:p>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a:solidFill>
                          <a:prstClr val="black"/>
                        </a:solidFill>
                        <a:latin typeface="Cambria Math" charset="0"/>
                      </a:rPr>
                      <m:t>𝑗</m:t>
                    </m:r>
                    <m:r>
                      <a:rPr lang="en-US" i="1">
                        <a:solidFill>
                          <a:prstClr val="black"/>
                        </a:solidFill>
                        <a:latin typeface="Cambria Math" charset="0"/>
                      </a:rPr>
                      <m:t>,</m:t>
                    </m:r>
                    <m:r>
                      <a:rPr lang="en-US" i="1">
                        <a:solidFill>
                          <a:prstClr val="black"/>
                        </a:solidFill>
                        <a:latin typeface="Cambria Math" charset="0"/>
                      </a:rPr>
                      <m:t>𝑘</m:t>
                    </m:r>
                  </m:oMath>
                </a14:m>
                <a:endParaRPr lang="en-US"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698813" y="6367497"/>
                <a:ext cx="2649571" cy="391646"/>
              </a:xfrm>
              <a:prstGeom prst="rect">
                <a:avLst/>
              </a:prstGeom>
              <a:blipFill>
                <a:blip r:embed="rId8"/>
                <a:stretch>
                  <a:fillRect t="-9375" b="-18750"/>
                </a:stretch>
              </a:blipFill>
            </p:spPr>
            <p:txBody>
              <a:bodyPr/>
              <a:lstStyle/>
              <a:p>
                <a:r>
                  <a:rPr lang="en-US">
                    <a:noFill/>
                  </a:rPr>
                  <a:t> </a:t>
                </a:r>
              </a:p>
            </p:txBody>
          </p:sp>
        </mc:Fallback>
      </mc:AlternateContent>
    </p:spTree>
    <p:extLst>
      <p:ext uri="{BB962C8B-B14F-4D97-AF65-F5344CB8AC3E}">
        <p14:creationId xmlns:p14="http://schemas.microsoft.com/office/powerpoint/2010/main" val="28416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1" y="1818503"/>
            <a:ext cx="1625313"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1818503"/>
            <a:ext cx="164891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8830" y="1818504"/>
            <a:ext cx="1622971"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4458" y="1818504"/>
            <a:ext cx="1643743" cy="13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8201" y="1769957"/>
            <a:ext cx="1662113" cy="134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0570" y="3657600"/>
            <a:ext cx="1558102"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58829" y="3688128"/>
            <a:ext cx="1526018"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68909" y="3691782"/>
            <a:ext cx="1534839"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2549" y="3657600"/>
            <a:ext cx="1567765"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52601" y="3657601"/>
            <a:ext cx="1551175" cy="125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5257801"/>
            <a:ext cx="10972800" cy="1015663"/>
          </a:xfrm>
          <a:prstGeom prst="rect">
            <a:avLst/>
          </a:prstGeom>
          <a:noFill/>
        </p:spPr>
        <p:txBody>
          <a:bodyPr wrap="square" rtlCol="0">
            <a:noAutofit/>
          </a:bodyPr>
          <a:lstStyle/>
          <a:p>
            <a:r>
              <a:rPr lang="en-US" sz="2000" dirty="0">
                <a:solidFill>
                  <a:prstClr val="black"/>
                </a:solidFill>
              </a:rPr>
              <a:t>There is </a:t>
            </a:r>
            <a:r>
              <a:rPr lang="en-US" sz="2000" b="1" dirty="0">
                <a:solidFill>
                  <a:prstClr val="black"/>
                </a:solidFill>
              </a:rPr>
              <a:t>no</a:t>
            </a:r>
            <a:r>
              <a:rPr lang="en-US" sz="2000" dirty="0">
                <a:solidFill>
                  <a:prstClr val="black"/>
                </a:solidFill>
              </a:rPr>
              <a:t> visual evidence to suggest that the data are not normally distributed. We will proceed with the assumption of normally distributed groups.</a:t>
            </a:r>
          </a:p>
        </p:txBody>
      </p:sp>
      <p:sp>
        <p:nvSpPr>
          <p:cNvPr id="3" name="Title 2"/>
          <p:cNvSpPr>
            <a:spLocks noGrp="1"/>
          </p:cNvSpPr>
          <p:nvPr>
            <p:ph type="title"/>
          </p:nvPr>
        </p:nvSpPr>
        <p:spPr>
          <a:xfrm>
            <a:off x="609600" y="228600"/>
            <a:ext cx="11125200" cy="1143000"/>
          </a:xfrm>
        </p:spPr>
        <p:txBody>
          <a:bodyPr>
            <a:noAutofit/>
          </a:bodyPr>
          <a:lstStyle/>
          <a:p>
            <a:r>
              <a:rPr lang="en-US" sz="3600" dirty="0"/>
              <a:t>Handicap and Capability Study: Normality Assumption</a:t>
            </a:r>
          </a:p>
        </p:txBody>
      </p:sp>
    </p:spTree>
    <p:extLst>
      <p:ext uri="{BB962C8B-B14F-4D97-AF65-F5344CB8AC3E}">
        <p14:creationId xmlns:p14="http://schemas.microsoft.com/office/powerpoint/2010/main" val="18858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animEffect transition="in" filter="fade">
                                      <p:cBhvr>
                                        <p:cTn id="7" dur="500"/>
                                        <p:tgtEl>
                                          <p:spTgt spid="4108"/>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500"/>
                                        <p:tgtEl>
                                          <p:spTgt spid="4103"/>
                                        </p:tgtEl>
                                      </p:cBhvr>
                                    </p:animEffect>
                                  </p:childTnLst>
                                </p:cTn>
                              </p:par>
                              <p:par>
                                <p:cTn id="11" presetID="10"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animEffect transition="in" filter="fade">
                                      <p:cBhvr>
                                        <p:cTn id="13" dur="500"/>
                                        <p:tgtEl>
                                          <p:spTgt spid="4104"/>
                                        </p:tgtEl>
                                      </p:cBhvr>
                                    </p:animEffect>
                                  </p:childTnLst>
                                </p:cTn>
                              </p:par>
                              <p:par>
                                <p:cTn id="14" presetID="10" presetClass="entr" presetSubtype="0" fill="hold" nodeType="with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fade">
                                      <p:cBhvr>
                                        <p:cTn id="16" dur="500"/>
                                        <p:tgtEl>
                                          <p:spTgt spid="4105"/>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transition="in" filter="fade">
                                      <p:cBhvr>
                                        <p:cTn id="19" dur="500"/>
                                        <p:tgtEl>
                                          <p:spTgt spid="41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Handicap and Capability Study:</a:t>
            </a:r>
            <a:br>
              <a:rPr lang="en-US" sz="3200" dirty="0"/>
            </a:br>
            <a:r>
              <a:rPr lang="en-US" sz="3200" dirty="0"/>
              <a:t>Equal Variances Assumption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260" y="1750062"/>
            <a:ext cx="4815840" cy="364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5562600"/>
            <a:ext cx="10972799" cy="707886"/>
          </a:xfrm>
          <a:prstGeom prst="rect">
            <a:avLst/>
          </a:prstGeom>
          <a:noFill/>
        </p:spPr>
        <p:txBody>
          <a:bodyPr wrap="square" rtlCol="0">
            <a:noAutofit/>
          </a:bodyPr>
          <a:lstStyle/>
          <a:p>
            <a:r>
              <a:rPr lang="en-US" sz="2000" dirty="0">
                <a:solidFill>
                  <a:prstClr val="black"/>
                </a:solidFill>
              </a:rPr>
              <a:t>There is </a:t>
            </a:r>
            <a:r>
              <a:rPr lang="en-US" sz="2000" b="1" dirty="0">
                <a:solidFill>
                  <a:prstClr val="black"/>
                </a:solidFill>
              </a:rPr>
              <a:t>no</a:t>
            </a:r>
            <a:r>
              <a:rPr lang="en-US" sz="2000" dirty="0">
                <a:solidFill>
                  <a:prstClr val="black"/>
                </a:solidFill>
              </a:rPr>
              <a:t> evidence to suggest variances are unequal.</a:t>
            </a:r>
          </a:p>
        </p:txBody>
      </p:sp>
    </p:spTree>
    <p:extLst>
      <p:ext uri="{BB962C8B-B14F-4D97-AF65-F5344CB8AC3E}">
        <p14:creationId xmlns:p14="http://schemas.microsoft.com/office/powerpoint/2010/main" val="394517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Autofit/>
          </a:bodyPr>
          <a:lstStyle/>
          <a:p>
            <a:r>
              <a:rPr lang="en-US" sz="4000" dirty="0"/>
              <a:t>Handicap and Capability Study: ANOVA results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331" y="2558061"/>
            <a:ext cx="4805338" cy="136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1" y="5030388"/>
            <a:ext cx="2600325" cy="132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162300" y="4878772"/>
            <a:ext cx="5867400" cy="163129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 name="TextBox 2"/>
          <p:cNvSpPr txBox="1"/>
          <p:nvPr/>
        </p:nvSpPr>
        <p:spPr>
          <a:xfrm>
            <a:off x="609600" y="4021604"/>
            <a:ext cx="10972800" cy="649551"/>
          </a:xfrm>
          <a:prstGeom prst="rect">
            <a:avLst/>
          </a:prstGeom>
          <a:noFill/>
        </p:spPr>
        <p:txBody>
          <a:bodyPr wrap="square" rtlCol="0">
            <a:noAutofit/>
          </a:bodyPr>
          <a:lstStyle/>
          <a:p>
            <a:r>
              <a:rPr lang="en-US" dirty="0">
                <a:solidFill>
                  <a:prstClr val="black"/>
                </a:solidFill>
              </a:rPr>
              <a:t>There is sufficient evidence to support the claim that at least two population means are different from each other (p-value of 0.0301 from a one-way ANOVA).</a:t>
            </a:r>
          </a:p>
        </p:txBody>
      </p:sp>
      <p:sp>
        <p:nvSpPr>
          <p:cNvPr id="6" name="TextBox 5"/>
          <p:cNvSpPr txBox="1"/>
          <p:nvPr/>
        </p:nvSpPr>
        <p:spPr>
          <a:xfrm>
            <a:off x="3149600" y="4980835"/>
            <a:ext cx="2669540" cy="1569660"/>
          </a:xfrm>
          <a:prstGeom prst="rect">
            <a:avLst/>
          </a:prstGeom>
          <a:noFill/>
        </p:spPr>
        <p:txBody>
          <a:bodyPr wrap="square" rtlCol="0">
            <a:noAutofit/>
          </a:bodyPr>
          <a:lstStyle/>
          <a:p>
            <a:r>
              <a:rPr lang="en-US" sz="1600" dirty="0">
                <a:solidFill>
                  <a:prstClr val="black"/>
                </a:solidFill>
              </a:rPr>
              <a:t>Notice that since there is virtually no evidence of a difference in standard deviations, Welch’s test is almost identical to the pure F ANOVA.</a:t>
            </a:r>
          </a:p>
        </p:txBody>
      </p:sp>
      <mc:AlternateContent xmlns:mc="http://schemas.openxmlformats.org/markup-compatibility/2006" xmlns:a14="http://schemas.microsoft.com/office/drawing/2010/main">
        <mc:Choice Requires="a14">
          <p:sp>
            <p:nvSpPr>
              <p:cNvPr id="9" name="TextBox 8"/>
              <p:cNvSpPr txBox="1"/>
              <p:nvPr/>
            </p:nvSpPr>
            <p:spPr>
              <a:xfrm>
                <a:off x="609600" y="1750958"/>
                <a:ext cx="2664319" cy="369332"/>
              </a:xfrm>
              <a:prstGeom prst="rect">
                <a:avLst/>
              </a:prstGeom>
              <a:noFill/>
            </p:spPr>
            <p:txBody>
              <a:bodyPr wrap="none" rtlCol="0">
                <a:noAutofit/>
              </a:bodyPr>
              <a:lstStyle/>
              <a:p>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5</m:t>
                        </m:r>
                      </m:sub>
                    </m:sSub>
                  </m:oMath>
                </a14:m>
                <a:r>
                  <a:rPr lang="en-US" dirty="0">
                    <a:solidFill>
                      <a:prstClr val="black"/>
                    </a:solidFill>
                    <a:ea typeface="Cambria Math" charset="0"/>
                    <a:cs typeface="Cambria Math" charset="0"/>
                  </a:rPr>
                  <a:t>  (</a:t>
                </a:r>
                <a14:m>
                  <m:oMath xmlns:m="http://schemas.openxmlformats.org/officeDocument/2006/math">
                    <m:r>
                      <a:rPr lang="en-US" i="1">
                        <a:solidFill>
                          <a:prstClr val="black"/>
                        </a:solidFill>
                        <a:latin typeface="Cambria Math" charset="0"/>
                        <a:ea typeface="Cambria Math" charset="0"/>
                        <a:cs typeface="Cambria Math" charset="0"/>
                      </a:rPr>
                      <m:t>𝜇</m:t>
                    </m:r>
                  </m:oMath>
                </a14:m>
                <a:r>
                  <a:rPr lang="en-US" dirty="0">
                    <a:solidFill>
                      <a:prstClr val="black"/>
                    </a:solidFill>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609600" y="1750958"/>
                <a:ext cx="2664319" cy="369332"/>
              </a:xfrm>
              <a:prstGeom prst="rect">
                <a:avLst/>
              </a:prstGeom>
              <a:blipFill>
                <a:blip r:embed="rId4"/>
                <a:stretch>
                  <a:fillRect t="-8197" r="-137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9600" y="2120290"/>
                <a:ext cx="2649571" cy="391646"/>
              </a:xfrm>
              <a:prstGeom prst="rect">
                <a:avLst/>
              </a:prstGeom>
              <a:noFill/>
            </p:spPr>
            <p:txBody>
              <a:bodyPr wrap="none" rtlCol="0">
                <a:noAutofit/>
              </a:bodyPr>
              <a:lstStyle/>
              <a:p>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a:solidFill>
                          <a:prstClr val="black"/>
                        </a:solidFill>
                        <a:latin typeface="Cambria Math" charset="0"/>
                      </a:rPr>
                      <m:t>𝑗</m:t>
                    </m:r>
                    <m:r>
                      <a:rPr lang="en-US" i="1">
                        <a:solidFill>
                          <a:prstClr val="black"/>
                        </a:solidFill>
                        <a:latin typeface="Cambria Math" charset="0"/>
                      </a:rPr>
                      <m:t>,</m:t>
                    </m:r>
                    <m:r>
                      <a:rPr lang="en-US" i="1">
                        <a:solidFill>
                          <a:prstClr val="black"/>
                        </a:solidFill>
                        <a:latin typeface="Cambria Math" charset="0"/>
                      </a:rPr>
                      <m:t>𝑘</m:t>
                    </m:r>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9600" y="2120290"/>
                <a:ext cx="2649571" cy="391646"/>
              </a:xfrm>
              <a:prstGeom prst="rect">
                <a:avLst/>
              </a:prstGeom>
              <a:blipFill>
                <a:blip r:embed="rId5"/>
                <a:stretch>
                  <a:fillRect t="-9375" b="-187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135E072-055A-4B85-878F-BD9A58225A80}"/>
              </a:ext>
            </a:extLst>
          </p:cNvPr>
          <p:cNvSpPr/>
          <p:nvPr/>
        </p:nvSpPr>
        <p:spPr>
          <a:xfrm>
            <a:off x="7829550" y="291465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86DDC807-0E3F-40C5-9DF0-76F3AA14F9B1}"/>
              </a:ext>
            </a:extLst>
          </p:cNvPr>
          <p:cNvSpPr/>
          <p:nvPr/>
        </p:nvSpPr>
        <p:spPr>
          <a:xfrm>
            <a:off x="8088630" y="5694418"/>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6415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387"/>
                                        </p:tgtEl>
                                        <p:attrNameLst>
                                          <p:attrName>style.visibility</p:attrName>
                                        </p:attrNameLst>
                                      </p:cBhvr>
                                      <p:to>
                                        <p:strVal val="visible"/>
                                      </p:to>
                                    </p:set>
                                    <p:animEffect transition="in" filter="fade">
                                      <p:cBhvr>
                                        <p:cTn id="16" dur="500"/>
                                        <p:tgtEl>
                                          <p:spTgt spid="163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6" grpId="0"/>
      <p:bldP spid="4"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346961" y="5685054"/>
                <a:ext cx="5393977" cy="390748"/>
              </a:xfrm>
              <a:prstGeom prst="rect">
                <a:avLst/>
              </a:prstGeom>
              <a:noFill/>
            </p:spPr>
            <p:txBody>
              <a:bodyPr wrap="none" rtlCol="0">
                <a:no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𝑎𝑚𝑝</m:t>
                        </m:r>
                        <m:r>
                          <a:rPr lang="en-US" i="1">
                            <a:solidFill>
                              <a:prstClr val="black"/>
                            </a:solidFill>
                            <a:latin typeface="Cambria Math"/>
                            <a:ea typeface="Cambria Math"/>
                          </a:rPr>
                          <m:t> </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r>
                          <a:rPr lang="en-US" i="1">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r>
                          <a:rPr lang="en-US" i="1">
                            <a:solidFill>
                              <a:prstClr val="black"/>
                            </a:solidFill>
                            <a:latin typeface="Cambria Math"/>
                            <a:ea typeface="Cambria Math"/>
                          </a:rPr>
                          <m:t> </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46961" y="5685054"/>
                <a:ext cx="5393977" cy="390748"/>
              </a:xfrm>
              <a:prstGeom prst="rect">
                <a:avLst/>
              </a:prstGeom>
              <a:blipFill>
                <a:blip r:embed="rId3"/>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495088" y="5557263"/>
                <a:ext cx="1309012" cy="646331"/>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 </m:t>
                          </m:r>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r>
                        <a:rPr lang="en-US" i="1">
                          <a:solidFill>
                            <a:prstClr val="black"/>
                          </a:solidFill>
                          <a:latin typeface="Cambria Math"/>
                          <a:ea typeface="Cambria Math"/>
                        </a:rPr>
                        <m:t>𝛾</m:t>
                      </m:r>
                      <m:r>
                        <a:rPr lang="en-US" i="1">
                          <a:solidFill>
                            <a:prstClr val="black"/>
                          </a:solidFill>
                          <a:latin typeface="Cambria Math"/>
                          <a:ea typeface="Cambria Math"/>
                        </a:rPr>
                        <m:t>=0 </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𝐻</m:t>
                          </m:r>
                        </m:e>
                        <m:sub>
                          <m:r>
                            <a:rPr lang="en-US" i="1">
                              <a:solidFill>
                                <a:prstClr val="black"/>
                              </a:solidFill>
                              <a:latin typeface="Cambria Math" charset="0"/>
                              <a:ea typeface="Cambria Math"/>
                            </a:rPr>
                            <m:t>𝐴</m:t>
                          </m:r>
                        </m:sub>
                      </m:sSub>
                      <m:r>
                        <a:rPr lang="en-US" i="1">
                          <a:solidFill>
                            <a:prstClr val="black"/>
                          </a:solidFill>
                          <a:latin typeface="Cambria Math"/>
                          <a:ea typeface="Cambria Math"/>
                        </a:rPr>
                        <m:t>:</m:t>
                      </m:r>
                      <m:r>
                        <a:rPr lang="en-US" i="1">
                          <a:solidFill>
                            <a:prstClr val="black"/>
                          </a:solidFill>
                          <a:latin typeface="Cambria Math"/>
                          <a:ea typeface="Cambria Math"/>
                        </a:rPr>
                        <m:t>𝛾</m:t>
                      </m:r>
                      <m:r>
                        <a:rPr lang="en-US" i="1">
                          <a:solidFill>
                            <a:prstClr val="black"/>
                          </a:solidFill>
                          <a:latin typeface="Cambria Math"/>
                          <a:ea typeface="Cambria Math"/>
                        </a:rPr>
                        <m:t>≠0</m:t>
                      </m:r>
                    </m:oMath>
                  </m:oMathPara>
                </a14:m>
                <a:endParaRPr lang="en-US" dirty="0">
                  <a:solidFill>
                    <a:prstClr val="black"/>
                  </a:solidFill>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495088" y="5557263"/>
                <a:ext cx="1309012" cy="646331"/>
              </a:xfrm>
              <a:prstGeom prst="rect">
                <a:avLst/>
              </a:prstGeom>
              <a:blipFill>
                <a:blip r:embed="rId4"/>
                <a:stretch>
                  <a:fillRect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346961" y="1846722"/>
                <a:ext cx="4001801" cy="1102097"/>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ea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dirty="0">
                  <a:solidFill>
                    <a:prstClr val="black"/>
                  </a:solidFill>
                  <a:ea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346961" y="1846722"/>
                <a:ext cx="4001801" cy="1102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46960" y="4594081"/>
                <a:ext cx="4354462" cy="689163"/>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r>
                            <a:rPr lang="en-US" i="1">
                              <a:solidFill>
                                <a:prstClr val="black"/>
                              </a:solidFill>
                              <a:latin typeface="Cambria Math"/>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r>
                        <a:rPr lang="en-US" i="1">
                          <a:solidFill>
                            <a:prstClr val="black"/>
                          </a:solidFill>
                          <a:latin typeface="Cambria Math"/>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r>
                            <a:rPr lang="en-US" i="1">
                              <a:solidFill>
                                <a:prstClr val="black"/>
                              </a:solidFill>
                              <a:latin typeface="Cambria Math"/>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r>
                        <a:rPr lang="en-US" i="1">
                          <a:solidFill>
                            <a:prstClr val="black"/>
                          </a:solidFill>
                          <a:latin typeface="Cambria Math"/>
                          <a:ea typeface="Cambria Math"/>
                        </a:rPr>
                        <m:t>≠0</m:t>
                      </m:r>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346960" y="4594081"/>
                <a:ext cx="4354462" cy="689163"/>
              </a:xfrm>
              <a:prstGeom prst="rect">
                <a:avLst/>
              </a:prstGeom>
              <a:blipFill>
                <a:blip r:embed="rId6"/>
                <a:stretch>
                  <a:fillRect b="-2655"/>
                </a:stretch>
              </a:blipFill>
            </p:spPr>
            <p:txBody>
              <a:bodyPr/>
              <a:lstStyle/>
              <a:p>
                <a:r>
                  <a:rPr lang="en-US">
                    <a:noFill/>
                  </a:rPr>
                  <a:t> </a:t>
                </a:r>
              </a:p>
            </p:txBody>
          </p:sp>
        </mc:Fallback>
      </mc:AlternateContent>
      <p:sp>
        <p:nvSpPr>
          <p:cNvPr id="6" name="Title 5"/>
          <p:cNvSpPr>
            <a:spLocks noGrp="1"/>
          </p:cNvSpPr>
          <p:nvPr>
            <p:ph type="title"/>
          </p:nvPr>
        </p:nvSpPr>
        <p:spPr/>
        <p:txBody>
          <a:bodyPr>
            <a:noAutofit/>
          </a:bodyPr>
          <a:lstStyle/>
          <a:p>
            <a:r>
              <a:rPr lang="en-US" sz="3200" dirty="0"/>
              <a:t>Handicap and Capability Study:</a:t>
            </a:r>
            <a:br>
              <a:rPr lang="en-US" sz="3200" dirty="0"/>
            </a:br>
            <a:r>
              <a:rPr lang="en-US" sz="3200" dirty="0"/>
              <a:t>More Specific Questions</a:t>
            </a:r>
          </a:p>
        </p:txBody>
      </p:sp>
      <mc:AlternateContent xmlns:mc="http://schemas.openxmlformats.org/markup-compatibility/2006" xmlns:a14="http://schemas.microsoft.com/office/drawing/2010/main">
        <mc:Choice Requires="a14">
          <p:sp>
            <p:nvSpPr>
              <p:cNvPr id="11" name="TextBox 10"/>
              <p:cNvSpPr txBox="1"/>
              <p:nvPr/>
            </p:nvSpPr>
            <p:spPr>
              <a:xfrm>
                <a:off x="2346960" y="3308980"/>
                <a:ext cx="4405758" cy="1109150"/>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ea typeface="Cambria Math" charset="0"/>
                          <a:cs typeface="Cambria Math" charset="0"/>
                        </a:rPr>
                        <m:t>≠</m:t>
                      </m:r>
                      <m:r>
                        <a:rPr lang="en-US" i="1">
                          <a:solidFill>
                            <a:prstClr val="black"/>
                          </a:solidFill>
                          <a:latin typeface="Cambria Math" charset="0"/>
                        </a:rPr>
                        <m:t>0</m:t>
                      </m:r>
                    </m:oMath>
                  </m:oMathPara>
                </a14:m>
                <a:endParaRPr lang="en-US" i="1" dirty="0">
                  <a:solidFill>
                    <a:prstClr val="black"/>
                  </a:solidFill>
                  <a:latin typeface="Cambria Math"/>
                  <a:ea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346960" y="3308980"/>
                <a:ext cx="4405758" cy="110915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50985" y="2894444"/>
                <a:ext cx="356187"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50985" y="2894444"/>
                <a:ext cx="356187" cy="369332"/>
              </a:xfrm>
              <a:prstGeom prst="rect">
                <a:avLst/>
              </a:prstGeom>
              <a:blipFill>
                <a:blip r:embed="rId8"/>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049621" y="4311499"/>
                <a:ext cx="356187"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049621" y="4311499"/>
                <a:ext cx="356187" cy="369332"/>
              </a:xfrm>
              <a:prstGeom prst="rect">
                <a:avLst/>
              </a:prstGeom>
              <a:blipFill>
                <a:blip r:embed="rId9"/>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079551" y="5410395"/>
                <a:ext cx="356187"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079551" y="5410395"/>
                <a:ext cx="356187" cy="369332"/>
              </a:xfrm>
              <a:prstGeom prst="rect">
                <a:avLst/>
              </a:prstGeom>
              <a:blipFill>
                <a:blip r:embed="rId10"/>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773047" y="5685054"/>
                <a:ext cx="461985"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773047" y="5685054"/>
                <a:ext cx="461985" cy="369332"/>
              </a:xfrm>
              <a:prstGeom prst="rect">
                <a:avLst/>
              </a:prstGeom>
              <a:blipFill>
                <a:blip r:embed="rId11"/>
                <a:stretch>
                  <a:fillRect/>
                </a:stretch>
              </a:blipFill>
            </p:spPr>
            <p:txBody>
              <a:bodyPr/>
              <a:lstStyle/>
              <a:p>
                <a:r>
                  <a:rPr lang="en-US">
                    <a:noFill/>
                  </a:rPr>
                  <a:t> </a:t>
                </a:r>
              </a:p>
            </p:txBody>
          </p:sp>
        </mc:Fallback>
      </mc:AlternateContent>
      <p:sp>
        <p:nvSpPr>
          <p:cNvPr id="9" name="TextBox 8"/>
          <p:cNvSpPr txBox="1"/>
          <p:nvPr/>
        </p:nvSpPr>
        <p:spPr>
          <a:xfrm>
            <a:off x="6574496" y="5372596"/>
            <a:ext cx="1362874" cy="369332"/>
          </a:xfrm>
          <a:prstGeom prst="rect">
            <a:avLst/>
          </a:prstGeom>
          <a:noFill/>
        </p:spPr>
        <p:txBody>
          <a:bodyPr wrap="none" rtlCol="0">
            <a:noAutofit/>
          </a:bodyPr>
          <a:lstStyle/>
          <a:p>
            <a:r>
              <a:rPr lang="en-US" b="1" u="sng" cap="small" dirty="0">
                <a:solidFill>
                  <a:srgbClr val="FF0000"/>
                </a:solidFill>
              </a:rPr>
              <a:t>(contrast)</a:t>
            </a:r>
          </a:p>
        </p:txBody>
      </p:sp>
    </p:spTree>
    <p:extLst>
      <p:ext uri="{BB962C8B-B14F-4D97-AF65-F5344CB8AC3E}">
        <p14:creationId xmlns:p14="http://schemas.microsoft.com/office/powerpoint/2010/main" val="103130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7" grpId="0"/>
      <p:bldP spid="11" grpId="0"/>
      <p:bldP spid="7" grpId="0"/>
      <p:bldP spid="13" grpId="0"/>
      <p:bldP spid="16" grpId="0"/>
      <p:bldP spid="1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19501</TotalTime>
  <Words>2793</Words>
  <Application>Microsoft Macintosh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Cambria Math</vt:lpstr>
      <vt:lpstr>1_Body Slides</vt:lpstr>
      <vt:lpstr>Linear Combinations of Group Means</vt:lpstr>
      <vt:lpstr>Overview</vt:lpstr>
      <vt:lpstr>Example: Handicap and Capability Study</vt:lpstr>
      <vt:lpstr>Example: Handicap and Capability Study (cont.)</vt:lpstr>
      <vt:lpstr>Is There Any Difference at All?</vt:lpstr>
      <vt:lpstr>Handicap and Capability Study: Normality Assumption</vt:lpstr>
      <vt:lpstr>Handicap and Capability Study: Equal Variances Assumption</vt:lpstr>
      <vt:lpstr>Handicap and Capability Study: ANOVA results</vt:lpstr>
      <vt:lpstr>Handicap and Capability Study: More Specific Questions</vt:lpstr>
      <vt:lpstr>Linear Combinations and Contrasts</vt:lpstr>
      <vt:lpstr>Handicap and Capability Study: A Contrast</vt:lpstr>
      <vt:lpstr>Handicap and Capability Study: A Contrast (cont.)</vt:lpstr>
      <vt:lpstr>Handicap and Capability Study: In Six Steps</vt:lpstr>
      <vt:lpstr>Handicap and Capability Study: To the Client</vt:lpstr>
      <vt:lpstr>PowerPoint Presentation</vt:lpstr>
      <vt:lpstr>Linear Combinations of Group Means in SAS</vt:lpstr>
      <vt:lpstr>Handicap and Capability Study: A Contrast (cont.)</vt:lpstr>
      <vt:lpstr>Handicap and Capability Study: In SAS, Part I</vt:lpstr>
      <vt:lpstr>Handicap and Capability Study: In SAS, Part II</vt:lpstr>
      <vt:lpstr>Handicap and Capability Study: In SAS, Part III</vt:lpstr>
      <vt:lpstr>Contrast Designation</vt:lpstr>
      <vt:lpstr>Let’s do an example in SAS!</vt:lpstr>
      <vt:lpstr>PowerPoint Presentation</vt:lpstr>
      <vt:lpstr>Multiple Comparison  Procedures Example</vt:lpstr>
      <vt:lpstr>Handicap/Capability Study: Data</vt:lpstr>
      <vt:lpstr>Handicap Data Analysis</vt:lpstr>
      <vt:lpstr>First Test!</vt:lpstr>
      <vt:lpstr>Normality: Handicap Data</vt:lpstr>
      <vt:lpstr>Homogeneity of SD Assumption</vt:lpstr>
      <vt:lpstr>First QOI!</vt:lpstr>
      <vt:lpstr>R Code for Handicap Example Question 1</vt:lpstr>
      <vt:lpstr>Second QOI!</vt:lpstr>
      <vt:lpstr>Second QOI: Better Approach!</vt:lpstr>
      <vt:lpstr>R Code for Handicap Example Question 2</vt:lpstr>
      <vt:lpstr>Third QOI!</vt:lpstr>
      <vt:lpstr>Bonferroni Adjusted P-Values</vt:lpstr>
      <vt:lpstr>Comparison with Bonferroni</vt:lpstr>
      <vt:lpstr>Bonferroni Adjusted P-Values</vt:lpstr>
      <vt:lpstr>Third QOI!</vt:lpstr>
      <vt:lpstr>Third QOI! (cont.)</vt:lpstr>
      <vt:lpstr>R Code for Handicap Example Question 3</vt:lpstr>
      <vt:lpstr>4th QOI: Next, assume that we are interested in testing the means  of the handicapped groups with the non-handicapped group.  Test this claim and identify any significant differences.</vt:lpstr>
      <vt:lpstr>4th QOI: Next, assume that we were interested in testing the means  of the handicapped groups with the non-handicap group.  Test this claim and identify any significant differences.</vt:lpstr>
      <vt:lpstr>R Code for Handicap Example Question 4</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263</cp:revision>
  <dcterms:created xsi:type="dcterms:W3CDTF">2016-03-21T14:12:59Z</dcterms:created>
  <dcterms:modified xsi:type="dcterms:W3CDTF">2020-09-26T11:35:30Z</dcterms:modified>
  <cp:category/>
</cp:coreProperties>
</file>