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65" r:id="rId2"/>
    <p:sldId id="314" r:id="rId3"/>
    <p:sldId id="310" r:id="rId4"/>
    <p:sldId id="315" r:id="rId5"/>
    <p:sldId id="316" r:id="rId6"/>
    <p:sldId id="317" r:id="rId7"/>
    <p:sldId id="318" r:id="rId8"/>
    <p:sldId id="319" r:id="rId9"/>
    <p:sldId id="333" r:id="rId10"/>
    <p:sldId id="334" r:id="rId11"/>
    <p:sldId id="356" r:id="rId12"/>
    <p:sldId id="374" r:id="rId13"/>
    <p:sldId id="375" r:id="rId14"/>
    <p:sldId id="341" r:id="rId15"/>
    <p:sldId id="342" r:id="rId16"/>
    <p:sldId id="344" r:id="rId17"/>
    <p:sldId id="345" r:id="rId18"/>
    <p:sldId id="363" r:id="rId19"/>
    <p:sldId id="346" r:id="rId20"/>
    <p:sldId id="348" r:id="rId21"/>
    <p:sldId id="349" r:id="rId22"/>
    <p:sldId id="350" r:id="rId23"/>
    <p:sldId id="364" r:id="rId24"/>
    <p:sldId id="377" r:id="rId25"/>
    <p:sldId id="320" r:id="rId26"/>
    <p:sldId id="322" r:id="rId27"/>
    <p:sldId id="324" r:id="rId28"/>
    <p:sldId id="327" r:id="rId29"/>
    <p:sldId id="328" r:id="rId30"/>
    <p:sldId id="329" r:id="rId31"/>
    <p:sldId id="330" r:id="rId32"/>
    <p:sldId id="326" r:id="rId33"/>
    <p:sldId id="331" r:id="rId34"/>
    <p:sldId id="361" r:id="rId35"/>
    <p:sldId id="362" r:id="rId36"/>
    <p:sldId id="359" r:id="rId37"/>
    <p:sldId id="376" r:id="rId38"/>
    <p:sldId id="378" r:id="rId39"/>
    <p:sldId id="373"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46"/>
  </p:normalViewPr>
  <p:slideViewPr>
    <p:cSldViewPr>
      <p:cViewPr varScale="1">
        <p:scale>
          <a:sx n="85" d="100"/>
          <a:sy n="85" d="100"/>
        </p:scale>
        <p:origin x="158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defRPr>
            </a:lvl1pPr>
          </a:lstStyle>
          <a:p>
            <a:pPr>
              <a:defRPr/>
            </a:pPr>
            <a:endParaRPr lang="en-US"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defRPr>
            </a:lvl1pPr>
          </a:lstStyle>
          <a:p>
            <a:pPr>
              <a:defRPr/>
            </a:pPr>
            <a:endParaRPr lang="en-US" dirty="0"/>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defRPr>
            </a:lvl1pPr>
          </a:lstStyle>
          <a:p>
            <a:pPr>
              <a:defRPr/>
            </a:pPr>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6BD03C6-8072-4C6E-AC30-C9DD480A8214}" type="slidenum">
              <a:rPr lang="en-US" altLang="en-US"/>
              <a:pPr>
                <a:defRPr/>
              </a:pPr>
              <a:t>‹#›</a:t>
            </a:fld>
            <a:endParaRPr lang="en-US" altLang="en-US" dirty="0"/>
          </a:p>
        </p:txBody>
      </p:sp>
    </p:spTree>
    <p:extLst>
      <p:ext uri="{BB962C8B-B14F-4D97-AF65-F5344CB8AC3E}">
        <p14:creationId xmlns:p14="http://schemas.microsoft.com/office/powerpoint/2010/main" val="25732659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a:t>
            </a:fld>
            <a:endParaRPr lang="en-US" altLang="en-US" dirty="0"/>
          </a:p>
        </p:txBody>
      </p:sp>
    </p:spTree>
    <p:extLst>
      <p:ext uri="{BB962C8B-B14F-4D97-AF65-F5344CB8AC3E}">
        <p14:creationId xmlns:p14="http://schemas.microsoft.com/office/powerpoint/2010/main" val="261199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10</a:t>
            </a:fld>
            <a:endParaRPr lang="en-US" altLang="en-US" dirty="0"/>
          </a:p>
        </p:txBody>
      </p:sp>
    </p:spTree>
    <p:extLst>
      <p:ext uri="{BB962C8B-B14F-4D97-AF65-F5344CB8AC3E}">
        <p14:creationId xmlns:p14="http://schemas.microsoft.com/office/powerpoint/2010/main" val="37271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11</a:t>
            </a:fld>
            <a:endParaRPr lang="en-US" altLang="en-US" dirty="0"/>
          </a:p>
        </p:txBody>
      </p:sp>
    </p:spTree>
    <p:extLst>
      <p:ext uri="{BB962C8B-B14F-4D97-AF65-F5344CB8AC3E}">
        <p14:creationId xmlns:p14="http://schemas.microsoft.com/office/powerpoint/2010/main" val="211564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12</a:t>
            </a:fld>
            <a:endParaRPr lang="en-US" altLang="en-US" dirty="0"/>
          </a:p>
        </p:txBody>
      </p:sp>
    </p:spTree>
    <p:extLst>
      <p:ext uri="{BB962C8B-B14F-4D97-AF65-F5344CB8AC3E}">
        <p14:creationId xmlns:p14="http://schemas.microsoft.com/office/powerpoint/2010/main" val="1195905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13</a:t>
            </a:fld>
            <a:endParaRPr lang="en-US" altLang="en-US" dirty="0"/>
          </a:p>
        </p:txBody>
      </p:sp>
    </p:spTree>
    <p:extLst>
      <p:ext uri="{BB962C8B-B14F-4D97-AF65-F5344CB8AC3E}">
        <p14:creationId xmlns:p14="http://schemas.microsoft.com/office/powerpoint/2010/main" val="777125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14</a:t>
            </a:fld>
            <a:endParaRPr lang="en-US" altLang="en-US" dirty="0"/>
          </a:p>
        </p:txBody>
      </p:sp>
    </p:spTree>
    <p:extLst>
      <p:ext uri="{BB962C8B-B14F-4D97-AF65-F5344CB8AC3E}">
        <p14:creationId xmlns:p14="http://schemas.microsoft.com/office/powerpoint/2010/main" val="1303928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15</a:t>
            </a:fld>
            <a:endParaRPr lang="en-US" altLang="en-US" dirty="0"/>
          </a:p>
        </p:txBody>
      </p:sp>
    </p:spTree>
    <p:extLst>
      <p:ext uri="{BB962C8B-B14F-4D97-AF65-F5344CB8AC3E}">
        <p14:creationId xmlns:p14="http://schemas.microsoft.com/office/powerpoint/2010/main" val="2309732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16</a:t>
            </a:fld>
            <a:endParaRPr lang="en-US" altLang="en-US" dirty="0"/>
          </a:p>
        </p:txBody>
      </p:sp>
    </p:spTree>
    <p:extLst>
      <p:ext uri="{BB962C8B-B14F-4D97-AF65-F5344CB8AC3E}">
        <p14:creationId xmlns:p14="http://schemas.microsoft.com/office/powerpoint/2010/main" val="1544389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17</a:t>
            </a:fld>
            <a:endParaRPr lang="en-US" altLang="en-US" dirty="0"/>
          </a:p>
        </p:txBody>
      </p:sp>
    </p:spTree>
    <p:extLst>
      <p:ext uri="{BB962C8B-B14F-4D97-AF65-F5344CB8AC3E}">
        <p14:creationId xmlns:p14="http://schemas.microsoft.com/office/powerpoint/2010/main" val="2496994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18</a:t>
            </a:fld>
            <a:endParaRPr lang="en-US" altLang="en-US" dirty="0"/>
          </a:p>
        </p:txBody>
      </p:sp>
    </p:spTree>
    <p:extLst>
      <p:ext uri="{BB962C8B-B14F-4D97-AF65-F5344CB8AC3E}">
        <p14:creationId xmlns:p14="http://schemas.microsoft.com/office/powerpoint/2010/main" val="2355029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19</a:t>
            </a:fld>
            <a:endParaRPr lang="en-US" altLang="en-US" dirty="0"/>
          </a:p>
        </p:txBody>
      </p:sp>
    </p:spTree>
    <p:extLst>
      <p:ext uri="{BB962C8B-B14F-4D97-AF65-F5344CB8AC3E}">
        <p14:creationId xmlns:p14="http://schemas.microsoft.com/office/powerpoint/2010/main" val="2718004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2</a:t>
            </a:fld>
            <a:endParaRPr lang="en-US" altLang="en-US" dirty="0"/>
          </a:p>
        </p:txBody>
      </p:sp>
    </p:spTree>
    <p:extLst>
      <p:ext uri="{BB962C8B-B14F-4D97-AF65-F5344CB8AC3E}">
        <p14:creationId xmlns:p14="http://schemas.microsoft.com/office/powerpoint/2010/main" val="3098756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20</a:t>
            </a:fld>
            <a:endParaRPr lang="en-US" altLang="en-US" dirty="0"/>
          </a:p>
        </p:txBody>
      </p:sp>
    </p:spTree>
    <p:extLst>
      <p:ext uri="{BB962C8B-B14F-4D97-AF65-F5344CB8AC3E}">
        <p14:creationId xmlns:p14="http://schemas.microsoft.com/office/powerpoint/2010/main" val="1243483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21</a:t>
            </a:fld>
            <a:endParaRPr lang="en-US" altLang="en-US" dirty="0"/>
          </a:p>
        </p:txBody>
      </p:sp>
    </p:spTree>
    <p:extLst>
      <p:ext uri="{BB962C8B-B14F-4D97-AF65-F5344CB8AC3E}">
        <p14:creationId xmlns:p14="http://schemas.microsoft.com/office/powerpoint/2010/main" val="2096100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22</a:t>
            </a:fld>
            <a:endParaRPr lang="en-US" altLang="en-US" dirty="0"/>
          </a:p>
        </p:txBody>
      </p:sp>
    </p:spTree>
    <p:extLst>
      <p:ext uri="{BB962C8B-B14F-4D97-AF65-F5344CB8AC3E}">
        <p14:creationId xmlns:p14="http://schemas.microsoft.com/office/powerpoint/2010/main" val="1416718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23</a:t>
            </a:fld>
            <a:endParaRPr lang="en-US" altLang="en-US" dirty="0"/>
          </a:p>
        </p:txBody>
      </p:sp>
    </p:spTree>
    <p:extLst>
      <p:ext uri="{BB962C8B-B14F-4D97-AF65-F5344CB8AC3E}">
        <p14:creationId xmlns:p14="http://schemas.microsoft.com/office/powerpoint/2010/main" val="3706614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24</a:t>
            </a:fld>
            <a:endParaRPr lang="en-US" altLang="en-US" dirty="0"/>
          </a:p>
        </p:txBody>
      </p:sp>
    </p:spTree>
    <p:extLst>
      <p:ext uri="{BB962C8B-B14F-4D97-AF65-F5344CB8AC3E}">
        <p14:creationId xmlns:p14="http://schemas.microsoft.com/office/powerpoint/2010/main" val="2899390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25</a:t>
            </a:fld>
            <a:endParaRPr lang="en-US" altLang="en-US" dirty="0"/>
          </a:p>
        </p:txBody>
      </p:sp>
    </p:spTree>
    <p:extLst>
      <p:ext uri="{BB962C8B-B14F-4D97-AF65-F5344CB8AC3E}">
        <p14:creationId xmlns:p14="http://schemas.microsoft.com/office/powerpoint/2010/main" val="246065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38</a:t>
            </a:fld>
            <a:endParaRPr lang="en-US" altLang="en-US" dirty="0"/>
          </a:p>
        </p:txBody>
      </p:sp>
    </p:spTree>
    <p:extLst>
      <p:ext uri="{BB962C8B-B14F-4D97-AF65-F5344CB8AC3E}">
        <p14:creationId xmlns:p14="http://schemas.microsoft.com/office/powerpoint/2010/main" val="1155587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3</a:t>
            </a:fld>
            <a:endParaRPr lang="en-US" altLang="en-US" dirty="0"/>
          </a:p>
        </p:txBody>
      </p:sp>
    </p:spTree>
    <p:extLst>
      <p:ext uri="{BB962C8B-B14F-4D97-AF65-F5344CB8AC3E}">
        <p14:creationId xmlns:p14="http://schemas.microsoft.com/office/powerpoint/2010/main" val="351918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4</a:t>
            </a:fld>
            <a:endParaRPr lang="en-US" altLang="en-US" dirty="0"/>
          </a:p>
        </p:txBody>
      </p:sp>
    </p:spTree>
    <p:extLst>
      <p:ext uri="{BB962C8B-B14F-4D97-AF65-F5344CB8AC3E}">
        <p14:creationId xmlns:p14="http://schemas.microsoft.com/office/powerpoint/2010/main" val="1903179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5</a:t>
            </a:fld>
            <a:endParaRPr lang="en-US" altLang="en-US" dirty="0"/>
          </a:p>
        </p:txBody>
      </p:sp>
    </p:spTree>
    <p:extLst>
      <p:ext uri="{BB962C8B-B14F-4D97-AF65-F5344CB8AC3E}">
        <p14:creationId xmlns:p14="http://schemas.microsoft.com/office/powerpoint/2010/main" val="670056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6</a:t>
            </a:fld>
            <a:endParaRPr lang="en-US" altLang="en-US" dirty="0"/>
          </a:p>
        </p:txBody>
      </p:sp>
    </p:spTree>
    <p:extLst>
      <p:ext uri="{BB962C8B-B14F-4D97-AF65-F5344CB8AC3E}">
        <p14:creationId xmlns:p14="http://schemas.microsoft.com/office/powerpoint/2010/main" val="297492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7</a:t>
            </a:fld>
            <a:endParaRPr lang="en-US" altLang="en-US" dirty="0"/>
          </a:p>
        </p:txBody>
      </p:sp>
    </p:spTree>
    <p:extLst>
      <p:ext uri="{BB962C8B-B14F-4D97-AF65-F5344CB8AC3E}">
        <p14:creationId xmlns:p14="http://schemas.microsoft.com/office/powerpoint/2010/main" val="216261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8</a:t>
            </a:fld>
            <a:endParaRPr lang="en-US" altLang="en-US" dirty="0"/>
          </a:p>
        </p:txBody>
      </p:sp>
    </p:spTree>
    <p:extLst>
      <p:ext uri="{BB962C8B-B14F-4D97-AF65-F5344CB8AC3E}">
        <p14:creationId xmlns:p14="http://schemas.microsoft.com/office/powerpoint/2010/main" val="312230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9</a:t>
            </a:fld>
            <a:endParaRPr lang="en-US" altLang="en-US" dirty="0"/>
          </a:p>
        </p:txBody>
      </p:sp>
    </p:spTree>
    <p:extLst>
      <p:ext uri="{BB962C8B-B14F-4D97-AF65-F5344CB8AC3E}">
        <p14:creationId xmlns:p14="http://schemas.microsoft.com/office/powerpoint/2010/main" val="2134567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0680AA5-6AD3-41D0-B061-4C14C83CF580}" type="slidenum">
              <a:rPr lang="en-US" altLang="en-US"/>
              <a:pPr>
                <a:defRPr/>
              </a:pPr>
              <a:t>‹#›</a:t>
            </a:fld>
            <a:endParaRPr lang="en-US" altLang="en-US" dirty="0"/>
          </a:p>
        </p:txBody>
      </p:sp>
    </p:spTree>
    <p:extLst>
      <p:ext uri="{BB962C8B-B14F-4D97-AF65-F5344CB8AC3E}">
        <p14:creationId xmlns:p14="http://schemas.microsoft.com/office/powerpoint/2010/main" val="424547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767F337-E51F-4495-A16F-8E8862070753}" type="slidenum">
              <a:rPr lang="en-US" altLang="en-US"/>
              <a:pPr>
                <a:defRPr/>
              </a:pPr>
              <a:t>‹#›</a:t>
            </a:fld>
            <a:endParaRPr lang="en-US" altLang="en-US" dirty="0"/>
          </a:p>
        </p:txBody>
      </p:sp>
    </p:spTree>
    <p:extLst>
      <p:ext uri="{BB962C8B-B14F-4D97-AF65-F5344CB8AC3E}">
        <p14:creationId xmlns:p14="http://schemas.microsoft.com/office/powerpoint/2010/main" val="84384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B3D7047-E6C9-4D13-8E88-6C68142F2A68}" type="slidenum">
              <a:rPr lang="en-US" altLang="en-US"/>
              <a:pPr>
                <a:defRPr/>
              </a:pPr>
              <a:t>‹#›</a:t>
            </a:fld>
            <a:endParaRPr lang="en-US" altLang="en-US" dirty="0"/>
          </a:p>
        </p:txBody>
      </p:sp>
    </p:spTree>
    <p:extLst>
      <p:ext uri="{BB962C8B-B14F-4D97-AF65-F5344CB8AC3E}">
        <p14:creationId xmlns:p14="http://schemas.microsoft.com/office/powerpoint/2010/main" val="330329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A82B9FA7-986C-48DA-BF93-3B4E21F4D224}" type="slidenum">
              <a:rPr lang="en-US" altLang="en-US"/>
              <a:pPr>
                <a:defRPr/>
              </a:pPr>
              <a:t>‹#›</a:t>
            </a:fld>
            <a:endParaRPr lang="en-US" altLang="en-US" dirty="0"/>
          </a:p>
        </p:txBody>
      </p:sp>
    </p:spTree>
    <p:extLst>
      <p:ext uri="{BB962C8B-B14F-4D97-AF65-F5344CB8AC3E}">
        <p14:creationId xmlns:p14="http://schemas.microsoft.com/office/powerpoint/2010/main" val="406188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2EC065C-504A-4EBA-9497-F28CD9AA925C}" type="slidenum">
              <a:rPr lang="en-US" altLang="en-US"/>
              <a:pPr>
                <a:defRPr/>
              </a:pPr>
              <a:t>‹#›</a:t>
            </a:fld>
            <a:endParaRPr lang="en-US" altLang="en-US" dirty="0"/>
          </a:p>
        </p:txBody>
      </p:sp>
    </p:spTree>
    <p:extLst>
      <p:ext uri="{BB962C8B-B14F-4D97-AF65-F5344CB8AC3E}">
        <p14:creationId xmlns:p14="http://schemas.microsoft.com/office/powerpoint/2010/main" val="76754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FF91838-7871-4C13-9EE9-959BE7666B5F}" type="slidenum">
              <a:rPr lang="en-US" altLang="en-US"/>
              <a:pPr>
                <a:defRPr/>
              </a:pPr>
              <a:t>‹#›</a:t>
            </a:fld>
            <a:endParaRPr lang="en-US" altLang="en-US" dirty="0"/>
          </a:p>
        </p:txBody>
      </p:sp>
    </p:spTree>
    <p:extLst>
      <p:ext uri="{BB962C8B-B14F-4D97-AF65-F5344CB8AC3E}">
        <p14:creationId xmlns:p14="http://schemas.microsoft.com/office/powerpoint/2010/main" val="98643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72A7295-6440-482E-9322-D575F36329C6}" type="slidenum">
              <a:rPr lang="en-US" altLang="en-US"/>
              <a:pPr>
                <a:defRPr/>
              </a:pPr>
              <a:t>‹#›</a:t>
            </a:fld>
            <a:endParaRPr lang="en-US" altLang="en-US" dirty="0"/>
          </a:p>
        </p:txBody>
      </p:sp>
    </p:spTree>
    <p:extLst>
      <p:ext uri="{BB962C8B-B14F-4D97-AF65-F5344CB8AC3E}">
        <p14:creationId xmlns:p14="http://schemas.microsoft.com/office/powerpoint/2010/main" val="116739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55682ACB-D356-45ED-A64C-9D3E54E36AFF}" type="slidenum">
              <a:rPr lang="en-US" altLang="en-US"/>
              <a:pPr>
                <a:defRPr/>
              </a:pPr>
              <a:t>‹#›</a:t>
            </a:fld>
            <a:endParaRPr lang="en-US" altLang="en-US" dirty="0"/>
          </a:p>
        </p:txBody>
      </p:sp>
    </p:spTree>
    <p:extLst>
      <p:ext uri="{BB962C8B-B14F-4D97-AF65-F5344CB8AC3E}">
        <p14:creationId xmlns:p14="http://schemas.microsoft.com/office/powerpoint/2010/main" val="149189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37F8A5F9-2267-4354-B01A-97318945E9F4}" type="slidenum">
              <a:rPr lang="en-US" altLang="en-US"/>
              <a:pPr>
                <a:defRPr/>
              </a:pPr>
              <a:t>‹#›</a:t>
            </a:fld>
            <a:endParaRPr lang="en-US" altLang="en-US" dirty="0"/>
          </a:p>
        </p:txBody>
      </p:sp>
    </p:spTree>
    <p:extLst>
      <p:ext uri="{BB962C8B-B14F-4D97-AF65-F5344CB8AC3E}">
        <p14:creationId xmlns:p14="http://schemas.microsoft.com/office/powerpoint/2010/main" val="26234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AD381236-8616-409E-A68E-6632DF577855}" type="slidenum">
              <a:rPr lang="en-US" altLang="en-US"/>
              <a:pPr>
                <a:defRPr/>
              </a:pPr>
              <a:t>‹#›</a:t>
            </a:fld>
            <a:endParaRPr lang="en-US" altLang="en-US" dirty="0"/>
          </a:p>
        </p:txBody>
      </p:sp>
    </p:spTree>
    <p:extLst>
      <p:ext uri="{BB962C8B-B14F-4D97-AF65-F5344CB8AC3E}">
        <p14:creationId xmlns:p14="http://schemas.microsoft.com/office/powerpoint/2010/main" val="393844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9CAFC0D-F5E2-4027-BB8E-BEBD5D7ADB0F}" type="slidenum">
              <a:rPr lang="en-US" altLang="en-US"/>
              <a:pPr>
                <a:defRPr/>
              </a:pPr>
              <a:t>‹#›</a:t>
            </a:fld>
            <a:endParaRPr lang="en-US" altLang="en-US" dirty="0"/>
          </a:p>
        </p:txBody>
      </p:sp>
    </p:spTree>
    <p:extLst>
      <p:ext uri="{BB962C8B-B14F-4D97-AF65-F5344CB8AC3E}">
        <p14:creationId xmlns:p14="http://schemas.microsoft.com/office/powerpoint/2010/main" val="142848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15CB025-7744-4D75-8E83-3D5FA1BCDA4D}" type="slidenum">
              <a:rPr lang="en-US" altLang="en-US"/>
              <a:pPr>
                <a:defRPr/>
              </a:pPr>
              <a:t>‹#›</a:t>
            </a:fld>
            <a:endParaRPr lang="en-US" altLang="en-US" dirty="0"/>
          </a:p>
        </p:txBody>
      </p:sp>
    </p:spTree>
    <p:extLst>
      <p:ext uri="{BB962C8B-B14F-4D97-AF65-F5344CB8AC3E}">
        <p14:creationId xmlns:p14="http://schemas.microsoft.com/office/powerpoint/2010/main" val="236853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defRPr>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defRPr>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6867541-3D5E-4386-AD78-79707BDA7DE2}"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1.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31.png"/><Relationship Id="rId21" Type="http://schemas.openxmlformats.org/officeDocument/2006/relationships/image" Target="../media/image47.png"/><Relationship Id="rId7" Type="http://schemas.openxmlformats.org/officeDocument/2006/relationships/image" Target="../media/image35.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notesSlide" Target="../notesSlides/notesSlide18.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50.png"/><Relationship Id="rId5" Type="http://schemas.openxmlformats.org/officeDocument/2006/relationships/image" Target="../media/image33.png"/><Relationship Id="rId15" Type="http://schemas.openxmlformats.org/officeDocument/2006/relationships/image" Target="../media/image41.png"/><Relationship Id="rId19" Type="http://schemas.openxmlformats.org/officeDocument/2006/relationships/image" Target="../media/image45.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4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40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7.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6.png"/></Relationships>
</file>

<file path=ppt/slides/_rels/slide24.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56.png"/><Relationship Id="rId7"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0.png"/><Relationship Id="rId4" Type="http://schemas.openxmlformats.org/officeDocument/2006/relationships/image" Target="../media/image68.png"/><Relationship Id="rId9" Type="http://schemas.openxmlformats.org/officeDocument/2006/relationships/image" Target="../media/image7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3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35.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36.xml.rels><?xml version="1.0" encoding="UTF-8" standalone="yes"?>
<Relationships xmlns="http://schemas.openxmlformats.org/package/2006/relationships"><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3" Type="http://schemas.openxmlformats.org/officeDocument/2006/relationships/image" Target="../media/image103.png"/><Relationship Id="rId8" Type="http://schemas.openxmlformats.org/officeDocument/2006/relationships/image" Target="../media/image109.png"/><Relationship Id="rId3" Type="http://schemas.openxmlformats.org/officeDocument/2006/relationships/image" Target="../media/image104.png"/><Relationship Id="rId12" Type="http://schemas.openxmlformats.org/officeDocument/2006/relationships/image" Target="../media/image113.png"/><Relationship Id="rId7" Type="http://schemas.openxmlformats.org/officeDocument/2006/relationships/image" Target="../media/image108.png"/><Relationship Id="rId17" Type="http://schemas.openxmlformats.org/officeDocument/2006/relationships/image" Target="../media/image117.png"/><Relationship Id="rId16"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06.png"/><Relationship Id="rId15" Type="http://schemas.openxmlformats.org/officeDocument/2006/relationships/image" Target="../media/image115.png"/><Relationship Id="rId10" Type="http://schemas.openxmlformats.org/officeDocument/2006/relationships/image" Target="../media/image111.png"/><Relationship Id="rId4" Type="http://schemas.openxmlformats.org/officeDocument/2006/relationships/image" Target="../media/image105.png"/><Relationship Id="rId9" Type="http://schemas.openxmlformats.org/officeDocument/2006/relationships/image" Target="../media/image110.png"/><Relationship Id="rId14" Type="http://schemas.openxmlformats.org/officeDocument/2006/relationships/image" Target="../media/image114.png"/></Relationships>
</file>

<file path=ppt/slides/_rels/slide38.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90.png"/><Relationship Id="rId7" Type="http://schemas.openxmlformats.org/officeDocument/2006/relationships/image" Target="../media/image11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70.png"/><Relationship Id="rId5" Type="http://schemas.openxmlformats.org/officeDocument/2006/relationships/image" Target="../media/image1160.png"/><Relationship Id="rId4" Type="http://schemas.openxmlformats.org/officeDocument/2006/relationships/image" Target="../media/image450.png"/></Relationships>
</file>

<file path=ppt/slides/_rels/slide39.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74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11</a:t>
            </a:r>
          </a:p>
        </p:txBody>
      </p:sp>
      <p:sp>
        <p:nvSpPr>
          <p:cNvPr id="3" name="Subtitle 2"/>
          <p:cNvSpPr>
            <a:spLocks noGrp="1"/>
          </p:cNvSpPr>
          <p:nvPr>
            <p:ph type="subTitle" idx="1"/>
          </p:nvPr>
        </p:nvSpPr>
        <p:spPr/>
        <p:txBody>
          <a:bodyPr/>
          <a:lstStyle/>
          <a:p>
            <a:r>
              <a:rPr lang="en-US" dirty="0"/>
              <a:t>Residuals / Model Assessment / Simple Linear Regression / Coefficient Interpretation after  Log Transformation</a:t>
            </a:r>
          </a:p>
        </p:txBody>
      </p:sp>
    </p:spTree>
    <p:extLst>
      <p:ext uri="{BB962C8B-B14F-4D97-AF65-F5344CB8AC3E}">
        <p14:creationId xmlns:p14="http://schemas.microsoft.com/office/powerpoint/2010/main" val="3135706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Residual Analysis</a:t>
            </a:r>
          </a:p>
        </p:txBody>
      </p:sp>
      <p:sp>
        <p:nvSpPr>
          <p:cNvPr id="2" name="TextBox 1"/>
          <p:cNvSpPr txBox="1"/>
          <p:nvPr/>
        </p:nvSpPr>
        <p:spPr>
          <a:xfrm>
            <a:off x="685800" y="1476652"/>
            <a:ext cx="8077200" cy="369332"/>
          </a:xfrm>
          <a:prstGeom prst="rect">
            <a:avLst/>
          </a:prstGeom>
          <a:noFill/>
        </p:spPr>
        <p:txBody>
          <a:bodyPr wrap="square" rtlCol="0">
            <a:spAutoFit/>
          </a:bodyPr>
          <a:lstStyle/>
          <a:p>
            <a:r>
              <a:rPr lang="en-US" dirty="0"/>
              <a:t>Curvature means non-random cloud: non-constant variance, non-linearity</a:t>
            </a:r>
          </a:p>
        </p:txBody>
      </p:sp>
      <p:pic>
        <p:nvPicPr>
          <p:cNvPr id="3" name="Picture 2">
            <a:extLst>
              <a:ext uri="{FF2B5EF4-FFF2-40B4-BE49-F238E27FC236}">
                <a16:creationId xmlns:a16="http://schemas.microsoft.com/office/drawing/2014/main" id="{A0EFB5A5-69AD-4C28-A976-3FADAFD22764}"/>
              </a:ext>
            </a:extLst>
          </p:cNvPr>
          <p:cNvPicPr>
            <a:picLocks noChangeAspect="1"/>
          </p:cNvPicPr>
          <p:nvPr/>
        </p:nvPicPr>
        <p:blipFill>
          <a:blip r:embed="rId3"/>
          <a:stretch>
            <a:fillRect/>
          </a:stretch>
        </p:blipFill>
        <p:spPr>
          <a:xfrm>
            <a:off x="4648200" y="2312670"/>
            <a:ext cx="4260569" cy="3182516"/>
          </a:xfrm>
          <a:prstGeom prst="rect">
            <a:avLst/>
          </a:prstGeom>
        </p:spPr>
      </p:pic>
      <p:pic>
        <p:nvPicPr>
          <p:cNvPr id="4" name="Picture 3">
            <a:extLst>
              <a:ext uri="{FF2B5EF4-FFF2-40B4-BE49-F238E27FC236}">
                <a16:creationId xmlns:a16="http://schemas.microsoft.com/office/drawing/2014/main" id="{C002930F-9BBB-4B01-A8E4-BFD6AB8CA193}"/>
              </a:ext>
            </a:extLst>
          </p:cNvPr>
          <p:cNvPicPr>
            <a:picLocks noChangeAspect="1"/>
          </p:cNvPicPr>
          <p:nvPr/>
        </p:nvPicPr>
        <p:blipFill>
          <a:blip r:embed="rId4"/>
          <a:stretch>
            <a:fillRect/>
          </a:stretch>
        </p:blipFill>
        <p:spPr>
          <a:xfrm>
            <a:off x="222790" y="2312670"/>
            <a:ext cx="4209134" cy="31825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Assumptions with Residuals</a:t>
            </a:r>
          </a:p>
        </p:txBody>
      </p:sp>
      <mc:AlternateContent xmlns:mc="http://schemas.openxmlformats.org/markup-compatibility/2006" xmlns:a14="http://schemas.microsoft.com/office/drawing/2010/main">
        <mc:Choice Requires="a14">
          <p:sp>
            <p:nvSpPr>
              <p:cNvPr id="3" name="TextBox 2"/>
              <p:cNvSpPr txBox="1"/>
              <p:nvPr/>
            </p:nvSpPr>
            <p:spPr>
              <a:xfrm>
                <a:off x="2772149" y="1513025"/>
                <a:ext cx="3689279" cy="5403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𝑌</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1</m:t>
                          </m:r>
                        </m:sub>
                      </m:sSub>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𝑋</m:t>
                          </m:r>
                        </m:e>
                        <m:sub>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1</m:t>
                              </m:r>
                            </m:e>
                            <m:sub>
                              <m:r>
                                <a:rPr lang="en-US" sz="3200" b="0" i="1" smtClean="0">
                                  <a:latin typeface="Cambria Math" panose="02040503050406030204" pitchFamily="18" charset="0"/>
                                </a:rPr>
                                <m:t>𝑖</m:t>
                              </m:r>
                            </m:sub>
                          </m:sSub>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𝜀</m:t>
                          </m:r>
                        </m:e>
                        <m:sub>
                          <m:r>
                            <a:rPr lang="en-US" sz="3200" b="0" i="1" smtClean="0">
                              <a:latin typeface="Cambria Math" panose="02040503050406030204" pitchFamily="18" charset="0"/>
                            </a:rPr>
                            <m:t>𝑖</m:t>
                          </m:r>
                        </m:sub>
                      </m:sSub>
                    </m:oMath>
                  </m:oMathPara>
                </a14:m>
                <a:endParaRPr lang="en-US"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2772149" y="1513025"/>
                <a:ext cx="3689279" cy="540341"/>
              </a:xfrm>
              <a:prstGeom prst="rect">
                <a:avLst/>
              </a:prstGeom>
              <a:blipFill>
                <a:blip r:embed="rId3"/>
                <a:stretch>
                  <a:fillRect/>
                </a:stretch>
              </a:blipFill>
            </p:spPr>
            <p:txBody>
              <a:bodyPr/>
              <a:lstStyle/>
              <a:p>
                <a:r>
                  <a:rPr lang="en-US">
                    <a:noFill/>
                  </a:rPr>
                  <a:t> </a:t>
                </a:r>
              </a:p>
            </p:txBody>
          </p:sp>
        </mc:Fallback>
      </mc:AlternateContent>
      <p:sp>
        <p:nvSpPr>
          <p:cNvPr id="5" name="TextBox 4"/>
          <p:cNvSpPr txBox="1"/>
          <p:nvPr/>
        </p:nvSpPr>
        <p:spPr>
          <a:xfrm>
            <a:off x="3063454" y="2096205"/>
            <a:ext cx="3544560" cy="369332"/>
          </a:xfrm>
          <a:prstGeom prst="rect">
            <a:avLst/>
          </a:prstGeom>
          <a:noFill/>
        </p:spPr>
        <p:txBody>
          <a:bodyPr wrap="none" rtlCol="0">
            <a:spAutoFit/>
          </a:bodyPr>
          <a:lstStyle/>
          <a:p>
            <a:r>
              <a:rPr lang="en-US" dirty="0"/>
              <a:t>If the assumptions are met, then:</a:t>
            </a:r>
          </a:p>
        </p:txBody>
      </p:sp>
      <mc:AlternateContent xmlns:mc="http://schemas.openxmlformats.org/markup-compatibility/2006" xmlns:a14="http://schemas.microsoft.com/office/drawing/2010/main">
        <mc:Choice Requires="a14">
          <p:sp>
            <p:nvSpPr>
              <p:cNvPr id="6" name="Rectangle 5"/>
              <p:cNvSpPr/>
              <p:nvPr/>
            </p:nvSpPr>
            <p:spPr>
              <a:xfrm>
                <a:off x="3810000" y="2489892"/>
                <a:ext cx="14269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810000" y="2489892"/>
                <a:ext cx="1426929" cy="369332"/>
              </a:xfrm>
              <a:prstGeom prst="rect">
                <a:avLst/>
              </a:prstGeom>
              <a:blipFill>
                <a:blip r:embed="rId4"/>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200347" y="2859224"/>
                <a:ext cx="727077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𝐸𝑎𝑐h</m:t>
                        </m:r>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oMath>
                </a14:m>
                <a:r>
                  <a:rPr lang="en-US" dirty="0"/>
                  <a:t> (error) can be estimated with the residual of observation i (e</a:t>
                </a:r>
                <a:r>
                  <a:rPr lang="en-US" baseline="-25000" dirty="0"/>
                  <a:t>i</a:t>
                </a:r>
                <a:r>
                  <a:rPr lang="en-US"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1200347" y="2859224"/>
                <a:ext cx="7270773" cy="369332"/>
              </a:xfrm>
              <a:prstGeom prst="rect">
                <a:avLst/>
              </a:prstGeom>
              <a:blipFill>
                <a:blip r:embed="rId5"/>
                <a:stretch>
                  <a:fillRect t="-8197" b="-24590"/>
                </a:stretch>
              </a:blipFill>
            </p:spPr>
            <p:txBody>
              <a:bodyPr/>
              <a:lstStyle/>
              <a:p>
                <a:r>
                  <a:rPr lang="en-US">
                    <a:noFill/>
                  </a:rPr>
                  <a:t> </a:t>
                </a:r>
              </a:p>
            </p:txBody>
          </p:sp>
        </mc:Fallback>
      </mc:AlternateContent>
      <p:sp>
        <p:nvSpPr>
          <p:cNvPr id="11" name="TextBox 10"/>
          <p:cNvSpPr txBox="1"/>
          <p:nvPr/>
        </p:nvSpPr>
        <p:spPr>
          <a:xfrm>
            <a:off x="3321389" y="5858470"/>
            <a:ext cx="2590800" cy="923330"/>
          </a:xfrm>
          <a:prstGeom prst="rect">
            <a:avLst/>
          </a:prstGeom>
          <a:noFill/>
        </p:spPr>
        <p:txBody>
          <a:bodyPr wrap="square" rtlCol="0">
            <a:spAutoFit/>
          </a:bodyPr>
          <a:lstStyle/>
          <a:p>
            <a:r>
              <a:rPr lang="en-US" dirty="0"/>
              <a:t>Even scatter … linear trend … no curvature</a:t>
            </a:r>
          </a:p>
          <a:p>
            <a:r>
              <a:rPr lang="en-US" dirty="0"/>
              <a:t>Also .. Equal SD.</a:t>
            </a:r>
          </a:p>
        </p:txBody>
      </p:sp>
      <p:sp>
        <p:nvSpPr>
          <p:cNvPr id="12" name="TextBox 11"/>
          <p:cNvSpPr txBox="1"/>
          <p:nvPr/>
        </p:nvSpPr>
        <p:spPr>
          <a:xfrm>
            <a:off x="6139261" y="5939542"/>
            <a:ext cx="2590800" cy="646331"/>
          </a:xfrm>
          <a:prstGeom prst="rect">
            <a:avLst/>
          </a:prstGeom>
          <a:noFill/>
        </p:spPr>
        <p:txBody>
          <a:bodyPr wrap="square" rtlCol="0">
            <a:spAutoFit/>
          </a:bodyPr>
          <a:lstStyle/>
          <a:p>
            <a:r>
              <a:rPr lang="en-US" dirty="0"/>
              <a:t>Residuals are normally distributed.</a:t>
            </a:r>
          </a:p>
        </p:txBody>
      </p:sp>
      <p:sp>
        <p:nvSpPr>
          <p:cNvPr id="4" name="TextBox 3"/>
          <p:cNvSpPr txBox="1"/>
          <p:nvPr/>
        </p:nvSpPr>
        <p:spPr>
          <a:xfrm>
            <a:off x="202044" y="6061307"/>
            <a:ext cx="2941831" cy="369332"/>
          </a:xfrm>
          <a:prstGeom prst="rect">
            <a:avLst/>
          </a:prstGeom>
          <a:noFill/>
        </p:spPr>
        <p:txBody>
          <a:bodyPr wrap="square" rtlCol="0">
            <a:spAutoFit/>
          </a:bodyPr>
          <a:lstStyle/>
          <a:p>
            <a:r>
              <a:rPr lang="en-US" dirty="0"/>
              <a:t>Linear</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C7D03AA-694D-43D7-BECC-C79ED5772EA5}"/>
                  </a:ext>
                </a:extLst>
              </p:cNvPr>
              <p:cNvSpPr txBox="1"/>
              <p:nvPr/>
            </p:nvSpPr>
            <p:spPr>
              <a:xfrm>
                <a:off x="2772149" y="3178254"/>
                <a:ext cx="3700500" cy="5784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𝑌</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e>
                        <m:sub>
                          <m:r>
                            <a:rPr lang="en-US" sz="3200" b="0" i="1" smtClean="0">
                              <a:latin typeface="Cambria Math" panose="02040503050406030204" pitchFamily="18" charset="0"/>
                              <a:ea typeface="Cambria Math" panose="02040503050406030204" pitchFamily="18" charset="0"/>
                            </a:rPr>
                            <m:t>1</m:t>
                          </m:r>
                        </m:sub>
                      </m:sSub>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𝑋</m:t>
                          </m:r>
                        </m:e>
                        <m:sub>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1</m:t>
                              </m:r>
                            </m:e>
                            <m:sub>
                              <m:r>
                                <a:rPr lang="en-US" sz="3200" b="0" i="1" smtClean="0">
                                  <a:latin typeface="Cambria Math" panose="02040503050406030204" pitchFamily="18" charset="0"/>
                                </a:rPr>
                                <m:t>𝑖</m:t>
                              </m:r>
                            </m:sub>
                          </m:sSub>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𝑖</m:t>
                          </m:r>
                        </m:sub>
                      </m:sSub>
                    </m:oMath>
                  </m:oMathPara>
                </a14:m>
                <a:endParaRPr lang="en-US" sz="3200" dirty="0"/>
              </a:p>
            </p:txBody>
          </p:sp>
        </mc:Choice>
        <mc:Fallback xmlns="">
          <p:sp>
            <p:nvSpPr>
              <p:cNvPr id="13" name="TextBox 12">
                <a:extLst>
                  <a:ext uri="{FF2B5EF4-FFF2-40B4-BE49-F238E27FC236}">
                    <a16:creationId xmlns:a16="http://schemas.microsoft.com/office/drawing/2014/main" id="{2C7D03AA-694D-43D7-BECC-C79ED5772EA5}"/>
                  </a:ext>
                </a:extLst>
              </p:cNvPr>
              <p:cNvSpPr txBox="1">
                <a:spLocks noRot="1" noChangeAspect="1" noMove="1" noResize="1" noEditPoints="1" noAdjustHandles="1" noChangeArrowheads="1" noChangeShapeType="1" noTextEdit="1"/>
              </p:cNvSpPr>
              <p:nvPr/>
            </p:nvSpPr>
            <p:spPr>
              <a:xfrm>
                <a:off x="2772149" y="3178254"/>
                <a:ext cx="3700500" cy="578492"/>
              </a:xfrm>
              <a:prstGeom prst="rect">
                <a:avLst/>
              </a:prstGeom>
              <a:blipFill>
                <a:blip r:embed="rId6"/>
                <a:stretch>
                  <a:fillRect/>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6DC46D48-2D85-4C17-92D8-12D842721903}"/>
              </a:ext>
            </a:extLst>
          </p:cNvPr>
          <p:cNvPicPr>
            <a:picLocks noChangeAspect="1"/>
          </p:cNvPicPr>
          <p:nvPr/>
        </p:nvPicPr>
        <p:blipFill>
          <a:blip r:embed="rId7"/>
          <a:stretch>
            <a:fillRect/>
          </a:stretch>
        </p:blipFill>
        <p:spPr>
          <a:xfrm>
            <a:off x="318171" y="3793605"/>
            <a:ext cx="2729829" cy="2069932"/>
          </a:xfrm>
          <a:prstGeom prst="rect">
            <a:avLst/>
          </a:prstGeom>
        </p:spPr>
      </p:pic>
      <p:pic>
        <p:nvPicPr>
          <p:cNvPr id="15" name="Picture 14">
            <a:extLst>
              <a:ext uri="{FF2B5EF4-FFF2-40B4-BE49-F238E27FC236}">
                <a16:creationId xmlns:a16="http://schemas.microsoft.com/office/drawing/2014/main" id="{AA57D2D8-2843-41C9-BF31-C7128D905E84}"/>
              </a:ext>
            </a:extLst>
          </p:cNvPr>
          <p:cNvPicPr>
            <a:picLocks noChangeAspect="1"/>
          </p:cNvPicPr>
          <p:nvPr/>
        </p:nvPicPr>
        <p:blipFill>
          <a:blip r:embed="rId8"/>
          <a:stretch>
            <a:fillRect/>
          </a:stretch>
        </p:blipFill>
        <p:spPr>
          <a:xfrm>
            <a:off x="3143875" y="3788538"/>
            <a:ext cx="2777849" cy="2069932"/>
          </a:xfrm>
          <a:prstGeom prst="rect">
            <a:avLst/>
          </a:prstGeom>
        </p:spPr>
      </p:pic>
      <p:pic>
        <p:nvPicPr>
          <p:cNvPr id="16" name="Picture 15">
            <a:extLst>
              <a:ext uri="{FF2B5EF4-FFF2-40B4-BE49-F238E27FC236}">
                <a16:creationId xmlns:a16="http://schemas.microsoft.com/office/drawing/2014/main" id="{CEF75E2D-D52B-4FC3-B910-4C882E8D5D69}"/>
              </a:ext>
            </a:extLst>
          </p:cNvPr>
          <p:cNvPicPr>
            <a:picLocks noChangeAspect="1"/>
          </p:cNvPicPr>
          <p:nvPr/>
        </p:nvPicPr>
        <p:blipFill>
          <a:blip r:embed="rId9"/>
          <a:stretch>
            <a:fillRect/>
          </a:stretch>
        </p:blipFill>
        <p:spPr>
          <a:xfrm>
            <a:off x="6019800" y="3788538"/>
            <a:ext cx="2756419" cy="2071989"/>
          </a:xfrm>
          <a:prstGeom prst="rect">
            <a:avLst/>
          </a:prstGeom>
        </p:spPr>
      </p:pic>
    </p:spTree>
    <p:extLst>
      <p:ext uri="{BB962C8B-B14F-4D97-AF65-F5344CB8AC3E}">
        <p14:creationId xmlns:p14="http://schemas.microsoft.com/office/powerpoint/2010/main" val="236208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1" grpId="0"/>
      <p:bldP spid="12" grpId="0"/>
      <p:bldP spid="4"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C308FA-3DD8-4270-8D68-AA6D5BECDEE6}"/>
              </a:ext>
            </a:extLst>
          </p:cNvPr>
          <p:cNvPicPr>
            <a:picLocks noChangeAspect="1"/>
          </p:cNvPicPr>
          <p:nvPr/>
        </p:nvPicPr>
        <p:blipFill>
          <a:blip r:embed="rId3"/>
          <a:stretch>
            <a:fillRect/>
          </a:stretch>
        </p:blipFill>
        <p:spPr>
          <a:xfrm>
            <a:off x="5715000" y="3578290"/>
            <a:ext cx="3143949" cy="536510"/>
          </a:xfrm>
          <a:prstGeom prst="rect">
            <a:avLst/>
          </a:prstGeom>
        </p:spPr>
      </p:pic>
      <p:sp>
        <p:nvSpPr>
          <p:cNvPr id="2" name="Title 1"/>
          <p:cNvSpPr>
            <a:spLocks noGrp="1"/>
          </p:cNvSpPr>
          <p:nvPr>
            <p:ph type="title"/>
          </p:nvPr>
        </p:nvSpPr>
        <p:spPr/>
        <p:txBody>
          <a:bodyPr/>
          <a:lstStyle/>
          <a:p>
            <a:r>
              <a:rPr lang="en-US" dirty="0"/>
              <a:t>The Regression Panel</a:t>
            </a:r>
          </a:p>
        </p:txBody>
      </p:sp>
      <p:sp>
        <p:nvSpPr>
          <p:cNvPr id="7" name="Rectangle 6"/>
          <p:cNvSpPr/>
          <p:nvPr/>
        </p:nvSpPr>
        <p:spPr>
          <a:xfrm>
            <a:off x="7848600" y="3581400"/>
            <a:ext cx="990600" cy="15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96D395F2-113E-4086-8F5C-2C02B0E65C57}"/>
              </a:ext>
            </a:extLst>
          </p:cNvPr>
          <p:cNvPicPr>
            <a:picLocks noChangeAspect="1"/>
          </p:cNvPicPr>
          <p:nvPr/>
        </p:nvPicPr>
        <p:blipFill>
          <a:blip r:embed="rId4"/>
          <a:stretch>
            <a:fillRect/>
          </a:stretch>
        </p:blipFill>
        <p:spPr>
          <a:xfrm>
            <a:off x="5742992" y="2286000"/>
            <a:ext cx="3096208" cy="568961"/>
          </a:xfrm>
          <a:prstGeom prst="rect">
            <a:avLst/>
          </a:prstGeom>
        </p:spPr>
      </p:pic>
      <p:pic>
        <p:nvPicPr>
          <p:cNvPr id="9" name="Picture 8">
            <a:extLst>
              <a:ext uri="{FF2B5EF4-FFF2-40B4-BE49-F238E27FC236}">
                <a16:creationId xmlns:a16="http://schemas.microsoft.com/office/drawing/2014/main" id="{2318095F-1D21-4B5F-A1E1-6550646A051C}"/>
              </a:ext>
            </a:extLst>
          </p:cNvPr>
          <p:cNvPicPr>
            <a:picLocks noChangeAspect="1"/>
          </p:cNvPicPr>
          <p:nvPr/>
        </p:nvPicPr>
        <p:blipFill>
          <a:blip r:embed="rId5"/>
          <a:stretch>
            <a:fillRect/>
          </a:stretch>
        </p:blipFill>
        <p:spPr>
          <a:xfrm>
            <a:off x="368559" y="1312990"/>
            <a:ext cx="5106955" cy="5067109"/>
          </a:xfrm>
          <a:prstGeom prst="rect">
            <a:avLst/>
          </a:prstGeom>
        </p:spPr>
      </p:pic>
    </p:spTree>
    <p:extLst>
      <p:ext uri="{BB962C8B-B14F-4D97-AF65-F5344CB8AC3E}">
        <p14:creationId xmlns:p14="http://schemas.microsoft.com/office/powerpoint/2010/main" val="17774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13535E-F3CD-431E-BBD8-7E0674E21B2F}"/>
              </a:ext>
            </a:extLst>
          </p:cNvPr>
          <p:cNvPicPr>
            <a:picLocks noChangeAspect="1"/>
          </p:cNvPicPr>
          <p:nvPr/>
        </p:nvPicPr>
        <p:blipFill>
          <a:blip r:embed="rId3"/>
          <a:stretch>
            <a:fillRect/>
          </a:stretch>
        </p:blipFill>
        <p:spPr>
          <a:xfrm>
            <a:off x="367517" y="1523942"/>
            <a:ext cx="5208565" cy="5167926"/>
          </a:xfrm>
          <a:prstGeom prst="rect">
            <a:avLst/>
          </a:prstGeom>
        </p:spPr>
      </p:pic>
      <p:sp>
        <p:nvSpPr>
          <p:cNvPr id="2" name="Title 1"/>
          <p:cNvSpPr>
            <a:spLocks noGrp="1"/>
          </p:cNvSpPr>
          <p:nvPr>
            <p:ph type="title"/>
          </p:nvPr>
        </p:nvSpPr>
        <p:spPr/>
        <p:txBody>
          <a:bodyPr/>
          <a:lstStyle/>
          <a:p>
            <a:r>
              <a:rPr lang="en-US" dirty="0"/>
              <a:t>The Regression Panel</a:t>
            </a:r>
          </a:p>
        </p:txBody>
      </p:sp>
      <p:sp>
        <p:nvSpPr>
          <p:cNvPr id="7" name="Rectangle 6"/>
          <p:cNvSpPr/>
          <p:nvPr/>
        </p:nvSpPr>
        <p:spPr>
          <a:xfrm>
            <a:off x="2133600" y="1793610"/>
            <a:ext cx="1676400" cy="1559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p:cNvCxnSpPr/>
          <p:nvPr/>
        </p:nvCxnSpPr>
        <p:spPr>
          <a:xfrm flipH="1">
            <a:off x="3048000" y="1523942"/>
            <a:ext cx="2743200" cy="7378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5000" y="1447800"/>
            <a:ext cx="3429000" cy="3293209"/>
          </a:xfrm>
          <a:prstGeom prst="rect">
            <a:avLst/>
          </a:prstGeom>
          <a:noFill/>
        </p:spPr>
        <p:txBody>
          <a:bodyPr wrap="square" rtlCol="0">
            <a:spAutoFit/>
          </a:bodyPr>
          <a:lstStyle/>
          <a:p>
            <a:r>
              <a:rPr lang="en-US" sz="1600" dirty="0"/>
              <a:t>These are studentized residuals, which are essentially the residual divided by the standard deviation of the observation.  We know that the residuals are assumed to be normally distributed; thus, for now, it is enough to know that observations with a studentized residual greater than 2 or less than -2 may be flagged as extreme values.  Below is the formula for the studentized residual.  We will study this much more in a future section. </a:t>
            </a:r>
          </a:p>
        </p:txBody>
      </p:sp>
      <p:pic>
        <p:nvPicPr>
          <p:cNvPr id="15" name="Picture 14"/>
          <p:cNvPicPr>
            <a:picLocks noChangeAspect="1"/>
          </p:cNvPicPr>
          <p:nvPr/>
        </p:nvPicPr>
        <p:blipFill rotWithShape="1">
          <a:blip r:embed="rId4"/>
          <a:srcRect t="7025" b="-1"/>
          <a:stretch/>
        </p:blipFill>
        <p:spPr>
          <a:xfrm>
            <a:off x="6324600" y="4779009"/>
            <a:ext cx="1968601" cy="826593"/>
          </a:xfrm>
          <a:prstGeom prst="rect">
            <a:avLst/>
          </a:prstGeom>
        </p:spPr>
      </p:pic>
      <p:sp>
        <p:nvSpPr>
          <p:cNvPr id="16" name="Rectangle 15"/>
          <p:cNvSpPr/>
          <p:nvPr/>
        </p:nvSpPr>
        <p:spPr>
          <a:xfrm>
            <a:off x="5739384" y="5802857"/>
            <a:ext cx="3252216" cy="738664"/>
          </a:xfrm>
          <a:prstGeom prst="rect">
            <a:avLst/>
          </a:prstGeom>
        </p:spPr>
        <p:txBody>
          <a:bodyPr wrap="square">
            <a:spAutoFit/>
          </a:bodyPr>
          <a:lstStyle/>
          <a:p>
            <a:r>
              <a:rPr lang="en-US" sz="1400" dirty="0"/>
              <a:t>Here, h</a:t>
            </a:r>
            <a:r>
              <a:rPr lang="en-US" sz="1400" baseline="-25000" dirty="0"/>
              <a:t>ii</a:t>
            </a:r>
            <a:r>
              <a:rPr lang="en-US" sz="1400" dirty="0"/>
              <a:t> is the “leverage” of the i</a:t>
            </a:r>
            <a:r>
              <a:rPr lang="en-US" sz="1400" baseline="30000" dirty="0"/>
              <a:t>th</a:t>
            </a:r>
            <a:r>
              <a:rPr lang="en-US" sz="1400" dirty="0"/>
              <a:t>  observation. We will discuss “leverage” later.    </a:t>
            </a:r>
          </a:p>
        </p:txBody>
      </p:sp>
    </p:spTree>
    <p:extLst>
      <p:ext uri="{BB962C8B-B14F-4D97-AF65-F5344CB8AC3E}">
        <p14:creationId xmlns:p14="http://schemas.microsoft.com/office/powerpoint/2010/main" val="137429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Transform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752600"/>
            <a:ext cx="6456179"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236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Insulation and Voltage Data</a:t>
            </a:r>
          </a:p>
        </p:txBody>
      </p:sp>
      <p:graphicFrame>
        <p:nvGraphicFramePr>
          <p:cNvPr id="5" name="Table 4"/>
          <p:cNvGraphicFramePr>
            <a:graphicFrameLocks noGrp="1"/>
          </p:cNvGraphicFramePr>
          <p:nvPr>
            <p:extLst>
              <p:ext uri="{D42A27DB-BD31-4B8C-83A1-F6EECF244321}">
                <p14:modId xmlns:p14="http://schemas.microsoft.com/office/powerpoint/2010/main" val="1769763681"/>
              </p:ext>
            </p:extLst>
          </p:nvPr>
        </p:nvGraphicFramePr>
        <p:xfrm>
          <a:off x="1371600" y="1828800"/>
          <a:ext cx="1219200" cy="38100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90500">
                <a:tc>
                  <a:txBody>
                    <a:bodyPr/>
                    <a:lstStyle/>
                    <a:p>
                      <a:pPr algn="l" fontAlgn="b"/>
                      <a:r>
                        <a:rPr lang="en-US" sz="1100" b="0" i="0" u="none" strike="noStrike" dirty="0">
                          <a:solidFill>
                            <a:srgbClr val="000000"/>
                          </a:solidFill>
                          <a:effectLst/>
                          <a:latin typeface="Calibri"/>
                        </a:rPr>
                        <a:t>Time</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a:rPr>
                        <a:t>Voltage</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n-US" sz="1100" b="0" i="0" u="none" strike="noStrike" dirty="0">
                          <a:solidFill>
                            <a:srgbClr val="000000"/>
                          </a:solidFill>
                          <a:effectLst/>
                          <a:latin typeface="Calibri"/>
                        </a:rPr>
                        <a:t>5.79</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26</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n-US" sz="1100" b="0" i="0" u="none" strike="noStrike" dirty="0">
                          <a:solidFill>
                            <a:srgbClr val="000000"/>
                          </a:solidFill>
                          <a:effectLst/>
                          <a:latin typeface="Calibri"/>
                        </a:rPr>
                        <a:t>1579.52</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26</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n-US" sz="1100" b="0" i="0" u="none" strike="noStrike" dirty="0">
                          <a:solidFill>
                            <a:srgbClr val="000000"/>
                          </a:solidFill>
                          <a:effectLst/>
                          <a:latin typeface="Calibri"/>
                        </a:rPr>
                        <a:t>2323.7</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26</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n-US" sz="1100" b="0" i="0" u="none" strike="noStrike" dirty="0">
                          <a:solidFill>
                            <a:srgbClr val="000000"/>
                          </a:solidFill>
                          <a:effectLst/>
                          <a:latin typeface="Calibri"/>
                        </a:rPr>
                        <a:t>68.85</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28</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n-US" sz="1100" b="0" i="0" u="none" strike="noStrike" dirty="0">
                          <a:solidFill>
                            <a:srgbClr val="000000"/>
                          </a:solidFill>
                          <a:effectLst/>
                          <a:latin typeface="Calibri"/>
                        </a:rPr>
                        <a:t>108.29</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28</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r" fontAlgn="b"/>
                      <a:r>
                        <a:rPr lang="en-US" sz="1100" b="0" i="0" u="none" strike="noStrike" dirty="0">
                          <a:solidFill>
                            <a:srgbClr val="000000"/>
                          </a:solidFill>
                          <a:effectLst/>
                          <a:latin typeface="Calibri"/>
                        </a:rPr>
                        <a:t>110.29</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28</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r" fontAlgn="b"/>
                      <a:r>
                        <a:rPr lang="en-US" sz="1100" b="0" i="0" u="none" strike="noStrike" dirty="0">
                          <a:solidFill>
                            <a:srgbClr val="000000"/>
                          </a:solidFill>
                          <a:effectLst/>
                          <a:latin typeface="Calibri"/>
                        </a:rPr>
                        <a:t>426.07</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28</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r" fontAlgn="b"/>
                      <a:r>
                        <a:rPr lang="en-US" sz="1100" b="0" i="0" u="none" strike="noStrike" dirty="0">
                          <a:solidFill>
                            <a:srgbClr val="000000"/>
                          </a:solidFill>
                          <a:effectLst/>
                          <a:latin typeface="Calibri"/>
                        </a:rPr>
                        <a:t>1067.6</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28</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r" fontAlgn="b"/>
                      <a:r>
                        <a:rPr lang="en-US" sz="1100" b="0" i="0" u="none" strike="noStrike" dirty="0">
                          <a:solidFill>
                            <a:srgbClr val="000000"/>
                          </a:solidFill>
                          <a:effectLst/>
                          <a:latin typeface="Calibri"/>
                        </a:rPr>
                        <a:t>7.74</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r" fontAlgn="b"/>
                      <a:r>
                        <a:rPr lang="en-US" sz="1100" b="0" i="0" u="none" strike="noStrike" dirty="0">
                          <a:solidFill>
                            <a:srgbClr val="000000"/>
                          </a:solidFill>
                          <a:effectLst/>
                          <a:latin typeface="Calibri"/>
                        </a:rPr>
                        <a:t>17.05</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190500">
                <a:tc>
                  <a:txBody>
                    <a:bodyPr/>
                    <a:lstStyle/>
                    <a:p>
                      <a:pPr algn="r" fontAlgn="b"/>
                      <a:r>
                        <a:rPr lang="en-US" sz="1100" b="0" i="0" u="none" strike="noStrike" dirty="0">
                          <a:solidFill>
                            <a:srgbClr val="000000"/>
                          </a:solidFill>
                          <a:effectLst/>
                          <a:latin typeface="Calibri"/>
                        </a:rPr>
                        <a:t>20.46</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190500">
                <a:tc>
                  <a:txBody>
                    <a:bodyPr/>
                    <a:lstStyle/>
                    <a:p>
                      <a:pPr algn="r" fontAlgn="b"/>
                      <a:r>
                        <a:rPr lang="en-US" sz="1100" b="0" i="0" u="none" strike="noStrike" dirty="0">
                          <a:solidFill>
                            <a:srgbClr val="000000"/>
                          </a:solidFill>
                          <a:effectLst/>
                          <a:latin typeface="Calibri"/>
                        </a:rPr>
                        <a:t>21.02</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190500">
                <a:tc>
                  <a:txBody>
                    <a:bodyPr/>
                    <a:lstStyle/>
                    <a:p>
                      <a:pPr algn="r" fontAlgn="b"/>
                      <a:r>
                        <a:rPr lang="en-US" sz="1100" b="0" i="0" u="none" strike="noStrike" dirty="0">
                          <a:solidFill>
                            <a:srgbClr val="000000"/>
                          </a:solidFill>
                          <a:effectLst/>
                          <a:latin typeface="Calibri"/>
                        </a:rPr>
                        <a:t>22.66</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190500">
                <a:tc>
                  <a:txBody>
                    <a:bodyPr/>
                    <a:lstStyle/>
                    <a:p>
                      <a:pPr algn="r" fontAlgn="b"/>
                      <a:r>
                        <a:rPr lang="en-US" sz="1100" b="0" i="0" u="none" strike="noStrike" dirty="0">
                          <a:solidFill>
                            <a:srgbClr val="000000"/>
                          </a:solidFill>
                          <a:effectLst/>
                          <a:latin typeface="Calibri"/>
                        </a:rPr>
                        <a:t>43.4</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r h="190500">
                <a:tc>
                  <a:txBody>
                    <a:bodyPr/>
                    <a:lstStyle/>
                    <a:p>
                      <a:pPr algn="r" fontAlgn="b"/>
                      <a:r>
                        <a:rPr lang="en-US" sz="1100" b="0" i="0" u="none" strike="noStrike" dirty="0">
                          <a:solidFill>
                            <a:srgbClr val="000000"/>
                          </a:solidFill>
                          <a:effectLst/>
                          <a:latin typeface="Calibri"/>
                        </a:rPr>
                        <a:t>47.3</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5"/>
                  </a:ext>
                </a:extLst>
              </a:tr>
              <a:tr h="190500">
                <a:tc>
                  <a:txBody>
                    <a:bodyPr/>
                    <a:lstStyle/>
                    <a:p>
                      <a:pPr algn="r" fontAlgn="b"/>
                      <a:r>
                        <a:rPr lang="en-US" sz="1100" b="0" i="0" u="none" strike="noStrike" dirty="0">
                          <a:solidFill>
                            <a:srgbClr val="000000"/>
                          </a:solidFill>
                          <a:effectLst/>
                          <a:latin typeface="Calibri"/>
                        </a:rPr>
                        <a:t>139.07</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6"/>
                  </a:ext>
                </a:extLst>
              </a:tr>
              <a:tr h="190500">
                <a:tc>
                  <a:txBody>
                    <a:bodyPr/>
                    <a:lstStyle/>
                    <a:p>
                      <a:pPr algn="r" fontAlgn="b"/>
                      <a:r>
                        <a:rPr lang="en-US" sz="1100" b="0" i="0" u="none" strike="noStrike" dirty="0">
                          <a:solidFill>
                            <a:srgbClr val="000000"/>
                          </a:solidFill>
                          <a:effectLst/>
                          <a:latin typeface="Calibri"/>
                        </a:rPr>
                        <a:t>144.12</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7"/>
                  </a:ext>
                </a:extLst>
              </a:tr>
              <a:tr h="190500">
                <a:tc>
                  <a:txBody>
                    <a:bodyPr/>
                    <a:lstStyle/>
                    <a:p>
                      <a:pPr algn="r" fontAlgn="b"/>
                      <a:r>
                        <a:rPr lang="en-US" sz="1100" b="0" i="0" u="none" strike="noStrike" dirty="0">
                          <a:solidFill>
                            <a:srgbClr val="000000"/>
                          </a:solidFill>
                          <a:effectLst/>
                          <a:latin typeface="Calibri"/>
                        </a:rPr>
                        <a:t>175.88</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8"/>
                  </a:ext>
                </a:extLst>
              </a:tr>
              <a:tr h="190500">
                <a:tc>
                  <a:txBody>
                    <a:bodyPr/>
                    <a:lstStyle/>
                    <a:p>
                      <a:pPr algn="r" fontAlgn="b"/>
                      <a:r>
                        <a:rPr lang="en-US" sz="1100" b="0" i="0" u="none" strike="noStrike" dirty="0">
                          <a:solidFill>
                            <a:srgbClr val="000000"/>
                          </a:solidFill>
                          <a:effectLst/>
                          <a:latin typeface="Calibri"/>
                        </a:rPr>
                        <a:t>194.9</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9"/>
                  </a:ext>
                </a:extLst>
              </a:tr>
            </a:tbl>
          </a:graphicData>
        </a:graphic>
      </p:graphicFrame>
      <p:sp>
        <p:nvSpPr>
          <p:cNvPr id="7" name="TextBox 6"/>
          <p:cNvSpPr txBox="1"/>
          <p:nvPr/>
        </p:nvSpPr>
        <p:spPr>
          <a:xfrm>
            <a:off x="3657600" y="1981200"/>
            <a:ext cx="4495800" cy="2585323"/>
          </a:xfrm>
          <a:prstGeom prst="rect">
            <a:avLst/>
          </a:prstGeom>
          <a:noFill/>
        </p:spPr>
        <p:txBody>
          <a:bodyPr wrap="square" rtlCol="0">
            <a:spAutoFit/>
          </a:bodyPr>
          <a:lstStyle/>
          <a:p>
            <a:r>
              <a:rPr lang="en-US" dirty="0"/>
              <a:t>In an industrial laboratory, under uniform conditions, batches of electrical insulating fluid were subjected to constant voltages until the insulating property of the fluids broke down.  Seven different voltage levels, spaced 2 kilovolts apart from 26 to 38 kV were studied.  The measured responses were the times, in minutes, until breakdown.  </a:t>
            </a:r>
          </a:p>
        </p:txBody>
      </p:sp>
      <p:sp>
        <p:nvSpPr>
          <p:cNvPr id="8" name="AutoShape 2" descr="data:image/jpeg;base64,/9j/4AAQSkZJRgABAQAAAQABAAD/2wCEAAkGBw8PDA0NDQ8NDg0MDQ8MDQ4PDw8PDQ8OFBUWFhQRFBQYHSggGBolHBYVIjEhJSkrLi4wFx82ODMsNygtLisBCgoKDg0OGBAQGi0kHyQuLCwsLCwsLCwsLCsrLCwsLCwsLCwsLCwsLCwsLSwsLCwsLCwsLC4sLCwsLCwsLCwsLP/AABEIANUA7QMBEQACEQEDEQH/xAAcAAEAAgIDAQAAAAAAAAAAAAAABwgBBgMEBQL/xABPEAABAwICBQcEDAwFBAMAAAABAAIDBBEFBgcSITFhExQiQVFxgSMygpEIFRZCQ1VykpOhpOIXRFRkoqOxwdHS4eNSU2KywiQzg7M0Y5T/xAAbAQEAAQUBAAAAAAAAAAAAAAAABAEDBQYHAv/EADMRAQACAQIDBQYGAgMBAAAAAAABAgMEEQUhMQYSE0FRFBUiMlNxgZGhwdHhUmEWQrEj/9oADAMBAAIRAxEAPwCcUBAQEBAQEBAQEBAQEBBFunjN/M6AYfA61TiDSHkHbHSjY4+keiOGsg9bQ7m32zwpjZXXrKENp6i56T2geTl8QNp7WlBviAgICAgICAgICAgICAgICAgICAgICAgICAgIOtiVdHTU81TO4Mhp43TSOPUxoue88EFP84ZhlxPEaiuluOVfaNl9kcI2MYO4fXc9aD0tGWajhWKw1DiebS+Qq29RhcfOt2tNneBHWgtrG8Oa1zSHNcA5pG0EHaCEH0gICAgICAgICAgICAgICAgICAgICAgICAgIIQ9kJm+wZg0DtrtWetIO4b4oj9Tj6PaggtAQWP0C5t53h5w6Z16jDwBGSdr6U+b809Hu1UEqICAgICAgICAgICAgICAgICAgICAgICAgIPIzXj0WHYfUV03mwMu1vXJIdjGDvJAQU+xbEZaqpmqp3a01RI6WQ/6idw4DcB2BB6GT8vSYliENHGS0PJfLJa/Jwt85/wC4cSFE1urppMM5b+X6y9Vr3p2dTHsJloqyejmFpIJCwnqc33rxwIsfFXdPnpnxVy06TCkxtOztZOzDJhmI09dFc8k+0rB8JCdj2eIvbjZXlFwcPrY6iCKohcHwzxtljcNxY4XBQdhAQEBAQEBAQEBAQEBAQEBAQEBAQEBAQEFdNPmb+dVrcMgfenoHEz2Nw+r3EegLjvLuxBE6Cw+hvKvMsP51M21VXhryDe8cA2sZbqJvrHvHYuf9o+I+Pm8Gk/DX9ZSsNNo3l5enLK3LUzMUhbeWlAjqQBtdATsf6JPqJ7FK7M8Q7tp0155Tzr9/RTNTzQat2Rk7+x6zdrskwed3SiBnoiTtLL+UiHcTrDvd2IJrQEBAQEBAQEBAQEBAQEBAQEBAQEBAQEGq6Ss1twrC5qkEc4k8hSNPXM4GzrdYaLuPdxQVIkkc5znvJc5xLnOcSXOcdpJJ3lBt2jDK3tliTGyC9LS6s9T2OaD0YvSIt3ArFcY18aPTTaPmnlH8/g94696VmAOoLl8zMzvKc+KiFskb45GhzJGuY9p2hzXCxB8F7xZLY7xevWOakxuqznnLrsNxKekNzHfladx9/A7zT3ja08WldV4drK6vT1yx+P3Qb17s7POwXFJaOrgq6c6s1NIJGHqNt7TwIuDwKmvK4WWsaixChpq6A+TqYw+17lj9z4zxa4EeCD00GEGUBBhAQZQEBAQEBAQEBAQEBAQEBBhBVjTFm72zxVwidejodanprea51/KSj5RAHc1qDRmNLiGtBJcQAALkk7gAkztzkWd0b5YGGYZHE4DnM3l6o/8A2EbGdzRYd9z1rmXG+Ie16mdvlryj+U3HTuw2pYZcEGhaX8rc+w0zxNvVUAdMywu58XwkfHYLgdo4rY+zvEPZ8/hWn4bf++SzmpvG6ui6GiJf9j9m7kap+Ezu8lWEyUpO5lQB0mcA5o9bR2oLBIMoMIMoCAgICAgICAgICAgICAgICAgjrTZm72vwt1PC+1XiAdBHY9KOHdLJw2GwPa7ggrCgknQrlXndca6Zt6egcCwEdF9TvaPR87v1Vr3aHiHs+DwqT8Vv0jz/AIXcVN53WAXOkwQEGFWJ2neBWvStlf2uxNxjbalrNaentuab+UjHySR4OC6dwXX+16aJn5q8p/n8ULJXuy1CmqHxSRyxOLJIntkjeN7XtN2uHcQFl1tbzIOZ2YrhkFY0gSEclUsHwdQ0DXbwvscODgg2JAQEBAQEBAQEBAQEBAQEBAQEBBxVM7Io3yyODI42Oke52wNY0XJPggqJpAzO/FcUnrDcRX5KmYfeU7fNHedrjxcUHiYfRyVE8VPC0vlnkbFG0dbnGwXjJkrjpN7TyjmRG61WVMCjw+ggo47HkmeUfa3KSna9/ifqsuV8R1ltXntln8PsnUr3Y2dDOudKfCW05qGSyc5c9rWxamsA0C7iHEbNoUjhnCcmv73dnbb1UvkiryqLS1g8lg6aaAn/ADYX29bbhSsnZnW06bT9peYzVe/RZvwycgRV9I5x3NMrWu9TrFQMnCdZj52xy9xkrPm9pjw4BzSHNIuCCCCO0FY+1ZrO09XprekLLIxPDZYABy8flqVx6pmjzb9jhcePBZXg2vnSamJn5Z5S8ZK96FXpGFri1wLXNJa5pFiCNhBHUV0+JiY3hCSPoPzdzDE+azOtS4iWxOuejHUfBv4XvqnvHYgs0gICAgICAgICAgICAgICAgICAgh72QObuRpmYTA+01WBLVFp2tpweiz0nD1NPagr6gmPQVla5kxaduwXgo79u6SX/iDxctR7TcQ7tY01J5zzt9vKF/DTzlMy0hJV7054py2MinBu2ip2REdXKP8AKOPqcweC6N2b0/h6OLT1tMz+yJmneyOln1p6WXMJfW11NRx31qiVrCR71m97vBoJ8FY1OeuDDbLbyhWsbzstjRUrIYYoYmhscMbYo2jYAxosB9S5Lmy2y5LZLdZndPiNo2cytqoD025V5tWDEIW2grnHlbCwZVb3H0xd3eHLoXZ3iHj4PCtPxV/8/pEzU2ndGS2NZWt0S5t9tMKjdI69XSatPV385zgOhL6QF+8O7EG7ICAgICAgICAgICAgICAgICDoY7i0VFST1lQdWKnjMju023NHEmwHegp5mLGZa+tqK2oN5aiQvI6mN96wcALAdyDkyzgkmIV0FHFfWmeA51riOMbXvPAC6j6vU002G2W3SFa13nZavDaGOmp4aaBurFBG2KNvY0Dr4rlOoz2z5bZL9ZT4jaNnO5wAJJsACSewDerVK960VjzJVKzJiJq8Qq6om/L1EkjfkEnVHqsuuaXF4OGmP0iIQLTvO7zVfUTDoDwC7qjE5B5l6Snv/iNjI4eFhfiVqXanWd2ldPWevOUjBXnumhaMkiDysz4JHiFDPRy+bMzou62SDax47iB9YU7h+stpM9ctfLr9ni9e9GyqmJUMlNUS00zdWWCR0Ujf9TTbZw6wV1XFkrlpF6zynmhTG3JtOirNhwrFY5XuIpam1PVjqEZOyS3a02N+zW7V7UWwa4EAgggi4I2gjtQZQEBAQEBAQEBAQEBAQEBAQQF7IPN3KTx4PA7ydORNWEHzpiOhGfkg3PFw7EENIJ70JZW5tRHEZm2nrm+SuNrKYHZ847e4NWidpeIeJkjT0nlXr9/6SsNNo3SatUX2taR8U5pglfMDZ5hMEfbrykRg+GsT4LLcE0/ja3HHlHP8lvJO1ZVbXUEJyQQukeyNgLnyOaxjRvc5xsAPFUtaKxMz0gWvypgzaDDqWjba8EQEjgLB0p2yO8XErlPEtXOq1N8nlvy+ydSvdjZ6ygPYgIIb065W8zFoW7tWCsAHhHKf9p9Fbv2Y4hvWdNeenOv7wjZqf9kNLb0dZbQXm3n2G8ymdeqw5rY9p2yU26N3h5p7h2oJMQZQEBAQEBAQEBAQEBAQEGv56zKzC8MqK19i9rdSnYfhJ3bGN7r7TwBQVCrKl80sk0ri+WZ7pJHu3ue43JPig2HR3lk4nicUBB5vF5eqd1CJpHRv2uNh4nsWO4pro0entk8+kfd7pXvTstBGwNaGtAa1oDWtAsA0bAAuWXvN7Taespr6XlVE3sgcT1aWiowTeaV1Q8D/AAxjVaD4vPzVuPZPT72yZp+yPnnpCEFuqMkLQngHOsV509t4cPaJdu4zuuIx9TneiFge0Os8DS9yOtuX4ea7irvZYZc3TBAQEHWxCijqIJaeZuvFPG6KRva1wsfFX9PmtgyVyU6xKkxvGyquacDkw+uno5dpif0H2sJIjtY8d4/euraPU01OGuWvn/6gWjadnZyNmR+F4nT1rLljHak7B8JA7Y9vq2jiApKi31HUsmijmicHxTMbJG8bnMcLgjwKDlQEGUBAQEBAQEBAQEBAQVl045u5/iZpIXXpMOLohY9GSo3SP4280dx7UEbILLaK8re12GsMjbVVWGz1Fx0m3HQi9EH1krm/H+Ie1aju1n4a8o/eUzFTuw3NYFdEFcdM+J8vjk0YN2UccdMOzWA1n/W4jwXTOAafwdFXfrPNCyzvZoizS2szoqwDmODwh4tPVf8AVT3FiC8DUae5tvG65tx/We0aqYj5a8o/dMxV2q3BYNddDFMZpqUxNqJmRvqJGRQx3vLK9zg0BrRtO0jbuClafRZs8TNK8ojeZ8uTzNojq76ivQqAgjTTZlbnVEMQhbeooQeUsNr6Y7XfNO3uLltXZriHhZZ0955W6ff+1jNTeN0ArfEVP/sfM28rTyYRO68lNeakudroCenGPkk37ncEExoMoCAgICAgICAgICAg0jS5m72rwp5jdarq709ML7Wkjpy+iPrLUFVCdvEoN+0PZW59iPOJW3paAtlfcdGSb4Nn1Fx7h2rB8e4h7Lp+7Wfityj7ecruKnelYpc13TBBx1EzY43yPNmRsdI49jWi5/YruHHOS9aR5ypM7QqJidY6oqZ6h+x1RNJO4XvYvcXEX8V17FjjHStI6RER+SBM7vb0d4B7YYtTU7heFjuXqOzkWWJae/Y30lC4pq40umvk8+kfeXqle9OyzdfXQ00TpqiSOGJg6T3uDWjh/RcxxYMuov3aRMzKZMxEIjzhpl8+HCWf6TVyj644/wB7vUtw4f2ZrXa+pnef8Y/eVi+b0atoxbNiGY6aepkfM+IyVcj5CXOOo06u07ukWrK8YtTTaC8UjaOkfit4/itzWOXM00VAQfL2BwLXAFrgQQdoIO8FeqXmtotHWFNlYNIuWDhmJSwtB5vLeeldttyTj5l+1puPAHrXUuFa6NZp65PPpP3Qr17s7PIy/i8tDW09bAbS00jZAOpw98w8CLg96yTwuHgWKxVtHBWQG8VTG2RvaL72niDcHuQd9AQEBAQEBAQEBAQfL3BoLnEBrQSSTYADeSgqZpPzYcVxWWZpPNYbwUjdoHJNPn27XHb6h1INWpoHySMijaXySvbHG0b3PcbNA7yVS1orE2npAtNknLrMMw6GlbYyAcpUPHwk7gNY/sA4ALlvFddbWaib+Uco+ydSvdjZ7yxj2INQ0r4nzbAqwg2dUNFIztPKGzv0dZZzs/p/F1tZ8q8/yWss7VVlXSkNu+R85Q4RSVL4oeXxGqcGNL7iCGFo6N+txLiTYdg2rE8R4bOuvSt7bUjrHnMrlL91r2YMxVeIS8rWTPlIJ1GXtFGD1MYNjVN02kw6avdxV2eJtM9XlKSol/2PmH3lr6sjY1kdMw8XEuePqb61qXavPtix4/Wd1/BHOZTStGShAQEGmaVMre2OGP5Nt6ukvPT/AOJ1h04vSA9YCz3AOIey6ju2n4bcp/aVrLTvQrUV0hDTN7HvNvJzSYPO7yc956O582UDykY+UNo4tPagnxAQEBAQEBAQEBAQRZp5zfzOgGHQPtU4g0iSx6UdLucfSPR7g5BW9BLGgzK3KzvxWZvk6YmKlBGx0xHSfxDQbd54LVu0vEPCxRp6Tzt1+39r2Gm87pxWhJYgIIa9kFif/wACiaR8JVyDr6mRn/2Lduymn2pkzT58o/dGzz0hDrGFzg1oLnOIa0AXJJ3ADrW4TO3OUdveWtFOJVmq+ZoooTt1pweVI7RFv9dlhNZx/SaflE96fSP5XK4rSkvD9GeGYfTTzvYaueKCWTlKizmNc1pN2xjojd13PFa5btBqtVnpSvw1mY6fyveFWsK7rfkVYvQlh/I4HHIRZ1XPLUG++wPJt8LMv4rnnafN39Z3P8YiP3S8MfC35a4vCAgICruK66YsrcxxHnETbUtfrStsOiyb4Rn1hw+UexdJ4DxD2rT923zV5T9vKUPLXuy0ehq5IJop4XFksMjZY3je17TcFZxaW/yTmNmJ4bT1rLB0jNWZg+Dnbsez17uBCD3UBAQEBAQEBAQdXEq6Omp5qmdwZDTxulkceprRc+PBBT/OGYJMTxGorpbgzP8AJsvcRwjYxg7hbxuetB1MDwuWsq4KSAXkqJAxvYBvc48AASe5WdRmrgx2yX6RCsRvOy1mB4VFRUkFJALRU8YYO1x3ueeJJJPeuU6zVX1Oa2W3mnVrtGzvqK9CAgjjMmjZ+KYtLWVtRyVM1scUEUI1pnRtG3WcdjLuLtwO9bTpOPY9FpK4sVd7dZ36brFsU2tvLbMvZToMPaBSU8bH2sZSNed3e87f3LD6viup1U//AEty9I6LlaVr0e2sc9vDzxNyeDYk8bxRT27ywgftWS4RSL63FE+sPGT5ZVTAvsG0nYAuqIK22W6AU2H0dMPgKaKM/KDRrfXdcl4hm8bU5MnrMp9I2iIekob0ICAgIPCztl1mJYdPSOsJCOUgefeTt8093UeBKyXCtdOj1Fb+XSfs8ZK96NlV6mB8cj4pGlkkbnRvad7XNNiD4rqdbRaItHSUFJmgnN3M8R5hM61NiLgxpJ6MdVuYfS83v1VUWTQEBAQEBAQEBBB/shM37GYLA/adSeusd250UJ+p/wAxBBiCcdBmVuSgfiszbSVIMVKDvbAD0n2/1EWHAcVpXafiG9o01J6c7ff0ScNPOUsLT0gVAQEBAQEGqaU5tTAMQO7WibH857R+9ZngFO9rqf6W8vyyr7kjD+c4vh8G8Pqo3OHaxh13/otK6Fr83g6bJf0iUSsbzC1q5LM7808VAQEBAQEEHac8rclOzFIW+TqSIqqw2NnA6Lz8oC3e3it+7NcQ8XFOnvPOvT7f0iZqbTuiljy0hzSQ5pBBBsQRuIK2hZWy0XZsGK4VFM4jnUH/AE9WNx5VoFn9zhY99x1INvQEBBhBlAQEHkZrx6LDcPqK6bzYGEtbfbJIdjGDvNkFPsVxCWqqZqqd2vNUSOlkdt85xvYdgG4DqACD08kZdfiWIw0jbiMnlKh43sgb5x79wHEhQuIayukwWyz+H3eqV707LTU0DIo2RRtDI4mNjjYNjWsaLADwXKsuS2S83t1nmnRGzlVtUQEBAQEBBoemybVwCZv+bPTs/S1v+K2PsxXfW7+kSs5vlR1oJw7lcYfORdtHTSPB7JJLMH6Jeti7S5/D0fd/ymI/dZwxvZYFc7SxUVEBAQEBB0McwqKtpJ6ScXjnjLD2tPvXDiDY+ClaPVW02auWvk82rvGyqeN4XJR1c9JMLS08hjd2EdThwIsR3rq+DNXNjrkp0mN0GY2nZtWiLN3tXirDK7Vo6zVp6q5s1ov0JT8kn1FyuqLVBBlAQEBAQEFc9PmbudVzcMgdenw9xMxG0PqyLH5gJHe5yCKUFitD+VuY4dy8zbVVeGyvuOkyH4OP69Y9/Bc87R8Q9oz+FSfhr+speGm0bt+WuLwgICAgICAgjLT7NbCaZn+ZWtv3NjkP8FtXZSm+ovb0j91jP0hwaAMO1KGsqiNs9QImntZG2/7Xn1K52rzb5MeKJ6Rv+amCOUylRaikCAgICAgICqIn055W5SBmKwt8pTgRVQA2uhJs1/ok27jwW4dmOIbTOmvPXnX+EfNT/tCD1uqMs5oSzb7YYWKeZ16vDg2GS5u6SH4KTbv2DVPFvFBIyAgICAg1TSXmtuFYXNUAjnMnkKRp23mcNjrdjRdx7uKCpUkhc5znEuc4lznOJLnOO0kk7yg3HRVlb2xxJhkbekpNWeov5riD0IvSI28AViONa+NJppmPmnlH8rmOnelZQLmMzMzvKayqAgICAgICDwc7ZgdhtA+tbCJ2xSRtkZr6h1HuDdYGx23IWS4Voa6zP4U225T+jxe3djdC2kzP8OL01JFDDNCYZZJZRJqFpJaA3VIO333UFu/B+EW0FrzNomJ22RsmTvJH0YYxh9PhOH0YrKXnMjdZ0XKt5XlpXF2pq77i4FuC13jmj1WbU3y9ye7Hn/qF3FasREJAWsL4gICAgICAg4qumZLFJDK0PjlY6ORh2hzHCxB8CrmHLbFeL1naY5wpMbxsqxnXLz8NxGekdcsaeUgeffwO8x37QeLSuraDWV1eCuWPPr9/NBtXuzs59H2Z3YVilPWC/JX5GpaPf07yNcd4sHDi0KY8rd087JI2SxuD45GNkY9u1rmOFw4cCCg5EBAQYQVY0w5u9s8VcInXo6LWp6e3mvN/KS+kRbua1Bo0bC5zWtBc5xDWtAuS47AAFSZiI3kWh0eZZGGYZFA4DnEnl6pw65nDze5os3wPauY8a186vUzaPljlCbjr3YbMsQuCAgICAgICDwc+UXOMGxGIDWcaSV7B2vYNdoHi0LJ8Hy+Frcdv97fm8ZI3rKqq6mgpd0F5V15H4tM3oxa0NICNhktZ8ngCWjiT2LU+03Ee5T2anWev29F/DTfmmtaKlCAgICAgICAgj/THlbnuHmqibeqoA6Rth0nwb5GcbW1h3HtWy9nOIeBm8G8/Db9JWc1N43V3XQURYT2P+buXpH4VO681EDJTXO19MTtbtO3VcfU5o6kEvICAgjrTbm72vwt1NC61XiIdCyx6UcO6WThsOqD2uv1IKxIJN0I5W5zWOxGZt4KI2hvufUnd80be8tWudo+IeBg8Gs/Fb9I/tew03ndPa54liAgICAgICAg+ZGBzS13muBae47CveK3dvFvSVJVVw7Lc1Ri3tZF/3BUvgc6xsxjHEOeeAAJXWMuspi03j26bboMVmZ2WhwnD46WmhpYBqxU8bYmDrsBvPE7z3rlmq1F9Rltlv1mU2sbRs7ajvQgICAgICAgIMFViZid4FaNKOVva3EniNtqWqvPTW3NF+nH6JPqIXUOD6/2zTRafmjlP8/ihZKd2Xh5YxyXD6+mrofPp5A4tvYPYdj2HgWkjxWVW1wsHxKKrpYKuB2tDURtljPAjceI3HuQdxBxVVQyKN8srgyOJjpJHuNmtY0XJPggqJn/M78VxSesNxFfkqZh95Tt80d52uPFxQa8xtyBcNuQNY3sOJt1JIsJlnOmAUFDBRw1zNWFgDnchUgvkO17z0N5N1oPEOFcR1We2WadenOOiVS9Kxs9X8JmCflzPoan+RQf+P6//AA/WHrxasjSXgv5fH9FUfyKn/H9f/h+sK+LX1ZGknBfy+P6Of+VPcGv/AMP1g8Wvqz+EfBfy+L5k38qp7h1/0zxa+r6/CNg35fD82X+VPcOu+meLX1Z/CJg35fB6pP5U9w676Z4tfVn8IWD/ABhT/p/wVPcOu+meLX1ZGkDB/jCn9b/4J7i130zxa+rPu/wf4wpvnO/gnuLXfTk8Wvqz7vcI+MKX5x/gnuPXfTk8Wvq1jL2IYJS4nieInEKMyV0o5Hpf9uEhrn9Wwufe/BreKzGuwcQz6bFgjHO1Y5/7ny/KFus0i0zu2j3eYR8YUvz/AOiw3uTXfTlc8Svqe7zCPjCk+eqe5Nd9OTxK+rPu7wj4wpPpE9ya76cniV9T3dYR8YUn0gVPcuu+lJ4lfVn3c4R8YUf0oT3LrvpSeJX1PdxhPxjR/StVPc2u+lKviV9WfdxhPxjR/TNT3NrvpT+R4lfU92+E/GNF9MxU9z676VvyPEr6s+7bCfjGi+nZ/FPc+u+lb8jxK+p7tcK+MaH6eP8AinufXfSt+R4lfVn3aYV8Y0P/AOiP+Ke59d9K35HiV9Wr6R6zCcTw2SFuIUHOIfL0p5zEPKAHob9zhceo9SzHBcGu0eoibYrd2eU8v1/BbyTW0dVfVviKm32PWbbGTBp3bHF1RRXPvt8sQ/3AfKQTqgh32QObuRpmYTA60tWBLVEHa2nB6LPSI9TeKCvyAgICAgICAgICAgICAgICAgICAgICAgICAgIOzhtfJTVENTA4smp5GyxuHU5puPDgguFlLH48Sw+mrorATsBey9+TlGx7D3G/1IK15kwqWtrKitnqLy1MhkI5PY0e9YOluAsB3IPFky9q/C3/APH95B1JMK1ff39H+qDqyU1vffUg+DFx+pBjk+KDGogBl0HK2mv1/Ug5W0F/ffo/1QczcJv8J+j/AFQczcCv8L+h/VBysy5f4b9X95BzNyrf4f8AVfeQczcnX/GP1X3kHM3JF/xn9T99BytyFf8AGv1H30HK3R5f8b/UffQfY0c/nf2f76D6Gjb88+z/AH0H2NGX579n/uIPsaL/AM9+zf3EH1+Cz8++zf3ED8Fv579m/uIMfgt/Pfs39xA/Bd+e/Zv7iDjdoyt+O/Z/7iDido5t+OfZ/voOCTIFvxq//g++g2jJGJVeCxzwwTMmjne2TUkiIDHgEEt6XWNW/wAkIP/Z"/>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572000"/>
            <a:ext cx="1926771" cy="1731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600200" y="5923437"/>
            <a:ext cx="838200" cy="369332"/>
          </a:xfrm>
          <a:prstGeom prst="rect">
            <a:avLst/>
          </a:prstGeom>
          <a:noFill/>
        </p:spPr>
        <p:txBody>
          <a:bodyPr wrap="square" rtlCol="0">
            <a:spAutoFit/>
          </a:bodyPr>
          <a:lstStyle/>
          <a:p>
            <a:r>
              <a:rPr lang="en-US" dirty="0"/>
              <a:t>n = 76</a:t>
            </a:r>
          </a:p>
        </p:txBody>
      </p:sp>
    </p:spTree>
    <p:extLst>
      <p:ext uri="{BB962C8B-B14F-4D97-AF65-F5344CB8AC3E}">
        <p14:creationId xmlns:p14="http://schemas.microsoft.com/office/powerpoint/2010/main" val="1643099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Insulation v. Voltage</a:t>
            </a:r>
          </a:p>
        </p:txBody>
      </p:sp>
      <p:pic>
        <p:nvPicPr>
          <p:cNvPr id="2050" name="Picture 2" descr="Scatterplot of time by voltage overlaid with the fit line, a 95% confidence band and lower and upper 95% prediction limi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1752600"/>
            <a:ext cx="3860799" cy="2895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catter plot of residuals by voltage for ti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799" y="1752600"/>
            <a:ext cx="3860799" cy="2895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343400" y="5181600"/>
            <a:ext cx="4572000" cy="646331"/>
          </a:xfrm>
          <a:prstGeom prst="rect">
            <a:avLst/>
          </a:prstGeom>
          <a:noFill/>
        </p:spPr>
        <p:txBody>
          <a:bodyPr wrap="square" rtlCol="0">
            <a:spAutoFit/>
          </a:bodyPr>
          <a:lstStyle/>
          <a:p>
            <a:r>
              <a:rPr lang="en-US" dirty="0"/>
              <a:t>Definite curvature, possibly non-constant variance as well.</a:t>
            </a:r>
          </a:p>
        </p:txBody>
      </p:sp>
    </p:spTree>
    <p:extLst>
      <p:ext uri="{BB962C8B-B14F-4D97-AF65-F5344CB8AC3E}">
        <p14:creationId xmlns:p14="http://schemas.microsoft.com/office/powerpoint/2010/main" val="142226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Try a Log-Linear Model</a:t>
            </a:r>
          </a:p>
        </p:txBody>
      </p:sp>
      <mc:AlternateContent xmlns:mc="http://schemas.openxmlformats.org/markup-compatibility/2006" xmlns:a14="http://schemas.microsoft.com/office/drawing/2010/main">
        <mc:Choice Requires="a14">
          <p:sp>
            <p:nvSpPr>
              <p:cNvPr id="4" name="TextBox 3"/>
              <p:cNvSpPr txBox="1"/>
              <p:nvPr/>
            </p:nvSpPr>
            <p:spPr>
              <a:xfrm>
                <a:off x="2971799" y="1002268"/>
                <a:ext cx="4735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𝜇</m:t>
                      </m:r>
                      <m:d>
                        <m:dPr>
                          <m:begChr m:val="{"/>
                          <m:endChr m:val="}"/>
                          <m:ctrlPr>
                            <a:rPr lang="en-US" b="0" i="1" smtClean="0">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panose="02040503050406030204" pitchFamily="18" charset="0"/>
                                </a:rPr>
                                <m:t>(</m:t>
                              </m:r>
                              <m:r>
                                <a:rPr lang="en-US" i="1">
                                  <a:latin typeface="Cambria Math"/>
                                </a:rPr>
                                <m:t>𝐼𝑛𝑠𝑢𝑙𝑎𝑡𝑖𝑜𝑛</m:t>
                              </m:r>
                              <m:r>
                                <a:rPr lang="en-US" i="1">
                                  <a:latin typeface="Cambria Math" panose="02040503050406030204" pitchFamily="18" charset="0"/>
                                </a:rPr>
                                <m:t>)</m:t>
                              </m:r>
                            </m:e>
                          </m:func>
                        </m:e>
                        <m:e>
                          <m:r>
                            <m:rPr>
                              <m:sty m:val="p"/>
                            </m:rPr>
                            <a:rPr lang="en-US">
                              <a:latin typeface="Cambria Math"/>
                            </a:rPr>
                            <m:t>Voltage</m:t>
                          </m:r>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1</m:t>
                          </m:r>
                        </m:sub>
                      </m:sSub>
                      <m:r>
                        <m:rPr>
                          <m:sty m:val="p"/>
                        </m:rPr>
                        <a:rPr lang="en-US">
                          <a:latin typeface="Cambria Math"/>
                        </a:rPr>
                        <m:t>Voltage</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971799" y="1002268"/>
                <a:ext cx="4735142" cy="369332"/>
              </a:xfrm>
              <a:prstGeom prst="rect">
                <a:avLst/>
              </a:prstGeom>
              <a:blipFill>
                <a:blip r:embed="rId3"/>
                <a:stretch>
                  <a:fillRect b="-14754"/>
                </a:stretch>
              </a:blipFill>
            </p:spPr>
            <p:txBody>
              <a:bodyPr/>
              <a:lstStyle/>
              <a:p>
                <a:r>
                  <a:rPr lang="en-US">
                    <a:noFill/>
                  </a:rPr>
                  <a:t> </a:t>
                </a:r>
              </a:p>
            </p:txBody>
          </p:sp>
        </mc:Fallback>
      </mc:AlternateContent>
      <p:pic>
        <p:nvPicPr>
          <p:cNvPr id="9218" name="Picture 2" descr="Scatterplot of logtime by voltage overlaid with the fit line, a 95% confidence band and lower and upper 95% prediction lim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1" y="1611086"/>
            <a:ext cx="3733800" cy="280035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Scatter plot of residuals by voltage for logti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600201"/>
            <a:ext cx="3748312" cy="2811234"/>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495800"/>
            <a:ext cx="359092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8600" y="4724400"/>
            <a:ext cx="2514600" cy="646331"/>
          </a:xfrm>
          <a:prstGeom prst="rect">
            <a:avLst/>
          </a:prstGeom>
          <a:noFill/>
        </p:spPr>
        <p:txBody>
          <a:bodyPr wrap="square" rtlCol="0">
            <a:spAutoFit/>
          </a:bodyPr>
          <a:lstStyle/>
          <a:p>
            <a:r>
              <a:rPr lang="en-US" dirty="0"/>
              <a:t>Linearity looks much better.</a:t>
            </a:r>
          </a:p>
        </p:txBody>
      </p:sp>
      <p:sp>
        <p:nvSpPr>
          <p:cNvPr id="5" name="TextBox 4"/>
          <p:cNvSpPr txBox="1"/>
          <p:nvPr/>
        </p:nvSpPr>
        <p:spPr>
          <a:xfrm>
            <a:off x="6553200" y="4495800"/>
            <a:ext cx="2514600" cy="1754326"/>
          </a:xfrm>
          <a:prstGeom prst="rect">
            <a:avLst/>
          </a:prstGeom>
          <a:noFill/>
        </p:spPr>
        <p:txBody>
          <a:bodyPr wrap="square" rtlCol="0">
            <a:spAutoFit/>
          </a:bodyPr>
          <a:lstStyle/>
          <a:p>
            <a:r>
              <a:rPr lang="en-US" dirty="0"/>
              <a:t>Variance looks more constant. What looks like smaller spread might just be fewer data points at those levels.</a:t>
            </a:r>
          </a:p>
        </p:txBody>
      </p:sp>
    </p:spTree>
    <p:extLst>
      <p:ext uri="{BB962C8B-B14F-4D97-AF65-F5344CB8AC3E}">
        <p14:creationId xmlns:p14="http://schemas.microsoft.com/office/powerpoint/2010/main" val="223006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Transforms: Log-Linear</a:t>
            </a:r>
          </a:p>
        </p:txBody>
      </p:sp>
      <mc:AlternateContent xmlns:mc="http://schemas.openxmlformats.org/markup-compatibility/2006" xmlns:a14="http://schemas.microsoft.com/office/drawing/2010/main">
        <mc:Choice Requires="a14">
          <p:sp>
            <p:nvSpPr>
              <p:cNvPr id="5" name="TextBox 4"/>
              <p:cNvSpPr txBox="1"/>
              <p:nvPr/>
            </p:nvSpPr>
            <p:spPr>
              <a:xfrm>
                <a:off x="464981" y="1447800"/>
                <a:ext cx="2853410"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a:ea typeface="Cambria Math"/>
                        </a:rPr>
                        <m:t>𝜇</m:t>
                      </m:r>
                      <m:d>
                        <m:dPr>
                          <m:begChr m:val="{"/>
                          <m:endChr m:val="}"/>
                          <m:ctrlPr>
                            <a:rPr lang="en-US" i="1" smtClean="0">
                              <a:latin typeface="Cambria Math" panose="02040503050406030204" pitchFamily="18" charset="0"/>
                              <a:ea typeface="Cambria Math"/>
                            </a:rPr>
                          </m:ctrlPr>
                        </m:dPr>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b="0" i="1" smtClean="0">
                                      <a:latin typeface="Cambria Math" panose="02040503050406030204" pitchFamily="18" charset="0"/>
                                      <a:ea typeface="Cambria Math"/>
                                    </a:rPr>
                                    <m:t>𝑌</m:t>
                                  </m:r>
                                </m:e>
                              </m:d>
                            </m:e>
                          </m:func>
                        </m:e>
                        <m:e>
                          <m:r>
                            <a:rPr lang="en-US" i="1" smtClean="0">
                              <a:latin typeface="Cambria Math" panose="02040503050406030204" pitchFamily="18" charset="0"/>
                              <a:ea typeface="Cambria Math"/>
                            </a:rPr>
                            <m:t>𝑋</m:t>
                          </m:r>
                        </m:e>
                      </m:d>
                      <m:r>
                        <a:rPr lang="en-US" b="0" i="1" dirty="0" smtClean="0">
                          <a:latin typeface="Cambria Math" panose="02040503050406030204" pitchFamily="18" charset="0"/>
                          <a:ea typeface="Cambria Math"/>
                        </a:rPr>
                        <m:t>=</m:t>
                      </m:r>
                      <m:sSub>
                        <m:sSubPr>
                          <m:ctrlPr>
                            <a:rPr lang="el-GR"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0</m:t>
                          </m:r>
                        </m:sub>
                      </m:sSub>
                      <m:r>
                        <a:rPr lang="en-US" b="0" i="1" dirty="0" smtClean="0">
                          <a:latin typeface="Cambria Math"/>
                          <a:ea typeface="Cambria Math"/>
                        </a:rPr>
                        <m:t>+</m:t>
                      </m:r>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d>
                        <m:dPr>
                          <m:ctrlPr>
                            <a:rPr lang="en-US" b="0" i="1" dirty="0" smtClean="0">
                              <a:latin typeface="Cambria Math" panose="02040503050406030204" pitchFamily="18" charset="0"/>
                              <a:ea typeface="Cambria Math"/>
                            </a:rPr>
                          </m:ctrlPr>
                        </m:dPr>
                        <m:e>
                          <m:r>
                            <a:rPr lang="en-US" b="0" i="1" dirty="0" smtClean="0">
                              <a:latin typeface="Cambria Math" panose="02040503050406030204" pitchFamily="18" charset="0"/>
                              <a:ea typeface="Cambria Math"/>
                            </a:rPr>
                            <m:t>𝑋</m:t>
                          </m:r>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64981" y="1447800"/>
                <a:ext cx="2853410" cy="369332"/>
              </a:xfrm>
              <a:prstGeom prst="rect">
                <a:avLst/>
              </a:prstGeom>
              <a:blipFill>
                <a:blip r:embed="rId3"/>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64981" y="1868563"/>
                <a:ext cx="3469861"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ea typeface="Cambria Math"/>
                        </a:rPr>
                        <m:t>log</m:t>
                      </m:r>
                      <m:r>
                        <a:rPr lang="en-US" b="0" i="1" smtClean="0">
                          <a:latin typeface="Cambria Math" panose="02040503050406030204" pitchFamily="18" charset="0"/>
                          <a:ea typeface="Cambria Math"/>
                        </a:rPr>
                        <m:t>⁡(</m:t>
                      </m:r>
                      <m:r>
                        <a:rPr lang="en-US" i="1" smtClean="0">
                          <a:latin typeface="Cambria Math"/>
                          <a:ea typeface="Cambria Math"/>
                        </a:rPr>
                        <m:t>𝑀</m:t>
                      </m:r>
                      <m:r>
                        <a:rPr lang="en-US" b="0" i="1" smtClean="0">
                          <a:latin typeface="Cambria Math"/>
                          <a:ea typeface="Cambria Math"/>
                        </a:rPr>
                        <m:t>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e>
                      </m:d>
                      <m:r>
                        <a:rPr lang="en-US" b="0" i="1" smtClean="0">
                          <a:latin typeface="Cambria Math" panose="02040503050406030204" pitchFamily="18" charset="0"/>
                          <a:ea typeface="Cambria Math"/>
                        </a:rPr>
                        <m:t>)</m:t>
                      </m:r>
                      <m:r>
                        <a:rPr lang="en-US" b="0" i="1" smtClean="0">
                          <a:latin typeface="Cambria Math"/>
                          <a:ea typeface="Cambria Math"/>
                        </a:rPr>
                        <m:t>=</m:t>
                      </m:r>
                      <m:sSub>
                        <m:sSubPr>
                          <m:ctrlPr>
                            <a:rPr lang="el-GR"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0</m:t>
                          </m:r>
                        </m:sub>
                      </m:sSub>
                      <m:r>
                        <a:rPr lang="en-US" i="1" dirty="0">
                          <a:latin typeface="Cambria Math"/>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r>
                        <a:rPr lang="en-US" i="1" dirty="0">
                          <a:latin typeface="Cambria Math"/>
                          <a:ea typeface="Cambria Math"/>
                        </a:rPr>
                        <m:t>(</m:t>
                      </m:r>
                      <m:r>
                        <a:rPr lang="en-US" i="1" dirty="0">
                          <a:latin typeface="Cambria Math"/>
                          <a:ea typeface="Cambria Math"/>
                        </a:rPr>
                        <m:t>𝑋</m:t>
                      </m:r>
                      <m:r>
                        <a:rPr lang="en-US" i="1" dirty="0">
                          <a:latin typeface="Cambria Math"/>
                          <a:ea typeface="Cambria Math"/>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64981" y="1868563"/>
                <a:ext cx="3469861" cy="369332"/>
              </a:xfrm>
              <a:prstGeom prst="rect">
                <a:avLst/>
              </a:prstGeom>
              <a:blipFill>
                <a:blip r:embed="rId4"/>
                <a:stretch>
                  <a:fillRect l="-52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4981" y="3190227"/>
                <a:ext cx="3512820"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ea typeface="Cambria Math"/>
                        </a:rPr>
                        <m:t>𝑀𝑒𝑑𝑖𝑎𝑛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r>
                            <a:rPr lang="en-US" b="0" i="1" smtClean="0">
                              <a:latin typeface="Cambria Math"/>
                              <a:ea typeface="Cambria Math"/>
                            </a:rPr>
                            <m:t>+1</m:t>
                          </m:r>
                        </m:e>
                      </m:d>
                      <m:r>
                        <a:rPr lang="en-US" b="0" i="1" smtClean="0">
                          <a:latin typeface="Cambria Math"/>
                          <a:ea typeface="Cambria Math"/>
                        </a:rPr>
                        <m:t>/ </m:t>
                      </m:r>
                      <m:r>
                        <a:rPr lang="en-US" i="1" smtClean="0">
                          <a:latin typeface="Cambria Math"/>
                          <a:ea typeface="Cambria Math"/>
                        </a:rPr>
                        <m:t>𝑀</m:t>
                      </m:r>
                      <m:r>
                        <a:rPr lang="en-US" b="0" i="1" smtClean="0">
                          <a:latin typeface="Cambria Math"/>
                          <a:ea typeface="Cambria Math"/>
                        </a:rPr>
                        <m:t>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64981" y="3190227"/>
                <a:ext cx="3512820" cy="369332"/>
              </a:xfrm>
              <a:prstGeom prst="rect">
                <a:avLst/>
              </a:prstGeom>
              <a:blipFill>
                <a:blip r:embed="rId5"/>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699544" y="3191876"/>
                <a:ext cx="2612895" cy="382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a:rPr>
                          </m:ctrlPr>
                        </m:sSupPr>
                        <m:e>
                          <m:r>
                            <a:rPr lang="en-US" b="0" i="1" smtClean="0">
                              <a:latin typeface="Cambria Math"/>
                              <a:ea typeface="Cambria Math"/>
                            </a:rPr>
                            <m:t>=</m:t>
                          </m:r>
                          <m:r>
                            <a:rPr lang="en-US" b="0" i="1" smtClean="0">
                              <a:latin typeface="Cambria Math"/>
                              <a:ea typeface="Cambria Math"/>
                            </a:rPr>
                            <m:t>𝑒</m:t>
                          </m:r>
                        </m:e>
                        <m:sup>
                          <m:sSub>
                            <m:sSubPr>
                              <m:ctrlPr>
                                <a:rPr lang="el-GR"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0</m:t>
                              </m:r>
                            </m:sub>
                          </m:sSub>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r>
                            <a:rPr lang="en-US" b="0" i="1" dirty="0" smtClean="0">
                              <a:latin typeface="Cambria Math"/>
                              <a:ea typeface="Cambria Math"/>
                            </a:rPr>
                            <m:t>(</m:t>
                          </m:r>
                          <m:r>
                            <a:rPr lang="en-US" b="0" i="1" smtClean="0">
                              <a:latin typeface="Cambria Math"/>
                              <a:ea typeface="Cambria Math"/>
                            </a:rPr>
                            <m:t>𝑋</m:t>
                          </m:r>
                          <m:r>
                            <a:rPr lang="en-US" b="0" i="1" smtClean="0">
                              <a:latin typeface="Cambria Math"/>
                              <a:ea typeface="Cambria Math"/>
                            </a:rPr>
                            <m:t>+1)</m:t>
                          </m:r>
                        </m:sup>
                      </m:sSup>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l-GR"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0</m:t>
                              </m:r>
                            </m:sub>
                          </m:sSub>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r>
                            <a:rPr lang="en-US" i="1">
                              <a:latin typeface="Cambria Math"/>
                              <a:ea typeface="Cambria Math"/>
                            </a:rPr>
                            <m:t>𝑋</m:t>
                          </m:r>
                        </m:sup>
                      </m:sSup>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699544" y="3191876"/>
                <a:ext cx="2612895" cy="382284"/>
              </a:xfrm>
              <a:prstGeom prst="rect">
                <a:avLst/>
              </a:prstGeom>
              <a:blipFill>
                <a:blip r:embed="rId6"/>
                <a:stretch>
                  <a:fillRect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699544" y="3609946"/>
                <a:ext cx="1862818" cy="382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a:rPr>
                          </m:ctrlPr>
                        </m:sSupPr>
                        <m:e>
                          <m:r>
                            <a:rPr lang="en-US" b="0" i="1" smtClean="0">
                              <a:latin typeface="Cambria Math"/>
                              <a:ea typeface="Cambria Math"/>
                            </a:rPr>
                            <m:t>=</m:t>
                          </m:r>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r>
                            <a:rPr lang="en-US" b="0" i="1" dirty="0" smtClean="0">
                              <a:latin typeface="Cambria Math"/>
                              <a:ea typeface="Cambria Math"/>
                            </a:rPr>
                            <m:t>(</m:t>
                          </m:r>
                          <m:r>
                            <a:rPr lang="en-US" b="0" i="1" smtClean="0">
                              <a:latin typeface="Cambria Math"/>
                              <a:ea typeface="Cambria Math"/>
                            </a:rPr>
                            <m:t>𝑋</m:t>
                          </m:r>
                          <m:r>
                            <a:rPr lang="en-US" b="0" i="1" smtClean="0">
                              <a:latin typeface="Cambria Math"/>
                              <a:ea typeface="Cambria Math"/>
                            </a:rPr>
                            <m:t>+1)</m:t>
                          </m:r>
                        </m:sup>
                      </m:sSup>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r>
                            <a:rPr lang="en-US" b="0" i="1" smtClean="0">
                              <a:latin typeface="Cambria Math"/>
                              <a:ea typeface="Cambria Math"/>
                            </a:rPr>
                            <m:t>𝑋</m:t>
                          </m:r>
                        </m:sup>
                      </m:sSup>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699544" y="3609946"/>
                <a:ext cx="1862818" cy="382284"/>
              </a:xfrm>
              <a:prstGeom prst="rect">
                <a:avLst/>
              </a:prstGeom>
              <a:blipFill>
                <a:blip r:embed="rId7"/>
                <a:stretch>
                  <a:fillRect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699544" y="4044518"/>
                <a:ext cx="2160860" cy="3822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 </m:t>
                          </m:r>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r>
                            <a:rPr lang="en-US" b="0" i="1" smtClean="0">
                              <a:latin typeface="Cambria Math"/>
                              <a:ea typeface="Cambria Math"/>
                            </a:rPr>
                            <m:t>𝑋</m:t>
                          </m:r>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sup>
                      </m:sSup>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r>
                            <a:rPr lang="en-US" b="0" i="1" smtClean="0">
                              <a:latin typeface="Cambria Math"/>
                              <a:ea typeface="Cambria Math"/>
                            </a:rPr>
                            <m:t>𝑋</m:t>
                          </m:r>
                        </m:sup>
                      </m:sSup>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699544" y="4044518"/>
                <a:ext cx="2160860" cy="382284"/>
              </a:xfrm>
              <a:prstGeom prst="rect">
                <a:avLst/>
              </a:prstGeom>
              <a:blipFill>
                <a:blip r:embed="rId8"/>
                <a:stretch>
                  <a:fillRect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15412" y="4436166"/>
                <a:ext cx="818044" cy="382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a:rPr>
                          </m:ctrlPr>
                        </m:sSupPr>
                        <m:e>
                          <m:r>
                            <a:rPr lang="en-US" b="0" i="1" smtClean="0">
                              <a:latin typeface="Cambria Math"/>
                              <a:ea typeface="Cambria Math"/>
                            </a:rPr>
                            <m:t>=</m:t>
                          </m:r>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sup>
                      </m:sSup>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3715412" y="4436166"/>
                <a:ext cx="818044" cy="38228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03041" y="5062672"/>
                <a:ext cx="8610600" cy="844783"/>
              </a:xfrm>
              <a:prstGeom prst="rect">
                <a:avLst/>
              </a:prstGeom>
              <a:noFill/>
            </p:spPr>
            <p:txBody>
              <a:bodyPr wrap="square" rtlCol="0">
                <a:spAutoFit/>
              </a:bodyPr>
              <a:lstStyle/>
              <a:p>
                <a:pPr algn="ctr"/>
                <a:r>
                  <a:rPr lang="en-US" sz="2400" b="1" dirty="0"/>
                  <a:t>Interpretation: A one unit increase in X is associated with a multiplicative change of </a:t>
                </a:r>
                <a14:m>
                  <m:oMath xmlns:m="http://schemas.openxmlformats.org/officeDocument/2006/math">
                    <m:sSup>
                      <m:sSupPr>
                        <m:ctrlPr>
                          <a:rPr lang="en-US" sz="2400" b="1" i="1" smtClean="0">
                            <a:latin typeface="Cambria Math" panose="02040503050406030204" pitchFamily="18" charset="0"/>
                            <a:ea typeface="Cambria Math"/>
                          </a:rPr>
                        </m:ctrlPr>
                      </m:sSupPr>
                      <m:e>
                        <m:r>
                          <a:rPr lang="en-US" sz="2400" b="1" i="1" smtClean="0">
                            <a:latin typeface="Cambria Math"/>
                            <a:ea typeface="Cambria Math"/>
                          </a:rPr>
                          <m:t>𝒆</m:t>
                        </m:r>
                      </m:e>
                      <m:sup>
                        <m:sSub>
                          <m:sSubPr>
                            <m:ctrlPr>
                              <a:rPr lang="en-US" sz="2400" b="1" i="1" dirty="0" smtClean="0">
                                <a:latin typeface="Cambria Math" panose="02040503050406030204" pitchFamily="18" charset="0"/>
                                <a:ea typeface="Cambria Math"/>
                              </a:rPr>
                            </m:ctrlPr>
                          </m:sSubPr>
                          <m:e>
                            <m:r>
                              <a:rPr lang="en-US" sz="2400" b="1" i="1" dirty="0" smtClean="0">
                                <a:latin typeface="Cambria Math"/>
                                <a:ea typeface="Cambria Math"/>
                              </a:rPr>
                              <m:t>𝜷</m:t>
                            </m:r>
                          </m:e>
                          <m:sub>
                            <m:r>
                              <a:rPr lang="en-US" sz="2400" b="1" i="1" dirty="0" smtClean="0">
                                <a:latin typeface="Cambria Math"/>
                                <a:ea typeface="Cambria Math"/>
                              </a:rPr>
                              <m:t>𝟏</m:t>
                            </m:r>
                          </m:sub>
                        </m:sSub>
                      </m:sup>
                    </m:sSup>
                  </m:oMath>
                </a14:m>
                <a:r>
                  <a:rPr lang="en-US" sz="2400" b="1" dirty="0"/>
                  <a:t> in Median(Y|X). </a:t>
                </a:r>
              </a:p>
            </p:txBody>
          </p:sp>
        </mc:Choice>
        <mc:Fallback xmlns="">
          <p:sp>
            <p:nvSpPr>
              <p:cNvPr id="12" name="TextBox 11"/>
              <p:cNvSpPr txBox="1">
                <a:spLocks noRot="1" noChangeAspect="1" noMove="1" noResize="1" noEditPoints="1" noAdjustHandles="1" noChangeArrowheads="1" noChangeShapeType="1" noTextEdit="1"/>
              </p:cNvSpPr>
              <p:nvPr/>
            </p:nvSpPr>
            <p:spPr>
              <a:xfrm>
                <a:off x="303041" y="5062672"/>
                <a:ext cx="8610600" cy="844783"/>
              </a:xfrm>
              <a:prstGeom prst="rect">
                <a:avLst/>
              </a:prstGeom>
              <a:blipFill>
                <a:blip r:embed="rId11"/>
                <a:stretch>
                  <a:fillRect l="-283" t="-5036" r="-1062" b="-15827"/>
                </a:stretch>
              </a:blipFill>
            </p:spPr>
            <p:txBody>
              <a:bodyPr/>
              <a:lstStyle/>
              <a:p>
                <a:r>
                  <a:rPr lang="en-US">
                    <a:noFill/>
                  </a:rPr>
                  <a:t> </a:t>
                </a:r>
              </a:p>
            </p:txBody>
          </p:sp>
        </mc:Fallback>
      </mc:AlternateContent>
      <p:sp>
        <p:nvSpPr>
          <p:cNvPr id="3" name="Rectangle 2"/>
          <p:cNvSpPr/>
          <p:nvPr/>
        </p:nvSpPr>
        <p:spPr>
          <a:xfrm>
            <a:off x="6446790" y="4348642"/>
            <a:ext cx="1782810" cy="615553"/>
          </a:xfrm>
          <a:prstGeom prst="rect">
            <a:avLst/>
          </a:prstGeom>
        </p:spPr>
        <p:txBody>
          <a:bodyPr wrap="square">
            <a:spAutoFit/>
          </a:bodyPr>
          <a:lstStyle/>
          <a:p>
            <a:r>
              <a:rPr lang="en-US" dirty="0"/>
              <a:t>Note: e = 2.718</a:t>
            </a:r>
          </a:p>
          <a:p>
            <a:r>
              <a:rPr lang="en-US" sz="1600" dirty="0"/>
              <a:t>(Approximately)</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736025-A36B-40F4-AC82-93557B548461}"/>
                  </a:ext>
                </a:extLst>
              </p:cNvPr>
              <p:cNvSpPr txBox="1"/>
              <p:nvPr/>
            </p:nvSpPr>
            <p:spPr>
              <a:xfrm>
                <a:off x="2869119" y="2756512"/>
                <a:ext cx="4387069" cy="382284"/>
              </a:xfrm>
              <a:prstGeom prst="rect">
                <a:avLst/>
              </a:prstGeom>
              <a:noFill/>
            </p:spPr>
            <p:txBody>
              <a:bodyPr wrap="square" rtlCol="0">
                <a:spAutoFit/>
              </a:bodyPr>
              <a:lstStyle/>
              <a:p>
                <a:r>
                  <a:rPr lang="en-US" dirty="0">
                    <a:ea typeface="Cambria Math"/>
                  </a:rPr>
                  <a:t>   and </a:t>
                </a:r>
                <a14:m>
                  <m:oMath xmlns:m="http://schemas.openxmlformats.org/officeDocument/2006/math">
                    <m:r>
                      <a:rPr lang="en-US" i="1" smtClean="0">
                        <a:latin typeface="Cambria Math"/>
                        <a:ea typeface="Cambria Math"/>
                      </a:rPr>
                      <m:t>𝑀</m:t>
                    </m:r>
                    <m:r>
                      <a:rPr lang="en-US" b="0" i="1" smtClean="0">
                        <a:latin typeface="Cambria Math"/>
                        <a:ea typeface="Cambria Math"/>
                      </a:rPr>
                      <m:t>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r>
                          <a:rPr lang="en-US" b="0" i="1" smtClean="0">
                            <a:latin typeface="Cambria Math" panose="02040503050406030204" pitchFamily="18" charset="0"/>
                            <a:ea typeface="Cambria Math"/>
                          </a:rPr>
                          <m:t>+1</m:t>
                        </m:r>
                      </m:e>
                    </m:d>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l-GR"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0</m:t>
                            </m:r>
                          </m:sub>
                        </m:sSub>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r>
                          <a:rPr lang="en-US" b="0" i="1" dirty="0" smtClean="0">
                            <a:latin typeface="Cambria Math" panose="02040503050406030204" pitchFamily="18" charset="0"/>
                            <a:ea typeface="Cambria Math"/>
                          </a:rPr>
                          <m:t>(</m:t>
                        </m:r>
                        <m:r>
                          <a:rPr lang="en-US" b="0" i="1" smtClean="0">
                            <a:latin typeface="Cambria Math"/>
                            <a:ea typeface="Cambria Math"/>
                          </a:rPr>
                          <m:t>𝑋</m:t>
                        </m:r>
                        <m:r>
                          <a:rPr lang="en-US" b="0" i="1" smtClean="0">
                            <a:latin typeface="Cambria Math" panose="02040503050406030204" pitchFamily="18" charset="0"/>
                            <a:ea typeface="Cambria Math"/>
                          </a:rPr>
                          <m:t>+1)</m:t>
                        </m:r>
                      </m:sup>
                    </m:sSup>
                  </m:oMath>
                </a14:m>
                <a:endParaRPr lang="en-US" dirty="0"/>
              </a:p>
            </p:txBody>
          </p:sp>
        </mc:Choice>
        <mc:Fallback xmlns="">
          <p:sp>
            <p:nvSpPr>
              <p:cNvPr id="15" name="TextBox 14">
                <a:extLst>
                  <a:ext uri="{FF2B5EF4-FFF2-40B4-BE49-F238E27FC236}">
                    <a16:creationId xmlns:a16="http://schemas.microsoft.com/office/drawing/2014/main" id="{D8736025-A36B-40F4-AC82-93557B548461}"/>
                  </a:ext>
                </a:extLst>
              </p:cNvPr>
              <p:cNvSpPr txBox="1">
                <a:spLocks noRot="1" noChangeAspect="1" noMove="1" noResize="1" noEditPoints="1" noAdjustHandles="1" noChangeArrowheads="1" noChangeShapeType="1" noTextEdit="1"/>
              </p:cNvSpPr>
              <p:nvPr/>
            </p:nvSpPr>
            <p:spPr>
              <a:xfrm>
                <a:off x="2869119" y="2756512"/>
                <a:ext cx="4387069" cy="382284"/>
              </a:xfrm>
              <a:prstGeom prst="rect">
                <a:avLst/>
              </a:prstGeom>
              <a:blipFill>
                <a:blip r:embed="rId12"/>
                <a:stretch>
                  <a:fillRect t="-3175" b="-25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911DA2-9242-4D22-A65E-304B0583897E}"/>
                  </a:ext>
                </a:extLst>
              </p:cNvPr>
              <p:cNvSpPr txBox="1"/>
              <p:nvPr/>
            </p:nvSpPr>
            <p:spPr>
              <a:xfrm>
                <a:off x="464981" y="2756512"/>
                <a:ext cx="2680797" cy="38228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a:latin typeface="Cambria Math"/>
                          <a:ea typeface="Cambria Math"/>
                        </a:rPr>
                        <m:t>𝑀𝑒𝑑𝑖𝑎𝑛</m:t>
                      </m:r>
                      <m:d>
                        <m:dPr>
                          <m:ctrlPr>
                            <a:rPr lang="en-US" i="1">
                              <a:latin typeface="Cambria Math" panose="02040503050406030204" pitchFamily="18" charset="0"/>
                              <a:ea typeface="Cambria Math"/>
                            </a:rPr>
                          </m:ctrlPr>
                        </m:dPr>
                        <m:e>
                          <m:r>
                            <a:rPr lang="en-US" i="1">
                              <a:latin typeface="Cambria Math"/>
                              <a:ea typeface="Cambria Math"/>
                            </a:rPr>
                            <m:t>𝑌</m:t>
                          </m:r>
                        </m:e>
                        <m:e>
                          <m:r>
                            <a:rPr lang="en-US" i="1">
                              <a:latin typeface="Cambria Math"/>
                              <a:ea typeface="Cambria Math"/>
                            </a:rPr>
                            <m:t>𝑋</m:t>
                          </m:r>
                        </m:e>
                      </m:d>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𝑒</m:t>
                          </m:r>
                        </m:e>
                        <m:sup>
                          <m:sSub>
                            <m:sSubPr>
                              <m:ctrlPr>
                                <a:rPr lang="el-GR"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0</m:t>
                              </m:r>
                            </m:sub>
                          </m:sSub>
                        </m:sup>
                      </m:sSup>
                      <m:sSup>
                        <m:sSupPr>
                          <m:ctrlPr>
                            <a:rPr lang="en-US" i="1">
                              <a:latin typeface="Cambria Math" panose="02040503050406030204" pitchFamily="18" charset="0"/>
                              <a:ea typeface="Cambria Math"/>
                            </a:rPr>
                          </m:ctrlPr>
                        </m:sSupPr>
                        <m:e>
                          <m:r>
                            <a:rPr lang="en-US" i="1">
                              <a:latin typeface="Cambria Math"/>
                              <a:ea typeface="Cambria Math"/>
                            </a:rPr>
                            <m:t>𝑒</m:t>
                          </m:r>
                        </m:e>
                        <m:sup>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r>
                            <a:rPr lang="en-US" i="1">
                              <a:latin typeface="Cambria Math"/>
                              <a:ea typeface="Cambria Math"/>
                            </a:rPr>
                            <m:t>𝑋</m:t>
                          </m:r>
                        </m:sup>
                      </m:sSup>
                    </m:oMath>
                  </m:oMathPara>
                </a14:m>
                <a:endParaRPr lang="en-US" dirty="0"/>
              </a:p>
            </p:txBody>
          </p:sp>
        </mc:Choice>
        <mc:Fallback xmlns="">
          <p:sp>
            <p:nvSpPr>
              <p:cNvPr id="16" name="TextBox 15">
                <a:extLst>
                  <a:ext uri="{FF2B5EF4-FFF2-40B4-BE49-F238E27FC236}">
                    <a16:creationId xmlns:a16="http://schemas.microsoft.com/office/drawing/2014/main" id="{45911DA2-9242-4D22-A65E-304B0583897E}"/>
                  </a:ext>
                </a:extLst>
              </p:cNvPr>
              <p:cNvSpPr txBox="1">
                <a:spLocks noRot="1" noChangeAspect="1" noMove="1" noResize="1" noEditPoints="1" noAdjustHandles="1" noChangeArrowheads="1" noChangeShapeType="1" noTextEdit="1"/>
              </p:cNvSpPr>
              <p:nvPr/>
            </p:nvSpPr>
            <p:spPr>
              <a:xfrm>
                <a:off x="464981" y="2756512"/>
                <a:ext cx="2680797" cy="382284"/>
              </a:xfrm>
              <a:prstGeom prst="rect">
                <a:avLst/>
              </a:prstGeom>
              <a:blipFill>
                <a:blip r:embed="rId13"/>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0810FB49-DC68-47D7-BF41-CDF2D1FFE3C6}"/>
              </a:ext>
            </a:extLst>
          </p:cNvPr>
          <p:cNvCxnSpPr>
            <a:cxnSpLocks/>
          </p:cNvCxnSpPr>
          <p:nvPr/>
        </p:nvCxnSpPr>
        <p:spPr>
          <a:xfrm flipV="1">
            <a:off x="4198354" y="4076974"/>
            <a:ext cx="424890" cy="2446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AA3F4F-A14C-4C24-A315-1030B12DC971}"/>
              </a:ext>
            </a:extLst>
          </p:cNvPr>
          <p:cNvCxnSpPr>
            <a:cxnSpLocks/>
          </p:cNvCxnSpPr>
          <p:nvPr/>
        </p:nvCxnSpPr>
        <p:spPr>
          <a:xfrm flipV="1">
            <a:off x="5209630" y="4087588"/>
            <a:ext cx="424890" cy="2446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5ED5C7-3731-4D98-8882-E90EEC775DD1}"/>
              </a:ext>
            </a:extLst>
          </p:cNvPr>
          <p:cNvCxnSpPr>
            <a:cxnSpLocks/>
          </p:cNvCxnSpPr>
          <p:nvPr/>
        </p:nvCxnSpPr>
        <p:spPr>
          <a:xfrm flipV="1">
            <a:off x="4057325" y="3235710"/>
            <a:ext cx="424890" cy="2446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D03E0E4-5F8D-495B-86A0-49A3EB1AFC1B}"/>
              </a:ext>
            </a:extLst>
          </p:cNvPr>
          <p:cNvCxnSpPr>
            <a:cxnSpLocks/>
          </p:cNvCxnSpPr>
          <p:nvPr/>
        </p:nvCxnSpPr>
        <p:spPr>
          <a:xfrm flipV="1">
            <a:off x="5316095" y="3219078"/>
            <a:ext cx="424890" cy="2446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119C326-51B1-416B-AD20-3D55CF017A75}"/>
                  </a:ext>
                </a:extLst>
              </p:cNvPr>
              <p:cNvSpPr/>
              <p:nvPr/>
            </p:nvSpPr>
            <p:spPr>
              <a:xfrm>
                <a:off x="3977800" y="1845498"/>
                <a:ext cx="3600537" cy="404983"/>
              </a:xfrm>
              <a:prstGeom prst="rect">
                <a:avLst/>
              </a:prstGeom>
            </p:spPr>
            <p:txBody>
              <a:bodyPr wrap="none">
                <a:spAutoFit/>
              </a:bodyPr>
              <a:lstStyle/>
              <a:p>
                <a:r>
                  <a:rPr lang="en-US" dirty="0"/>
                  <a:t>*</a:t>
                </a:r>
                <a14:m>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charset="0"/>
                          </a:rPr>
                          <m:t>log</m:t>
                        </m:r>
                      </m:fName>
                      <m:e>
                        <m:d>
                          <m:dPr>
                            <m:ctrlPr>
                              <a:rPr lang="en-US" i="1">
                                <a:latin typeface="Cambria Math" panose="02040503050406030204" pitchFamily="18" charset="0"/>
                              </a:rPr>
                            </m:ctrlPr>
                          </m:dPr>
                          <m:e>
                            <m:r>
                              <a:rPr lang="en-US" i="1">
                                <a:latin typeface="Cambria Math" charset="0"/>
                              </a:rPr>
                              <m:t>𝑀𝑒𝑑𝑖𝑎𝑛</m:t>
                            </m:r>
                            <m:d>
                              <m:dPr>
                                <m:ctrlPr>
                                  <a:rPr lang="en-US" i="1">
                                    <a:latin typeface="Cambria Math" panose="02040503050406030204" pitchFamily="18" charset="0"/>
                                  </a:rPr>
                                </m:ctrlPr>
                              </m:dPr>
                              <m:e>
                                <m:r>
                                  <a:rPr lang="en-US" b="0" i="1" smtClean="0">
                                    <a:latin typeface="Cambria Math" panose="02040503050406030204" pitchFamily="18" charset="0"/>
                                  </a:rPr>
                                  <m:t>𝑌</m:t>
                                </m:r>
                              </m:e>
                            </m:d>
                          </m:e>
                        </m:d>
                      </m:e>
                    </m:func>
                    <m:r>
                      <a:rPr lang="en-US" b="0" i="1" smtClean="0">
                        <a:latin typeface="Cambria Math" panose="02040503050406030204" pitchFamily="18" charset="0"/>
                      </a:rPr>
                      <m:t>=</m:t>
                    </m:r>
                    <m:r>
                      <a:rPr lang="en-US" b="0" i="1" smtClean="0">
                        <a:latin typeface="Cambria Math" panose="02040503050406030204" pitchFamily="18" charset="0"/>
                      </a:rPr>
                      <m:t>𝑚𝑒𝑎𝑛</m:t>
                    </m:r>
                    <m:d>
                      <m:dPr>
                        <m:ctrlPr>
                          <a:rPr lang="en-US" b="0" i="1" smtClean="0">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𝑌</m:t>
                                </m:r>
                              </m:e>
                            </m:d>
                          </m:e>
                        </m:func>
                      </m:e>
                    </m:d>
                  </m:oMath>
                </a14:m>
                <a:endParaRPr lang="en-US" dirty="0"/>
              </a:p>
            </p:txBody>
          </p:sp>
        </mc:Choice>
        <mc:Fallback xmlns="">
          <p:sp>
            <p:nvSpPr>
              <p:cNvPr id="17" name="Rectangle 16">
                <a:extLst>
                  <a:ext uri="{FF2B5EF4-FFF2-40B4-BE49-F238E27FC236}">
                    <a16:creationId xmlns:a16="http://schemas.microsoft.com/office/drawing/2014/main" id="{2119C326-51B1-416B-AD20-3D55CF017A75}"/>
                  </a:ext>
                </a:extLst>
              </p:cNvPr>
              <p:cNvSpPr>
                <a:spLocks noRot="1" noChangeAspect="1" noMove="1" noResize="1" noEditPoints="1" noAdjustHandles="1" noChangeArrowheads="1" noChangeShapeType="1" noTextEdit="1"/>
              </p:cNvSpPr>
              <p:nvPr/>
            </p:nvSpPr>
            <p:spPr>
              <a:xfrm>
                <a:off x="3977800" y="1845498"/>
                <a:ext cx="3600537" cy="404983"/>
              </a:xfrm>
              <a:prstGeom prst="rect">
                <a:avLst/>
              </a:prstGeom>
              <a:blipFill>
                <a:blip r:embed="rId14"/>
                <a:stretch>
                  <a:fillRect l="-1525" t="-4545" b="-196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695EF85-851D-41E8-AAD7-5A2A63FEC09C}"/>
                  </a:ext>
                </a:extLst>
              </p:cNvPr>
              <p:cNvSpPr txBox="1"/>
              <p:nvPr/>
            </p:nvSpPr>
            <p:spPr>
              <a:xfrm>
                <a:off x="464981" y="2289326"/>
                <a:ext cx="3512819" cy="41575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i="1" smtClean="0">
                              <a:latin typeface="Cambria Math" panose="02040503050406030204" pitchFamily="18" charset="0"/>
                              <a:ea typeface="Cambria Math"/>
                            </a:rPr>
                          </m:ctrlPr>
                        </m:sSupPr>
                        <m:e>
                          <m:r>
                            <a:rPr lang="en-US" b="0" i="1" smtClean="0">
                              <a:latin typeface="Cambria Math" panose="02040503050406030204" pitchFamily="18" charset="0"/>
                              <a:ea typeface="Cambria Math"/>
                            </a:rPr>
                            <m:t>𝑒</m:t>
                          </m:r>
                        </m:e>
                        <m:sup>
                          <m:r>
                            <m:rPr>
                              <m:sty m:val="p"/>
                            </m:rPr>
                            <a:rPr lang="en-US">
                              <a:latin typeface="Cambria Math" panose="02040503050406030204" pitchFamily="18" charset="0"/>
                              <a:ea typeface="Cambria Math"/>
                            </a:rPr>
                            <m:t>log</m:t>
                          </m:r>
                          <m:r>
                            <a:rPr lang="en-US" i="1">
                              <a:latin typeface="Cambria Math" panose="02040503050406030204" pitchFamily="18" charset="0"/>
                              <a:ea typeface="Cambria Math"/>
                            </a:rPr>
                            <m:t>⁡(</m:t>
                          </m:r>
                          <m:r>
                            <a:rPr lang="en-US" i="1">
                              <a:latin typeface="Cambria Math"/>
                              <a:ea typeface="Cambria Math"/>
                            </a:rPr>
                            <m:t>𝑀𝑒𝑑𝑖𝑎𝑛</m:t>
                          </m:r>
                          <m:d>
                            <m:dPr>
                              <m:ctrlPr>
                                <a:rPr lang="en-US" i="1">
                                  <a:latin typeface="Cambria Math" panose="02040503050406030204" pitchFamily="18" charset="0"/>
                                  <a:ea typeface="Cambria Math"/>
                                </a:rPr>
                              </m:ctrlPr>
                            </m:dPr>
                            <m:e>
                              <m:r>
                                <a:rPr lang="en-US" i="1">
                                  <a:latin typeface="Cambria Math"/>
                                  <a:ea typeface="Cambria Math"/>
                                </a:rPr>
                                <m:t>𝑌</m:t>
                              </m:r>
                            </m:e>
                            <m:e>
                              <m:r>
                                <a:rPr lang="en-US" i="1">
                                  <a:latin typeface="Cambria Math"/>
                                  <a:ea typeface="Cambria Math"/>
                                </a:rPr>
                                <m:t>𝑋</m:t>
                              </m:r>
                            </m:e>
                          </m:d>
                          <m:r>
                            <a:rPr lang="en-US" i="1">
                              <a:latin typeface="Cambria Math" panose="02040503050406030204" pitchFamily="18" charset="0"/>
                              <a:ea typeface="Cambria Math"/>
                            </a:rPr>
                            <m:t>)</m:t>
                          </m:r>
                        </m:sup>
                      </m:sSup>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l-GR"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0</m:t>
                              </m:r>
                            </m:sub>
                          </m:sSub>
                          <m:r>
                            <a:rPr lang="en-US" b="0" i="1" dirty="0" smtClean="0">
                              <a:latin typeface="Cambria Math" panose="02040503050406030204" pitchFamily="18" charset="0"/>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r>
                            <a:rPr lang="en-US" i="1">
                              <a:latin typeface="Cambria Math"/>
                              <a:ea typeface="Cambria Math"/>
                            </a:rPr>
                            <m:t>𝑋</m:t>
                          </m:r>
                        </m:sup>
                      </m:sSup>
                    </m:oMath>
                  </m:oMathPara>
                </a14:m>
                <a:endParaRPr lang="en-US" dirty="0"/>
              </a:p>
            </p:txBody>
          </p:sp>
        </mc:Choice>
        <mc:Fallback xmlns="">
          <p:sp>
            <p:nvSpPr>
              <p:cNvPr id="25" name="TextBox 24">
                <a:extLst>
                  <a:ext uri="{FF2B5EF4-FFF2-40B4-BE49-F238E27FC236}">
                    <a16:creationId xmlns:a16="http://schemas.microsoft.com/office/drawing/2014/main" id="{E695EF85-851D-41E8-AAD7-5A2A63FEC09C}"/>
                  </a:ext>
                </a:extLst>
              </p:cNvPr>
              <p:cNvSpPr txBox="1">
                <a:spLocks noRot="1" noChangeAspect="1" noMove="1" noResize="1" noEditPoints="1" noAdjustHandles="1" noChangeArrowheads="1" noChangeShapeType="1" noTextEdit="1"/>
              </p:cNvSpPr>
              <p:nvPr/>
            </p:nvSpPr>
            <p:spPr>
              <a:xfrm>
                <a:off x="464981" y="2289326"/>
                <a:ext cx="3512819" cy="41575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5937999-52E8-4968-BBF9-EC351AF00DF3}"/>
                  </a:ext>
                </a:extLst>
              </p:cNvPr>
              <p:cNvSpPr txBox="1"/>
              <p:nvPr/>
            </p:nvSpPr>
            <p:spPr>
              <a:xfrm>
                <a:off x="464981" y="3610990"/>
                <a:ext cx="3512820"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ea typeface="Cambria Math"/>
                        </a:rPr>
                        <m:t>𝑀𝑒𝑑𝑖𝑎𝑛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r>
                            <a:rPr lang="en-US" b="0" i="1" smtClean="0">
                              <a:latin typeface="Cambria Math"/>
                              <a:ea typeface="Cambria Math"/>
                            </a:rPr>
                            <m:t>+1</m:t>
                          </m:r>
                        </m:e>
                      </m:d>
                      <m:r>
                        <a:rPr lang="en-US" b="0" i="1" smtClean="0">
                          <a:latin typeface="Cambria Math"/>
                          <a:ea typeface="Cambria Math"/>
                        </a:rPr>
                        <m:t>/ </m:t>
                      </m:r>
                      <m:r>
                        <a:rPr lang="en-US" i="1" smtClean="0">
                          <a:latin typeface="Cambria Math"/>
                          <a:ea typeface="Cambria Math"/>
                        </a:rPr>
                        <m:t>𝑀</m:t>
                      </m:r>
                      <m:r>
                        <a:rPr lang="en-US" b="0" i="1" smtClean="0">
                          <a:latin typeface="Cambria Math"/>
                          <a:ea typeface="Cambria Math"/>
                        </a:rPr>
                        <m:t>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e>
                      </m:d>
                    </m:oMath>
                  </m:oMathPara>
                </a14:m>
                <a:endParaRPr lang="en-US" dirty="0"/>
              </a:p>
            </p:txBody>
          </p:sp>
        </mc:Choice>
        <mc:Fallback xmlns="">
          <p:sp>
            <p:nvSpPr>
              <p:cNvPr id="26" name="TextBox 25">
                <a:extLst>
                  <a:ext uri="{FF2B5EF4-FFF2-40B4-BE49-F238E27FC236}">
                    <a16:creationId xmlns:a16="http://schemas.microsoft.com/office/drawing/2014/main" id="{C5937999-52E8-4968-BBF9-EC351AF00DF3}"/>
                  </a:ext>
                </a:extLst>
              </p:cNvPr>
              <p:cNvSpPr txBox="1">
                <a:spLocks noRot="1" noChangeAspect="1" noMove="1" noResize="1" noEditPoints="1" noAdjustHandles="1" noChangeArrowheads="1" noChangeShapeType="1" noTextEdit="1"/>
              </p:cNvSpPr>
              <p:nvPr/>
            </p:nvSpPr>
            <p:spPr>
              <a:xfrm>
                <a:off x="464981" y="3610990"/>
                <a:ext cx="3512820" cy="369332"/>
              </a:xfrm>
              <a:prstGeom prst="rect">
                <a:avLst/>
              </a:prstGeom>
              <a:blipFill>
                <a:blip r:embed="rId16"/>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492FAE8-8316-4EB5-8404-A3FFE00E8FC7}"/>
                  </a:ext>
                </a:extLst>
              </p:cNvPr>
              <p:cNvSpPr txBox="1"/>
              <p:nvPr/>
            </p:nvSpPr>
            <p:spPr>
              <a:xfrm>
                <a:off x="464981" y="4031753"/>
                <a:ext cx="3512820"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ea typeface="Cambria Math"/>
                        </a:rPr>
                        <m:t>𝑀𝑒𝑑𝑖𝑎𝑛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r>
                            <a:rPr lang="en-US" b="0" i="1" smtClean="0">
                              <a:latin typeface="Cambria Math"/>
                              <a:ea typeface="Cambria Math"/>
                            </a:rPr>
                            <m:t>+1</m:t>
                          </m:r>
                        </m:e>
                      </m:d>
                      <m:r>
                        <a:rPr lang="en-US" b="0" i="1" smtClean="0">
                          <a:latin typeface="Cambria Math"/>
                          <a:ea typeface="Cambria Math"/>
                        </a:rPr>
                        <m:t>/ </m:t>
                      </m:r>
                      <m:r>
                        <a:rPr lang="en-US" i="1" smtClean="0">
                          <a:latin typeface="Cambria Math"/>
                          <a:ea typeface="Cambria Math"/>
                        </a:rPr>
                        <m:t>𝑀</m:t>
                      </m:r>
                      <m:r>
                        <a:rPr lang="en-US" b="0" i="1" smtClean="0">
                          <a:latin typeface="Cambria Math"/>
                          <a:ea typeface="Cambria Math"/>
                        </a:rPr>
                        <m:t>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e>
                      </m:d>
                    </m:oMath>
                  </m:oMathPara>
                </a14:m>
                <a:endParaRPr lang="en-US" dirty="0"/>
              </a:p>
            </p:txBody>
          </p:sp>
        </mc:Choice>
        <mc:Fallback xmlns="">
          <p:sp>
            <p:nvSpPr>
              <p:cNvPr id="27" name="TextBox 26">
                <a:extLst>
                  <a:ext uri="{FF2B5EF4-FFF2-40B4-BE49-F238E27FC236}">
                    <a16:creationId xmlns:a16="http://schemas.microsoft.com/office/drawing/2014/main" id="{4492FAE8-8316-4EB5-8404-A3FFE00E8FC7}"/>
                  </a:ext>
                </a:extLst>
              </p:cNvPr>
              <p:cNvSpPr txBox="1">
                <a:spLocks noRot="1" noChangeAspect="1" noMove="1" noResize="1" noEditPoints="1" noAdjustHandles="1" noChangeArrowheads="1" noChangeShapeType="1" noTextEdit="1"/>
              </p:cNvSpPr>
              <p:nvPr/>
            </p:nvSpPr>
            <p:spPr>
              <a:xfrm>
                <a:off x="464981" y="4031753"/>
                <a:ext cx="3512820" cy="369332"/>
              </a:xfrm>
              <a:prstGeom prst="rect">
                <a:avLst/>
              </a:prstGeom>
              <a:blipFill>
                <a:blip r:embed="rId17"/>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DD8AE10-EE76-43D5-9687-30B4FF4D32CD}"/>
                  </a:ext>
                </a:extLst>
              </p:cNvPr>
              <p:cNvSpPr txBox="1"/>
              <p:nvPr/>
            </p:nvSpPr>
            <p:spPr>
              <a:xfrm>
                <a:off x="464981" y="4452519"/>
                <a:ext cx="3512820"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ea typeface="Cambria Math"/>
                        </a:rPr>
                        <m:t>𝑀𝑒𝑑𝑖𝑎𝑛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r>
                            <a:rPr lang="en-US" b="0" i="1" smtClean="0">
                              <a:latin typeface="Cambria Math"/>
                              <a:ea typeface="Cambria Math"/>
                            </a:rPr>
                            <m:t>+1</m:t>
                          </m:r>
                        </m:e>
                      </m:d>
                      <m:r>
                        <a:rPr lang="en-US" b="0" i="1" smtClean="0">
                          <a:latin typeface="Cambria Math"/>
                          <a:ea typeface="Cambria Math"/>
                        </a:rPr>
                        <m:t>/ </m:t>
                      </m:r>
                      <m:r>
                        <a:rPr lang="en-US" i="1" smtClean="0">
                          <a:latin typeface="Cambria Math"/>
                          <a:ea typeface="Cambria Math"/>
                        </a:rPr>
                        <m:t>𝑀</m:t>
                      </m:r>
                      <m:r>
                        <a:rPr lang="en-US" b="0" i="1" smtClean="0">
                          <a:latin typeface="Cambria Math"/>
                          <a:ea typeface="Cambria Math"/>
                        </a:rPr>
                        <m:t>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e>
                      </m:d>
                    </m:oMath>
                  </m:oMathPara>
                </a14:m>
                <a:endParaRPr lang="en-US" dirty="0"/>
              </a:p>
            </p:txBody>
          </p:sp>
        </mc:Choice>
        <mc:Fallback xmlns="">
          <p:sp>
            <p:nvSpPr>
              <p:cNvPr id="28" name="TextBox 27">
                <a:extLst>
                  <a:ext uri="{FF2B5EF4-FFF2-40B4-BE49-F238E27FC236}">
                    <a16:creationId xmlns:a16="http://schemas.microsoft.com/office/drawing/2014/main" id="{9DD8AE10-EE76-43D5-9687-30B4FF4D32CD}"/>
                  </a:ext>
                </a:extLst>
              </p:cNvPr>
              <p:cNvSpPr txBox="1">
                <a:spLocks noRot="1" noChangeAspect="1" noMove="1" noResize="1" noEditPoints="1" noAdjustHandles="1" noChangeArrowheads="1" noChangeShapeType="1" noTextEdit="1"/>
              </p:cNvSpPr>
              <p:nvPr/>
            </p:nvSpPr>
            <p:spPr>
              <a:xfrm>
                <a:off x="464981" y="4452519"/>
                <a:ext cx="3512820" cy="369332"/>
              </a:xfrm>
              <a:prstGeom prst="rect">
                <a:avLst/>
              </a:prstGeom>
              <a:blipFill>
                <a:blip r:embed="rId1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0CE049-9E48-455C-B074-AA4158F9EF10}"/>
                  </a:ext>
                </a:extLst>
              </p:cNvPr>
              <p:cNvSpPr txBox="1"/>
              <p:nvPr/>
            </p:nvSpPr>
            <p:spPr>
              <a:xfrm>
                <a:off x="228156" y="6009585"/>
                <a:ext cx="8610599" cy="656655"/>
              </a:xfrm>
              <a:prstGeom prst="rect">
                <a:avLst/>
              </a:prstGeom>
              <a:noFill/>
            </p:spPr>
            <p:txBody>
              <a:bodyPr wrap="square" rtlCol="0">
                <a:spAutoFit/>
              </a:bodyPr>
              <a:lstStyle/>
              <a:p>
                <a:r>
                  <a:rPr lang="en-US" dirty="0">
                    <a:ea typeface="Cambria Math"/>
                  </a:rPr>
                  <a:t>** Note: We use a base of e for </a:t>
                </a:r>
                <a14:m>
                  <m:oMath xmlns:m="http://schemas.openxmlformats.org/officeDocument/2006/math">
                    <m:sSup>
                      <m:sSupPr>
                        <m:ctrlPr>
                          <a:rPr lang="en-US" i="1">
                            <a:latin typeface="Cambria Math" panose="02040503050406030204" pitchFamily="18" charset="0"/>
                            <a:ea typeface="Cambria Math"/>
                          </a:rPr>
                        </m:ctrlPr>
                      </m:sSupPr>
                      <m:e>
                        <m:r>
                          <a:rPr lang="en-US" b="0" i="1">
                            <a:latin typeface="Cambria Math"/>
                            <a:ea typeface="Cambria Math"/>
                          </a:rPr>
                          <m:t>𝑒</m:t>
                        </m:r>
                      </m:e>
                      <m:sup>
                        <m:sSub>
                          <m:sSubPr>
                            <m:ctrlPr>
                              <a:rPr lang="en-US" i="1" dirty="0">
                                <a:latin typeface="Cambria Math" panose="02040503050406030204" pitchFamily="18" charset="0"/>
                                <a:ea typeface="Cambria Math"/>
                              </a:rPr>
                            </m:ctrlPr>
                          </m:sSubPr>
                          <m:e>
                            <m:r>
                              <a:rPr lang="en-US" b="0" i="1" dirty="0">
                                <a:latin typeface="Cambria Math"/>
                                <a:ea typeface="Cambria Math"/>
                              </a:rPr>
                              <m:t>𝛽</m:t>
                            </m:r>
                          </m:e>
                          <m:sub>
                            <m:r>
                              <a:rPr lang="en-US" b="0" i="1" dirty="0">
                                <a:latin typeface="Cambria Math"/>
                                <a:ea typeface="Cambria Math"/>
                              </a:rPr>
                              <m:t>1</m:t>
                            </m:r>
                          </m:sub>
                        </m:sSub>
                      </m:sup>
                    </m:sSup>
                  </m:oMath>
                </a14:m>
                <a:r>
                  <a:rPr lang="en-US" dirty="0"/>
                  <a:t> because the base on the log function was implied to be e. (Other bases could be interchanged.)</a:t>
                </a:r>
              </a:p>
            </p:txBody>
          </p:sp>
        </mc:Choice>
        <mc:Fallback xmlns="">
          <p:sp>
            <p:nvSpPr>
              <p:cNvPr id="4" name="TextBox 3">
                <a:extLst>
                  <a:ext uri="{FF2B5EF4-FFF2-40B4-BE49-F238E27FC236}">
                    <a16:creationId xmlns:a16="http://schemas.microsoft.com/office/drawing/2014/main" id="{340CE049-9E48-455C-B074-AA4158F9EF10}"/>
                  </a:ext>
                </a:extLst>
              </p:cNvPr>
              <p:cNvSpPr txBox="1">
                <a:spLocks noRot="1" noChangeAspect="1" noMove="1" noResize="1" noEditPoints="1" noAdjustHandles="1" noChangeArrowheads="1" noChangeShapeType="1" noTextEdit="1"/>
              </p:cNvSpPr>
              <p:nvPr/>
            </p:nvSpPr>
            <p:spPr>
              <a:xfrm>
                <a:off x="228156" y="6009585"/>
                <a:ext cx="8610599" cy="656655"/>
              </a:xfrm>
              <a:prstGeom prst="rect">
                <a:avLst/>
              </a:prstGeom>
              <a:blipFill>
                <a:blip r:embed="rId19"/>
                <a:stretch>
                  <a:fillRect l="-566" t="-2778" b="-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A76E546-D6D6-4A14-807B-F5AF2BFD847E}"/>
                  </a:ext>
                </a:extLst>
              </p:cNvPr>
              <p:cNvSpPr/>
              <p:nvPr/>
            </p:nvSpPr>
            <p:spPr>
              <a:xfrm>
                <a:off x="3977799" y="2252086"/>
                <a:ext cx="2748509" cy="381643"/>
              </a:xfrm>
              <a:prstGeom prst="rect">
                <a:avLst/>
              </a:prstGeom>
            </p:spPr>
            <p:txBody>
              <a:bodyPr wrap="none">
                <a:spAutoFit/>
              </a:bodyPr>
              <a:lstStyle/>
              <a:p>
                <a:r>
                  <a:rPr lang="en-US" dirty="0"/>
                  <a:t>*</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𝑎</m:t>
                                </m:r>
                              </m:sub>
                            </m:sSub>
                          </m:fName>
                          <m:e>
                            <m:r>
                              <a:rPr lang="en-US" b="0" i="1" smtClean="0">
                                <a:latin typeface="Cambria Math" panose="02040503050406030204" pitchFamily="18" charset="0"/>
                              </a:rPr>
                              <m:t>𝑦</m:t>
                            </m:r>
                          </m:e>
                        </m:func>
                      </m:sup>
                    </m:sSup>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for any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&gt;0</m:t>
                    </m:r>
                  </m:oMath>
                </a14:m>
                <a:endParaRPr lang="en-US" dirty="0"/>
              </a:p>
            </p:txBody>
          </p:sp>
        </mc:Choice>
        <mc:Fallback xmlns="">
          <p:sp>
            <p:nvSpPr>
              <p:cNvPr id="24" name="Rectangle 23">
                <a:extLst>
                  <a:ext uri="{FF2B5EF4-FFF2-40B4-BE49-F238E27FC236}">
                    <a16:creationId xmlns:a16="http://schemas.microsoft.com/office/drawing/2014/main" id="{EA76E546-D6D6-4A14-807B-F5AF2BFD847E}"/>
                  </a:ext>
                </a:extLst>
              </p:cNvPr>
              <p:cNvSpPr>
                <a:spLocks noRot="1" noChangeAspect="1" noMove="1" noResize="1" noEditPoints="1" noAdjustHandles="1" noChangeArrowheads="1" noChangeShapeType="1" noTextEdit="1"/>
              </p:cNvSpPr>
              <p:nvPr/>
            </p:nvSpPr>
            <p:spPr>
              <a:xfrm>
                <a:off x="3977799" y="2252086"/>
                <a:ext cx="2748509" cy="381643"/>
              </a:xfrm>
              <a:prstGeom prst="rect">
                <a:avLst/>
              </a:prstGeom>
              <a:blipFill>
                <a:blip r:embed="rId20"/>
                <a:stretch>
                  <a:fillRect l="-2000" t="-3175" b="-25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775163C9-5CD4-4AF9-870B-7BED171006F6}"/>
                  </a:ext>
                </a:extLst>
              </p:cNvPr>
              <p:cNvSpPr/>
              <p:nvPr/>
            </p:nvSpPr>
            <p:spPr>
              <a:xfrm>
                <a:off x="3977799" y="1446424"/>
                <a:ext cx="3448893" cy="369332"/>
              </a:xfrm>
              <a:prstGeom prst="rect">
                <a:avLst/>
              </a:prstGeom>
            </p:spPr>
            <p:txBody>
              <a:bodyPr wrap="none">
                <a:spAutoFit/>
              </a:bodyPr>
              <a:lstStyle/>
              <a:p>
                <a:r>
                  <a:rPr lang="en-US" dirty="0"/>
                  <a:t>*Assume </a:t>
                </a:r>
                <a14:m>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charset="0"/>
                          </a:rPr>
                          <m:t>log</m:t>
                        </m:r>
                      </m:fName>
                      <m:e>
                        <m:d>
                          <m:dPr>
                            <m:ctrlPr>
                              <a:rPr lang="en-US" i="1">
                                <a:latin typeface="Cambria Math" panose="02040503050406030204" pitchFamily="18" charset="0"/>
                              </a:rPr>
                            </m:ctrlPr>
                          </m:dPr>
                          <m:e>
                            <m:r>
                              <a:rPr lang="en-US" i="1" smtClean="0">
                                <a:latin typeface="Cambria Math" panose="02040503050406030204" pitchFamily="18" charset="0"/>
                              </a:rPr>
                              <m:t>𝑌</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𝑒</m:t>
                            </m:r>
                          </m:sub>
                        </m:sSub>
                      </m:fName>
                      <m:e>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e>
                    </m:func>
                  </m:oMath>
                </a14:m>
                <a:r>
                  <a:rPr lang="en-US" dirty="0"/>
                  <a:t> here.</a:t>
                </a:r>
              </a:p>
            </p:txBody>
          </p:sp>
        </mc:Choice>
        <mc:Fallback xmlns="">
          <p:sp>
            <p:nvSpPr>
              <p:cNvPr id="29" name="Rectangle 28">
                <a:extLst>
                  <a:ext uri="{FF2B5EF4-FFF2-40B4-BE49-F238E27FC236}">
                    <a16:creationId xmlns:a16="http://schemas.microsoft.com/office/drawing/2014/main" id="{775163C9-5CD4-4AF9-870B-7BED171006F6}"/>
                  </a:ext>
                </a:extLst>
              </p:cNvPr>
              <p:cNvSpPr>
                <a:spLocks noRot="1" noChangeAspect="1" noMove="1" noResize="1" noEditPoints="1" noAdjustHandles="1" noChangeArrowheads="1" noChangeShapeType="1" noTextEdit="1"/>
              </p:cNvSpPr>
              <p:nvPr/>
            </p:nvSpPr>
            <p:spPr>
              <a:xfrm>
                <a:off x="3977799" y="1446424"/>
                <a:ext cx="3448893" cy="369332"/>
              </a:xfrm>
              <a:prstGeom prst="rect">
                <a:avLst/>
              </a:prstGeom>
              <a:blipFill>
                <a:blip r:embed="rId21"/>
                <a:stretch>
                  <a:fillRect l="-1593" t="-8197" r="-531" b="-24590"/>
                </a:stretch>
              </a:blipFill>
            </p:spPr>
            <p:txBody>
              <a:bodyPr/>
              <a:lstStyle/>
              <a:p>
                <a:r>
                  <a:rPr lang="en-US">
                    <a:noFill/>
                  </a:rPr>
                  <a:t> </a:t>
                </a:r>
              </a:p>
            </p:txBody>
          </p:sp>
        </mc:Fallback>
      </mc:AlternateContent>
    </p:spTree>
    <p:extLst>
      <p:ext uri="{BB962C8B-B14F-4D97-AF65-F5344CB8AC3E}">
        <p14:creationId xmlns:p14="http://schemas.microsoft.com/office/powerpoint/2010/main" val="116839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fade">
                                      <p:cBhvr>
                                        <p:cTn id="85" dur="500"/>
                                        <p:tgtEl>
                                          <p:spTgt spid="1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fade">
                                      <p:cBhvr>
                                        <p:cTn id="90" dur="500"/>
                                        <p:tgtEl>
                                          <p:spTgt spid="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fade">
                                      <p:cBhvr>
                                        <p:cTn id="95" dur="500"/>
                                        <p:tgtEl>
                                          <p:spTgt spid="12"/>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3" grpId="0"/>
      <p:bldP spid="15" grpId="0"/>
      <p:bldP spid="16" grpId="0"/>
      <p:bldP spid="17" grpId="0"/>
      <p:bldP spid="25" grpId="0"/>
      <p:bldP spid="26" grpId="0"/>
      <p:bldP spid="27" grpId="0"/>
      <p:bldP spid="28" grpId="0"/>
      <p:bldP spid="4" grpId="0"/>
      <p:bldP spid="24"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47653"/>
            <a:ext cx="8229600" cy="1143000"/>
          </a:xfrm>
        </p:spPr>
        <p:txBody>
          <a:bodyPr>
            <a:normAutofit/>
          </a:bodyPr>
          <a:lstStyle/>
          <a:p>
            <a:r>
              <a:rPr lang="en-US" dirty="0"/>
              <a:t>Interpretation: Log – Linear</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997511"/>
            <a:ext cx="3352800" cy="207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7625" y="3082311"/>
            <a:ext cx="9029700" cy="1169551"/>
          </a:xfrm>
          <a:prstGeom prst="rect">
            <a:avLst/>
          </a:prstGeom>
          <a:noFill/>
        </p:spPr>
        <p:txBody>
          <a:bodyPr wrap="square" rtlCol="0">
            <a:spAutoFit/>
          </a:bodyPr>
          <a:lstStyle/>
          <a:p>
            <a:pPr algn="ctr"/>
            <a:r>
              <a:rPr lang="en-US" sz="1400" dirty="0"/>
              <a:t>The data suggest each 1 kV increase in voltage is associated with a decrease in the median time to insulation breakdown by a factor of </a:t>
            </a:r>
            <a:r>
              <a:rPr lang="en-US" sz="1400" b="1" dirty="0"/>
              <a:t>e</a:t>
            </a:r>
            <a:r>
              <a:rPr lang="en-US" sz="1400" b="1" baseline="30000" dirty="0"/>
              <a:t>-0.507  = </a:t>
            </a:r>
            <a:r>
              <a:rPr lang="en-US" sz="1400" b="1" dirty="0"/>
              <a:t>0.6.</a:t>
            </a:r>
            <a:r>
              <a:rPr lang="en-US" sz="1400" dirty="0"/>
              <a:t> That is, the median y at each value of x is only </a:t>
            </a:r>
            <a:r>
              <a:rPr lang="en-US" sz="1400" b="1" dirty="0"/>
              <a:t>0.6</a:t>
            </a:r>
            <a:r>
              <a:rPr lang="en-US" sz="1400" dirty="0"/>
              <a:t> of the median y at 1 less unit of x. In other words, a one unit increase in Voltage is associated with a </a:t>
            </a:r>
            <a:r>
              <a:rPr lang="en-US" sz="1400" b="1" dirty="0"/>
              <a:t>40%</a:t>
            </a:r>
            <a:r>
              <a:rPr lang="en-US" sz="1400" dirty="0"/>
              <a:t> decrease in median time to breakdown. </a:t>
            </a:r>
          </a:p>
          <a:p>
            <a:pPr algn="ctr"/>
            <a:endParaRPr lang="en-US" sz="1400" dirty="0"/>
          </a:p>
        </p:txBody>
      </p:sp>
      <p:sp>
        <p:nvSpPr>
          <p:cNvPr id="3" name="Rectangle 2"/>
          <p:cNvSpPr/>
          <p:nvPr/>
        </p:nvSpPr>
        <p:spPr>
          <a:xfrm>
            <a:off x="3832860" y="2739340"/>
            <a:ext cx="58674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4443018" y="2743200"/>
            <a:ext cx="533400" cy="2286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cxnSp>
        <p:nvCxnSpPr>
          <p:cNvPr id="14" name="Straight Arrow Connector 13"/>
          <p:cNvCxnSpPr>
            <a:cxnSpLocks/>
            <a:stCxn id="3" idx="2"/>
          </p:cNvCxnSpPr>
          <p:nvPr/>
        </p:nvCxnSpPr>
        <p:spPr>
          <a:xfrm flipH="1">
            <a:off x="3395744" y="2967940"/>
            <a:ext cx="730486" cy="18077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12" idx="2"/>
          </p:cNvCxnSpPr>
          <p:nvPr/>
        </p:nvCxnSpPr>
        <p:spPr>
          <a:xfrm>
            <a:off x="4709718" y="2971800"/>
            <a:ext cx="146998" cy="187970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1102" y="5697820"/>
            <a:ext cx="9163050" cy="584775"/>
          </a:xfrm>
          <a:prstGeom prst="rect">
            <a:avLst/>
          </a:prstGeom>
        </p:spPr>
        <p:txBody>
          <a:bodyPr wrap="square">
            <a:spAutoFit/>
          </a:bodyPr>
          <a:lstStyle/>
          <a:p>
            <a:pPr algn="ctr"/>
            <a:r>
              <a:rPr lang="en-US" sz="1600" dirty="0"/>
              <a:t>Therefore, a 95% confidence interval for the multiplicative decrease in median time is (e</a:t>
            </a:r>
            <a:r>
              <a:rPr lang="en-US" sz="1600" baseline="30000" dirty="0"/>
              <a:t>-0.621</a:t>
            </a:r>
            <a:r>
              <a:rPr lang="en-US" sz="1600" dirty="0"/>
              <a:t>, e</a:t>
            </a:r>
            <a:r>
              <a:rPr lang="en-US" sz="1600" baseline="30000" dirty="0"/>
              <a:t>-0.393</a:t>
            </a:r>
            <a:r>
              <a:rPr lang="en-US" sz="1600" dirty="0"/>
              <a:t>) = (0.54, 0.68) ~ (-46%, -32%).</a:t>
            </a:r>
          </a:p>
        </p:txBody>
      </p:sp>
      <p:sp>
        <p:nvSpPr>
          <p:cNvPr id="13" name="Oval 12"/>
          <p:cNvSpPr/>
          <p:nvPr/>
        </p:nvSpPr>
        <p:spPr>
          <a:xfrm>
            <a:off x="5128366" y="1107379"/>
            <a:ext cx="745018" cy="2317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ED31E57-8AA1-43C6-BFD6-C0ECFD82EC2B}"/>
                  </a:ext>
                </a:extLst>
              </p:cNvPr>
              <p:cNvSpPr txBox="1"/>
              <p:nvPr/>
            </p:nvSpPr>
            <p:spPr>
              <a:xfrm>
                <a:off x="799365" y="3970001"/>
                <a:ext cx="7430969" cy="615553"/>
              </a:xfrm>
              <a:prstGeom prst="rect">
                <a:avLst/>
              </a:prstGeom>
              <a:noFill/>
            </p:spPr>
            <p:txBody>
              <a:bodyPr wrap="square" rtlCol="0">
                <a:spAutoFit/>
              </a:bodyPr>
              <a:lstStyle/>
              <a:p>
                <a:pPr algn="ctr"/>
                <a:r>
                  <a:rPr lang="en-US" sz="1700" dirty="0"/>
                  <a:t>A 95% confidence interval for </a:t>
                </a:r>
                <a14:m>
                  <m:oMath xmlns:m="http://schemas.openxmlformats.org/officeDocument/2006/math">
                    <m:sSub>
                      <m:sSubPr>
                        <m:ctrlPr>
                          <a:rPr lang="en-US" sz="1700" b="0" i="1" dirty="0" smtClean="0">
                            <a:latin typeface="Cambria Math" panose="02040503050406030204" pitchFamily="18" charset="0"/>
                            <a:ea typeface="Cambria Math"/>
                          </a:rPr>
                        </m:ctrlPr>
                      </m:sSubPr>
                      <m:e>
                        <m:r>
                          <a:rPr lang="en-US" sz="1700" b="0" i="1" dirty="0" smtClean="0">
                            <a:latin typeface="Cambria Math"/>
                            <a:ea typeface="Cambria Math"/>
                          </a:rPr>
                          <m:t>𝛽</m:t>
                        </m:r>
                      </m:e>
                      <m:sub>
                        <m:r>
                          <a:rPr lang="en-US" sz="1700" b="0" i="1" dirty="0" smtClean="0">
                            <a:latin typeface="Cambria Math"/>
                            <a:ea typeface="Cambria Math"/>
                          </a:rPr>
                          <m:t>1</m:t>
                        </m:r>
                      </m:sub>
                    </m:sSub>
                    <m:r>
                      <a:rPr lang="en-US" sz="1700" b="0" i="1" dirty="0" smtClean="0">
                        <a:latin typeface="Cambria Math"/>
                        <a:ea typeface="Cambria Math"/>
                      </a:rPr>
                      <m:t> </m:t>
                    </m:r>
                  </m:oMath>
                </a14:m>
                <a:r>
                  <a:rPr lang="en-US" sz="1700" dirty="0"/>
                  <a:t>is </a:t>
                </a:r>
              </a:p>
              <a:p>
                <a:pPr algn="ct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ea typeface="Cambria Math" panose="02040503050406030204" pitchFamily="18" charset="0"/>
                        </a:rPr>
                        <m:t>𝑝𝑜𝑖𝑛𝑡</m:t>
                      </m:r>
                      <m:r>
                        <a:rPr lang="en-US" sz="1700" b="0" i="1" smtClean="0">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𝑒𝑠𝑡𝑖𝑚𝑎𝑡𝑒</m:t>
                      </m:r>
                      <m:r>
                        <a:rPr lang="en-US" sz="170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𝑚𝑢𝑙𝑡𝑖𝑝𝑙𝑖𝑒𝑟</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𝑠𝑡𝑎𝑛𝑑𝑎𝑟𝑑</m:t>
                      </m:r>
                      <m:r>
                        <a:rPr lang="en-US" sz="1700" b="0" i="1" smtClean="0">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𝑒𝑟𝑟𝑜𝑟</m:t>
                      </m:r>
                    </m:oMath>
                  </m:oMathPara>
                </a14:m>
                <a:endParaRPr lang="en-US" sz="1700" dirty="0"/>
              </a:p>
            </p:txBody>
          </p:sp>
        </mc:Choice>
        <mc:Fallback xmlns="">
          <p:sp>
            <p:nvSpPr>
              <p:cNvPr id="21" name="TextBox 20">
                <a:extLst>
                  <a:ext uri="{FF2B5EF4-FFF2-40B4-BE49-F238E27FC236}">
                    <a16:creationId xmlns:a16="http://schemas.microsoft.com/office/drawing/2014/main" id="{8ED31E57-8AA1-43C6-BFD6-C0ECFD82EC2B}"/>
                  </a:ext>
                </a:extLst>
              </p:cNvPr>
              <p:cNvSpPr txBox="1">
                <a:spLocks noRot="1" noChangeAspect="1" noMove="1" noResize="1" noEditPoints="1" noAdjustHandles="1" noChangeArrowheads="1" noChangeShapeType="1" noTextEdit="1"/>
              </p:cNvSpPr>
              <p:nvPr/>
            </p:nvSpPr>
            <p:spPr>
              <a:xfrm>
                <a:off x="799365" y="3970001"/>
                <a:ext cx="7430969" cy="615553"/>
              </a:xfrm>
              <a:prstGeom prst="rect">
                <a:avLst/>
              </a:prstGeom>
              <a:blipFill>
                <a:blip r:embed="rId4"/>
                <a:stretch>
                  <a:fillRect t="-2970" b="-6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2B2D772-9E0F-4FAE-AAD8-13E530F7F2E2}"/>
                  </a:ext>
                </a:extLst>
              </p:cNvPr>
              <p:cNvSpPr txBox="1"/>
              <p:nvPr/>
            </p:nvSpPr>
            <p:spPr>
              <a:xfrm>
                <a:off x="1820415" y="4775683"/>
                <a:ext cx="4652775" cy="363820"/>
              </a:xfrm>
              <a:prstGeom prst="rect">
                <a:avLst/>
              </a:prstGeom>
              <a:noFill/>
            </p:spPr>
            <p:txBody>
              <a:bodyPr wrap="square" rtlCol="0">
                <a:spAutoFit/>
              </a:bodyPr>
              <a:lstStyle/>
              <a:p>
                <a:pPr algn="ctr"/>
                <a:r>
                  <a:rPr lang="en-US" sz="1700" dirty="0"/>
                  <a:t>-0.507 </a:t>
                </a:r>
                <a14:m>
                  <m:oMath xmlns:m="http://schemas.openxmlformats.org/officeDocument/2006/math">
                    <m:r>
                      <a:rPr lang="en-US" sz="1700" i="1">
                        <a:latin typeface="Cambria Math" panose="02040503050406030204" pitchFamily="18" charset="0"/>
                        <a:ea typeface="Cambria Math" panose="02040503050406030204" pitchFamily="18" charset="0"/>
                      </a:rPr>
                      <m:t>±</m:t>
                    </m:r>
                  </m:oMath>
                </a14:m>
                <a:r>
                  <a:rPr lang="en-US" sz="1700" dirty="0"/>
                  <a:t> 1.99*0.0574</a:t>
                </a:r>
              </a:p>
            </p:txBody>
          </p:sp>
        </mc:Choice>
        <mc:Fallback xmlns="">
          <p:sp>
            <p:nvSpPr>
              <p:cNvPr id="25" name="TextBox 24">
                <a:extLst>
                  <a:ext uri="{FF2B5EF4-FFF2-40B4-BE49-F238E27FC236}">
                    <a16:creationId xmlns:a16="http://schemas.microsoft.com/office/drawing/2014/main" id="{B2B2D772-9E0F-4FAE-AAD8-13E530F7F2E2}"/>
                  </a:ext>
                </a:extLst>
              </p:cNvPr>
              <p:cNvSpPr txBox="1">
                <a:spLocks noRot="1" noChangeAspect="1" noMove="1" noResize="1" noEditPoints="1" noAdjustHandles="1" noChangeArrowheads="1" noChangeShapeType="1" noTextEdit="1"/>
              </p:cNvSpPr>
              <p:nvPr/>
            </p:nvSpPr>
            <p:spPr>
              <a:xfrm>
                <a:off x="1820415" y="4775683"/>
                <a:ext cx="4652775" cy="363820"/>
              </a:xfrm>
              <a:prstGeom prst="rect">
                <a:avLst/>
              </a:prstGeom>
              <a:blipFill>
                <a:blip r:embed="rId5"/>
                <a:stretch>
                  <a:fillRect t="-5000" b="-18333"/>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E056A730-1D0D-4F77-8254-5774362E43E8}"/>
              </a:ext>
            </a:extLst>
          </p:cNvPr>
          <p:cNvSpPr txBox="1"/>
          <p:nvPr/>
        </p:nvSpPr>
        <p:spPr>
          <a:xfrm>
            <a:off x="2453670" y="5355409"/>
            <a:ext cx="2865057" cy="353943"/>
          </a:xfrm>
          <a:prstGeom prst="rect">
            <a:avLst/>
          </a:prstGeom>
          <a:noFill/>
        </p:spPr>
        <p:txBody>
          <a:bodyPr wrap="square" rtlCol="0">
            <a:spAutoFit/>
          </a:bodyPr>
          <a:lstStyle/>
          <a:p>
            <a:pPr algn="ctr"/>
            <a:r>
              <a:rPr lang="en-US" sz="1700" dirty="0"/>
              <a:t>(-0.621, -0.393)</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04656FC-D905-481B-9756-44F64616691C}"/>
                  </a:ext>
                </a:extLst>
              </p:cNvPr>
              <p:cNvSpPr txBox="1"/>
              <p:nvPr/>
            </p:nvSpPr>
            <p:spPr>
              <a:xfrm>
                <a:off x="1917722" y="4465760"/>
                <a:ext cx="5308555" cy="385747"/>
              </a:xfrm>
              <a:prstGeom prst="rect">
                <a:avLst/>
              </a:prstGeom>
              <a:noFill/>
            </p:spPr>
            <p:txBody>
              <a:bodyPr wrap="square" rtlCol="0">
                <a:spAutoFit/>
              </a:bodyPr>
              <a:lstStyle/>
              <a:p>
                <a:pPr algn="ctr"/>
                <a14:m>
                  <m:oMath xmlns:m="http://schemas.openxmlformats.org/officeDocument/2006/math">
                    <m:sSub>
                      <m:sSubPr>
                        <m:ctrlPr>
                          <a:rPr lang="en-US" sz="1700" i="1" smtClean="0">
                            <a:latin typeface="Cambria Math" panose="02040503050406030204" pitchFamily="18" charset="0"/>
                          </a:rPr>
                        </m:ctrlPr>
                      </m:sSubPr>
                      <m:e>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𝛽</m:t>
                            </m:r>
                          </m:e>
                        </m:acc>
                      </m:e>
                      <m:sub>
                        <m:r>
                          <a:rPr lang="en-US" sz="1700" b="0" i="1" smtClean="0">
                            <a:latin typeface="Cambria Math" panose="02040503050406030204" pitchFamily="18" charset="0"/>
                          </a:rPr>
                          <m:t>1</m:t>
                        </m:r>
                      </m:sub>
                    </m:sSub>
                    <m:r>
                      <a:rPr lang="en-US" sz="1700" i="1">
                        <a:latin typeface="Cambria Math" panose="02040503050406030204" pitchFamily="18" charset="0"/>
                        <a:ea typeface="Cambria Math" panose="02040503050406030204" pitchFamily="18" charset="0"/>
                      </a:rPr>
                      <m:t>±</m:t>
                    </m:r>
                    <m:sSub>
                      <m:sSubPr>
                        <m:ctrlPr>
                          <a:rPr lang="en-US" sz="1700" i="1" smtClean="0">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𝑡</m:t>
                        </m:r>
                      </m:e>
                      <m:sub>
                        <m:r>
                          <a:rPr lang="en-US" sz="1700" b="0" i="1" smtClean="0">
                            <a:latin typeface="Cambria Math" panose="02040503050406030204" pitchFamily="18" charset="0"/>
                            <a:ea typeface="Cambria Math" panose="02040503050406030204" pitchFamily="18" charset="0"/>
                          </a:rPr>
                          <m:t>.975, 76−2</m:t>
                        </m:r>
                      </m:sub>
                    </m:sSub>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𝑆𝐸</m:t>
                    </m:r>
                    <m:r>
                      <a:rPr lang="en-US" sz="1700" b="0" i="1" smtClean="0">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rPr>
                        </m:ctrlPr>
                      </m:sSubPr>
                      <m:e>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𝛽</m:t>
                            </m:r>
                          </m:e>
                        </m:acc>
                      </m:e>
                      <m:sub>
                        <m:r>
                          <a:rPr lang="en-US" sz="1700" i="1">
                            <a:latin typeface="Cambria Math" panose="02040503050406030204" pitchFamily="18" charset="0"/>
                          </a:rPr>
                          <m:t>1</m:t>
                        </m:r>
                      </m:sub>
                    </m:sSub>
                  </m:oMath>
                </a14:m>
                <a:r>
                  <a:rPr lang="en-US" sz="1700" dirty="0"/>
                  <a:t>)</a:t>
                </a:r>
              </a:p>
            </p:txBody>
          </p:sp>
        </mc:Choice>
        <mc:Fallback xmlns="">
          <p:sp>
            <p:nvSpPr>
              <p:cNvPr id="27" name="TextBox 26">
                <a:extLst>
                  <a:ext uri="{FF2B5EF4-FFF2-40B4-BE49-F238E27FC236}">
                    <a16:creationId xmlns:a16="http://schemas.microsoft.com/office/drawing/2014/main" id="{F04656FC-D905-481B-9756-44F64616691C}"/>
                  </a:ext>
                </a:extLst>
              </p:cNvPr>
              <p:cNvSpPr txBox="1">
                <a:spLocks noRot="1" noChangeAspect="1" noMove="1" noResize="1" noEditPoints="1" noAdjustHandles="1" noChangeArrowheads="1" noChangeShapeType="1" noTextEdit="1"/>
              </p:cNvSpPr>
              <p:nvPr/>
            </p:nvSpPr>
            <p:spPr>
              <a:xfrm>
                <a:off x="1917722" y="4465760"/>
                <a:ext cx="5308555" cy="385747"/>
              </a:xfrm>
              <a:prstGeom prst="rect">
                <a:avLst/>
              </a:prstGeom>
              <a:blipFill>
                <a:blip r:embed="rId6"/>
                <a:stretch>
                  <a:fillRect t="-1587" b="-17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523138B-C915-4F5D-AABD-270E7E20D59D}"/>
                  </a:ext>
                </a:extLst>
              </p:cNvPr>
              <p:cNvSpPr txBox="1"/>
              <p:nvPr/>
            </p:nvSpPr>
            <p:spPr>
              <a:xfrm>
                <a:off x="1559812" y="5093760"/>
                <a:ext cx="4652775" cy="363820"/>
              </a:xfrm>
              <a:prstGeom prst="rect">
                <a:avLst/>
              </a:prstGeom>
              <a:noFill/>
            </p:spPr>
            <p:txBody>
              <a:bodyPr wrap="square" rtlCol="0">
                <a:spAutoFit/>
              </a:bodyPr>
              <a:lstStyle/>
              <a:p>
                <a:pPr algn="ctr"/>
                <a:r>
                  <a:rPr lang="en-US" sz="1700" dirty="0"/>
                  <a:t>-0.507 </a:t>
                </a:r>
                <a14:m>
                  <m:oMath xmlns:m="http://schemas.openxmlformats.org/officeDocument/2006/math">
                    <m:r>
                      <a:rPr lang="en-US" sz="1700" i="1">
                        <a:latin typeface="Cambria Math" panose="02040503050406030204" pitchFamily="18" charset="0"/>
                        <a:ea typeface="Cambria Math" panose="02040503050406030204" pitchFamily="18" charset="0"/>
                      </a:rPr>
                      <m:t>±</m:t>
                    </m:r>
                  </m:oMath>
                </a14:m>
                <a:r>
                  <a:rPr lang="en-US" sz="1700" dirty="0"/>
                  <a:t> 0.1142</a:t>
                </a:r>
              </a:p>
            </p:txBody>
          </p:sp>
        </mc:Choice>
        <mc:Fallback xmlns="">
          <p:sp>
            <p:nvSpPr>
              <p:cNvPr id="28" name="TextBox 27">
                <a:extLst>
                  <a:ext uri="{FF2B5EF4-FFF2-40B4-BE49-F238E27FC236}">
                    <a16:creationId xmlns:a16="http://schemas.microsoft.com/office/drawing/2014/main" id="{9523138B-C915-4F5D-AABD-270E7E20D59D}"/>
                  </a:ext>
                </a:extLst>
              </p:cNvPr>
              <p:cNvSpPr txBox="1">
                <a:spLocks noRot="1" noChangeAspect="1" noMove="1" noResize="1" noEditPoints="1" noAdjustHandles="1" noChangeArrowheads="1" noChangeShapeType="1" noTextEdit="1"/>
              </p:cNvSpPr>
              <p:nvPr/>
            </p:nvSpPr>
            <p:spPr>
              <a:xfrm>
                <a:off x="1559812" y="5093760"/>
                <a:ext cx="4652775" cy="363820"/>
              </a:xfrm>
              <a:prstGeom prst="rect">
                <a:avLst/>
              </a:prstGeom>
              <a:blipFill>
                <a:blip r:embed="rId7"/>
                <a:stretch>
                  <a:fillRect t="-6780" b="-20339"/>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4DFD6C45-995D-4698-83E9-00E36CD6F80B}"/>
              </a:ext>
            </a:extLst>
          </p:cNvPr>
          <p:cNvSpPr/>
          <p:nvPr/>
        </p:nvSpPr>
        <p:spPr>
          <a:xfrm>
            <a:off x="47625" y="6235773"/>
            <a:ext cx="9163050" cy="584775"/>
          </a:xfrm>
          <a:prstGeom prst="rect">
            <a:avLst/>
          </a:prstGeom>
        </p:spPr>
        <p:txBody>
          <a:bodyPr wrap="square">
            <a:spAutoFit/>
          </a:bodyPr>
          <a:lstStyle/>
          <a:p>
            <a:pPr algn="ctr"/>
            <a:r>
              <a:rPr lang="en-US" sz="1600" dirty="0"/>
              <a:t>It is estimated that voltage explains about 51.36% of the variation in breakdown time of this insulation fluid.  </a:t>
            </a:r>
          </a:p>
        </p:txBody>
      </p:sp>
      <p:cxnSp>
        <p:nvCxnSpPr>
          <p:cNvPr id="18" name="Straight Arrow Connector 17">
            <a:extLst>
              <a:ext uri="{FF2B5EF4-FFF2-40B4-BE49-F238E27FC236}">
                <a16:creationId xmlns:a16="http://schemas.microsoft.com/office/drawing/2014/main" id="{A4B9A120-79DD-4D93-9D2B-73EAF02F95AD}"/>
              </a:ext>
            </a:extLst>
          </p:cNvPr>
          <p:cNvCxnSpPr>
            <a:cxnSpLocks/>
          </p:cNvCxnSpPr>
          <p:nvPr/>
        </p:nvCxnSpPr>
        <p:spPr>
          <a:xfrm flipH="1">
            <a:off x="2453670" y="2967940"/>
            <a:ext cx="1672560" cy="341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6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xit" presetSubtype="0" fill="hold" grpId="2" nodeType="withEffect">
                                  <p:stCondLst>
                                    <p:cond delay="0"/>
                                  </p:stCondLst>
                                  <p:childTnLst>
                                    <p:set>
                                      <p:cBhvr>
                                        <p:cTn id="23" dur="1" fill="hold">
                                          <p:stCondLst>
                                            <p:cond delay="0"/>
                                          </p:stCondLst>
                                        </p:cTn>
                                        <p:tgtEl>
                                          <p:spTgt spid="3"/>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4">
                                            <p:txEl>
                                              <p:pRg st="0" end="0"/>
                                            </p:txEl>
                                          </p:spTgt>
                                        </p:tgtEl>
                                        <p:attrNameLst>
                                          <p:attrName>style.visibility</p:attrName>
                                        </p:attrNameLst>
                                      </p:cBhvr>
                                      <p:to>
                                        <p:strVal val="visible"/>
                                      </p:to>
                                    </p:set>
                                    <p:animEffect transition="in" filter="fade">
                                      <p:cBhvr>
                                        <p:cTn id="62" dur="500"/>
                                        <p:tgtEl>
                                          <p:spTgt spid="2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0">
                                            <p:txEl>
                                              <p:pRg st="0" end="0"/>
                                            </p:txEl>
                                          </p:spTgt>
                                        </p:tgtEl>
                                        <p:attrNameLst>
                                          <p:attrName>style.visibility</p:attrName>
                                        </p:attrNameLst>
                                      </p:cBhvr>
                                      <p:to>
                                        <p:strVal val="visible"/>
                                      </p:to>
                                    </p:set>
                                    <p:animEffect transition="in" filter="fade">
                                      <p:cBhvr>
                                        <p:cTn id="7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3" grpId="1" animBg="1"/>
      <p:bldP spid="3" grpId="2" animBg="1"/>
      <p:bldP spid="12" grpId="0" animBg="1"/>
      <p:bldP spid="13" grpId="0" animBg="1"/>
      <p:bldP spid="21" grpId="0"/>
      <p:bldP spid="25" grpId="0"/>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0" y="20638"/>
            <a:ext cx="9448800" cy="685800"/>
          </a:xfrm>
        </p:spPr>
        <p:txBody>
          <a:bodyPr/>
          <a:lstStyle/>
          <a:p>
            <a:r>
              <a:rPr lang="en-US" altLang="en-US" sz="3600" dirty="0"/>
              <a:t>Assumptions for Simple Linear Regression</a:t>
            </a:r>
          </a:p>
        </p:txBody>
      </p:sp>
      <p:sp>
        <p:nvSpPr>
          <p:cNvPr id="3" name="Content Placeholder 2"/>
          <p:cNvSpPr>
            <a:spLocks noGrp="1"/>
          </p:cNvSpPr>
          <p:nvPr>
            <p:ph idx="1"/>
          </p:nvPr>
        </p:nvSpPr>
        <p:spPr>
          <a:xfrm>
            <a:off x="457200" y="609600"/>
            <a:ext cx="8229600" cy="5638800"/>
          </a:xfrm>
        </p:spPr>
        <p:txBody>
          <a:bodyPr/>
          <a:lstStyle/>
          <a:p>
            <a:r>
              <a:rPr lang="en-US" altLang="en-US" sz="2800" dirty="0"/>
              <a:t>Linearity</a:t>
            </a:r>
          </a:p>
          <a:p>
            <a:pPr lvl="1"/>
            <a:r>
              <a:rPr lang="en-US" altLang="en-US" sz="1800" dirty="0">
                <a:ea typeface="ＭＳ Ｐゴシック" pitchFamily="34" charset="-128"/>
              </a:rPr>
              <a:t>A straight line may be inadequate.</a:t>
            </a:r>
          </a:p>
          <a:p>
            <a:pPr lvl="1"/>
            <a:r>
              <a:rPr lang="en-US" altLang="en-US" sz="1800" dirty="0">
                <a:ea typeface="ＭＳ Ｐゴシック" pitchFamily="34" charset="-128"/>
              </a:rPr>
              <a:t>Outliers may bias estimates.</a:t>
            </a:r>
          </a:p>
          <a:p>
            <a:r>
              <a:rPr lang="en-US" altLang="en-US" sz="2800" dirty="0"/>
              <a:t>Constant Variance (Equal Spread)</a:t>
            </a:r>
          </a:p>
          <a:p>
            <a:pPr lvl="1"/>
            <a:r>
              <a:rPr lang="en-US" altLang="en-US" sz="1800" dirty="0">
                <a:ea typeface="ＭＳ Ｐゴシック" pitchFamily="34" charset="-128"/>
              </a:rPr>
              <a:t>Estimates (Betas) are still unbiased.</a:t>
            </a:r>
          </a:p>
          <a:p>
            <a:pPr lvl="1"/>
            <a:r>
              <a:rPr lang="en-US" altLang="en-US" sz="1800" dirty="0">
                <a:ea typeface="ＭＳ Ｐゴシック" pitchFamily="34" charset="-128"/>
              </a:rPr>
              <a:t>Standard Errors are inaccurate, thus rendering tests and confidence intervals to be misleading.</a:t>
            </a:r>
          </a:p>
          <a:p>
            <a:r>
              <a:rPr lang="en-US" altLang="en-US" sz="2800" dirty="0"/>
              <a:t>Normality</a:t>
            </a:r>
          </a:p>
          <a:p>
            <a:pPr lvl="1"/>
            <a:r>
              <a:rPr lang="en-US" altLang="en-US" sz="1800" dirty="0">
                <a:ea typeface="ＭＳ Ｐゴシック" pitchFamily="34" charset="-128"/>
              </a:rPr>
              <a:t>Both the estimates and their standard errors are robust to non-normal distributions.</a:t>
            </a:r>
          </a:p>
          <a:p>
            <a:pPr lvl="1"/>
            <a:r>
              <a:rPr lang="en-US" altLang="en-US" sz="1800" dirty="0">
                <a:ea typeface="ＭＳ Ｐゴシック" pitchFamily="34" charset="-128"/>
              </a:rPr>
              <a:t>Similar to hypothesis testing, problems arise with long tails (outliers) and small sample sizes. </a:t>
            </a:r>
          </a:p>
          <a:p>
            <a:pPr lvl="1"/>
            <a:r>
              <a:rPr lang="en-US" altLang="en-US" sz="1800" dirty="0">
                <a:ea typeface="ＭＳ Ｐゴシック" pitchFamily="34" charset="-128"/>
              </a:rPr>
              <a:t>Violations will affect prediction intervals more than confidence intervals. </a:t>
            </a:r>
            <a:endParaRPr lang="en-US" altLang="en-US" sz="2000" dirty="0">
              <a:ea typeface="ＭＳ Ｐゴシック" pitchFamily="34" charset="-128"/>
            </a:endParaRPr>
          </a:p>
          <a:p>
            <a:r>
              <a:rPr lang="en-US" altLang="en-US" sz="2800" dirty="0"/>
              <a:t>Independence</a:t>
            </a:r>
          </a:p>
          <a:p>
            <a:pPr lvl="1"/>
            <a:r>
              <a:rPr lang="en-US" altLang="en-US" sz="2000" dirty="0">
                <a:ea typeface="ＭＳ Ｐゴシック" pitchFamily="34" charset="-128"/>
              </a:rPr>
              <a:t>Lack of independence causes no bias in the estimates, although seriously affects standard errors.  Need for more sophisticated models … NEXT SEMESTER!!!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dirty="0"/>
              <a:t>Meat Processing and pH</a:t>
            </a:r>
          </a:p>
        </p:txBody>
      </p:sp>
      <p:sp>
        <p:nvSpPr>
          <p:cNvPr id="3" name="Content Placeholder 2"/>
          <p:cNvSpPr>
            <a:spLocks noGrp="1"/>
          </p:cNvSpPr>
          <p:nvPr>
            <p:ph idx="1"/>
          </p:nvPr>
        </p:nvSpPr>
        <p:spPr>
          <a:xfrm>
            <a:off x="0" y="960437"/>
            <a:ext cx="9144000" cy="4525963"/>
          </a:xfrm>
        </p:spPr>
        <p:txBody>
          <a:bodyPr>
            <a:normAutofit/>
          </a:bodyPr>
          <a:lstStyle/>
          <a:p>
            <a:pPr marL="0" indent="0" algn="ctr">
              <a:buNone/>
            </a:pPr>
            <a:r>
              <a:rPr lang="en-US" sz="2800" dirty="0"/>
              <a:t>A certain kind of meat processing may begin once the pH in postmortem muscle of a steer carcass decreases to 6.0 from a pH at time of slaughter of around 7.0 to 7.2.  It is not practical to monitor the pH decline for each animal. So, an estimate is needed of the time after slaughter at which the pH reaches 6.0.  To estimate this time, 10 steer carcasses were assigned to be measured for pH at one of five times after slaughter. </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509960"/>
            <a:ext cx="2829560" cy="2119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2903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Transforms: Linear</a:t>
            </a:r>
          </a:p>
        </p:txBody>
      </p:sp>
      <mc:AlternateContent xmlns:mc="http://schemas.openxmlformats.org/markup-compatibility/2006" xmlns:a14="http://schemas.microsoft.com/office/drawing/2010/main">
        <mc:Choice Requires="a14">
          <p:sp>
            <p:nvSpPr>
              <p:cNvPr id="4" name="TextBox 3"/>
              <p:cNvSpPr txBox="1"/>
              <p:nvPr/>
            </p:nvSpPr>
            <p:spPr>
              <a:xfrm>
                <a:off x="3581400" y="1371600"/>
                <a:ext cx="1776191"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1</m:t>
                          </m:r>
                        </m:sub>
                      </m:sSub>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581400" y="1371600"/>
                <a:ext cx="1776191" cy="376770"/>
              </a:xfrm>
              <a:prstGeom prst="rect">
                <a:avLst/>
              </a:prstGeom>
              <a:blipFill>
                <a:blip r:embed="rId3"/>
                <a:stretch>
                  <a:fillRect b="-14516"/>
                </a:stretch>
              </a:blipFill>
            </p:spPr>
            <p:txBody>
              <a:bodyPr/>
              <a:lstStyle/>
              <a:p>
                <a:r>
                  <a:rPr lang="en-US">
                    <a:noFill/>
                  </a:rPr>
                  <a:t> </a:t>
                </a:r>
              </a:p>
            </p:txBody>
          </p:sp>
        </mc:Fallback>
      </mc:AlternateContent>
      <p:sp>
        <p:nvSpPr>
          <p:cNvPr id="3" name="TextBox 2"/>
          <p:cNvSpPr txBox="1"/>
          <p:nvPr/>
        </p:nvSpPr>
        <p:spPr>
          <a:xfrm>
            <a:off x="4876800" y="5562600"/>
            <a:ext cx="3962400" cy="369332"/>
          </a:xfrm>
          <a:prstGeom prst="rect">
            <a:avLst/>
          </a:prstGeom>
          <a:noFill/>
        </p:spPr>
        <p:txBody>
          <a:bodyPr wrap="square" rtlCol="0">
            <a:spAutoFit/>
          </a:bodyPr>
          <a:lstStyle/>
          <a:p>
            <a:r>
              <a:rPr lang="en-US" dirty="0"/>
              <a:t>Curvature likely.</a:t>
            </a:r>
          </a:p>
        </p:txBody>
      </p:sp>
      <p:pic>
        <p:nvPicPr>
          <p:cNvPr id="5" name="Picture 4">
            <a:extLst>
              <a:ext uri="{FF2B5EF4-FFF2-40B4-BE49-F238E27FC236}">
                <a16:creationId xmlns:a16="http://schemas.microsoft.com/office/drawing/2014/main" id="{80EF63AD-D9C0-4769-92D4-F2A1087AE23E}"/>
              </a:ext>
            </a:extLst>
          </p:cNvPr>
          <p:cNvPicPr>
            <a:picLocks noChangeAspect="1"/>
          </p:cNvPicPr>
          <p:nvPr/>
        </p:nvPicPr>
        <p:blipFill>
          <a:blip r:embed="rId4"/>
          <a:stretch>
            <a:fillRect/>
          </a:stretch>
        </p:blipFill>
        <p:spPr>
          <a:xfrm>
            <a:off x="236931" y="2356104"/>
            <a:ext cx="4332021" cy="3014147"/>
          </a:xfrm>
          <a:prstGeom prst="rect">
            <a:avLst/>
          </a:prstGeom>
        </p:spPr>
      </p:pic>
      <p:pic>
        <p:nvPicPr>
          <p:cNvPr id="6" name="Picture 5">
            <a:extLst>
              <a:ext uri="{FF2B5EF4-FFF2-40B4-BE49-F238E27FC236}">
                <a16:creationId xmlns:a16="http://schemas.microsoft.com/office/drawing/2014/main" id="{C607FECA-459F-4761-BA70-A11B8C2F8B51}"/>
              </a:ext>
            </a:extLst>
          </p:cNvPr>
          <p:cNvPicPr>
            <a:picLocks noChangeAspect="1"/>
          </p:cNvPicPr>
          <p:nvPr/>
        </p:nvPicPr>
        <p:blipFill>
          <a:blip r:embed="rId5"/>
          <a:stretch>
            <a:fillRect/>
          </a:stretch>
        </p:blipFill>
        <p:spPr>
          <a:xfrm>
            <a:off x="4724400" y="2356104"/>
            <a:ext cx="4102608" cy="3037155"/>
          </a:xfrm>
          <a:prstGeom prst="rect">
            <a:avLst/>
          </a:prstGeom>
        </p:spPr>
      </p:pic>
    </p:spTree>
    <p:extLst>
      <p:ext uri="{BB962C8B-B14F-4D97-AF65-F5344CB8AC3E}">
        <p14:creationId xmlns:p14="http://schemas.microsoft.com/office/powerpoint/2010/main" val="250308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0106"/>
            <a:ext cx="8229600" cy="780494"/>
          </a:xfrm>
        </p:spPr>
        <p:txBody>
          <a:bodyPr/>
          <a:lstStyle/>
          <a:p>
            <a:r>
              <a:rPr lang="en-US" dirty="0"/>
              <a:t>Log Transforms: Linear-Log</a:t>
            </a:r>
          </a:p>
        </p:txBody>
      </p:sp>
      <mc:AlternateContent xmlns:mc="http://schemas.openxmlformats.org/markup-compatibility/2006" xmlns:a14="http://schemas.microsoft.com/office/drawing/2010/main">
        <mc:Choice Requires="a14">
          <p:sp>
            <p:nvSpPr>
              <p:cNvPr id="4" name="TextBox 3"/>
              <p:cNvSpPr txBox="1"/>
              <p:nvPr/>
            </p:nvSpPr>
            <p:spPr>
              <a:xfrm>
                <a:off x="3581400" y="1112299"/>
                <a:ext cx="2112822"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1</m:t>
                          </m:r>
                        </m:sub>
                      </m:sSub>
                      <m:func>
                        <m:funcPr>
                          <m:ctrlPr>
                            <a:rPr lang="en-US" b="0" i="1" smtClean="0">
                              <a:latin typeface="Cambria Math" panose="02040503050406030204" pitchFamily="18" charset="0"/>
                              <a:ea typeface="Cambria Math"/>
                            </a:rPr>
                          </m:ctrlPr>
                        </m:funcPr>
                        <m:fName>
                          <m:r>
                            <m:rPr>
                              <m:sty m:val="p"/>
                            </m:rPr>
                            <a:rPr lang="en-US" b="0" i="0" smtClean="0">
                              <a:latin typeface="Cambria Math" panose="02040503050406030204" pitchFamily="18" charset="0"/>
                              <a:ea typeface="Cambria Math"/>
                            </a:rPr>
                            <m:t>log</m:t>
                          </m:r>
                        </m:fName>
                        <m:e>
                          <m:d>
                            <m:dPr>
                              <m:ctrlPr>
                                <a:rPr lang="en-US" b="0" i="1" smtClean="0">
                                  <a:latin typeface="Cambria Math" panose="02040503050406030204" pitchFamily="18" charset="0"/>
                                  <a:ea typeface="Cambria Math"/>
                                </a:rPr>
                              </m:ctrlPr>
                            </m:dPr>
                            <m:e>
                              <m:r>
                                <a:rPr lang="en-US" b="0" i="1" smtClean="0">
                                  <a:latin typeface="Cambria Math" panose="02040503050406030204" pitchFamily="18" charset="0"/>
                                  <a:ea typeface="Cambria Math"/>
                                </a:rPr>
                                <m:t>𝑋</m:t>
                              </m:r>
                            </m:e>
                          </m:d>
                        </m:e>
                      </m:func>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581400" y="1112299"/>
                <a:ext cx="2112822" cy="376770"/>
              </a:xfrm>
              <a:prstGeom prst="rect">
                <a:avLst/>
              </a:prstGeom>
              <a:blipFill>
                <a:blip r:embed="rId3"/>
                <a:stretch>
                  <a:fillRect b="-16129"/>
                </a:stretch>
              </a:blipFill>
            </p:spPr>
            <p:txBody>
              <a:bodyPr/>
              <a:lstStyle/>
              <a:p>
                <a:r>
                  <a:rPr lang="en-US">
                    <a:noFill/>
                  </a:rPr>
                  <a:t> </a:t>
                </a:r>
              </a:p>
            </p:txBody>
          </p:sp>
        </mc:Fallback>
      </mc:AlternateContent>
      <p:sp>
        <p:nvSpPr>
          <p:cNvPr id="3" name="TextBox 2"/>
          <p:cNvSpPr txBox="1"/>
          <p:nvPr/>
        </p:nvSpPr>
        <p:spPr>
          <a:xfrm>
            <a:off x="457200" y="4419600"/>
            <a:ext cx="2133600" cy="646331"/>
          </a:xfrm>
          <a:prstGeom prst="rect">
            <a:avLst/>
          </a:prstGeom>
          <a:noFill/>
        </p:spPr>
        <p:txBody>
          <a:bodyPr wrap="square" rtlCol="0">
            <a:spAutoFit/>
          </a:bodyPr>
          <a:lstStyle/>
          <a:p>
            <a:r>
              <a:rPr lang="en-US" dirty="0"/>
              <a:t>Linearity much better.</a:t>
            </a:r>
          </a:p>
        </p:txBody>
      </p:sp>
      <p:sp>
        <p:nvSpPr>
          <p:cNvPr id="5" name="TextBox 4"/>
          <p:cNvSpPr txBox="1"/>
          <p:nvPr/>
        </p:nvSpPr>
        <p:spPr>
          <a:xfrm>
            <a:off x="6553200" y="4572000"/>
            <a:ext cx="2286000" cy="646331"/>
          </a:xfrm>
          <a:prstGeom prst="rect">
            <a:avLst/>
          </a:prstGeom>
          <a:noFill/>
        </p:spPr>
        <p:txBody>
          <a:bodyPr wrap="square" rtlCol="0">
            <a:spAutoFit/>
          </a:bodyPr>
          <a:lstStyle/>
          <a:p>
            <a:r>
              <a:rPr lang="en-US" dirty="0"/>
              <a:t>Random cloud of residuals.</a:t>
            </a:r>
          </a:p>
        </p:txBody>
      </p:sp>
      <p:pic>
        <p:nvPicPr>
          <p:cNvPr id="6" name="Picture 5">
            <a:extLst>
              <a:ext uri="{FF2B5EF4-FFF2-40B4-BE49-F238E27FC236}">
                <a16:creationId xmlns:a16="http://schemas.microsoft.com/office/drawing/2014/main" id="{0FFCCE58-3721-4BA7-BF84-F48A1D8DA09D}"/>
              </a:ext>
            </a:extLst>
          </p:cNvPr>
          <p:cNvPicPr>
            <a:picLocks noChangeAspect="1"/>
          </p:cNvPicPr>
          <p:nvPr/>
        </p:nvPicPr>
        <p:blipFill>
          <a:blip r:embed="rId4"/>
          <a:stretch>
            <a:fillRect/>
          </a:stretch>
        </p:blipFill>
        <p:spPr>
          <a:xfrm>
            <a:off x="5019365" y="1672818"/>
            <a:ext cx="3320383" cy="2514600"/>
          </a:xfrm>
          <a:prstGeom prst="rect">
            <a:avLst/>
          </a:prstGeom>
        </p:spPr>
      </p:pic>
      <p:pic>
        <p:nvPicPr>
          <p:cNvPr id="7" name="Picture 6">
            <a:extLst>
              <a:ext uri="{FF2B5EF4-FFF2-40B4-BE49-F238E27FC236}">
                <a16:creationId xmlns:a16="http://schemas.microsoft.com/office/drawing/2014/main" id="{7AFEA1A5-2493-4456-A553-06B152F42A92}"/>
              </a:ext>
            </a:extLst>
          </p:cNvPr>
          <p:cNvPicPr>
            <a:picLocks noChangeAspect="1"/>
          </p:cNvPicPr>
          <p:nvPr/>
        </p:nvPicPr>
        <p:blipFill>
          <a:blip r:embed="rId5"/>
          <a:stretch>
            <a:fillRect/>
          </a:stretch>
        </p:blipFill>
        <p:spPr>
          <a:xfrm>
            <a:off x="930608" y="1663927"/>
            <a:ext cx="3320383" cy="2523491"/>
          </a:xfrm>
          <a:prstGeom prst="rect">
            <a:avLst/>
          </a:prstGeom>
        </p:spPr>
      </p:pic>
      <p:pic>
        <p:nvPicPr>
          <p:cNvPr id="8" name="Picture 7">
            <a:extLst>
              <a:ext uri="{FF2B5EF4-FFF2-40B4-BE49-F238E27FC236}">
                <a16:creationId xmlns:a16="http://schemas.microsoft.com/office/drawing/2014/main" id="{39F27209-9E1A-4671-BED1-A0683FFAD00B}"/>
              </a:ext>
            </a:extLst>
          </p:cNvPr>
          <p:cNvPicPr>
            <a:picLocks noChangeAspect="1"/>
          </p:cNvPicPr>
          <p:nvPr/>
        </p:nvPicPr>
        <p:blipFill>
          <a:blip r:embed="rId6"/>
          <a:stretch>
            <a:fillRect/>
          </a:stretch>
        </p:blipFill>
        <p:spPr>
          <a:xfrm>
            <a:off x="2819400" y="4428931"/>
            <a:ext cx="3505200" cy="2027015"/>
          </a:xfrm>
          <a:prstGeom prst="rect">
            <a:avLst/>
          </a:prstGeom>
        </p:spPr>
      </p:pic>
    </p:spTree>
    <p:extLst>
      <p:ext uri="{BB962C8B-B14F-4D97-AF65-F5344CB8AC3E}">
        <p14:creationId xmlns:p14="http://schemas.microsoft.com/office/powerpoint/2010/main" val="117570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99921B6-50AC-4F70-BDE6-9862C42A3F40}"/>
                  </a:ext>
                </a:extLst>
              </p:cNvPr>
              <p:cNvSpPr txBox="1"/>
              <p:nvPr/>
            </p:nvSpPr>
            <p:spPr>
              <a:xfrm>
                <a:off x="3756643" y="2526268"/>
                <a:ext cx="40449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m:t>
                      </m:r>
                      <m:sSub>
                        <m:sSubPr>
                          <m:ctrlPr>
                            <a:rPr lang="el-GR"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0</m:t>
                          </m:r>
                        </m:sub>
                      </m:sSub>
                      <m:r>
                        <a:rPr lang="en-US" i="1" dirty="0">
                          <a:latin typeface="Cambria Math"/>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b="0" i="1" smtClean="0">
                                  <a:latin typeface="Cambria Math" panose="02040503050406030204" pitchFamily="18" charset="0"/>
                                  <a:ea typeface="Cambria Math"/>
                                </a:rPr>
                                <m:t>2</m:t>
                              </m:r>
                              <m:r>
                                <a:rPr lang="en-US" i="1">
                                  <a:latin typeface="Cambria Math" panose="02040503050406030204" pitchFamily="18" charset="0"/>
                                  <a:ea typeface="Cambria Math"/>
                                </a:rPr>
                                <m:t>𝑋</m:t>
                              </m:r>
                            </m:e>
                          </m:d>
                        </m:e>
                      </m:func>
                      <m:r>
                        <a:rPr lang="en-US" i="1" dirty="0">
                          <a:latin typeface="Cambria Math" charset="0"/>
                          <a:ea typeface="Cambria Math"/>
                        </a:rPr>
                        <m:t>−</m:t>
                      </m:r>
                      <m:d>
                        <m:dPr>
                          <m:ctrlPr>
                            <a:rPr lang="en-US" i="1" dirty="0">
                              <a:latin typeface="Cambria Math" panose="02040503050406030204" pitchFamily="18" charset="0"/>
                              <a:ea typeface="Cambria Math"/>
                            </a:rPr>
                          </m:ctrlPr>
                        </m:dPr>
                        <m:e>
                          <m:sSub>
                            <m:sSubPr>
                              <m:ctrlPr>
                                <a:rPr lang="el-GR"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0</m:t>
                              </m:r>
                            </m:sub>
                          </m:sSub>
                          <m:r>
                            <a:rPr lang="en-US" i="1" dirty="0">
                              <a:latin typeface="Cambria Math" panose="02040503050406030204" pitchFamily="18" charset="0"/>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func>
                            <m:funcPr>
                              <m:ctrlPr>
                                <a:rPr lang="en-US" i="1" dirty="0">
                                  <a:latin typeface="Cambria Math" panose="02040503050406030204" pitchFamily="18" charset="0"/>
                                  <a:ea typeface="Cambria Math"/>
                                </a:rPr>
                              </m:ctrlPr>
                            </m:funcPr>
                            <m:fName>
                              <m:r>
                                <m:rPr>
                                  <m:sty m:val="p"/>
                                </m:rPr>
                                <a:rPr lang="en-US" dirty="0">
                                  <a:latin typeface="Cambria Math" panose="02040503050406030204" pitchFamily="18" charset="0"/>
                                  <a:ea typeface="Cambria Math"/>
                                </a:rPr>
                                <m:t>log</m:t>
                              </m:r>
                            </m:fName>
                            <m:e>
                              <m:d>
                                <m:dPr>
                                  <m:ctrlPr>
                                    <a:rPr lang="en-US" i="1" dirty="0">
                                      <a:latin typeface="Cambria Math" panose="02040503050406030204" pitchFamily="18" charset="0"/>
                                      <a:ea typeface="Cambria Math"/>
                                    </a:rPr>
                                  </m:ctrlPr>
                                </m:dPr>
                                <m:e>
                                  <m:r>
                                    <a:rPr lang="en-US" b="0" i="1" dirty="0" smtClean="0">
                                      <a:latin typeface="Cambria Math" panose="02040503050406030204" pitchFamily="18" charset="0"/>
                                      <a:ea typeface="Cambria Math"/>
                                    </a:rPr>
                                    <m:t>𝑋</m:t>
                                  </m:r>
                                </m:e>
                              </m:d>
                            </m:e>
                          </m:func>
                        </m:e>
                      </m:d>
                    </m:oMath>
                  </m:oMathPara>
                </a14:m>
                <a:endParaRPr lang="en-US" dirty="0"/>
              </a:p>
            </p:txBody>
          </p:sp>
        </mc:Choice>
        <mc:Fallback xmlns="">
          <p:sp>
            <p:nvSpPr>
              <p:cNvPr id="20" name="TextBox 19">
                <a:extLst>
                  <a:ext uri="{FF2B5EF4-FFF2-40B4-BE49-F238E27FC236}">
                    <a16:creationId xmlns:a16="http://schemas.microsoft.com/office/drawing/2014/main" id="{299921B6-50AC-4F70-BDE6-9862C42A3F40}"/>
                  </a:ext>
                </a:extLst>
              </p:cNvPr>
              <p:cNvSpPr txBox="1">
                <a:spLocks noRot="1" noChangeAspect="1" noMove="1" noResize="1" noEditPoints="1" noAdjustHandles="1" noChangeArrowheads="1" noChangeShapeType="1" noTextEdit="1"/>
              </p:cNvSpPr>
              <p:nvPr/>
            </p:nvSpPr>
            <p:spPr>
              <a:xfrm>
                <a:off x="3756643" y="2526268"/>
                <a:ext cx="4044953" cy="369332"/>
              </a:xfrm>
              <a:prstGeom prst="rect">
                <a:avLst/>
              </a:prstGeom>
              <a:blipFill>
                <a:blip r:embed="rId3"/>
                <a:stretch>
                  <a:fillRect b="-14754"/>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Log Transforms: Linear - Log</a:t>
            </a:r>
          </a:p>
        </p:txBody>
      </p:sp>
      <mc:AlternateContent xmlns:mc="http://schemas.openxmlformats.org/markup-compatibility/2006" xmlns:a14="http://schemas.microsoft.com/office/drawing/2010/main">
        <mc:Choice Requires="a14">
          <p:sp>
            <p:nvSpPr>
              <p:cNvPr id="5" name="TextBox 4"/>
              <p:cNvSpPr txBox="1"/>
              <p:nvPr/>
            </p:nvSpPr>
            <p:spPr>
              <a:xfrm>
                <a:off x="720873" y="2012511"/>
                <a:ext cx="304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r>
                        <m:rPr>
                          <m:nor/>
                        </m:rPr>
                        <a:rPr lang="en-US">
                          <a:latin typeface="Cambria Math" panose="02040503050406030204" pitchFamily="18" charset="0"/>
                          <a:ea typeface="Cambria Math"/>
                        </a:rPr>
                        <m:t>=</m:t>
                      </m:r>
                      <m:sSub>
                        <m:sSubPr>
                          <m:ctrlPr>
                            <a:rPr lang="el-GR"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0</m:t>
                          </m:r>
                        </m:sub>
                      </m:sSub>
                      <m:r>
                        <a:rPr lang="en-US" i="1" dirty="0">
                          <a:latin typeface="Cambria Math"/>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720873" y="2012511"/>
                <a:ext cx="3043269" cy="369332"/>
              </a:xfrm>
              <a:prstGeom prst="rect">
                <a:avLst/>
              </a:prstGeom>
              <a:blipFill>
                <a:blip r:embed="rId4"/>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524000" y="4587473"/>
                <a:ext cx="44174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e>
                      </m:d>
                      <m:r>
                        <a:rPr lang="en-US" i="1" dirty="0">
                          <a:latin typeface="Cambria Math" panose="02040503050406030204" pitchFamily="18" charset="0"/>
                        </a:rPr>
                        <m:t>−</m:t>
                      </m:r>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r>
                        <a:rPr lang="en-US" b="0" i="1" smtClean="0">
                          <a:latin typeface="Cambria Math"/>
                          <a:ea typeface="Cambria Math"/>
                        </a:rPr>
                        <m:t>=</m:t>
                      </m:r>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e>
                          </m:d>
                        </m:e>
                      </m:func>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524000" y="4587473"/>
                <a:ext cx="4417491" cy="369332"/>
              </a:xfrm>
              <a:prstGeom prst="rect">
                <a:avLst/>
              </a:prstGeom>
              <a:blipFill>
                <a:blip r:embed="rId5"/>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15686" y="5181600"/>
                <a:ext cx="8610600" cy="707886"/>
              </a:xfrm>
              <a:prstGeom prst="rect">
                <a:avLst/>
              </a:prstGeom>
              <a:noFill/>
            </p:spPr>
            <p:txBody>
              <a:bodyPr wrap="square" rtlCol="0">
                <a:spAutoFit/>
              </a:bodyPr>
              <a:lstStyle/>
              <a:p>
                <a:pPr algn="ctr"/>
                <a:r>
                  <a:rPr lang="en-US" sz="2000" b="1" dirty="0"/>
                  <a:t>Interpretation: A doubling of X results in a </a:t>
                </a:r>
                <a14:m>
                  <m:oMath xmlns:m="http://schemas.openxmlformats.org/officeDocument/2006/math">
                    <m:sSub>
                      <m:sSubPr>
                        <m:ctrlPr>
                          <a:rPr lang="en-US" sz="2000" b="1" i="1" dirty="0" smtClean="0">
                            <a:latin typeface="Cambria Math" panose="02040503050406030204" pitchFamily="18" charset="0"/>
                            <a:ea typeface="Cambria Math"/>
                          </a:rPr>
                        </m:ctrlPr>
                      </m:sSubPr>
                      <m:e>
                        <m:r>
                          <a:rPr lang="en-US" sz="2000" b="1" i="1" dirty="0" smtClean="0">
                            <a:latin typeface="Cambria Math"/>
                            <a:ea typeface="Cambria Math"/>
                          </a:rPr>
                          <m:t>𝜷</m:t>
                        </m:r>
                      </m:e>
                      <m:sub>
                        <m:r>
                          <a:rPr lang="en-US" sz="2000" b="1" i="1" dirty="0" smtClean="0">
                            <a:latin typeface="Cambria Math"/>
                            <a:ea typeface="Cambria Math"/>
                          </a:rPr>
                          <m:t>𝟏</m:t>
                        </m:r>
                      </m:sub>
                    </m:sSub>
                    <m:r>
                      <a:rPr lang="en-US" sz="2000" b="1" i="0" dirty="0" smtClean="0">
                        <a:latin typeface="Cambria Math" panose="02040503050406030204" pitchFamily="18" charset="0"/>
                        <a:ea typeface="Cambria Math"/>
                      </a:rPr>
                      <m:t>𝐥</m:t>
                    </m:r>
                  </m:oMath>
                </a14:m>
                <a:r>
                  <a:rPr lang="en-US" sz="2000" b="1" dirty="0"/>
                  <a:t>og(2) unit change in the </a:t>
                </a:r>
                <a:r>
                  <a:rPr lang="en-US" sz="2000" b="1" i="1" dirty="0"/>
                  <a:t>mean</a:t>
                </a:r>
                <a:r>
                  <a:rPr lang="en-US" sz="2000" b="1" dirty="0"/>
                  <a:t> of Y.   </a:t>
                </a:r>
              </a:p>
            </p:txBody>
          </p:sp>
        </mc:Choice>
        <mc:Fallback xmlns="">
          <p:sp>
            <p:nvSpPr>
              <p:cNvPr id="12" name="TextBox 11"/>
              <p:cNvSpPr txBox="1">
                <a:spLocks noRot="1" noChangeAspect="1" noMove="1" noResize="1" noEditPoints="1" noAdjustHandles="1" noChangeArrowheads="1" noChangeShapeType="1" noTextEdit="1"/>
              </p:cNvSpPr>
              <p:nvPr/>
            </p:nvSpPr>
            <p:spPr>
              <a:xfrm>
                <a:off x="315686" y="5181600"/>
                <a:ext cx="8610600" cy="707886"/>
              </a:xfrm>
              <a:prstGeom prst="rect">
                <a:avLst/>
              </a:prstGeom>
              <a:blipFill>
                <a:blip r:embed="rId6"/>
                <a:stretch>
                  <a:fillRect l="-496" t="-3448" r="-1133"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95879" y="2527504"/>
                <a:ext cx="30781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e>
                      </m:d>
                      <m:r>
                        <a:rPr lang="en-US" b="0" i="1" dirty="0" smtClean="0">
                          <a:latin typeface="Cambria Math" panose="02040503050406030204" pitchFamily="18" charset="0"/>
                        </a:rPr>
                        <m:t>−</m:t>
                      </m:r>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895879" y="2527504"/>
                <a:ext cx="3078150" cy="369332"/>
              </a:xfrm>
              <a:prstGeom prst="rect">
                <a:avLst/>
              </a:prstGeom>
              <a:blipFill>
                <a:blip r:embed="rId7"/>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524000" y="3042496"/>
                <a:ext cx="61493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e>
                      </m:d>
                      <m:r>
                        <a:rPr lang="en-US" i="1" dirty="0">
                          <a:latin typeface="Cambria Math" panose="02040503050406030204" pitchFamily="18" charset="0"/>
                        </a:rPr>
                        <m:t>−</m:t>
                      </m:r>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r>
                        <a:rPr lang="en-US" b="0" i="1" smtClean="0">
                          <a:latin typeface="Cambria Math"/>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r>
                        <a:rPr lang="en-US" i="1" dirty="0">
                          <a:latin typeface="Cambria Math" charset="0"/>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524000" y="3042496"/>
                <a:ext cx="6149356"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524000" y="4072482"/>
                <a:ext cx="48086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e>
                      </m:d>
                      <m:r>
                        <a:rPr lang="en-US" i="1" dirty="0">
                          <a:latin typeface="Cambria Math" panose="02040503050406030204" pitchFamily="18" charset="0"/>
                        </a:rPr>
                        <m:t>−</m:t>
                      </m:r>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r>
                        <a:rPr lang="en-US" b="0" i="1" smtClean="0">
                          <a:latin typeface="Cambria Math"/>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d>
                        <m:dPr>
                          <m:begChr m:val="["/>
                          <m:endChr m:val="]"/>
                          <m:ctrlPr>
                            <a:rPr lang="en-US" i="1" dirty="0">
                              <a:latin typeface="Cambria Math" panose="02040503050406030204" pitchFamily="18" charset="0"/>
                              <a:ea typeface="Cambria Math"/>
                            </a:rPr>
                          </m:ctrlPr>
                        </m:dPr>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f>
                                    <m:fPr>
                                      <m:type m:val="lin"/>
                                      <m:ctrlPr>
                                        <a:rPr lang="en-US" i="1" smtClean="0">
                                          <a:latin typeface="Cambria Math" panose="02040503050406030204" pitchFamily="18" charset="0"/>
                                          <a:ea typeface="Cambria Math"/>
                                        </a:rPr>
                                      </m:ctrlPr>
                                    </m:fPr>
                                    <m:num>
                                      <m:r>
                                        <a:rPr lang="en-US" b="0" i="1" smtClean="0">
                                          <a:latin typeface="Cambria Math" panose="02040503050406030204" pitchFamily="18" charset="0"/>
                                          <a:ea typeface="Cambria Math"/>
                                        </a:rPr>
                                        <m:t>2</m:t>
                                      </m:r>
                                      <m:r>
                                        <a:rPr lang="en-US" b="0" i="1" smtClean="0">
                                          <a:latin typeface="Cambria Math" panose="02040503050406030204" pitchFamily="18" charset="0"/>
                                          <a:ea typeface="Cambria Math"/>
                                        </a:rPr>
                                        <m:t>𝑋</m:t>
                                      </m:r>
                                    </m:num>
                                    <m:den>
                                      <m:r>
                                        <a:rPr lang="en-US" b="0" i="1" smtClean="0">
                                          <a:latin typeface="Cambria Math" panose="02040503050406030204" pitchFamily="18" charset="0"/>
                                          <a:ea typeface="Cambria Math"/>
                                        </a:rPr>
                                        <m:t>𝑋</m:t>
                                      </m:r>
                                    </m:den>
                                  </m:f>
                                </m:e>
                              </m:d>
                            </m:e>
                          </m:func>
                        </m:e>
                      </m: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524000" y="4072482"/>
                <a:ext cx="4808624" cy="369332"/>
              </a:xfrm>
              <a:prstGeom prst="rect">
                <a:avLst/>
              </a:prstGeom>
              <a:blipFill>
                <a:blip r:embed="rId9"/>
                <a:stretch>
                  <a:fillRect t="-114754" r="-5450" b="-177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524000" y="3557489"/>
                <a:ext cx="54607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e>
                      </m:d>
                      <m:r>
                        <a:rPr lang="en-US" i="1" dirty="0">
                          <a:latin typeface="Cambria Math" panose="02040503050406030204" pitchFamily="18" charset="0"/>
                        </a:rPr>
                        <m:t>−</m:t>
                      </m:r>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r>
                        <a:rPr lang="en-US" b="0" i="1" smtClean="0">
                          <a:latin typeface="Cambria Math"/>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d>
                        <m:dPr>
                          <m:begChr m:val="["/>
                          <m:endChr m:val="]"/>
                          <m:ctrlPr>
                            <a:rPr lang="en-US" i="1" dirty="0" smtClean="0">
                              <a:latin typeface="Cambria Math" panose="02040503050406030204" pitchFamily="18" charset="0"/>
                              <a:ea typeface="Cambria Math"/>
                            </a:rPr>
                          </m:ctrlPr>
                        </m:dPr>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r>
                            <a:rPr lang="en-US" b="0" i="1" smtClean="0">
                              <a:latin typeface="Cambria Math" panose="02040503050406030204" pitchFamily="18" charset="0"/>
                              <a:ea typeface="Cambria Math"/>
                            </a:rPr>
                            <m:t>−</m:t>
                          </m:r>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524000" y="3557489"/>
                <a:ext cx="5460790" cy="369332"/>
              </a:xfrm>
              <a:prstGeom prst="rect">
                <a:avLst/>
              </a:prstGeom>
              <a:blipFill>
                <a:blip r:embed="rId10"/>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3A5217D-C6C9-4803-AC77-98EB0D8A031A}"/>
                  </a:ext>
                </a:extLst>
              </p:cNvPr>
              <p:cNvSpPr txBox="1"/>
              <p:nvPr/>
            </p:nvSpPr>
            <p:spPr>
              <a:xfrm>
                <a:off x="4800600" y="1979367"/>
                <a:ext cx="33086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b="0" i="1" smtClean="0">
                                      <a:latin typeface="Cambria Math" panose="02040503050406030204" pitchFamily="18" charset="0"/>
                                      <a:ea typeface="Cambria Math"/>
                                    </a:rPr>
                                    <m:t>2</m:t>
                                  </m:r>
                                  <m:r>
                                    <a:rPr lang="en-US" i="1">
                                      <a:latin typeface="Cambria Math" panose="02040503050406030204" pitchFamily="18" charset="0"/>
                                      <a:ea typeface="Cambria Math"/>
                                    </a:rPr>
                                    <m:t>𝑋</m:t>
                                  </m:r>
                                </m:e>
                              </m:d>
                            </m:e>
                          </m:func>
                        </m:e>
                      </m:d>
                      <m:r>
                        <m:rPr>
                          <m:nor/>
                        </m:rPr>
                        <a:rPr lang="en-US">
                          <a:latin typeface="Cambria Math" panose="02040503050406030204" pitchFamily="18" charset="0"/>
                          <a:ea typeface="Cambria Math"/>
                        </a:rPr>
                        <m:t>=</m:t>
                      </m:r>
                      <m:sSub>
                        <m:sSubPr>
                          <m:ctrlPr>
                            <a:rPr lang="el-GR"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0</m:t>
                          </m:r>
                        </m:sub>
                      </m:sSub>
                      <m:r>
                        <a:rPr lang="en-US" i="1" dirty="0">
                          <a:latin typeface="Cambria Math"/>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b="0" i="1" smtClean="0">
                                  <a:latin typeface="Cambria Math" panose="02040503050406030204" pitchFamily="18" charset="0"/>
                                  <a:ea typeface="Cambria Math"/>
                                </a:rPr>
                                <m:t>2</m:t>
                              </m:r>
                              <m:r>
                                <a:rPr lang="en-US" i="1">
                                  <a:latin typeface="Cambria Math" panose="02040503050406030204" pitchFamily="18" charset="0"/>
                                  <a:ea typeface="Cambria Math"/>
                                </a:rPr>
                                <m:t>𝑋</m:t>
                              </m:r>
                            </m:e>
                          </m:d>
                        </m:e>
                      </m:func>
                    </m:oMath>
                  </m:oMathPara>
                </a14:m>
                <a:endParaRPr lang="en-US" dirty="0"/>
              </a:p>
            </p:txBody>
          </p:sp>
        </mc:Choice>
        <mc:Fallback xmlns="">
          <p:sp>
            <p:nvSpPr>
              <p:cNvPr id="14" name="TextBox 13">
                <a:extLst>
                  <a:ext uri="{FF2B5EF4-FFF2-40B4-BE49-F238E27FC236}">
                    <a16:creationId xmlns:a16="http://schemas.microsoft.com/office/drawing/2014/main" id="{F3A5217D-C6C9-4803-AC77-98EB0D8A031A}"/>
                  </a:ext>
                </a:extLst>
              </p:cNvPr>
              <p:cNvSpPr txBox="1">
                <a:spLocks noRot="1" noChangeAspect="1" noMove="1" noResize="1" noEditPoints="1" noAdjustHandles="1" noChangeArrowheads="1" noChangeShapeType="1" noTextEdit="1"/>
              </p:cNvSpPr>
              <p:nvPr/>
            </p:nvSpPr>
            <p:spPr>
              <a:xfrm>
                <a:off x="4800600" y="1979367"/>
                <a:ext cx="3308663" cy="369332"/>
              </a:xfrm>
              <a:prstGeom prst="rect">
                <a:avLst/>
              </a:prstGeom>
              <a:blipFill>
                <a:blip r:embed="rId11"/>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BC39A74-B629-4EAD-A62F-88AFBD825E05}"/>
                  </a:ext>
                </a:extLst>
              </p:cNvPr>
              <p:cNvSpPr txBox="1"/>
              <p:nvPr/>
            </p:nvSpPr>
            <p:spPr>
              <a:xfrm>
                <a:off x="3930602" y="2017715"/>
                <a:ext cx="701731" cy="3357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a:rPr>
                        <m:t>𝑎</m:t>
                      </m:r>
                      <m:r>
                        <a:rPr lang="en-US" b="0" i="1" smtClean="0">
                          <a:latin typeface="Cambria Math" panose="02040503050406030204" pitchFamily="18" charset="0"/>
                          <a:ea typeface="Cambria Math"/>
                        </a:rPr>
                        <m:t>𝑛𝑑</m:t>
                      </m:r>
                      <m:r>
                        <a:rPr lang="en-US" b="0" i="1" smtClean="0">
                          <a:latin typeface="Cambria Math" panose="02040503050406030204" pitchFamily="18" charset="0"/>
                          <a:ea typeface="Cambria Math"/>
                        </a:rPr>
                        <m:t> </m:t>
                      </m:r>
                    </m:oMath>
                  </m:oMathPara>
                </a14:m>
                <a:endParaRPr lang="en-US" dirty="0"/>
              </a:p>
            </p:txBody>
          </p:sp>
        </mc:Choice>
        <mc:Fallback xmlns="">
          <p:sp>
            <p:nvSpPr>
              <p:cNvPr id="15" name="TextBox 14">
                <a:extLst>
                  <a:ext uri="{FF2B5EF4-FFF2-40B4-BE49-F238E27FC236}">
                    <a16:creationId xmlns:a16="http://schemas.microsoft.com/office/drawing/2014/main" id="{2BC39A74-B629-4EAD-A62F-88AFBD825E05}"/>
                  </a:ext>
                </a:extLst>
              </p:cNvPr>
              <p:cNvSpPr txBox="1">
                <a:spLocks noRot="1" noChangeAspect="1" noMove="1" noResize="1" noEditPoints="1" noAdjustHandles="1" noChangeArrowheads="1" noChangeShapeType="1" noTextEdit="1"/>
              </p:cNvSpPr>
              <p:nvPr/>
            </p:nvSpPr>
            <p:spPr>
              <a:xfrm>
                <a:off x="3930602" y="2017715"/>
                <a:ext cx="701731" cy="335756"/>
              </a:xfrm>
              <a:prstGeom prst="rect">
                <a:avLst/>
              </a:prstGeom>
              <a:blipFill>
                <a:blip r:embed="rId13"/>
                <a:stretch>
                  <a:fillRect b="-3636"/>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783C14B7-B002-4F90-A33C-B3C2DC1AEDB8}"/>
              </a:ext>
            </a:extLst>
          </p:cNvPr>
          <p:cNvCxnSpPr>
            <a:cxnSpLocks/>
          </p:cNvCxnSpPr>
          <p:nvPr/>
        </p:nvCxnSpPr>
        <p:spPr>
          <a:xfrm flipV="1">
            <a:off x="5639567" y="4165138"/>
            <a:ext cx="75433" cy="1758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A4E7C1E-3BBF-445C-BB54-ADA954422D4E}"/>
              </a:ext>
            </a:extLst>
          </p:cNvPr>
          <p:cNvCxnSpPr>
            <a:cxnSpLocks/>
          </p:cNvCxnSpPr>
          <p:nvPr/>
        </p:nvCxnSpPr>
        <p:spPr>
          <a:xfrm flipV="1">
            <a:off x="5925195" y="4165138"/>
            <a:ext cx="94605" cy="1840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9885E7F-D15E-4FEB-8A8A-E3613D384DFE}"/>
                  </a:ext>
                </a:extLst>
              </p:cNvPr>
              <p:cNvSpPr txBox="1"/>
              <p:nvPr/>
            </p:nvSpPr>
            <p:spPr>
              <a:xfrm>
                <a:off x="2623587" y="1497518"/>
                <a:ext cx="30569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𝜇</m:t>
                      </m:r>
                      <m:d>
                        <m:dPr>
                          <m:begChr m:val="{"/>
                          <m:endChr m:val="}"/>
                          <m:ctrlPr>
                            <a:rPr lang="en-US" i="1" smtClean="0">
                              <a:latin typeface="Cambria Math" panose="02040503050406030204" pitchFamily="18" charset="0"/>
                              <a:ea typeface="Cambria Math"/>
                            </a:rPr>
                          </m:ctrlPr>
                        </m:dPr>
                        <m:e>
                          <m:r>
                            <a:rPr lang="en-US" b="0" i="1" smtClean="0">
                              <a:latin typeface="Cambria Math" panose="02040503050406030204" pitchFamily="18" charset="0"/>
                              <a:ea typeface="Cambria Math"/>
                            </a:rPr>
                            <m:t>𝑌</m:t>
                          </m:r>
                        </m:e>
                        <m:e>
                          <m:func>
                            <m:funcPr>
                              <m:ctrlPr>
                                <a:rPr lang="en-US" i="1" smtClean="0">
                                  <a:latin typeface="Cambria Math" panose="02040503050406030204" pitchFamily="18" charset="0"/>
                                  <a:ea typeface="Cambria Math"/>
                                </a:rPr>
                              </m:ctrlPr>
                            </m:funcPr>
                            <m:fName>
                              <m:r>
                                <m:rPr>
                                  <m:sty m:val="p"/>
                                </m:rPr>
                                <a:rPr lang="en-US" i="0" smtClean="0">
                                  <a:latin typeface="Cambria Math" panose="02040503050406030204" pitchFamily="18" charset="0"/>
                                  <a:ea typeface="Cambria Math"/>
                                </a:rPr>
                                <m:t>log</m:t>
                              </m:r>
                            </m:fName>
                            <m:e>
                              <m:d>
                                <m:dPr>
                                  <m:ctrlPr>
                                    <a:rPr lang="en-US" i="1" smtClean="0">
                                      <a:latin typeface="Cambria Math" panose="02040503050406030204" pitchFamily="18" charset="0"/>
                                      <a:ea typeface="Cambria Math"/>
                                    </a:rPr>
                                  </m:ctrlPr>
                                </m:dPr>
                                <m:e>
                                  <m:r>
                                    <a:rPr lang="en-US" b="0" i="1" smtClean="0">
                                      <a:latin typeface="Cambria Math" panose="02040503050406030204" pitchFamily="18" charset="0"/>
                                      <a:ea typeface="Cambria Math"/>
                                    </a:rPr>
                                    <m:t>𝑋</m:t>
                                  </m:r>
                                </m:e>
                              </m:d>
                            </m:e>
                          </m:func>
                        </m:e>
                      </m:d>
                      <m:r>
                        <m:rPr>
                          <m:nor/>
                        </m:rPr>
                        <a:rPr lang="en-US" b="0" i="0" smtClean="0">
                          <a:latin typeface="Cambria Math" panose="02040503050406030204" pitchFamily="18" charset="0"/>
                          <a:ea typeface="Cambria Math"/>
                        </a:rPr>
                        <m:t>=</m:t>
                      </m:r>
                      <m:sSub>
                        <m:sSubPr>
                          <m:ctrlPr>
                            <a:rPr lang="el-GR"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0</m:t>
                          </m:r>
                        </m:sub>
                      </m:sSub>
                      <m:r>
                        <a:rPr lang="en-US" b="0" i="1" dirty="0" smtClean="0">
                          <a:latin typeface="Cambria Math"/>
                          <a:ea typeface="Cambria Math"/>
                        </a:rPr>
                        <m:t>+</m:t>
                      </m:r>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oMath>
                  </m:oMathPara>
                </a14:m>
                <a:endParaRPr lang="en-US" dirty="0"/>
              </a:p>
            </p:txBody>
          </p:sp>
        </mc:Choice>
        <mc:Fallback xmlns="">
          <p:sp>
            <p:nvSpPr>
              <p:cNvPr id="21" name="TextBox 20">
                <a:extLst>
                  <a:ext uri="{FF2B5EF4-FFF2-40B4-BE49-F238E27FC236}">
                    <a16:creationId xmlns:a16="http://schemas.microsoft.com/office/drawing/2014/main" id="{E9885E7F-D15E-4FEB-8A8A-E3613D384DFE}"/>
                  </a:ext>
                </a:extLst>
              </p:cNvPr>
              <p:cNvSpPr txBox="1">
                <a:spLocks noRot="1" noChangeAspect="1" noMove="1" noResize="1" noEditPoints="1" noAdjustHandles="1" noChangeArrowheads="1" noChangeShapeType="1" noTextEdit="1"/>
              </p:cNvSpPr>
              <p:nvPr/>
            </p:nvSpPr>
            <p:spPr>
              <a:xfrm>
                <a:off x="2623587" y="1497518"/>
                <a:ext cx="3056927" cy="369332"/>
              </a:xfrm>
              <a:prstGeom prst="rect">
                <a:avLst/>
              </a:prstGeom>
              <a:blipFill>
                <a:blip r:embed="rId14"/>
                <a:stretch>
                  <a:fillRect b="-15000"/>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119C8008-BF4E-4F9D-8CAE-EB35AD8C05C6}"/>
              </a:ext>
            </a:extLst>
          </p:cNvPr>
          <p:cNvCxnSpPr>
            <a:cxnSpLocks/>
          </p:cNvCxnSpPr>
          <p:nvPr/>
        </p:nvCxnSpPr>
        <p:spPr>
          <a:xfrm flipV="1">
            <a:off x="4186862" y="2643583"/>
            <a:ext cx="94605" cy="1840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8A8E166-6420-40D3-8679-C29CA1D0CD35}"/>
              </a:ext>
            </a:extLst>
          </p:cNvPr>
          <p:cNvCxnSpPr>
            <a:cxnSpLocks/>
          </p:cNvCxnSpPr>
          <p:nvPr/>
        </p:nvCxnSpPr>
        <p:spPr>
          <a:xfrm flipV="1">
            <a:off x="6172200" y="2625585"/>
            <a:ext cx="94605" cy="1840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D409680-9A5E-4317-A52D-0A04D0FDD0B4}"/>
                  </a:ext>
                </a:extLst>
              </p:cNvPr>
              <p:cNvSpPr txBox="1"/>
              <p:nvPr/>
            </p:nvSpPr>
            <p:spPr>
              <a:xfrm>
                <a:off x="266700" y="5791200"/>
                <a:ext cx="8610599" cy="954107"/>
              </a:xfrm>
              <a:prstGeom prst="rect">
                <a:avLst/>
              </a:prstGeom>
              <a:noFill/>
            </p:spPr>
            <p:txBody>
              <a:bodyPr wrap="square" rtlCol="0">
                <a:spAutoFit/>
              </a:bodyPr>
              <a:lstStyle/>
              <a:p>
                <a:r>
                  <a:rPr lang="en-US" dirty="0">
                    <a:ea typeface="Cambria Math"/>
                  </a:rPr>
                  <a:t>** Note: We use a base of e on the function log because that is the based used (implied) on the original data. </a:t>
                </a:r>
                <a:r>
                  <a:rPr lang="en-US" dirty="0"/>
                  <a:t>(Other bases could be interchanged). The 2 in </a:t>
                </a:r>
                <a14:m>
                  <m:oMath xmlns:m="http://schemas.openxmlformats.org/officeDocument/2006/math">
                    <m:sSub>
                      <m:sSubPr>
                        <m:ctrlPr>
                          <a:rPr lang="en-US" b="1" i="1" dirty="0">
                            <a:latin typeface="Cambria Math" panose="02040503050406030204" pitchFamily="18" charset="0"/>
                            <a:ea typeface="Cambria Math"/>
                          </a:rPr>
                        </m:ctrlPr>
                      </m:sSubPr>
                      <m:e>
                        <m:r>
                          <a:rPr lang="en-US" b="1" i="1" dirty="0">
                            <a:latin typeface="Cambria Math"/>
                            <a:ea typeface="Cambria Math"/>
                          </a:rPr>
                          <m:t>𝜷</m:t>
                        </m:r>
                      </m:e>
                      <m:sub>
                        <m:r>
                          <a:rPr lang="en-US" b="1" i="1" dirty="0">
                            <a:latin typeface="Cambria Math"/>
                            <a:ea typeface="Cambria Math"/>
                          </a:rPr>
                          <m:t>𝟏</m:t>
                        </m:r>
                      </m:sub>
                    </m:sSub>
                    <m:r>
                      <a:rPr lang="en-US" b="1" dirty="0">
                        <a:latin typeface="Cambria Math" panose="02040503050406030204" pitchFamily="18" charset="0"/>
                        <a:ea typeface="Cambria Math"/>
                      </a:rPr>
                      <m:t>𝐥</m:t>
                    </m:r>
                  </m:oMath>
                </a14:m>
                <a:r>
                  <a:rPr lang="en-US" b="1" dirty="0"/>
                  <a:t>og(2)</a:t>
                </a:r>
                <a:r>
                  <a:rPr lang="en-US" dirty="0"/>
                  <a:t> is used because the x value was doubled. </a:t>
                </a:r>
              </a:p>
            </p:txBody>
          </p:sp>
        </mc:Choice>
        <mc:Fallback xmlns="">
          <p:sp>
            <p:nvSpPr>
              <p:cNvPr id="22" name="TextBox 21">
                <a:extLst>
                  <a:ext uri="{FF2B5EF4-FFF2-40B4-BE49-F238E27FC236}">
                    <a16:creationId xmlns:a16="http://schemas.microsoft.com/office/drawing/2014/main" id="{3D409680-9A5E-4317-A52D-0A04D0FDD0B4}"/>
                  </a:ext>
                </a:extLst>
              </p:cNvPr>
              <p:cNvSpPr txBox="1">
                <a:spLocks noRot="1" noChangeAspect="1" noMove="1" noResize="1" noEditPoints="1" noAdjustHandles="1" noChangeArrowheads="1" noChangeShapeType="1" noTextEdit="1"/>
              </p:cNvSpPr>
              <p:nvPr/>
            </p:nvSpPr>
            <p:spPr>
              <a:xfrm>
                <a:off x="266700" y="5791200"/>
                <a:ext cx="8610599" cy="954107"/>
              </a:xfrm>
              <a:prstGeom prst="rect">
                <a:avLst/>
              </a:prstGeom>
              <a:blipFill>
                <a:blip r:embed="rId15"/>
                <a:stretch>
                  <a:fillRect l="-637" t="-3185" b="-5732"/>
                </a:stretch>
              </a:blipFill>
            </p:spPr>
            <p:txBody>
              <a:bodyPr/>
              <a:lstStyle/>
              <a:p>
                <a:r>
                  <a:rPr lang="en-US">
                    <a:noFill/>
                  </a:rPr>
                  <a:t> </a:t>
                </a:r>
              </a:p>
            </p:txBody>
          </p:sp>
        </mc:Fallback>
      </mc:AlternateContent>
    </p:spTree>
    <p:extLst>
      <p:ext uri="{BB962C8B-B14F-4D97-AF65-F5344CB8AC3E}">
        <p14:creationId xmlns:p14="http://schemas.microsoft.com/office/powerpoint/2010/main" val="1484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p:bldP spid="6" grpId="0"/>
      <p:bldP spid="12" grpId="0"/>
      <p:bldP spid="8" grpId="0"/>
      <p:bldP spid="9" grpId="0"/>
      <p:bldP spid="10" grpId="0"/>
      <p:bldP spid="11" grpId="0"/>
      <p:bldP spid="14" grpId="0"/>
      <p:bldP spid="15" grpId="0"/>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6E8A09E-4DCD-42F9-811B-1A196CFEB0F7}"/>
              </a:ext>
            </a:extLst>
          </p:cNvPr>
          <p:cNvPicPr>
            <a:picLocks noChangeAspect="1"/>
          </p:cNvPicPr>
          <p:nvPr/>
        </p:nvPicPr>
        <p:blipFill>
          <a:blip r:embed="rId3"/>
          <a:stretch>
            <a:fillRect/>
          </a:stretch>
        </p:blipFill>
        <p:spPr>
          <a:xfrm>
            <a:off x="4982208" y="982661"/>
            <a:ext cx="3505200" cy="2027015"/>
          </a:xfrm>
          <a:prstGeom prst="rect">
            <a:avLst/>
          </a:prstGeom>
        </p:spPr>
      </p:pic>
      <p:sp>
        <p:nvSpPr>
          <p:cNvPr id="2" name="Title 1"/>
          <p:cNvSpPr>
            <a:spLocks noGrp="1"/>
          </p:cNvSpPr>
          <p:nvPr>
            <p:ph type="title"/>
          </p:nvPr>
        </p:nvSpPr>
        <p:spPr>
          <a:xfrm>
            <a:off x="400050" y="47653"/>
            <a:ext cx="8229600" cy="1143000"/>
          </a:xfrm>
        </p:spPr>
        <p:txBody>
          <a:bodyPr>
            <a:normAutofit/>
          </a:bodyPr>
          <a:lstStyle/>
          <a:p>
            <a:r>
              <a:rPr lang="en-US" dirty="0"/>
              <a:t>Interpretation: Linear – Log</a:t>
            </a:r>
          </a:p>
        </p:txBody>
      </p:sp>
      <p:sp>
        <p:nvSpPr>
          <p:cNvPr id="5" name="TextBox 4"/>
          <p:cNvSpPr txBox="1"/>
          <p:nvPr/>
        </p:nvSpPr>
        <p:spPr>
          <a:xfrm>
            <a:off x="47625" y="3082311"/>
            <a:ext cx="9029700" cy="584775"/>
          </a:xfrm>
          <a:prstGeom prst="rect">
            <a:avLst/>
          </a:prstGeom>
          <a:noFill/>
        </p:spPr>
        <p:txBody>
          <a:bodyPr wrap="square" rtlCol="0">
            <a:spAutoFit/>
          </a:bodyPr>
          <a:lstStyle/>
          <a:p>
            <a:pPr algn="ctr"/>
            <a:r>
              <a:rPr lang="en-US" sz="1600" dirty="0"/>
              <a:t>The data suggest that the predicted mean pH changes by (-0.7257)log(2) = -0.503 for each doubling of time. </a:t>
            </a:r>
          </a:p>
        </p:txBody>
      </p:sp>
      <p:sp>
        <p:nvSpPr>
          <p:cNvPr id="3" name="Rectangle 2"/>
          <p:cNvSpPr/>
          <p:nvPr/>
        </p:nvSpPr>
        <p:spPr>
          <a:xfrm>
            <a:off x="6078214" y="2747425"/>
            <a:ext cx="655579" cy="2287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735820" y="2743849"/>
            <a:ext cx="655579" cy="23615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cxnSp>
        <p:nvCxnSpPr>
          <p:cNvPr id="14" name="Straight Arrow Connector 13"/>
          <p:cNvCxnSpPr>
            <a:cxnSpLocks/>
            <a:stCxn id="3" idx="2"/>
          </p:cNvCxnSpPr>
          <p:nvPr/>
        </p:nvCxnSpPr>
        <p:spPr>
          <a:xfrm flipH="1">
            <a:off x="6181114" y="2976144"/>
            <a:ext cx="224890" cy="1395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12" idx="2"/>
          </p:cNvCxnSpPr>
          <p:nvPr/>
        </p:nvCxnSpPr>
        <p:spPr>
          <a:xfrm flipH="1">
            <a:off x="4948136" y="2980004"/>
            <a:ext cx="2115474" cy="14236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ctangle 23"/>
              <p:cNvSpPr/>
              <p:nvPr/>
            </p:nvSpPr>
            <p:spPr>
              <a:xfrm>
                <a:off x="-19050" y="5285070"/>
                <a:ext cx="9163050" cy="584775"/>
              </a:xfrm>
              <a:prstGeom prst="rect">
                <a:avLst/>
              </a:prstGeom>
            </p:spPr>
            <p:txBody>
              <a:bodyPr wrap="square">
                <a:spAutoFit/>
              </a:bodyPr>
              <a:lstStyle/>
              <a:p>
                <a:pPr algn="ctr"/>
                <a:r>
                  <a:rPr lang="en-US" sz="1600" dirty="0"/>
                  <a:t>A 95% confidence interval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ea typeface="Cambria Math"/>
                          </a:rPr>
                          <m:t>𝛽</m:t>
                        </m:r>
                      </m:e>
                      <m:sub>
                        <m:r>
                          <a:rPr lang="en-US" sz="1600" i="1">
                            <a:latin typeface="Cambria Math"/>
                            <a:ea typeface="Cambria Math"/>
                          </a:rPr>
                          <m:t>1</m:t>
                        </m:r>
                      </m:sub>
                    </m:sSub>
                    <m:r>
                      <a:rPr lang="en-US" sz="1600" i="1">
                        <a:latin typeface="Cambria Math"/>
                      </a:rPr>
                      <m:t>𝐿𝑜𝑔</m:t>
                    </m:r>
                    <m:d>
                      <m:dPr>
                        <m:ctrlPr>
                          <a:rPr lang="en-US" sz="1600" i="1">
                            <a:latin typeface="Cambria Math" panose="02040503050406030204" pitchFamily="18" charset="0"/>
                          </a:rPr>
                        </m:ctrlPr>
                      </m:dPr>
                      <m:e>
                        <m:r>
                          <a:rPr lang="en-US" sz="1600">
                            <a:latin typeface="Cambria Math" panose="02040503050406030204" pitchFamily="18" charset="0"/>
                          </a:rPr>
                          <m:t>2</m:t>
                        </m:r>
                      </m:e>
                    </m:d>
                  </m:oMath>
                </a14:m>
                <a:r>
                  <a:rPr lang="en-US" sz="1600" dirty="0"/>
                  <a:t> (or for the change in mean pH for each doubling of time) is:</a:t>
                </a:r>
              </a:p>
              <a:p>
                <a:pPr algn="ctr"/>
                <a:r>
                  <a:rPr lang="en-US" sz="1600" dirty="0"/>
                  <a:t>[-0.805log(2), -0.646log(2)]  = (-0.558, -0.448). </a:t>
                </a:r>
              </a:p>
            </p:txBody>
          </p:sp>
        </mc:Choice>
        <mc:Fallback xmlns="">
          <p:sp>
            <p:nvSpPr>
              <p:cNvPr id="24" name="Rectangle 23"/>
              <p:cNvSpPr>
                <a:spLocks noRot="1" noChangeAspect="1" noMove="1" noResize="1" noEditPoints="1" noAdjustHandles="1" noChangeArrowheads="1" noChangeShapeType="1" noTextEdit="1"/>
              </p:cNvSpPr>
              <p:nvPr/>
            </p:nvSpPr>
            <p:spPr>
              <a:xfrm>
                <a:off x="-19050" y="5285070"/>
                <a:ext cx="9163050" cy="584775"/>
              </a:xfrm>
              <a:prstGeom prst="rect">
                <a:avLst/>
              </a:prstGeom>
              <a:blipFill>
                <a:blip r:embed="rId4"/>
                <a:stretch>
                  <a:fillRect t="-3125" b="-12500"/>
                </a:stretch>
              </a:blipFill>
            </p:spPr>
            <p:txBody>
              <a:bodyPr/>
              <a:lstStyle/>
              <a:p>
                <a:r>
                  <a:rPr lang="en-US">
                    <a:noFill/>
                  </a:rPr>
                  <a:t> </a:t>
                </a:r>
              </a:p>
            </p:txBody>
          </p:sp>
        </mc:Fallback>
      </mc:AlternateContent>
      <p:sp>
        <p:nvSpPr>
          <p:cNvPr id="13" name="Oval 12"/>
          <p:cNvSpPr/>
          <p:nvPr/>
        </p:nvSpPr>
        <p:spPr>
          <a:xfrm>
            <a:off x="7525873" y="982661"/>
            <a:ext cx="745018" cy="2317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ED31E57-8AA1-43C6-BFD6-C0ECFD82EC2B}"/>
                  </a:ext>
                </a:extLst>
              </p:cNvPr>
              <p:cNvSpPr txBox="1"/>
              <p:nvPr/>
            </p:nvSpPr>
            <p:spPr>
              <a:xfrm>
                <a:off x="799365" y="3537239"/>
                <a:ext cx="7430969" cy="615553"/>
              </a:xfrm>
              <a:prstGeom prst="rect">
                <a:avLst/>
              </a:prstGeom>
              <a:noFill/>
            </p:spPr>
            <p:txBody>
              <a:bodyPr wrap="square" rtlCol="0">
                <a:spAutoFit/>
              </a:bodyPr>
              <a:lstStyle/>
              <a:p>
                <a:pPr algn="ctr"/>
                <a:r>
                  <a:rPr lang="en-US" sz="1700" dirty="0"/>
                  <a:t>A 95% confidence interval for </a:t>
                </a:r>
                <a14:m>
                  <m:oMath xmlns:m="http://schemas.openxmlformats.org/officeDocument/2006/math">
                    <m:sSub>
                      <m:sSubPr>
                        <m:ctrlPr>
                          <a:rPr lang="en-US" sz="1700" b="0" i="1" dirty="0" smtClean="0">
                            <a:latin typeface="Cambria Math" panose="02040503050406030204" pitchFamily="18" charset="0"/>
                            <a:ea typeface="Cambria Math"/>
                          </a:rPr>
                        </m:ctrlPr>
                      </m:sSubPr>
                      <m:e>
                        <m:r>
                          <a:rPr lang="en-US" sz="1700" b="0" i="1" dirty="0" smtClean="0">
                            <a:latin typeface="Cambria Math"/>
                            <a:ea typeface="Cambria Math"/>
                          </a:rPr>
                          <m:t>𝛽</m:t>
                        </m:r>
                      </m:e>
                      <m:sub>
                        <m:r>
                          <a:rPr lang="en-US" sz="1700" b="0" i="1" dirty="0" smtClean="0">
                            <a:latin typeface="Cambria Math"/>
                            <a:ea typeface="Cambria Math"/>
                          </a:rPr>
                          <m:t>1</m:t>
                        </m:r>
                      </m:sub>
                    </m:sSub>
                    <m:r>
                      <a:rPr lang="en-US" sz="1700" b="0" i="1" dirty="0" smtClean="0">
                        <a:latin typeface="Cambria Math"/>
                        <a:ea typeface="Cambria Math"/>
                      </a:rPr>
                      <m:t> </m:t>
                    </m:r>
                  </m:oMath>
                </a14:m>
                <a:r>
                  <a:rPr lang="en-US" sz="1700" dirty="0"/>
                  <a:t>is </a:t>
                </a:r>
              </a:p>
              <a:p>
                <a:pPr algn="ct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ea typeface="Cambria Math" panose="02040503050406030204" pitchFamily="18" charset="0"/>
                        </a:rPr>
                        <m:t>𝑝𝑜𝑖𝑛𝑡</m:t>
                      </m:r>
                      <m:r>
                        <a:rPr lang="en-US" sz="1700" b="0" i="1" smtClean="0">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𝑒𝑠𝑡𝑖𝑚𝑎𝑡𝑒</m:t>
                      </m:r>
                      <m:r>
                        <a:rPr lang="en-US" sz="170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𝑚𝑢𝑙𝑡𝑖𝑝𝑙𝑖𝑒𝑟</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𝑠𝑡𝑎𝑛𝑑𝑎𝑟𝑑</m:t>
                      </m:r>
                      <m:r>
                        <a:rPr lang="en-US" sz="1700" b="0" i="1" smtClean="0">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𝑒𝑟𝑟𝑜𝑟</m:t>
                      </m:r>
                    </m:oMath>
                  </m:oMathPara>
                </a14:m>
                <a:endParaRPr lang="en-US" sz="1700" dirty="0"/>
              </a:p>
            </p:txBody>
          </p:sp>
        </mc:Choice>
        <mc:Fallback xmlns="">
          <p:sp>
            <p:nvSpPr>
              <p:cNvPr id="21" name="TextBox 20">
                <a:extLst>
                  <a:ext uri="{FF2B5EF4-FFF2-40B4-BE49-F238E27FC236}">
                    <a16:creationId xmlns:a16="http://schemas.microsoft.com/office/drawing/2014/main" id="{8ED31E57-8AA1-43C6-BFD6-C0ECFD82EC2B}"/>
                  </a:ext>
                </a:extLst>
              </p:cNvPr>
              <p:cNvSpPr txBox="1">
                <a:spLocks noRot="1" noChangeAspect="1" noMove="1" noResize="1" noEditPoints="1" noAdjustHandles="1" noChangeArrowheads="1" noChangeShapeType="1" noTextEdit="1"/>
              </p:cNvSpPr>
              <p:nvPr/>
            </p:nvSpPr>
            <p:spPr>
              <a:xfrm>
                <a:off x="799365" y="3537239"/>
                <a:ext cx="7430969" cy="615553"/>
              </a:xfrm>
              <a:prstGeom prst="rect">
                <a:avLst/>
              </a:prstGeom>
              <a:blipFill>
                <a:blip r:embed="rId5"/>
                <a:stretch>
                  <a:fillRect t="-2970" b="-6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2B2D772-9E0F-4FAE-AAD8-13E530F7F2E2}"/>
                  </a:ext>
                </a:extLst>
              </p:cNvPr>
              <p:cNvSpPr txBox="1"/>
              <p:nvPr/>
            </p:nvSpPr>
            <p:spPr>
              <a:xfrm>
                <a:off x="1795181" y="4352363"/>
                <a:ext cx="4652775" cy="363820"/>
              </a:xfrm>
              <a:prstGeom prst="rect">
                <a:avLst/>
              </a:prstGeom>
              <a:noFill/>
            </p:spPr>
            <p:txBody>
              <a:bodyPr wrap="square" rtlCol="0">
                <a:spAutoFit/>
              </a:bodyPr>
              <a:lstStyle/>
              <a:p>
                <a:pPr algn="ctr"/>
                <a:r>
                  <a:rPr lang="en-US" sz="1700" dirty="0"/>
                  <a:t>-0.7257 </a:t>
                </a:r>
                <a14:m>
                  <m:oMath xmlns:m="http://schemas.openxmlformats.org/officeDocument/2006/math">
                    <m:r>
                      <a:rPr lang="en-US" sz="1700" i="1">
                        <a:latin typeface="Cambria Math" panose="02040503050406030204" pitchFamily="18" charset="0"/>
                        <a:ea typeface="Cambria Math" panose="02040503050406030204" pitchFamily="18" charset="0"/>
                      </a:rPr>
                      <m:t>±</m:t>
                    </m:r>
                  </m:oMath>
                </a14:m>
                <a:r>
                  <a:rPr lang="en-US" sz="1700" dirty="0"/>
                  <a:t> 2.31*0.03443</a:t>
                </a:r>
              </a:p>
            </p:txBody>
          </p:sp>
        </mc:Choice>
        <mc:Fallback xmlns="">
          <p:sp>
            <p:nvSpPr>
              <p:cNvPr id="25" name="TextBox 24">
                <a:extLst>
                  <a:ext uri="{FF2B5EF4-FFF2-40B4-BE49-F238E27FC236}">
                    <a16:creationId xmlns:a16="http://schemas.microsoft.com/office/drawing/2014/main" id="{B2B2D772-9E0F-4FAE-AAD8-13E530F7F2E2}"/>
                  </a:ext>
                </a:extLst>
              </p:cNvPr>
              <p:cNvSpPr txBox="1">
                <a:spLocks noRot="1" noChangeAspect="1" noMove="1" noResize="1" noEditPoints="1" noAdjustHandles="1" noChangeArrowheads="1" noChangeShapeType="1" noTextEdit="1"/>
              </p:cNvSpPr>
              <p:nvPr/>
            </p:nvSpPr>
            <p:spPr>
              <a:xfrm>
                <a:off x="1795181" y="4352363"/>
                <a:ext cx="4652775" cy="363820"/>
              </a:xfrm>
              <a:prstGeom prst="rect">
                <a:avLst/>
              </a:prstGeom>
              <a:blipFill>
                <a:blip r:embed="rId6"/>
                <a:stretch>
                  <a:fillRect t="-6667" b="-18333"/>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E056A730-1D0D-4F77-8254-5774362E43E8}"/>
              </a:ext>
            </a:extLst>
          </p:cNvPr>
          <p:cNvSpPr txBox="1"/>
          <p:nvPr/>
        </p:nvSpPr>
        <p:spPr>
          <a:xfrm>
            <a:off x="2453670" y="4931261"/>
            <a:ext cx="2865057" cy="353943"/>
          </a:xfrm>
          <a:prstGeom prst="rect">
            <a:avLst/>
          </a:prstGeom>
          <a:noFill/>
        </p:spPr>
        <p:txBody>
          <a:bodyPr wrap="square" rtlCol="0">
            <a:spAutoFit/>
          </a:bodyPr>
          <a:lstStyle/>
          <a:p>
            <a:pPr algn="ctr"/>
            <a:r>
              <a:rPr lang="en-US" sz="1700" dirty="0"/>
              <a:t>(-0.8052, -0.6462)</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04656FC-D905-481B-9756-44F64616691C}"/>
                  </a:ext>
                </a:extLst>
              </p:cNvPr>
              <p:cNvSpPr txBox="1"/>
              <p:nvPr/>
            </p:nvSpPr>
            <p:spPr>
              <a:xfrm>
                <a:off x="1917722" y="4041612"/>
                <a:ext cx="5308555" cy="385747"/>
              </a:xfrm>
              <a:prstGeom prst="rect">
                <a:avLst/>
              </a:prstGeom>
              <a:noFill/>
            </p:spPr>
            <p:txBody>
              <a:bodyPr wrap="square" rtlCol="0">
                <a:spAutoFit/>
              </a:bodyPr>
              <a:lstStyle/>
              <a:p>
                <a:pPr algn="ctr"/>
                <a14:m>
                  <m:oMath xmlns:m="http://schemas.openxmlformats.org/officeDocument/2006/math">
                    <m:sSub>
                      <m:sSubPr>
                        <m:ctrlPr>
                          <a:rPr lang="en-US" sz="1700" i="1" smtClean="0">
                            <a:latin typeface="Cambria Math" panose="02040503050406030204" pitchFamily="18" charset="0"/>
                          </a:rPr>
                        </m:ctrlPr>
                      </m:sSubPr>
                      <m:e>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𝛽</m:t>
                            </m:r>
                          </m:e>
                        </m:acc>
                      </m:e>
                      <m:sub>
                        <m:r>
                          <a:rPr lang="en-US" sz="1700" b="0" i="1" smtClean="0">
                            <a:latin typeface="Cambria Math" panose="02040503050406030204" pitchFamily="18" charset="0"/>
                          </a:rPr>
                          <m:t>1</m:t>
                        </m:r>
                      </m:sub>
                    </m:sSub>
                    <m:r>
                      <a:rPr lang="en-US" sz="1700" i="1">
                        <a:latin typeface="Cambria Math" panose="02040503050406030204" pitchFamily="18" charset="0"/>
                        <a:ea typeface="Cambria Math" panose="02040503050406030204" pitchFamily="18" charset="0"/>
                      </a:rPr>
                      <m:t>±</m:t>
                    </m:r>
                    <m:sSub>
                      <m:sSubPr>
                        <m:ctrlPr>
                          <a:rPr lang="en-US" sz="1700" i="1" smtClean="0">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𝑡</m:t>
                        </m:r>
                      </m:e>
                      <m:sub>
                        <m:r>
                          <a:rPr lang="en-US" sz="1700" b="0" i="1" smtClean="0">
                            <a:latin typeface="Cambria Math" panose="02040503050406030204" pitchFamily="18" charset="0"/>
                            <a:ea typeface="Cambria Math" panose="02040503050406030204" pitchFamily="18" charset="0"/>
                          </a:rPr>
                          <m:t>.975, 10−2</m:t>
                        </m:r>
                      </m:sub>
                    </m:sSub>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𝑆𝐸</m:t>
                    </m:r>
                    <m:r>
                      <a:rPr lang="en-US" sz="1700" b="0" i="1" smtClean="0">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rPr>
                        </m:ctrlPr>
                      </m:sSubPr>
                      <m:e>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𝛽</m:t>
                            </m:r>
                          </m:e>
                        </m:acc>
                      </m:e>
                      <m:sub>
                        <m:r>
                          <a:rPr lang="en-US" sz="1700" i="1">
                            <a:latin typeface="Cambria Math" panose="02040503050406030204" pitchFamily="18" charset="0"/>
                          </a:rPr>
                          <m:t>1</m:t>
                        </m:r>
                      </m:sub>
                    </m:sSub>
                  </m:oMath>
                </a14:m>
                <a:r>
                  <a:rPr lang="en-US" sz="1700" dirty="0"/>
                  <a:t>)</a:t>
                </a:r>
              </a:p>
            </p:txBody>
          </p:sp>
        </mc:Choice>
        <mc:Fallback xmlns="">
          <p:sp>
            <p:nvSpPr>
              <p:cNvPr id="27" name="TextBox 26">
                <a:extLst>
                  <a:ext uri="{FF2B5EF4-FFF2-40B4-BE49-F238E27FC236}">
                    <a16:creationId xmlns:a16="http://schemas.microsoft.com/office/drawing/2014/main" id="{F04656FC-D905-481B-9756-44F64616691C}"/>
                  </a:ext>
                </a:extLst>
              </p:cNvPr>
              <p:cNvSpPr txBox="1">
                <a:spLocks noRot="1" noChangeAspect="1" noMove="1" noResize="1" noEditPoints="1" noAdjustHandles="1" noChangeArrowheads="1" noChangeShapeType="1" noTextEdit="1"/>
              </p:cNvSpPr>
              <p:nvPr/>
            </p:nvSpPr>
            <p:spPr>
              <a:xfrm>
                <a:off x="1917722" y="4041612"/>
                <a:ext cx="5308555" cy="385747"/>
              </a:xfrm>
              <a:prstGeom prst="rect">
                <a:avLst/>
              </a:prstGeom>
              <a:blipFill>
                <a:blip r:embed="rId7"/>
                <a:stretch>
                  <a:fillRect t="-1587" b="-17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523138B-C915-4F5D-AABD-270E7E20D59D}"/>
                  </a:ext>
                </a:extLst>
              </p:cNvPr>
              <p:cNvSpPr txBox="1"/>
              <p:nvPr/>
            </p:nvSpPr>
            <p:spPr>
              <a:xfrm>
                <a:off x="1559812" y="4669612"/>
                <a:ext cx="4652775" cy="363820"/>
              </a:xfrm>
              <a:prstGeom prst="rect">
                <a:avLst/>
              </a:prstGeom>
              <a:noFill/>
            </p:spPr>
            <p:txBody>
              <a:bodyPr wrap="square" rtlCol="0">
                <a:spAutoFit/>
              </a:bodyPr>
              <a:lstStyle/>
              <a:p>
                <a:pPr algn="ctr"/>
                <a:r>
                  <a:rPr lang="en-US" sz="1700" dirty="0"/>
                  <a:t>-0.7257 </a:t>
                </a:r>
                <a14:m>
                  <m:oMath xmlns:m="http://schemas.openxmlformats.org/officeDocument/2006/math">
                    <m:r>
                      <a:rPr lang="en-US" sz="1700" i="1">
                        <a:latin typeface="Cambria Math" panose="02040503050406030204" pitchFamily="18" charset="0"/>
                        <a:ea typeface="Cambria Math" panose="02040503050406030204" pitchFamily="18" charset="0"/>
                      </a:rPr>
                      <m:t>±</m:t>
                    </m:r>
                  </m:oMath>
                </a14:m>
                <a:r>
                  <a:rPr lang="en-US" sz="1700" dirty="0"/>
                  <a:t> 0.0795</a:t>
                </a:r>
              </a:p>
            </p:txBody>
          </p:sp>
        </mc:Choice>
        <mc:Fallback xmlns="">
          <p:sp>
            <p:nvSpPr>
              <p:cNvPr id="28" name="TextBox 27">
                <a:extLst>
                  <a:ext uri="{FF2B5EF4-FFF2-40B4-BE49-F238E27FC236}">
                    <a16:creationId xmlns:a16="http://schemas.microsoft.com/office/drawing/2014/main" id="{9523138B-C915-4F5D-AABD-270E7E20D59D}"/>
                  </a:ext>
                </a:extLst>
              </p:cNvPr>
              <p:cNvSpPr txBox="1">
                <a:spLocks noRot="1" noChangeAspect="1" noMove="1" noResize="1" noEditPoints="1" noAdjustHandles="1" noChangeArrowheads="1" noChangeShapeType="1" noTextEdit="1"/>
              </p:cNvSpPr>
              <p:nvPr/>
            </p:nvSpPr>
            <p:spPr>
              <a:xfrm>
                <a:off x="1559812" y="4669612"/>
                <a:ext cx="4652775" cy="363820"/>
              </a:xfrm>
              <a:prstGeom prst="rect">
                <a:avLst/>
              </a:prstGeom>
              <a:blipFill>
                <a:blip r:embed="rId8"/>
                <a:stretch>
                  <a:fillRect t="-5000" b="-18333"/>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50E5CBF4-0A5D-4E46-B790-A8C512CED3B3}"/>
              </a:ext>
            </a:extLst>
          </p:cNvPr>
          <p:cNvSpPr/>
          <p:nvPr/>
        </p:nvSpPr>
        <p:spPr>
          <a:xfrm>
            <a:off x="-85725" y="6096000"/>
            <a:ext cx="9163050" cy="338554"/>
          </a:xfrm>
          <a:prstGeom prst="rect">
            <a:avLst/>
          </a:prstGeom>
        </p:spPr>
        <p:txBody>
          <a:bodyPr wrap="square">
            <a:spAutoFit/>
          </a:bodyPr>
          <a:lstStyle/>
          <a:p>
            <a:pPr algn="ctr"/>
            <a:r>
              <a:rPr lang="en-US" sz="1600" dirty="0"/>
              <a:t>It is estimated that time explains about 98.23% of the variation in pH of steer carcasses.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B226B0-C60F-47A7-8EDE-F92FF395A454}"/>
                  </a:ext>
                </a:extLst>
              </p:cNvPr>
              <p:cNvSpPr txBox="1"/>
              <p:nvPr/>
            </p:nvSpPr>
            <p:spPr>
              <a:xfrm>
                <a:off x="67841" y="1296699"/>
                <a:ext cx="4788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e>
                      </m:d>
                      <m:r>
                        <a:rPr lang="en-US" i="1" dirty="0">
                          <a:latin typeface="Cambria Math" panose="02040503050406030204" pitchFamily="18" charset="0"/>
                        </a:rPr>
                        <m:t>−</m:t>
                      </m:r>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r>
                        <a:rPr lang="en-US" b="0" i="1" smtClean="0">
                          <a:latin typeface="Cambria Math"/>
                          <a:ea typeface="Cambria Math"/>
                        </a:rPr>
                        <m:t>=</m:t>
                      </m:r>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e>
                          </m:d>
                        </m:e>
                      </m:func>
                    </m:oMath>
                  </m:oMathPara>
                </a14:m>
                <a:endParaRPr lang="en-US" dirty="0"/>
              </a:p>
            </p:txBody>
          </p:sp>
        </mc:Choice>
        <mc:Fallback xmlns="">
          <p:sp>
            <p:nvSpPr>
              <p:cNvPr id="19" name="TextBox 18">
                <a:extLst>
                  <a:ext uri="{FF2B5EF4-FFF2-40B4-BE49-F238E27FC236}">
                    <a16:creationId xmlns:a16="http://schemas.microsoft.com/office/drawing/2014/main" id="{46B226B0-C60F-47A7-8EDE-F92FF395A454}"/>
                  </a:ext>
                </a:extLst>
              </p:cNvPr>
              <p:cNvSpPr txBox="1">
                <a:spLocks noRot="1" noChangeAspect="1" noMove="1" noResize="1" noEditPoints="1" noAdjustHandles="1" noChangeArrowheads="1" noChangeShapeType="1" noTextEdit="1"/>
              </p:cNvSpPr>
              <p:nvPr/>
            </p:nvSpPr>
            <p:spPr>
              <a:xfrm>
                <a:off x="67841" y="1296699"/>
                <a:ext cx="4788875" cy="369332"/>
              </a:xfrm>
              <a:prstGeom prst="rect">
                <a:avLst/>
              </a:prstGeom>
              <a:blipFill>
                <a:blip r:embed="rId9"/>
                <a:stretch>
                  <a:fillRect b="-15000"/>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27D5D7AF-E972-4978-A5EA-243C85D9B980}"/>
              </a:ext>
            </a:extLst>
          </p:cNvPr>
          <p:cNvCxnSpPr>
            <a:cxnSpLocks/>
          </p:cNvCxnSpPr>
          <p:nvPr/>
        </p:nvCxnSpPr>
        <p:spPr>
          <a:xfrm flipH="1">
            <a:off x="3550082" y="2989678"/>
            <a:ext cx="2890342" cy="14376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6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8">
                                            <p:txEl>
                                              <p:pRg st="0" end="0"/>
                                            </p:txEl>
                                          </p:spTgt>
                                        </p:tgtEl>
                                        <p:attrNameLst>
                                          <p:attrName>style.visibility</p:attrName>
                                        </p:attrNameLst>
                                      </p:cBhvr>
                                      <p:to>
                                        <p:strVal val="visible"/>
                                      </p:to>
                                    </p:set>
                                    <p:animEffect transition="in" filter="fade">
                                      <p:cBhvr>
                                        <p:cTn id="6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3" grpId="1" animBg="1"/>
      <p:bldP spid="3" grpId="2" animBg="1"/>
      <p:bldP spid="12" grpId="0" animBg="1"/>
      <p:bldP spid="24" grpId="0"/>
      <p:bldP spid="13" grpId="0" animBg="1"/>
      <p:bldP spid="21" grpId="0"/>
      <p:bldP spid="25" grpId="0"/>
      <p:bldP spid="26"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715962"/>
          </a:xfrm>
        </p:spPr>
        <p:txBody>
          <a:bodyPr/>
          <a:lstStyle/>
          <a:p>
            <a:r>
              <a:rPr lang="en-US" altLang="en-US" dirty="0"/>
              <a:t>Example </a:t>
            </a:r>
          </a:p>
        </p:txBody>
      </p:sp>
      <p:sp>
        <p:nvSpPr>
          <p:cNvPr id="3" name="Content Placeholder 2"/>
          <p:cNvSpPr>
            <a:spLocks noGrp="1"/>
          </p:cNvSpPr>
          <p:nvPr>
            <p:ph idx="1"/>
          </p:nvPr>
        </p:nvSpPr>
        <p:spPr>
          <a:xfrm>
            <a:off x="228600" y="1862077"/>
            <a:ext cx="8229600" cy="523157"/>
          </a:xfrm>
        </p:spPr>
        <p:txBody>
          <a:bodyPr/>
          <a:lstStyle/>
          <a:p>
            <a:r>
              <a:rPr lang="en-US" altLang="en-US" sz="2400" dirty="0"/>
              <a:t>Gore was projected to be the winner.</a:t>
            </a:r>
          </a:p>
        </p:txBody>
      </p:sp>
      <p:sp>
        <p:nvSpPr>
          <p:cNvPr id="4" name="Content Placeholder 2">
            <a:extLst>
              <a:ext uri="{FF2B5EF4-FFF2-40B4-BE49-F238E27FC236}">
                <a16:creationId xmlns:a16="http://schemas.microsoft.com/office/drawing/2014/main" id="{764867B8-FC75-4349-B034-909ADA5A858D}"/>
              </a:ext>
            </a:extLst>
          </p:cNvPr>
          <p:cNvSpPr txBox="1">
            <a:spLocks/>
          </p:cNvSpPr>
          <p:nvPr/>
        </p:nvSpPr>
        <p:spPr bwMode="auto">
          <a:xfrm>
            <a:off x="228600" y="990601"/>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U.S. Presidential Election: Nov. 7, 2000</a:t>
            </a:r>
          </a:p>
        </p:txBody>
      </p:sp>
      <p:sp>
        <p:nvSpPr>
          <p:cNvPr id="5" name="Content Placeholder 2">
            <a:extLst>
              <a:ext uri="{FF2B5EF4-FFF2-40B4-BE49-F238E27FC236}">
                <a16:creationId xmlns:a16="http://schemas.microsoft.com/office/drawing/2014/main" id="{8CCBFE38-1B56-4FFB-8207-E09E19ADEDF0}"/>
              </a:ext>
            </a:extLst>
          </p:cNvPr>
          <p:cNvSpPr txBox="1">
            <a:spLocks/>
          </p:cNvSpPr>
          <p:nvPr/>
        </p:nvSpPr>
        <p:spPr bwMode="auto">
          <a:xfrm>
            <a:off x="228600" y="1416876"/>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It call came down to Florida.</a:t>
            </a:r>
          </a:p>
        </p:txBody>
      </p:sp>
      <p:sp>
        <p:nvSpPr>
          <p:cNvPr id="6" name="Content Placeholder 2">
            <a:extLst>
              <a:ext uri="{FF2B5EF4-FFF2-40B4-BE49-F238E27FC236}">
                <a16:creationId xmlns:a16="http://schemas.microsoft.com/office/drawing/2014/main" id="{283F5E74-C1EA-4AB7-9D49-907C20A91915}"/>
              </a:ext>
            </a:extLst>
          </p:cNvPr>
          <p:cNvSpPr txBox="1">
            <a:spLocks/>
          </p:cNvSpPr>
          <p:nvPr/>
        </p:nvSpPr>
        <p:spPr bwMode="auto">
          <a:xfrm>
            <a:off x="228600" y="2335517"/>
            <a:ext cx="8229600" cy="52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Then Bush was projected to be the winner.</a:t>
            </a:r>
          </a:p>
        </p:txBody>
      </p:sp>
      <p:sp>
        <p:nvSpPr>
          <p:cNvPr id="7" name="Content Placeholder 2">
            <a:extLst>
              <a:ext uri="{FF2B5EF4-FFF2-40B4-BE49-F238E27FC236}">
                <a16:creationId xmlns:a16="http://schemas.microsoft.com/office/drawing/2014/main" id="{008FB6C9-782B-4B82-9BA3-C74813095F58}"/>
              </a:ext>
            </a:extLst>
          </p:cNvPr>
          <p:cNvSpPr txBox="1">
            <a:spLocks/>
          </p:cNvSpPr>
          <p:nvPr/>
        </p:nvSpPr>
        <p:spPr bwMode="auto">
          <a:xfrm>
            <a:off x="228600" y="2753408"/>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Gore conceded.</a:t>
            </a:r>
          </a:p>
          <a:p>
            <a:pPr marL="0" indent="0">
              <a:buNone/>
            </a:pPr>
            <a:endParaRPr lang="en-US" altLang="en-US" kern="0" dirty="0"/>
          </a:p>
        </p:txBody>
      </p:sp>
      <p:sp>
        <p:nvSpPr>
          <p:cNvPr id="8" name="Content Placeholder 2">
            <a:extLst>
              <a:ext uri="{FF2B5EF4-FFF2-40B4-BE49-F238E27FC236}">
                <a16:creationId xmlns:a16="http://schemas.microsoft.com/office/drawing/2014/main" id="{3FE64B43-95E9-4D41-A41D-EAA2E49D8ED2}"/>
              </a:ext>
            </a:extLst>
          </p:cNvPr>
          <p:cNvSpPr txBox="1">
            <a:spLocks/>
          </p:cNvSpPr>
          <p:nvPr/>
        </p:nvSpPr>
        <p:spPr bwMode="auto">
          <a:xfrm>
            <a:off x="228600" y="3672049"/>
            <a:ext cx="8229600" cy="54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Gore retracts concession.</a:t>
            </a:r>
          </a:p>
        </p:txBody>
      </p:sp>
      <p:sp>
        <p:nvSpPr>
          <p:cNvPr id="9" name="Content Placeholder 2">
            <a:extLst>
              <a:ext uri="{FF2B5EF4-FFF2-40B4-BE49-F238E27FC236}">
                <a16:creationId xmlns:a16="http://schemas.microsoft.com/office/drawing/2014/main" id="{B6534067-79F1-4693-B013-AC5F656BA559}"/>
              </a:ext>
            </a:extLst>
          </p:cNvPr>
          <p:cNvSpPr txBox="1">
            <a:spLocks/>
          </p:cNvSpPr>
          <p:nvPr/>
        </p:nvSpPr>
        <p:spPr bwMode="auto">
          <a:xfrm>
            <a:off x="228600" y="3222424"/>
            <a:ext cx="8229600" cy="362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Bush’s lead was cut to only 1,738 votes.</a:t>
            </a:r>
          </a:p>
        </p:txBody>
      </p:sp>
      <p:sp>
        <p:nvSpPr>
          <p:cNvPr id="10" name="Content Placeholder 2">
            <a:extLst>
              <a:ext uri="{FF2B5EF4-FFF2-40B4-BE49-F238E27FC236}">
                <a16:creationId xmlns:a16="http://schemas.microsoft.com/office/drawing/2014/main" id="{3A67316A-3EDA-4568-B975-D36C025B4D98}"/>
              </a:ext>
            </a:extLst>
          </p:cNvPr>
          <p:cNvSpPr txBox="1">
            <a:spLocks/>
          </p:cNvSpPr>
          <p:nvPr/>
        </p:nvSpPr>
        <p:spPr bwMode="auto">
          <a:xfrm>
            <a:off x="228600" y="4105182"/>
            <a:ext cx="8229600" cy="54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Automatic recount invoked.</a:t>
            </a:r>
          </a:p>
        </p:txBody>
      </p:sp>
      <p:sp>
        <p:nvSpPr>
          <p:cNvPr id="11" name="Content Placeholder 2">
            <a:extLst>
              <a:ext uri="{FF2B5EF4-FFF2-40B4-BE49-F238E27FC236}">
                <a16:creationId xmlns:a16="http://schemas.microsoft.com/office/drawing/2014/main" id="{A6AD4276-A427-4AC2-AAA4-873053F175F2}"/>
              </a:ext>
            </a:extLst>
          </p:cNvPr>
          <p:cNvSpPr txBox="1">
            <a:spLocks/>
          </p:cNvSpPr>
          <p:nvPr/>
        </p:nvSpPr>
        <p:spPr bwMode="auto">
          <a:xfrm>
            <a:off x="228600" y="4538315"/>
            <a:ext cx="8229600" cy="46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Bush lead by less than 400 votes!</a:t>
            </a:r>
          </a:p>
        </p:txBody>
      </p:sp>
      <p:sp>
        <p:nvSpPr>
          <p:cNvPr id="12" name="Content Placeholder 2">
            <a:extLst>
              <a:ext uri="{FF2B5EF4-FFF2-40B4-BE49-F238E27FC236}">
                <a16:creationId xmlns:a16="http://schemas.microsoft.com/office/drawing/2014/main" id="{54FD02C0-227C-410D-94AB-711499F904C7}"/>
              </a:ext>
            </a:extLst>
          </p:cNvPr>
          <p:cNvSpPr txBox="1">
            <a:spLocks/>
          </p:cNvSpPr>
          <p:nvPr/>
        </p:nvSpPr>
        <p:spPr bwMode="auto">
          <a:xfrm>
            <a:off x="228600" y="4976936"/>
            <a:ext cx="8229600" cy="54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A strange phenomenon is discovered ….</a:t>
            </a:r>
          </a:p>
          <a:p>
            <a:endParaRPr lang="en-US"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715963"/>
          </a:xfrm>
        </p:spPr>
        <p:txBody>
          <a:bodyPr/>
          <a:lstStyle/>
          <a:p>
            <a:r>
              <a:rPr lang="en-US" altLang="en-US" dirty="0"/>
              <a:t>Palm Beach County</a:t>
            </a:r>
          </a:p>
        </p:txBody>
      </p:sp>
      <p:sp>
        <p:nvSpPr>
          <p:cNvPr id="3" name="Content Placeholder 2"/>
          <p:cNvSpPr>
            <a:spLocks noGrp="1"/>
          </p:cNvSpPr>
          <p:nvPr>
            <p:ph idx="1"/>
          </p:nvPr>
        </p:nvSpPr>
        <p:spPr>
          <a:xfrm>
            <a:off x="457200" y="838200"/>
            <a:ext cx="8229600" cy="2209800"/>
          </a:xfrm>
        </p:spPr>
        <p:txBody>
          <a:bodyPr/>
          <a:lstStyle/>
          <a:p>
            <a:r>
              <a:rPr lang="en-US" altLang="en-US" sz="2400" dirty="0"/>
              <a:t>In this county, Buchanan had a suspiciously large number of votes.</a:t>
            </a:r>
          </a:p>
          <a:p>
            <a:r>
              <a:rPr lang="en-US" altLang="en-US" sz="2400" dirty="0"/>
              <a:t>On closer inspection, there was also a suspiciously large number of ballots that where thrown out because two “chads” were punched out.  (Only 1 is allowed.)</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63" y="2819400"/>
            <a:ext cx="735488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a:spLocks noChangeArrowheads="1"/>
          </p:cNvSpPr>
          <p:nvPr/>
        </p:nvSpPr>
        <p:spPr bwMode="auto">
          <a:xfrm>
            <a:off x="114300" y="5486400"/>
            <a:ext cx="8915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a:r>
              <a:rPr lang="en-US" altLang="en-US" sz="2000" dirty="0"/>
              <a:t>Inspection of the ballot suggests some votes meant for Gore were actually cast for Buchanan. Also, some voters may have realized their error and then also punched the third dot, unknowingly invalidating the vote.</a:t>
            </a:r>
          </a:p>
          <a:p>
            <a:pPr algn="ctr"/>
            <a:r>
              <a:rPr lang="en-US" altLang="en-US" sz="2000" dirty="0"/>
              <a:t>GOAL: Estimate how many of the votes for Buchanan were meant for Gore.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3010"/>
                                        </p:tgtEl>
                                        <p:attrNameLst>
                                          <p:attrName>style.visibility</p:attrName>
                                        </p:attrNameLst>
                                      </p:cBhvr>
                                      <p:to>
                                        <p:strVal val="visible"/>
                                      </p:to>
                                    </p:set>
                                    <p:animEffect transition="in" filter="fade">
                                      <p:cBhvr>
                                        <p:cTn id="15" dur="500"/>
                                        <p:tgtEl>
                                          <p:spTgt spid="430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t>Strategy</a:t>
            </a:r>
          </a:p>
        </p:txBody>
      </p:sp>
      <p:sp>
        <p:nvSpPr>
          <p:cNvPr id="19459" name="Content Placeholder 2"/>
          <p:cNvSpPr>
            <a:spLocks noGrp="1"/>
          </p:cNvSpPr>
          <p:nvPr>
            <p:ph idx="1"/>
          </p:nvPr>
        </p:nvSpPr>
        <p:spPr>
          <a:xfrm>
            <a:off x="152400" y="1219200"/>
            <a:ext cx="8763000" cy="4525963"/>
          </a:xfrm>
        </p:spPr>
        <p:txBody>
          <a:bodyPr/>
          <a:lstStyle/>
          <a:p>
            <a:r>
              <a:rPr lang="en-US" altLang="en-US" sz="2800" dirty="0"/>
              <a:t>Build a Prediction Interval for Buchanan for Palm Beach County.</a:t>
            </a:r>
          </a:p>
          <a:p>
            <a:r>
              <a:rPr lang="en-US" altLang="en-US" sz="2800" dirty="0"/>
              <a:t>We need a regression equation to calculate a prediction interval.</a:t>
            </a:r>
          </a:p>
          <a:p>
            <a:r>
              <a:rPr lang="en-US" altLang="en-US" sz="2800" dirty="0"/>
              <a:t>We will regress Buchanan Votes on Bush Votes from each county.</a:t>
            </a:r>
          </a:p>
          <a:p>
            <a:r>
              <a:rPr lang="en-US" altLang="en-US" sz="2800" dirty="0"/>
              <a:t>From the forthcoming prediction interval, we can estimate how many votes Buchanan should receive given the explanatory variable Bush Votes.</a:t>
            </a:r>
          </a:p>
          <a:p>
            <a:r>
              <a:rPr lang="en-US" altLang="en-US" sz="2800" dirty="0"/>
              <a:t>Simply Subtract the number of votes Buchanan Actually received from this predicted number.  </a:t>
            </a:r>
          </a:p>
          <a:p>
            <a:r>
              <a:rPr lang="en-US" altLang="en-US" sz="2800" dirty="0"/>
              <a:t>Let’s Begin!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5419EA-28E3-4A4C-A541-5EBF71BC291C}"/>
              </a:ext>
            </a:extLst>
          </p:cNvPr>
          <p:cNvPicPr>
            <a:picLocks noChangeAspect="1"/>
          </p:cNvPicPr>
          <p:nvPr/>
        </p:nvPicPr>
        <p:blipFill>
          <a:blip r:embed="rId2"/>
          <a:stretch>
            <a:fillRect/>
          </a:stretch>
        </p:blipFill>
        <p:spPr>
          <a:xfrm>
            <a:off x="338137" y="1788788"/>
            <a:ext cx="4543425" cy="3438525"/>
          </a:xfrm>
          <a:prstGeom prst="rect">
            <a:avLst/>
          </a:prstGeom>
        </p:spPr>
      </p:pic>
      <p:sp>
        <p:nvSpPr>
          <p:cNvPr id="21506" name="Title 1"/>
          <p:cNvSpPr>
            <a:spLocks noGrp="1"/>
          </p:cNvSpPr>
          <p:nvPr>
            <p:ph type="title"/>
          </p:nvPr>
        </p:nvSpPr>
        <p:spPr/>
        <p:txBody>
          <a:bodyPr/>
          <a:lstStyle/>
          <a:p>
            <a:r>
              <a:rPr lang="en-US" altLang="en-US" dirty="0"/>
              <a:t>Scatterplot: Buchanan vs. Bush</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438400"/>
            <a:ext cx="3395663"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619500" y="1383268"/>
            <a:ext cx="1905000" cy="369332"/>
          </a:xfrm>
          <a:prstGeom prst="rect">
            <a:avLst/>
          </a:prstGeom>
          <a:noFill/>
        </p:spPr>
        <p:txBody>
          <a:bodyPr wrap="square" rtlCol="0">
            <a:spAutoFit/>
          </a:bodyPr>
          <a:lstStyle/>
          <a:p>
            <a:r>
              <a:rPr lang="en-US" dirty="0"/>
              <a:t>Palm Beach</a:t>
            </a:r>
          </a:p>
        </p:txBody>
      </p:sp>
      <p:sp>
        <p:nvSpPr>
          <p:cNvPr id="3" name="Oval 2"/>
          <p:cNvSpPr/>
          <p:nvPr/>
        </p:nvSpPr>
        <p:spPr>
          <a:xfrm>
            <a:off x="2286000" y="1981200"/>
            <a:ext cx="394494"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Arrow Connector 4"/>
          <p:cNvCxnSpPr>
            <a:endCxn id="3" idx="6"/>
          </p:cNvCxnSpPr>
          <p:nvPr/>
        </p:nvCxnSpPr>
        <p:spPr>
          <a:xfrm flipH="1">
            <a:off x="2680494" y="1646238"/>
            <a:ext cx="965994" cy="4873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EEF5C23-9159-43ED-AB5A-EBA2F682B70C}"/>
              </a:ext>
            </a:extLst>
          </p:cNvPr>
          <p:cNvSpPr txBox="1"/>
          <p:nvPr/>
        </p:nvSpPr>
        <p:spPr>
          <a:xfrm>
            <a:off x="1562100" y="2346737"/>
            <a:ext cx="2057400" cy="369332"/>
          </a:xfrm>
          <a:prstGeom prst="rect">
            <a:avLst/>
          </a:prstGeom>
          <a:noFill/>
        </p:spPr>
        <p:txBody>
          <a:bodyPr wrap="square" rtlCol="0">
            <a:spAutoFit/>
          </a:bodyPr>
          <a:lstStyle/>
          <a:p>
            <a:r>
              <a:rPr lang="en-US" dirty="0"/>
              <a:t>(152,846, 3,407)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EB6435-D0F1-4A12-8B28-26BCE75B416D}"/>
              </a:ext>
            </a:extLst>
          </p:cNvPr>
          <p:cNvPicPr>
            <a:picLocks noChangeAspect="1"/>
          </p:cNvPicPr>
          <p:nvPr/>
        </p:nvPicPr>
        <p:blipFill>
          <a:blip r:embed="rId2"/>
          <a:stretch>
            <a:fillRect/>
          </a:stretch>
        </p:blipFill>
        <p:spPr>
          <a:xfrm>
            <a:off x="5001892" y="1143000"/>
            <a:ext cx="3286445" cy="2471738"/>
          </a:xfrm>
          <a:prstGeom prst="rect">
            <a:avLst/>
          </a:prstGeom>
        </p:spPr>
      </p:pic>
      <p:pic>
        <p:nvPicPr>
          <p:cNvPr id="2" name="Picture 1">
            <a:extLst>
              <a:ext uri="{FF2B5EF4-FFF2-40B4-BE49-F238E27FC236}">
                <a16:creationId xmlns:a16="http://schemas.microsoft.com/office/drawing/2014/main" id="{0BEE7F50-56BE-4DB2-A3CE-C737283F0266}"/>
              </a:ext>
            </a:extLst>
          </p:cNvPr>
          <p:cNvPicPr>
            <a:picLocks noChangeAspect="1"/>
          </p:cNvPicPr>
          <p:nvPr/>
        </p:nvPicPr>
        <p:blipFill>
          <a:blip r:embed="rId3"/>
          <a:stretch>
            <a:fillRect/>
          </a:stretch>
        </p:blipFill>
        <p:spPr>
          <a:xfrm>
            <a:off x="762000" y="1143000"/>
            <a:ext cx="3265982" cy="2471739"/>
          </a:xfrm>
          <a:prstGeom prst="rect">
            <a:avLst/>
          </a:prstGeom>
        </p:spPr>
      </p:pic>
      <p:sp>
        <p:nvSpPr>
          <p:cNvPr id="22530" name="Title 1"/>
          <p:cNvSpPr>
            <a:spLocks noGrp="1"/>
          </p:cNvSpPr>
          <p:nvPr>
            <p:ph type="title"/>
          </p:nvPr>
        </p:nvSpPr>
        <p:spPr>
          <a:xfrm>
            <a:off x="457200" y="228600"/>
            <a:ext cx="8229600" cy="792163"/>
          </a:xfrm>
        </p:spPr>
        <p:txBody>
          <a:bodyPr/>
          <a:lstStyle/>
          <a:p>
            <a:r>
              <a:rPr lang="en-US" altLang="en-US" dirty="0"/>
              <a:t>Residuals</a:t>
            </a:r>
          </a:p>
        </p:txBody>
      </p:sp>
      <p:pic>
        <p:nvPicPr>
          <p:cNvPr id="460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886200"/>
            <a:ext cx="262096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6705600" y="12954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Oval 8"/>
          <p:cNvSpPr/>
          <p:nvPr/>
        </p:nvSpPr>
        <p:spPr>
          <a:xfrm>
            <a:off x="4795838" y="42672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Oval 9"/>
          <p:cNvSpPr/>
          <p:nvPr/>
        </p:nvSpPr>
        <p:spPr>
          <a:xfrm>
            <a:off x="2133600" y="1304925"/>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7" name="Straight Connector 6"/>
          <p:cNvCxnSpPr/>
          <p:nvPr/>
        </p:nvCxnSpPr>
        <p:spPr>
          <a:xfrm>
            <a:off x="6019800" y="2409825"/>
            <a:ext cx="0" cy="638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72200" y="2409825"/>
            <a:ext cx="0" cy="638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86400" y="2409825"/>
            <a:ext cx="0" cy="638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638800" y="2409825"/>
            <a:ext cx="0" cy="638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Model Assessment (Graphical)</a:t>
            </a:r>
          </a:p>
        </p:txBody>
      </p:sp>
      <p:pic>
        <p:nvPicPr>
          <p:cNvPr id="92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558165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795762-7CBE-44D2-955B-7EB432B01BB2}"/>
              </a:ext>
            </a:extLst>
          </p:cNvPr>
          <p:cNvPicPr>
            <a:picLocks noChangeAspect="1"/>
          </p:cNvPicPr>
          <p:nvPr/>
        </p:nvPicPr>
        <p:blipFill>
          <a:blip r:embed="rId2"/>
          <a:stretch>
            <a:fillRect/>
          </a:stretch>
        </p:blipFill>
        <p:spPr>
          <a:xfrm>
            <a:off x="4788901" y="1150909"/>
            <a:ext cx="4016962" cy="3040091"/>
          </a:xfrm>
          <a:prstGeom prst="rect">
            <a:avLst/>
          </a:prstGeom>
        </p:spPr>
      </p:pic>
      <p:pic>
        <p:nvPicPr>
          <p:cNvPr id="15" name="Picture 14">
            <a:extLst>
              <a:ext uri="{FF2B5EF4-FFF2-40B4-BE49-F238E27FC236}">
                <a16:creationId xmlns:a16="http://schemas.microsoft.com/office/drawing/2014/main" id="{7F91444C-32F8-441C-93F9-B12FD41A550D}"/>
              </a:ext>
            </a:extLst>
          </p:cNvPr>
          <p:cNvPicPr>
            <a:picLocks noChangeAspect="1"/>
          </p:cNvPicPr>
          <p:nvPr/>
        </p:nvPicPr>
        <p:blipFill>
          <a:blip r:embed="rId3"/>
          <a:stretch>
            <a:fillRect/>
          </a:stretch>
        </p:blipFill>
        <p:spPr>
          <a:xfrm>
            <a:off x="317013" y="1143000"/>
            <a:ext cx="4027413" cy="3048000"/>
          </a:xfrm>
          <a:prstGeom prst="rect">
            <a:avLst/>
          </a:prstGeom>
        </p:spPr>
      </p:pic>
      <p:sp>
        <p:nvSpPr>
          <p:cNvPr id="23554" name="Title 1"/>
          <p:cNvSpPr>
            <a:spLocks noGrp="1"/>
          </p:cNvSpPr>
          <p:nvPr>
            <p:ph type="title"/>
          </p:nvPr>
        </p:nvSpPr>
        <p:spPr>
          <a:xfrm>
            <a:off x="381000" y="97881"/>
            <a:ext cx="8534400" cy="683696"/>
          </a:xfrm>
        </p:spPr>
        <p:txBody>
          <a:bodyPr/>
          <a:lstStyle/>
          <a:p>
            <a:r>
              <a:rPr lang="en-US" altLang="en-US" sz="3600" dirty="0"/>
              <a:t>Without Palm Beach County</a:t>
            </a: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3" y="4337050"/>
            <a:ext cx="3030537" cy="183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6225" y="4337050"/>
            <a:ext cx="3025775" cy="183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676400" y="5867400"/>
            <a:ext cx="649288"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6197600" y="5895975"/>
            <a:ext cx="65087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3124200" y="4362450"/>
            <a:ext cx="496888" cy="189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ectangle 10"/>
          <p:cNvSpPr/>
          <p:nvPr/>
        </p:nvSpPr>
        <p:spPr>
          <a:xfrm>
            <a:off x="7620000" y="4371975"/>
            <a:ext cx="457200" cy="1883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extBox 1"/>
          <p:cNvSpPr txBox="1"/>
          <p:nvPr/>
        </p:nvSpPr>
        <p:spPr>
          <a:xfrm>
            <a:off x="0" y="6248400"/>
            <a:ext cx="8915400" cy="646331"/>
          </a:xfrm>
          <a:prstGeom prst="rect">
            <a:avLst/>
          </a:prstGeom>
          <a:noFill/>
        </p:spPr>
        <p:txBody>
          <a:bodyPr wrap="square" rtlCol="0">
            <a:spAutoFit/>
          </a:bodyPr>
          <a:lstStyle/>
          <a:p>
            <a:pPr algn="ctr"/>
            <a:r>
              <a:rPr lang="en-US" dirty="0"/>
              <a:t>We will assume the Palm Beach County data is an error and proceed with the model without the outlier / without Palm Beach.  </a:t>
            </a:r>
          </a:p>
        </p:txBody>
      </p:sp>
      <p:sp>
        <p:nvSpPr>
          <p:cNvPr id="3" name="TextBox 2"/>
          <p:cNvSpPr txBox="1"/>
          <p:nvPr/>
        </p:nvSpPr>
        <p:spPr>
          <a:xfrm>
            <a:off x="1524000" y="762000"/>
            <a:ext cx="1371600" cy="369332"/>
          </a:xfrm>
          <a:prstGeom prst="rect">
            <a:avLst/>
          </a:prstGeom>
          <a:noFill/>
        </p:spPr>
        <p:txBody>
          <a:bodyPr wrap="square" rtlCol="0">
            <a:spAutoFit/>
          </a:bodyPr>
          <a:lstStyle/>
          <a:p>
            <a:r>
              <a:rPr lang="en-US" dirty="0"/>
              <a:t>Full Data</a:t>
            </a:r>
          </a:p>
        </p:txBody>
      </p:sp>
      <p:sp>
        <p:nvSpPr>
          <p:cNvPr id="13" name="TextBox 12"/>
          <p:cNvSpPr txBox="1"/>
          <p:nvPr/>
        </p:nvSpPr>
        <p:spPr>
          <a:xfrm>
            <a:off x="5715000" y="781577"/>
            <a:ext cx="2362199" cy="369332"/>
          </a:xfrm>
          <a:prstGeom prst="rect">
            <a:avLst/>
          </a:prstGeom>
          <a:noFill/>
        </p:spPr>
        <p:txBody>
          <a:bodyPr wrap="square" rtlCol="0">
            <a:spAutoFit/>
          </a:bodyPr>
          <a:lstStyle/>
          <a:p>
            <a:r>
              <a:rPr lang="en-US" dirty="0"/>
              <a:t>Without Palm Beach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828660-C555-4E57-95BE-C8666E39C0CA}"/>
              </a:ext>
            </a:extLst>
          </p:cNvPr>
          <p:cNvPicPr>
            <a:picLocks noChangeAspect="1"/>
          </p:cNvPicPr>
          <p:nvPr/>
        </p:nvPicPr>
        <p:blipFill>
          <a:blip r:embed="rId2"/>
          <a:stretch>
            <a:fillRect/>
          </a:stretch>
        </p:blipFill>
        <p:spPr>
          <a:xfrm>
            <a:off x="1485608" y="1295400"/>
            <a:ext cx="6186779" cy="4662687"/>
          </a:xfrm>
          <a:prstGeom prst="rect">
            <a:avLst/>
          </a:prstGeom>
        </p:spPr>
      </p:pic>
      <p:sp>
        <p:nvSpPr>
          <p:cNvPr id="24578" name="Title 1"/>
          <p:cNvSpPr>
            <a:spLocks noGrp="1"/>
          </p:cNvSpPr>
          <p:nvPr>
            <p:ph type="title"/>
          </p:nvPr>
        </p:nvSpPr>
        <p:spPr>
          <a:xfrm>
            <a:off x="457200" y="274638"/>
            <a:ext cx="8229600" cy="715962"/>
          </a:xfrm>
        </p:spPr>
        <p:txBody>
          <a:bodyPr/>
          <a:lstStyle/>
          <a:p>
            <a:r>
              <a:rPr lang="en-US" altLang="en-US" dirty="0"/>
              <a:t>Residuals</a:t>
            </a:r>
          </a:p>
        </p:txBody>
      </p:sp>
      <p:cxnSp>
        <p:nvCxnSpPr>
          <p:cNvPr id="5" name="Straight Connector 4"/>
          <p:cNvCxnSpPr/>
          <p:nvPr/>
        </p:nvCxnSpPr>
        <p:spPr>
          <a:xfrm>
            <a:off x="2819400" y="1828800"/>
            <a:ext cx="0" cy="228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200400" y="1828800"/>
            <a:ext cx="0" cy="228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86000" y="2590800"/>
            <a:ext cx="0" cy="1004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590800" y="2590800"/>
            <a:ext cx="0" cy="1004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29000" y="1676400"/>
            <a:ext cx="0" cy="2667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86200" y="1676400"/>
            <a:ext cx="0" cy="2667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38200" y="6248400"/>
            <a:ext cx="7924800" cy="369332"/>
          </a:xfrm>
          <a:prstGeom prst="rect">
            <a:avLst/>
          </a:prstGeom>
          <a:noFill/>
        </p:spPr>
        <p:txBody>
          <a:bodyPr wrap="square" rtlCol="0">
            <a:spAutoFit/>
          </a:bodyPr>
          <a:lstStyle/>
          <a:p>
            <a:r>
              <a:rPr lang="en-US" dirty="0"/>
              <a:t>Non-constant variance!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1E920B-664A-414E-B181-F255A4C82F23}"/>
              </a:ext>
            </a:extLst>
          </p:cNvPr>
          <p:cNvPicPr>
            <a:picLocks noChangeAspect="1"/>
          </p:cNvPicPr>
          <p:nvPr/>
        </p:nvPicPr>
        <p:blipFill>
          <a:blip r:embed="rId2"/>
          <a:stretch>
            <a:fillRect/>
          </a:stretch>
        </p:blipFill>
        <p:spPr>
          <a:xfrm>
            <a:off x="609601" y="1822856"/>
            <a:ext cx="3200399" cy="2415396"/>
          </a:xfrm>
          <a:prstGeom prst="rect">
            <a:avLst/>
          </a:prstGeom>
        </p:spPr>
      </p:pic>
      <mc:AlternateContent xmlns:mc="http://schemas.openxmlformats.org/markup-compatibility/2006">
        <mc:Choice xmlns:a14="http://schemas.microsoft.com/office/drawing/2010/main" Requires="a14">
          <p:sp>
            <p:nvSpPr>
              <p:cNvPr id="25602" name="Title 1"/>
              <p:cNvSpPr>
                <a:spLocks noGrp="1"/>
              </p:cNvSpPr>
              <p:nvPr>
                <p:ph type="title"/>
              </p:nvPr>
            </p:nvSpPr>
            <p:spPr>
              <a:xfrm>
                <a:off x="457200" y="228600"/>
                <a:ext cx="8229600" cy="930275"/>
              </a:xfrm>
            </p:spPr>
            <p:txBody>
              <a:bodyPr/>
              <a:lstStyle/>
              <a:p>
                <a:pPr/>
                <a:r>
                  <a:rPr lang="en-US" altLang="en-US" dirty="0"/>
                  <a:t>Try a Transformation: </a:t>
                </a:r>
                <a:br>
                  <a:rPr lang="en-US" altLang="en-US" dirty="0"/>
                </a:b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rPr>
                          </m:ctrlPr>
                        </m:sSubPr>
                        <m:e>
                          <m:r>
                            <a:rPr lang="en-US" altLang="en-US" i="1" smtClean="0">
                              <a:latin typeface="Cambria Math" panose="02040503050406030204" pitchFamily="18" charset="0"/>
                              <a:ea typeface="Cambria Math" panose="02040503050406030204" pitchFamily="18" charset="0"/>
                            </a:rPr>
                            <m:t>𝜇</m:t>
                          </m:r>
                        </m:e>
                        <m:sub>
                          <m:r>
                            <m:rPr>
                              <m:sty m:val="p"/>
                            </m:rPr>
                            <a:rPr lang="en-US" altLang="en-US" b="0" i="0" smtClean="0">
                              <a:latin typeface="Cambria Math" panose="02040503050406030204" pitchFamily="18" charset="0"/>
                            </a:rPr>
                            <m:t>log</m:t>
                          </m:r>
                          <m:r>
                            <a:rPr lang="en-US" altLang="en-US" b="0" i="1" smtClean="0">
                              <a:latin typeface="Cambria Math" panose="02040503050406030204" pitchFamily="18" charset="0"/>
                            </a:rPr>
                            <m:t>⁡(</m:t>
                          </m:r>
                          <m:r>
                            <a:rPr lang="en-US" altLang="en-US" b="0" i="1" smtClean="0">
                              <a:latin typeface="Cambria Math" panose="02040503050406030204" pitchFamily="18" charset="0"/>
                            </a:rPr>
                            <m:t>𝐵𝑢𝑐h𝑎𝑛𝑎𝑛</m:t>
                          </m:r>
                          <m:r>
                            <a:rPr lang="en-US" altLang="en-US" b="0" i="1" smtClean="0">
                              <a:latin typeface="Cambria Math" panose="02040503050406030204" pitchFamily="18" charset="0"/>
                            </a:rPr>
                            <m:t>)</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𝛽</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m:t>
                      </m:r>
                      <m:sSub>
                        <m:sSubPr>
                          <m:ctrlPr>
                            <a:rPr lang="en-US" altLang="en-US" sz="3600" i="1">
                              <a:latin typeface="Cambria Math" panose="02040503050406030204" pitchFamily="18" charset="0"/>
                            </a:rPr>
                          </m:ctrlPr>
                        </m:sSubPr>
                        <m:e>
                          <m:r>
                            <a:rPr lang="en-US" altLang="en-US" sz="3600" i="1">
                              <a:latin typeface="Cambria Math" panose="02040503050406030204" pitchFamily="18" charset="0"/>
                              <a:ea typeface="Cambria Math" panose="02040503050406030204" pitchFamily="18" charset="0"/>
                            </a:rPr>
                            <m:t>𝛽</m:t>
                          </m:r>
                        </m:e>
                        <m:sub>
                          <m:r>
                            <a:rPr lang="en-US" altLang="en-US" sz="3600" b="0" i="1" smtClean="0">
                              <a:latin typeface="Cambria Math" panose="02040503050406030204" pitchFamily="18" charset="0"/>
                            </a:rPr>
                            <m:t>1</m:t>
                          </m:r>
                        </m:sub>
                      </m:sSub>
                      <m:r>
                        <a:rPr lang="en-US" altLang="en-US" sz="3600" b="0" i="1" smtClean="0">
                          <a:latin typeface="Cambria Math" panose="02040503050406030204" pitchFamily="18" charset="0"/>
                        </a:rPr>
                        <m:t>𝐵𝑢𝑠h</m:t>
                      </m:r>
                    </m:oMath>
                  </m:oMathPara>
                </a14:m>
                <a:endParaRPr lang="en-US" altLang="en-US" sz="3600" baseline="-25000" dirty="0"/>
              </a:p>
            </p:txBody>
          </p:sp>
        </mc:Choice>
        <mc:Fallback>
          <p:sp>
            <p:nvSpPr>
              <p:cNvPr id="25602" name="Title 1"/>
              <p:cNvSpPr>
                <a:spLocks noGrp="1" noRot="1" noChangeAspect="1" noMove="1" noResize="1" noEditPoints="1" noAdjustHandles="1" noChangeArrowheads="1" noChangeShapeType="1" noTextEdit="1"/>
              </p:cNvSpPr>
              <p:nvPr>
                <p:ph type="title"/>
              </p:nvPr>
            </p:nvSpPr>
            <p:spPr>
              <a:xfrm>
                <a:off x="457200" y="228600"/>
                <a:ext cx="8229600" cy="930275"/>
              </a:xfrm>
              <a:blipFill>
                <a:blip r:embed="rId3"/>
                <a:stretch>
                  <a:fillRect t="-44737" b="-26316"/>
                </a:stretch>
              </a:blipFill>
            </p:spPr>
            <p:txBody>
              <a:bodyPr/>
              <a:lstStyle/>
              <a:p>
                <a:r>
                  <a:rPr lang="en-US">
                    <a:noFill/>
                  </a:rPr>
                  <a:t> </a:t>
                </a:r>
              </a:p>
            </p:txBody>
          </p:sp>
        </mc:Fallback>
      </mc:AlternateContent>
      <p:pic>
        <p:nvPicPr>
          <p:cNvPr id="471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267200"/>
            <a:ext cx="35909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553200" y="4648200"/>
            <a:ext cx="2133600" cy="923330"/>
          </a:xfrm>
          <a:prstGeom prst="rect">
            <a:avLst/>
          </a:prstGeom>
          <a:noFill/>
        </p:spPr>
        <p:txBody>
          <a:bodyPr wrap="square" rtlCol="0">
            <a:spAutoFit/>
          </a:bodyPr>
          <a:lstStyle/>
          <a:p>
            <a:r>
              <a:rPr lang="en-US" dirty="0"/>
              <a:t>Log-linear transform didn’t fix the data!</a:t>
            </a:r>
          </a:p>
        </p:txBody>
      </p:sp>
      <p:pic>
        <p:nvPicPr>
          <p:cNvPr id="4" name="Picture 3">
            <a:extLst>
              <a:ext uri="{FF2B5EF4-FFF2-40B4-BE49-F238E27FC236}">
                <a16:creationId xmlns:a16="http://schemas.microsoft.com/office/drawing/2014/main" id="{69D6703A-7539-4287-8026-7940BBA46EF5}"/>
              </a:ext>
            </a:extLst>
          </p:cNvPr>
          <p:cNvPicPr>
            <a:picLocks noChangeAspect="1"/>
          </p:cNvPicPr>
          <p:nvPr/>
        </p:nvPicPr>
        <p:blipFill>
          <a:blip r:embed="rId5"/>
          <a:stretch>
            <a:fillRect/>
          </a:stretch>
        </p:blipFill>
        <p:spPr>
          <a:xfrm>
            <a:off x="4982664" y="1834615"/>
            <a:ext cx="3200399" cy="240363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626" name="Title 1"/>
              <p:cNvSpPr>
                <a:spLocks noGrp="1"/>
              </p:cNvSpPr>
              <p:nvPr>
                <p:ph type="title"/>
              </p:nvPr>
            </p:nvSpPr>
            <p:spPr>
              <a:xfrm>
                <a:off x="457200" y="162626"/>
                <a:ext cx="8229600" cy="1057870"/>
              </a:xfrm>
            </p:spPr>
            <p:txBody>
              <a:bodyPr/>
              <a:lstStyle/>
              <a:p>
                <a:pPr/>
                <a:r>
                  <a:rPr lang="en-US" altLang="en-US" dirty="0"/>
                  <a:t>Try a Transformation: </a:t>
                </a:r>
                <a:br>
                  <a:rPr lang="en-US" altLang="en-US" dirty="0"/>
                </a:br>
                <a14:m>
                  <m:oMathPara xmlns:m="http://schemas.openxmlformats.org/officeDocument/2006/math">
                    <m:oMathParaPr>
                      <m:jc m:val="centerGroup"/>
                    </m:oMathParaPr>
                    <m:oMath xmlns:m="http://schemas.openxmlformats.org/officeDocument/2006/math">
                      <m:sSub>
                        <m:sSubPr>
                          <m:ctrlPr>
                            <a:rPr lang="en-US" altLang="en-US" sz="3600" i="1">
                              <a:latin typeface="Cambria Math" panose="02040503050406030204" pitchFamily="18" charset="0"/>
                            </a:rPr>
                          </m:ctrlPr>
                        </m:sSubPr>
                        <m:e>
                          <m:r>
                            <a:rPr lang="en-US" altLang="en-US" sz="3600" i="1">
                              <a:latin typeface="Cambria Math" panose="02040503050406030204" pitchFamily="18" charset="0"/>
                              <a:ea typeface="Cambria Math" panose="02040503050406030204" pitchFamily="18" charset="0"/>
                            </a:rPr>
                            <m:t>𝜇</m:t>
                          </m:r>
                        </m:e>
                        <m:sub>
                          <m:r>
                            <a:rPr lang="en-US" altLang="en-US" sz="3600" i="1">
                              <a:latin typeface="Cambria Math" panose="02040503050406030204" pitchFamily="18" charset="0"/>
                            </a:rPr>
                            <m:t>𝐵𝑢𝑐h𝑎𝑛𝑎𝑛</m:t>
                          </m:r>
                        </m:sub>
                      </m:sSub>
                      <m:r>
                        <a:rPr lang="en-US" altLang="en-US" sz="3600" i="1">
                          <a:latin typeface="Cambria Math" panose="02040503050406030204" pitchFamily="18" charset="0"/>
                        </a:rPr>
                        <m:t>=</m:t>
                      </m:r>
                      <m:sSub>
                        <m:sSubPr>
                          <m:ctrlPr>
                            <a:rPr lang="en-US" altLang="en-US" sz="3600" i="1">
                              <a:latin typeface="Cambria Math" panose="02040503050406030204" pitchFamily="18" charset="0"/>
                            </a:rPr>
                          </m:ctrlPr>
                        </m:sSubPr>
                        <m:e>
                          <m:r>
                            <a:rPr lang="en-US" altLang="en-US" sz="3600" i="1">
                              <a:latin typeface="Cambria Math" panose="02040503050406030204" pitchFamily="18" charset="0"/>
                              <a:ea typeface="Cambria Math" panose="02040503050406030204" pitchFamily="18" charset="0"/>
                            </a:rPr>
                            <m:t>𝛽</m:t>
                          </m:r>
                        </m:e>
                        <m:sub>
                          <m:r>
                            <a:rPr lang="en-US" altLang="en-US" sz="3600" i="1">
                              <a:latin typeface="Cambria Math" panose="02040503050406030204" pitchFamily="18" charset="0"/>
                            </a:rPr>
                            <m:t>0</m:t>
                          </m:r>
                        </m:sub>
                      </m:sSub>
                      <m:r>
                        <a:rPr lang="en-US" altLang="en-US" sz="3600" i="1">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𝛽</m:t>
                          </m:r>
                        </m:e>
                        <m:sub>
                          <m:r>
                            <a:rPr lang="en-US" altLang="en-US" sz="2800" b="0" i="1" smtClean="0">
                              <a:latin typeface="Cambria Math" panose="02040503050406030204" pitchFamily="18" charset="0"/>
                            </a:rPr>
                            <m:t>1</m:t>
                          </m:r>
                        </m:sub>
                      </m:sSub>
                      <m:r>
                        <m:rPr>
                          <m:sty m:val="p"/>
                        </m:rPr>
                        <a:rPr lang="en-US" altLang="en-US" sz="2800" b="0" i="0" smtClean="0">
                          <a:latin typeface="Cambria Math" panose="02040503050406030204" pitchFamily="18" charset="0"/>
                        </a:rPr>
                        <m:t>log</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𝐵𝑢𝑠h</m:t>
                      </m:r>
                      <m:r>
                        <a:rPr lang="en-US" altLang="en-US" sz="2800" b="0" i="1" smtClean="0">
                          <a:latin typeface="Cambria Math" panose="02040503050406030204" pitchFamily="18" charset="0"/>
                        </a:rPr>
                        <m:t>)</m:t>
                      </m:r>
                    </m:oMath>
                  </m:oMathPara>
                </a14:m>
                <a:endParaRPr lang="en-US" altLang="en-US" sz="3600" dirty="0"/>
              </a:p>
            </p:txBody>
          </p:sp>
        </mc:Choice>
        <mc:Fallback>
          <p:sp>
            <p:nvSpPr>
              <p:cNvPr id="26626" name="Title 1"/>
              <p:cNvSpPr>
                <a:spLocks noGrp="1" noRot="1" noChangeAspect="1" noMove="1" noResize="1" noEditPoints="1" noAdjustHandles="1" noChangeArrowheads="1" noChangeShapeType="1" noTextEdit="1"/>
              </p:cNvSpPr>
              <p:nvPr>
                <p:ph type="title"/>
              </p:nvPr>
            </p:nvSpPr>
            <p:spPr>
              <a:xfrm>
                <a:off x="457200" y="162626"/>
                <a:ext cx="8229600" cy="1057870"/>
              </a:xfrm>
              <a:blipFill>
                <a:blip r:embed="rId2"/>
                <a:stretch>
                  <a:fillRect t="-24277" b="-6936"/>
                </a:stretch>
              </a:blipFill>
            </p:spPr>
            <p:txBody>
              <a:bodyPr/>
              <a:lstStyle/>
              <a:p>
                <a:r>
                  <a:rPr lang="en-US">
                    <a:noFill/>
                  </a:rPr>
                  <a:t> </a:t>
                </a:r>
              </a:p>
            </p:txBody>
          </p:sp>
        </mc:Fallback>
      </mc:AlternateContent>
      <p:pic>
        <p:nvPicPr>
          <p:cNvPr id="266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267200"/>
            <a:ext cx="36004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553200" y="4648200"/>
            <a:ext cx="2133600" cy="923330"/>
          </a:xfrm>
          <a:prstGeom prst="rect">
            <a:avLst/>
          </a:prstGeom>
          <a:noFill/>
        </p:spPr>
        <p:txBody>
          <a:bodyPr wrap="square" rtlCol="0">
            <a:spAutoFit/>
          </a:bodyPr>
          <a:lstStyle/>
          <a:p>
            <a:r>
              <a:rPr lang="en-US" dirty="0"/>
              <a:t>Linear-log transform didn’t fix the data!</a:t>
            </a:r>
          </a:p>
        </p:txBody>
      </p:sp>
      <p:pic>
        <p:nvPicPr>
          <p:cNvPr id="2" name="Picture 1">
            <a:extLst>
              <a:ext uri="{FF2B5EF4-FFF2-40B4-BE49-F238E27FC236}">
                <a16:creationId xmlns:a16="http://schemas.microsoft.com/office/drawing/2014/main" id="{2C2F6E82-955D-4C93-9439-A307480B8763}"/>
              </a:ext>
            </a:extLst>
          </p:cNvPr>
          <p:cNvPicPr>
            <a:picLocks noChangeAspect="1"/>
          </p:cNvPicPr>
          <p:nvPr/>
        </p:nvPicPr>
        <p:blipFill>
          <a:blip r:embed="rId4"/>
          <a:stretch>
            <a:fillRect/>
          </a:stretch>
        </p:blipFill>
        <p:spPr>
          <a:xfrm>
            <a:off x="685800" y="1667428"/>
            <a:ext cx="3200400" cy="2407061"/>
          </a:xfrm>
          <a:prstGeom prst="rect">
            <a:avLst/>
          </a:prstGeom>
        </p:spPr>
      </p:pic>
      <p:pic>
        <p:nvPicPr>
          <p:cNvPr id="3" name="Picture 2">
            <a:extLst>
              <a:ext uri="{FF2B5EF4-FFF2-40B4-BE49-F238E27FC236}">
                <a16:creationId xmlns:a16="http://schemas.microsoft.com/office/drawing/2014/main" id="{91C284C6-5104-44B7-95E6-1B51390EDB89}"/>
              </a:ext>
            </a:extLst>
          </p:cNvPr>
          <p:cNvPicPr>
            <a:picLocks noChangeAspect="1"/>
          </p:cNvPicPr>
          <p:nvPr/>
        </p:nvPicPr>
        <p:blipFill>
          <a:blip r:embed="rId5"/>
          <a:stretch>
            <a:fillRect/>
          </a:stretch>
        </p:blipFill>
        <p:spPr>
          <a:xfrm>
            <a:off x="5181600" y="1673068"/>
            <a:ext cx="3200400" cy="240142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650" name="Title 1"/>
              <p:cNvSpPr>
                <a:spLocks noGrp="1"/>
              </p:cNvSpPr>
              <p:nvPr>
                <p:ph type="title"/>
              </p:nvPr>
            </p:nvSpPr>
            <p:spPr>
              <a:xfrm>
                <a:off x="457200" y="228600"/>
                <a:ext cx="8229600" cy="1123950"/>
              </a:xfrm>
            </p:spPr>
            <p:txBody>
              <a:bodyPr>
                <a:normAutofit/>
              </a:bodyPr>
              <a:lstStyle/>
              <a:p>
                <a:pPr/>
                <a:r>
                  <a:rPr lang="en-US" altLang="en-US" sz="4000" dirty="0"/>
                  <a:t>log Y and log X … </a:t>
                </a:r>
                <a:br>
                  <a:rPr lang="en-US" altLang="en-US" sz="2000" dirty="0"/>
                </a:br>
                <a14:m>
                  <m:oMathPara xmlns:m="http://schemas.openxmlformats.org/officeDocument/2006/math">
                    <m:oMathParaPr>
                      <m:jc m:val="centerGroup"/>
                    </m:oMathParaPr>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𝜇</m:t>
                          </m:r>
                        </m:e>
                        <m:sub>
                          <m:r>
                            <m:rPr>
                              <m:sty m:val="p"/>
                            </m:rPr>
                            <a:rPr lang="en-US" altLang="en-US" sz="2000">
                              <a:latin typeface="Cambria Math" panose="02040503050406030204" pitchFamily="18" charset="0"/>
                            </a:rPr>
                            <m:t>log</m:t>
                          </m:r>
                          <m:r>
                            <a:rPr lang="en-US" altLang="en-US" sz="2000" i="1">
                              <a:latin typeface="Cambria Math" panose="02040503050406030204" pitchFamily="18" charset="0"/>
                            </a:rPr>
                            <m:t>⁡(</m:t>
                          </m:r>
                          <m:r>
                            <a:rPr lang="en-US" altLang="en-US" sz="2000" i="1">
                              <a:latin typeface="Cambria Math" panose="02040503050406030204" pitchFamily="18" charset="0"/>
                            </a:rPr>
                            <m:t>𝐵𝑢𝑐h𝑎𝑛𝑎𝑛</m:t>
                          </m:r>
                          <m:r>
                            <a:rPr lang="en-US" altLang="en-US" sz="2000" i="1">
                              <a:latin typeface="Cambria Math" panose="02040503050406030204" pitchFamily="18" charset="0"/>
                            </a:rPr>
                            <m:t>)</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𝛽</m:t>
                          </m:r>
                        </m:e>
                        <m:sub>
                          <m:r>
                            <a:rPr lang="en-US" altLang="en-US" sz="2000" i="1">
                              <a:latin typeface="Cambria Math" panose="02040503050406030204" pitchFamily="18" charset="0"/>
                            </a:rPr>
                            <m:t>0</m:t>
                          </m:r>
                        </m:sub>
                      </m:sSub>
                      <m:r>
                        <a:rPr lang="en-US" altLang="en-US" sz="2000" i="1">
                          <a:latin typeface="Cambria Math" panose="02040503050406030204" pitchFamily="18" charset="0"/>
                        </a:rPr>
                        <m:t>+</m:t>
                      </m:r>
                      <m:sSub>
                        <m:sSubPr>
                          <m:ctrlPr>
                            <a:rPr lang="en-US" altLang="en-US" sz="1600" i="1">
                              <a:latin typeface="Cambria Math" panose="02040503050406030204" pitchFamily="18" charset="0"/>
                            </a:rPr>
                          </m:ctrlPr>
                        </m:sSubPr>
                        <m:e>
                          <m:r>
                            <a:rPr lang="en-US" altLang="en-US" sz="1600" i="1">
                              <a:latin typeface="Cambria Math" panose="02040503050406030204" pitchFamily="18" charset="0"/>
                              <a:ea typeface="Cambria Math" panose="02040503050406030204" pitchFamily="18" charset="0"/>
                            </a:rPr>
                            <m:t>𝛽</m:t>
                          </m:r>
                        </m:e>
                        <m:sub>
                          <m:r>
                            <a:rPr lang="en-US" altLang="en-US" sz="1600" b="0" i="1" smtClean="0">
                              <a:latin typeface="Cambria Math" panose="02040503050406030204" pitchFamily="18" charset="0"/>
                            </a:rPr>
                            <m:t>1</m:t>
                          </m:r>
                        </m:sub>
                      </m:sSub>
                      <m:r>
                        <m:rPr>
                          <m:sty m:val="p"/>
                        </m:rPr>
                        <a:rPr lang="en-US" altLang="en-US" sz="1600" b="0" i="0" smtClean="0">
                          <a:latin typeface="Cambria Math" panose="02040503050406030204" pitchFamily="18" charset="0"/>
                        </a:rPr>
                        <m:t>log</m:t>
                      </m:r>
                      <m:r>
                        <a:rPr lang="en-US" altLang="en-US" sz="1600" b="0" i="1" smtClean="0">
                          <a:latin typeface="Cambria Math" panose="02040503050406030204" pitchFamily="18" charset="0"/>
                        </a:rPr>
                        <m:t>⁡(</m:t>
                      </m:r>
                      <m:r>
                        <a:rPr lang="en-US" altLang="en-US" sz="1600" i="1">
                          <a:latin typeface="Cambria Math" panose="02040503050406030204" pitchFamily="18" charset="0"/>
                        </a:rPr>
                        <m:t>𝐵𝑢𝑠h</m:t>
                      </m:r>
                      <m:r>
                        <a:rPr lang="en-US" altLang="en-US" sz="1600" b="0" i="1" smtClean="0">
                          <a:latin typeface="Cambria Math" panose="02040503050406030204" pitchFamily="18" charset="0"/>
                        </a:rPr>
                        <m:t>)</m:t>
                      </m:r>
                    </m:oMath>
                  </m:oMathPara>
                </a14:m>
                <a:endParaRPr lang="en-US" altLang="en-US" sz="2000" dirty="0"/>
              </a:p>
            </p:txBody>
          </p:sp>
        </mc:Choice>
        <mc:Fallback>
          <p:sp>
            <p:nvSpPr>
              <p:cNvPr id="27650" name="Title 1"/>
              <p:cNvSpPr>
                <a:spLocks noGrp="1" noRot="1" noChangeAspect="1" noMove="1" noResize="1" noEditPoints="1" noAdjustHandles="1" noChangeArrowheads="1" noChangeShapeType="1" noTextEdit="1"/>
              </p:cNvSpPr>
              <p:nvPr>
                <p:ph type="title"/>
              </p:nvPr>
            </p:nvSpPr>
            <p:spPr>
              <a:xfrm>
                <a:off x="457200" y="228600"/>
                <a:ext cx="8229600" cy="1123950"/>
              </a:xfrm>
              <a:blipFill>
                <a:blip r:embed="rId2"/>
                <a:stretch>
                  <a:fillRect t="-5978" b="-543"/>
                </a:stretch>
              </a:blipFill>
            </p:spPr>
            <p:txBody>
              <a:bodyPr/>
              <a:lstStyle/>
              <a:p>
                <a:r>
                  <a:rPr lang="en-US">
                    <a:noFill/>
                  </a:rPr>
                  <a:t> </a:t>
                </a:r>
              </a:p>
            </p:txBody>
          </p:sp>
        </mc:Fallback>
      </mc:AlternateContent>
      <p:pic>
        <p:nvPicPr>
          <p:cNvPr id="276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4267200"/>
            <a:ext cx="35814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553200" y="4572000"/>
            <a:ext cx="2286000" cy="1477328"/>
          </a:xfrm>
          <a:prstGeom prst="rect">
            <a:avLst/>
          </a:prstGeom>
          <a:noFill/>
        </p:spPr>
        <p:txBody>
          <a:bodyPr wrap="square" rtlCol="0">
            <a:spAutoFit/>
          </a:bodyPr>
          <a:lstStyle/>
          <a:p>
            <a:r>
              <a:rPr lang="en-US" dirty="0"/>
              <a:t>Residuals are a random cloud with equal variances! Log-log transform, it is!</a:t>
            </a:r>
          </a:p>
        </p:txBody>
      </p:sp>
      <p:pic>
        <p:nvPicPr>
          <p:cNvPr id="3" name="Picture 2">
            <a:extLst>
              <a:ext uri="{FF2B5EF4-FFF2-40B4-BE49-F238E27FC236}">
                <a16:creationId xmlns:a16="http://schemas.microsoft.com/office/drawing/2014/main" id="{797C2BD6-8BBD-43BF-9BFB-67BA5BDC1238}"/>
              </a:ext>
            </a:extLst>
          </p:cNvPr>
          <p:cNvPicPr>
            <a:picLocks noChangeAspect="1"/>
          </p:cNvPicPr>
          <p:nvPr/>
        </p:nvPicPr>
        <p:blipFill>
          <a:blip r:embed="rId4"/>
          <a:stretch>
            <a:fillRect/>
          </a:stretch>
        </p:blipFill>
        <p:spPr>
          <a:xfrm>
            <a:off x="705388" y="1351067"/>
            <a:ext cx="3714212" cy="2768599"/>
          </a:xfrm>
          <a:prstGeom prst="rect">
            <a:avLst/>
          </a:prstGeom>
        </p:spPr>
      </p:pic>
      <p:pic>
        <p:nvPicPr>
          <p:cNvPr id="4" name="Picture 3">
            <a:extLst>
              <a:ext uri="{FF2B5EF4-FFF2-40B4-BE49-F238E27FC236}">
                <a16:creationId xmlns:a16="http://schemas.microsoft.com/office/drawing/2014/main" id="{E42D116A-A750-43AF-8DE2-2BC791D35C48}"/>
              </a:ext>
            </a:extLst>
          </p:cNvPr>
          <p:cNvPicPr>
            <a:picLocks noChangeAspect="1"/>
          </p:cNvPicPr>
          <p:nvPr/>
        </p:nvPicPr>
        <p:blipFill>
          <a:blip r:embed="rId5"/>
          <a:stretch>
            <a:fillRect/>
          </a:stretch>
        </p:blipFill>
        <p:spPr>
          <a:xfrm>
            <a:off x="4800600" y="1351067"/>
            <a:ext cx="3707684" cy="2768599"/>
          </a:xfrm>
          <a:prstGeom prst="rect">
            <a:avLst/>
          </a:prstGeom>
        </p:spPr>
      </p:pic>
    </p:spTree>
    <p:extLst>
      <p:ext uri="{BB962C8B-B14F-4D97-AF65-F5344CB8AC3E}">
        <p14:creationId xmlns:p14="http://schemas.microsoft.com/office/powerpoint/2010/main" val="263057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Interpretation</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62" y="1585792"/>
            <a:ext cx="295275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a:spLocks noChangeArrowheads="1"/>
          </p:cNvSpPr>
          <p:nvPr/>
        </p:nvSpPr>
        <p:spPr bwMode="auto">
          <a:xfrm>
            <a:off x="4625488" y="3247883"/>
            <a:ext cx="168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dirty="0"/>
              <a:t>log(152,846) = 11.93</a:t>
            </a:r>
          </a:p>
        </p:txBody>
      </p:sp>
      <mc:AlternateContent xmlns:mc="http://schemas.openxmlformats.org/markup-compatibility/2006" xmlns:a14="http://schemas.microsoft.com/office/drawing/2010/main">
        <mc:Choice Requires="a14">
          <p:sp>
            <p:nvSpPr>
              <p:cNvPr id="2" name="TextBox 1"/>
              <p:cNvSpPr txBox="1"/>
              <p:nvPr/>
            </p:nvSpPr>
            <p:spPr>
              <a:xfrm>
                <a:off x="-251771" y="5644488"/>
                <a:ext cx="91440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95% </m:t>
                      </m:r>
                      <m:r>
                        <a:rPr lang="en-US" b="0" i="1" smtClean="0">
                          <a:latin typeface="Cambria Math"/>
                        </a:rPr>
                        <m:t>𝑃𝑟𝑒𝑑𝑖𝑐𝑡𝑖𝑜𝑛</m:t>
                      </m:r>
                      <m:r>
                        <a:rPr lang="en-US" b="0" i="1" smtClean="0">
                          <a:latin typeface="Cambria Math"/>
                        </a:rPr>
                        <m:t> </m:t>
                      </m:r>
                      <m:r>
                        <a:rPr lang="en-US" b="0" i="1" smtClean="0">
                          <a:latin typeface="Cambria Math"/>
                        </a:rPr>
                        <m:t>𝐼𝑛𝑡𝑒𝑟𝑣𝑎𝑙</m:t>
                      </m:r>
                      <m:r>
                        <a:rPr lang="en-US" b="0" i="1" smtClean="0">
                          <a:latin typeface="Cambria Math"/>
                        </a:rPr>
                        <m:t> </m:t>
                      </m:r>
                      <m:r>
                        <a:rPr lang="en-US" b="0" i="1" smtClean="0">
                          <a:latin typeface="Cambria Math"/>
                        </a:rPr>
                        <m:t>𝑓𝑜𝑟</m:t>
                      </m:r>
                      <m:r>
                        <a:rPr lang="en-US" b="0" i="1" smtClean="0">
                          <a:latin typeface="Cambria Math"/>
                        </a:rPr>
                        <m:t> </m:t>
                      </m:r>
                      <m:r>
                        <a:rPr lang="en-US" b="0" i="1" smtClean="0">
                          <a:latin typeface="Cambria Math"/>
                        </a:rPr>
                        <m:t>𝐵𝑢𝑐h𝑎𝑛𝑎𝑛</m:t>
                      </m:r>
                      <m:r>
                        <a:rPr lang="en-US" b="0" i="1" smtClean="0">
                          <a:latin typeface="Cambria Math"/>
                        </a:rPr>
                        <m:t> </m:t>
                      </m:r>
                      <m:r>
                        <a:rPr lang="en-US" b="0" i="1" smtClean="0">
                          <a:latin typeface="Cambria Math"/>
                        </a:rPr>
                        <m:t>𝑉𝑜𝑡𝑒𝑠</m:t>
                      </m:r>
                      <m:r>
                        <a:rPr lang="en-US" b="0" i="1" smtClean="0">
                          <a:latin typeface="Cambria Math"/>
                        </a:rPr>
                        <m:t> </m:t>
                      </m:r>
                      <m:r>
                        <a:rPr lang="en-US" b="0" i="1" smtClean="0">
                          <a:latin typeface="Cambria Math"/>
                        </a:rPr>
                        <m:t>𝑎𝑡</m:t>
                      </m:r>
                      <m:r>
                        <a:rPr lang="en-US" b="0" i="1" smtClean="0">
                          <a:latin typeface="Cambria Math"/>
                        </a:rPr>
                        <m:t> </m:t>
                      </m:r>
                      <m:r>
                        <a:rPr lang="en-US" b="0" i="1" smtClean="0">
                          <a:latin typeface="Cambria Math"/>
                        </a:rPr>
                        <m:t>𝐵𝑢𝑠h</m:t>
                      </m:r>
                      <m:r>
                        <a:rPr lang="en-US" b="0" i="1" smtClean="0">
                          <a:latin typeface="Cambria Math"/>
                        </a:rPr>
                        <m:t> </m:t>
                      </m:r>
                      <m:r>
                        <a:rPr lang="en-US" b="0" i="1" smtClean="0">
                          <a:latin typeface="Cambria Math"/>
                        </a:rPr>
                        <m:t>𝑉𝑜𝑡𝑒𝑠</m:t>
                      </m:r>
                      <m:r>
                        <a:rPr lang="en-US" b="0" i="1" smtClean="0">
                          <a:latin typeface="Cambria Math"/>
                        </a:rPr>
                        <m:t>=152,846 </m:t>
                      </m:r>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𝑖𝑠</m:t>
                      </m:r>
                      <m:r>
                        <a:rPr lang="en-US" b="0" i="1" smtClean="0">
                          <a:latin typeface="Cambria Math"/>
                        </a:rPr>
                        <m:t> </m:t>
                      </m:r>
                      <m:d>
                        <m:dPr>
                          <m:ctrlPr>
                            <a:rPr lang="en-US" b="0" i="1" smtClean="0">
                              <a:latin typeface="Cambria Math" panose="02040503050406030204" pitchFamily="18" charset="0"/>
                            </a:rPr>
                          </m:ctrlPr>
                        </m:dPr>
                        <m:e>
                          <m:r>
                            <a:rPr lang="en-US" b="0" i="1" smtClean="0">
                              <a:latin typeface="Cambria Math"/>
                            </a:rPr>
                            <m:t>251</m:t>
                          </m:r>
                          <m:r>
                            <a:rPr lang="en-US" b="0" i="1" smtClean="0">
                              <a:latin typeface="Cambria Math" charset="0"/>
                            </a:rPr>
                            <m:t> </m:t>
                          </m:r>
                          <m:r>
                            <a:rPr lang="en-US" b="0" i="1" smtClean="0">
                              <a:latin typeface="Cambria Math" charset="0"/>
                            </a:rPr>
                            <m:t>𝑣𝑜𝑡𝑒𝑠</m:t>
                          </m:r>
                          <m:r>
                            <a:rPr lang="en-US" b="0" i="1" smtClean="0">
                              <a:latin typeface="Cambria Math"/>
                            </a:rPr>
                            <m:t>, 1399</m:t>
                          </m:r>
                          <m:r>
                            <a:rPr lang="en-US" b="0" i="1" smtClean="0">
                              <a:latin typeface="Cambria Math" charset="0"/>
                            </a:rPr>
                            <m:t> </m:t>
                          </m:r>
                          <m:r>
                            <a:rPr lang="en-US" b="0" i="1" smtClean="0">
                              <a:latin typeface="Cambria Math" charset="0"/>
                            </a:rPr>
                            <m:t>𝑣𝑜𝑡𝑒𝑠</m:t>
                          </m:r>
                        </m:e>
                      </m:d>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𝑏𝑒𝑠𝑡</m:t>
                      </m:r>
                      <m:r>
                        <a:rPr lang="en-US" b="0" i="1" smtClean="0">
                          <a:latin typeface="Cambria Math" panose="02040503050406030204" pitchFamily="18" charset="0"/>
                        </a:rPr>
                        <m:t> </m:t>
                      </m:r>
                      <m:r>
                        <a:rPr lang="en-US" b="0" i="1" smtClean="0">
                          <a:latin typeface="Cambria Math" panose="02040503050406030204" pitchFamily="18" charset="0"/>
                        </a:rPr>
                        <m:t>𝑒𝑠𝑡𝑖𝑚𝑎𝑡𝑒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590 </m:t>
                      </m:r>
                      <m:r>
                        <a:rPr lang="en-US" b="0" i="1" smtClean="0">
                          <a:latin typeface="Cambria Math" panose="02040503050406030204" pitchFamily="18" charset="0"/>
                        </a:rPr>
                        <m:t>𝑣𝑜𝑡𝑒𝑠</m:t>
                      </m:r>
                      <m:r>
                        <a:rPr lang="en-US" b="0" i="1" smtClean="0">
                          <a:latin typeface="Cambria Math" panose="02040503050406030204" pitchFamily="18" charset="0"/>
                        </a:rPr>
                        <m:t>.</m:t>
                      </m:r>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51771" y="5644488"/>
                <a:ext cx="9144000" cy="646331"/>
              </a:xfrm>
              <a:prstGeom prst="rect">
                <a:avLst/>
              </a:prstGeom>
              <a:blipFill>
                <a:blip r:embed="rId3"/>
                <a:stretch>
                  <a:fillRect b="-7547"/>
                </a:stretch>
              </a:blipFill>
            </p:spPr>
            <p:txBody>
              <a:bodyPr/>
              <a:lstStyle/>
              <a:p>
                <a:r>
                  <a:rPr lang="en-US">
                    <a:noFill/>
                  </a:rPr>
                  <a:t> </a:t>
                </a:r>
              </a:p>
            </p:txBody>
          </p:sp>
        </mc:Fallback>
      </mc:AlternateContent>
      <p:sp>
        <p:nvSpPr>
          <p:cNvPr id="3" name="TextBox 2"/>
          <p:cNvSpPr txBox="1"/>
          <p:nvPr/>
        </p:nvSpPr>
        <p:spPr>
          <a:xfrm>
            <a:off x="457200" y="525536"/>
            <a:ext cx="2077720" cy="923330"/>
          </a:xfrm>
          <a:prstGeom prst="rect">
            <a:avLst/>
          </a:prstGeom>
          <a:noFill/>
        </p:spPr>
        <p:txBody>
          <a:bodyPr wrap="square" rtlCol="0">
            <a:spAutoFit/>
          </a:bodyPr>
          <a:lstStyle/>
          <a:p>
            <a:r>
              <a:rPr lang="en-US" dirty="0"/>
              <a:t>Bush votes in Palm Beach County: 152,846</a:t>
            </a:r>
          </a:p>
        </p:txBody>
      </p:sp>
      <p:pic>
        <p:nvPicPr>
          <p:cNvPr id="7" name="Picture 6"/>
          <p:cNvPicPr>
            <a:picLocks noChangeAspect="1"/>
          </p:cNvPicPr>
          <p:nvPr/>
        </p:nvPicPr>
        <p:blipFill>
          <a:blip r:embed="rId4"/>
          <a:stretch>
            <a:fillRect/>
          </a:stretch>
        </p:blipFill>
        <p:spPr>
          <a:xfrm>
            <a:off x="6030813" y="1588039"/>
            <a:ext cx="2899105" cy="1128580"/>
          </a:xfrm>
          <a:prstGeom prst="rect">
            <a:avLst/>
          </a:prstGeom>
        </p:spPr>
      </p:pic>
      <p:pic>
        <p:nvPicPr>
          <p:cNvPr id="11" name="Picture 10"/>
          <p:cNvPicPr>
            <a:picLocks noChangeAspect="1"/>
          </p:cNvPicPr>
          <p:nvPr/>
        </p:nvPicPr>
        <p:blipFill>
          <a:blip r:embed="rId5"/>
          <a:stretch>
            <a:fillRect/>
          </a:stretch>
        </p:blipFill>
        <p:spPr>
          <a:xfrm>
            <a:off x="6027336" y="2710218"/>
            <a:ext cx="2899105" cy="411687"/>
          </a:xfrm>
          <a:prstGeom prst="rect">
            <a:avLst/>
          </a:prstGeom>
        </p:spPr>
      </p:pic>
      <p:sp>
        <p:nvSpPr>
          <p:cNvPr id="13" name="TextBox 12"/>
          <p:cNvSpPr txBox="1"/>
          <p:nvPr/>
        </p:nvSpPr>
        <p:spPr>
          <a:xfrm>
            <a:off x="4664799" y="4095309"/>
            <a:ext cx="1683936" cy="369332"/>
          </a:xfrm>
          <a:prstGeom prst="rect">
            <a:avLst/>
          </a:prstGeom>
          <a:noFill/>
        </p:spPr>
        <p:txBody>
          <a:bodyPr wrap="square" rtlCol="0">
            <a:spAutoFit/>
          </a:bodyPr>
          <a:lstStyle/>
          <a:p>
            <a:r>
              <a:rPr lang="en-US" dirty="0"/>
              <a:t>e</a:t>
            </a:r>
            <a:r>
              <a:rPr lang="en-US" baseline="30000" dirty="0"/>
              <a:t>5.5247</a:t>
            </a:r>
            <a:r>
              <a:rPr lang="en-US" dirty="0"/>
              <a:t> = 251</a:t>
            </a:r>
          </a:p>
        </p:txBody>
      </p:sp>
      <mc:AlternateContent xmlns:mc="http://schemas.openxmlformats.org/markup-compatibility/2006" xmlns:a14="http://schemas.microsoft.com/office/drawing/2010/main">
        <mc:Choice Requires="a14">
          <p:sp>
            <p:nvSpPr>
              <p:cNvPr id="14" name="TextBox 13"/>
              <p:cNvSpPr txBox="1"/>
              <p:nvPr/>
            </p:nvSpPr>
            <p:spPr>
              <a:xfrm>
                <a:off x="415211" y="2972305"/>
                <a:ext cx="49670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𝑃𝑟𝑒𝑑</m:t>
                      </m:r>
                      <m:r>
                        <a:rPr lang="en-US" altLang="en-US" b="0" i="0" smtClean="0">
                          <a:latin typeface="Cambria Math" panose="02040503050406030204" pitchFamily="18" charset="0"/>
                        </a:rPr>
                        <m:t>(</m:t>
                      </m:r>
                      <m:func>
                        <m:funcPr>
                          <m:ctrlPr>
                            <a:rPr lang="en-US" altLang="en-US" b="0" i="1">
                              <a:latin typeface="Cambria Math" panose="02040503050406030204" pitchFamily="18" charset="0"/>
                            </a:rPr>
                          </m:ctrlPr>
                        </m:funcPr>
                        <m:fName>
                          <m:r>
                            <m:rPr>
                              <m:sty m:val="p"/>
                            </m:rPr>
                            <a:rPr lang="en-US" altLang="en-US">
                              <a:latin typeface="Cambria Math" panose="02040503050406030204" pitchFamily="18" charset="0"/>
                            </a:rPr>
                            <m:t>log</m:t>
                          </m:r>
                        </m:fName>
                        <m:e>
                          <m:d>
                            <m:dPr>
                              <m:ctrlPr>
                                <a:rPr lang="en-US" altLang="en-US" i="1">
                                  <a:latin typeface="Cambria Math" panose="02040503050406030204" pitchFamily="18" charset="0"/>
                                </a:rPr>
                              </m:ctrlPr>
                            </m:dPr>
                            <m:e>
                              <m:r>
                                <a:rPr lang="en-US" altLang="en-US" i="1">
                                  <a:latin typeface="Cambria Math" panose="02040503050406030204" pitchFamily="18" charset="0"/>
                                </a:rPr>
                                <m:t>𝐵𝑢𝑐h𝑎𝑛𝑎𝑛</m:t>
                              </m:r>
                            </m:e>
                          </m:d>
                        </m:e>
                      </m:func>
                      <m:r>
                        <a:rPr lang="en-US" altLang="en-US" b="0" i="1" smtClean="0">
                          <a:latin typeface="Cambria Math" panose="02040503050406030204" pitchFamily="18" charset="0"/>
                        </a:rPr>
                        <m:t>)</m:t>
                      </m:r>
                      <m:r>
                        <a:rPr lang="en-US" i="1">
                          <a:latin typeface="Cambria Math" panose="02040503050406030204" pitchFamily="18" charset="0"/>
                        </a:rPr>
                        <m:t>=−2.34+.731</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𝐵𝑢𝑠h</m:t>
                              </m:r>
                            </m:e>
                          </m:d>
                        </m:e>
                      </m:func>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15211" y="2972305"/>
                <a:ext cx="4967001" cy="276999"/>
              </a:xfrm>
              <a:prstGeom prst="rect">
                <a:avLst/>
              </a:prstGeom>
              <a:blipFill>
                <a:blip r:embed="rId6"/>
                <a:stretch>
                  <a:fillRect l="-613" t="-2222"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15211" y="3491257"/>
                <a:ext cx="4666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𝑃𝑟𝑒𝑑</m:t>
                      </m:r>
                      <m:r>
                        <a:rPr lang="en-US" altLang="en-US">
                          <a:latin typeface="Cambria Math" panose="02040503050406030204" pitchFamily="18" charset="0"/>
                        </a:rPr>
                        <m:t>(</m:t>
                      </m:r>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log</m:t>
                          </m:r>
                        </m:fName>
                        <m:e>
                          <m:d>
                            <m:dPr>
                              <m:ctrlPr>
                                <a:rPr lang="en-US" altLang="en-US" i="1">
                                  <a:latin typeface="Cambria Math" panose="02040503050406030204" pitchFamily="18" charset="0"/>
                                </a:rPr>
                              </m:ctrlPr>
                            </m:dPr>
                            <m:e>
                              <m:r>
                                <a:rPr lang="en-US" altLang="en-US" i="1">
                                  <a:latin typeface="Cambria Math" panose="02040503050406030204" pitchFamily="18" charset="0"/>
                                </a:rPr>
                                <m:t>𝐵𝑢𝑐h𝑎𝑛𝑎𝑛</m:t>
                              </m:r>
                            </m:e>
                          </m:d>
                        </m:e>
                      </m:func>
                      <m:r>
                        <a:rPr lang="en-US" altLang="en-US" i="1">
                          <a:latin typeface="Cambria Math" panose="02040503050406030204" pitchFamily="18" charset="0"/>
                        </a:rPr>
                        <m:t>)</m:t>
                      </m:r>
                      <m:r>
                        <a:rPr lang="en-US" i="1">
                          <a:latin typeface="Cambria Math" panose="02040503050406030204" pitchFamily="18" charset="0"/>
                        </a:rPr>
                        <m:t>=−2.34+.731</m:t>
                      </m:r>
                      <m:d>
                        <m:dPr>
                          <m:ctrlPr>
                            <a:rPr lang="en-US" i="1">
                              <a:latin typeface="Cambria Math" panose="02040503050406030204" pitchFamily="18" charset="0"/>
                            </a:rPr>
                          </m:ctrlPr>
                        </m:dPr>
                        <m:e>
                          <m:r>
                            <a:rPr lang="en-US" i="1">
                              <a:latin typeface="Cambria Math" panose="02040503050406030204" pitchFamily="18" charset="0"/>
                            </a:rPr>
                            <m:t>11.93</m:t>
                          </m:r>
                        </m:e>
                      </m:d>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15211" y="3491257"/>
                <a:ext cx="4666470" cy="276999"/>
              </a:xfrm>
              <a:prstGeom prst="rect">
                <a:avLst/>
              </a:prstGeom>
              <a:blipFill>
                <a:blip r:embed="rId7"/>
                <a:stretch>
                  <a:fillRect l="-653" t="-2222"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15211" y="4010209"/>
                <a:ext cx="30321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𝑃𝑟𝑒𝑑</m:t>
                      </m:r>
                      <m:r>
                        <a:rPr lang="en-US" altLang="en-US">
                          <a:latin typeface="Cambria Math" panose="02040503050406030204" pitchFamily="18" charset="0"/>
                        </a:rPr>
                        <m:t>(</m:t>
                      </m:r>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log</m:t>
                          </m:r>
                        </m:fName>
                        <m:e>
                          <m:d>
                            <m:dPr>
                              <m:ctrlPr>
                                <a:rPr lang="en-US" altLang="en-US" i="1">
                                  <a:latin typeface="Cambria Math" panose="02040503050406030204" pitchFamily="18" charset="0"/>
                                </a:rPr>
                              </m:ctrlPr>
                            </m:dPr>
                            <m:e>
                              <m:r>
                                <a:rPr lang="en-US" altLang="en-US" i="1">
                                  <a:latin typeface="Cambria Math" panose="02040503050406030204" pitchFamily="18" charset="0"/>
                                </a:rPr>
                                <m:t>𝐵𝑢𝑐h𝑎𝑛𝑎𝑛</m:t>
                              </m:r>
                            </m:e>
                          </m:d>
                        </m:e>
                      </m:func>
                      <m:r>
                        <a:rPr lang="en-US" altLang="en-US" i="1">
                          <a:latin typeface="Cambria Math" panose="02040503050406030204" pitchFamily="18" charset="0"/>
                        </a:rPr>
                        <m:t>)</m:t>
                      </m:r>
                      <m:r>
                        <a:rPr lang="en-US" i="1">
                          <a:latin typeface="Cambria Math" panose="02040503050406030204" pitchFamily="18" charset="0"/>
                        </a:rPr>
                        <m:t>=6.38</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15211" y="4010209"/>
                <a:ext cx="3032177" cy="276999"/>
              </a:xfrm>
              <a:prstGeom prst="rect">
                <a:avLst/>
              </a:prstGeom>
              <a:blipFill>
                <a:blip r:embed="rId8"/>
                <a:stretch>
                  <a:fillRect l="-1205" r="-1205"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15211" y="4529161"/>
                <a:ext cx="25739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en-US" i="1" smtClean="0">
                          <a:latin typeface="Cambria Math" panose="02040503050406030204" pitchFamily="18" charset="0"/>
                        </a:rPr>
                        <m:t>𝑃𝑟𝑒𝑑</m:t>
                      </m:r>
                      <m:r>
                        <a:rPr lang="en-US" altLang="en-US">
                          <a:latin typeface="Cambria Math" panose="02040503050406030204" pitchFamily="18" charset="0"/>
                        </a:rPr>
                        <m:t>(</m:t>
                      </m:r>
                      <m:r>
                        <a:rPr lang="en-US" altLang="en-US" i="1">
                          <a:latin typeface="Cambria Math" panose="02040503050406030204" pitchFamily="18" charset="0"/>
                        </a:rPr>
                        <m:t>𝐵𝑢𝑐h𝑎𝑛𝑎𝑛</m:t>
                      </m:r>
                      <m:r>
                        <a:rPr lang="en-US" altLang="en-US" b="0" i="1" smtClean="0">
                          <a:latin typeface="Cambria Math" panose="02040503050406030204" pitchFamily="18" charset="0"/>
                        </a:rPr>
                        <m:t>)</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6.38</m:t>
                          </m:r>
                        </m:sup>
                      </m:sSup>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415211" y="4529161"/>
                <a:ext cx="2573973" cy="276999"/>
              </a:xfrm>
              <a:prstGeom prst="rect">
                <a:avLst/>
              </a:prstGeom>
              <a:blipFill>
                <a:blip r:embed="rId9"/>
                <a:stretch>
                  <a:fillRect l="-1659" t="-2222" r="-474"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81000" y="5026237"/>
                <a:ext cx="28956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𝑃𝑟𝑒𝑑</m:t>
                      </m:r>
                      <m:r>
                        <a:rPr lang="en-US" altLang="en-US">
                          <a:latin typeface="Cambria Math" panose="02040503050406030204" pitchFamily="18" charset="0"/>
                        </a:rPr>
                        <m:t>(</m:t>
                      </m:r>
                      <m:r>
                        <a:rPr lang="en-US" altLang="en-US" i="1">
                          <a:latin typeface="Cambria Math" panose="02040503050406030204" pitchFamily="18" charset="0"/>
                        </a:rPr>
                        <m:t>𝐵𝑢𝑐h𝑎𝑛𝑎𝑛</m:t>
                      </m:r>
                      <m:r>
                        <a:rPr lang="en-US" altLang="en-US" i="1">
                          <a:latin typeface="Cambria Math" panose="02040503050406030204" pitchFamily="18" charset="0"/>
                        </a:rPr>
                        <m:t>)=589.93</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381000" y="5026237"/>
                <a:ext cx="2895600" cy="369332"/>
              </a:xfrm>
              <a:prstGeom prst="rect">
                <a:avLst/>
              </a:prstGeom>
              <a:blipFill>
                <a:blip r:embed="rId10"/>
                <a:stretch>
                  <a:fillRect b="-15000"/>
                </a:stretch>
              </a:blipFill>
            </p:spPr>
            <p:txBody>
              <a:bodyPr/>
              <a:lstStyle/>
              <a:p>
                <a:r>
                  <a:rPr lang="en-US">
                    <a:noFill/>
                  </a:rPr>
                  <a:t> </a:t>
                </a:r>
              </a:p>
            </p:txBody>
          </p:sp>
        </mc:Fallback>
      </mc:AlternateContent>
      <p:sp>
        <p:nvSpPr>
          <p:cNvPr id="16" name="Rectangle 15"/>
          <p:cNvSpPr/>
          <p:nvPr/>
        </p:nvSpPr>
        <p:spPr>
          <a:xfrm>
            <a:off x="7718009" y="2924990"/>
            <a:ext cx="728693" cy="1672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4FF2A61-1AD9-431A-B16C-A61C77FA9C72}"/>
              </a:ext>
            </a:extLst>
          </p:cNvPr>
          <p:cNvPicPr>
            <a:picLocks noChangeAspect="1"/>
          </p:cNvPicPr>
          <p:nvPr/>
        </p:nvPicPr>
        <p:blipFill>
          <a:blip r:embed="rId11"/>
          <a:stretch>
            <a:fillRect/>
          </a:stretch>
        </p:blipFill>
        <p:spPr>
          <a:xfrm>
            <a:off x="291488" y="1579375"/>
            <a:ext cx="2573973" cy="436961"/>
          </a:xfrm>
          <a:prstGeom prst="rect">
            <a:avLst/>
          </a:prstGeom>
        </p:spPr>
      </p:pic>
      <p:cxnSp>
        <p:nvCxnSpPr>
          <p:cNvPr id="19" name="Straight Arrow Connector 18">
            <a:extLst>
              <a:ext uri="{FF2B5EF4-FFF2-40B4-BE49-F238E27FC236}">
                <a16:creationId xmlns:a16="http://schemas.microsoft.com/office/drawing/2014/main" id="{9B0709FD-3FF3-43F6-AA53-352E7CF8B30A}"/>
              </a:ext>
            </a:extLst>
          </p:cNvPr>
          <p:cNvCxnSpPr>
            <a:cxnSpLocks/>
          </p:cNvCxnSpPr>
          <p:nvPr/>
        </p:nvCxnSpPr>
        <p:spPr>
          <a:xfrm flipH="1">
            <a:off x="5081681" y="3092237"/>
            <a:ext cx="2843119" cy="10491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165C4C-1240-4C6D-9CBB-EFC26EF498B5}"/>
              </a:ext>
            </a:extLst>
          </p:cNvPr>
          <p:cNvCxnSpPr>
            <a:cxnSpLocks/>
          </p:cNvCxnSpPr>
          <p:nvPr/>
        </p:nvCxnSpPr>
        <p:spPr>
          <a:xfrm flipH="1">
            <a:off x="7046808" y="3092237"/>
            <a:ext cx="1239807" cy="10157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40E4394-AFD6-4F3C-BFA1-91A79E02B52F}"/>
              </a:ext>
            </a:extLst>
          </p:cNvPr>
          <p:cNvSpPr txBox="1"/>
          <p:nvPr/>
        </p:nvSpPr>
        <p:spPr>
          <a:xfrm>
            <a:off x="6602679" y="4084107"/>
            <a:ext cx="1683936" cy="369332"/>
          </a:xfrm>
          <a:prstGeom prst="rect">
            <a:avLst/>
          </a:prstGeom>
          <a:noFill/>
        </p:spPr>
        <p:txBody>
          <a:bodyPr wrap="square" rtlCol="0">
            <a:spAutoFit/>
          </a:bodyPr>
          <a:lstStyle/>
          <a:p>
            <a:r>
              <a:rPr lang="en-US" dirty="0"/>
              <a:t>e</a:t>
            </a:r>
            <a:r>
              <a:rPr lang="en-US" baseline="30000" dirty="0"/>
              <a:t>7.2436</a:t>
            </a:r>
            <a:r>
              <a:rPr lang="en-US" dirty="0"/>
              <a:t>= 1399</a:t>
            </a:r>
          </a:p>
        </p:txBody>
      </p:sp>
    </p:spTree>
    <p:extLst>
      <p:ext uri="{BB962C8B-B14F-4D97-AF65-F5344CB8AC3E}">
        <p14:creationId xmlns:p14="http://schemas.microsoft.com/office/powerpoint/2010/main" val="250261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 presetClass="entr" presetSubtype="0" fill="hold" nodeType="withEffect">
                                  <p:stCondLst>
                                    <p:cond delay="0"/>
                                  </p:stCondLst>
                                  <p:childTnLst>
                                    <p:set>
                                      <p:cBhvr>
                                        <p:cTn id="13" dur="1" fill="hold">
                                          <p:stCondLst>
                                            <p:cond delay="0"/>
                                          </p:stCondLst>
                                        </p:cTn>
                                        <p:tgtEl>
                                          <p:spTgt spid="28676"/>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childTnLst>
                                </p:cTn>
                              </p:par>
                              <p:par>
                                <p:cTn id="67" presetID="1" presetClass="exit" presetSubtype="0" fill="hold" nodeType="withEffect">
                                  <p:stCondLst>
                                    <p:cond delay="0"/>
                                  </p:stCondLst>
                                  <p:childTnLst>
                                    <p:set>
                                      <p:cBhvr>
                                        <p:cTn id="6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3" grpId="0"/>
      <p:bldP spid="14" grpId="0"/>
      <p:bldP spid="17" grpId="0"/>
      <p:bldP spid="18" grpId="0"/>
      <p:bldP spid="20" grpId="0"/>
      <p:bldP spid="15" grpId="0"/>
      <p:bldP spid="16" grpId="0" animBg="1"/>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Result!</a:t>
            </a:r>
          </a:p>
        </p:txBody>
      </p:sp>
      <p:sp>
        <p:nvSpPr>
          <p:cNvPr id="5" name="TextBox 4"/>
          <p:cNvSpPr txBox="1">
            <a:spLocks noChangeArrowheads="1"/>
          </p:cNvSpPr>
          <p:nvPr/>
        </p:nvSpPr>
        <p:spPr bwMode="auto">
          <a:xfrm>
            <a:off x="348343" y="2133600"/>
            <a:ext cx="833845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457200" indent="-457200">
              <a:buFont typeface="Arial" panose="020B0604020202020204" pitchFamily="34" charset="0"/>
              <a:buChar char="•"/>
            </a:pPr>
            <a:r>
              <a:rPr lang="en-US" altLang="en-US" sz="2800" dirty="0"/>
              <a:t>The actual vote count for Buchanan was 3407, and the largest predicted (95% confidence) value was 1399. </a:t>
            </a:r>
          </a:p>
        </p:txBody>
      </p:sp>
      <mc:AlternateContent xmlns:mc="http://schemas.openxmlformats.org/markup-compatibility/2006" xmlns:a14="http://schemas.microsoft.com/office/drawing/2010/main">
        <mc:Choice Requires="a14">
          <p:sp>
            <p:nvSpPr>
              <p:cNvPr id="6" name="TextBox 5"/>
              <p:cNvSpPr txBox="1"/>
              <p:nvPr/>
            </p:nvSpPr>
            <p:spPr>
              <a:xfrm>
                <a:off x="16897" y="1524000"/>
                <a:ext cx="91440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95% </m:t>
                      </m:r>
                      <m:r>
                        <a:rPr lang="en-US" b="0" i="1" smtClean="0">
                          <a:latin typeface="Cambria Math"/>
                        </a:rPr>
                        <m:t>𝑃𝑟𝑒𝑑𝑖𝑐𝑡𝑖𝑜𝑛</m:t>
                      </m:r>
                      <m:r>
                        <a:rPr lang="en-US" b="0" i="1" smtClean="0">
                          <a:latin typeface="Cambria Math"/>
                        </a:rPr>
                        <m:t> </m:t>
                      </m:r>
                      <m:r>
                        <a:rPr lang="en-US" b="0" i="1" smtClean="0">
                          <a:latin typeface="Cambria Math"/>
                        </a:rPr>
                        <m:t>𝐼𝑛𝑡𝑒𝑟𝑣𝑎𝑙</m:t>
                      </m:r>
                      <m:r>
                        <a:rPr lang="en-US" b="0" i="1" smtClean="0">
                          <a:latin typeface="Cambria Math"/>
                        </a:rPr>
                        <m:t> </m:t>
                      </m:r>
                      <m:r>
                        <a:rPr lang="en-US" b="0" i="1" smtClean="0">
                          <a:latin typeface="Cambria Math"/>
                        </a:rPr>
                        <m:t>𝑓𝑜𝑟</m:t>
                      </m:r>
                      <m:r>
                        <a:rPr lang="en-US" b="0" i="1" smtClean="0">
                          <a:latin typeface="Cambria Math"/>
                        </a:rPr>
                        <m:t> </m:t>
                      </m:r>
                      <m:r>
                        <a:rPr lang="en-US" b="0" i="1" smtClean="0">
                          <a:latin typeface="Cambria Math"/>
                        </a:rPr>
                        <m:t>𝐵𝑢𝑐h𝑎𝑛𝑎𝑛</m:t>
                      </m:r>
                      <m:r>
                        <a:rPr lang="en-US" b="0" i="1" smtClean="0">
                          <a:latin typeface="Cambria Math"/>
                        </a:rPr>
                        <m:t> </m:t>
                      </m:r>
                      <m:r>
                        <a:rPr lang="en-US" b="0" i="1" smtClean="0">
                          <a:latin typeface="Cambria Math"/>
                        </a:rPr>
                        <m:t>𝑉𝑜𝑡𝑒𝑠</m:t>
                      </m:r>
                      <m:r>
                        <a:rPr lang="en-US" b="0" i="1" smtClean="0">
                          <a:latin typeface="Cambria Math"/>
                        </a:rPr>
                        <m:t> </m:t>
                      </m:r>
                      <m:r>
                        <a:rPr lang="en-US" b="0" i="1" smtClean="0">
                          <a:latin typeface="Cambria Math"/>
                        </a:rPr>
                        <m:t>𝑎𝑡</m:t>
                      </m:r>
                      <m:r>
                        <a:rPr lang="en-US" b="0" i="1" smtClean="0">
                          <a:latin typeface="Cambria Math"/>
                        </a:rPr>
                        <m:t> </m:t>
                      </m:r>
                      <m:r>
                        <a:rPr lang="en-US" b="0" i="1" smtClean="0">
                          <a:latin typeface="Cambria Math"/>
                        </a:rPr>
                        <m:t>𝐵𝑢𝑠h</m:t>
                      </m:r>
                      <m:r>
                        <a:rPr lang="en-US" b="0" i="1" smtClean="0">
                          <a:latin typeface="Cambria Math"/>
                        </a:rPr>
                        <m:t> </m:t>
                      </m:r>
                      <m:r>
                        <a:rPr lang="en-US" b="0" i="1" smtClean="0">
                          <a:latin typeface="Cambria Math"/>
                        </a:rPr>
                        <m:t>𝑉𝑜𝑡𝑒𝑠</m:t>
                      </m:r>
                      <m:r>
                        <a:rPr lang="en-US" b="0" i="1" smtClean="0">
                          <a:latin typeface="Cambria Math"/>
                        </a:rPr>
                        <m:t>=152,846 </m:t>
                      </m:r>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𝑖𝑠</m:t>
                      </m:r>
                      <m:r>
                        <a:rPr lang="en-US" b="0" i="1" smtClean="0">
                          <a:latin typeface="Cambria Math"/>
                        </a:rPr>
                        <m:t> </m:t>
                      </m:r>
                      <m:d>
                        <m:dPr>
                          <m:ctrlPr>
                            <a:rPr lang="en-US" b="0" i="1" smtClean="0">
                              <a:latin typeface="Cambria Math" panose="02040503050406030204" pitchFamily="18" charset="0"/>
                            </a:rPr>
                          </m:ctrlPr>
                        </m:dPr>
                        <m:e>
                          <m:r>
                            <a:rPr lang="en-US" b="0" i="1" smtClean="0">
                              <a:latin typeface="Cambria Math"/>
                            </a:rPr>
                            <m:t>251</m:t>
                          </m:r>
                          <m:r>
                            <a:rPr lang="en-US" b="0" i="1" smtClean="0">
                              <a:latin typeface="Cambria Math" charset="0"/>
                            </a:rPr>
                            <m:t> </m:t>
                          </m:r>
                          <m:r>
                            <a:rPr lang="en-US" b="0" i="1" smtClean="0">
                              <a:latin typeface="Cambria Math" charset="0"/>
                            </a:rPr>
                            <m:t>𝑣𝑜𝑡𝑒𝑠</m:t>
                          </m:r>
                          <m:r>
                            <a:rPr lang="en-US" b="0" i="1" smtClean="0">
                              <a:latin typeface="Cambria Math"/>
                            </a:rPr>
                            <m:t>, 1399</m:t>
                          </m:r>
                          <m:r>
                            <a:rPr lang="en-US" b="0" i="1" smtClean="0">
                              <a:latin typeface="Cambria Math" charset="0"/>
                            </a:rPr>
                            <m:t> </m:t>
                          </m:r>
                          <m:r>
                            <a:rPr lang="en-US" b="0" i="1" smtClean="0">
                              <a:latin typeface="Cambria Math" charset="0"/>
                            </a:rPr>
                            <m:t>𝑣𝑜𝑡𝑒𝑠</m:t>
                          </m:r>
                        </m:e>
                      </m:d>
                      <m:r>
                        <a:rPr lang="en-US" b="0" i="1" smtClean="0">
                          <a:latin typeface="Cambria Math" charset="0"/>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6897" y="1524000"/>
                <a:ext cx="9144000" cy="646331"/>
              </a:xfrm>
              <a:prstGeom prst="rect">
                <a:avLst/>
              </a:prstGeom>
              <a:blipFill rotWithShape="0">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320685A-8286-4831-BCBD-060038AD07B6}"/>
              </a:ext>
            </a:extLst>
          </p:cNvPr>
          <p:cNvSpPr txBox="1">
            <a:spLocks noChangeArrowheads="1"/>
          </p:cNvSpPr>
          <p:nvPr/>
        </p:nvSpPr>
        <p:spPr bwMode="auto">
          <a:xfrm>
            <a:off x="348343" y="4876800"/>
            <a:ext cx="833845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457200" indent="-457200">
              <a:buFont typeface="Arial" panose="020B0604020202020204" pitchFamily="34" charset="0"/>
              <a:buChar char="•"/>
            </a:pPr>
            <a:r>
              <a:rPr lang="en-US" altLang="en-US" sz="2800" dirty="0"/>
              <a:t>If at least 400 of these were meant to be cast for Gore, the world could be a very, very different place!  </a:t>
            </a:r>
          </a:p>
        </p:txBody>
      </p:sp>
      <p:sp>
        <p:nvSpPr>
          <p:cNvPr id="8" name="TextBox 7">
            <a:extLst>
              <a:ext uri="{FF2B5EF4-FFF2-40B4-BE49-F238E27FC236}">
                <a16:creationId xmlns:a16="http://schemas.microsoft.com/office/drawing/2014/main" id="{D44F1B2E-8F26-4E68-B459-400679034F4E}"/>
              </a:ext>
            </a:extLst>
          </p:cNvPr>
          <p:cNvSpPr txBox="1">
            <a:spLocks noChangeArrowheads="1"/>
          </p:cNvSpPr>
          <p:nvPr/>
        </p:nvSpPr>
        <p:spPr bwMode="auto">
          <a:xfrm>
            <a:off x="348343" y="3429000"/>
            <a:ext cx="833845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457200" indent="-457200">
              <a:buFont typeface="Arial" panose="020B0604020202020204" pitchFamily="34" charset="0"/>
              <a:buChar char="•"/>
            </a:pPr>
            <a:r>
              <a:rPr lang="en-US" altLang="en-US" sz="2800" dirty="0"/>
              <a:t>Erring on the generous side, we can predict that 3407 – 1399 = 2008 votes were not meant for Buchanan. </a:t>
            </a:r>
          </a:p>
        </p:txBody>
      </p:sp>
    </p:spTree>
    <p:extLst>
      <p:ext uri="{BB962C8B-B14F-4D97-AF65-F5344CB8AC3E}">
        <p14:creationId xmlns:p14="http://schemas.microsoft.com/office/powerpoint/2010/main" val="334900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6EFD57B9-73DC-4240-969C-30D2D428E1BB}"/>
                  </a:ext>
                </a:extLst>
              </p:cNvPr>
              <p:cNvSpPr/>
              <p:nvPr/>
            </p:nvSpPr>
            <p:spPr>
              <a:xfrm>
                <a:off x="357759" y="4203378"/>
                <a:ext cx="3821815"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num>
                        <m:den>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d>
                            <m:dPr>
                              <m:begChr m:val="["/>
                              <m:endChr m:val="]"/>
                              <m:ctrlPr>
                                <a:rPr lang="en-US" i="1" smtClean="0">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type m:val="lin"/>
                                          <m:ctrlPr>
                                            <a:rPr lang="en-US"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𝑋</m:t>
                                          </m:r>
                                        </m:num>
                                        <m:den>
                                          <m:r>
                                            <a:rPr lang="en-US" b="0" i="1" smtClean="0">
                                              <a:latin typeface="Cambria Math" panose="02040503050406030204" pitchFamily="18" charset="0"/>
                                            </a:rPr>
                                            <m:t>𝑋</m:t>
                                          </m:r>
                                        </m:den>
                                      </m:f>
                                    </m:e>
                                  </m:d>
                                </m:e>
                              </m:func>
                            </m:e>
                          </m:d>
                        </m:sup>
                      </m:sSup>
                    </m:oMath>
                  </m:oMathPara>
                </a14:m>
                <a:endParaRPr lang="en-US" dirty="0"/>
              </a:p>
            </p:txBody>
          </p:sp>
        </mc:Choice>
        <mc:Fallback xmlns="">
          <p:sp>
            <p:nvSpPr>
              <p:cNvPr id="35" name="Rectangle 34">
                <a:extLst>
                  <a:ext uri="{FF2B5EF4-FFF2-40B4-BE49-F238E27FC236}">
                    <a16:creationId xmlns:a16="http://schemas.microsoft.com/office/drawing/2014/main" id="{6EFD57B9-73DC-4240-969C-30D2D428E1BB}"/>
                  </a:ext>
                </a:extLst>
              </p:cNvPr>
              <p:cNvSpPr>
                <a:spLocks noRot="1" noChangeAspect="1" noMove="1" noResize="1" noEditPoints="1" noAdjustHandles="1" noChangeArrowheads="1" noChangeShapeType="1" noTextEdit="1"/>
              </p:cNvSpPr>
              <p:nvPr/>
            </p:nvSpPr>
            <p:spPr>
              <a:xfrm>
                <a:off x="357759" y="4203378"/>
                <a:ext cx="3821815" cy="678455"/>
              </a:xfrm>
              <a:prstGeom prst="rect">
                <a:avLst/>
              </a:prstGeom>
              <a:blipFill>
                <a:blip r:embed="rId12"/>
                <a:stretch>
                  <a:fillRect/>
                </a:stretch>
              </a:blipFill>
            </p:spPr>
            <p:txBody>
              <a:bodyPr/>
              <a:lstStyle/>
              <a:p>
                <a:r>
                  <a:rPr lang="en-US">
                    <a:noFill/>
                  </a:rPr>
                  <a:t> </a:t>
                </a:r>
              </a:p>
            </p:txBody>
          </p:sp>
        </mc:Fallback>
      </mc:AlternateContent>
      <p:sp>
        <p:nvSpPr>
          <p:cNvPr id="28674" name="Title 1"/>
          <p:cNvSpPr>
            <a:spLocks noGrp="1"/>
          </p:cNvSpPr>
          <p:nvPr>
            <p:ph type="title"/>
          </p:nvPr>
        </p:nvSpPr>
        <p:spPr>
          <a:xfrm>
            <a:off x="457200" y="-197683"/>
            <a:ext cx="8229600" cy="1143000"/>
          </a:xfrm>
        </p:spPr>
        <p:txBody>
          <a:bodyPr/>
          <a:lstStyle/>
          <a:p>
            <a:r>
              <a:rPr lang="en-US" altLang="en-US" dirty="0"/>
              <a:t>Interpretation Log-Log Model</a:t>
            </a:r>
          </a:p>
        </p:txBody>
      </p:sp>
      <p:sp>
        <p:nvSpPr>
          <p:cNvPr id="12" name="TextBox 11"/>
          <p:cNvSpPr txBox="1"/>
          <p:nvPr/>
        </p:nvSpPr>
        <p:spPr>
          <a:xfrm>
            <a:off x="4114800" y="2499479"/>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323461" y="6189025"/>
                <a:ext cx="8229600" cy="594009"/>
              </a:xfrm>
              <a:prstGeom prst="rect">
                <a:avLst/>
              </a:prstGeom>
              <a:noFill/>
            </p:spPr>
            <p:txBody>
              <a:bodyPr wrap="square" rtlCol="0">
                <a:spAutoFit/>
              </a:bodyPr>
              <a:lstStyle/>
              <a:p>
                <a:pPr algn="ctr"/>
                <a:r>
                  <a:rPr lang="en-US" sz="1600" b="1" dirty="0"/>
                  <a:t>Interpretation: A doubling of X is associated with a </a:t>
                </a:r>
                <a14:m>
                  <m:oMath xmlns:m="http://schemas.openxmlformats.org/officeDocument/2006/math">
                    <m:sSup>
                      <m:sSupPr>
                        <m:ctrlPr>
                          <a:rPr lang="en-US" sz="1600" b="1" i="1" dirty="0">
                            <a:latin typeface="Cambria Math" panose="02040503050406030204" pitchFamily="18" charset="0"/>
                            <a:ea typeface="Cambria Math"/>
                          </a:rPr>
                        </m:ctrlPr>
                      </m:sSupPr>
                      <m:e>
                        <m:r>
                          <a:rPr lang="en-US" sz="1600" b="1" i="1" dirty="0">
                            <a:latin typeface="Cambria Math" charset="0"/>
                            <a:ea typeface="Cambria Math"/>
                          </a:rPr>
                          <m:t>𝟐</m:t>
                        </m:r>
                      </m:e>
                      <m:sup>
                        <m:sSub>
                          <m:sSubPr>
                            <m:ctrlPr>
                              <a:rPr lang="en-US" sz="1600" b="1" i="1" dirty="0">
                                <a:latin typeface="Cambria Math" panose="02040503050406030204" pitchFamily="18" charset="0"/>
                                <a:ea typeface="Cambria Math"/>
                              </a:rPr>
                            </m:ctrlPr>
                          </m:sSubPr>
                          <m:e>
                            <m:r>
                              <a:rPr lang="en-US" sz="1600" b="1" i="1" dirty="0">
                                <a:latin typeface="Cambria Math"/>
                                <a:ea typeface="Cambria Math"/>
                              </a:rPr>
                              <m:t>𝜷</m:t>
                            </m:r>
                          </m:e>
                          <m:sub>
                            <m:r>
                              <a:rPr lang="en-US" sz="1600" b="1" i="1" dirty="0">
                                <a:latin typeface="Cambria Math"/>
                                <a:ea typeface="Cambria Math"/>
                              </a:rPr>
                              <m:t>𝟏</m:t>
                            </m:r>
                          </m:sub>
                        </m:sSub>
                      </m:sup>
                    </m:sSup>
                  </m:oMath>
                </a14:m>
                <a:r>
                  <a:rPr lang="en-US" sz="1600" b="1" dirty="0"/>
                  <a:t> multiplicative increase in the median of Y. (This will be the case regardless of the base on the log function.)  </a:t>
                </a:r>
              </a:p>
            </p:txBody>
          </p:sp>
        </mc:Choice>
        <mc:Fallback xmlns="">
          <p:sp>
            <p:nvSpPr>
              <p:cNvPr id="2" name="TextBox 1"/>
              <p:cNvSpPr txBox="1">
                <a:spLocks noRot="1" noChangeAspect="1" noMove="1" noResize="1" noEditPoints="1" noAdjustHandles="1" noChangeArrowheads="1" noChangeShapeType="1" noTextEdit="1"/>
              </p:cNvSpPr>
              <p:nvPr/>
            </p:nvSpPr>
            <p:spPr>
              <a:xfrm>
                <a:off x="323461" y="6189025"/>
                <a:ext cx="8229600" cy="594009"/>
              </a:xfrm>
              <a:prstGeom prst="rect">
                <a:avLst/>
              </a:prstGeom>
              <a:blipFill>
                <a:blip r:embed="rId13"/>
                <a:stretch>
                  <a:fillRect t="-1020" r="-815" b="-12245"/>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31D16548-B31F-4C3F-AFAC-00F5D0247533}"/>
              </a:ext>
            </a:extLst>
          </p:cNvPr>
          <p:cNvCxnSpPr/>
          <p:nvPr/>
        </p:nvCxnSpPr>
        <p:spPr>
          <a:xfrm flipV="1">
            <a:off x="4506260" y="2133600"/>
            <a:ext cx="304800" cy="2819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463FDFC-F864-470D-B61F-97271561E060}"/>
              </a:ext>
            </a:extLst>
          </p:cNvPr>
          <p:cNvCxnSpPr/>
          <p:nvPr/>
        </p:nvCxnSpPr>
        <p:spPr>
          <a:xfrm flipV="1">
            <a:off x="4495800" y="2569130"/>
            <a:ext cx="304800" cy="2819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A586ADD-1E3C-44B2-8B27-DE6215277E30}"/>
              </a:ext>
            </a:extLst>
          </p:cNvPr>
          <p:cNvCxnSpPr/>
          <p:nvPr/>
        </p:nvCxnSpPr>
        <p:spPr>
          <a:xfrm flipV="1">
            <a:off x="3731427" y="4336929"/>
            <a:ext cx="304800" cy="2819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8BECFDA-194C-4344-B625-C0276B682475}"/>
              </a:ext>
            </a:extLst>
          </p:cNvPr>
          <p:cNvCxnSpPr/>
          <p:nvPr/>
        </p:nvCxnSpPr>
        <p:spPr>
          <a:xfrm flipV="1">
            <a:off x="3505200" y="4366222"/>
            <a:ext cx="304800" cy="2819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63D0BEC-9B75-498C-A08D-D5A783709A15}"/>
                  </a:ext>
                </a:extLst>
              </p:cNvPr>
              <p:cNvSpPr txBox="1"/>
              <p:nvPr/>
            </p:nvSpPr>
            <p:spPr>
              <a:xfrm>
                <a:off x="357759" y="1258726"/>
                <a:ext cx="3900876" cy="444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d>
                                <m:dPr>
                                  <m:ctrlPr>
                                    <a:rPr lang="en-US" i="1" smtClean="0">
                                      <a:latin typeface="Cambria Math" panose="02040503050406030204" pitchFamily="18" charset="0"/>
                                    </a:rPr>
                                  </m:ctrlPr>
                                </m:dPr>
                                <m:e>
                                  <m:r>
                                    <a:rPr lang="en-US" b="0" i="1" smtClean="0">
                                      <a:latin typeface="Cambria Math" panose="02040503050406030204" pitchFamily="18" charset="0"/>
                                    </a:rPr>
                                    <m:t>𝑀𝑒𝑑𝑖𝑎𝑛</m:t>
                                  </m:r>
                                  <m:d>
                                    <m:dPr>
                                      <m:ctrlPr>
                                        <a:rPr lang="en-US" i="1">
                                          <a:latin typeface="Cambria Math" panose="02040503050406030204" pitchFamily="18" charset="0"/>
                                        </a:rPr>
                                      </m:ctrlPr>
                                    </m:dPr>
                                    <m:e>
                                      <m:r>
                                        <a:rPr lang="en-US" b="0" i="1" smtClean="0">
                                          <a:latin typeface="Cambria Math" panose="02040503050406030204" pitchFamily="18" charset="0"/>
                                        </a:rPr>
                                        <m:t>𝑌</m:t>
                                      </m:r>
                                    </m:e>
                                    <m:e>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d>
                                            <m:dPr>
                                              <m:ctrlPr>
                                                <a:rPr lang="en-US" i="1" smtClean="0">
                                                  <a:latin typeface="Cambria Math" panose="02040503050406030204" pitchFamily="18" charset="0"/>
                                                </a:rPr>
                                              </m:ctrlPr>
                                            </m:dPr>
                                            <m:e>
                                              <m:r>
                                                <a:rPr lang="en-US" b="0" i="1" smtClean="0">
                                                  <a:latin typeface="Cambria Math" panose="02040503050406030204" pitchFamily="18" charset="0"/>
                                                </a:rPr>
                                                <m:t>𝑋</m:t>
                                              </m:r>
                                            </m:e>
                                          </m:d>
                                        </m:e>
                                      </m:func>
                                    </m:e>
                                  </m:d>
                                </m:e>
                              </m:d>
                            </m:e>
                          </m:func>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sup>
                      </m:sSup>
                    </m:oMath>
                  </m:oMathPara>
                </a14:m>
                <a:endParaRPr lang="en-US" dirty="0"/>
              </a:p>
            </p:txBody>
          </p:sp>
        </mc:Choice>
        <mc:Fallback xmlns="">
          <p:sp>
            <p:nvSpPr>
              <p:cNvPr id="5" name="TextBox 4">
                <a:extLst>
                  <a:ext uri="{FF2B5EF4-FFF2-40B4-BE49-F238E27FC236}">
                    <a16:creationId xmlns:a16="http://schemas.microsoft.com/office/drawing/2014/main" id="{863D0BEC-9B75-498C-A08D-D5A783709A15}"/>
                  </a:ext>
                </a:extLst>
              </p:cNvPr>
              <p:cNvSpPr txBox="1">
                <a:spLocks noRot="1" noChangeAspect="1" noMove="1" noResize="1" noEditPoints="1" noAdjustHandles="1" noChangeArrowheads="1" noChangeShapeType="1" noTextEdit="1"/>
              </p:cNvSpPr>
              <p:nvPr/>
            </p:nvSpPr>
            <p:spPr>
              <a:xfrm>
                <a:off x="357759" y="1258726"/>
                <a:ext cx="3900876" cy="4449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D558DF8-7F6F-4C2C-964C-1E5E29E30FD3}"/>
                  </a:ext>
                </a:extLst>
              </p:cNvPr>
              <p:cNvSpPr txBox="1"/>
              <p:nvPr/>
            </p:nvSpPr>
            <p:spPr>
              <a:xfrm>
                <a:off x="357759" y="946025"/>
                <a:ext cx="4164282"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oMath>
                  </m:oMathPara>
                </a14:m>
                <a:endParaRPr lang="en-US" dirty="0"/>
              </a:p>
            </p:txBody>
          </p:sp>
        </mc:Choice>
        <mc:Fallback xmlns="">
          <p:sp>
            <p:nvSpPr>
              <p:cNvPr id="27" name="TextBox 26">
                <a:extLst>
                  <a:ext uri="{FF2B5EF4-FFF2-40B4-BE49-F238E27FC236}">
                    <a16:creationId xmlns:a16="http://schemas.microsoft.com/office/drawing/2014/main" id="{9D558DF8-7F6F-4C2C-964C-1E5E29E30FD3}"/>
                  </a:ext>
                </a:extLst>
              </p:cNvPr>
              <p:cNvSpPr txBox="1">
                <a:spLocks noRot="1" noChangeAspect="1" noMove="1" noResize="1" noEditPoints="1" noAdjustHandles="1" noChangeArrowheads="1" noChangeShapeType="1" noTextEdit="1"/>
              </p:cNvSpPr>
              <p:nvPr/>
            </p:nvSpPr>
            <p:spPr>
              <a:xfrm>
                <a:off x="357759" y="946025"/>
                <a:ext cx="4164282" cy="312650"/>
              </a:xfrm>
              <a:prstGeom prst="rect">
                <a:avLst/>
              </a:prstGeom>
              <a:blipFill>
                <a:blip r:embed="rId4"/>
                <a:stretch>
                  <a:fillRect l="-1464" b="-27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B02C380-F646-4FEB-959E-0A62B8EBAC9C}"/>
                  </a:ext>
                </a:extLst>
              </p:cNvPr>
              <p:cNvSpPr txBox="1"/>
              <p:nvPr/>
            </p:nvSpPr>
            <p:spPr>
              <a:xfrm>
                <a:off x="357759" y="668975"/>
                <a:ext cx="35239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d>
                        <m:dPr>
                          <m:begChr m:val="{"/>
                          <m:endChr m:val="}"/>
                          <m:ctrlPr>
                            <a:rPr lang="en-US" i="1" smtClean="0">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𝑌</m:t>
                                  </m:r>
                                </m:e>
                              </m:d>
                            </m:e>
                          </m:func>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oMath>
                  </m:oMathPara>
                </a14:m>
                <a:endParaRPr lang="en-US" dirty="0"/>
              </a:p>
            </p:txBody>
          </p:sp>
        </mc:Choice>
        <mc:Fallback xmlns="">
          <p:sp>
            <p:nvSpPr>
              <p:cNvPr id="28" name="TextBox 27">
                <a:extLst>
                  <a:ext uri="{FF2B5EF4-FFF2-40B4-BE49-F238E27FC236}">
                    <a16:creationId xmlns:a16="http://schemas.microsoft.com/office/drawing/2014/main" id="{AB02C380-F646-4FEB-959E-0A62B8EBAC9C}"/>
                  </a:ext>
                </a:extLst>
              </p:cNvPr>
              <p:cNvSpPr txBox="1">
                <a:spLocks noRot="1" noChangeAspect="1" noMove="1" noResize="1" noEditPoints="1" noAdjustHandles="1" noChangeArrowheads="1" noChangeShapeType="1" noTextEdit="1"/>
              </p:cNvSpPr>
              <p:nvPr/>
            </p:nvSpPr>
            <p:spPr>
              <a:xfrm>
                <a:off x="357759" y="668975"/>
                <a:ext cx="3523977" cy="276999"/>
              </a:xfrm>
              <a:prstGeom prst="rect">
                <a:avLst/>
              </a:prstGeom>
              <a:blipFill>
                <a:blip r:embed="rId5"/>
                <a:stretch>
                  <a:fillRect l="-1038" t="-2222"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F135200-D665-49D3-929B-64B5DB5DF4DA}"/>
                  </a:ext>
                </a:extLst>
              </p:cNvPr>
              <p:cNvSpPr txBox="1"/>
              <p:nvPr/>
            </p:nvSpPr>
            <p:spPr>
              <a:xfrm>
                <a:off x="4980182" y="941551"/>
                <a:ext cx="3390223" cy="312650"/>
              </a:xfrm>
              <a:prstGeom prst="rect">
                <a:avLst/>
              </a:prstGeom>
              <a:noFill/>
            </p:spPr>
            <p:txBody>
              <a:bodyPr wrap="none" lIns="0" tIns="0" rIns="0" bIns="0" rtlCol="0">
                <a:spAutoFit/>
              </a:bodyPr>
              <a:lstStyle/>
              <a:p>
                <a:r>
                  <a:rPr lang="en-US" dirty="0"/>
                  <a:t>*</a:t>
                </a:r>
                <a14:m>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d>
                          <m:dPr>
                            <m:ctrlPr>
                              <a:rPr lang="en-US" i="1" smtClean="0">
                                <a:latin typeface="Cambria Math" panose="02040503050406030204" pitchFamily="18" charset="0"/>
                              </a:rPr>
                            </m:ctrlPr>
                          </m:dPr>
                          <m:e>
                            <m:r>
                              <a:rPr lang="en-US" b="0" i="1" smtClean="0">
                                <a:latin typeface="Cambria Math" panose="02040503050406030204" pitchFamily="18" charset="0"/>
                              </a:rPr>
                              <m:t>𝑀𝑒𝑑𝑖𝑎𝑛</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e>
                        </m:d>
                      </m:e>
                    </m:func>
                    <m:r>
                      <a:rPr lang="en-US" b="0" i="1" smtClean="0">
                        <a:latin typeface="Cambria Math" panose="02040503050406030204" pitchFamily="18" charset="0"/>
                      </a:rPr>
                      <m:t>=</m:t>
                    </m:r>
                    <m:r>
                      <a:rPr lang="en-US" b="0" i="1" smtClean="0">
                        <a:latin typeface="Cambria Math" panose="02040503050406030204" pitchFamily="18" charset="0"/>
                      </a:rPr>
                      <m:t>𝑚𝑒𝑎𝑛</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e>
                        </m:func>
                      </m:e>
                    </m:d>
                  </m:oMath>
                </a14:m>
                <a:endParaRPr lang="en-US" dirty="0"/>
              </a:p>
            </p:txBody>
          </p:sp>
        </mc:Choice>
        <mc:Fallback xmlns="">
          <p:sp>
            <p:nvSpPr>
              <p:cNvPr id="6" name="TextBox 5">
                <a:extLst>
                  <a:ext uri="{FF2B5EF4-FFF2-40B4-BE49-F238E27FC236}">
                    <a16:creationId xmlns:a16="http://schemas.microsoft.com/office/drawing/2014/main" id="{DF135200-D665-49D3-929B-64B5DB5DF4DA}"/>
                  </a:ext>
                </a:extLst>
              </p:cNvPr>
              <p:cNvSpPr txBox="1">
                <a:spLocks noRot="1" noChangeAspect="1" noMove="1" noResize="1" noEditPoints="1" noAdjustHandles="1" noChangeArrowheads="1" noChangeShapeType="1" noTextEdit="1"/>
              </p:cNvSpPr>
              <p:nvPr/>
            </p:nvSpPr>
            <p:spPr>
              <a:xfrm>
                <a:off x="4980182" y="941551"/>
                <a:ext cx="3390223" cy="312650"/>
              </a:xfrm>
              <a:prstGeom prst="rect">
                <a:avLst/>
              </a:prstGeom>
              <a:blipFill>
                <a:blip r:embed="rId6"/>
                <a:stretch>
                  <a:fillRect l="-4317" t="-19231" b="-3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11E00E77-B7A9-49E3-8E29-9B739AA085A8}"/>
                  </a:ext>
                </a:extLst>
              </p:cNvPr>
              <p:cNvSpPr/>
              <p:nvPr/>
            </p:nvSpPr>
            <p:spPr>
              <a:xfrm>
                <a:off x="357759" y="1703707"/>
                <a:ext cx="3739935" cy="38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sup>
                      </m:sSup>
                    </m:oMath>
                  </m:oMathPara>
                </a14:m>
                <a:endParaRPr lang="en-US" dirty="0"/>
              </a:p>
            </p:txBody>
          </p:sp>
        </mc:Choice>
        <mc:Fallback xmlns="">
          <p:sp>
            <p:nvSpPr>
              <p:cNvPr id="29" name="Rectangle 28">
                <a:extLst>
                  <a:ext uri="{FF2B5EF4-FFF2-40B4-BE49-F238E27FC236}">
                    <a16:creationId xmlns:a16="http://schemas.microsoft.com/office/drawing/2014/main" id="{11E00E77-B7A9-49E3-8E29-9B739AA085A8}"/>
                  </a:ext>
                </a:extLst>
              </p:cNvPr>
              <p:cNvSpPr>
                <a:spLocks noRot="1" noChangeAspect="1" noMove="1" noResize="1" noEditPoints="1" noAdjustHandles="1" noChangeArrowheads="1" noChangeShapeType="1" noTextEdit="1"/>
              </p:cNvSpPr>
              <p:nvPr/>
            </p:nvSpPr>
            <p:spPr>
              <a:xfrm>
                <a:off x="357759" y="1703707"/>
                <a:ext cx="3739935" cy="388311"/>
              </a:xfrm>
              <a:prstGeom prst="rect">
                <a:avLst/>
              </a:prstGeom>
              <a:blipFill>
                <a:blip r:embed="rId7"/>
                <a:stretch>
                  <a:fillRect b="-15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CEBF9D02-B79A-454E-B91A-D0EE1F3E4EE9}"/>
                  </a:ext>
                </a:extLst>
              </p:cNvPr>
              <p:cNvSpPr/>
              <p:nvPr/>
            </p:nvSpPr>
            <p:spPr>
              <a:xfrm>
                <a:off x="3908963" y="1705579"/>
                <a:ext cx="4350678" cy="388311"/>
              </a:xfrm>
              <a:prstGeom prst="rect">
                <a:avLst/>
              </a:prstGeom>
            </p:spPr>
            <p:txBody>
              <a:bodyPr wrap="none">
                <a:spAutoFit/>
              </a:bodyPr>
              <a:lstStyle/>
              <a:p>
                <a:r>
                  <a:rPr lang="en-US" dirty="0"/>
                  <a:t>and </a:t>
                </a:r>
                <a14:m>
                  <m:oMath xmlns:m="http://schemas.openxmlformats.org/officeDocument/2006/math">
                    <m:r>
                      <a:rPr lang="en-US" i="1" smtClean="0">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𝑋</m:t>
                                </m:r>
                              </m:e>
                            </m:d>
                          </m:e>
                        </m:func>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𝑋</m:t>
                                    </m:r>
                                  </m:e>
                                </m:d>
                              </m:e>
                            </m:func>
                          </m:e>
                        </m:d>
                      </m:sup>
                    </m:sSup>
                  </m:oMath>
                </a14:m>
                <a:endParaRPr lang="en-US" dirty="0"/>
              </a:p>
            </p:txBody>
          </p:sp>
        </mc:Choice>
        <mc:Fallback xmlns="">
          <p:sp>
            <p:nvSpPr>
              <p:cNvPr id="31" name="Rectangle 30">
                <a:extLst>
                  <a:ext uri="{FF2B5EF4-FFF2-40B4-BE49-F238E27FC236}">
                    <a16:creationId xmlns:a16="http://schemas.microsoft.com/office/drawing/2014/main" id="{CEBF9D02-B79A-454E-B91A-D0EE1F3E4EE9}"/>
                  </a:ext>
                </a:extLst>
              </p:cNvPr>
              <p:cNvSpPr>
                <a:spLocks noRot="1" noChangeAspect="1" noMove="1" noResize="1" noEditPoints="1" noAdjustHandles="1" noChangeArrowheads="1" noChangeShapeType="1" noTextEdit="1"/>
              </p:cNvSpPr>
              <p:nvPr/>
            </p:nvSpPr>
            <p:spPr>
              <a:xfrm>
                <a:off x="3908963" y="1705579"/>
                <a:ext cx="4350678" cy="388311"/>
              </a:xfrm>
              <a:prstGeom prst="rect">
                <a:avLst/>
              </a:prstGeom>
              <a:blipFill>
                <a:blip r:embed="rId8"/>
                <a:stretch>
                  <a:fillRect l="-1120" t="-3175" b="-269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FEC1DC11-20D7-43AC-94F3-59613702B597}"/>
                  </a:ext>
                </a:extLst>
              </p:cNvPr>
              <p:cNvSpPr/>
              <p:nvPr/>
            </p:nvSpPr>
            <p:spPr>
              <a:xfrm>
                <a:off x="357759" y="2092069"/>
                <a:ext cx="5575116" cy="7165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num>
                        <m:den>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den>
                      </m:f>
                      <m:r>
                        <a:rPr lang="en-US" i="1">
                          <a:latin typeface="Cambria Math" panose="02040503050406030204" pitchFamily="18" charset="0"/>
                        </a:rPr>
                        <m:t>=</m:t>
                      </m:r>
                      <m:f>
                        <m:fPr>
                          <m:ctrlPr>
                            <a:rPr lang="en-US"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sup>
                          </m:sSup>
                        </m:num>
                        <m:den>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sup>
                          </m:sSup>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sup>
                          </m:sSup>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sup>
                          </m:sSup>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sup>
                          </m:sSup>
                        </m:den>
                      </m:f>
                    </m:oMath>
                  </m:oMathPara>
                </a14:m>
                <a:endParaRPr lang="en-US" dirty="0"/>
              </a:p>
            </p:txBody>
          </p:sp>
        </mc:Choice>
        <mc:Fallback xmlns="">
          <p:sp>
            <p:nvSpPr>
              <p:cNvPr id="32" name="Rectangle 31">
                <a:extLst>
                  <a:ext uri="{FF2B5EF4-FFF2-40B4-BE49-F238E27FC236}">
                    <a16:creationId xmlns:a16="http://schemas.microsoft.com/office/drawing/2014/main" id="{FEC1DC11-20D7-43AC-94F3-59613702B597}"/>
                  </a:ext>
                </a:extLst>
              </p:cNvPr>
              <p:cNvSpPr>
                <a:spLocks noRot="1" noChangeAspect="1" noMove="1" noResize="1" noEditPoints="1" noAdjustHandles="1" noChangeArrowheads="1" noChangeShapeType="1" noTextEdit="1"/>
              </p:cNvSpPr>
              <p:nvPr/>
            </p:nvSpPr>
            <p:spPr>
              <a:xfrm>
                <a:off x="357759" y="2092069"/>
                <a:ext cx="5575116" cy="71654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7E9CFC50-AA91-4631-910B-98C0464593C0}"/>
                  </a:ext>
                </a:extLst>
              </p:cNvPr>
              <p:cNvSpPr/>
              <p:nvPr/>
            </p:nvSpPr>
            <p:spPr>
              <a:xfrm>
                <a:off x="357759" y="2808663"/>
                <a:ext cx="5848396" cy="7161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num>
                        <m:den>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sup>
                          </m:sSup>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sup>
                          </m:sSup>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sup>
                      </m:sSup>
                    </m:oMath>
                  </m:oMathPara>
                </a14:m>
                <a:endParaRPr lang="en-US" dirty="0"/>
              </a:p>
            </p:txBody>
          </p:sp>
        </mc:Choice>
        <mc:Fallback xmlns="">
          <p:sp>
            <p:nvSpPr>
              <p:cNvPr id="33" name="Rectangle 32">
                <a:extLst>
                  <a:ext uri="{FF2B5EF4-FFF2-40B4-BE49-F238E27FC236}">
                    <a16:creationId xmlns:a16="http://schemas.microsoft.com/office/drawing/2014/main" id="{7E9CFC50-AA91-4631-910B-98C0464593C0}"/>
                  </a:ext>
                </a:extLst>
              </p:cNvPr>
              <p:cNvSpPr>
                <a:spLocks noRot="1" noChangeAspect="1" noMove="1" noResize="1" noEditPoints="1" noAdjustHandles="1" noChangeArrowheads="1" noChangeShapeType="1" noTextEdit="1"/>
              </p:cNvSpPr>
              <p:nvPr/>
            </p:nvSpPr>
            <p:spPr>
              <a:xfrm>
                <a:off x="357759" y="2808663"/>
                <a:ext cx="5848396" cy="71615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C7F763C-3239-4D8E-854E-BFEE76A2E3C2}"/>
                  </a:ext>
                </a:extLst>
              </p:cNvPr>
              <p:cNvSpPr/>
              <p:nvPr/>
            </p:nvSpPr>
            <p:spPr>
              <a:xfrm>
                <a:off x="357759" y="3524872"/>
                <a:ext cx="4238724"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num>
                        <m:den>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d>
                            <m:dPr>
                              <m:begChr m:val="["/>
                              <m:endChr m:val="]"/>
                              <m:ctrlPr>
                                <a:rPr lang="en-US" i="1" smtClean="0">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sup>
                      </m:sSup>
                    </m:oMath>
                  </m:oMathPara>
                </a14:m>
                <a:endParaRPr lang="en-US" dirty="0"/>
              </a:p>
            </p:txBody>
          </p:sp>
        </mc:Choice>
        <mc:Fallback xmlns="">
          <p:sp>
            <p:nvSpPr>
              <p:cNvPr id="34" name="Rectangle 33">
                <a:extLst>
                  <a:ext uri="{FF2B5EF4-FFF2-40B4-BE49-F238E27FC236}">
                    <a16:creationId xmlns:a16="http://schemas.microsoft.com/office/drawing/2014/main" id="{BC7F763C-3239-4D8E-854E-BFEE76A2E3C2}"/>
                  </a:ext>
                </a:extLst>
              </p:cNvPr>
              <p:cNvSpPr>
                <a:spLocks noRot="1" noChangeAspect="1" noMove="1" noResize="1" noEditPoints="1" noAdjustHandles="1" noChangeArrowheads="1" noChangeShapeType="1" noTextEdit="1"/>
              </p:cNvSpPr>
              <p:nvPr/>
            </p:nvSpPr>
            <p:spPr>
              <a:xfrm>
                <a:off x="357759" y="3524872"/>
                <a:ext cx="4238724" cy="67845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79B115F2-D045-4F3B-8824-D1D53E2942FF}"/>
                  </a:ext>
                </a:extLst>
              </p:cNvPr>
              <p:cNvSpPr/>
              <p:nvPr/>
            </p:nvSpPr>
            <p:spPr>
              <a:xfrm>
                <a:off x="357759" y="4881884"/>
                <a:ext cx="4642040"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num>
                        <m:den>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d>
                                <m:dPr>
                                  <m:ctrlPr>
                                    <a:rPr lang="en-US" i="1" smtClean="0">
                                      <a:latin typeface="Cambria Math" panose="02040503050406030204" pitchFamily="18" charset="0"/>
                                    </a:rPr>
                                  </m:ctrlPr>
                                </m:dPr>
                                <m:e>
                                  <m:r>
                                    <a:rPr lang="en-US" b="0" i="1" smtClean="0">
                                      <a:latin typeface="Cambria Math" panose="02040503050406030204" pitchFamily="18" charset="0"/>
                                    </a:rPr>
                                    <m:t>2</m:t>
                                  </m:r>
                                </m:e>
                              </m:d>
                            </m:e>
                          </m:func>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up>
                                  </m:sSup>
                                </m:e>
                              </m:d>
                            </m:e>
                          </m:func>
                        </m:sup>
                      </m:sSup>
                    </m:oMath>
                  </m:oMathPara>
                </a14:m>
                <a:endParaRPr lang="en-US" dirty="0"/>
              </a:p>
            </p:txBody>
          </p:sp>
        </mc:Choice>
        <mc:Fallback xmlns="">
          <p:sp>
            <p:nvSpPr>
              <p:cNvPr id="36" name="Rectangle 35">
                <a:extLst>
                  <a:ext uri="{FF2B5EF4-FFF2-40B4-BE49-F238E27FC236}">
                    <a16:creationId xmlns:a16="http://schemas.microsoft.com/office/drawing/2014/main" id="{79B115F2-D045-4F3B-8824-D1D53E2942FF}"/>
                  </a:ext>
                </a:extLst>
              </p:cNvPr>
              <p:cNvSpPr>
                <a:spLocks noRot="1" noChangeAspect="1" noMove="1" noResize="1" noEditPoints="1" noAdjustHandles="1" noChangeArrowheads="1" noChangeShapeType="1" noTextEdit="1"/>
              </p:cNvSpPr>
              <p:nvPr/>
            </p:nvSpPr>
            <p:spPr>
              <a:xfrm>
                <a:off x="357759" y="4881884"/>
                <a:ext cx="4642040" cy="67845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939FA465-D6AD-454C-A0B8-0556922F1EDD}"/>
                  </a:ext>
                </a:extLst>
              </p:cNvPr>
              <p:cNvSpPr/>
              <p:nvPr/>
            </p:nvSpPr>
            <p:spPr>
              <a:xfrm>
                <a:off x="357759" y="5560392"/>
                <a:ext cx="2886110"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num>
                        <m:den>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up>
                      </m:sSup>
                    </m:oMath>
                  </m:oMathPara>
                </a14:m>
                <a:endParaRPr lang="en-US" dirty="0"/>
              </a:p>
            </p:txBody>
          </p:sp>
        </mc:Choice>
        <mc:Fallback xmlns="">
          <p:sp>
            <p:nvSpPr>
              <p:cNvPr id="37" name="Rectangle 36">
                <a:extLst>
                  <a:ext uri="{FF2B5EF4-FFF2-40B4-BE49-F238E27FC236}">
                    <a16:creationId xmlns:a16="http://schemas.microsoft.com/office/drawing/2014/main" id="{939FA465-D6AD-454C-A0B8-0556922F1EDD}"/>
                  </a:ext>
                </a:extLst>
              </p:cNvPr>
              <p:cNvSpPr>
                <a:spLocks noRot="1" noChangeAspect="1" noMove="1" noResize="1" noEditPoints="1" noAdjustHandles="1" noChangeArrowheads="1" noChangeShapeType="1" noTextEdit="1"/>
              </p:cNvSpPr>
              <p:nvPr/>
            </p:nvSpPr>
            <p:spPr>
              <a:xfrm>
                <a:off x="357759" y="5560392"/>
                <a:ext cx="2886110" cy="67845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9646E2C-AB87-40E2-927F-9ED6935F61F4}"/>
                  </a:ext>
                </a:extLst>
              </p:cNvPr>
              <p:cNvSpPr txBox="1"/>
              <p:nvPr/>
            </p:nvSpPr>
            <p:spPr>
              <a:xfrm>
                <a:off x="6394641" y="3695292"/>
                <a:ext cx="1752599" cy="2321276"/>
              </a:xfrm>
              <a:prstGeom prst="rect">
                <a:avLst/>
              </a:prstGeom>
              <a:noFill/>
            </p:spPr>
            <p:txBody>
              <a:bodyPr wrap="square" rtlCol="0">
                <a:spAutoFit/>
              </a:bodyPr>
              <a:lstStyle/>
              <a:p>
                <a:r>
                  <a:rPr lang="en-US" dirty="0">
                    <a:ea typeface="Cambria Math"/>
                  </a:rPr>
                  <a:t>** Note: We use a base of 2 for </a:t>
                </a:r>
                <a14:m>
                  <m:oMath xmlns:m="http://schemas.openxmlformats.org/officeDocument/2006/math">
                    <m:sSup>
                      <m:sSupPr>
                        <m:ctrlPr>
                          <a:rPr lang="en-US" i="1">
                            <a:latin typeface="Cambria Math" panose="02040503050406030204" pitchFamily="18" charset="0"/>
                            <a:ea typeface="Cambria Math"/>
                          </a:rPr>
                        </m:ctrlPr>
                      </m:sSupPr>
                      <m:e>
                        <m:r>
                          <a:rPr lang="en-US" b="0" i="1" smtClean="0">
                            <a:latin typeface="Cambria Math" panose="02040503050406030204" pitchFamily="18" charset="0"/>
                            <a:ea typeface="Cambria Math"/>
                          </a:rPr>
                          <m:t>2</m:t>
                        </m:r>
                      </m:e>
                      <m:sup>
                        <m:sSub>
                          <m:sSubPr>
                            <m:ctrlPr>
                              <a:rPr lang="en-US" i="1" dirty="0">
                                <a:latin typeface="Cambria Math" panose="02040503050406030204" pitchFamily="18" charset="0"/>
                                <a:ea typeface="Cambria Math"/>
                              </a:rPr>
                            </m:ctrlPr>
                          </m:sSubPr>
                          <m:e>
                            <m:r>
                              <a:rPr lang="en-US" b="0" i="1" dirty="0">
                                <a:latin typeface="Cambria Math"/>
                                <a:ea typeface="Cambria Math"/>
                              </a:rPr>
                              <m:t>𝛽</m:t>
                            </m:r>
                          </m:e>
                          <m:sub>
                            <m:r>
                              <a:rPr lang="en-US" b="0" i="1" dirty="0">
                                <a:latin typeface="Cambria Math"/>
                                <a:ea typeface="Cambria Math"/>
                              </a:rPr>
                              <m:t>1</m:t>
                            </m:r>
                          </m:sub>
                        </m:sSub>
                      </m:sup>
                    </m:sSup>
                  </m:oMath>
                </a14:m>
                <a:r>
                  <a:rPr lang="en-US" dirty="0"/>
                  <a:t> because the x value was doubled. Any base on the log could be used.</a:t>
                </a:r>
              </a:p>
            </p:txBody>
          </p:sp>
        </mc:Choice>
        <mc:Fallback xmlns="">
          <p:sp>
            <p:nvSpPr>
              <p:cNvPr id="24" name="TextBox 23">
                <a:extLst>
                  <a:ext uri="{FF2B5EF4-FFF2-40B4-BE49-F238E27FC236}">
                    <a16:creationId xmlns:a16="http://schemas.microsoft.com/office/drawing/2014/main" id="{09646E2C-AB87-40E2-927F-9ED6935F61F4}"/>
                  </a:ext>
                </a:extLst>
              </p:cNvPr>
              <p:cNvSpPr txBox="1">
                <a:spLocks noRot="1" noChangeAspect="1" noMove="1" noResize="1" noEditPoints="1" noAdjustHandles="1" noChangeArrowheads="1" noChangeShapeType="1" noTextEdit="1"/>
              </p:cNvSpPr>
              <p:nvPr/>
            </p:nvSpPr>
            <p:spPr>
              <a:xfrm>
                <a:off x="6394641" y="3695292"/>
                <a:ext cx="1752599" cy="2321276"/>
              </a:xfrm>
              <a:prstGeom prst="rect">
                <a:avLst/>
              </a:prstGeom>
              <a:blipFill>
                <a:blip r:embed="rId16"/>
                <a:stretch>
                  <a:fillRect l="-3136" t="-1312" r="-6272" b="-3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C198E7B6-F857-4EF7-93C2-8F9A847CAC29}"/>
                  </a:ext>
                </a:extLst>
              </p:cNvPr>
              <p:cNvSpPr/>
              <p:nvPr/>
            </p:nvSpPr>
            <p:spPr>
              <a:xfrm>
                <a:off x="4884883" y="1297661"/>
                <a:ext cx="2748509" cy="381643"/>
              </a:xfrm>
              <a:prstGeom prst="rect">
                <a:avLst/>
              </a:prstGeom>
            </p:spPr>
            <p:txBody>
              <a:bodyPr wrap="none">
                <a:spAutoFit/>
              </a:bodyPr>
              <a:lstStyle/>
              <a:p>
                <a:r>
                  <a:rPr lang="en-US" dirty="0"/>
                  <a:t>*</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𝑎</m:t>
                                </m:r>
                              </m:sub>
                            </m:sSub>
                          </m:fName>
                          <m:e>
                            <m:r>
                              <a:rPr lang="en-US" b="0" i="1" smtClean="0">
                                <a:latin typeface="Cambria Math" panose="02040503050406030204" pitchFamily="18" charset="0"/>
                              </a:rPr>
                              <m:t>𝑦</m:t>
                            </m:r>
                          </m:e>
                        </m:func>
                      </m:sup>
                    </m:sSup>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for any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&gt;0</m:t>
                    </m:r>
                  </m:oMath>
                </a14:m>
                <a:endParaRPr lang="en-US" dirty="0"/>
              </a:p>
            </p:txBody>
          </p:sp>
        </mc:Choice>
        <mc:Fallback xmlns="">
          <p:sp>
            <p:nvSpPr>
              <p:cNvPr id="25" name="Rectangle 24">
                <a:extLst>
                  <a:ext uri="{FF2B5EF4-FFF2-40B4-BE49-F238E27FC236}">
                    <a16:creationId xmlns:a16="http://schemas.microsoft.com/office/drawing/2014/main" id="{C198E7B6-F857-4EF7-93C2-8F9A847CAC29}"/>
                  </a:ext>
                </a:extLst>
              </p:cNvPr>
              <p:cNvSpPr>
                <a:spLocks noRot="1" noChangeAspect="1" noMove="1" noResize="1" noEditPoints="1" noAdjustHandles="1" noChangeArrowheads="1" noChangeShapeType="1" noTextEdit="1"/>
              </p:cNvSpPr>
              <p:nvPr/>
            </p:nvSpPr>
            <p:spPr>
              <a:xfrm>
                <a:off x="4884883" y="1297661"/>
                <a:ext cx="2748509" cy="381643"/>
              </a:xfrm>
              <a:prstGeom prst="rect">
                <a:avLst/>
              </a:prstGeom>
              <a:blipFill>
                <a:blip r:embed="rId17"/>
                <a:stretch>
                  <a:fillRect l="-1774" t="-4839" b="-27419"/>
                </a:stretch>
              </a:blipFill>
            </p:spPr>
            <p:txBody>
              <a:bodyPr/>
              <a:lstStyle/>
              <a:p>
                <a:r>
                  <a:rPr lang="en-US">
                    <a:noFill/>
                  </a:rPr>
                  <a:t> </a:t>
                </a:r>
              </a:p>
            </p:txBody>
          </p:sp>
        </mc:Fallback>
      </mc:AlternateContent>
    </p:spTree>
    <p:extLst>
      <p:ext uri="{BB962C8B-B14F-4D97-AF65-F5344CB8AC3E}">
        <p14:creationId xmlns:p14="http://schemas.microsoft.com/office/powerpoint/2010/main" val="358844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P spid="5" grpId="0"/>
      <p:bldP spid="27" grpId="0"/>
      <p:bldP spid="28" grpId="0"/>
      <p:bldP spid="6" grpId="0"/>
      <p:bldP spid="29" grpId="0"/>
      <p:bldP spid="31" grpId="0"/>
      <p:bldP spid="32" grpId="0"/>
      <p:bldP spid="33" grpId="0"/>
      <p:bldP spid="34" grpId="0"/>
      <p:bldP spid="36" grpId="0"/>
      <p:bldP spid="37" grpId="0"/>
      <p:bldP spid="24" grpId="0"/>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a:extLst>
              <a:ext uri="{FF2B5EF4-FFF2-40B4-BE49-F238E27FC236}">
                <a16:creationId xmlns:a16="http://schemas.microsoft.com/office/drawing/2014/main" id="{60D30F02-CAF6-43CF-87E0-E4018C999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3" y="1028963"/>
            <a:ext cx="35814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00050" y="47653"/>
            <a:ext cx="8229600" cy="1143000"/>
          </a:xfrm>
        </p:spPr>
        <p:txBody>
          <a:bodyPr>
            <a:normAutofit/>
          </a:bodyPr>
          <a:lstStyle/>
          <a:p>
            <a:r>
              <a:rPr lang="en-US" dirty="0"/>
              <a:t>Interpretation: Log – Log</a:t>
            </a:r>
          </a:p>
        </p:txBody>
      </p:sp>
      <p:sp>
        <p:nvSpPr>
          <p:cNvPr id="5" name="TextBox 4"/>
          <p:cNvSpPr txBox="1"/>
          <p:nvPr/>
        </p:nvSpPr>
        <p:spPr>
          <a:xfrm>
            <a:off x="47625" y="3183846"/>
            <a:ext cx="9029700" cy="830997"/>
          </a:xfrm>
          <a:prstGeom prst="rect">
            <a:avLst/>
          </a:prstGeom>
          <a:noFill/>
        </p:spPr>
        <p:txBody>
          <a:bodyPr wrap="square" rtlCol="0">
            <a:spAutoFit/>
          </a:bodyPr>
          <a:lstStyle/>
          <a:p>
            <a:pPr algn="ctr"/>
            <a:r>
              <a:rPr lang="en-US" sz="1600" dirty="0"/>
              <a:t>Therefore, a doubling of the votes for Bush equates to multiplicative change of 2</a:t>
            </a:r>
            <a:r>
              <a:rPr lang="en-US" sz="1600" baseline="30000" dirty="0"/>
              <a:t>0.731 </a:t>
            </a:r>
            <a:r>
              <a:rPr lang="en-US" sz="1600" dirty="0"/>
              <a:t>= 1.66 in the median of the distribution of Buchanan votes for the given Bush tally.  In other words, a doubling of votes for Bush increases the estimated median of Buchanan’s votes 66%.</a:t>
            </a:r>
          </a:p>
        </p:txBody>
      </p:sp>
      <p:sp>
        <p:nvSpPr>
          <p:cNvPr id="3" name="Rectangle 2"/>
          <p:cNvSpPr/>
          <p:nvPr/>
        </p:nvSpPr>
        <p:spPr>
          <a:xfrm>
            <a:off x="3982150" y="2856312"/>
            <a:ext cx="58674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4593462" y="2856312"/>
            <a:ext cx="586740" cy="23246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cxnSp>
        <p:nvCxnSpPr>
          <p:cNvPr id="14" name="Straight Arrow Connector 13"/>
          <p:cNvCxnSpPr>
            <a:cxnSpLocks/>
            <a:stCxn id="3" idx="2"/>
          </p:cNvCxnSpPr>
          <p:nvPr/>
        </p:nvCxnSpPr>
        <p:spPr>
          <a:xfrm flipH="1">
            <a:off x="3530135" y="3084912"/>
            <a:ext cx="745385" cy="17192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12" idx="2"/>
          </p:cNvCxnSpPr>
          <p:nvPr/>
        </p:nvCxnSpPr>
        <p:spPr>
          <a:xfrm>
            <a:off x="4886832" y="3088772"/>
            <a:ext cx="119174" cy="171540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9050" y="5642483"/>
            <a:ext cx="9163050" cy="584775"/>
          </a:xfrm>
          <a:prstGeom prst="rect">
            <a:avLst/>
          </a:prstGeom>
        </p:spPr>
        <p:txBody>
          <a:bodyPr wrap="square">
            <a:spAutoFit/>
          </a:bodyPr>
          <a:lstStyle/>
          <a:p>
            <a:pPr algn="ctr"/>
            <a:r>
              <a:rPr lang="en-US" sz="1600" dirty="0"/>
              <a:t>Therefore, a 95% confidence interval for the multiplicative increase in median of Buchanan votes after a doubling of Bush votes is (2</a:t>
            </a:r>
            <a:r>
              <a:rPr lang="en-US" sz="1600" baseline="30000" dirty="0"/>
              <a:t>0.659</a:t>
            </a:r>
            <a:r>
              <a:rPr lang="en-US" sz="1600" dirty="0"/>
              <a:t>, 2</a:t>
            </a:r>
            <a:r>
              <a:rPr lang="en-US" sz="1600" baseline="30000" dirty="0"/>
              <a:t>0.803</a:t>
            </a:r>
            <a:r>
              <a:rPr lang="en-US" sz="1600" dirty="0"/>
              <a:t>)=(1.58, 1.74) = (58%, 74%) increase.</a:t>
            </a:r>
          </a:p>
        </p:txBody>
      </p:sp>
      <p:sp>
        <p:nvSpPr>
          <p:cNvPr id="13" name="Oval 12"/>
          <p:cNvSpPr/>
          <p:nvPr/>
        </p:nvSpPr>
        <p:spPr>
          <a:xfrm>
            <a:off x="5317172" y="1051538"/>
            <a:ext cx="745018" cy="2317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ED31E57-8AA1-43C6-BFD6-C0ECFD82EC2B}"/>
                  </a:ext>
                </a:extLst>
              </p:cNvPr>
              <p:cNvSpPr txBox="1"/>
              <p:nvPr/>
            </p:nvSpPr>
            <p:spPr>
              <a:xfrm>
                <a:off x="799365" y="3970001"/>
                <a:ext cx="7430969" cy="615553"/>
              </a:xfrm>
              <a:prstGeom prst="rect">
                <a:avLst/>
              </a:prstGeom>
              <a:noFill/>
            </p:spPr>
            <p:txBody>
              <a:bodyPr wrap="square" rtlCol="0">
                <a:spAutoFit/>
              </a:bodyPr>
              <a:lstStyle/>
              <a:p>
                <a:pPr algn="ctr"/>
                <a:r>
                  <a:rPr lang="en-US" sz="1700" dirty="0"/>
                  <a:t>A 95% confidence interval for </a:t>
                </a:r>
                <a14:m>
                  <m:oMath xmlns:m="http://schemas.openxmlformats.org/officeDocument/2006/math">
                    <m:sSub>
                      <m:sSubPr>
                        <m:ctrlPr>
                          <a:rPr lang="en-US" sz="1700" b="0" i="1" dirty="0" smtClean="0">
                            <a:latin typeface="Cambria Math" panose="02040503050406030204" pitchFamily="18" charset="0"/>
                            <a:ea typeface="Cambria Math"/>
                          </a:rPr>
                        </m:ctrlPr>
                      </m:sSubPr>
                      <m:e>
                        <m:r>
                          <a:rPr lang="en-US" sz="1700" b="0" i="1" dirty="0" smtClean="0">
                            <a:latin typeface="Cambria Math"/>
                            <a:ea typeface="Cambria Math"/>
                          </a:rPr>
                          <m:t>𝛽</m:t>
                        </m:r>
                      </m:e>
                      <m:sub>
                        <m:r>
                          <a:rPr lang="en-US" sz="1700" b="0" i="1" dirty="0" smtClean="0">
                            <a:latin typeface="Cambria Math"/>
                            <a:ea typeface="Cambria Math"/>
                          </a:rPr>
                          <m:t>1</m:t>
                        </m:r>
                      </m:sub>
                    </m:sSub>
                    <m:r>
                      <a:rPr lang="en-US" sz="1700" b="0" i="1" dirty="0" smtClean="0">
                        <a:latin typeface="Cambria Math"/>
                        <a:ea typeface="Cambria Math"/>
                      </a:rPr>
                      <m:t> </m:t>
                    </m:r>
                  </m:oMath>
                </a14:m>
                <a:r>
                  <a:rPr lang="en-US" sz="1700" dirty="0"/>
                  <a:t>is </a:t>
                </a:r>
              </a:p>
              <a:p>
                <a:pPr algn="ct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ea typeface="Cambria Math" panose="02040503050406030204" pitchFamily="18" charset="0"/>
                        </a:rPr>
                        <m:t>𝑝𝑜𝑖𝑛𝑡</m:t>
                      </m:r>
                      <m:r>
                        <a:rPr lang="en-US" sz="1700" b="0" i="1" smtClean="0">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𝑒𝑠𝑡𝑖𝑚𝑎𝑡𝑒</m:t>
                      </m:r>
                      <m:r>
                        <a:rPr lang="en-US" sz="170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𝑚𝑢𝑙𝑡𝑖𝑝𝑙𝑖𝑒𝑟</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𝑠𝑡𝑎𝑛𝑑𝑎𝑟𝑑</m:t>
                      </m:r>
                      <m:r>
                        <a:rPr lang="en-US" sz="1700" b="0" i="1" smtClean="0">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𝑒𝑟𝑟𝑜𝑟</m:t>
                      </m:r>
                    </m:oMath>
                  </m:oMathPara>
                </a14:m>
                <a:endParaRPr lang="en-US" sz="1700" dirty="0"/>
              </a:p>
            </p:txBody>
          </p:sp>
        </mc:Choice>
        <mc:Fallback xmlns="">
          <p:sp>
            <p:nvSpPr>
              <p:cNvPr id="21" name="TextBox 20">
                <a:extLst>
                  <a:ext uri="{FF2B5EF4-FFF2-40B4-BE49-F238E27FC236}">
                    <a16:creationId xmlns:a16="http://schemas.microsoft.com/office/drawing/2014/main" id="{8ED31E57-8AA1-43C6-BFD6-C0ECFD82EC2B}"/>
                  </a:ext>
                </a:extLst>
              </p:cNvPr>
              <p:cNvSpPr txBox="1">
                <a:spLocks noRot="1" noChangeAspect="1" noMove="1" noResize="1" noEditPoints="1" noAdjustHandles="1" noChangeArrowheads="1" noChangeShapeType="1" noTextEdit="1"/>
              </p:cNvSpPr>
              <p:nvPr/>
            </p:nvSpPr>
            <p:spPr>
              <a:xfrm>
                <a:off x="799365" y="3970001"/>
                <a:ext cx="7430969" cy="615553"/>
              </a:xfrm>
              <a:prstGeom prst="rect">
                <a:avLst/>
              </a:prstGeom>
              <a:blipFill>
                <a:blip r:embed="rId4"/>
                <a:stretch>
                  <a:fillRect t="-2970" b="-6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2B2D772-9E0F-4FAE-AAD8-13E530F7F2E2}"/>
                  </a:ext>
                </a:extLst>
              </p:cNvPr>
              <p:cNvSpPr txBox="1"/>
              <p:nvPr/>
            </p:nvSpPr>
            <p:spPr>
              <a:xfrm>
                <a:off x="1824225" y="4784181"/>
                <a:ext cx="4652775" cy="363820"/>
              </a:xfrm>
              <a:prstGeom prst="rect">
                <a:avLst/>
              </a:prstGeom>
              <a:noFill/>
            </p:spPr>
            <p:txBody>
              <a:bodyPr wrap="square" rtlCol="0">
                <a:spAutoFit/>
              </a:bodyPr>
              <a:lstStyle/>
              <a:p>
                <a:pPr algn="ctr"/>
                <a:r>
                  <a:rPr lang="en-US" sz="1700" dirty="0"/>
                  <a:t>0.73096 </a:t>
                </a:r>
                <a14:m>
                  <m:oMath xmlns:m="http://schemas.openxmlformats.org/officeDocument/2006/math">
                    <m:r>
                      <a:rPr lang="en-US" sz="1700" i="1">
                        <a:latin typeface="Cambria Math" panose="02040503050406030204" pitchFamily="18" charset="0"/>
                        <a:ea typeface="Cambria Math" panose="02040503050406030204" pitchFamily="18" charset="0"/>
                      </a:rPr>
                      <m:t>±</m:t>
                    </m:r>
                  </m:oMath>
                </a14:m>
                <a:r>
                  <a:rPr lang="en-US" sz="1700" dirty="0"/>
                  <a:t> 2.00*0.03597</a:t>
                </a:r>
              </a:p>
            </p:txBody>
          </p:sp>
        </mc:Choice>
        <mc:Fallback xmlns="">
          <p:sp>
            <p:nvSpPr>
              <p:cNvPr id="25" name="TextBox 24">
                <a:extLst>
                  <a:ext uri="{FF2B5EF4-FFF2-40B4-BE49-F238E27FC236}">
                    <a16:creationId xmlns:a16="http://schemas.microsoft.com/office/drawing/2014/main" id="{B2B2D772-9E0F-4FAE-AAD8-13E530F7F2E2}"/>
                  </a:ext>
                </a:extLst>
              </p:cNvPr>
              <p:cNvSpPr txBox="1">
                <a:spLocks noRot="1" noChangeAspect="1" noMove="1" noResize="1" noEditPoints="1" noAdjustHandles="1" noChangeArrowheads="1" noChangeShapeType="1" noTextEdit="1"/>
              </p:cNvSpPr>
              <p:nvPr/>
            </p:nvSpPr>
            <p:spPr>
              <a:xfrm>
                <a:off x="1824225" y="4784181"/>
                <a:ext cx="4652775" cy="363820"/>
              </a:xfrm>
              <a:prstGeom prst="rect">
                <a:avLst/>
              </a:prstGeom>
              <a:blipFill>
                <a:blip r:embed="rId5"/>
                <a:stretch>
                  <a:fillRect t="-6780" b="-20339"/>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E056A730-1D0D-4F77-8254-5774362E43E8}"/>
              </a:ext>
            </a:extLst>
          </p:cNvPr>
          <p:cNvSpPr txBox="1"/>
          <p:nvPr/>
        </p:nvSpPr>
        <p:spPr>
          <a:xfrm>
            <a:off x="2453670" y="5355409"/>
            <a:ext cx="2865057" cy="353943"/>
          </a:xfrm>
          <a:prstGeom prst="rect">
            <a:avLst/>
          </a:prstGeom>
          <a:noFill/>
        </p:spPr>
        <p:txBody>
          <a:bodyPr wrap="square" rtlCol="0">
            <a:spAutoFit/>
          </a:bodyPr>
          <a:lstStyle/>
          <a:p>
            <a:pPr algn="ctr"/>
            <a:r>
              <a:rPr lang="en-US" sz="1700" dirty="0"/>
              <a:t>(0.659, 0.803)</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04656FC-D905-481B-9756-44F64616691C}"/>
                  </a:ext>
                </a:extLst>
              </p:cNvPr>
              <p:cNvSpPr txBox="1"/>
              <p:nvPr/>
            </p:nvSpPr>
            <p:spPr>
              <a:xfrm>
                <a:off x="1917722" y="4465760"/>
                <a:ext cx="5308555" cy="385747"/>
              </a:xfrm>
              <a:prstGeom prst="rect">
                <a:avLst/>
              </a:prstGeom>
              <a:noFill/>
            </p:spPr>
            <p:txBody>
              <a:bodyPr wrap="square" rtlCol="0">
                <a:spAutoFit/>
              </a:bodyPr>
              <a:lstStyle/>
              <a:p>
                <a:pPr algn="ctr"/>
                <a14:m>
                  <m:oMath xmlns:m="http://schemas.openxmlformats.org/officeDocument/2006/math">
                    <m:sSub>
                      <m:sSubPr>
                        <m:ctrlPr>
                          <a:rPr lang="en-US" sz="1700" i="1" smtClean="0">
                            <a:latin typeface="Cambria Math" panose="02040503050406030204" pitchFamily="18" charset="0"/>
                          </a:rPr>
                        </m:ctrlPr>
                      </m:sSubPr>
                      <m:e>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𝛽</m:t>
                            </m:r>
                          </m:e>
                        </m:acc>
                      </m:e>
                      <m:sub>
                        <m:r>
                          <a:rPr lang="en-US" sz="1700" b="0" i="1" smtClean="0">
                            <a:latin typeface="Cambria Math" panose="02040503050406030204" pitchFamily="18" charset="0"/>
                          </a:rPr>
                          <m:t>1</m:t>
                        </m:r>
                      </m:sub>
                    </m:sSub>
                    <m:r>
                      <a:rPr lang="en-US" sz="1700" i="1">
                        <a:latin typeface="Cambria Math" panose="02040503050406030204" pitchFamily="18" charset="0"/>
                        <a:ea typeface="Cambria Math" panose="02040503050406030204" pitchFamily="18" charset="0"/>
                      </a:rPr>
                      <m:t>±</m:t>
                    </m:r>
                    <m:sSub>
                      <m:sSubPr>
                        <m:ctrlPr>
                          <a:rPr lang="en-US" sz="1700" i="1" smtClean="0">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𝑡</m:t>
                        </m:r>
                      </m:e>
                      <m:sub>
                        <m:r>
                          <a:rPr lang="en-US" sz="1700" b="0" i="1" smtClean="0">
                            <a:latin typeface="Cambria Math" panose="02040503050406030204" pitchFamily="18" charset="0"/>
                            <a:ea typeface="Cambria Math" panose="02040503050406030204" pitchFamily="18" charset="0"/>
                          </a:rPr>
                          <m:t>.975, 66−2</m:t>
                        </m:r>
                      </m:sub>
                    </m:sSub>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𝑆𝐸</m:t>
                    </m:r>
                    <m:r>
                      <a:rPr lang="en-US" sz="1700" b="0" i="1" smtClean="0">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rPr>
                        </m:ctrlPr>
                      </m:sSubPr>
                      <m:e>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𝛽</m:t>
                            </m:r>
                          </m:e>
                        </m:acc>
                      </m:e>
                      <m:sub>
                        <m:r>
                          <a:rPr lang="en-US" sz="1700" i="1">
                            <a:latin typeface="Cambria Math" panose="02040503050406030204" pitchFamily="18" charset="0"/>
                          </a:rPr>
                          <m:t>1</m:t>
                        </m:r>
                      </m:sub>
                    </m:sSub>
                  </m:oMath>
                </a14:m>
                <a:r>
                  <a:rPr lang="en-US" sz="1700" dirty="0"/>
                  <a:t>)</a:t>
                </a:r>
              </a:p>
            </p:txBody>
          </p:sp>
        </mc:Choice>
        <mc:Fallback xmlns="">
          <p:sp>
            <p:nvSpPr>
              <p:cNvPr id="27" name="TextBox 26">
                <a:extLst>
                  <a:ext uri="{FF2B5EF4-FFF2-40B4-BE49-F238E27FC236}">
                    <a16:creationId xmlns:a16="http://schemas.microsoft.com/office/drawing/2014/main" id="{F04656FC-D905-481B-9756-44F64616691C}"/>
                  </a:ext>
                </a:extLst>
              </p:cNvPr>
              <p:cNvSpPr txBox="1">
                <a:spLocks noRot="1" noChangeAspect="1" noMove="1" noResize="1" noEditPoints="1" noAdjustHandles="1" noChangeArrowheads="1" noChangeShapeType="1" noTextEdit="1"/>
              </p:cNvSpPr>
              <p:nvPr/>
            </p:nvSpPr>
            <p:spPr>
              <a:xfrm>
                <a:off x="1917722" y="4465760"/>
                <a:ext cx="5308555" cy="385747"/>
              </a:xfrm>
              <a:prstGeom prst="rect">
                <a:avLst/>
              </a:prstGeom>
              <a:blipFill>
                <a:blip r:embed="rId6"/>
                <a:stretch>
                  <a:fillRect t="-1587" b="-17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523138B-C915-4F5D-AABD-270E7E20D59D}"/>
                  </a:ext>
                </a:extLst>
              </p:cNvPr>
              <p:cNvSpPr txBox="1"/>
              <p:nvPr/>
            </p:nvSpPr>
            <p:spPr>
              <a:xfrm>
                <a:off x="1559812" y="5093760"/>
                <a:ext cx="4652775" cy="363820"/>
              </a:xfrm>
              <a:prstGeom prst="rect">
                <a:avLst/>
              </a:prstGeom>
              <a:noFill/>
            </p:spPr>
            <p:txBody>
              <a:bodyPr wrap="square" rtlCol="0">
                <a:spAutoFit/>
              </a:bodyPr>
              <a:lstStyle/>
              <a:p>
                <a:pPr algn="ctr"/>
                <a:r>
                  <a:rPr lang="en-US" sz="1700" dirty="0"/>
                  <a:t>0.73096 </a:t>
                </a:r>
                <a14:m>
                  <m:oMath xmlns:m="http://schemas.openxmlformats.org/officeDocument/2006/math">
                    <m:r>
                      <a:rPr lang="en-US" sz="1700" i="1">
                        <a:latin typeface="Cambria Math" panose="02040503050406030204" pitchFamily="18" charset="0"/>
                        <a:ea typeface="Cambria Math" panose="02040503050406030204" pitchFamily="18" charset="0"/>
                      </a:rPr>
                      <m:t>±</m:t>
                    </m:r>
                  </m:oMath>
                </a14:m>
                <a:r>
                  <a:rPr lang="en-US" sz="1700" dirty="0"/>
                  <a:t> 0.07194</a:t>
                </a:r>
              </a:p>
            </p:txBody>
          </p:sp>
        </mc:Choice>
        <mc:Fallback xmlns="">
          <p:sp>
            <p:nvSpPr>
              <p:cNvPr id="28" name="TextBox 27">
                <a:extLst>
                  <a:ext uri="{FF2B5EF4-FFF2-40B4-BE49-F238E27FC236}">
                    <a16:creationId xmlns:a16="http://schemas.microsoft.com/office/drawing/2014/main" id="{9523138B-C915-4F5D-AABD-270E7E20D59D}"/>
                  </a:ext>
                </a:extLst>
              </p:cNvPr>
              <p:cNvSpPr txBox="1">
                <a:spLocks noRot="1" noChangeAspect="1" noMove="1" noResize="1" noEditPoints="1" noAdjustHandles="1" noChangeArrowheads="1" noChangeShapeType="1" noTextEdit="1"/>
              </p:cNvSpPr>
              <p:nvPr/>
            </p:nvSpPr>
            <p:spPr>
              <a:xfrm>
                <a:off x="1559812" y="5093760"/>
                <a:ext cx="4652775" cy="363820"/>
              </a:xfrm>
              <a:prstGeom prst="rect">
                <a:avLst/>
              </a:prstGeom>
              <a:blipFill>
                <a:blip r:embed="rId7"/>
                <a:stretch>
                  <a:fillRect t="-6780" b="-20339"/>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50E5CBF4-0A5D-4E46-B790-A8C512CED3B3}"/>
              </a:ext>
            </a:extLst>
          </p:cNvPr>
          <p:cNvSpPr/>
          <p:nvPr/>
        </p:nvSpPr>
        <p:spPr>
          <a:xfrm>
            <a:off x="-90390" y="6160389"/>
            <a:ext cx="9163050" cy="584775"/>
          </a:xfrm>
          <a:prstGeom prst="rect">
            <a:avLst/>
          </a:prstGeom>
        </p:spPr>
        <p:txBody>
          <a:bodyPr wrap="square">
            <a:spAutoFit/>
          </a:bodyPr>
          <a:lstStyle/>
          <a:p>
            <a:pPr algn="ctr"/>
            <a:r>
              <a:rPr lang="en-US" sz="1600" dirty="0"/>
              <a:t>It is estimated that the number of Bush votes explains about 86.58% of the variation in the number of votes Buchanan receives.</a:t>
            </a:r>
            <a:endParaRPr lang="en-US" sz="1600" baseline="-25000" dirty="0"/>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804DE82-7A0E-4D28-8CB0-D0D100334D69}"/>
                  </a:ext>
                </a:extLst>
              </p:cNvPr>
              <p:cNvSpPr/>
              <p:nvPr/>
            </p:nvSpPr>
            <p:spPr>
              <a:xfrm>
                <a:off x="-19050" y="1728406"/>
                <a:ext cx="2886110"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num>
                        <m:den>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up>
                      </m:sSup>
                    </m:oMath>
                  </m:oMathPara>
                </a14:m>
                <a:endParaRPr lang="en-US" dirty="0"/>
              </a:p>
            </p:txBody>
          </p:sp>
        </mc:Choice>
        <mc:Fallback xmlns="">
          <p:sp>
            <p:nvSpPr>
              <p:cNvPr id="23" name="Rectangle 22">
                <a:extLst>
                  <a:ext uri="{FF2B5EF4-FFF2-40B4-BE49-F238E27FC236}">
                    <a16:creationId xmlns:a16="http://schemas.microsoft.com/office/drawing/2014/main" id="{2804DE82-7A0E-4D28-8CB0-D0D100334D69}"/>
                  </a:ext>
                </a:extLst>
              </p:cNvPr>
              <p:cNvSpPr>
                <a:spLocks noRot="1" noChangeAspect="1" noMove="1" noResize="1" noEditPoints="1" noAdjustHandles="1" noChangeArrowheads="1" noChangeShapeType="1" noTextEdit="1"/>
              </p:cNvSpPr>
              <p:nvPr/>
            </p:nvSpPr>
            <p:spPr>
              <a:xfrm>
                <a:off x="-19050" y="1728406"/>
                <a:ext cx="2886110" cy="678455"/>
              </a:xfrm>
              <a:prstGeom prst="rect">
                <a:avLst/>
              </a:prstGeom>
              <a:blipFill>
                <a:blip r:embed="rId8"/>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FFC07306-600B-4A90-91EC-6F0736AC7701}"/>
              </a:ext>
            </a:extLst>
          </p:cNvPr>
          <p:cNvCxnSpPr>
            <a:cxnSpLocks/>
            <a:stCxn id="3" idx="3"/>
          </p:cNvCxnSpPr>
          <p:nvPr/>
        </p:nvCxnSpPr>
        <p:spPr>
          <a:xfrm>
            <a:off x="4568890" y="2970612"/>
            <a:ext cx="2818369" cy="2400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8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0"/>
                                        </p:tgtEl>
                                        <p:attrNameLst>
                                          <p:attrName>style.visibility</p:attrName>
                                        </p:attrNameLst>
                                      </p:cBhvr>
                                      <p:to>
                                        <p:strVal val="hidden"/>
                                      </p:to>
                                    </p:set>
                                  </p:childTnLst>
                                </p:cTn>
                              </p:par>
                              <p:par>
                                <p:cTn id="20" presetID="1" presetClass="exit" presetSubtype="0" fill="hold" grpId="2" nodeType="withEffect">
                                  <p:stCondLst>
                                    <p:cond delay="0"/>
                                  </p:stCondLst>
                                  <p:childTnLst>
                                    <p:set>
                                      <p:cBhvr>
                                        <p:cTn id="21" dur="1" fill="hold">
                                          <p:stCondLst>
                                            <p:cond delay="0"/>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8">
                                            <p:txEl>
                                              <p:pRg st="0" end="0"/>
                                            </p:txEl>
                                          </p:spTgt>
                                        </p:tgtEl>
                                        <p:attrNameLst>
                                          <p:attrName>style.visibility</p:attrName>
                                        </p:attrNameLst>
                                      </p:cBhvr>
                                      <p:to>
                                        <p:strVal val="visible"/>
                                      </p:to>
                                    </p:set>
                                    <p:animEffect transition="in" filter="fade">
                                      <p:cBhvr>
                                        <p:cTn id="66"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3" grpId="1" animBg="1"/>
      <p:bldP spid="3" grpId="2" animBg="1"/>
      <p:bldP spid="12" grpId="0" animBg="1"/>
      <p:bldP spid="24" grpId="0"/>
      <p:bldP spid="13" grpId="0" animBg="1"/>
      <p:bldP spid="21" grpId="0"/>
      <p:bldP spid="25" grpId="0"/>
      <p:bldP spid="26" grpId="0"/>
      <p:bldP spid="27"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mc:AlternateContent xmlns:mc="http://schemas.openxmlformats.org/markup-compatibility/2006" xmlns:a14="http://schemas.microsoft.com/office/drawing/2010/main">
        <mc:Choice Requires="a14">
          <p:sp>
            <p:nvSpPr>
              <p:cNvPr id="4" name="TextBox 3"/>
              <p:cNvSpPr txBox="1"/>
              <p:nvPr/>
            </p:nvSpPr>
            <p:spPr>
              <a:xfrm>
                <a:off x="266700" y="1676400"/>
                <a:ext cx="8610600" cy="1214115"/>
              </a:xfrm>
              <a:prstGeom prst="rect">
                <a:avLst/>
              </a:prstGeom>
              <a:noFill/>
            </p:spPr>
            <p:txBody>
              <a:bodyPr wrap="square" rtlCol="0">
                <a:spAutoFit/>
              </a:bodyPr>
              <a:lstStyle/>
              <a:p>
                <a:pPr algn="ctr"/>
                <a:r>
                  <a:rPr lang="en-US" sz="2400" b="1" dirty="0"/>
                  <a:t>Log-Linear Model:</a:t>
                </a:r>
              </a:p>
              <a:p>
                <a:pPr algn="ctr"/>
                <a:r>
                  <a:rPr lang="en-US" sz="2400" b="1" dirty="0"/>
                  <a:t>Interpretation: A one unit increase in X is associated with a multiplicative change of </a:t>
                </a:r>
                <a14:m>
                  <m:oMath xmlns:m="http://schemas.openxmlformats.org/officeDocument/2006/math">
                    <m:sSup>
                      <m:sSupPr>
                        <m:ctrlPr>
                          <a:rPr lang="en-US" sz="2400" b="1" i="1" smtClean="0">
                            <a:latin typeface="Cambria Math" panose="02040503050406030204" pitchFamily="18" charset="0"/>
                            <a:ea typeface="Cambria Math"/>
                          </a:rPr>
                        </m:ctrlPr>
                      </m:sSupPr>
                      <m:e>
                        <m:r>
                          <a:rPr lang="en-US" sz="2400" b="1" i="1" smtClean="0">
                            <a:latin typeface="Cambria Math"/>
                            <a:ea typeface="Cambria Math"/>
                          </a:rPr>
                          <m:t>𝒆</m:t>
                        </m:r>
                      </m:e>
                      <m:sup>
                        <m:sSub>
                          <m:sSubPr>
                            <m:ctrlPr>
                              <a:rPr lang="en-US" sz="2400" b="1" i="1" dirty="0" smtClean="0">
                                <a:latin typeface="Cambria Math" panose="02040503050406030204" pitchFamily="18" charset="0"/>
                                <a:ea typeface="Cambria Math"/>
                              </a:rPr>
                            </m:ctrlPr>
                          </m:sSubPr>
                          <m:e>
                            <m:r>
                              <a:rPr lang="en-US" sz="2400" b="1" i="1" dirty="0" smtClean="0">
                                <a:latin typeface="Cambria Math"/>
                                <a:ea typeface="Cambria Math"/>
                              </a:rPr>
                              <m:t>𝜷</m:t>
                            </m:r>
                          </m:e>
                          <m:sub>
                            <m:r>
                              <a:rPr lang="en-US" sz="2400" b="1" i="1" dirty="0" smtClean="0">
                                <a:latin typeface="Cambria Math"/>
                                <a:ea typeface="Cambria Math"/>
                              </a:rPr>
                              <m:t>𝟏</m:t>
                            </m:r>
                          </m:sub>
                        </m:sSub>
                      </m:sup>
                    </m:sSup>
                  </m:oMath>
                </a14:m>
                <a:r>
                  <a:rPr lang="en-US" sz="2400" b="1" dirty="0"/>
                  <a:t> in median of Y|X. </a:t>
                </a:r>
              </a:p>
            </p:txBody>
          </p:sp>
        </mc:Choice>
        <mc:Fallback xmlns="">
          <p:sp>
            <p:nvSpPr>
              <p:cNvPr id="4" name="TextBox 3"/>
              <p:cNvSpPr txBox="1">
                <a:spLocks noRot="1" noChangeAspect="1" noMove="1" noResize="1" noEditPoints="1" noAdjustHandles="1" noChangeArrowheads="1" noChangeShapeType="1" noTextEdit="1"/>
              </p:cNvSpPr>
              <p:nvPr/>
            </p:nvSpPr>
            <p:spPr>
              <a:xfrm>
                <a:off x="266700" y="1676400"/>
                <a:ext cx="8610600" cy="1214115"/>
              </a:xfrm>
              <a:prstGeom prst="rect">
                <a:avLst/>
              </a:prstGeom>
              <a:blipFill>
                <a:blip r:embed="rId2"/>
                <a:stretch>
                  <a:fillRect l="-283" t="-3518" r="-1062" b="-110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66700" y="3352800"/>
                <a:ext cx="8610600" cy="1200329"/>
              </a:xfrm>
              <a:prstGeom prst="rect">
                <a:avLst/>
              </a:prstGeom>
              <a:noFill/>
            </p:spPr>
            <p:txBody>
              <a:bodyPr wrap="square" rtlCol="0">
                <a:spAutoFit/>
              </a:bodyPr>
              <a:lstStyle/>
              <a:p>
                <a:pPr algn="ctr"/>
                <a:r>
                  <a:rPr lang="en-US" sz="2400" b="1" dirty="0"/>
                  <a:t>Linear-Log Model:</a:t>
                </a:r>
              </a:p>
              <a:p>
                <a:pPr algn="ctr"/>
                <a:r>
                  <a:rPr lang="en-US" sz="2400" b="1" dirty="0"/>
                  <a:t>Interpretation: A doubling of X results in a </a:t>
                </a:r>
                <a14:m>
                  <m:oMath xmlns:m="http://schemas.openxmlformats.org/officeDocument/2006/math">
                    <m:sSub>
                      <m:sSubPr>
                        <m:ctrlPr>
                          <a:rPr lang="en-US" sz="2400" b="1" i="1" dirty="0" smtClean="0">
                            <a:latin typeface="Cambria Math" panose="02040503050406030204" pitchFamily="18" charset="0"/>
                            <a:ea typeface="Cambria Math"/>
                          </a:rPr>
                        </m:ctrlPr>
                      </m:sSubPr>
                      <m:e>
                        <m:r>
                          <a:rPr lang="en-US" sz="2400" b="1" i="1" dirty="0" smtClean="0">
                            <a:latin typeface="Cambria Math"/>
                            <a:ea typeface="Cambria Math"/>
                          </a:rPr>
                          <m:t>𝜷</m:t>
                        </m:r>
                      </m:e>
                      <m:sub>
                        <m:r>
                          <a:rPr lang="en-US" sz="2400" b="1" i="1" dirty="0" smtClean="0">
                            <a:latin typeface="Cambria Math"/>
                            <a:ea typeface="Cambria Math"/>
                          </a:rPr>
                          <m:t>𝟏</m:t>
                        </m:r>
                      </m:sub>
                    </m:sSub>
                  </m:oMath>
                </a14:m>
                <a:r>
                  <a:rPr lang="en-US" sz="2400" b="1" dirty="0"/>
                  <a:t>Log(2) unit change in the </a:t>
                </a:r>
                <a:r>
                  <a:rPr lang="en-US" sz="2400" b="1" i="1" dirty="0"/>
                  <a:t>mean</a:t>
                </a:r>
                <a:r>
                  <a:rPr lang="en-US" sz="2400" b="1" dirty="0"/>
                  <a:t> of Y|X.   </a:t>
                </a:r>
              </a:p>
            </p:txBody>
          </p:sp>
        </mc:Choice>
        <mc:Fallback xmlns="">
          <p:sp>
            <p:nvSpPr>
              <p:cNvPr id="5" name="TextBox 4"/>
              <p:cNvSpPr txBox="1">
                <a:spLocks noRot="1" noChangeAspect="1" noMove="1" noResize="1" noEditPoints="1" noAdjustHandles="1" noChangeArrowheads="1" noChangeShapeType="1" noTextEdit="1"/>
              </p:cNvSpPr>
              <p:nvPr/>
            </p:nvSpPr>
            <p:spPr>
              <a:xfrm>
                <a:off x="266700" y="3352800"/>
                <a:ext cx="8610600" cy="1200329"/>
              </a:xfrm>
              <a:prstGeom prst="rect">
                <a:avLst/>
              </a:prstGeom>
              <a:blipFill>
                <a:blip r:embed="rId3"/>
                <a:stretch>
                  <a:fillRect t="-3553" b="-111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57200" y="5167814"/>
                <a:ext cx="8229600" cy="1214115"/>
              </a:xfrm>
              <a:prstGeom prst="rect">
                <a:avLst/>
              </a:prstGeom>
              <a:noFill/>
            </p:spPr>
            <p:txBody>
              <a:bodyPr wrap="square" rtlCol="0">
                <a:spAutoFit/>
              </a:bodyPr>
              <a:lstStyle/>
              <a:p>
                <a:pPr algn="ctr"/>
                <a:r>
                  <a:rPr lang="en-US" sz="2400" b="1" dirty="0"/>
                  <a:t>Log-Log Model:</a:t>
                </a:r>
              </a:p>
              <a:p>
                <a:pPr algn="ctr"/>
                <a:r>
                  <a:rPr lang="en-US" sz="2400" b="1" dirty="0"/>
                  <a:t>Interpretation: A doubling of X is associated with a </a:t>
                </a:r>
                <a14:m>
                  <m:oMath xmlns:m="http://schemas.openxmlformats.org/officeDocument/2006/math">
                    <m:sSup>
                      <m:sSupPr>
                        <m:ctrlPr>
                          <a:rPr lang="en-US" sz="2400" b="1" i="1" dirty="0">
                            <a:latin typeface="Cambria Math" panose="02040503050406030204" pitchFamily="18" charset="0"/>
                            <a:ea typeface="Cambria Math"/>
                          </a:rPr>
                        </m:ctrlPr>
                      </m:sSupPr>
                      <m:e>
                        <m:r>
                          <a:rPr lang="en-US" sz="2400" b="1" i="1" dirty="0">
                            <a:latin typeface="Cambria Math" charset="0"/>
                            <a:ea typeface="Cambria Math"/>
                          </a:rPr>
                          <m:t>𝟐</m:t>
                        </m:r>
                      </m:e>
                      <m:sup>
                        <m:sSub>
                          <m:sSubPr>
                            <m:ctrlPr>
                              <a:rPr lang="en-US" sz="2400" b="1" i="1" dirty="0">
                                <a:latin typeface="Cambria Math" panose="02040503050406030204" pitchFamily="18" charset="0"/>
                                <a:ea typeface="Cambria Math"/>
                              </a:rPr>
                            </m:ctrlPr>
                          </m:sSubPr>
                          <m:e>
                            <m:r>
                              <a:rPr lang="en-US" sz="2400" b="1" i="1" dirty="0">
                                <a:latin typeface="Cambria Math"/>
                                <a:ea typeface="Cambria Math"/>
                              </a:rPr>
                              <m:t>𝜷</m:t>
                            </m:r>
                          </m:e>
                          <m:sub>
                            <m:r>
                              <a:rPr lang="en-US" sz="2400" b="1" i="1" dirty="0">
                                <a:latin typeface="Cambria Math"/>
                                <a:ea typeface="Cambria Math"/>
                              </a:rPr>
                              <m:t>𝟏</m:t>
                            </m:r>
                          </m:sub>
                        </m:sSub>
                      </m:sup>
                    </m:sSup>
                  </m:oMath>
                </a14:m>
                <a:r>
                  <a:rPr lang="en-US" sz="2400" b="1" dirty="0"/>
                  <a:t> multiplicative change in the median of Y|X.   </a:t>
                </a:r>
              </a:p>
            </p:txBody>
          </p:sp>
        </mc:Choice>
        <mc:Fallback xmlns="">
          <p:sp>
            <p:nvSpPr>
              <p:cNvPr id="6" name="TextBox 5"/>
              <p:cNvSpPr txBox="1">
                <a:spLocks noRot="1" noChangeAspect="1" noMove="1" noResize="1" noEditPoints="1" noAdjustHandles="1" noChangeArrowheads="1" noChangeShapeType="1" noTextEdit="1"/>
              </p:cNvSpPr>
              <p:nvPr/>
            </p:nvSpPr>
            <p:spPr>
              <a:xfrm>
                <a:off x="457200" y="5167814"/>
                <a:ext cx="8229600" cy="1214115"/>
              </a:xfrm>
              <a:prstGeom prst="rect">
                <a:avLst/>
              </a:prstGeom>
              <a:blipFill>
                <a:blip r:embed="rId4"/>
                <a:stretch>
                  <a:fillRect t="-3518" b="-11055"/>
                </a:stretch>
              </a:blipFill>
            </p:spPr>
            <p:txBody>
              <a:bodyPr/>
              <a:lstStyle/>
              <a:p>
                <a:r>
                  <a:rPr lang="en-US">
                    <a:noFill/>
                  </a:rPr>
                  <a:t> </a:t>
                </a:r>
              </a:p>
            </p:txBody>
          </p:sp>
        </mc:Fallback>
      </mc:AlternateContent>
    </p:spTree>
    <p:extLst>
      <p:ext uri="{BB962C8B-B14F-4D97-AF65-F5344CB8AC3E}">
        <p14:creationId xmlns:p14="http://schemas.microsoft.com/office/powerpoint/2010/main" val="101435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Model Assessment (Graphical)</a:t>
            </a:r>
          </a:p>
        </p:txBody>
      </p:sp>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6354763"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a:t>Model Assessment (Graphical)</a:t>
            </a:r>
          </a:p>
        </p:txBody>
      </p:sp>
      <p:pic>
        <p:nvPicPr>
          <p:cNvPr id="112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52600"/>
            <a:ext cx="5791200" cy="409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a:t>Model Assessment (Graphical)</a:t>
            </a:r>
          </a:p>
        </p:txBody>
      </p:sp>
      <p:pic>
        <p:nvPicPr>
          <p:cNvPr id="122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828800"/>
            <a:ext cx="5791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a:t>Model Assessment (Graphical)</a:t>
            </a:r>
          </a:p>
        </p:txBody>
      </p:sp>
      <p:pic>
        <p:nvPicPr>
          <p:cNvPr id="133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075" y="1828800"/>
            <a:ext cx="5410200" cy="3763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a:t>Model Assessment (Graphical)</a:t>
            </a:r>
          </a:p>
        </p:txBody>
      </p:sp>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52600"/>
            <a:ext cx="602615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396875"/>
            <a:ext cx="8229600" cy="639763"/>
          </a:xfrm>
        </p:spPr>
        <p:txBody>
          <a:bodyPr/>
          <a:lstStyle/>
          <a:p>
            <a:r>
              <a:rPr lang="en-US" altLang="en-US" dirty="0"/>
              <a:t>Scatterplot of Residuals</a:t>
            </a:r>
          </a:p>
        </p:txBody>
      </p:sp>
      <p:sp>
        <p:nvSpPr>
          <p:cNvPr id="15363" name="Content Placeholder 2"/>
          <p:cNvSpPr>
            <a:spLocks noGrp="1"/>
          </p:cNvSpPr>
          <p:nvPr>
            <p:ph idx="1"/>
          </p:nvPr>
        </p:nvSpPr>
        <p:spPr>
          <a:xfrm>
            <a:off x="183134" y="4453253"/>
            <a:ext cx="4465066" cy="2023747"/>
          </a:xfrm>
        </p:spPr>
        <p:txBody>
          <a:bodyPr/>
          <a:lstStyle/>
          <a:p>
            <a:pPr marL="0" indent="0" algn="ctr">
              <a:buFontTx/>
              <a:buNone/>
            </a:pPr>
            <a:r>
              <a:rPr lang="en-US" altLang="en-US" sz="2800" dirty="0"/>
              <a:t>Removing (subtracting) the mean often reveals/highlights any non-linearity, non-constant variance, and/or outliers</a:t>
            </a:r>
            <a:r>
              <a:rPr lang="en-US" altLang="en-US" sz="2400" dirty="0"/>
              <a:t>.   </a:t>
            </a:r>
          </a:p>
        </p:txBody>
      </p:sp>
      <p:sp>
        <p:nvSpPr>
          <p:cNvPr id="2" name="TextBox 1"/>
          <p:cNvSpPr txBox="1"/>
          <p:nvPr/>
        </p:nvSpPr>
        <p:spPr>
          <a:xfrm>
            <a:off x="4762500" y="4879389"/>
            <a:ext cx="3886200" cy="646331"/>
          </a:xfrm>
          <a:prstGeom prst="rect">
            <a:avLst/>
          </a:prstGeom>
          <a:noFill/>
        </p:spPr>
        <p:txBody>
          <a:bodyPr wrap="square" rtlCol="0">
            <a:spAutoFit/>
          </a:bodyPr>
          <a:lstStyle/>
          <a:p>
            <a:pPr algn="ctr"/>
            <a:r>
              <a:rPr lang="en-US" dirty="0"/>
              <a:t>Remember: </a:t>
            </a:r>
          </a:p>
          <a:p>
            <a:pPr algn="ctr"/>
            <a:r>
              <a:rPr lang="en-US" dirty="0"/>
              <a:t>Residual  = Observed - Expected</a:t>
            </a:r>
          </a:p>
        </p:txBody>
      </p:sp>
      <mc:AlternateContent xmlns:mc="http://schemas.openxmlformats.org/markup-compatibility/2006" xmlns:a14="http://schemas.microsoft.com/office/drawing/2010/main">
        <mc:Choice Requires="a14">
          <p:sp>
            <p:nvSpPr>
              <p:cNvPr id="3" name="TextBox 2"/>
              <p:cNvSpPr txBox="1"/>
              <p:nvPr/>
            </p:nvSpPr>
            <p:spPr>
              <a:xfrm>
                <a:off x="5516364" y="6096000"/>
                <a:ext cx="2378472"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𝑟𝑒𝑠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ea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516364" y="6096000"/>
                <a:ext cx="2378472" cy="292003"/>
              </a:xfrm>
              <a:prstGeom prst="rect">
                <a:avLst/>
              </a:prstGeom>
              <a:blipFill>
                <a:blip r:embed="rId5"/>
                <a:stretch>
                  <a:fillRect l="-256" t="-22917" r="-2564" b="-3541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ECCF16D-7848-4673-85E7-CF1CE3C4E934}"/>
              </a:ext>
            </a:extLst>
          </p:cNvPr>
          <p:cNvPicPr>
            <a:picLocks noChangeAspect="1"/>
          </p:cNvPicPr>
          <p:nvPr/>
        </p:nvPicPr>
        <p:blipFill>
          <a:blip r:embed="rId6"/>
          <a:stretch>
            <a:fillRect/>
          </a:stretch>
        </p:blipFill>
        <p:spPr>
          <a:xfrm>
            <a:off x="183134" y="1090929"/>
            <a:ext cx="4267200" cy="3227294"/>
          </a:xfrm>
          <a:prstGeom prst="rect">
            <a:avLst/>
          </a:prstGeom>
        </p:spPr>
      </p:pic>
      <p:pic>
        <p:nvPicPr>
          <p:cNvPr id="5" name="Picture 4">
            <a:extLst>
              <a:ext uri="{FF2B5EF4-FFF2-40B4-BE49-F238E27FC236}">
                <a16:creationId xmlns:a16="http://schemas.microsoft.com/office/drawing/2014/main" id="{3C8163D6-8EC2-4467-B162-256820CC89C7}"/>
              </a:ext>
            </a:extLst>
          </p:cNvPr>
          <p:cNvPicPr>
            <a:picLocks noChangeAspect="1"/>
          </p:cNvPicPr>
          <p:nvPr/>
        </p:nvPicPr>
        <p:blipFill>
          <a:blip r:embed="rId7"/>
          <a:stretch>
            <a:fillRect/>
          </a:stretch>
        </p:blipFill>
        <p:spPr>
          <a:xfrm>
            <a:off x="4626738" y="1090929"/>
            <a:ext cx="4334128" cy="322729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75EE23-C857-40B1-95CE-3F1A2140CDEB}"/>
                  </a:ext>
                </a:extLst>
              </p:cNvPr>
              <p:cNvSpPr txBox="1"/>
              <p:nvPr/>
            </p:nvSpPr>
            <p:spPr>
              <a:xfrm>
                <a:off x="5516364" y="5624852"/>
                <a:ext cx="1392817" cy="284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𝑟𝑒𝑠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𝑌</m:t>
                              </m:r>
                            </m:e>
                          </m:acc>
                        </m:e>
                        <m:sub>
                          <m:r>
                            <a:rPr lang="en-US" i="1">
                              <a:latin typeface="Cambria Math" panose="02040503050406030204" pitchFamily="18" charset="0"/>
                            </a:rPr>
                            <m:t>𝑖</m:t>
                          </m:r>
                        </m:sub>
                      </m:sSub>
                    </m:oMath>
                  </m:oMathPara>
                </a14:m>
                <a:endParaRPr lang="en-US" dirty="0"/>
              </a:p>
            </p:txBody>
          </p:sp>
        </mc:Choice>
        <mc:Fallback xmlns="">
          <p:sp>
            <p:nvSpPr>
              <p:cNvPr id="8" name="TextBox 7">
                <a:extLst>
                  <a:ext uri="{FF2B5EF4-FFF2-40B4-BE49-F238E27FC236}">
                    <a16:creationId xmlns:a16="http://schemas.microsoft.com/office/drawing/2014/main" id="{0175EE23-C857-40B1-95CE-3F1A2140CDEB}"/>
                  </a:ext>
                </a:extLst>
              </p:cNvPr>
              <p:cNvSpPr txBox="1">
                <a:spLocks noRot="1" noChangeAspect="1" noMove="1" noResize="1" noEditPoints="1" noAdjustHandles="1" noChangeArrowheads="1" noChangeShapeType="1" noTextEdit="1"/>
              </p:cNvSpPr>
              <p:nvPr/>
            </p:nvSpPr>
            <p:spPr>
              <a:xfrm>
                <a:off x="5516364" y="5624852"/>
                <a:ext cx="1392817" cy="284437"/>
              </a:xfrm>
              <a:prstGeom prst="rect">
                <a:avLst/>
              </a:prstGeom>
              <a:blipFill>
                <a:blip r:embed="rId8"/>
                <a:stretch>
                  <a:fillRect l="-1754" t="-17391" r="-19737" b="-21739"/>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17502</TotalTime>
  <Words>2198</Words>
  <Application>Microsoft Office PowerPoint</Application>
  <PresentationFormat>On-screen Show (4:3)</PresentationFormat>
  <Paragraphs>275</Paragraphs>
  <Slides>39</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ＭＳ Ｐゴシック</vt:lpstr>
      <vt:lpstr>Arial</vt:lpstr>
      <vt:lpstr>Calibri</vt:lpstr>
      <vt:lpstr>Cambria Math</vt:lpstr>
      <vt:lpstr>Default Design</vt:lpstr>
      <vt:lpstr>UNIT 11</vt:lpstr>
      <vt:lpstr>Assumptions for Simple Linear Regression</vt:lpstr>
      <vt:lpstr>Model Assessment (Graphical)</vt:lpstr>
      <vt:lpstr>Model Assessment (Graphical)</vt:lpstr>
      <vt:lpstr>Model Assessment (Graphical)</vt:lpstr>
      <vt:lpstr>Model Assessment (Graphical)</vt:lpstr>
      <vt:lpstr>Model Assessment (Graphical)</vt:lpstr>
      <vt:lpstr>Model Assessment (Graphical)</vt:lpstr>
      <vt:lpstr>Scatterplot of Residuals</vt:lpstr>
      <vt:lpstr>Residual Analysis</vt:lpstr>
      <vt:lpstr>Checking Assumptions with Residuals</vt:lpstr>
      <vt:lpstr>The Regression Panel</vt:lpstr>
      <vt:lpstr>The Regression Panel</vt:lpstr>
      <vt:lpstr>Log Transform</vt:lpstr>
      <vt:lpstr>Insulation and Voltage Data</vt:lpstr>
      <vt:lpstr>Insulation v. Voltage</vt:lpstr>
      <vt:lpstr>Try a Log-Linear Model</vt:lpstr>
      <vt:lpstr>Log Transforms: Log-Linear</vt:lpstr>
      <vt:lpstr>Interpretation: Log – Linear</vt:lpstr>
      <vt:lpstr>Meat Processing and pH</vt:lpstr>
      <vt:lpstr>No Transforms: Linear</vt:lpstr>
      <vt:lpstr>Log Transforms: Linear-Log</vt:lpstr>
      <vt:lpstr>Log Transforms: Linear - Log</vt:lpstr>
      <vt:lpstr>Interpretation: Linear – Log</vt:lpstr>
      <vt:lpstr>Example </vt:lpstr>
      <vt:lpstr>Palm Beach County</vt:lpstr>
      <vt:lpstr>Strategy</vt:lpstr>
      <vt:lpstr>Scatterplot: Buchanan vs. Bush</vt:lpstr>
      <vt:lpstr>Residuals</vt:lpstr>
      <vt:lpstr>Without Palm Beach County</vt:lpstr>
      <vt:lpstr>Residuals</vt:lpstr>
      <vt:lpstr>Try a Transformation:  μ_(log⁡(Buchanan))=β_0+β_1 Bush</vt:lpstr>
      <vt:lpstr>Try a Transformation:  μ_Buchanan=β_0+β_1 log⁡(Bush)</vt:lpstr>
      <vt:lpstr>log Y and log X …  μ_(log⁡(Buchanan))=β_0+β_1 log⁡(Bush)</vt:lpstr>
      <vt:lpstr>Interpretation</vt:lpstr>
      <vt:lpstr>Result!</vt:lpstr>
      <vt:lpstr>Interpretation Log-Log Model</vt:lpstr>
      <vt:lpstr>Interpretation: Log – Log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9.2</dc:title>
  <dc:creator>Salazar</dc:creator>
  <cp:lastModifiedBy>User</cp:lastModifiedBy>
  <cp:revision>221</cp:revision>
  <dcterms:created xsi:type="dcterms:W3CDTF">2007-05-11T15:07:45Z</dcterms:created>
  <dcterms:modified xsi:type="dcterms:W3CDTF">2018-11-06T04:41:23Z</dcterms:modified>
</cp:coreProperties>
</file>