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329" r:id="rId7"/>
    <p:sldId id="262" r:id="rId8"/>
    <p:sldId id="323" r:id="rId9"/>
    <p:sldId id="324" r:id="rId10"/>
    <p:sldId id="326" r:id="rId11"/>
    <p:sldId id="287" r:id="rId12"/>
    <p:sldId id="337" r:id="rId13"/>
    <p:sldId id="336" r:id="rId14"/>
    <p:sldId id="289" r:id="rId15"/>
    <p:sldId id="265" r:id="rId16"/>
    <p:sldId id="267"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0T20:49:38.314"/>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4123.58057"/>
      <inkml:brushProperty name="anchorY" value="-1207.28406"/>
      <inkml:brushProperty name="scaleFactor" value="0.5"/>
    </inkml:brush>
    <inkml:brush xml:id="br2">
      <inkml:brushProperty name="width" value="0.1" units="cm"/>
      <inkml:brushProperty name="height" value="0.1" units="cm"/>
      <inkml:brushProperty name="color" value="#AE198D"/>
      <inkml:brushProperty name="ignorePressure" value="1"/>
      <inkml:brushProperty name="inkEffects" value="galaxy"/>
      <inkml:brushProperty name="anchorX" value="-6334.32129"/>
      <inkml:brushProperty name="anchorY" value="-2445.92603"/>
      <inkml:brushProperty name="scaleFactor" value="0.5"/>
    </inkml:brush>
  </inkml:definitions>
  <inkml:trace contextRef="#ctx0" brushRef="#br0">216 132,'0'13,"0"0,18-13,-18 26,18-26,-18 13,54 27,-54-28,36 1,-36 14,18-14,0 0,-18 0,36 0,-36 0,35 0,-35 1,36-1,-18 13,0-13,0 0,0 0,0-13,0 13,18 0,-18 0,18 14,0-14,-18 0,18 0,-19 0,19 0,1-13,-20 13,19-13,0 13,0-13,-18 0,0 0,18 0,-1 0,2 0,-20 0,19 0,0 0,0 0,0-13,-18 13,18-13,18 13,-36-13,17 0,1 13,-18-26,1 26,17-13,-19-14,1 27,0-13,0 13,0-13,18 13,-36-13,18 13,0-13,-18 0,0 0,18 0,-1 0,-17 0,19-1,-19 1,18 0,-18 0,18 0,-18 0,0 0,18-14,-18 14,0 1,0-2,0 1,0 0,0 0,0 0,0 0,0 0,0 0,17 13,-17-14,0 1,0 26,0-26,0 13</inkml:trace>
  <inkml:trace contextRef="#ctx0" brushRef="#br1" timeOffset="1">1508 158,'19'0,"-2"0,2 0,-2 0,1 0,0-13,0 13,18-27,0 14,0-13,0 13,18 0,17-13,-35 26,-18-13,36 0,-36 13,-18 13,0 0,0 0,0 0,0 0,0 0,0 0,0 0,0 0,0 1,0-1,18-13,-18 0</inkml:trace>
  <inkml:trace contextRef="#ctx0" brushRef="#br2" timeOffset="2">0 249,'19'-12,"-19"-2,0 1,0 0,17-13,1 13,-18-13,19 26,-19-27,17 14,2 0,-2-13,-17 0,18 26,-18-13,0 0,18 13,0 0,0 0,0 0,18 0,-18 13,0-13,-18 13,36-13,-18 0,0 13,0-13,18 0,-19 0,1 13,1-13,-2 13,1-13,-18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1-21T00:32:09.948"/>
    </inkml:context>
    <inkml:brush xml:id="br0">
      <inkml:brushProperty name="width" value="0.1" units="cm"/>
      <inkml:brushProperty name="height" value="0.1" units="cm"/>
      <inkml:brushProperty name="color" value="#AE198D"/>
      <inkml:brushProperty name="ignorePressure" value="1"/>
      <inkml:brushProperty name="inkEffects" value="galaxy"/>
      <inkml:brushProperty name="anchorX" value="0"/>
      <inkml:brushProperty name="anchorY" value="0"/>
      <inkml:brushProperty name="scaleFactor" value="0.5"/>
    </inkml:brush>
    <inkml:brush xml:id="br1">
      <inkml:brushProperty name="width" value="0.1" units="cm"/>
      <inkml:brushProperty name="height" value="0.1" units="cm"/>
      <inkml:brushProperty name="color" value="#AE198D"/>
      <inkml:brushProperty name="ignorePressure" value="1"/>
      <inkml:brushProperty name="inkEffects" value="galaxy"/>
      <inkml:brushProperty name="anchorX" value="-4123.58057"/>
      <inkml:brushProperty name="anchorY" value="-1207.28406"/>
      <inkml:brushProperty name="scaleFactor" value="0.5"/>
    </inkml:brush>
    <inkml:brush xml:id="br2">
      <inkml:brushProperty name="width" value="0.1" units="cm"/>
      <inkml:brushProperty name="height" value="0.1" units="cm"/>
      <inkml:brushProperty name="color" value="#AE198D"/>
      <inkml:brushProperty name="ignorePressure" value="1"/>
      <inkml:brushProperty name="inkEffects" value="galaxy"/>
      <inkml:brushProperty name="anchorX" value="-6334.32129"/>
      <inkml:brushProperty name="anchorY" value="-2445.92603"/>
      <inkml:brushProperty name="scaleFactor" value="0.5"/>
    </inkml:brush>
  </inkml:definitions>
  <inkml:trace contextRef="#ctx0" brushRef="#br0">216 132,'0'13,"0"0,18-13,-18 26,18-26,-18 13,54 27,-54-28,36 1,-36 14,18-14,0 0,-18 0,36 0,-36 0,35 0,-35 1,36-1,-18 13,0-13,0 0,0 0,0-13,0 13,18 0,-18 0,18 14,0-14,-18 0,18 0,-19 0,19 0,1-13,-20 13,19-13,0 13,0-13,-18 0,0 0,18 0,-1 0,2 0,-20 0,19 0,0 0,0 0,0-13,-18 13,18-13,18 13,-36-13,17 0,1 13,-18-26,1 26,17-13,-19-14,1 27,0-13,0 13,0-13,18 13,-36-13,18 13,0-13,-18 0,0 0,18 0,-1 0,-17 0,19-1,-19 1,18 0,-18 0,18 0,-18 0,0 0,18-14,-18 14,0 1,0-2,0 1,0 0,0 0,0 0,0 0,0 0,0 0,17 13,-17-14,0 1,0 26,0-26,0 13</inkml:trace>
  <inkml:trace contextRef="#ctx0" brushRef="#br1" timeOffset="1">1508 158,'19'0,"-2"0,2 0,-2 0,1 0,0-13,0 13,18-27,0 14,0-13,0 13,18 0,17-13,-35 26,-18-13,36 0,-36 13,-18 13,0 0,0 0,0 0,0 0,0 0,0 0,0 0,0 0,0 1,0-1,18-13,-18 0</inkml:trace>
  <inkml:trace contextRef="#ctx0" brushRef="#br2" timeOffset="2">0 249,'19'-12,"-19"-2,0 1,0 0,17-13,1 13,-18-13,19 26,-19-27,17 14,2 0,-2-13,-17 0,18 26,-18-13,0 0,18 13,0 0,0 0,0 0,18 0,-18 13,0-13,-18 13,36-13,-18 0,0 13,0-13,18 0,-19 0,1 13,1-13,-2 13,1-13,-18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1BFC-FFAC-764C-AA89-098706458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7557F-F1A4-AD43-96E2-0A416A0BA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786F-32F4-CB4C-A48A-0F36ECAD2BAA}"/>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5" name="Footer Placeholder 4">
            <a:extLst>
              <a:ext uri="{FF2B5EF4-FFF2-40B4-BE49-F238E27FC236}">
                <a16:creationId xmlns:a16="http://schemas.microsoft.com/office/drawing/2014/main" id="{07CEFA57-ED36-4042-A0BB-62682CB3D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74D04-0BBC-7344-95A8-73061377A83B}"/>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42461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5F6B-8E45-9341-B80D-D2561BEA9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E0E6C-2C2C-8744-96CB-FEF70C467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D598F-3007-D84F-B070-2E63C0F66358}"/>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5" name="Footer Placeholder 4">
            <a:extLst>
              <a:ext uri="{FF2B5EF4-FFF2-40B4-BE49-F238E27FC236}">
                <a16:creationId xmlns:a16="http://schemas.microsoft.com/office/drawing/2014/main" id="{4AFB7B6C-B2DF-9F40-871E-6EB98A666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2915C-0806-1948-8123-2ED4B08DF9BA}"/>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9115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EBDD1-735B-5C44-9BC4-CB1430E40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DFC3C1-AE04-F342-92FC-F79B82A64A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44DDB-1833-EC48-8B4B-3D9249F95A79}"/>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5" name="Footer Placeholder 4">
            <a:extLst>
              <a:ext uri="{FF2B5EF4-FFF2-40B4-BE49-F238E27FC236}">
                <a16:creationId xmlns:a16="http://schemas.microsoft.com/office/drawing/2014/main" id="{3B82A005-3024-2940-9F77-C74748754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B3EB6-97AC-DA45-AA14-F32AB15B8BF3}"/>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90809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B62-9C09-484E-9B94-6CF32D15F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FAEC0-E8FB-944C-8096-ED201AE54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BFA5E-7B5B-254F-9276-AF7408ABF50D}"/>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5" name="Footer Placeholder 4">
            <a:extLst>
              <a:ext uri="{FF2B5EF4-FFF2-40B4-BE49-F238E27FC236}">
                <a16:creationId xmlns:a16="http://schemas.microsoft.com/office/drawing/2014/main" id="{7211EC86-E9ED-E94B-B419-90B3942AF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BE274-96D1-6143-A94D-1379571210D4}"/>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8987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85F3-6D3A-9F44-B065-488CDCD3A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393B5-FC07-7D45-AF9A-08404F23E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0D992-900E-0849-AA03-0BCA81BFCC07}"/>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5" name="Footer Placeholder 4">
            <a:extLst>
              <a:ext uri="{FF2B5EF4-FFF2-40B4-BE49-F238E27FC236}">
                <a16:creationId xmlns:a16="http://schemas.microsoft.com/office/drawing/2014/main" id="{C7845EC4-E7C8-894D-A9E2-4DF27A0C2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FA256-B231-7E46-9DAD-C986AA8851B0}"/>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19964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6214-6F5E-3943-8F5B-82D14DFF6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10865-A7E2-8C4D-B951-19F651E6D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581C1-F4BA-9D4A-9AD5-2D24FC0E26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45304-C6A9-9348-894C-28AB63ABF897}"/>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6" name="Footer Placeholder 5">
            <a:extLst>
              <a:ext uri="{FF2B5EF4-FFF2-40B4-BE49-F238E27FC236}">
                <a16:creationId xmlns:a16="http://schemas.microsoft.com/office/drawing/2014/main" id="{2C2B607E-E2A7-DF41-ABBA-0B327E442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162EF-BD93-1D49-BFD0-CD89D7754719}"/>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30304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4425-207F-8C44-8610-73D513944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26DC1-2BA8-EF43-81D4-28B004EA6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F249F-A604-CD4F-9232-8DD438725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D32495-9A4E-8C4A-A8DF-B714204F2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8193C-FC90-0B44-A52C-89009BCE3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8768E-1EE7-E449-893A-F4CFF70E55EE}"/>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8" name="Footer Placeholder 7">
            <a:extLst>
              <a:ext uri="{FF2B5EF4-FFF2-40B4-BE49-F238E27FC236}">
                <a16:creationId xmlns:a16="http://schemas.microsoft.com/office/drawing/2014/main" id="{1EE9A5A7-FD63-3243-8DD0-A56807A22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60D8A-FACA-F04B-B5B0-0391DA60C94C}"/>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1578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6C6F-538F-3C4B-8B18-5745FD9C9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51C006-2924-8C4D-89D3-5A26DA128963}"/>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4" name="Footer Placeholder 3">
            <a:extLst>
              <a:ext uri="{FF2B5EF4-FFF2-40B4-BE49-F238E27FC236}">
                <a16:creationId xmlns:a16="http://schemas.microsoft.com/office/drawing/2014/main" id="{ED66CD1A-F69E-9C42-A72A-5C810BEA0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1EEE0-7EE4-F948-A6B6-8BE69CE45061}"/>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2781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849CE-A277-0149-BDB3-BD646AADA28E}"/>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3" name="Footer Placeholder 2">
            <a:extLst>
              <a:ext uri="{FF2B5EF4-FFF2-40B4-BE49-F238E27FC236}">
                <a16:creationId xmlns:a16="http://schemas.microsoft.com/office/drawing/2014/main" id="{5F2E1DD5-5AC8-5942-86AB-BCF2F2A89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DB509-5E78-9E47-886E-F8DFA29E32A5}"/>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66708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4D57-26FA-A24D-AE21-39C015CEF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2BF397-93DB-1B4E-96B8-0BE65A43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C7F35C-289C-1F4F-AF5B-BFF28FF58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0F6BE-BD89-FE49-A59C-EC109D5F6C96}"/>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6" name="Footer Placeholder 5">
            <a:extLst>
              <a:ext uri="{FF2B5EF4-FFF2-40B4-BE49-F238E27FC236}">
                <a16:creationId xmlns:a16="http://schemas.microsoft.com/office/drawing/2014/main" id="{36EE33AC-0545-544C-82C8-9B2988A3E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3C141-151A-C54D-927E-713538C1BC26}"/>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415686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63D3-349A-2B49-97DB-F1752D1B2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67166-E57A-7840-A584-45A41BD06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BDB9C2-2B8B-9142-BA92-12B109855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735BA-71BF-A248-9DDC-4EE651540AF3}"/>
              </a:ext>
            </a:extLst>
          </p:cNvPr>
          <p:cNvSpPr>
            <a:spLocks noGrp="1"/>
          </p:cNvSpPr>
          <p:nvPr>
            <p:ph type="dt" sz="half" idx="10"/>
          </p:nvPr>
        </p:nvSpPr>
        <p:spPr/>
        <p:txBody>
          <a:bodyPr/>
          <a:lstStyle/>
          <a:p>
            <a:fld id="{97D76BEF-B6B1-0B4C-AA99-A4B7AFC954EB}" type="datetimeFigureOut">
              <a:rPr lang="en-US" smtClean="0"/>
              <a:t>11/12/20</a:t>
            </a:fld>
            <a:endParaRPr lang="en-US"/>
          </a:p>
        </p:txBody>
      </p:sp>
      <p:sp>
        <p:nvSpPr>
          <p:cNvPr id="6" name="Footer Placeholder 5">
            <a:extLst>
              <a:ext uri="{FF2B5EF4-FFF2-40B4-BE49-F238E27FC236}">
                <a16:creationId xmlns:a16="http://schemas.microsoft.com/office/drawing/2014/main" id="{646EF8DA-84FD-8C4E-B89E-2D939934B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8DC73-D61F-704D-BD04-5C98E74C8E4E}"/>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98049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9C225-B876-CF42-B563-24CDCFA71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38817C-01D3-0245-93DA-2B751FB41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E3D12-A97A-5E44-9288-9A2D07A48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76BEF-B6B1-0B4C-AA99-A4B7AFC954EB}" type="datetimeFigureOut">
              <a:rPr lang="en-US" smtClean="0"/>
              <a:t>11/12/20</a:t>
            </a:fld>
            <a:endParaRPr lang="en-US"/>
          </a:p>
        </p:txBody>
      </p:sp>
      <p:sp>
        <p:nvSpPr>
          <p:cNvPr id="5" name="Footer Placeholder 4">
            <a:extLst>
              <a:ext uri="{FF2B5EF4-FFF2-40B4-BE49-F238E27FC236}">
                <a16:creationId xmlns:a16="http://schemas.microsoft.com/office/drawing/2014/main" id="{B5B15098-D0DD-6443-9871-19D5CC6A0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23CB02-BB58-8148-9F9F-9C5F84125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860A0-9268-384A-90BA-34F8B77D73CA}" type="slidenum">
              <a:rPr lang="en-US" smtClean="0"/>
              <a:t>‹#›</a:t>
            </a:fld>
            <a:endParaRPr lang="en-US"/>
          </a:p>
        </p:txBody>
      </p:sp>
    </p:spTree>
    <p:extLst>
      <p:ext uri="{BB962C8B-B14F-4D97-AF65-F5344CB8AC3E}">
        <p14:creationId xmlns:p14="http://schemas.microsoft.com/office/powerpoint/2010/main" val="102586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5.tiff"/><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tiff"/><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tiff"/><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tiff"/><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2.xml"/><Relationship Id="rId3" Type="http://schemas.openxmlformats.org/officeDocument/2006/relationships/image" Target="../media/image8.png"/><Relationship Id="rId7" Type="http://schemas.openxmlformats.org/officeDocument/2006/relationships/customXml" Target="../ink/ink1.xml"/><Relationship Id="rId12" Type="http://schemas.openxmlformats.org/officeDocument/2006/relationships/image" Target="../media/image16.png"/><Relationship Id="rId2" Type="http://schemas.openxmlformats.org/officeDocument/2006/relationships/image" Target="../media/image7.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7AC8-D0E7-7047-91F6-E9DD523B9B58}"/>
              </a:ext>
            </a:extLst>
          </p:cNvPr>
          <p:cNvSpPr>
            <a:spLocks noGrp="1"/>
          </p:cNvSpPr>
          <p:nvPr>
            <p:ph type="ctrTitle"/>
          </p:nvPr>
        </p:nvSpPr>
        <p:spPr/>
        <p:txBody>
          <a:bodyPr/>
          <a:lstStyle/>
          <a:p>
            <a:r>
              <a:rPr lang="en-US" dirty="0"/>
              <a:t>Unit 13: </a:t>
            </a:r>
            <a:br>
              <a:rPr lang="en-US" dirty="0"/>
            </a:br>
            <a:r>
              <a:rPr lang="en-US" dirty="0"/>
              <a:t>For Live Session Assignment</a:t>
            </a:r>
          </a:p>
        </p:txBody>
      </p:sp>
      <p:sp>
        <p:nvSpPr>
          <p:cNvPr id="3" name="Subtitle 2">
            <a:extLst>
              <a:ext uri="{FF2B5EF4-FFF2-40B4-BE49-F238E27FC236}">
                <a16:creationId xmlns:a16="http://schemas.microsoft.com/office/drawing/2014/main" id="{79AB46FE-DD42-3A4A-BC63-128B3FC1E7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7543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9492"/>
            <a:ext cx="4343400" cy="1143000"/>
          </a:xfrm>
        </p:spPr>
        <p:txBody>
          <a:bodyPr/>
          <a:lstStyle/>
          <a:p>
            <a:r>
              <a:rPr lang="en-US" dirty="0"/>
              <a:t>Echolocation!!!</a:t>
            </a:r>
          </a:p>
        </p:txBody>
      </p:sp>
      <mc:AlternateContent xmlns:mc="http://schemas.openxmlformats.org/markup-compatibility/2006">
        <mc:Choice xmlns:a14="http://schemas.microsoft.com/office/drawing/2010/main" Requires="a14">
          <p:sp>
            <p:nvSpPr>
              <p:cNvPr id="6" name="TextBox 5"/>
              <p:cNvSpPr txBox="1"/>
              <p:nvPr/>
            </p:nvSpPr>
            <p:spPr>
              <a:xfrm>
                <a:off x="1524000" y="1213586"/>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solidFill>
                            <a:srgbClr val="0070C0"/>
                          </a:solidFill>
                          <a:latin typeface="Cambria Math" charset="0"/>
                          <a:ea typeface="Cambria Math" charset="0"/>
                          <a:cs typeface="Cambria Math" charset="0"/>
                        </a:rPr>
                        <m:t>𝜇</m:t>
                      </m:r>
                      <m:d>
                        <m:dPr>
                          <m:begChr m:val="{"/>
                          <m:endChr m:val="|"/>
                          <m:ctrlPr>
                            <a:rPr lang="en-US" sz="1600" i="1">
                              <a:solidFill>
                                <a:srgbClr val="0070C0"/>
                              </a:solidFill>
                              <a:latin typeface="Cambria Math" panose="02040503050406030204" pitchFamily="18" charset="0"/>
                              <a:ea typeface="Cambria Math" charset="0"/>
                              <a:cs typeface="Cambria Math" charset="0"/>
                            </a:rPr>
                          </m:ctrlPr>
                        </m:dPr>
                        <m:e>
                          <m:r>
                            <a:rPr lang="en-US" sz="1600" i="1">
                              <a:solidFill>
                                <a:srgbClr val="0070C0"/>
                              </a:solidFill>
                              <a:latin typeface="Cambria Math" charset="0"/>
                              <a:ea typeface="Cambria Math" charset="0"/>
                              <a:cs typeface="Cambria Math" charset="0"/>
                            </a:rPr>
                            <m:t>𝑙𝑒𝑛𝑒𝑟</m:t>
                          </m:r>
                          <m:r>
                            <a:rPr lang="en-US" sz="1600" i="1">
                              <a:solidFill>
                                <a:srgbClr val="0070C0"/>
                              </a:solidFill>
                              <a:latin typeface="Cambria Math" panose="02040503050406030204" pitchFamily="18" charset="0"/>
                              <a:ea typeface="Cambria Math" charset="0"/>
                              <a:cs typeface="Cambria Math" charset="0"/>
                            </a:rPr>
                            <m:t>𝑔</m:t>
                          </m:r>
                          <m:r>
                            <a:rPr lang="en-US" sz="1600" i="1">
                              <a:solidFill>
                                <a:srgbClr val="0070C0"/>
                              </a:solidFill>
                              <a:latin typeface="Cambria Math" charset="0"/>
                              <a:ea typeface="Cambria Math" charset="0"/>
                              <a:cs typeface="Cambria Math" charset="0"/>
                            </a:rPr>
                            <m:t>𝑦</m:t>
                          </m:r>
                          <m:r>
                            <a:rPr lang="en-US" sz="1600" i="1">
                              <a:solidFill>
                                <a:srgbClr val="0070C0"/>
                              </a:solidFill>
                              <a:latin typeface="Cambria Math" charset="0"/>
                              <a:ea typeface="Cambria Math" charset="0"/>
                              <a:cs typeface="Cambria Math" charset="0"/>
                            </a:rPr>
                            <m:t> </m:t>
                          </m:r>
                        </m:e>
                      </m:d>
                      <m:r>
                        <a:rPr lang="en-US" sz="1600" i="1">
                          <a:solidFill>
                            <a:srgbClr val="0070C0"/>
                          </a:solidFill>
                          <a:latin typeface="Cambria Math" charset="0"/>
                          <a:ea typeface="Cambria Math" charset="0"/>
                          <a:cs typeface="Cambria Math" charset="0"/>
                        </a:rPr>
                        <m:t>𝑙𝑚𝑎𝑠𝑠</m:t>
                      </m:r>
                      <m:r>
                        <a:rPr lang="en-US" sz="1600" i="1">
                          <a:solidFill>
                            <a:srgbClr val="0070C0"/>
                          </a:solidFill>
                          <a:latin typeface="Cambria Math" charset="0"/>
                          <a:ea typeface="Cambria Math" charset="0"/>
                          <a:cs typeface="Cambria Math" charset="0"/>
                        </a:rPr>
                        <m:t>, </m:t>
                      </m:r>
                      <m:r>
                        <a:rPr lang="en-US" sz="1600" i="1">
                          <a:solidFill>
                            <a:srgbClr val="0070C0"/>
                          </a:solidFill>
                          <a:latin typeface="Cambria Math" charset="0"/>
                          <a:ea typeface="Cambria Math" charset="0"/>
                          <a:cs typeface="Cambria Math" charset="0"/>
                        </a:rPr>
                        <m:t>𝑇𝑌𝑃𝐸</m:t>
                      </m:r>
                      <m:r>
                        <a:rPr lang="en-US" sz="1600" i="1">
                          <a:solidFill>
                            <a:srgbClr val="0070C0"/>
                          </a:solidFill>
                          <a:latin typeface="Cambria Math" charset="0"/>
                          <a:ea typeface="Cambria Math" charset="0"/>
                          <a:cs typeface="Cambria Math" charset="0"/>
                        </a:rPr>
                        <m:t>}= </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0</m:t>
                          </m:r>
                        </m:sub>
                      </m:sSub>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1</m:t>
                          </m:r>
                        </m:sub>
                      </m:sSub>
                      <m:r>
                        <a:rPr lang="en-US" sz="1600" i="1">
                          <a:solidFill>
                            <a:srgbClr val="0070C0"/>
                          </a:solidFill>
                          <a:latin typeface="Cambria Math" charset="0"/>
                          <a:ea typeface="Cambria Math" charset="0"/>
                          <a:cs typeface="Cambria Math" charset="0"/>
                        </a:rPr>
                        <m:t>𝑙𝑚𝑎𝑠𝑠</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2</m:t>
                          </m:r>
                        </m:sub>
                      </m:sSub>
                      <m:r>
                        <a:rPr lang="en-US" sz="1600" i="1">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3</m:t>
                          </m:r>
                        </m:sub>
                      </m:sSub>
                      <m:r>
                        <a:rPr lang="en-US" sz="1600" i="1">
                          <a:solidFill>
                            <a:srgbClr val="0070C0"/>
                          </a:solidFill>
                          <a:latin typeface="Cambria Math" charset="0"/>
                          <a:ea typeface="Cambria Math" charset="0"/>
                          <a:cs typeface="Cambria Math" charset="0"/>
                        </a:rPr>
                        <m:t>𝑒𝑏𝑎𝑡</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4</m:t>
                          </m:r>
                        </m:sub>
                      </m:sSub>
                      <m:r>
                        <a:rPr lang="en-US" sz="1600" i="1">
                          <a:solidFill>
                            <a:srgbClr val="0070C0"/>
                          </a:solidFill>
                          <a:latin typeface="Cambria Math" charset="0"/>
                          <a:ea typeface="Cambria Math" charset="0"/>
                          <a:cs typeface="Cambria Math" charset="0"/>
                        </a:rPr>
                        <m:t>𝑙𝑚𝑎𝑠𝑠</m:t>
                      </m:r>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5</m:t>
                          </m:r>
                        </m:sub>
                      </m:sSub>
                      <m:r>
                        <a:rPr lang="en-US" sz="1600" i="1">
                          <a:solidFill>
                            <a:srgbClr val="0070C0"/>
                          </a:solidFill>
                          <a:latin typeface="Cambria Math" charset="0"/>
                          <a:ea typeface="Cambria Math" charset="0"/>
                          <a:cs typeface="Cambria Math" charset="0"/>
                        </a:rPr>
                        <m:t> </m:t>
                      </m:r>
                      <m:r>
                        <a:rPr lang="en-US" sz="1600" i="1">
                          <a:solidFill>
                            <a:srgbClr val="0070C0"/>
                          </a:solidFill>
                          <a:latin typeface="Cambria Math" charset="0"/>
                          <a:ea typeface="Cambria Math" charset="0"/>
                          <a:cs typeface="Cambria Math" charset="0"/>
                        </a:rPr>
                        <m:t>𝑙𝑚𝑎𝑠𝑠</m:t>
                      </m:r>
                      <m:r>
                        <a:rPr lang="en-US" sz="1600" i="1">
                          <a:solidFill>
                            <a:srgbClr val="0070C0"/>
                          </a:solidFill>
                          <a:latin typeface="Cambria Math" charset="0"/>
                          <a:ea typeface="Cambria Math" charset="0"/>
                          <a:cs typeface="Cambria Math" charset="0"/>
                        </a:rPr>
                        <m:t> ∗</m:t>
                      </m:r>
                      <m:r>
                        <a:rPr lang="en-US" sz="1600" i="1">
                          <a:solidFill>
                            <a:srgbClr val="0070C0"/>
                          </a:solidFill>
                          <a:latin typeface="Cambria Math" charset="0"/>
                          <a:ea typeface="Cambria Math" charset="0"/>
                          <a:cs typeface="Cambria Math" charset="0"/>
                        </a:rPr>
                        <m:t>𝑒𝑏𝑎𝑡</m:t>
                      </m:r>
                    </m:oMath>
                  </m:oMathPara>
                </a14:m>
                <a:endParaRPr lang="en-US" sz="1600" i="1" dirty="0">
                  <a:solidFill>
                    <a:srgbClr val="0070C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1524000" y="1213586"/>
                <a:ext cx="8915400" cy="246221"/>
              </a:xfrm>
              <a:prstGeom prst="rect">
                <a:avLst/>
              </a:prstGeom>
              <a:blipFill>
                <a:blip r:embed="rId2"/>
                <a:stretch>
                  <a:fillRect t="-5000" b="-4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C1253D51-3C0C-402F-B698-E8C1E7248654}"/>
                  </a:ext>
                </a:extLst>
              </p:cNvPr>
              <p:cNvSpPr txBox="1"/>
              <p:nvPr/>
            </p:nvSpPr>
            <p:spPr>
              <a:xfrm>
                <a:off x="1680230" y="2328252"/>
                <a:ext cx="7086600" cy="246221"/>
              </a:xfrm>
              <a:prstGeom prst="rect">
                <a:avLst/>
              </a:prstGeom>
              <a:noFill/>
            </p:spPr>
            <p:txBody>
              <a:bodyPr wrap="square" lIns="0" tIns="0" rIns="0" bIns="0" rtlCol="0">
                <a:spAutoFit/>
              </a:bodyPr>
              <a:lstStyle/>
              <a:p>
                <a14:m>
                  <m:oMath xmlns:m="http://schemas.openxmlformats.org/officeDocument/2006/math">
                    <m:r>
                      <a:rPr lang="en-US" sz="1600" i="1">
                        <a:solidFill>
                          <a:srgbClr val="00B050"/>
                        </a:solidFill>
                        <a:latin typeface="Cambria Math" charset="0"/>
                        <a:ea typeface="Cambria Math" charset="0"/>
                        <a:cs typeface="Cambria Math" charset="0"/>
                      </a:rPr>
                      <m:t>𝜇</m:t>
                    </m:r>
                    <m:d>
                      <m:dPr>
                        <m:begChr m:val="{"/>
                        <m:endChr m:val="|"/>
                        <m:ctrlPr>
                          <a:rPr lang="en-US" sz="1600" i="1">
                            <a:solidFill>
                              <a:srgbClr val="00B050"/>
                            </a:solidFill>
                            <a:latin typeface="Cambria Math" panose="02040503050406030204" pitchFamily="18" charset="0"/>
                            <a:ea typeface="Cambria Math" charset="0"/>
                            <a:cs typeface="Cambria Math" charset="0"/>
                          </a:rPr>
                        </m:ctrlPr>
                      </m:dPr>
                      <m:e>
                        <m:r>
                          <a:rPr lang="en-US" sz="1600" i="1">
                            <a:solidFill>
                              <a:srgbClr val="00B050"/>
                            </a:solidFill>
                            <a:latin typeface="Cambria Math" charset="0"/>
                            <a:ea typeface="Cambria Math" charset="0"/>
                            <a:cs typeface="Cambria Math" charset="0"/>
                          </a:rPr>
                          <m:t>𝑙𝑒𝑛𝑒𝑟</m:t>
                        </m:r>
                        <m:r>
                          <a:rPr lang="en-US" sz="1600" i="1">
                            <a:solidFill>
                              <a:srgbClr val="00B050"/>
                            </a:solidFill>
                            <a:latin typeface="Cambria Math" panose="02040503050406030204" pitchFamily="18" charset="0"/>
                            <a:ea typeface="Cambria Math" charset="0"/>
                            <a:cs typeface="Cambria Math" charset="0"/>
                          </a:rPr>
                          <m:t>𝑔</m:t>
                        </m:r>
                        <m:r>
                          <a:rPr lang="en-US" sz="1600" i="1">
                            <a:solidFill>
                              <a:srgbClr val="00B050"/>
                            </a:solidFill>
                            <a:latin typeface="Cambria Math" charset="0"/>
                            <a:ea typeface="Cambria Math" charset="0"/>
                            <a:cs typeface="Cambria Math" charset="0"/>
                          </a:rPr>
                          <m:t>𝑦</m:t>
                        </m:r>
                        <m:r>
                          <a:rPr lang="en-US" sz="1600" i="1">
                            <a:solidFill>
                              <a:srgbClr val="00B050"/>
                            </a:solidFill>
                            <a:latin typeface="Cambria Math" charset="0"/>
                            <a:ea typeface="Cambria Math" charset="0"/>
                            <a:cs typeface="Cambria Math" charset="0"/>
                          </a:rPr>
                          <m:t> </m:t>
                        </m:r>
                      </m:e>
                    </m:d>
                    <m:r>
                      <a:rPr lang="en-US" sz="1600" i="1">
                        <a:solidFill>
                          <a:srgbClr val="00B050"/>
                        </a:solidFill>
                        <a:latin typeface="Cambria Math" charset="0"/>
                        <a:ea typeface="Cambria Math" charset="0"/>
                        <a:cs typeface="Cambria Math" charset="0"/>
                      </a:rPr>
                      <m:t>𝑙𝑚𝑎𝑠𝑠</m:t>
                    </m:r>
                    <m:r>
                      <a:rPr lang="en-US" sz="1600" i="1">
                        <a:solidFill>
                          <a:srgbClr val="00B050"/>
                        </a:solidFill>
                        <a:latin typeface="Cambria Math" charset="0"/>
                        <a:ea typeface="Cambria Math" charset="0"/>
                        <a:cs typeface="Cambria Math" charset="0"/>
                      </a:rPr>
                      <m:t>, </m:t>
                    </m:r>
                    <m:r>
                      <a:rPr lang="en-US" sz="1600" i="1">
                        <a:solidFill>
                          <a:srgbClr val="00B050"/>
                        </a:solidFill>
                        <a:latin typeface="Cambria Math" charset="0"/>
                        <a:ea typeface="Cambria Math" charset="0"/>
                        <a:cs typeface="Cambria Math" charset="0"/>
                      </a:rPr>
                      <m:t>𝑇𝑌𝑃𝐸</m:t>
                    </m:r>
                    <m:r>
                      <a:rPr lang="en-US" sz="1600" i="1">
                        <a:solidFill>
                          <a:srgbClr val="00B050"/>
                        </a:solidFill>
                        <a:latin typeface="Cambria Math" panose="02040503050406030204" pitchFamily="18" charset="0"/>
                        <a:ea typeface="Cambria Math" charset="0"/>
                        <a:cs typeface="Cambria Math" charset="0"/>
                      </a:rPr>
                      <m:t>=</m:t>
                    </m:r>
                    <m:r>
                      <a:rPr lang="en-US" sz="1600" b="1" i="1">
                        <a:solidFill>
                          <a:srgbClr val="00B050"/>
                        </a:solidFill>
                        <a:latin typeface="Cambria Math" panose="02040503050406030204" pitchFamily="18" charset="0"/>
                        <a:ea typeface="Cambria Math" charset="0"/>
                        <a:cs typeface="Cambria Math" charset="0"/>
                      </a:rPr>
                      <m:t>𝒆𝒃𝒂𝒕</m:t>
                    </m:r>
                    <m:r>
                      <a:rPr lang="en-US" sz="1600" i="1">
                        <a:solidFill>
                          <a:srgbClr val="00B050"/>
                        </a:solidFill>
                        <a:latin typeface="Cambria Math" charset="0"/>
                        <a:ea typeface="Cambria Math" charset="0"/>
                        <a:cs typeface="Cambria Math" charset="0"/>
                      </a:rPr>
                      <m:t>}=</m:t>
                    </m:r>
                    <m:d>
                      <m:dPr>
                        <m:ctrlPr>
                          <a:rPr lang="en-US" sz="1600" i="1">
                            <a:solidFill>
                              <a:srgbClr val="00B050"/>
                            </a:solidFill>
                            <a:latin typeface="Cambria Math" panose="02040503050406030204" pitchFamily="18" charset="0"/>
                            <a:ea typeface="Cambria Math" charset="0"/>
                            <a:cs typeface="Cambria Math" charset="0"/>
                          </a:rPr>
                        </m:ctrlPr>
                      </m:dPr>
                      <m:e>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e>
                    </m:d>
                    <m:r>
                      <a:rPr lang="en-US" sz="1600" i="1">
                        <a:solidFill>
                          <a:srgbClr val="00B050"/>
                        </a:solidFill>
                        <a:latin typeface="Cambria Math" panose="02040503050406030204" pitchFamily="18" charset="0"/>
                        <a:ea typeface="Cambria Math" charset="0"/>
                        <a:cs typeface="Cambria Math" charset="0"/>
                      </a:rPr>
                      <m:t>+(</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1</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5</m:t>
                        </m:r>
                      </m:sub>
                    </m:sSub>
                    <m:r>
                      <a:rPr lang="en-US" sz="1600" i="1">
                        <a:solidFill>
                          <a:srgbClr val="00B050"/>
                        </a:solidFill>
                        <a:latin typeface="Cambria Math" panose="02040503050406030204" pitchFamily="18" charset="0"/>
                        <a:ea typeface="Cambria Math" charset="0"/>
                        <a:cs typeface="Cambria Math" charset="0"/>
                      </a:rPr>
                      <m:t>)</m:t>
                    </m:r>
                    <m:r>
                      <a:rPr lang="en-US" sz="1600" i="1">
                        <a:solidFill>
                          <a:srgbClr val="00B050"/>
                        </a:solidFill>
                        <a:latin typeface="Cambria Math" charset="0"/>
                        <a:ea typeface="Cambria Math" charset="0"/>
                        <a:cs typeface="Cambria Math" charset="0"/>
                      </a:rPr>
                      <m:t>𝑙𝑚𝑎𝑠𝑠</m:t>
                    </m:r>
                  </m:oMath>
                </a14:m>
                <a:r>
                  <a:rPr lang="en-US" sz="1600" i="1" dirty="0">
                    <a:solidFill>
                      <a:srgbClr val="00B050"/>
                    </a:solidFill>
                  </a:rPr>
                  <a:t>:  slope =</a:t>
                </a:r>
                <a:r>
                  <a:rPr lang="en-US" sz="1600" dirty="0">
                    <a:solidFill>
                      <a:srgbClr val="00B050"/>
                    </a:solidFill>
                    <a:ea typeface="Cambria Math" charset="0"/>
                    <a:cs typeface="Cambria Math" charset="0"/>
                  </a:rPr>
                  <a:t> </a:t>
                </a:r>
                <a14:m>
                  <m:oMath xmlns:m="http://schemas.openxmlformats.org/officeDocument/2006/math">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𝟏</m:t>
                        </m:r>
                      </m:sub>
                    </m:sSub>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m:t>
                        </m:r>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𝟓</m:t>
                        </m:r>
                      </m:sub>
                    </m:sSub>
                  </m:oMath>
                </a14:m>
                <a:r>
                  <a:rPr lang="en-US" sz="1600" i="1" dirty="0">
                    <a:solidFill>
                      <a:srgbClr val="00B050"/>
                    </a:solidFill>
                  </a:rPr>
                  <a:t> </a:t>
                </a:r>
              </a:p>
            </p:txBody>
          </p:sp>
        </mc:Choice>
        <mc:Fallback>
          <p:sp>
            <p:nvSpPr>
              <p:cNvPr id="38" name="TextBox 37">
                <a:extLst>
                  <a:ext uri="{FF2B5EF4-FFF2-40B4-BE49-F238E27FC236}">
                    <a16:creationId xmlns:a16="http://schemas.microsoft.com/office/drawing/2014/main" id="{C1253D51-3C0C-402F-B698-E8C1E7248654}"/>
                  </a:ext>
                </a:extLst>
              </p:cNvPr>
              <p:cNvSpPr txBox="1">
                <a:spLocks noRot="1" noChangeAspect="1" noMove="1" noResize="1" noEditPoints="1" noAdjustHandles="1" noChangeArrowheads="1" noChangeShapeType="1" noTextEdit="1"/>
              </p:cNvSpPr>
              <p:nvPr/>
            </p:nvSpPr>
            <p:spPr>
              <a:xfrm>
                <a:off x="1680230" y="2328252"/>
                <a:ext cx="7086600" cy="246221"/>
              </a:xfrm>
              <a:prstGeom prst="rect">
                <a:avLst/>
              </a:prstGeom>
              <a:blipFill>
                <a:blip r:embed="rId3"/>
                <a:stretch>
                  <a:fillRect l="-894" t="-25000"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2758482C-4D3B-4B9C-8C60-54A71CA134DF}"/>
                  </a:ext>
                </a:extLst>
              </p:cNvPr>
              <p:cNvSpPr txBox="1"/>
              <p:nvPr/>
            </p:nvSpPr>
            <p:spPr>
              <a:xfrm>
                <a:off x="1699985" y="3057115"/>
                <a:ext cx="7086600" cy="246221"/>
              </a:xfrm>
              <a:prstGeom prst="rect">
                <a:avLst/>
              </a:prstGeom>
              <a:noFill/>
            </p:spPr>
            <p:txBody>
              <a:bodyPr wrap="square" lIns="0" tIns="0" rIns="0" bIns="0" rtlCol="0">
                <a:spAutoFit/>
              </a:bodyPr>
              <a:lstStyle/>
              <a:p>
                <a14:m>
                  <m:oMath xmlns:m="http://schemas.openxmlformats.org/officeDocument/2006/math">
                    <m:r>
                      <a:rPr lang="en-US" sz="1600" i="1">
                        <a:latin typeface="Cambria Math" charset="0"/>
                        <a:ea typeface="Cambria Math" charset="0"/>
                        <a:cs typeface="Cambria Math" charset="0"/>
                      </a:rPr>
                      <m:t>𝜇</m:t>
                    </m:r>
                    <m:d>
                      <m:dPr>
                        <m:begChr m:val="{"/>
                        <m:endChr m:val="|"/>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𝑙𝑒𝑛𝑒𝑟</m:t>
                        </m:r>
                        <m:r>
                          <a:rPr lang="en-US" sz="1600" i="1">
                            <a:latin typeface="Cambria Math" panose="02040503050406030204" pitchFamily="18" charset="0"/>
                            <a:ea typeface="Cambria Math" charset="0"/>
                            <a:cs typeface="Cambria Math" charset="0"/>
                          </a:rPr>
                          <m:t>𝑔</m:t>
                        </m:r>
                        <m:r>
                          <a:rPr lang="en-US" sz="1600" i="1">
                            <a:latin typeface="Cambria Math" charset="0"/>
                            <a:ea typeface="Cambria Math" charset="0"/>
                            <a:cs typeface="Cambria Math" charset="0"/>
                          </a:rPr>
                          <m:t>𝑦</m:t>
                        </m:r>
                        <m:r>
                          <a:rPr lang="en-US" sz="1600" i="1">
                            <a:latin typeface="Cambria Math" charset="0"/>
                            <a:ea typeface="Cambria Math" charset="0"/>
                            <a:cs typeface="Cambria Math" charset="0"/>
                          </a:rPr>
                          <m:t> </m:t>
                        </m:r>
                      </m:e>
                    </m:d>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𝑇𝑌𝑃𝐸</m:t>
                    </m:r>
                    <m:r>
                      <a:rPr lang="en-US" sz="1600" i="1">
                        <a:latin typeface="Cambria Math" panose="02040503050406030204" pitchFamily="18" charset="0"/>
                        <a:ea typeface="Cambria Math" charset="0"/>
                        <a:cs typeface="Cambria Math" charset="0"/>
                      </a:rPr>
                      <m:t>=</m:t>
                    </m:r>
                    <m:r>
                      <a:rPr lang="en-US" sz="1600" b="1" i="1">
                        <a:latin typeface="Cambria Math" panose="02040503050406030204" pitchFamily="18" charset="0"/>
                        <a:ea typeface="Cambria Math" charset="0"/>
                        <a:cs typeface="Cambria Math" charset="0"/>
                      </a:rPr>
                      <m:t>𝒏𝒆𝒃𝒂𝒕</m:t>
                    </m:r>
                    <m:r>
                      <a:rPr lang="en-US" sz="1600" i="1">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r>
                      <a:rPr lang="en-US" sz="1600" i="1">
                        <a:latin typeface="Cambria Math" panose="02040503050406030204" pitchFamily="18"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i="1">
                        <a:latin typeface="Cambria Math" charset="0"/>
                        <a:ea typeface="Cambria Math" charset="0"/>
                        <a:cs typeface="Cambria Math" charset="0"/>
                      </a:rPr>
                      <m:t>𝑙𝑚𝑎𝑠𝑠</m:t>
                    </m:r>
                  </m:oMath>
                </a14:m>
                <a:r>
                  <a:rPr lang="en-US" sz="1600" i="1" dirty="0"/>
                  <a:t>:  slope =</a:t>
                </a:r>
                <a:r>
                  <a:rPr lang="en-US" sz="1600" dirty="0">
                    <a:ea typeface="Cambria Math" charset="0"/>
                    <a:cs typeface="Cambria Math" charset="0"/>
                  </a:rPr>
                  <a:t> </a:t>
                </a:r>
                <a14:m>
                  <m:oMath xmlns:m="http://schemas.openxmlformats.org/officeDocument/2006/math">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𝜷</m:t>
                        </m:r>
                      </m:e>
                      <m:sub>
                        <m:r>
                          <a:rPr lang="en-US" sz="1600" b="1" i="1">
                            <a:latin typeface="Cambria Math" charset="0"/>
                            <a:ea typeface="Cambria Math" charset="0"/>
                            <a:cs typeface="Cambria Math" charset="0"/>
                          </a:rPr>
                          <m:t>𝟏</m:t>
                        </m:r>
                      </m:sub>
                    </m:sSub>
                  </m:oMath>
                </a14:m>
                <a:endParaRPr lang="en-US" sz="1600" i="1" dirty="0"/>
              </a:p>
            </p:txBody>
          </p:sp>
        </mc:Choice>
        <mc:Fallback>
          <p:sp>
            <p:nvSpPr>
              <p:cNvPr id="43" name="TextBox 42">
                <a:extLst>
                  <a:ext uri="{FF2B5EF4-FFF2-40B4-BE49-F238E27FC236}">
                    <a16:creationId xmlns:a16="http://schemas.microsoft.com/office/drawing/2014/main" id="{2758482C-4D3B-4B9C-8C60-54A71CA134DF}"/>
                  </a:ext>
                </a:extLst>
              </p:cNvPr>
              <p:cNvSpPr txBox="1">
                <a:spLocks noRot="1" noChangeAspect="1" noMove="1" noResize="1" noEditPoints="1" noAdjustHandles="1" noChangeArrowheads="1" noChangeShapeType="1" noTextEdit="1"/>
              </p:cNvSpPr>
              <p:nvPr/>
            </p:nvSpPr>
            <p:spPr>
              <a:xfrm>
                <a:off x="1699985" y="3057115"/>
                <a:ext cx="7086600" cy="246221"/>
              </a:xfrm>
              <a:prstGeom prst="rect">
                <a:avLst/>
              </a:prstGeom>
              <a:blipFill>
                <a:blip r:embed="rId4"/>
                <a:stretch>
                  <a:fillRect l="-894" t="-23810" b="-428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B837465-FE46-4552-93AC-6A508DDDBD1D}"/>
                  </a:ext>
                </a:extLst>
              </p:cNvPr>
              <p:cNvSpPr txBox="1"/>
              <p:nvPr/>
            </p:nvSpPr>
            <p:spPr>
              <a:xfrm>
                <a:off x="1694341" y="2691631"/>
                <a:ext cx="7086600" cy="246221"/>
              </a:xfrm>
              <a:prstGeom prst="rect">
                <a:avLst/>
              </a:prstGeom>
              <a:noFill/>
            </p:spPr>
            <p:txBody>
              <a:bodyPr wrap="square" lIns="0" tIns="0" rIns="0" bIns="0" rtlCol="0">
                <a:spAutoFit/>
              </a:bodyPr>
              <a:lstStyle/>
              <a:p>
                <a14:m>
                  <m:oMath xmlns:m="http://schemas.openxmlformats.org/officeDocument/2006/math">
                    <m:r>
                      <a:rPr lang="en-US" sz="1600" i="1">
                        <a:solidFill>
                          <a:srgbClr val="7030A0"/>
                        </a:solidFill>
                        <a:latin typeface="Cambria Math" charset="0"/>
                        <a:ea typeface="Cambria Math" charset="0"/>
                        <a:cs typeface="Cambria Math" charset="0"/>
                      </a:rPr>
                      <m:t>𝜇</m:t>
                    </m:r>
                    <m:d>
                      <m:dPr>
                        <m:begChr m:val="{"/>
                        <m:endChr m:val="|"/>
                        <m:ctrlPr>
                          <a:rPr lang="en-US" sz="1600" i="1">
                            <a:solidFill>
                              <a:srgbClr val="7030A0"/>
                            </a:solidFill>
                            <a:latin typeface="Cambria Math" panose="02040503050406030204" pitchFamily="18" charset="0"/>
                            <a:ea typeface="Cambria Math" charset="0"/>
                            <a:cs typeface="Cambria Math" charset="0"/>
                          </a:rPr>
                        </m:ctrlPr>
                      </m:dPr>
                      <m:e>
                        <m:r>
                          <a:rPr lang="en-US" sz="1600" i="1">
                            <a:solidFill>
                              <a:srgbClr val="7030A0"/>
                            </a:solidFill>
                            <a:latin typeface="Cambria Math" charset="0"/>
                            <a:ea typeface="Cambria Math" charset="0"/>
                            <a:cs typeface="Cambria Math" charset="0"/>
                          </a:rPr>
                          <m:t>𝑙𝑒𝑛𝑒𝑟</m:t>
                        </m:r>
                        <m:r>
                          <a:rPr lang="en-US" sz="1600" i="1">
                            <a:solidFill>
                              <a:srgbClr val="7030A0"/>
                            </a:solidFill>
                            <a:latin typeface="Cambria Math" panose="02040503050406030204" pitchFamily="18" charset="0"/>
                            <a:ea typeface="Cambria Math" charset="0"/>
                            <a:cs typeface="Cambria Math" charset="0"/>
                          </a:rPr>
                          <m:t>𝑔</m:t>
                        </m:r>
                        <m:r>
                          <a:rPr lang="en-US" sz="1600" i="1">
                            <a:solidFill>
                              <a:srgbClr val="7030A0"/>
                            </a:solidFill>
                            <a:latin typeface="Cambria Math" charset="0"/>
                            <a:ea typeface="Cambria Math" charset="0"/>
                            <a:cs typeface="Cambria Math" charset="0"/>
                          </a:rPr>
                          <m:t>𝑦</m:t>
                        </m:r>
                        <m:r>
                          <a:rPr lang="en-US" sz="1600" i="1">
                            <a:solidFill>
                              <a:srgbClr val="7030A0"/>
                            </a:solidFill>
                            <a:latin typeface="Cambria Math" charset="0"/>
                            <a:ea typeface="Cambria Math" charset="0"/>
                            <a:cs typeface="Cambria Math" charset="0"/>
                          </a:rPr>
                          <m:t> </m:t>
                        </m:r>
                      </m:e>
                    </m:d>
                    <m:r>
                      <a:rPr lang="en-US" sz="1600" i="1">
                        <a:solidFill>
                          <a:srgbClr val="7030A0"/>
                        </a:solidFill>
                        <a:latin typeface="Cambria Math" charset="0"/>
                        <a:ea typeface="Cambria Math" charset="0"/>
                        <a:cs typeface="Cambria Math" charset="0"/>
                      </a:rPr>
                      <m:t>𝑙𝑚𝑎𝑠𝑠</m:t>
                    </m:r>
                    <m:r>
                      <a:rPr lang="en-US" sz="1600" i="1">
                        <a:solidFill>
                          <a:srgbClr val="7030A0"/>
                        </a:solidFill>
                        <a:latin typeface="Cambria Math" charset="0"/>
                        <a:ea typeface="Cambria Math" charset="0"/>
                        <a:cs typeface="Cambria Math" charset="0"/>
                      </a:rPr>
                      <m:t>, </m:t>
                    </m:r>
                    <m:r>
                      <a:rPr lang="en-US" sz="1600" i="1">
                        <a:solidFill>
                          <a:srgbClr val="7030A0"/>
                        </a:solidFill>
                        <a:latin typeface="Cambria Math" charset="0"/>
                        <a:ea typeface="Cambria Math" charset="0"/>
                        <a:cs typeface="Cambria Math" charset="0"/>
                      </a:rPr>
                      <m:t>𝑇𝑌𝑃𝐸</m:t>
                    </m:r>
                    <m:r>
                      <a:rPr lang="en-US" sz="1600" i="1">
                        <a:solidFill>
                          <a:srgbClr val="7030A0"/>
                        </a:solidFill>
                        <a:latin typeface="Cambria Math" panose="02040503050406030204" pitchFamily="18" charset="0"/>
                        <a:ea typeface="Cambria Math" charset="0"/>
                        <a:cs typeface="Cambria Math" charset="0"/>
                      </a:rPr>
                      <m:t>=</m:t>
                    </m:r>
                    <m:r>
                      <a:rPr lang="en-US" sz="1600" b="1" i="1">
                        <a:solidFill>
                          <a:srgbClr val="7030A0"/>
                        </a:solidFill>
                        <a:latin typeface="Cambria Math" panose="02040503050406030204" pitchFamily="18" charset="0"/>
                        <a:ea typeface="Cambria Math" charset="0"/>
                        <a:cs typeface="Cambria Math" charset="0"/>
                      </a:rPr>
                      <m:t>𝒃𝒊𝒓𝒅</m:t>
                    </m:r>
                    <m:r>
                      <a:rPr lang="en-US" sz="1600" i="1">
                        <a:solidFill>
                          <a:srgbClr val="7030A0"/>
                        </a:solidFill>
                        <a:latin typeface="Cambria Math" charset="0"/>
                        <a:ea typeface="Cambria Math" charset="0"/>
                        <a:cs typeface="Cambria Math" charset="0"/>
                      </a:rPr>
                      <m:t>}=</m:t>
                    </m:r>
                    <m:d>
                      <m:dPr>
                        <m:ctrlPr>
                          <a:rPr lang="en-US" sz="1600" i="1">
                            <a:solidFill>
                              <a:srgbClr val="7030A0"/>
                            </a:solidFill>
                            <a:latin typeface="Cambria Math" panose="02040503050406030204" pitchFamily="18" charset="0"/>
                            <a:ea typeface="Cambria Math" charset="0"/>
                            <a:cs typeface="Cambria Math" charset="0"/>
                          </a:rPr>
                        </m:ctrlPr>
                      </m:dPr>
                      <m:e>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panose="02040503050406030204" pitchFamily="18" charset="0"/>
                                <a:ea typeface="Cambria Math" charset="0"/>
                                <a:cs typeface="Cambria Math" charset="0"/>
                              </a:rPr>
                              <m:t>2</m:t>
                            </m:r>
                          </m:sub>
                        </m:sSub>
                      </m:e>
                    </m:d>
                    <m:r>
                      <a:rPr lang="en-US" sz="1600" i="1">
                        <a:solidFill>
                          <a:srgbClr val="7030A0"/>
                        </a:solidFill>
                        <a:latin typeface="Cambria Math" panose="02040503050406030204" pitchFamily="18" charset="0"/>
                        <a:ea typeface="Cambria Math" charset="0"/>
                        <a:cs typeface="Cambria Math" charset="0"/>
                      </a:rPr>
                      <m:t>+(</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1</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panose="02040503050406030204" pitchFamily="18" charset="0"/>
                            <a:ea typeface="Cambria Math" charset="0"/>
                            <a:cs typeface="Cambria Math" charset="0"/>
                          </a:rPr>
                          <m:t>4</m:t>
                        </m:r>
                      </m:sub>
                    </m:sSub>
                    <m:r>
                      <a:rPr lang="en-US" sz="1600" i="1">
                        <a:solidFill>
                          <a:srgbClr val="7030A0"/>
                        </a:solidFill>
                        <a:latin typeface="Cambria Math" panose="02040503050406030204" pitchFamily="18" charset="0"/>
                        <a:ea typeface="Cambria Math" charset="0"/>
                        <a:cs typeface="Cambria Math" charset="0"/>
                      </a:rPr>
                      <m:t>)</m:t>
                    </m:r>
                    <m:r>
                      <a:rPr lang="en-US" sz="1600" i="1">
                        <a:solidFill>
                          <a:srgbClr val="7030A0"/>
                        </a:solidFill>
                        <a:latin typeface="Cambria Math" charset="0"/>
                        <a:ea typeface="Cambria Math" charset="0"/>
                        <a:cs typeface="Cambria Math" charset="0"/>
                      </a:rPr>
                      <m:t>𝑙𝑚𝑎𝑠𝑠</m:t>
                    </m:r>
                  </m:oMath>
                </a14:m>
                <a:r>
                  <a:rPr lang="en-US" sz="1600" i="1" dirty="0">
                    <a:solidFill>
                      <a:srgbClr val="7030A0"/>
                    </a:solidFill>
                  </a:rPr>
                  <a:t>:  slope =</a:t>
                </a:r>
                <a:r>
                  <a:rPr lang="en-US" sz="1600" dirty="0">
                    <a:solidFill>
                      <a:srgbClr val="7030A0"/>
                    </a:solidFill>
                    <a:ea typeface="Cambria Math" charset="0"/>
                    <a:cs typeface="Cambria Math" charset="0"/>
                  </a:rPr>
                  <a:t> </a:t>
                </a:r>
                <a14:m>
                  <m:oMath xmlns:m="http://schemas.openxmlformats.org/officeDocument/2006/math">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𝜷</m:t>
                        </m:r>
                      </m:e>
                      <m:sub>
                        <m:r>
                          <a:rPr lang="en-US" sz="1600" b="1" i="1">
                            <a:solidFill>
                              <a:srgbClr val="7030A0"/>
                            </a:solidFill>
                            <a:latin typeface="Cambria Math" charset="0"/>
                            <a:ea typeface="Cambria Math" charset="0"/>
                            <a:cs typeface="Cambria Math" charset="0"/>
                          </a:rPr>
                          <m:t>𝟏</m:t>
                        </m:r>
                      </m:sub>
                    </m:sSub>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m:t>
                        </m:r>
                        <m:r>
                          <a:rPr lang="en-US" sz="1600" b="1" i="1">
                            <a:solidFill>
                              <a:srgbClr val="7030A0"/>
                            </a:solidFill>
                            <a:latin typeface="Cambria Math" charset="0"/>
                            <a:ea typeface="Cambria Math" charset="0"/>
                            <a:cs typeface="Cambria Math" charset="0"/>
                          </a:rPr>
                          <m:t>𝜷</m:t>
                        </m:r>
                      </m:e>
                      <m:sub>
                        <m:r>
                          <a:rPr lang="en-US" sz="1600" b="1" i="1">
                            <a:solidFill>
                              <a:srgbClr val="7030A0"/>
                            </a:solidFill>
                            <a:latin typeface="Cambria Math" panose="02040503050406030204" pitchFamily="18" charset="0"/>
                            <a:ea typeface="Cambria Math" charset="0"/>
                            <a:cs typeface="Cambria Math" charset="0"/>
                          </a:rPr>
                          <m:t>𝟒</m:t>
                        </m:r>
                      </m:sub>
                    </m:sSub>
                  </m:oMath>
                </a14:m>
                <a:r>
                  <a:rPr lang="en-US" sz="1600" i="1" dirty="0">
                    <a:solidFill>
                      <a:srgbClr val="7030A0"/>
                    </a:solidFill>
                  </a:rPr>
                  <a:t> </a:t>
                </a:r>
              </a:p>
            </p:txBody>
          </p:sp>
        </mc:Choice>
        <mc:Fallback>
          <p:sp>
            <p:nvSpPr>
              <p:cNvPr id="31" name="TextBox 30">
                <a:extLst>
                  <a:ext uri="{FF2B5EF4-FFF2-40B4-BE49-F238E27FC236}">
                    <a16:creationId xmlns:a16="http://schemas.microsoft.com/office/drawing/2014/main" id="{AB837465-FE46-4552-93AC-6A508DDDBD1D}"/>
                  </a:ext>
                </a:extLst>
              </p:cNvPr>
              <p:cNvSpPr txBox="1">
                <a:spLocks noRot="1" noChangeAspect="1" noMove="1" noResize="1" noEditPoints="1" noAdjustHandles="1" noChangeArrowheads="1" noChangeShapeType="1" noTextEdit="1"/>
              </p:cNvSpPr>
              <p:nvPr/>
            </p:nvSpPr>
            <p:spPr>
              <a:xfrm>
                <a:off x="1694341" y="2691631"/>
                <a:ext cx="7086600" cy="246221"/>
              </a:xfrm>
              <a:prstGeom prst="rect">
                <a:avLst/>
              </a:prstGeom>
              <a:blipFill>
                <a:blip r:embed="rId5"/>
                <a:stretch>
                  <a:fillRect l="-894" t="-30000" b="-4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645330FD-53B0-43FC-91EC-7CCB6EEF22CF}"/>
                  </a:ext>
                </a:extLst>
              </p:cNvPr>
              <p:cNvSpPr txBox="1"/>
              <p:nvPr/>
            </p:nvSpPr>
            <p:spPr>
              <a:xfrm>
                <a:off x="1877406" y="3657518"/>
                <a:ext cx="7653866" cy="369332"/>
              </a:xfrm>
              <a:prstGeom prst="rect">
                <a:avLst/>
              </a:prstGeom>
              <a:noFill/>
            </p:spPr>
            <p:txBody>
              <a:bodyPr wrap="square" rtlCol="0">
                <a:spAutoFit/>
              </a:bodyPr>
              <a:lstStyle/>
              <a:p>
                <a:r>
                  <a:rPr lang="en-US" dirty="0"/>
                  <a:t>All slopes are equal if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m:t>
                        </m:r>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m:t>
                        </m:r>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4</m:t>
                        </m:r>
                      </m:sub>
                    </m:sSub>
                    <m:r>
                      <a:rPr lang="en-US">
                        <a:latin typeface="Cambria Math" panose="02040503050406030204" pitchFamily="18" charset="0"/>
                        <a:ea typeface="Cambria Math" charset="0"/>
                        <a:cs typeface="Cambria Math" charset="0"/>
                      </a:rPr>
                      <m:t>, </m:t>
                    </m:r>
                    <m:r>
                      <m:rPr>
                        <m:sty m:val="p"/>
                      </m:rPr>
                      <a:rPr lang="en-US">
                        <a:latin typeface="Cambria Math" panose="02040503050406030204" pitchFamily="18" charset="0"/>
                        <a:ea typeface="Cambria Math" charset="0"/>
                        <a:cs typeface="Cambria Math" charset="0"/>
                      </a:rPr>
                      <m:t>or</m:t>
                    </m:r>
                    <m:r>
                      <a:rPr lang="en-US">
                        <a:latin typeface="Cambria Math" panose="02040503050406030204" pitchFamily="18"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4</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5</m:t>
                        </m:r>
                      </m:sub>
                    </m:sSub>
                    <m:r>
                      <a:rPr lang="en-US" i="1">
                        <a:latin typeface="Cambria Math" panose="02040503050406030204" pitchFamily="18" charset="0"/>
                        <a:ea typeface="Cambria Math" charset="0"/>
                        <a:cs typeface="Cambria Math" charset="0"/>
                      </a:rPr>
                      <m:t>=0</m:t>
                    </m:r>
                  </m:oMath>
                </a14:m>
                <a:r>
                  <a:rPr lang="en-US" dirty="0"/>
                  <a:t>. </a:t>
                </a:r>
              </a:p>
            </p:txBody>
          </p:sp>
        </mc:Choice>
        <mc:Fallback>
          <p:sp>
            <p:nvSpPr>
              <p:cNvPr id="33" name="TextBox 32">
                <a:extLst>
                  <a:ext uri="{FF2B5EF4-FFF2-40B4-BE49-F238E27FC236}">
                    <a16:creationId xmlns:a16="http://schemas.microsoft.com/office/drawing/2014/main" id="{645330FD-53B0-43FC-91EC-7CCB6EEF22CF}"/>
                  </a:ext>
                </a:extLst>
              </p:cNvPr>
              <p:cNvSpPr txBox="1">
                <a:spLocks noRot="1" noChangeAspect="1" noMove="1" noResize="1" noEditPoints="1" noAdjustHandles="1" noChangeArrowheads="1" noChangeShapeType="1" noTextEdit="1"/>
              </p:cNvSpPr>
              <p:nvPr/>
            </p:nvSpPr>
            <p:spPr>
              <a:xfrm>
                <a:off x="1877406" y="3657518"/>
                <a:ext cx="7653866" cy="369332"/>
              </a:xfrm>
              <a:prstGeom prst="rect">
                <a:avLst/>
              </a:prstGeom>
              <a:blipFill>
                <a:blip r:embed="rId6"/>
                <a:stretch>
                  <a:fillRect l="-497" t="-6667"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635F74D9-1030-40C0-AC07-5D50AD08E6F1}"/>
                  </a:ext>
                </a:extLst>
              </p:cNvPr>
              <p:cNvSpPr txBox="1"/>
              <p:nvPr/>
            </p:nvSpPr>
            <p:spPr>
              <a:xfrm>
                <a:off x="4328103" y="4368807"/>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𝐻</m:t>
                      </m:r>
                      <m:r>
                        <a:rPr lang="en-US" i="1" baseline="-25000">
                          <a:latin typeface="Cambria Math" charset="0"/>
                        </a:rPr>
                        <m:t>𝑜</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i="1">
                          <a:latin typeface="Cambria Math" charset="0"/>
                          <a:ea typeface="Cambria Math" charset="0"/>
                          <a:cs typeface="Cambria Math" charset="0"/>
                        </a:rPr>
                        <m:t>=0 </m:t>
                      </m:r>
                    </m:oMath>
                  </m:oMathPara>
                </a14:m>
                <a:endParaRPr lang="en-US"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𝐻</m:t>
                      </m:r>
                      <m:r>
                        <a:rPr lang="en-US" i="1" baseline="-25000">
                          <a:latin typeface="Cambria Math" charset="0"/>
                          <a:ea typeface="Cambria Math" charset="0"/>
                          <a:cs typeface="Cambria Math" charset="0"/>
                        </a:rPr>
                        <m:t>𝑎</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i="1">
                          <a:latin typeface="Cambria Math" charset="0"/>
                          <a:ea typeface="Cambria Math" charset="0"/>
                          <a:cs typeface="Cambria Math" charset="0"/>
                        </a:rPr>
                        <m:t> </m:t>
                      </m:r>
                      <m:r>
                        <a:rPr lang="en-US" i="1">
                          <a:latin typeface="Cambria Math" charset="0"/>
                          <a:ea typeface="Cambria Math" charset="0"/>
                          <a:cs typeface="Cambria Math" charset="0"/>
                        </a:rPr>
                        <m:t>𝑎𝑛𝑑</m:t>
                      </m:r>
                      <m:r>
                        <a:rPr lang="en-US" i="1">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i="1">
                          <a:latin typeface="Cambria Math" charset="0"/>
                          <a:ea typeface="Cambria Math" charset="0"/>
                          <a:cs typeface="Cambria Math" charset="0"/>
                        </a:rPr>
                        <m:t> </m:t>
                      </m:r>
                      <m:r>
                        <a:rPr lang="en-US" i="1">
                          <a:latin typeface="Cambria Math" charset="0"/>
                          <a:ea typeface="Cambria Math" charset="0"/>
                          <a:cs typeface="Cambria Math" charset="0"/>
                        </a:rPr>
                        <m:t>𝑎𝑟𝑒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𝑛𝑜𝑡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𝑏𝑜𝑡h</m:t>
                      </m:r>
                      <m:r>
                        <a:rPr lang="en-US" i="1">
                          <a:latin typeface="Cambria Math" charset="0"/>
                          <a:ea typeface="Cambria Math" charset="0"/>
                          <a:cs typeface="Cambria Math" charset="0"/>
                        </a:rPr>
                        <m:t> 0.</m:t>
                      </m:r>
                    </m:oMath>
                  </m:oMathPara>
                </a14:m>
                <a:endParaRPr lang="en-US" dirty="0"/>
              </a:p>
            </p:txBody>
          </p:sp>
        </mc:Choice>
        <mc:Fallback>
          <p:sp>
            <p:nvSpPr>
              <p:cNvPr id="42" name="TextBox 41">
                <a:extLst>
                  <a:ext uri="{FF2B5EF4-FFF2-40B4-BE49-F238E27FC236}">
                    <a16:creationId xmlns:a16="http://schemas.microsoft.com/office/drawing/2014/main" id="{635F74D9-1030-40C0-AC07-5D50AD08E6F1}"/>
                  </a:ext>
                </a:extLst>
              </p:cNvPr>
              <p:cNvSpPr txBox="1">
                <a:spLocks noRot="1" noChangeAspect="1" noMove="1" noResize="1" noEditPoints="1" noAdjustHandles="1" noChangeArrowheads="1" noChangeShapeType="1" noTextEdit="1"/>
              </p:cNvSpPr>
              <p:nvPr/>
            </p:nvSpPr>
            <p:spPr>
              <a:xfrm>
                <a:off x="4328103" y="4368807"/>
                <a:ext cx="2978251" cy="553998"/>
              </a:xfrm>
              <a:prstGeom prst="rect">
                <a:avLst/>
              </a:prstGeom>
              <a:blipFill>
                <a:blip r:embed="rId7"/>
                <a:stretch>
                  <a:fillRect l="-424" t="-4545" b="-18182"/>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83C7AF9E-2897-4015-A088-D7A787F68C5F}"/>
              </a:ext>
            </a:extLst>
          </p:cNvPr>
          <p:cNvSpPr txBox="1"/>
          <p:nvPr/>
        </p:nvSpPr>
        <p:spPr>
          <a:xfrm>
            <a:off x="1854828" y="5040869"/>
            <a:ext cx="8153400" cy="830997"/>
          </a:xfrm>
          <a:prstGeom prst="rect">
            <a:avLst/>
          </a:prstGeom>
          <a:noFill/>
        </p:spPr>
        <p:txBody>
          <a:bodyPr wrap="square" rtlCol="0">
            <a:spAutoFit/>
          </a:bodyPr>
          <a:lstStyle/>
          <a:p>
            <a:pPr algn="ctr"/>
            <a:r>
              <a:rPr lang="en-US" sz="2400" dirty="0"/>
              <a:t>We will do this with an Extra Sum of Squares Test </a:t>
            </a:r>
          </a:p>
          <a:p>
            <a:pPr algn="ctr"/>
            <a:r>
              <a:rPr lang="en-US" sz="2400" dirty="0"/>
              <a:t>(build your own ANOVA table).</a:t>
            </a:r>
          </a:p>
        </p:txBody>
      </p:sp>
      <p:sp>
        <p:nvSpPr>
          <p:cNvPr id="10" name="TextBox 9">
            <a:extLst>
              <a:ext uri="{FF2B5EF4-FFF2-40B4-BE49-F238E27FC236}">
                <a16:creationId xmlns:a16="http://schemas.microsoft.com/office/drawing/2014/main" id="{8CF72ACD-D981-4B58-B47F-49A471743B43}"/>
              </a:ext>
            </a:extLst>
          </p:cNvPr>
          <p:cNvSpPr txBox="1"/>
          <p:nvPr/>
        </p:nvSpPr>
        <p:spPr>
          <a:xfrm>
            <a:off x="1582764" y="1764268"/>
            <a:ext cx="5656237" cy="369332"/>
          </a:xfrm>
          <a:prstGeom prst="rect">
            <a:avLst/>
          </a:prstGeom>
          <a:noFill/>
        </p:spPr>
        <p:txBody>
          <a:bodyPr wrap="square" rtlCol="0">
            <a:spAutoFit/>
          </a:bodyPr>
          <a:lstStyle/>
          <a:p>
            <a:r>
              <a:rPr lang="en-US" dirty="0"/>
              <a:t>Individual regression equations for each value of TYPE:</a:t>
            </a:r>
          </a:p>
        </p:txBody>
      </p:sp>
    </p:spTree>
    <p:extLst>
      <p:ext uri="{BB962C8B-B14F-4D97-AF65-F5344CB8AC3E}">
        <p14:creationId xmlns:p14="http://schemas.microsoft.com/office/powerpoint/2010/main" val="238822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2"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933" y="150497"/>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2"/>
          <a:stretch>
            <a:fillRect/>
          </a:stretch>
        </p:blipFill>
        <p:spPr>
          <a:xfrm>
            <a:off x="7010401" y="150496"/>
            <a:ext cx="2781877" cy="1504950"/>
          </a:xfrm>
          <a:prstGeom prst="rect">
            <a:avLst/>
          </a:prstGeom>
        </p:spPr>
      </p:pic>
      <p:sp>
        <p:nvSpPr>
          <p:cNvPr id="5" name="TextBox 4"/>
          <p:cNvSpPr txBox="1"/>
          <p:nvPr/>
        </p:nvSpPr>
        <p:spPr>
          <a:xfrm>
            <a:off x="2111333" y="680565"/>
            <a:ext cx="4038600" cy="1600438"/>
          </a:xfrm>
          <a:prstGeom prst="rect">
            <a:avLst/>
          </a:prstGeom>
          <a:noFill/>
        </p:spPr>
        <p:txBody>
          <a:bodyPr wrap="square" rtlCol="0">
            <a:spAutoFit/>
          </a:bodyPr>
          <a:lstStyle/>
          <a:p>
            <a:r>
              <a:rPr lang="en-US" sz="1400" dirty="0"/>
              <a:t>QOI: Is there a difference in the in-flight energy expenditures among animals after body size is accounted for? (Is the model with the interaction between type and body size significantly different from the model without interaction?) </a:t>
            </a:r>
          </a:p>
          <a:p>
            <a:r>
              <a:rPr lang="en-US" sz="1400" dirty="0"/>
              <a:t>Plan of action: Lack of fit test (also called sum of squares test).</a:t>
            </a:r>
          </a:p>
        </p:txBody>
      </p:sp>
      <mc:AlternateContent xmlns:mc="http://schemas.openxmlformats.org/markup-compatibility/2006">
        <mc:Choice xmlns:a14="http://schemas.microsoft.com/office/drawing/2010/main" Requires="a14">
          <p:sp>
            <p:nvSpPr>
              <p:cNvPr id="6" name="TextBox 5"/>
              <p:cNvSpPr txBox="1"/>
              <p:nvPr/>
            </p:nvSpPr>
            <p:spPr>
              <a:xfrm>
                <a:off x="1295400" y="2456017"/>
                <a:ext cx="96012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charset="0"/>
                          <a:ea typeface="Cambria Math" charset="0"/>
                          <a:cs typeface="Cambria Math" charset="0"/>
                        </a:rPr>
                        <m:t>𝜇</m:t>
                      </m:r>
                      <m:d>
                        <m:dPr>
                          <m:begChr m:val="{"/>
                          <m:endChr m:val="|"/>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𝑙𝑒𝑛𝑒𝑟</m:t>
                          </m:r>
                          <m:r>
                            <a:rPr lang="en-US" sz="1600" i="1">
                              <a:latin typeface="Cambria Math" panose="02040503050406030204" pitchFamily="18" charset="0"/>
                              <a:ea typeface="Cambria Math" charset="0"/>
                              <a:cs typeface="Cambria Math" charset="0"/>
                            </a:rPr>
                            <m:t>𝑔</m:t>
                          </m:r>
                          <m:r>
                            <a:rPr lang="en-US" sz="1600" i="1">
                              <a:latin typeface="Cambria Math" charset="0"/>
                              <a:ea typeface="Cambria Math" charset="0"/>
                              <a:cs typeface="Cambria Math" charset="0"/>
                            </a:rPr>
                            <m:t>𝑦</m:t>
                          </m:r>
                          <m:r>
                            <a:rPr lang="en-US" sz="1600" i="1">
                              <a:latin typeface="Cambria Math" charset="0"/>
                              <a:ea typeface="Cambria Math" charset="0"/>
                              <a:cs typeface="Cambria Math" charset="0"/>
                            </a:rPr>
                            <m:t> </m:t>
                          </m:r>
                        </m:e>
                      </m:d>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𝑇𝑌𝑃𝐸</m:t>
                      </m:r>
                      <m:r>
                        <a:rPr lang="en-US" sz="1600" i="1">
                          <a:latin typeface="Cambria Math" charset="0"/>
                          <a:ea typeface="Cambria Math" charset="0"/>
                          <a:cs typeface="Cambria Math" charset="0"/>
                        </a:rPr>
                        <m:t>}= </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i="1">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2</m:t>
                          </m:r>
                        </m:sub>
                      </m:sSub>
                      <m:r>
                        <a:rPr lang="en-US" sz="1600" i="1">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3</m:t>
                          </m:r>
                        </m:sub>
                      </m:sSub>
                      <m:r>
                        <a:rPr lang="en-US" sz="1600" i="1">
                          <a:latin typeface="Cambria Math" charset="0"/>
                          <a:ea typeface="Cambria Math" charset="0"/>
                          <a:cs typeface="Cambria Math" charset="0"/>
                        </a:rPr>
                        <m:t>𝑒𝑏𝑎𝑡</m:t>
                      </m:r>
                      <m:r>
                        <a:rPr lang="en-US" sz="1600" i="1">
                          <a:latin typeface="Cambria Math" panose="02040503050406030204" pitchFamily="18" charset="0"/>
                          <a:ea typeface="Cambria Math" charset="0"/>
                          <a:cs typeface="Cambria Math" charset="0"/>
                        </a:rPr>
                        <m:t>+</m:t>
                      </m:r>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𝜷</m:t>
                          </m:r>
                        </m:e>
                        <m:sub>
                          <m:r>
                            <a:rPr lang="en-US" sz="1600" b="1" i="1">
                              <a:latin typeface="Cambria Math" charset="0"/>
                              <a:ea typeface="Cambria Math" charset="0"/>
                              <a:cs typeface="Cambria Math" charset="0"/>
                            </a:rPr>
                            <m:t>𝟒</m:t>
                          </m:r>
                        </m:sub>
                      </m:sSub>
                      <m:r>
                        <a:rPr lang="en-US" sz="1600" b="1" i="1">
                          <a:latin typeface="Cambria Math" panose="02040503050406030204" pitchFamily="18" charset="0"/>
                          <a:ea typeface="Cambria Math" charset="0"/>
                          <a:cs typeface="Cambria Math" charset="0"/>
                        </a:rPr>
                        <m:t> </m:t>
                      </m:r>
                      <m:r>
                        <a:rPr lang="en-US" sz="1600" b="1" i="1">
                          <a:latin typeface="Cambria Math" charset="0"/>
                          <a:ea typeface="Cambria Math" charset="0"/>
                          <a:cs typeface="Cambria Math" charset="0"/>
                        </a:rPr>
                        <m:t>𝒍𝒎𝒂𝒔𝒔</m:t>
                      </m:r>
                      <m:r>
                        <a:rPr lang="en-US" sz="1600" b="1" i="1">
                          <a:latin typeface="Cambria Math" charset="0"/>
                          <a:ea typeface="Cambria Math" charset="0"/>
                          <a:cs typeface="Cambria Math" charset="0"/>
                        </a:rPr>
                        <m:t>∗</m:t>
                      </m:r>
                      <m:r>
                        <a:rPr lang="en-US" sz="1600" b="1" i="1">
                          <a:latin typeface="Cambria Math" charset="0"/>
                          <a:ea typeface="Cambria Math" charset="0"/>
                          <a:cs typeface="Cambria Math" charset="0"/>
                        </a:rPr>
                        <m:t>𝒃𝒊𝒓𝒅</m:t>
                      </m:r>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m:t>
                          </m:r>
                          <m:r>
                            <a:rPr lang="en-US" sz="1600" b="1" i="1">
                              <a:latin typeface="Cambria Math" charset="0"/>
                              <a:ea typeface="Cambria Math" charset="0"/>
                              <a:cs typeface="Cambria Math" charset="0"/>
                            </a:rPr>
                            <m:t>𝜷</m:t>
                          </m:r>
                        </m:e>
                        <m:sub>
                          <m:r>
                            <a:rPr lang="en-US" sz="1600" b="1" i="1">
                              <a:latin typeface="Cambria Math" charset="0"/>
                              <a:ea typeface="Cambria Math" charset="0"/>
                              <a:cs typeface="Cambria Math" charset="0"/>
                            </a:rPr>
                            <m:t>𝟓</m:t>
                          </m:r>
                        </m:sub>
                      </m:sSub>
                      <m:r>
                        <a:rPr lang="en-US" sz="1600" b="1" i="1">
                          <a:latin typeface="Cambria Math" charset="0"/>
                          <a:ea typeface="Cambria Math" charset="0"/>
                          <a:cs typeface="Cambria Math" charset="0"/>
                        </a:rPr>
                        <m:t> </m:t>
                      </m:r>
                      <m:r>
                        <a:rPr lang="en-US" sz="1600" b="1" i="1">
                          <a:latin typeface="Cambria Math" charset="0"/>
                          <a:ea typeface="Cambria Math" charset="0"/>
                          <a:cs typeface="Cambria Math" charset="0"/>
                        </a:rPr>
                        <m:t>𝒍𝒎𝒂𝒔𝒔</m:t>
                      </m:r>
                      <m:r>
                        <a:rPr lang="en-US" sz="1600" b="1" i="1">
                          <a:latin typeface="Cambria Math" charset="0"/>
                          <a:ea typeface="Cambria Math" charset="0"/>
                          <a:cs typeface="Cambria Math" charset="0"/>
                        </a:rPr>
                        <m:t> ∗</m:t>
                      </m:r>
                      <m:r>
                        <a:rPr lang="en-US" sz="1600" b="1" i="1">
                          <a:latin typeface="Cambria Math" charset="0"/>
                          <a:ea typeface="Cambria Math" charset="0"/>
                          <a:cs typeface="Cambria Math" charset="0"/>
                        </a:rPr>
                        <m:t>𝒆𝒃𝒂𝒕</m:t>
                      </m:r>
                    </m:oMath>
                  </m:oMathPara>
                </a14:m>
                <a:endParaRPr lang="en-US" sz="1600" b="1" i="1" dirty="0"/>
              </a:p>
            </p:txBody>
          </p:sp>
        </mc:Choice>
        <mc:Fallback>
          <p:sp>
            <p:nvSpPr>
              <p:cNvPr id="6" name="TextBox 5"/>
              <p:cNvSpPr txBox="1">
                <a:spLocks noRot="1" noChangeAspect="1" noMove="1" noResize="1" noEditPoints="1" noAdjustHandles="1" noChangeArrowheads="1" noChangeShapeType="1" noTextEdit="1"/>
              </p:cNvSpPr>
              <p:nvPr/>
            </p:nvSpPr>
            <p:spPr>
              <a:xfrm>
                <a:off x="1295400" y="2456017"/>
                <a:ext cx="9601200" cy="246221"/>
              </a:xfrm>
              <a:prstGeom prst="rect">
                <a:avLst/>
              </a:prstGeom>
              <a:blipFill>
                <a:blip r:embed="rId3"/>
                <a:stretch>
                  <a:fillRect t="-10000" b="-4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5999256" y="1752600"/>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𝐻</m:t>
                      </m:r>
                      <m:r>
                        <a:rPr lang="en-US" i="1" baseline="-25000">
                          <a:latin typeface="Cambria Math" charset="0"/>
                        </a:rPr>
                        <m:t>𝑜</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i="1">
                          <a:latin typeface="Cambria Math" charset="0"/>
                          <a:ea typeface="Cambria Math" charset="0"/>
                          <a:cs typeface="Cambria Math" charset="0"/>
                        </a:rPr>
                        <m:t>=0 </m:t>
                      </m:r>
                    </m:oMath>
                  </m:oMathPara>
                </a14:m>
                <a:endParaRPr lang="en-US"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𝐻</m:t>
                      </m:r>
                      <m:r>
                        <a:rPr lang="en-US" i="1" baseline="-25000">
                          <a:latin typeface="Cambria Math" charset="0"/>
                          <a:ea typeface="Cambria Math" charset="0"/>
                          <a:cs typeface="Cambria Math" charset="0"/>
                        </a:rPr>
                        <m:t>𝑎</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i="1">
                          <a:latin typeface="Cambria Math" charset="0"/>
                          <a:ea typeface="Cambria Math" charset="0"/>
                          <a:cs typeface="Cambria Math" charset="0"/>
                        </a:rPr>
                        <m:t> </m:t>
                      </m:r>
                      <m:r>
                        <a:rPr lang="en-US" i="1">
                          <a:latin typeface="Cambria Math" charset="0"/>
                          <a:ea typeface="Cambria Math" charset="0"/>
                          <a:cs typeface="Cambria Math" charset="0"/>
                        </a:rPr>
                        <m:t>𝑎𝑛𝑑</m:t>
                      </m:r>
                      <m:r>
                        <a:rPr lang="en-US" i="1">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i="1">
                          <a:latin typeface="Cambria Math" charset="0"/>
                          <a:ea typeface="Cambria Math" charset="0"/>
                          <a:cs typeface="Cambria Math" charset="0"/>
                        </a:rPr>
                        <m:t> </m:t>
                      </m:r>
                      <m:r>
                        <a:rPr lang="en-US" i="1">
                          <a:latin typeface="Cambria Math" charset="0"/>
                          <a:ea typeface="Cambria Math" charset="0"/>
                          <a:cs typeface="Cambria Math" charset="0"/>
                        </a:rPr>
                        <m:t>𝑎𝑟𝑒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𝑛𝑜𝑡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𝑏𝑜𝑡h</m:t>
                      </m:r>
                      <m:r>
                        <a:rPr lang="en-US" i="1">
                          <a:latin typeface="Cambria Math" charset="0"/>
                          <a:ea typeface="Cambria Math" charset="0"/>
                          <a:cs typeface="Cambria Math" charset="0"/>
                        </a:rPr>
                        <m:t> 0.</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999256" y="1752600"/>
                <a:ext cx="2978251" cy="553998"/>
              </a:xfrm>
              <a:prstGeom prst="rect">
                <a:avLst/>
              </a:prstGeom>
              <a:blipFill>
                <a:blip r:embed="rId4"/>
                <a:stretch>
                  <a:fillRect l="-847" t="-4545" b="-20455"/>
                </a:stretch>
              </a:blipFill>
            </p:spPr>
            <p:txBody>
              <a:bodyPr/>
              <a:lstStyle/>
              <a:p>
                <a:r>
                  <a:rPr lang="en-US">
                    <a:noFill/>
                  </a:rPr>
                  <a:t> </a:t>
                </a:r>
              </a:p>
            </p:txBody>
          </p:sp>
        </mc:Fallback>
      </mc:AlternateContent>
      <p:pic>
        <p:nvPicPr>
          <p:cNvPr id="3" name="Picture 2"/>
          <p:cNvPicPr>
            <a:picLocks noChangeAspect="1"/>
          </p:cNvPicPr>
          <p:nvPr/>
        </p:nvPicPr>
        <p:blipFill>
          <a:blip r:embed="rId5"/>
          <a:stretch>
            <a:fillRect/>
          </a:stretch>
        </p:blipFill>
        <p:spPr>
          <a:xfrm>
            <a:off x="2611581" y="2801032"/>
            <a:ext cx="4876800" cy="1262602"/>
          </a:xfrm>
          <a:prstGeom prst="rect">
            <a:avLst/>
          </a:prstGeom>
        </p:spPr>
      </p:pic>
      <p:pic>
        <p:nvPicPr>
          <p:cNvPr id="11" name="Picture 10"/>
          <p:cNvPicPr>
            <a:picLocks noChangeAspect="1"/>
          </p:cNvPicPr>
          <p:nvPr/>
        </p:nvPicPr>
        <p:blipFill>
          <a:blip r:embed="rId6"/>
          <a:stretch>
            <a:fillRect/>
          </a:stretch>
        </p:blipFill>
        <p:spPr>
          <a:xfrm>
            <a:off x="7620000" y="2794580"/>
            <a:ext cx="2362200" cy="1790492"/>
          </a:xfrm>
          <a:prstGeom prst="rect">
            <a:avLst/>
          </a:prstGeom>
        </p:spPr>
      </p:pic>
      <p:sp>
        <p:nvSpPr>
          <p:cNvPr id="12" name="TextBox 11"/>
          <p:cNvSpPr txBox="1"/>
          <p:nvPr/>
        </p:nvSpPr>
        <p:spPr>
          <a:xfrm>
            <a:off x="1545275" y="3043496"/>
            <a:ext cx="1000497" cy="646331"/>
          </a:xfrm>
          <a:prstGeom prst="rect">
            <a:avLst/>
          </a:prstGeom>
          <a:noFill/>
        </p:spPr>
        <p:txBody>
          <a:bodyPr wrap="square" rtlCol="0">
            <a:spAutoFit/>
          </a:bodyPr>
          <a:lstStyle/>
          <a:p>
            <a:pPr algn="ctr"/>
            <a:r>
              <a:rPr lang="en-US" dirty="0"/>
              <a:t>Full Model</a:t>
            </a:r>
          </a:p>
        </p:txBody>
      </p:sp>
      <mc:AlternateContent xmlns:mc="http://schemas.openxmlformats.org/markup-compatibility/2006">
        <mc:Choice xmlns:a14="http://schemas.microsoft.com/office/drawing/2010/main" Requires="a14">
          <p:sp>
            <p:nvSpPr>
              <p:cNvPr id="13" name="TextBox 12"/>
              <p:cNvSpPr txBox="1"/>
              <p:nvPr/>
            </p:nvSpPr>
            <p:spPr>
              <a:xfrm>
                <a:off x="914400" y="4706780"/>
                <a:ext cx="10439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charset="0"/>
                          <a:ea typeface="Cambria Math" charset="0"/>
                          <a:cs typeface="Cambria Math" charset="0"/>
                        </a:rPr>
                        <m:t>𝜇</m:t>
                      </m:r>
                      <m:d>
                        <m:dPr>
                          <m:begChr m:val="{"/>
                          <m:endChr m:val="|"/>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𝑙𝑒𝑛𝑒𝑟</m:t>
                          </m:r>
                          <m:r>
                            <a:rPr lang="en-US" sz="1600" i="1">
                              <a:latin typeface="Cambria Math" panose="02040503050406030204" pitchFamily="18" charset="0"/>
                              <a:ea typeface="Cambria Math" charset="0"/>
                              <a:cs typeface="Cambria Math" charset="0"/>
                            </a:rPr>
                            <m:t>𝑔</m:t>
                          </m:r>
                          <m:r>
                            <a:rPr lang="en-US" sz="1600" i="1">
                              <a:latin typeface="Cambria Math" charset="0"/>
                              <a:ea typeface="Cambria Math" charset="0"/>
                              <a:cs typeface="Cambria Math" charset="0"/>
                            </a:rPr>
                            <m:t>𝑦</m:t>
                          </m:r>
                          <m:r>
                            <a:rPr lang="en-US" sz="1600" i="1">
                              <a:latin typeface="Cambria Math" charset="0"/>
                              <a:ea typeface="Cambria Math" charset="0"/>
                              <a:cs typeface="Cambria Math" charset="0"/>
                            </a:rPr>
                            <m:t> </m:t>
                          </m:r>
                        </m:e>
                      </m:d>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𝑇𝑌𝑃𝐸</m:t>
                      </m:r>
                      <m:r>
                        <a:rPr lang="en-US" sz="1600" i="1">
                          <a:latin typeface="Cambria Math" charset="0"/>
                          <a:ea typeface="Cambria Math" charset="0"/>
                          <a:cs typeface="Cambria Math" charset="0"/>
                        </a:rPr>
                        <m:t>}= </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i="1">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2</m:t>
                          </m:r>
                        </m:sub>
                      </m:sSub>
                      <m:r>
                        <a:rPr lang="en-US" sz="1600" i="1">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3</m:t>
                          </m:r>
                        </m:sub>
                      </m:sSub>
                      <m:r>
                        <a:rPr lang="en-US" sz="1600" i="1">
                          <a:latin typeface="Cambria Math" charset="0"/>
                          <a:ea typeface="Cambria Math" charset="0"/>
                          <a:cs typeface="Cambria Math" charset="0"/>
                        </a:rPr>
                        <m:t>𝑒𝑏𝑎𝑡</m:t>
                      </m:r>
                    </m:oMath>
                  </m:oMathPara>
                </a14:m>
                <a:endParaRPr lang="en-US" sz="1600" i="1" dirty="0"/>
              </a:p>
            </p:txBody>
          </p:sp>
        </mc:Choice>
        <mc:Fallback>
          <p:sp>
            <p:nvSpPr>
              <p:cNvPr id="13" name="TextBox 12"/>
              <p:cNvSpPr txBox="1">
                <a:spLocks noRot="1" noChangeAspect="1" noMove="1" noResize="1" noEditPoints="1" noAdjustHandles="1" noChangeArrowheads="1" noChangeShapeType="1" noTextEdit="1"/>
              </p:cNvSpPr>
              <p:nvPr/>
            </p:nvSpPr>
            <p:spPr>
              <a:xfrm>
                <a:off x="914400" y="4706780"/>
                <a:ext cx="10439400" cy="246221"/>
              </a:xfrm>
              <a:prstGeom prst="rect">
                <a:avLst/>
              </a:prstGeom>
              <a:blipFill>
                <a:blip r:embed="rId7"/>
                <a:stretch>
                  <a:fillRect t="-4762" b="-33333"/>
                </a:stretch>
              </a:blipFill>
            </p:spPr>
            <p:txBody>
              <a:bodyPr/>
              <a:lstStyle/>
              <a:p>
                <a:r>
                  <a:rPr lang="en-US">
                    <a:noFill/>
                  </a:rPr>
                  <a:t> </a:t>
                </a:r>
              </a:p>
            </p:txBody>
          </p:sp>
        </mc:Fallback>
      </mc:AlternateContent>
      <p:sp>
        <p:nvSpPr>
          <p:cNvPr id="16" name="TextBox 15"/>
          <p:cNvSpPr txBox="1"/>
          <p:nvPr/>
        </p:nvSpPr>
        <p:spPr>
          <a:xfrm>
            <a:off x="1430974" y="5330240"/>
            <a:ext cx="1229097" cy="646331"/>
          </a:xfrm>
          <a:prstGeom prst="rect">
            <a:avLst/>
          </a:prstGeom>
          <a:noFill/>
        </p:spPr>
        <p:txBody>
          <a:bodyPr wrap="square" rtlCol="0">
            <a:spAutoFit/>
          </a:bodyPr>
          <a:lstStyle/>
          <a:p>
            <a:pPr algn="ctr"/>
            <a:r>
              <a:rPr lang="en-US" dirty="0"/>
              <a:t>Reduced Model</a:t>
            </a:r>
          </a:p>
        </p:txBody>
      </p:sp>
      <p:pic>
        <p:nvPicPr>
          <p:cNvPr id="17" name="Picture 16"/>
          <p:cNvPicPr>
            <a:picLocks noChangeAspect="1"/>
          </p:cNvPicPr>
          <p:nvPr/>
        </p:nvPicPr>
        <p:blipFill>
          <a:blip r:embed="rId8"/>
          <a:stretch>
            <a:fillRect/>
          </a:stretch>
        </p:blipFill>
        <p:spPr>
          <a:xfrm>
            <a:off x="3962401" y="4035339"/>
            <a:ext cx="2837935" cy="623537"/>
          </a:xfrm>
          <a:prstGeom prst="rect">
            <a:avLst/>
          </a:prstGeom>
        </p:spPr>
      </p:pic>
      <p:pic>
        <p:nvPicPr>
          <p:cNvPr id="18" name="Picture 17"/>
          <p:cNvPicPr>
            <a:picLocks noChangeAspect="1"/>
          </p:cNvPicPr>
          <p:nvPr/>
        </p:nvPicPr>
        <p:blipFill>
          <a:blip r:embed="rId9"/>
          <a:stretch>
            <a:fillRect/>
          </a:stretch>
        </p:blipFill>
        <p:spPr>
          <a:xfrm>
            <a:off x="7719334" y="5009042"/>
            <a:ext cx="2262867" cy="1704611"/>
          </a:xfrm>
          <a:prstGeom prst="rect">
            <a:avLst/>
          </a:prstGeom>
        </p:spPr>
      </p:pic>
      <p:pic>
        <p:nvPicPr>
          <p:cNvPr id="19" name="Picture 18"/>
          <p:cNvPicPr>
            <a:picLocks noChangeAspect="1"/>
          </p:cNvPicPr>
          <p:nvPr/>
        </p:nvPicPr>
        <p:blipFill>
          <a:blip r:embed="rId10"/>
          <a:stretch>
            <a:fillRect/>
          </a:stretch>
        </p:blipFill>
        <p:spPr>
          <a:xfrm>
            <a:off x="2611581" y="5079010"/>
            <a:ext cx="4876800" cy="1245590"/>
          </a:xfrm>
          <a:prstGeom prst="rect">
            <a:avLst/>
          </a:prstGeom>
        </p:spPr>
      </p:pic>
      <p:pic>
        <p:nvPicPr>
          <p:cNvPr id="20" name="Picture 19"/>
          <p:cNvPicPr>
            <a:picLocks noChangeAspect="1"/>
          </p:cNvPicPr>
          <p:nvPr/>
        </p:nvPicPr>
        <p:blipFill>
          <a:blip r:embed="rId11"/>
          <a:stretch>
            <a:fillRect/>
          </a:stretch>
        </p:blipFill>
        <p:spPr>
          <a:xfrm>
            <a:off x="4130633" y="6340007"/>
            <a:ext cx="2362200" cy="511067"/>
          </a:xfrm>
          <a:prstGeom prst="rect">
            <a:avLst/>
          </a:prstGeom>
        </p:spPr>
      </p:pic>
    </p:spTree>
    <p:extLst>
      <p:ext uri="{BB962C8B-B14F-4D97-AF65-F5344CB8AC3E}">
        <p14:creationId xmlns:p14="http://schemas.microsoft.com/office/powerpoint/2010/main" val="232162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933" y="150497"/>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2"/>
          <a:stretch>
            <a:fillRect/>
          </a:stretch>
        </p:blipFill>
        <p:spPr>
          <a:xfrm>
            <a:off x="7010401" y="150496"/>
            <a:ext cx="2781877" cy="1504950"/>
          </a:xfrm>
          <a:prstGeom prst="rect">
            <a:avLst/>
          </a:prstGeom>
        </p:spPr>
      </p:pic>
      <p:sp>
        <p:nvSpPr>
          <p:cNvPr id="5" name="TextBox 4"/>
          <p:cNvSpPr txBox="1"/>
          <p:nvPr/>
        </p:nvSpPr>
        <p:spPr>
          <a:xfrm>
            <a:off x="2111333" y="680565"/>
            <a:ext cx="4038600" cy="923330"/>
          </a:xfrm>
          <a:prstGeom prst="rect">
            <a:avLst/>
          </a:prstGeom>
          <a:noFill/>
        </p:spPr>
        <p:txBody>
          <a:bodyPr wrap="square" rtlCol="0">
            <a:spAutoFit/>
          </a:bodyPr>
          <a:lstStyle/>
          <a:p>
            <a:r>
              <a:rPr lang="en-US" dirty="0"/>
              <a:t>QOI: Is there a difference in the in-flight energy expenditures among animals after body size is accounted for?</a:t>
            </a:r>
          </a:p>
        </p:txBody>
      </p:sp>
      <mc:AlternateContent xmlns:mc="http://schemas.openxmlformats.org/markup-compatibility/2006">
        <mc:Choice xmlns:a14="http://schemas.microsoft.com/office/drawing/2010/main" Requires="a14">
          <p:sp>
            <p:nvSpPr>
              <p:cNvPr id="9" name="TextBox 8"/>
              <p:cNvSpPr txBox="1"/>
              <p:nvPr/>
            </p:nvSpPr>
            <p:spPr>
              <a:xfrm>
                <a:off x="4797375" y="1676400"/>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𝐻</m:t>
                      </m:r>
                      <m:r>
                        <a:rPr lang="en-US" i="1" baseline="-25000">
                          <a:latin typeface="Cambria Math" charset="0"/>
                        </a:rPr>
                        <m:t>𝑜</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i="1">
                          <a:latin typeface="Cambria Math" charset="0"/>
                          <a:ea typeface="Cambria Math" charset="0"/>
                          <a:cs typeface="Cambria Math" charset="0"/>
                        </a:rPr>
                        <m:t>=0 </m:t>
                      </m:r>
                    </m:oMath>
                  </m:oMathPara>
                </a14:m>
                <a:endParaRPr lang="en-US"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𝐻</m:t>
                      </m:r>
                      <m:r>
                        <a:rPr lang="en-US" i="1" baseline="-25000">
                          <a:latin typeface="Cambria Math" charset="0"/>
                          <a:ea typeface="Cambria Math" charset="0"/>
                          <a:cs typeface="Cambria Math" charset="0"/>
                        </a:rPr>
                        <m:t>𝑎</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i="1">
                          <a:latin typeface="Cambria Math" charset="0"/>
                          <a:ea typeface="Cambria Math" charset="0"/>
                          <a:cs typeface="Cambria Math" charset="0"/>
                        </a:rPr>
                        <m:t> </m:t>
                      </m:r>
                      <m:r>
                        <a:rPr lang="en-US" i="1">
                          <a:latin typeface="Cambria Math" charset="0"/>
                          <a:ea typeface="Cambria Math" charset="0"/>
                          <a:cs typeface="Cambria Math" charset="0"/>
                        </a:rPr>
                        <m:t>𝑎𝑛𝑑</m:t>
                      </m:r>
                      <m:r>
                        <a:rPr lang="en-US" i="1">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i="1">
                          <a:latin typeface="Cambria Math" charset="0"/>
                          <a:ea typeface="Cambria Math" charset="0"/>
                          <a:cs typeface="Cambria Math" charset="0"/>
                        </a:rPr>
                        <m:t> </m:t>
                      </m:r>
                      <m:r>
                        <a:rPr lang="en-US" i="1">
                          <a:latin typeface="Cambria Math" charset="0"/>
                          <a:ea typeface="Cambria Math" charset="0"/>
                          <a:cs typeface="Cambria Math" charset="0"/>
                        </a:rPr>
                        <m:t>𝑎𝑟𝑒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𝑛𝑜𝑡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𝑏𝑜𝑡h</m:t>
                      </m:r>
                      <m:r>
                        <a:rPr lang="en-US" i="1">
                          <a:latin typeface="Cambria Math" charset="0"/>
                          <a:ea typeface="Cambria Math" charset="0"/>
                          <a:cs typeface="Cambria Math" charset="0"/>
                        </a:rPr>
                        <m:t> 0.</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797375" y="1676400"/>
                <a:ext cx="2978251" cy="553998"/>
              </a:xfrm>
              <a:prstGeom prst="rect">
                <a:avLst/>
              </a:prstGeom>
              <a:blipFill>
                <a:blip r:embed="rId3"/>
                <a:stretch>
                  <a:fillRect l="-424" t="-4545" b="-20455"/>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1740697" y="3030690"/>
            <a:ext cx="4094044" cy="1059947"/>
          </a:xfrm>
          <a:prstGeom prst="rect">
            <a:avLst/>
          </a:prstGeom>
        </p:spPr>
      </p:pic>
      <p:sp>
        <p:nvSpPr>
          <p:cNvPr id="12" name="TextBox 11"/>
          <p:cNvSpPr txBox="1"/>
          <p:nvPr/>
        </p:nvSpPr>
        <p:spPr>
          <a:xfrm>
            <a:off x="3393124" y="2594317"/>
            <a:ext cx="1475017" cy="369332"/>
          </a:xfrm>
          <a:prstGeom prst="rect">
            <a:avLst/>
          </a:prstGeom>
          <a:noFill/>
        </p:spPr>
        <p:txBody>
          <a:bodyPr wrap="square" rtlCol="0">
            <a:spAutoFit/>
          </a:bodyPr>
          <a:lstStyle/>
          <a:p>
            <a:pPr algn="ctr"/>
            <a:r>
              <a:rPr lang="en-US" dirty="0"/>
              <a:t>Full Model</a:t>
            </a:r>
          </a:p>
        </p:txBody>
      </p:sp>
      <p:graphicFrame>
        <p:nvGraphicFramePr>
          <p:cNvPr id="21" name="Table 20"/>
          <p:cNvGraphicFramePr>
            <a:graphicFrameLocks noGrp="1"/>
          </p:cNvGraphicFramePr>
          <p:nvPr/>
        </p:nvGraphicFramePr>
        <p:xfrm>
          <a:off x="3429000" y="442076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2</a:t>
                      </a:r>
                    </a:p>
                  </a:txBody>
                  <a:tcPr/>
                </a:tc>
                <a:tc>
                  <a:txBody>
                    <a:bodyPr/>
                    <a:lstStyle/>
                    <a:p>
                      <a:r>
                        <a:rPr lang="en-US" dirty="0"/>
                        <a:t>.0485</a:t>
                      </a:r>
                    </a:p>
                  </a:txBody>
                  <a:tcPr/>
                </a:tc>
                <a:tc>
                  <a:txBody>
                    <a:bodyPr/>
                    <a:lstStyle/>
                    <a:p>
                      <a:r>
                        <a:rPr lang="en-US" dirty="0"/>
                        <a:t>.02425</a:t>
                      </a:r>
                    </a:p>
                  </a:txBody>
                  <a:tcPr/>
                </a:tc>
                <a:tc>
                  <a:txBody>
                    <a:bodyPr/>
                    <a:lstStyle/>
                    <a:p>
                      <a:r>
                        <a:rPr lang="en-US" dirty="0"/>
                        <a:t>.67867</a:t>
                      </a:r>
                    </a:p>
                  </a:txBody>
                  <a:tcPr/>
                </a:tc>
                <a:tc>
                  <a:txBody>
                    <a:bodyPr/>
                    <a:lstStyle/>
                    <a:p>
                      <a:r>
                        <a:rPr lang="en-US" dirty="0"/>
                        <a:t>.5232</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14</a:t>
                      </a:r>
                    </a:p>
                  </a:txBody>
                  <a:tcPr/>
                </a:tc>
                <a:tc>
                  <a:txBody>
                    <a:bodyPr/>
                    <a:lstStyle/>
                    <a:p>
                      <a:r>
                        <a:rPr lang="en-US" dirty="0"/>
                        <a:t>.5048</a:t>
                      </a:r>
                    </a:p>
                  </a:txBody>
                  <a:tcPr/>
                </a:tc>
                <a:tc>
                  <a:txBody>
                    <a:bodyPr/>
                    <a:lstStyle/>
                    <a:p>
                      <a:r>
                        <a:rPr lang="en-US" dirty="0"/>
                        <a:t>.0361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16</a:t>
                      </a:r>
                    </a:p>
                  </a:txBody>
                  <a:tcPr/>
                </a:tc>
                <a:tc>
                  <a:txBody>
                    <a:bodyPr/>
                    <a:lstStyle/>
                    <a:p>
                      <a:r>
                        <a:rPr lang="en-US" dirty="0"/>
                        <a:t>.5533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3" name="TextBox 22"/>
          <p:cNvSpPr txBox="1"/>
          <p:nvPr/>
        </p:nvSpPr>
        <p:spPr>
          <a:xfrm>
            <a:off x="7129164" y="2590800"/>
            <a:ext cx="2199410" cy="369332"/>
          </a:xfrm>
          <a:prstGeom prst="rect">
            <a:avLst/>
          </a:prstGeom>
          <a:noFill/>
        </p:spPr>
        <p:txBody>
          <a:bodyPr wrap="square" rtlCol="0">
            <a:spAutoFit/>
          </a:bodyPr>
          <a:lstStyle/>
          <a:p>
            <a:pPr algn="ctr"/>
            <a:r>
              <a:rPr lang="en-US" dirty="0"/>
              <a:t>Reduced Model</a:t>
            </a:r>
          </a:p>
        </p:txBody>
      </p:sp>
      <mc:AlternateContent xmlns:mc="http://schemas.openxmlformats.org/markup-compatibility/2006">
        <mc:Choice xmlns:a14="http://schemas.microsoft.com/office/drawing/2010/main" Requires="a14">
          <p:sp>
            <p:nvSpPr>
              <p:cNvPr id="14" name="TextBox 13"/>
              <p:cNvSpPr txBox="1"/>
              <p:nvPr/>
            </p:nvSpPr>
            <p:spPr>
              <a:xfrm>
                <a:off x="838200" y="2268380"/>
                <a:ext cx="10439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charset="0"/>
                          <a:ea typeface="Cambria Math" charset="0"/>
                          <a:cs typeface="Cambria Math" charset="0"/>
                        </a:rPr>
                        <m:t>𝜇</m:t>
                      </m:r>
                      <m:d>
                        <m:dPr>
                          <m:begChr m:val="{"/>
                          <m:endChr m:val="|"/>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𝑙𝑒𝑛𝑒𝑟</m:t>
                          </m:r>
                          <m:r>
                            <a:rPr lang="en-US" sz="1600" i="1">
                              <a:latin typeface="Cambria Math" panose="02040503050406030204" pitchFamily="18" charset="0"/>
                              <a:ea typeface="Cambria Math" charset="0"/>
                              <a:cs typeface="Cambria Math" charset="0"/>
                            </a:rPr>
                            <m:t>𝑔</m:t>
                          </m:r>
                          <m:r>
                            <a:rPr lang="en-US" sz="1600" i="1">
                              <a:latin typeface="Cambria Math" charset="0"/>
                              <a:ea typeface="Cambria Math" charset="0"/>
                              <a:cs typeface="Cambria Math" charset="0"/>
                            </a:rPr>
                            <m:t>𝑦</m:t>
                          </m:r>
                          <m:r>
                            <a:rPr lang="en-US" sz="1600" i="1">
                              <a:latin typeface="Cambria Math" charset="0"/>
                              <a:ea typeface="Cambria Math" charset="0"/>
                              <a:cs typeface="Cambria Math" charset="0"/>
                            </a:rPr>
                            <m:t> </m:t>
                          </m:r>
                        </m:e>
                      </m:d>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𝑇𝑌𝑃𝐸</m:t>
                      </m:r>
                      <m:r>
                        <a:rPr lang="en-US" sz="1600" i="1">
                          <a:latin typeface="Cambria Math" charset="0"/>
                          <a:ea typeface="Cambria Math" charset="0"/>
                          <a:cs typeface="Cambria Math" charset="0"/>
                        </a:rPr>
                        <m:t>}= </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i="1">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2</m:t>
                          </m:r>
                        </m:sub>
                      </m:sSub>
                      <m:r>
                        <a:rPr lang="en-US" sz="1600" i="1">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3</m:t>
                          </m:r>
                        </m:sub>
                      </m:sSub>
                      <m:r>
                        <a:rPr lang="en-US" sz="1600" i="1">
                          <a:latin typeface="Cambria Math" charset="0"/>
                          <a:ea typeface="Cambria Math" charset="0"/>
                          <a:cs typeface="Cambria Math" charset="0"/>
                        </a:rPr>
                        <m:t>𝑒𝑏𝑎𝑡</m:t>
                      </m:r>
                      <m:r>
                        <a:rPr lang="en-US" sz="1600" i="1">
                          <a:latin typeface="Cambria Math" panose="02040503050406030204" pitchFamily="18" charset="0"/>
                          <a:ea typeface="Cambria Math" charset="0"/>
                          <a:cs typeface="Cambria Math" charset="0"/>
                        </a:rPr>
                        <m:t>+</m:t>
                      </m:r>
                      <m:sSub>
                        <m:sSubPr>
                          <m:ctrlPr>
                            <a:rPr lang="en-US" sz="1600" i="1" strike="sngStrike">
                              <a:latin typeface="Cambria Math" panose="02040503050406030204" pitchFamily="18" charset="0"/>
                              <a:ea typeface="Cambria Math" charset="0"/>
                              <a:cs typeface="Cambria Math" charset="0"/>
                            </a:rPr>
                          </m:ctrlPr>
                        </m:sSubPr>
                        <m:e>
                          <m:r>
                            <a:rPr lang="en-US" sz="1600" i="1" strike="sngStrike">
                              <a:latin typeface="Cambria Math" charset="0"/>
                              <a:ea typeface="Cambria Math" charset="0"/>
                              <a:cs typeface="Cambria Math" charset="0"/>
                            </a:rPr>
                            <m:t>𝛽</m:t>
                          </m:r>
                        </m:e>
                        <m:sub>
                          <m:r>
                            <a:rPr lang="en-US" sz="1600" i="1" strike="sngStrike">
                              <a:latin typeface="Cambria Math" charset="0"/>
                              <a:ea typeface="Cambria Math" charset="0"/>
                              <a:cs typeface="Cambria Math" charset="0"/>
                            </a:rPr>
                            <m:t>4</m:t>
                          </m:r>
                        </m:sub>
                      </m:sSub>
                      <m:r>
                        <a:rPr lang="en-US" sz="1600" i="1" strike="sngStrike">
                          <a:latin typeface="Cambria Math" charset="0"/>
                          <a:ea typeface="Cambria Math" charset="0"/>
                          <a:cs typeface="Cambria Math" charset="0"/>
                        </a:rPr>
                        <m:t>𝑙𝑚𝑎𝑠𝑠</m:t>
                      </m:r>
                      <m:r>
                        <a:rPr lang="en-US" sz="1600" i="1" strike="sngStrike">
                          <a:latin typeface="Cambria Math" charset="0"/>
                          <a:ea typeface="Cambria Math" charset="0"/>
                          <a:cs typeface="Cambria Math" charset="0"/>
                        </a:rPr>
                        <m:t>∗</m:t>
                      </m:r>
                      <m:r>
                        <a:rPr lang="en-US" sz="1600" i="1" strike="sngStrike">
                          <a:latin typeface="Cambria Math" charset="0"/>
                          <a:ea typeface="Cambria Math" charset="0"/>
                          <a:cs typeface="Cambria Math" charset="0"/>
                        </a:rPr>
                        <m:t>𝑏𝑖𝑟𝑑</m:t>
                      </m:r>
                      <m:sSub>
                        <m:sSubPr>
                          <m:ctrlPr>
                            <a:rPr lang="en-US" sz="1600" i="1" strike="sngStrike">
                              <a:latin typeface="Cambria Math" panose="02040503050406030204" pitchFamily="18" charset="0"/>
                              <a:ea typeface="Cambria Math" charset="0"/>
                              <a:cs typeface="Cambria Math" charset="0"/>
                            </a:rPr>
                          </m:ctrlPr>
                        </m:sSubPr>
                        <m:e>
                          <m:r>
                            <a:rPr lang="en-US" sz="1600" i="1" strike="sngStrike">
                              <a:latin typeface="Cambria Math" charset="0"/>
                              <a:ea typeface="Cambria Math" charset="0"/>
                              <a:cs typeface="Cambria Math" charset="0"/>
                            </a:rPr>
                            <m:t>+</m:t>
                          </m:r>
                          <m:r>
                            <a:rPr lang="en-US" sz="1600" i="1" strike="sngStrike">
                              <a:latin typeface="Cambria Math" charset="0"/>
                              <a:ea typeface="Cambria Math" charset="0"/>
                              <a:cs typeface="Cambria Math" charset="0"/>
                            </a:rPr>
                            <m:t>𝛽</m:t>
                          </m:r>
                        </m:e>
                        <m:sub>
                          <m:r>
                            <a:rPr lang="en-US" sz="1600" i="1" strike="sngStrike">
                              <a:latin typeface="Cambria Math" charset="0"/>
                              <a:ea typeface="Cambria Math" charset="0"/>
                              <a:cs typeface="Cambria Math" charset="0"/>
                            </a:rPr>
                            <m:t>5</m:t>
                          </m:r>
                        </m:sub>
                      </m:sSub>
                      <m:r>
                        <a:rPr lang="en-US" sz="1600" i="1" strike="sngStrike">
                          <a:latin typeface="Cambria Math" charset="0"/>
                          <a:ea typeface="Cambria Math" charset="0"/>
                          <a:cs typeface="Cambria Math" charset="0"/>
                        </a:rPr>
                        <m:t> </m:t>
                      </m:r>
                      <m:r>
                        <a:rPr lang="en-US" sz="1600" i="1" strike="sngStrike">
                          <a:latin typeface="Cambria Math" charset="0"/>
                          <a:ea typeface="Cambria Math" charset="0"/>
                          <a:cs typeface="Cambria Math" charset="0"/>
                        </a:rPr>
                        <m:t>𝑙𝑚𝑎𝑠𝑠</m:t>
                      </m:r>
                      <m:r>
                        <a:rPr lang="en-US" sz="1600" i="1" strike="sngStrike">
                          <a:latin typeface="Cambria Math" charset="0"/>
                          <a:ea typeface="Cambria Math" charset="0"/>
                          <a:cs typeface="Cambria Math" charset="0"/>
                        </a:rPr>
                        <m:t> ∗</m:t>
                      </m:r>
                      <m:r>
                        <a:rPr lang="en-US" sz="1600" i="1" strike="sngStrike">
                          <a:latin typeface="Cambria Math" charset="0"/>
                          <a:ea typeface="Cambria Math" charset="0"/>
                          <a:cs typeface="Cambria Math" charset="0"/>
                        </a:rPr>
                        <m:t>𝑒𝑏𝑎𝑡</m:t>
                      </m:r>
                    </m:oMath>
                  </m:oMathPara>
                </a14:m>
                <a:endParaRPr lang="en-US" sz="1600" i="1" strike="sngStrike" dirty="0"/>
              </a:p>
            </p:txBody>
          </p:sp>
        </mc:Choice>
        <mc:Fallback>
          <p:sp>
            <p:nvSpPr>
              <p:cNvPr id="14" name="TextBox 13"/>
              <p:cNvSpPr txBox="1">
                <a:spLocks noRot="1" noChangeAspect="1" noMove="1" noResize="1" noEditPoints="1" noAdjustHandles="1" noChangeArrowheads="1" noChangeShapeType="1" noTextEdit="1"/>
              </p:cNvSpPr>
              <p:nvPr/>
            </p:nvSpPr>
            <p:spPr>
              <a:xfrm>
                <a:off x="838200" y="2268380"/>
                <a:ext cx="10439400" cy="246221"/>
              </a:xfrm>
              <a:prstGeom prst="rect">
                <a:avLst/>
              </a:prstGeom>
              <a:blipFill>
                <a:blip r:embed="rId5"/>
                <a:stretch>
                  <a:fillRect t="-4762" b="-33333"/>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7EC648F-C861-49A3-83ED-797861A97D19}"/>
              </a:ext>
            </a:extLst>
          </p:cNvPr>
          <p:cNvSpPr/>
          <p:nvPr/>
        </p:nvSpPr>
        <p:spPr>
          <a:xfrm>
            <a:off x="2667000" y="3581400"/>
            <a:ext cx="220114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118118F3-20B5-498F-8EDB-0B61008DC23B}"/>
              </a:ext>
            </a:extLst>
          </p:cNvPr>
          <p:cNvPicPr>
            <a:picLocks noChangeAspect="1"/>
          </p:cNvPicPr>
          <p:nvPr/>
        </p:nvPicPr>
        <p:blipFill>
          <a:blip r:embed="rId6"/>
          <a:stretch>
            <a:fillRect/>
          </a:stretch>
        </p:blipFill>
        <p:spPr>
          <a:xfrm>
            <a:off x="6096000" y="3047246"/>
            <a:ext cx="4191000" cy="1070429"/>
          </a:xfrm>
          <a:prstGeom prst="rect">
            <a:avLst/>
          </a:prstGeom>
        </p:spPr>
      </p:pic>
      <p:sp>
        <p:nvSpPr>
          <p:cNvPr id="17" name="Rectangle 16">
            <a:extLst>
              <a:ext uri="{FF2B5EF4-FFF2-40B4-BE49-F238E27FC236}">
                <a16:creationId xmlns:a16="http://schemas.microsoft.com/office/drawing/2014/main" id="{18535746-8EB0-4B98-B42F-FCA481F07862}"/>
              </a:ext>
            </a:extLst>
          </p:cNvPr>
          <p:cNvSpPr/>
          <p:nvPr/>
        </p:nvSpPr>
        <p:spPr>
          <a:xfrm>
            <a:off x="7171460" y="3581400"/>
            <a:ext cx="2201140" cy="228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Table 19">
            <a:extLst>
              <a:ext uri="{FF2B5EF4-FFF2-40B4-BE49-F238E27FC236}">
                <a16:creationId xmlns:a16="http://schemas.microsoft.com/office/drawing/2014/main" id="{29F7ADD2-C6CF-4E2C-AA0A-617CD61C13E9}"/>
              </a:ext>
            </a:extLst>
          </p:cNvPr>
          <p:cNvGraphicFramePr>
            <a:graphicFrameLocks noGrp="1"/>
          </p:cNvGraphicFramePr>
          <p:nvPr/>
        </p:nvGraphicFramePr>
        <p:xfrm>
          <a:off x="3427898" y="4425067"/>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6" name="TextBox 25">
            <a:extLst>
              <a:ext uri="{FF2B5EF4-FFF2-40B4-BE49-F238E27FC236}">
                <a16:creationId xmlns:a16="http://schemas.microsoft.com/office/drawing/2014/main" id="{8AE18B8E-1F84-42BD-A76F-A046C9D4705E}"/>
              </a:ext>
            </a:extLst>
          </p:cNvPr>
          <p:cNvSpPr txBox="1"/>
          <p:nvPr/>
        </p:nvSpPr>
        <p:spPr>
          <a:xfrm>
            <a:off x="1326816" y="5547747"/>
            <a:ext cx="2199410" cy="369332"/>
          </a:xfrm>
          <a:prstGeom prst="rect">
            <a:avLst/>
          </a:prstGeom>
          <a:noFill/>
        </p:spPr>
        <p:txBody>
          <a:bodyPr wrap="square" rtlCol="0">
            <a:spAutoFit/>
          </a:bodyPr>
          <a:lstStyle/>
          <a:p>
            <a:pPr algn="ctr"/>
            <a:r>
              <a:rPr lang="en-US" dirty="0"/>
              <a:t>Reduced Model</a:t>
            </a:r>
          </a:p>
        </p:txBody>
      </p:sp>
      <p:sp>
        <p:nvSpPr>
          <p:cNvPr id="27" name="TextBox 26">
            <a:extLst>
              <a:ext uri="{FF2B5EF4-FFF2-40B4-BE49-F238E27FC236}">
                <a16:creationId xmlns:a16="http://schemas.microsoft.com/office/drawing/2014/main" id="{FE07913B-56E8-4FD1-9C5A-F51C18F51E29}"/>
              </a:ext>
            </a:extLst>
          </p:cNvPr>
          <p:cNvSpPr txBox="1"/>
          <p:nvPr/>
        </p:nvSpPr>
        <p:spPr>
          <a:xfrm>
            <a:off x="1676401" y="5166747"/>
            <a:ext cx="1475017" cy="369332"/>
          </a:xfrm>
          <a:prstGeom prst="rect">
            <a:avLst/>
          </a:prstGeom>
          <a:noFill/>
        </p:spPr>
        <p:txBody>
          <a:bodyPr wrap="square" rtlCol="0">
            <a:spAutoFit/>
          </a:bodyPr>
          <a:lstStyle/>
          <a:p>
            <a:pPr algn="ctr"/>
            <a:r>
              <a:rPr lang="en-US" dirty="0"/>
              <a:t>Full Model</a:t>
            </a:r>
          </a:p>
        </p:txBody>
      </p:sp>
    </p:spTree>
    <p:extLst>
      <p:ext uri="{BB962C8B-B14F-4D97-AF65-F5344CB8AC3E}">
        <p14:creationId xmlns:p14="http://schemas.microsoft.com/office/powerpoint/2010/main" val="186030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933" y="150497"/>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2"/>
          <a:stretch>
            <a:fillRect/>
          </a:stretch>
        </p:blipFill>
        <p:spPr>
          <a:xfrm>
            <a:off x="7010401" y="150496"/>
            <a:ext cx="2781877" cy="1504950"/>
          </a:xfrm>
          <a:prstGeom prst="rect">
            <a:avLst/>
          </a:prstGeom>
        </p:spPr>
      </p:pic>
      <p:sp>
        <p:nvSpPr>
          <p:cNvPr id="5" name="TextBox 4"/>
          <p:cNvSpPr txBox="1"/>
          <p:nvPr/>
        </p:nvSpPr>
        <p:spPr>
          <a:xfrm>
            <a:off x="2111333" y="680565"/>
            <a:ext cx="4038600" cy="923330"/>
          </a:xfrm>
          <a:prstGeom prst="rect">
            <a:avLst/>
          </a:prstGeom>
          <a:noFill/>
        </p:spPr>
        <p:txBody>
          <a:bodyPr wrap="square" rtlCol="0">
            <a:spAutoFit/>
          </a:bodyPr>
          <a:lstStyle/>
          <a:p>
            <a:r>
              <a:rPr lang="en-US" dirty="0"/>
              <a:t>QOI: Is there a difference in the in-flight energy expenditures among animals after body size is accounted for?</a:t>
            </a:r>
          </a:p>
        </p:txBody>
      </p:sp>
      <mc:AlternateContent xmlns:mc="http://schemas.openxmlformats.org/markup-compatibility/2006">
        <mc:Choice xmlns:a14="http://schemas.microsoft.com/office/drawing/2010/main" Requires="a14">
          <p:sp>
            <p:nvSpPr>
              <p:cNvPr id="9" name="TextBox 8"/>
              <p:cNvSpPr txBox="1"/>
              <p:nvPr/>
            </p:nvSpPr>
            <p:spPr>
              <a:xfrm>
                <a:off x="4797375" y="1676400"/>
                <a:ext cx="29782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𝐻</m:t>
                      </m:r>
                      <m:r>
                        <a:rPr lang="en-US" i="1" baseline="-25000">
                          <a:latin typeface="Cambria Math" charset="0"/>
                        </a:rPr>
                        <m:t>𝑜</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i="1">
                          <a:latin typeface="Cambria Math" charset="0"/>
                          <a:ea typeface="Cambria Math" charset="0"/>
                          <a:cs typeface="Cambria Math" charset="0"/>
                        </a:rPr>
                        <m:t>=0 </m:t>
                      </m:r>
                    </m:oMath>
                  </m:oMathPara>
                </a14:m>
                <a:endParaRPr lang="en-US"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𝐻</m:t>
                      </m:r>
                      <m:r>
                        <a:rPr lang="en-US" i="1" baseline="-25000">
                          <a:latin typeface="Cambria Math" charset="0"/>
                          <a:ea typeface="Cambria Math" charset="0"/>
                          <a:cs typeface="Cambria Math" charset="0"/>
                        </a:rPr>
                        <m:t>𝑎</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4</m:t>
                          </m:r>
                        </m:sub>
                      </m:sSub>
                      <m:r>
                        <a:rPr lang="en-US" i="1">
                          <a:latin typeface="Cambria Math" charset="0"/>
                          <a:ea typeface="Cambria Math" charset="0"/>
                          <a:cs typeface="Cambria Math" charset="0"/>
                        </a:rPr>
                        <m:t> </m:t>
                      </m:r>
                      <m:r>
                        <a:rPr lang="en-US" i="1">
                          <a:latin typeface="Cambria Math" charset="0"/>
                          <a:ea typeface="Cambria Math" charset="0"/>
                          <a:cs typeface="Cambria Math" charset="0"/>
                        </a:rPr>
                        <m:t>𝑎𝑛𝑑</m:t>
                      </m:r>
                      <m:r>
                        <a:rPr lang="en-US" i="1">
                          <a:latin typeface="Cambria Math"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5</m:t>
                          </m:r>
                        </m:sub>
                      </m:sSub>
                      <m:r>
                        <a:rPr lang="en-US" i="1">
                          <a:latin typeface="Cambria Math" charset="0"/>
                          <a:ea typeface="Cambria Math" charset="0"/>
                          <a:cs typeface="Cambria Math" charset="0"/>
                        </a:rPr>
                        <m:t> </m:t>
                      </m:r>
                      <m:r>
                        <a:rPr lang="en-US" i="1">
                          <a:latin typeface="Cambria Math" charset="0"/>
                          <a:ea typeface="Cambria Math" charset="0"/>
                          <a:cs typeface="Cambria Math" charset="0"/>
                        </a:rPr>
                        <m:t>𝑎𝑟𝑒</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𝑛𝑜𝑡</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𝑏𝑜𝑡h</m:t>
                      </m:r>
                      <m:r>
                        <a:rPr lang="en-US" i="1">
                          <a:latin typeface="Cambria Math" charset="0"/>
                          <a:ea typeface="Cambria Math" charset="0"/>
                          <a:cs typeface="Cambria Math" charset="0"/>
                        </a:rPr>
                        <m:t> 0.</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4797375" y="1676400"/>
                <a:ext cx="2978251" cy="553998"/>
              </a:xfrm>
              <a:prstGeom prst="rect">
                <a:avLst/>
              </a:prstGeom>
              <a:blipFill>
                <a:blip r:embed="rId3"/>
                <a:stretch>
                  <a:fillRect l="-424" t="-4545" b="-20455"/>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1740697" y="3030690"/>
            <a:ext cx="4094044" cy="1059947"/>
          </a:xfrm>
          <a:prstGeom prst="rect">
            <a:avLst/>
          </a:prstGeom>
        </p:spPr>
      </p:pic>
      <p:sp>
        <p:nvSpPr>
          <p:cNvPr id="12" name="TextBox 11"/>
          <p:cNvSpPr txBox="1"/>
          <p:nvPr/>
        </p:nvSpPr>
        <p:spPr>
          <a:xfrm>
            <a:off x="3393124" y="2594317"/>
            <a:ext cx="1475017" cy="369332"/>
          </a:xfrm>
          <a:prstGeom prst="rect">
            <a:avLst/>
          </a:prstGeom>
          <a:noFill/>
        </p:spPr>
        <p:txBody>
          <a:bodyPr wrap="square" rtlCol="0">
            <a:spAutoFit/>
          </a:bodyPr>
          <a:lstStyle/>
          <a:p>
            <a:pPr algn="ctr"/>
            <a:r>
              <a:rPr lang="en-US" dirty="0"/>
              <a:t>Full Model</a:t>
            </a:r>
          </a:p>
        </p:txBody>
      </p:sp>
      <p:sp>
        <p:nvSpPr>
          <p:cNvPr id="16" name="TextBox 15"/>
          <p:cNvSpPr txBox="1"/>
          <p:nvPr/>
        </p:nvSpPr>
        <p:spPr>
          <a:xfrm>
            <a:off x="1326816" y="5547747"/>
            <a:ext cx="2199410" cy="369332"/>
          </a:xfrm>
          <a:prstGeom prst="rect">
            <a:avLst/>
          </a:prstGeom>
          <a:noFill/>
        </p:spPr>
        <p:txBody>
          <a:bodyPr wrap="square" rtlCol="0">
            <a:spAutoFit/>
          </a:bodyPr>
          <a:lstStyle/>
          <a:p>
            <a:pPr algn="ctr"/>
            <a:r>
              <a:rPr lang="en-US" dirty="0"/>
              <a:t>Reduced Model</a:t>
            </a:r>
          </a:p>
        </p:txBody>
      </p:sp>
      <p:graphicFrame>
        <p:nvGraphicFramePr>
          <p:cNvPr id="21" name="Table 20"/>
          <p:cNvGraphicFramePr>
            <a:graphicFrameLocks noGrp="1"/>
          </p:cNvGraphicFramePr>
          <p:nvPr/>
        </p:nvGraphicFramePr>
        <p:xfrm>
          <a:off x="3429000" y="4420760"/>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2</a:t>
                      </a:r>
                    </a:p>
                  </a:txBody>
                  <a:tcPr/>
                </a:tc>
                <a:tc>
                  <a:txBody>
                    <a:bodyPr/>
                    <a:lstStyle/>
                    <a:p>
                      <a:r>
                        <a:rPr lang="en-US" dirty="0"/>
                        <a:t>.0485</a:t>
                      </a:r>
                    </a:p>
                  </a:txBody>
                  <a:tcPr/>
                </a:tc>
                <a:tc>
                  <a:txBody>
                    <a:bodyPr/>
                    <a:lstStyle/>
                    <a:p>
                      <a:r>
                        <a:rPr lang="en-US" dirty="0"/>
                        <a:t>.02425</a:t>
                      </a:r>
                    </a:p>
                  </a:txBody>
                  <a:tcPr/>
                </a:tc>
                <a:tc>
                  <a:txBody>
                    <a:bodyPr/>
                    <a:lstStyle/>
                    <a:p>
                      <a:r>
                        <a:rPr lang="en-US" dirty="0"/>
                        <a:t>.67867</a:t>
                      </a:r>
                    </a:p>
                  </a:txBody>
                  <a:tcPr/>
                </a:tc>
                <a:tc>
                  <a:txBody>
                    <a:bodyPr/>
                    <a:lstStyle/>
                    <a:p>
                      <a:r>
                        <a:rPr lang="en-US" dirty="0"/>
                        <a:t>.5232</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14</a:t>
                      </a:r>
                    </a:p>
                  </a:txBody>
                  <a:tcPr/>
                </a:tc>
                <a:tc>
                  <a:txBody>
                    <a:bodyPr/>
                    <a:lstStyle/>
                    <a:p>
                      <a:r>
                        <a:rPr lang="en-US" dirty="0"/>
                        <a:t>.5048</a:t>
                      </a:r>
                    </a:p>
                  </a:txBody>
                  <a:tcPr/>
                </a:tc>
                <a:tc>
                  <a:txBody>
                    <a:bodyPr/>
                    <a:lstStyle/>
                    <a:p>
                      <a:r>
                        <a:rPr lang="en-US" dirty="0"/>
                        <a:t>.0361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16</a:t>
                      </a:r>
                    </a:p>
                  </a:txBody>
                  <a:tcPr/>
                </a:tc>
                <a:tc>
                  <a:txBody>
                    <a:bodyPr/>
                    <a:lstStyle/>
                    <a:p>
                      <a:r>
                        <a:rPr lang="en-US" dirty="0"/>
                        <a:t>.5533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2" name="TextBox 21"/>
          <p:cNvSpPr txBox="1"/>
          <p:nvPr/>
        </p:nvSpPr>
        <p:spPr>
          <a:xfrm>
            <a:off x="1676401" y="5166747"/>
            <a:ext cx="1475017" cy="369332"/>
          </a:xfrm>
          <a:prstGeom prst="rect">
            <a:avLst/>
          </a:prstGeom>
          <a:noFill/>
        </p:spPr>
        <p:txBody>
          <a:bodyPr wrap="square" rtlCol="0">
            <a:spAutoFit/>
          </a:bodyPr>
          <a:lstStyle/>
          <a:p>
            <a:pPr algn="ctr"/>
            <a:r>
              <a:rPr lang="en-US" dirty="0"/>
              <a:t>Full Model</a:t>
            </a:r>
          </a:p>
        </p:txBody>
      </p:sp>
      <p:sp>
        <p:nvSpPr>
          <p:cNvPr id="23" name="TextBox 22"/>
          <p:cNvSpPr txBox="1"/>
          <p:nvPr/>
        </p:nvSpPr>
        <p:spPr>
          <a:xfrm>
            <a:off x="7129164" y="2590800"/>
            <a:ext cx="2199410" cy="369332"/>
          </a:xfrm>
          <a:prstGeom prst="rect">
            <a:avLst/>
          </a:prstGeom>
          <a:noFill/>
        </p:spPr>
        <p:txBody>
          <a:bodyPr wrap="square" rtlCol="0">
            <a:spAutoFit/>
          </a:bodyPr>
          <a:lstStyle/>
          <a:p>
            <a:pPr algn="ctr"/>
            <a:r>
              <a:rPr lang="en-US" dirty="0"/>
              <a:t>Reduced Model</a:t>
            </a:r>
          </a:p>
        </p:txBody>
      </p:sp>
      <p:sp>
        <p:nvSpPr>
          <p:cNvPr id="7" name="TextBox 6"/>
          <p:cNvSpPr txBox="1"/>
          <p:nvPr/>
        </p:nvSpPr>
        <p:spPr>
          <a:xfrm>
            <a:off x="1676401" y="6069480"/>
            <a:ext cx="8991600" cy="646331"/>
          </a:xfrm>
          <a:prstGeom prst="rect">
            <a:avLst/>
          </a:prstGeom>
          <a:noFill/>
        </p:spPr>
        <p:txBody>
          <a:bodyPr wrap="square" rtlCol="0">
            <a:spAutoFit/>
          </a:bodyPr>
          <a:lstStyle/>
          <a:p>
            <a:r>
              <a:rPr lang="en-US" dirty="0"/>
              <a:t>Conclusion: There is not sufficient evidence to suggest that the lines are not parallel (p-value = 0.5232 from an Extra Sum of Squares F-test). </a:t>
            </a:r>
          </a:p>
        </p:txBody>
      </p:sp>
      <mc:AlternateContent xmlns:mc="http://schemas.openxmlformats.org/markup-compatibility/2006">
        <mc:Choice xmlns:a14="http://schemas.microsoft.com/office/drawing/2010/main" Requires="a14">
          <p:sp>
            <p:nvSpPr>
              <p:cNvPr id="14" name="TextBox 13"/>
              <p:cNvSpPr txBox="1"/>
              <p:nvPr/>
            </p:nvSpPr>
            <p:spPr>
              <a:xfrm>
                <a:off x="838200" y="2268380"/>
                <a:ext cx="10439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charset="0"/>
                          <a:ea typeface="Cambria Math" charset="0"/>
                          <a:cs typeface="Cambria Math" charset="0"/>
                        </a:rPr>
                        <m:t>𝜇</m:t>
                      </m:r>
                      <m:d>
                        <m:dPr>
                          <m:begChr m:val="{"/>
                          <m:endChr m:val="|"/>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𝑙𝑒𝑛𝑒𝑟</m:t>
                          </m:r>
                          <m:r>
                            <a:rPr lang="en-US" sz="1600" i="1">
                              <a:latin typeface="Cambria Math" panose="02040503050406030204" pitchFamily="18" charset="0"/>
                              <a:ea typeface="Cambria Math" charset="0"/>
                              <a:cs typeface="Cambria Math" charset="0"/>
                            </a:rPr>
                            <m:t>𝑔</m:t>
                          </m:r>
                          <m:r>
                            <a:rPr lang="en-US" sz="1600" i="1">
                              <a:latin typeface="Cambria Math" charset="0"/>
                              <a:ea typeface="Cambria Math" charset="0"/>
                              <a:cs typeface="Cambria Math" charset="0"/>
                            </a:rPr>
                            <m:t>𝑦</m:t>
                          </m:r>
                          <m:r>
                            <a:rPr lang="en-US" sz="1600" i="1">
                              <a:latin typeface="Cambria Math" charset="0"/>
                              <a:ea typeface="Cambria Math" charset="0"/>
                              <a:cs typeface="Cambria Math" charset="0"/>
                            </a:rPr>
                            <m:t> </m:t>
                          </m:r>
                        </m:e>
                      </m:d>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𝑇𝑌𝑃𝐸</m:t>
                      </m:r>
                      <m:r>
                        <a:rPr lang="en-US" sz="1600" i="1">
                          <a:latin typeface="Cambria Math" charset="0"/>
                          <a:ea typeface="Cambria Math" charset="0"/>
                          <a:cs typeface="Cambria Math" charset="0"/>
                        </a:rPr>
                        <m:t>}= </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i="1">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2</m:t>
                          </m:r>
                        </m:sub>
                      </m:sSub>
                      <m:r>
                        <a:rPr lang="en-US" sz="1600" i="1">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3</m:t>
                          </m:r>
                        </m:sub>
                      </m:sSub>
                      <m:r>
                        <a:rPr lang="en-US" sz="1600" i="1">
                          <a:latin typeface="Cambria Math" charset="0"/>
                          <a:ea typeface="Cambria Math" charset="0"/>
                          <a:cs typeface="Cambria Math" charset="0"/>
                        </a:rPr>
                        <m:t>𝑒𝑏𝑎𝑡</m:t>
                      </m:r>
                      <m:r>
                        <a:rPr lang="en-US" sz="1600" i="1">
                          <a:latin typeface="Cambria Math" panose="02040503050406030204" pitchFamily="18" charset="0"/>
                          <a:ea typeface="Cambria Math" charset="0"/>
                          <a:cs typeface="Cambria Math" charset="0"/>
                        </a:rPr>
                        <m:t>+</m:t>
                      </m:r>
                      <m:sSub>
                        <m:sSubPr>
                          <m:ctrlPr>
                            <a:rPr lang="en-US" sz="1600" i="1" strike="sngStrike">
                              <a:latin typeface="Cambria Math" panose="02040503050406030204" pitchFamily="18" charset="0"/>
                              <a:ea typeface="Cambria Math" charset="0"/>
                              <a:cs typeface="Cambria Math" charset="0"/>
                            </a:rPr>
                          </m:ctrlPr>
                        </m:sSubPr>
                        <m:e>
                          <m:r>
                            <a:rPr lang="en-US" sz="1600" i="1" strike="sngStrike">
                              <a:latin typeface="Cambria Math" charset="0"/>
                              <a:ea typeface="Cambria Math" charset="0"/>
                              <a:cs typeface="Cambria Math" charset="0"/>
                            </a:rPr>
                            <m:t>𝛽</m:t>
                          </m:r>
                        </m:e>
                        <m:sub>
                          <m:r>
                            <a:rPr lang="en-US" sz="1600" i="1" strike="sngStrike">
                              <a:latin typeface="Cambria Math" charset="0"/>
                              <a:ea typeface="Cambria Math" charset="0"/>
                              <a:cs typeface="Cambria Math" charset="0"/>
                            </a:rPr>
                            <m:t>4</m:t>
                          </m:r>
                        </m:sub>
                      </m:sSub>
                      <m:r>
                        <a:rPr lang="en-US" sz="1600" i="1" strike="sngStrike">
                          <a:latin typeface="Cambria Math" charset="0"/>
                          <a:ea typeface="Cambria Math" charset="0"/>
                          <a:cs typeface="Cambria Math" charset="0"/>
                        </a:rPr>
                        <m:t>𝑙𝑚𝑎𝑠𝑠</m:t>
                      </m:r>
                      <m:r>
                        <a:rPr lang="en-US" sz="1600" i="1" strike="sngStrike">
                          <a:latin typeface="Cambria Math" charset="0"/>
                          <a:ea typeface="Cambria Math" charset="0"/>
                          <a:cs typeface="Cambria Math" charset="0"/>
                        </a:rPr>
                        <m:t>∗</m:t>
                      </m:r>
                      <m:r>
                        <a:rPr lang="en-US" sz="1600" i="1" strike="sngStrike">
                          <a:latin typeface="Cambria Math" charset="0"/>
                          <a:ea typeface="Cambria Math" charset="0"/>
                          <a:cs typeface="Cambria Math" charset="0"/>
                        </a:rPr>
                        <m:t>𝑏𝑖𝑟𝑑</m:t>
                      </m:r>
                      <m:sSub>
                        <m:sSubPr>
                          <m:ctrlPr>
                            <a:rPr lang="en-US" sz="1600" i="1" strike="sngStrike">
                              <a:latin typeface="Cambria Math" panose="02040503050406030204" pitchFamily="18" charset="0"/>
                              <a:ea typeface="Cambria Math" charset="0"/>
                              <a:cs typeface="Cambria Math" charset="0"/>
                            </a:rPr>
                          </m:ctrlPr>
                        </m:sSubPr>
                        <m:e>
                          <m:r>
                            <a:rPr lang="en-US" sz="1600" i="1" strike="sngStrike">
                              <a:latin typeface="Cambria Math" charset="0"/>
                              <a:ea typeface="Cambria Math" charset="0"/>
                              <a:cs typeface="Cambria Math" charset="0"/>
                            </a:rPr>
                            <m:t>+</m:t>
                          </m:r>
                          <m:r>
                            <a:rPr lang="en-US" sz="1600" i="1" strike="sngStrike">
                              <a:latin typeface="Cambria Math" charset="0"/>
                              <a:ea typeface="Cambria Math" charset="0"/>
                              <a:cs typeface="Cambria Math" charset="0"/>
                            </a:rPr>
                            <m:t>𝛽</m:t>
                          </m:r>
                        </m:e>
                        <m:sub>
                          <m:r>
                            <a:rPr lang="en-US" sz="1600" i="1" strike="sngStrike">
                              <a:latin typeface="Cambria Math" charset="0"/>
                              <a:ea typeface="Cambria Math" charset="0"/>
                              <a:cs typeface="Cambria Math" charset="0"/>
                            </a:rPr>
                            <m:t>5</m:t>
                          </m:r>
                        </m:sub>
                      </m:sSub>
                      <m:r>
                        <a:rPr lang="en-US" sz="1600" i="1" strike="sngStrike">
                          <a:latin typeface="Cambria Math" charset="0"/>
                          <a:ea typeface="Cambria Math" charset="0"/>
                          <a:cs typeface="Cambria Math" charset="0"/>
                        </a:rPr>
                        <m:t> </m:t>
                      </m:r>
                      <m:r>
                        <a:rPr lang="en-US" sz="1600" i="1" strike="sngStrike">
                          <a:latin typeface="Cambria Math" charset="0"/>
                          <a:ea typeface="Cambria Math" charset="0"/>
                          <a:cs typeface="Cambria Math" charset="0"/>
                        </a:rPr>
                        <m:t>𝑙𝑚𝑎𝑠𝑠</m:t>
                      </m:r>
                      <m:r>
                        <a:rPr lang="en-US" sz="1600" i="1" strike="sngStrike">
                          <a:latin typeface="Cambria Math" charset="0"/>
                          <a:ea typeface="Cambria Math" charset="0"/>
                          <a:cs typeface="Cambria Math" charset="0"/>
                        </a:rPr>
                        <m:t> ∗</m:t>
                      </m:r>
                      <m:r>
                        <a:rPr lang="en-US" sz="1600" i="1" strike="sngStrike">
                          <a:latin typeface="Cambria Math" charset="0"/>
                          <a:ea typeface="Cambria Math" charset="0"/>
                          <a:cs typeface="Cambria Math" charset="0"/>
                        </a:rPr>
                        <m:t>𝑒𝑏𝑎𝑡</m:t>
                      </m:r>
                    </m:oMath>
                  </m:oMathPara>
                </a14:m>
                <a:endParaRPr lang="en-US" sz="1600" i="1" strike="sngStrike" dirty="0"/>
              </a:p>
            </p:txBody>
          </p:sp>
        </mc:Choice>
        <mc:Fallback>
          <p:sp>
            <p:nvSpPr>
              <p:cNvPr id="14" name="TextBox 13"/>
              <p:cNvSpPr txBox="1">
                <a:spLocks noRot="1" noChangeAspect="1" noMove="1" noResize="1" noEditPoints="1" noAdjustHandles="1" noChangeArrowheads="1" noChangeShapeType="1" noTextEdit="1"/>
              </p:cNvSpPr>
              <p:nvPr/>
            </p:nvSpPr>
            <p:spPr>
              <a:xfrm>
                <a:off x="838200" y="2268380"/>
                <a:ext cx="10439400" cy="246221"/>
              </a:xfrm>
              <a:prstGeom prst="rect">
                <a:avLst/>
              </a:prstGeom>
              <a:blipFill>
                <a:blip r:embed="rId5"/>
                <a:stretch>
                  <a:fillRect t="-4762" b="-33333"/>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7EC648F-C861-49A3-83ED-797861A97D19}"/>
              </a:ext>
            </a:extLst>
          </p:cNvPr>
          <p:cNvSpPr/>
          <p:nvPr/>
        </p:nvSpPr>
        <p:spPr>
          <a:xfrm>
            <a:off x="2667000" y="3581400"/>
            <a:ext cx="220114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118118F3-20B5-498F-8EDB-0B61008DC23B}"/>
              </a:ext>
            </a:extLst>
          </p:cNvPr>
          <p:cNvPicPr>
            <a:picLocks noChangeAspect="1"/>
          </p:cNvPicPr>
          <p:nvPr/>
        </p:nvPicPr>
        <p:blipFill>
          <a:blip r:embed="rId6"/>
          <a:stretch>
            <a:fillRect/>
          </a:stretch>
        </p:blipFill>
        <p:spPr>
          <a:xfrm>
            <a:off x="6096000" y="3047246"/>
            <a:ext cx="4191000" cy="1070429"/>
          </a:xfrm>
          <a:prstGeom prst="rect">
            <a:avLst/>
          </a:prstGeom>
        </p:spPr>
      </p:pic>
      <p:sp>
        <p:nvSpPr>
          <p:cNvPr id="17" name="Rectangle 16">
            <a:extLst>
              <a:ext uri="{FF2B5EF4-FFF2-40B4-BE49-F238E27FC236}">
                <a16:creationId xmlns:a16="http://schemas.microsoft.com/office/drawing/2014/main" id="{18535746-8EB0-4B98-B42F-FCA481F07862}"/>
              </a:ext>
            </a:extLst>
          </p:cNvPr>
          <p:cNvSpPr/>
          <p:nvPr/>
        </p:nvSpPr>
        <p:spPr>
          <a:xfrm>
            <a:off x="7171460" y="3581400"/>
            <a:ext cx="2201140" cy="228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Table 19">
            <a:extLst>
              <a:ext uri="{FF2B5EF4-FFF2-40B4-BE49-F238E27FC236}">
                <a16:creationId xmlns:a16="http://schemas.microsoft.com/office/drawing/2014/main" id="{29F7ADD2-C6CF-4E2C-AA0A-617CD61C13E9}"/>
              </a:ext>
            </a:extLst>
          </p:cNvPr>
          <p:cNvGraphicFramePr>
            <a:graphicFrameLocks noGrp="1"/>
          </p:cNvGraphicFramePr>
          <p:nvPr/>
        </p:nvGraphicFramePr>
        <p:xfrm>
          <a:off x="3427898" y="4425067"/>
          <a:ext cx="6096000" cy="14833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P-value</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14</a:t>
                      </a:r>
                    </a:p>
                  </a:txBody>
                  <a:tcPr/>
                </a:tc>
                <a:tc>
                  <a:txBody>
                    <a:bodyPr/>
                    <a:lstStyle/>
                    <a:p>
                      <a:r>
                        <a:rPr lang="en-US" dirty="0"/>
                        <a:t>.5048</a:t>
                      </a:r>
                    </a:p>
                  </a:txBody>
                  <a:tcPr/>
                </a:tc>
                <a:tc>
                  <a:txBody>
                    <a:bodyPr/>
                    <a:lstStyle/>
                    <a:p>
                      <a:r>
                        <a:rPr lang="en-US" dirty="0"/>
                        <a:t>.0361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16</a:t>
                      </a:r>
                    </a:p>
                  </a:txBody>
                  <a:tcPr/>
                </a:tc>
                <a:tc>
                  <a:txBody>
                    <a:bodyPr/>
                    <a:lstStyle/>
                    <a:p>
                      <a:r>
                        <a:rPr lang="en-US" dirty="0"/>
                        <a:t>.5533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24" name="Rectangle 23">
            <a:extLst>
              <a:ext uri="{FF2B5EF4-FFF2-40B4-BE49-F238E27FC236}">
                <a16:creationId xmlns:a16="http://schemas.microsoft.com/office/drawing/2014/main" id="{6684DA21-AE98-4D47-B147-1FBCE232444D}"/>
              </a:ext>
            </a:extLst>
          </p:cNvPr>
          <p:cNvSpPr/>
          <p:nvPr/>
        </p:nvSpPr>
        <p:spPr>
          <a:xfrm>
            <a:off x="4393568" y="5554119"/>
            <a:ext cx="2067171" cy="34668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D50B552D-D2B6-4962-94AB-03DDDEF2B358}"/>
              </a:ext>
            </a:extLst>
          </p:cNvPr>
          <p:cNvCxnSpPr>
            <a:cxnSpLocks/>
            <a:stCxn id="6" idx="2"/>
          </p:cNvCxnSpPr>
          <p:nvPr/>
        </p:nvCxnSpPr>
        <p:spPr>
          <a:xfrm>
            <a:off x="3767571" y="3810000"/>
            <a:ext cx="2067171" cy="135244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1E638E8-6B0F-4101-B646-515EBF1CD296}"/>
              </a:ext>
            </a:extLst>
          </p:cNvPr>
          <p:cNvSpPr/>
          <p:nvPr/>
        </p:nvSpPr>
        <p:spPr>
          <a:xfrm>
            <a:off x="4419600" y="5163434"/>
            <a:ext cx="3048000" cy="37264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BF1D73CC-290A-42CD-9E7A-D7DE8EEE463F}"/>
              </a:ext>
            </a:extLst>
          </p:cNvPr>
          <p:cNvCxnSpPr>
            <a:cxnSpLocks/>
            <a:stCxn id="17" idx="2"/>
            <a:endCxn id="24" idx="0"/>
          </p:cNvCxnSpPr>
          <p:nvPr/>
        </p:nvCxnSpPr>
        <p:spPr>
          <a:xfrm flipH="1">
            <a:off x="5427154" y="3810000"/>
            <a:ext cx="2844877" cy="1744118"/>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66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 presetClass="exit" presetSubtype="0" fill="hold"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4" grpId="0" animBg="1"/>
      <p:bldP spid="24" grpId="1" animBg="1"/>
      <p:bldP spid="19" grpId="0" animBg="1"/>
      <p:bldP spid="1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2789D13-84B4-4A98-B836-57AE3404006B}"/>
              </a:ext>
            </a:extLst>
          </p:cNvPr>
          <p:cNvPicPr>
            <a:picLocks noChangeAspect="1"/>
          </p:cNvPicPr>
          <p:nvPr/>
        </p:nvPicPr>
        <p:blipFill>
          <a:blip r:embed="rId2"/>
          <a:stretch>
            <a:fillRect/>
          </a:stretch>
        </p:blipFill>
        <p:spPr>
          <a:xfrm>
            <a:off x="1762125" y="4445054"/>
            <a:ext cx="5010150" cy="1591171"/>
          </a:xfrm>
          <a:prstGeom prst="rect">
            <a:avLst/>
          </a:prstGeom>
        </p:spPr>
      </p:pic>
      <p:sp>
        <p:nvSpPr>
          <p:cNvPr id="2" name="Title 1"/>
          <p:cNvSpPr>
            <a:spLocks noGrp="1"/>
          </p:cNvSpPr>
          <p:nvPr>
            <p:ph type="title"/>
          </p:nvPr>
        </p:nvSpPr>
        <p:spPr>
          <a:xfrm>
            <a:off x="1958933" y="150497"/>
            <a:ext cx="4343400" cy="504139"/>
          </a:xfrm>
        </p:spPr>
        <p:txBody>
          <a:bodyPr>
            <a:normAutofit fontScale="90000"/>
          </a:bodyPr>
          <a:lstStyle/>
          <a:p>
            <a:r>
              <a:rPr lang="en-US" dirty="0"/>
              <a:t>Echolocation!!!</a:t>
            </a:r>
          </a:p>
        </p:txBody>
      </p:sp>
      <p:pic>
        <p:nvPicPr>
          <p:cNvPr id="4" name="Picture 3"/>
          <p:cNvPicPr>
            <a:picLocks noChangeAspect="1"/>
          </p:cNvPicPr>
          <p:nvPr/>
        </p:nvPicPr>
        <p:blipFill>
          <a:blip r:embed="rId3"/>
          <a:stretch>
            <a:fillRect/>
          </a:stretch>
        </p:blipFill>
        <p:spPr>
          <a:xfrm>
            <a:off x="7677280" y="189130"/>
            <a:ext cx="2781877" cy="1504950"/>
          </a:xfrm>
          <a:prstGeom prst="rect">
            <a:avLst/>
          </a:prstGeom>
        </p:spPr>
      </p:pic>
      <p:sp>
        <p:nvSpPr>
          <p:cNvPr id="5" name="TextBox 4"/>
          <p:cNvSpPr txBox="1"/>
          <p:nvPr/>
        </p:nvSpPr>
        <p:spPr>
          <a:xfrm>
            <a:off x="1676400" y="621409"/>
            <a:ext cx="5867400" cy="1200329"/>
          </a:xfrm>
          <a:prstGeom prst="rect">
            <a:avLst/>
          </a:prstGeom>
          <a:noFill/>
        </p:spPr>
        <p:txBody>
          <a:bodyPr wrap="square" rtlCol="0">
            <a:spAutoFit/>
          </a:bodyPr>
          <a:lstStyle/>
          <a:p>
            <a:r>
              <a:rPr lang="en-US" b="1" dirty="0"/>
              <a:t>QOI: Is there a difference in the in-flight energy of the </a:t>
            </a:r>
            <a:r>
              <a:rPr lang="en-US" b="1" dirty="0">
                <a:solidFill>
                  <a:srgbClr val="00B050"/>
                </a:solidFill>
              </a:rPr>
              <a:t>TWO BAT types</a:t>
            </a:r>
            <a:r>
              <a:rPr lang="en-US" b="1" dirty="0"/>
              <a:t> after body size is accounted for? </a:t>
            </a:r>
          </a:p>
          <a:p>
            <a:r>
              <a:rPr lang="en-US" b="1" dirty="0"/>
              <a:t>(Or, are the intercepts for the TWO BAT types different, after knowing that the slopes can be considered equal?)  </a:t>
            </a:r>
          </a:p>
        </p:txBody>
      </p:sp>
      <p:pic>
        <p:nvPicPr>
          <p:cNvPr id="14" name="Picture 13"/>
          <p:cNvPicPr>
            <a:picLocks noChangeAspect="1"/>
          </p:cNvPicPr>
          <p:nvPr/>
        </p:nvPicPr>
        <p:blipFill>
          <a:blip r:embed="rId4"/>
          <a:stretch>
            <a:fillRect/>
          </a:stretch>
        </p:blipFill>
        <p:spPr>
          <a:xfrm>
            <a:off x="7010400" y="3276600"/>
            <a:ext cx="3095348" cy="2331716"/>
          </a:xfrm>
          <a:prstGeom prst="rect">
            <a:avLst/>
          </a:prstGeom>
        </p:spPr>
      </p:pic>
      <p:sp>
        <p:nvSpPr>
          <p:cNvPr id="10" name="TextBox 9"/>
          <p:cNvSpPr txBox="1"/>
          <p:nvPr/>
        </p:nvSpPr>
        <p:spPr>
          <a:xfrm>
            <a:off x="1754011" y="6059849"/>
            <a:ext cx="8607778" cy="646331"/>
          </a:xfrm>
          <a:prstGeom prst="rect">
            <a:avLst/>
          </a:prstGeom>
          <a:noFill/>
        </p:spPr>
        <p:txBody>
          <a:bodyPr wrap="square" rtlCol="0">
            <a:spAutoFit/>
          </a:bodyPr>
          <a:lstStyle/>
          <a:p>
            <a:r>
              <a:rPr lang="en-US" dirty="0"/>
              <a:t>Data are consistent with the hypothesis of equal median in-flight energy expenditures between two bat types after accounting for the mass (size) (p-value = .7030).</a:t>
            </a:r>
          </a:p>
        </p:txBody>
      </p:sp>
      <mc:AlternateContent xmlns:mc="http://schemas.openxmlformats.org/markup-compatibility/2006">
        <mc:Choice xmlns:a14="http://schemas.microsoft.com/office/drawing/2010/main" Requires="a14">
          <p:sp>
            <p:nvSpPr>
              <p:cNvPr id="11" name="TextBox 10"/>
              <p:cNvSpPr txBox="1"/>
              <p:nvPr/>
            </p:nvSpPr>
            <p:spPr>
              <a:xfrm>
                <a:off x="1521178" y="1839461"/>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charset="0"/>
                          <a:ea typeface="Cambria Math" charset="0"/>
                          <a:cs typeface="Cambria Math" charset="0"/>
                        </a:rPr>
                        <m:t>𝜇</m:t>
                      </m:r>
                      <m:d>
                        <m:dPr>
                          <m:begChr m:val="{"/>
                          <m:endChr m:val="|"/>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𝑙𝑒𝑛𝑒𝑟</m:t>
                          </m:r>
                          <m:r>
                            <a:rPr lang="en-US" sz="1600" i="1">
                              <a:latin typeface="Cambria Math" panose="02040503050406030204" pitchFamily="18" charset="0"/>
                              <a:ea typeface="Cambria Math" charset="0"/>
                              <a:cs typeface="Cambria Math" charset="0"/>
                            </a:rPr>
                            <m:t>𝑔</m:t>
                          </m:r>
                          <m:r>
                            <a:rPr lang="en-US" sz="1600" i="1">
                              <a:latin typeface="Cambria Math" charset="0"/>
                              <a:ea typeface="Cambria Math" charset="0"/>
                              <a:cs typeface="Cambria Math" charset="0"/>
                            </a:rPr>
                            <m:t>𝑦</m:t>
                          </m:r>
                          <m:r>
                            <a:rPr lang="en-US" sz="1600" i="1">
                              <a:latin typeface="Cambria Math" charset="0"/>
                              <a:ea typeface="Cambria Math" charset="0"/>
                              <a:cs typeface="Cambria Math" charset="0"/>
                            </a:rPr>
                            <m:t> </m:t>
                          </m:r>
                        </m:e>
                      </m:d>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𝑇𝑌𝑃𝐸</m:t>
                      </m:r>
                      <m:r>
                        <a:rPr lang="en-US" sz="1600" i="1">
                          <a:latin typeface="Cambria Math" charset="0"/>
                          <a:ea typeface="Cambria Math" charset="0"/>
                          <a:cs typeface="Cambria Math" charset="0"/>
                        </a:rPr>
                        <m:t>}= </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i="1">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2</m:t>
                          </m:r>
                        </m:sub>
                      </m:sSub>
                      <m:r>
                        <a:rPr lang="en-US" sz="1600" i="1">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3</m:t>
                          </m:r>
                        </m:sub>
                      </m:sSub>
                      <m:r>
                        <a:rPr lang="en-US" sz="1600" i="1">
                          <a:latin typeface="Cambria Math" charset="0"/>
                          <a:ea typeface="Cambria Math" charset="0"/>
                          <a:cs typeface="Cambria Math" charset="0"/>
                        </a:rPr>
                        <m:t>𝑒𝑏𝑎𝑡</m:t>
                      </m:r>
                      <m:sSub>
                        <m:sSubPr>
                          <m:ctrlPr>
                            <a:rPr lang="en-US" sz="1600" i="1" strike="sngStrike">
                              <a:latin typeface="Cambria Math" panose="02040503050406030204" pitchFamily="18" charset="0"/>
                              <a:ea typeface="Cambria Math" charset="0"/>
                              <a:cs typeface="Cambria Math" charset="0"/>
                            </a:rPr>
                          </m:ctrlPr>
                        </m:sSubPr>
                        <m:e>
                          <m:r>
                            <a:rPr lang="en-US" sz="1600" i="1" strike="sngStrike">
                              <a:latin typeface="Cambria Math" charset="0"/>
                              <a:ea typeface="Cambria Math" charset="0"/>
                              <a:cs typeface="Cambria Math" charset="0"/>
                            </a:rPr>
                            <m:t>+</m:t>
                          </m:r>
                          <m:r>
                            <a:rPr lang="en-US" sz="1600" i="1" strike="sngStrike">
                              <a:latin typeface="Cambria Math" charset="0"/>
                              <a:ea typeface="Cambria Math" charset="0"/>
                              <a:cs typeface="Cambria Math" charset="0"/>
                            </a:rPr>
                            <m:t>𝛽</m:t>
                          </m:r>
                        </m:e>
                        <m:sub>
                          <m:r>
                            <a:rPr lang="en-US" sz="1600" i="1" strike="sngStrike">
                              <a:latin typeface="Cambria Math" charset="0"/>
                              <a:ea typeface="Cambria Math" charset="0"/>
                              <a:cs typeface="Cambria Math" charset="0"/>
                            </a:rPr>
                            <m:t>4</m:t>
                          </m:r>
                        </m:sub>
                      </m:sSub>
                      <m:r>
                        <a:rPr lang="en-US" sz="1600" i="1" strike="sngStrike">
                          <a:latin typeface="Cambria Math" charset="0"/>
                          <a:ea typeface="Cambria Math" charset="0"/>
                          <a:cs typeface="Cambria Math" charset="0"/>
                        </a:rPr>
                        <m:t>𝑙𝑚𝑎𝑠𝑠</m:t>
                      </m:r>
                      <m:r>
                        <a:rPr lang="en-US" sz="1600" i="1" strike="sngStrike">
                          <a:latin typeface="Cambria Math" charset="0"/>
                          <a:ea typeface="Cambria Math" charset="0"/>
                          <a:cs typeface="Cambria Math" charset="0"/>
                        </a:rPr>
                        <m:t>∗</m:t>
                      </m:r>
                      <m:r>
                        <a:rPr lang="en-US" sz="1600" i="1" strike="sngStrike">
                          <a:latin typeface="Cambria Math" charset="0"/>
                          <a:ea typeface="Cambria Math" charset="0"/>
                          <a:cs typeface="Cambria Math" charset="0"/>
                        </a:rPr>
                        <m:t>𝑏𝑖𝑟𝑑</m:t>
                      </m:r>
                      <m:sSub>
                        <m:sSubPr>
                          <m:ctrlPr>
                            <a:rPr lang="en-US" sz="1600" i="1" strike="sngStrike">
                              <a:latin typeface="Cambria Math" panose="02040503050406030204" pitchFamily="18" charset="0"/>
                              <a:ea typeface="Cambria Math" charset="0"/>
                              <a:cs typeface="Cambria Math" charset="0"/>
                            </a:rPr>
                          </m:ctrlPr>
                        </m:sSubPr>
                        <m:e>
                          <m:r>
                            <a:rPr lang="en-US" sz="1600" i="1" strike="sngStrike">
                              <a:latin typeface="Cambria Math" charset="0"/>
                              <a:ea typeface="Cambria Math" charset="0"/>
                              <a:cs typeface="Cambria Math" charset="0"/>
                            </a:rPr>
                            <m:t>+</m:t>
                          </m:r>
                          <m:r>
                            <a:rPr lang="en-US" sz="1600" i="1" strike="sngStrike">
                              <a:latin typeface="Cambria Math" charset="0"/>
                              <a:ea typeface="Cambria Math" charset="0"/>
                              <a:cs typeface="Cambria Math" charset="0"/>
                            </a:rPr>
                            <m:t>𝛽</m:t>
                          </m:r>
                        </m:e>
                        <m:sub>
                          <m:r>
                            <a:rPr lang="en-US" sz="1600" i="1" strike="sngStrike">
                              <a:latin typeface="Cambria Math" charset="0"/>
                              <a:ea typeface="Cambria Math" charset="0"/>
                              <a:cs typeface="Cambria Math" charset="0"/>
                            </a:rPr>
                            <m:t>5</m:t>
                          </m:r>
                        </m:sub>
                      </m:sSub>
                      <m:r>
                        <a:rPr lang="en-US" sz="1600" i="1" strike="sngStrike">
                          <a:latin typeface="Cambria Math" charset="0"/>
                          <a:ea typeface="Cambria Math" charset="0"/>
                          <a:cs typeface="Cambria Math" charset="0"/>
                        </a:rPr>
                        <m:t> </m:t>
                      </m:r>
                      <m:r>
                        <a:rPr lang="en-US" sz="1600" i="1" strike="sngStrike">
                          <a:latin typeface="Cambria Math" charset="0"/>
                          <a:ea typeface="Cambria Math" charset="0"/>
                          <a:cs typeface="Cambria Math" charset="0"/>
                        </a:rPr>
                        <m:t>𝑙𝑚𝑎𝑠𝑠</m:t>
                      </m:r>
                      <m:r>
                        <a:rPr lang="en-US" sz="1600" i="1" strike="sngStrike">
                          <a:latin typeface="Cambria Math" charset="0"/>
                          <a:ea typeface="Cambria Math" charset="0"/>
                          <a:cs typeface="Cambria Math" charset="0"/>
                        </a:rPr>
                        <m:t> ∗</m:t>
                      </m:r>
                      <m:r>
                        <a:rPr lang="en-US" sz="1600" i="1" strike="sngStrike">
                          <a:latin typeface="Cambria Math" charset="0"/>
                          <a:ea typeface="Cambria Math" charset="0"/>
                          <a:cs typeface="Cambria Math" charset="0"/>
                        </a:rPr>
                        <m:t>𝑒𝑏𝑎𝑡</m:t>
                      </m:r>
                    </m:oMath>
                  </m:oMathPara>
                </a14:m>
                <a:endParaRPr lang="en-US" sz="1600" i="1" strike="sngStrike" dirty="0"/>
              </a:p>
            </p:txBody>
          </p:sp>
        </mc:Choice>
        <mc:Fallback>
          <p:sp>
            <p:nvSpPr>
              <p:cNvPr id="11" name="TextBox 10"/>
              <p:cNvSpPr txBox="1">
                <a:spLocks noRot="1" noChangeAspect="1" noMove="1" noResize="1" noEditPoints="1" noAdjustHandles="1" noChangeArrowheads="1" noChangeShapeType="1" noTextEdit="1"/>
              </p:cNvSpPr>
              <p:nvPr/>
            </p:nvSpPr>
            <p:spPr>
              <a:xfrm>
                <a:off x="1521178" y="1839461"/>
                <a:ext cx="8915400" cy="246221"/>
              </a:xfrm>
              <a:prstGeom prst="rect">
                <a:avLst/>
              </a:prstGeom>
              <a:blipFill>
                <a:blip r:embed="rId5"/>
                <a:stretch>
                  <a:fillRect t="-476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536F05C3-2E73-49A9-A71C-693A876088DB}"/>
                  </a:ext>
                </a:extLst>
              </p:cNvPr>
              <p:cNvSpPr/>
              <p:nvPr/>
            </p:nvSpPr>
            <p:spPr>
              <a:xfrm>
                <a:off x="1806223" y="2463359"/>
                <a:ext cx="8345311" cy="646331"/>
              </a:xfrm>
              <a:prstGeom prst="rect">
                <a:avLst/>
              </a:prstGeom>
            </p:spPr>
            <p:txBody>
              <a:bodyPr wrap="square">
                <a:spAutoFit/>
              </a:bodyPr>
              <a:lstStyle/>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a:latin typeface="Cambria Math" panose="02040503050406030204" pitchFamily="18" charset="0"/>
                        <a:ea typeface="Cambria Math" charset="0"/>
                        <a:cs typeface="Cambria Math" charset="0"/>
                      </a:rPr>
                      <m:t>𝒆𝒃𝒂𝒕</m:t>
                    </m:r>
                    <m:r>
                      <a:rPr lang="en-US" i="1">
                        <a:latin typeface="Cambria Math" charset="0"/>
                        <a:ea typeface="Cambria Math" charset="0"/>
                        <a:cs typeface="Cambria Math" charset="0"/>
                      </a:rPr>
                      <m:t>}=</m:t>
                    </m:r>
                    <m:r>
                      <a:rPr lang="en-US" i="1">
                        <a:latin typeface="Cambria Math" panose="02040503050406030204" pitchFamily="18" charset="0"/>
                        <a:ea typeface="Cambria Math" charset="0"/>
                        <a:cs typeface="Cambria Math" charset="0"/>
                      </a:rPr>
                      <m:t>(</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m:t>
                        </m:r>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𝟑</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intercept =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m:t>
                        </m:r>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𝟑</m:t>
                        </m:r>
                      </m:sub>
                    </m:sSub>
                  </m:oMath>
                </a14:m>
                <a:r>
                  <a:rPr lang="en-US" i="1" dirty="0"/>
                  <a:t>  </a:t>
                </a:r>
              </a:p>
              <a:p>
                <a14:m>
                  <m:oMath xmlns:m="http://schemas.openxmlformats.org/officeDocument/2006/math">
                    <m:r>
                      <a:rPr lang="en-US" i="1">
                        <a:latin typeface="Cambria Math" charset="0"/>
                        <a:ea typeface="Cambria Math" charset="0"/>
                        <a:cs typeface="Cambria Math" charset="0"/>
                      </a:rPr>
                      <m:t>𝜇</m:t>
                    </m:r>
                    <m:d>
                      <m:dPr>
                        <m:begChr m:val="{"/>
                        <m:endChr m:val="|"/>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𝑙𝑒𝑛𝑒𝑟</m:t>
                        </m:r>
                        <m:r>
                          <a:rPr lang="en-US" i="1">
                            <a:latin typeface="Cambria Math" panose="02040503050406030204" pitchFamily="18" charset="0"/>
                            <a:ea typeface="Cambria Math" charset="0"/>
                            <a:cs typeface="Cambria Math" charset="0"/>
                          </a:rPr>
                          <m:t>𝑔</m:t>
                        </m:r>
                        <m:r>
                          <a:rPr lang="en-US" i="1">
                            <a:latin typeface="Cambria Math" charset="0"/>
                            <a:ea typeface="Cambria Math" charset="0"/>
                            <a:cs typeface="Cambria Math" charset="0"/>
                          </a:rPr>
                          <m:t>𝑦</m:t>
                        </m:r>
                        <m:r>
                          <a:rPr lang="en-US" i="1">
                            <a:latin typeface="Cambria Math" charset="0"/>
                            <a:ea typeface="Cambria Math" charset="0"/>
                            <a:cs typeface="Cambria Math" charset="0"/>
                          </a:rPr>
                          <m:t> </m:t>
                        </m:r>
                      </m:e>
                    </m:d>
                    <m:r>
                      <a:rPr lang="en-US" i="1">
                        <a:latin typeface="Cambria Math" charset="0"/>
                        <a:ea typeface="Cambria Math" charset="0"/>
                        <a:cs typeface="Cambria Math" charset="0"/>
                      </a:rPr>
                      <m:t>𝑙𝑚𝑎𝑠𝑠</m:t>
                    </m:r>
                    <m:r>
                      <a:rPr lang="en-US" i="1">
                        <a:latin typeface="Cambria Math" charset="0"/>
                        <a:ea typeface="Cambria Math" charset="0"/>
                        <a:cs typeface="Cambria Math" charset="0"/>
                      </a:rPr>
                      <m:t>, </m:t>
                    </m:r>
                    <m:r>
                      <a:rPr lang="en-US" i="1">
                        <a:latin typeface="Cambria Math" charset="0"/>
                        <a:ea typeface="Cambria Math" charset="0"/>
                        <a:cs typeface="Cambria Math" charset="0"/>
                      </a:rPr>
                      <m:t>𝑇𝑌𝑃𝐸</m:t>
                    </m:r>
                    <m:r>
                      <a:rPr lang="en-US" i="1">
                        <a:latin typeface="Cambria Math" panose="02040503050406030204" pitchFamily="18" charset="0"/>
                        <a:ea typeface="Cambria Math" charset="0"/>
                        <a:cs typeface="Cambria Math" charset="0"/>
                      </a:rPr>
                      <m:t>=</m:t>
                    </m:r>
                    <m:r>
                      <a:rPr lang="en-US" b="1" i="1">
                        <a:latin typeface="Cambria Math" panose="02040503050406030204" pitchFamily="18" charset="0"/>
                        <a:ea typeface="Cambria Math" charset="0"/>
                        <a:cs typeface="Cambria Math" charset="0"/>
                      </a:rPr>
                      <m:t>𝒏𝒆𝒃𝒂𝒕</m:t>
                    </m:r>
                    <m:r>
                      <a:rPr lang="en-US" i="1">
                        <a:latin typeface="Cambria Math" charset="0"/>
                        <a:ea typeface="Cambria Math" charset="0"/>
                        <a:cs typeface="Cambria Math" charset="0"/>
                      </a:rPr>
                      <m:t>}= </m:t>
                    </m:r>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charset="0"/>
                            <a:ea typeface="Cambria Math" charset="0"/>
                            <a:cs typeface="Cambria Math" charset="0"/>
                          </a:rPr>
                          <m:t>𝟎</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𝑙𝑚𝑎𝑠𝑠</m:t>
                    </m:r>
                  </m:oMath>
                </a14:m>
                <a:r>
                  <a:rPr lang="en-US" i="1" dirty="0"/>
                  <a:t> : intercept = </a:t>
                </a:r>
                <a14:m>
                  <m:oMath xmlns:m="http://schemas.openxmlformats.org/officeDocument/2006/math">
                    <m:sSub>
                      <m:sSubPr>
                        <m:ctrlPr>
                          <a:rPr lang="en-US" b="1" i="1">
                            <a:latin typeface="Cambria Math" panose="02040503050406030204" pitchFamily="18" charset="0"/>
                            <a:ea typeface="Cambria Math" charset="0"/>
                            <a:cs typeface="Cambria Math" charset="0"/>
                          </a:rPr>
                        </m:ctrlPr>
                      </m:sSubPr>
                      <m:e>
                        <m:r>
                          <a:rPr lang="en-US" b="1" i="1">
                            <a:latin typeface="Cambria Math" charset="0"/>
                            <a:ea typeface="Cambria Math" charset="0"/>
                            <a:cs typeface="Cambria Math" charset="0"/>
                          </a:rPr>
                          <m:t>𝜷</m:t>
                        </m:r>
                      </m:e>
                      <m:sub>
                        <m:r>
                          <a:rPr lang="en-US" b="1" i="1">
                            <a:latin typeface="Cambria Math" panose="02040503050406030204" pitchFamily="18" charset="0"/>
                            <a:ea typeface="Cambria Math" charset="0"/>
                            <a:cs typeface="Cambria Math" charset="0"/>
                          </a:rPr>
                          <m:t>𝟎</m:t>
                        </m:r>
                      </m:sub>
                    </m:sSub>
                  </m:oMath>
                </a14:m>
                <a:endParaRPr lang="en-US" i="1" dirty="0">
                  <a:ea typeface="Cambria Math" charset="0"/>
                  <a:cs typeface="Cambria Math" charset="0"/>
                </a:endParaRPr>
              </a:p>
            </p:txBody>
          </p:sp>
        </mc:Choice>
        <mc:Fallback>
          <p:sp>
            <p:nvSpPr>
              <p:cNvPr id="3" name="Rectangle 2">
                <a:extLst>
                  <a:ext uri="{FF2B5EF4-FFF2-40B4-BE49-F238E27FC236}">
                    <a16:creationId xmlns:a16="http://schemas.microsoft.com/office/drawing/2014/main" id="{536F05C3-2E73-49A9-A71C-693A876088DB}"/>
                  </a:ext>
                </a:extLst>
              </p:cNvPr>
              <p:cNvSpPr>
                <a:spLocks noRot="1" noChangeAspect="1" noMove="1" noResize="1" noEditPoints="1" noAdjustHandles="1" noChangeArrowheads="1" noChangeShapeType="1" noTextEdit="1"/>
              </p:cNvSpPr>
              <p:nvPr/>
            </p:nvSpPr>
            <p:spPr>
              <a:xfrm>
                <a:off x="1806223" y="2463359"/>
                <a:ext cx="8345311" cy="646331"/>
              </a:xfrm>
              <a:prstGeom prst="rect">
                <a:avLst/>
              </a:prstGeom>
              <a:blipFill>
                <a:blip r:embed="rId6"/>
                <a:stretch>
                  <a:fillRect t="-1923" b="-15385"/>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CEC9814-C28D-40DC-90D3-257848AA94A6}"/>
              </a:ext>
            </a:extLst>
          </p:cNvPr>
          <p:cNvSpPr/>
          <p:nvPr/>
        </p:nvSpPr>
        <p:spPr>
          <a:xfrm>
            <a:off x="6172200" y="5321119"/>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12B57C1-C9A2-4E7E-A8DA-1DC41C5A1C09}"/>
              </a:ext>
            </a:extLst>
          </p:cNvPr>
          <p:cNvSpPr txBox="1"/>
          <p:nvPr/>
        </p:nvSpPr>
        <p:spPr>
          <a:xfrm>
            <a:off x="1682044" y="2132447"/>
            <a:ext cx="6699956" cy="369332"/>
          </a:xfrm>
          <a:prstGeom prst="rect">
            <a:avLst/>
          </a:prstGeom>
          <a:noFill/>
        </p:spPr>
        <p:txBody>
          <a:bodyPr wrap="square" rtlCol="0">
            <a:spAutoFit/>
          </a:bodyPr>
          <a:lstStyle/>
          <a:p>
            <a:r>
              <a:rPr lang="en-US" dirty="0"/>
              <a:t>Individual regression equations for each relevant value of TYPE:</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61B3415-31BD-454E-8C76-07A7E5853AF2}"/>
                  </a:ext>
                </a:extLst>
              </p:cNvPr>
              <p:cNvSpPr txBox="1"/>
              <p:nvPr/>
            </p:nvSpPr>
            <p:spPr>
              <a:xfrm>
                <a:off x="2641507" y="3342405"/>
                <a:ext cx="116429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𝐻</m:t>
                      </m:r>
                      <m:r>
                        <a:rPr lang="en-US" i="1" baseline="-25000">
                          <a:latin typeface="Cambria Math" charset="0"/>
                        </a:rPr>
                        <m:t>𝑜</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3</m:t>
                          </m:r>
                        </m:sub>
                      </m:sSub>
                      <m:r>
                        <a:rPr lang="en-US" i="1">
                          <a:latin typeface="Cambria Math" charset="0"/>
                          <a:ea typeface="Cambria Math" charset="0"/>
                          <a:cs typeface="Cambria Math" charset="0"/>
                        </a:rPr>
                        <m:t>=0 </m:t>
                      </m:r>
                    </m:oMath>
                  </m:oMathPara>
                </a14:m>
                <a:endParaRPr lang="en-US" i="1" dirty="0">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i="1">
                          <a:latin typeface="Cambria Math" charset="0"/>
                          <a:ea typeface="Cambria Math" charset="0"/>
                          <a:cs typeface="Cambria Math" charset="0"/>
                        </a:rPr>
                        <m:t>𝐻</m:t>
                      </m:r>
                      <m:r>
                        <a:rPr lang="en-US" i="1" baseline="-25000">
                          <a:latin typeface="Cambria Math" charset="0"/>
                          <a:ea typeface="Cambria Math" charset="0"/>
                          <a:cs typeface="Cambria Math" charset="0"/>
                        </a:rPr>
                        <m:t>𝑎</m:t>
                      </m:r>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3</m:t>
                          </m:r>
                        </m:sub>
                      </m:sSub>
                      <m:r>
                        <a:rPr lang="en-US" i="1">
                          <a:latin typeface="Cambria Math" panose="02040503050406030204" pitchFamily="18" charset="0"/>
                          <a:ea typeface="Cambria Math" panose="02040503050406030204" pitchFamily="18" charset="0"/>
                          <a:cs typeface="Cambria Math" charset="0"/>
                        </a:rPr>
                        <m:t>≠0</m:t>
                      </m:r>
                      <m:r>
                        <a:rPr lang="en-US" i="1">
                          <a:latin typeface="Cambria Math" charset="0"/>
                          <a:ea typeface="Cambria Math" charset="0"/>
                          <a:cs typeface="Cambria Math" charset="0"/>
                        </a:rPr>
                        <m:t>.</m:t>
                      </m:r>
                    </m:oMath>
                  </m:oMathPara>
                </a14:m>
                <a:endParaRPr lang="en-US" dirty="0"/>
              </a:p>
            </p:txBody>
          </p:sp>
        </mc:Choice>
        <mc:Fallback>
          <p:sp>
            <p:nvSpPr>
              <p:cNvPr id="16" name="TextBox 15">
                <a:extLst>
                  <a:ext uri="{FF2B5EF4-FFF2-40B4-BE49-F238E27FC236}">
                    <a16:creationId xmlns:a16="http://schemas.microsoft.com/office/drawing/2014/main" id="{961B3415-31BD-454E-8C76-07A7E5853AF2}"/>
                  </a:ext>
                </a:extLst>
              </p:cNvPr>
              <p:cNvSpPr txBox="1">
                <a:spLocks noRot="1" noChangeAspect="1" noMove="1" noResize="1" noEditPoints="1" noAdjustHandles="1" noChangeArrowheads="1" noChangeShapeType="1" noTextEdit="1"/>
              </p:cNvSpPr>
              <p:nvPr/>
            </p:nvSpPr>
            <p:spPr>
              <a:xfrm>
                <a:off x="2641507" y="3342405"/>
                <a:ext cx="1164293" cy="553998"/>
              </a:xfrm>
              <a:prstGeom prst="rect">
                <a:avLst/>
              </a:prstGeom>
              <a:blipFill>
                <a:blip r:embed="rId7"/>
                <a:stretch>
                  <a:fillRect l="-2151" t="-4545" r="-5376" b="-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42CE509-6D62-483B-B413-2A372253BE64}"/>
                  </a:ext>
                </a:extLst>
              </p:cNvPr>
              <p:cNvSpPr txBox="1"/>
              <p:nvPr/>
            </p:nvSpPr>
            <p:spPr>
              <a:xfrm>
                <a:off x="1964267" y="2986128"/>
                <a:ext cx="7653866" cy="369332"/>
              </a:xfrm>
              <a:prstGeom prst="rect">
                <a:avLst/>
              </a:prstGeom>
              <a:noFill/>
            </p:spPr>
            <p:txBody>
              <a:bodyPr wrap="square" rtlCol="0">
                <a:spAutoFit/>
              </a:bodyPr>
              <a:lstStyle/>
              <a:p>
                <a:r>
                  <a:rPr lang="en-US" dirty="0"/>
                  <a:t>Both intercepts are equal if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0</m:t>
                        </m:r>
                      </m:sub>
                    </m:sSub>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m:t>
                        </m:r>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3</m:t>
                        </m:r>
                      </m:sub>
                    </m:sSub>
                    <m:r>
                      <a:rPr lang="en-US" i="1">
                        <a:latin typeface="Cambria Math" panose="02040503050406030204" pitchFamily="18"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0</m:t>
                        </m:r>
                      </m:sub>
                    </m:sSub>
                    <m:r>
                      <a:rPr lang="en-US">
                        <a:latin typeface="Cambria Math" panose="02040503050406030204" pitchFamily="18" charset="0"/>
                        <a:ea typeface="Cambria Math" charset="0"/>
                        <a:cs typeface="Cambria Math" charset="0"/>
                      </a:rPr>
                      <m:t>, </m:t>
                    </m:r>
                    <m:r>
                      <m:rPr>
                        <m:sty m:val="p"/>
                      </m:rPr>
                      <a:rPr lang="en-US">
                        <a:latin typeface="Cambria Math" panose="02040503050406030204" pitchFamily="18" charset="0"/>
                        <a:ea typeface="Cambria Math" charset="0"/>
                        <a:cs typeface="Cambria Math" charset="0"/>
                      </a:rPr>
                      <m:t>or</m:t>
                    </m:r>
                    <m:r>
                      <a:rPr lang="en-US">
                        <a:latin typeface="Cambria Math" panose="02040503050406030204" pitchFamily="18" charset="0"/>
                        <a:ea typeface="Cambria Math" charset="0"/>
                        <a:cs typeface="Cambria Math" charset="0"/>
                      </a:rPr>
                      <m:t> </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𝛽</m:t>
                        </m:r>
                      </m:e>
                      <m:sub>
                        <m:r>
                          <a:rPr lang="en-US" i="1">
                            <a:latin typeface="Cambria Math" panose="02040503050406030204" pitchFamily="18" charset="0"/>
                            <a:ea typeface="Cambria Math" charset="0"/>
                            <a:cs typeface="Cambria Math" charset="0"/>
                          </a:rPr>
                          <m:t>3</m:t>
                        </m:r>
                      </m:sub>
                    </m:sSub>
                    <m:r>
                      <a:rPr lang="en-US" i="1">
                        <a:latin typeface="Cambria Math" panose="02040503050406030204" pitchFamily="18" charset="0"/>
                        <a:ea typeface="Cambria Math" charset="0"/>
                        <a:cs typeface="Cambria Math" charset="0"/>
                      </a:rPr>
                      <m:t>=0</m:t>
                    </m:r>
                  </m:oMath>
                </a14:m>
                <a:r>
                  <a:rPr lang="en-US" dirty="0"/>
                  <a:t>. </a:t>
                </a:r>
              </a:p>
            </p:txBody>
          </p:sp>
        </mc:Choice>
        <mc:Fallback>
          <p:sp>
            <p:nvSpPr>
              <p:cNvPr id="17" name="TextBox 16">
                <a:extLst>
                  <a:ext uri="{FF2B5EF4-FFF2-40B4-BE49-F238E27FC236}">
                    <a16:creationId xmlns:a16="http://schemas.microsoft.com/office/drawing/2014/main" id="{142CE509-6D62-483B-B413-2A372253BE64}"/>
                  </a:ext>
                </a:extLst>
              </p:cNvPr>
              <p:cNvSpPr txBox="1">
                <a:spLocks noRot="1" noChangeAspect="1" noMove="1" noResize="1" noEditPoints="1" noAdjustHandles="1" noChangeArrowheads="1" noChangeShapeType="1" noTextEdit="1"/>
              </p:cNvSpPr>
              <p:nvPr/>
            </p:nvSpPr>
            <p:spPr>
              <a:xfrm>
                <a:off x="1964267" y="2986128"/>
                <a:ext cx="7653866" cy="369332"/>
              </a:xfrm>
              <a:prstGeom prst="rect">
                <a:avLst/>
              </a:prstGeom>
              <a:blipFill>
                <a:blip r:embed="rId8"/>
                <a:stretch>
                  <a:fillRect l="-662" t="-10345" b="-3103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AE0B81D-538C-4848-BB41-B96BF7273EFE}"/>
              </a:ext>
            </a:extLst>
          </p:cNvPr>
          <p:cNvSpPr txBox="1"/>
          <p:nvPr/>
        </p:nvSpPr>
        <p:spPr>
          <a:xfrm>
            <a:off x="1600200" y="3830619"/>
            <a:ext cx="5334000" cy="646331"/>
          </a:xfrm>
          <a:prstGeom prst="rect">
            <a:avLst/>
          </a:prstGeom>
          <a:noFill/>
        </p:spPr>
        <p:txBody>
          <a:bodyPr wrap="square" rtlCol="0">
            <a:spAutoFit/>
          </a:bodyPr>
          <a:lstStyle/>
          <a:p>
            <a:r>
              <a:rPr lang="en-US" dirty="0"/>
              <a:t>Choosing one of the TYPES of interest to be the reference level makes this easy!</a:t>
            </a:r>
          </a:p>
        </p:txBody>
      </p:sp>
    </p:spTree>
    <p:extLst>
      <p:ext uri="{BB962C8B-B14F-4D97-AF65-F5344CB8AC3E}">
        <p14:creationId xmlns:p14="http://schemas.microsoft.com/office/powerpoint/2010/main" val="286241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6" grpId="0" animBg="1"/>
      <p:bldP spid="6" grpId="1" animBg="1"/>
      <p:bldP spid="15" grpId="0"/>
      <p:bldP spid="16" grpId="0"/>
      <p:bldP spid="17"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3: Takeaways</a:t>
            </a:r>
          </a:p>
        </p:txBody>
      </p:sp>
    </p:spTree>
    <p:extLst>
      <p:ext uri="{BB962C8B-B14F-4D97-AF65-F5344CB8AC3E}">
        <p14:creationId xmlns:p14="http://schemas.microsoft.com/office/powerpoint/2010/main" val="2686708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8E07-C9FE-034C-93C1-7C5B2F810FC6}"/>
              </a:ext>
            </a:extLst>
          </p:cNvPr>
          <p:cNvSpPr>
            <a:spLocks noGrp="1"/>
          </p:cNvSpPr>
          <p:nvPr>
            <p:ph type="title"/>
          </p:nvPr>
        </p:nvSpPr>
        <p:spPr>
          <a:xfrm>
            <a:off x="838200" y="2612214"/>
            <a:ext cx="10515600" cy="1325563"/>
          </a:xfrm>
        </p:spPr>
        <p:txBody>
          <a:bodyPr>
            <a:normAutofit fontScale="90000"/>
          </a:bodyPr>
          <a:lstStyle/>
          <a:p>
            <a:r>
              <a:rPr lang="en-US" dirty="0"/>
              <a:t>Please Provide a summary of at least 4, but as many any as you like, takeaways from this unit!</a:t>
            </a:r>
          </a:p>
        </p:txBody>
      </p:sp>
    </p:spTree>
    <p:extLst>
      <p:ext uri="{BB962C8B-B14F-4D97-AF65-F5344CB8AC3E}">
        <p14:creationId xmlns:p14="http://schemas.microsoft.com/office/powerpoint/2010/main" val="288979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4: Questions or Comments</a:t>
            </a:r>
          </a:p>
        </p:txBody>
      </p:sp>
    </p:spTree>
    <p:extLst>
      <p:ext uri="{BB962C8B-B14F-4D97-AF65-F5344CB8AC3E}">
        <p14:creationId xmlns:p14="http://schemas.microsoft.com/office/powerpoint/2010/main" val="139644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1: Quick Quiz Questions</a:t>
            </a:r>
          </a:p>
        </p:txBody>
      </p:sp>
    </p:spTree>
    <p:extLst>
      <p:ext uri="{BB962C8B-B14F-4D97-AF65-F5344CB8AC3E}">
        <p14:creationId xmlns:p14="http://schemas.microsoft.com/office/powerpoint/2010/main" val="19113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D677C51B-4FC9-3241-84F0-70EBD4783D66}"/>
              </a:ext>
            </a:extLst>
          </p:cNvPr>
          <p:cNvPicPr>
            <a:picLocks noChangeAspect="1"/>
          </p:cNvPicPr>
          <p:nvPr/>
        </p:nvPicPr>
        <p:blipFill>
          <a:blip r:embed="rId2"/>
          <a:stretch>
            <a:fillRect/>
          </a:stretch>
        </p:blipFill>
        <p:spPr>
          <a:xfrm>
            <a:off x="1638300" y="1775163"/>
            <a:ext cx="8915400" cy="3949700"/>
          </a:xfrm>
          <a:prstGeom prst="rect">
            <a:avLst/>
          </a:prstGeom>
        </p:spPr>
      </p:pic>
    </p:spTree>
    <p:extLst>
      <p:ext uri="{BB962C8B-B14F-4D97-AF65-F5344CB8AC3E}">
        <p14:creationId xmlns:p14="http://schemas.microsoft.com/office/powerpoint/2010/main" val="28683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90B91B57-DB50-E045-B54F-4775516C6875}"/>
              </a:ext>
            </a:extLst>
          </p:cNvPr>
          <p:cNvPicPr>
            <a:picLocks noChangeAspect="1"/>
          </p:cNvPicPr>
          <p:nvPr/>
        </p:nvPicPr>
        <p:blipFill>
          <a:blip r:embed="rId2"/>
          <a:stretch>
            <a:fillRect/>
          </a:stretch>
        </p:blipFill>
        <p:spPr>
          <a:xfrm>
            <a:off x="1911350" y="1917970"/>
            <a:ext cx="8369300" cy="3352800"/>
          </a:xfrm>
          <a:prstGeom prst="rect">
            <a:avLst/>
          </a:prstGeom>
        </p:spPr>
      </p:pic>
    </p:spTree>
    <p:extLst>
      <p:ext uri="{BB962C8B-B14F-4D97-AF65-F5344CB8AC3E}">
        <p14:creationId xmlns:p14="http://schemas.microsoft.com/office/powerpoint/2010/main" val="330102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E4F089C6-2D2E-2143-A1A1-AF05279ECAF2}"/>
              </a:ext>
            </a:extLst>
          </p:cNvPr>
          <p:cNvPicPr>
            <a:picLocks noChangeAspect="1"/>
          </p:cNvPicPr>
          <p:nvPr/>
        </p:nvPicPr>
        <p:blipFill>
          <a:blip r:embed="rId2"/>
          <a:stretch>
            <a:fillRect/>
          </a:stretch>
        </p:blipFill>
        <p:spPr>
          <a:xfrm>
            <a:off x="1054100" y="1786242"/>
            <a:ext cx="10083800" cy="3771900"/>
          </a:xfrm>
          <a:prstGeom prst="rect">
            <a:avLst/>
          </a:prstGeom>
        </p:spPr>
      </p:pic>
    </p:spTree>
    <p:extLst>
      <p:ext uri="{BB962C8B-B14F-4D97-AF65-F5344CB8AC3E}">
        <p14:creationId xmlns:p14="http://schemas.microsoft.com/office/powerpoint/2010/main" val="167522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8959-814C-5A44-AE91-ADBCF8C4C838}"/>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90116511-1D2E-AD4F-9192-B2E5BBEE5540}"/>
              </a:ext>
            </a:extLst>
          </p:cNvPr>
          <p:cNvPicPr>
            <a:picLocks noChangeAspect="1"/>
          </p:cNvPicPr>
          <p:nvPr/>
        </p:nvPicPr>
        <p:blipFill>
          <a:blip r:embed="rId2"/>
          <a:stretch>
            <a:fillRect/>
          </a:stretch>
        </p:blipFill>
        <p:spPr>
          <a:xfrm>
            <a:off x="1581150" y="1690688"/>
            <a:ext cx="9029700" cy="4699000"/>
          </a:xfrm>
          <a:prstGeom prst="rect">
            <a:avLst/>
          </a:prstGeom>
        </p:spPr>
      </p:pic>
    </p:spTree>
    <p:extLst>
      <p:ext uri="{BB962C8B-B14F-4D97-AF65-F5344CB8AC3E}">
        <p14:creationId xmlns:p14="http://schemas.microsoft.com/office/powerpoint/2010/main" val="45176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2: Review the Bat Echolocation Example</a:t>
            </a:r>
          </a:p>
        </p:txBody>
      </p:sp>
    </p:spTree>
    <p:extLst>
      <p:ext uri="{BB962C8B-B14F-4D97-AF65-F5344CB8AC3E}">
        <p14:creationId xmlns:p14="http://schemas.microsoft.com/office/powerpoint/2010/main" val="69582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4343400" cy="1143000"/>
          </a:xfrm>
        </p:spPr>
        <p:txBody>
          <a:bodyPr/>
          <a:lstStyle/>
          <a:p>
            <a:r>
              <a:rPr lang="en-US" dirty="0"/>
              <a:t>Echolocation!!!</a:t>
            </a:r>
          </a:p>
        </p:txBody>
      </p:sp>
      <p:pic>
        <p:nvPicPr>
          <p:cNvPr id="4" name="Picture 3"/>
          <p:cNvPicPr>
            <a:picLocks noChangeAspect="1"/>
          </p:cNvPicPr>
          <p:nvPr/>
        </p:nvPicPr>
        <p:blipFill>
          <a:blip r:embed="rId2"/>
          <a:stretch>
            <a:fillRect/>
          </a:stretch>
        </p:blipFill>
        <p:spPr>
          <a:xfrm>
            <a:off x="6553201" y="274638"/>
            <a:ext cx="2781877" cy="1504950"/>
          </a:xfrm>
          <a:prstGeom prst="rect">
            <a:avLst/>
          </a:prstGeom>
        </p:spPr>
      </p:pic>
      <p:sp>
        <p:nvSpPr>
          <p:cNvPr id="5" name="TextBox 4"/>
          <p:cNvSpPr txBox="1"/>
          <p:nvPr/>
        </p:nvSpPr>
        <p:spPr>
          <a:xfrm>
            <a:off x="2190044" y="1858376"/>
            <a:ext cx="8325556" cy="646331"/>
          </a:xfrm>
          <a:prstGeom prst="rect">
            <a:avLst/>
          </a:prstGeom>
          <a:noFill/>
        </p:spPr>
        <p:txBody>
          <a:bodyPr wrap="square" rtlCol="0">
            <a:spAutoFit/>
          </a:bodyPr>
          <a:lstStyle/>
          <a:p>
            <a:r>
              <a:rPr lang="en-US" dirty="0"/>
              <a:t>QOI: Is there a difference in the in-flight energy expenditures among all three animals after body size is accounted for? Explore the possibility of unequal slopes. </a:t>
            </a:r>
          </a:p>
        </p:txBody>
      </p:sp>
      <mc:AlternateContent xmlns:mc="http://schemas.openxmlformats.org/markup-compatibility/2006">
        <mc:Choice xmlns:a14="http://schemas.microsoft.com/office/drawing/2010/main" Requires="a14">
          <p:sp>
            <p:nvSpPr>
              <p:cNvPr id="6" name="TextBox 5"/>
              <p:cNvSpPr txBox="1"/>
              <p:nvPr/>
            </p:nvSpPr>
            <p:spPr>
              <a:xfrm>
                <a:off x="1676400" y="3399425"/>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charset="0"/>
                          <a:ea typeface="Cambria Math" charset="0"/>
                          <a:cs typeface="Cambria Math" charset="0"/>
                        </a:rPr>
                        <m:t>𝜇</m:t>
                      </m:r>
                      <m:d>
                        <m:dPr>
                          <m:begChr m:val="{"/>
                          <m:endChr m:val="|"/>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𝑙𝑒𝑛𝑒𝑟</m:t>
                          </m:r>
                          <m:r>
                            <a:rPr lang="en-US" sz="1600" i="1">
                              <a:latin typeface="Cambria Math" panose="02040503050406030204" pitchFamily="18" charset="0"/>
                              <a:ea typeface="Cambria Math" charset="0"/>
                              <a:cs typeface="Cambria Math" charset="0"/>
                            </a:rPr>
                            <m:t>𝑔</m:t>
                          </m:r>
                          <m:r>
                            <a:rPr lang="en-US" sz="1600" i="1">
                              <a:latin typeface="Cambria Math" charset="0"/>
                              <a:ea typeface="Cambria Math" charset="0"/>
                              <a:cs typeface="Cambria Math" charset="0"/>
                            </a:rPr>
                            <m:t>𝑦</m:t>
                          </m:r>
                          <m:r>
                            <a:rPr lang="en-US" sz="1600" i="1">
                              <a:latin typeface="Cambria Math" charset="0"/>
                              <a:ea typeface="Cambria Math" charset="0"/>
                              <a:cs typeface="Cambria Math" charset="0"/>
                            </a:rPr>
                            <m:t> </m:t>
                          </m:r>
                        </m:e>
                      </m:d>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𝑇𝑌𝑃𝐸</m:t>
                      </m:r>
                      <m:r>
                        <a:rPr lang="en-US" sz="1600" i="1">
                          <a:latin typeface="Cambria Math" charset="0"/>
                          <a:ea typeface="Cambria Math" charset="0"/>
                          <a:cs typeface="Cambria Math" charset="0"/>
                        </a:rPr>
                        <m:t>}= </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i="1">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2</m:t>
                          </m:r>
                        </m:sub>
                      </m:sSub>
                      <m:r>
                        <a:rPr lang="en-US" sz="1600" i="1">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3</m:t>
                          </m:r>
                        </m:sub>
                      </m:sSub>
                      <m:r>
                        <a:rPr lang="en-US" sz="1600" i="1">
                          <a:latin typeface="Cambria Math" charset="0"/>
                          <a:ea typeface="Cambria Math" charset="0"/>
                          <a:cs typeface="Cambria Math" charset="0"/>
                        </a:rPr>
                        <m:t>𝑒𝑏𝑎𝑡</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4</m:t>
                          </m:r>
                        </m:sub>
                      </m:sSub>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𝑏𝑖𝑟𝑑</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5</m:t>
                          </m:r>
                        </m:sub>
                      </m:sSub>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𝑒𝑏𝑎𝑡</m:t>
                      </m:r>
                    </m:oMath>
                  </m:oMathPara>
                </a14:m>
                <a:endParaRPr lang="en-US" sz="1600" i="1" dirty="0"/>
              </a:p>
            </p:txBody>
          </p:sp>
        </mc:Choice>
        <mc:Fallback>
          <p:sp>
            <p:nvSpPr>
              <p:cNvPr id="6" name="TextBox 5"/>
              <p:cNvSpPr txBox="1">
                <a:spLocks noRot="1" noChangeAspect="1" noMove="1" noResize="1" noEditPoints="1" noAdjustHandles="1" noChangeArrowheads="1" noChangeShapeType="1" noTextEdit="1"/>
              </p:cNvSpPr>
              <p:nvPr/>
            </p:nvSpPr>
            <p:spPr>
              <a:xfrm>
                <a:off x="1676400" y="3399425"/>
                <a:ext cx="8915400" cy="246221"/>
              </a:xfrm>
              <a:prstGeom prst="rect">
                <a:avLst/>
              </a:prstGeom>
              <a:blipFill>
                <a:blip r:embed="rId3"/>
                <a:stretch>
                  <a:fillRect t="-9524" b="-33333"/>
                </a:stretch>
              </a:blipFill>
            </p:spPr>
            <p:txBody>
              <a:bodyPr/>
              <a:lstStyle/>
              <a:p>
                <a:r>
                  <a:rPr lang="en-US">
                    <a:noFill/>
                  </a:rPr>
                  <a:t> </a:t>
                </a:r>
              </a:p>
            </p:txBody>
          </p:sp>
        </mc:Fallback>
      </mc:AlternateContent>
      <p:sp>
        <p:nvSpPr>
          <p:cNvPr id="7" name="TextBox 6"/>
          <p:cNvSpPr txBox="1"/>
          <p:nvPr/>
        </p:nvSpPr>
        <p:spPr>
          <a:xfrm>
            <a:off x="1943100" y="2436302"/>
            <a:ext cx="8382000" cy="923330"/>
          </a:xfrm>
          <a:prstGeom prst="rect">
            <a:avLst/>
          </a:prstGeom>
          <a:noFill/>
        </p:spPr>
        <p:txBody>
          <a:bodyPr wrap="square" rtlCol="0">
            <a:spAutoFit/>
          </a:bodyPr>
          <a:lstStyle/>
          <a:p>
            <a:r>
              <a:rPr lang="en-US" dirty="0"/>
              <a:t>In order to answer this question, it will help first to test if all the regression lines are parallel (if the slopes are equal). If they are, then we can check for a difference in energy expenditure across all body sizes simultaneously.  See Display 10.5 on page 276.</a:t>
            </a:r>
          </a:p>
        </p:txBody>
      </p:sp>
      <p:sp>
        <p:nvSpPr>
          <p:cNvPr id="8" name="Rectangle 7">
            <a:extLst>
              <a:ext uri="{FF2B5EF4-FFF2-40B4-BE49-F238E27FC236}">
                <a16:creationId xmlns:a16="http://schemas.microsoft.com/office/drawing/2014/main" id="{5EE7BF99-17DA-4DE2-9E9A-D2B21216B7F5}"/>
              </a:ext>
            </a:extLst>
          </p:cNvPr>
          <p:cNvSpPr/>
          <p:nvPr/>
        </p:nvSpPr>
        <p:spPr>
          <a:xfrm>
            <a:off x="5943600"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97F4379-143C-48F5-8DB3-C75B3410D38E}"/>
              </a:ext>
            </a:extLst>
          </p:cNvPr>
          <p:cNvSpPr/>
          <p:nvPr/>
        </p:nvSpPr>
        <p:spPr>
          <a:xfrm>
            <a:off x="6781800"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1FDEFB9-6F6B-48F6-B283-07A96214B7EB}"/>
              </a:ext>
            </a:extLst>
          </p:cNvPr>
          <p:cNvSpPr/>
          <p:nvPr/>
        </p:nvSpPr>
        <p:spPr>
          <a:xfrm>
            <a:off x="10058400"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D9A3D62-6450-40B6-99EB-879E64B8CA79}"/>
              </a:ext>
            </a:extLst>
          </p:cNvPr>
          <p:cNvSpPr/>
          <p:nvPr/>
        </p:nvSpPr>
        <p:spPr>
          <a:xfrm>
            <a:off x="8393866" y="3359633"/>
            <a:ext cx="457200" cy="28331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44A96B8-1471-4352-B1EF-8F2C008E8375}"/>
              </a:ext>
            </a:extLst>
          </p:cNvPr>
          <p:cNvSpPr txBox="1"/>
          <p:nvPr/>
        </p:nvSpPr>
        <p:spPr>
          <a:xfrm>
            <a:off x="2190044" y="4410717"/>
            <a:ext cx="4343400" cy="369332"/>
          </a:xfrm>
          <a:prstGeom prst="rect">
            <a:avLst/>
          </a:prstGeom>
          <a:noFill/>
          <a:ln w="19050">
            <a:solidFill>
              <a:srgbClr val="00B050"/>
            </a:solidFill>
          </a:ln>
        </p:spPr>
        <p:txBody>
          <a:bodyPr wrap="square" rtlCol="0">
            <a:spAutoFit/>
          </a:bodyPr>
          <a:lstStyle/>
          <a:p>
            <a:r>
              <a:rPr lang="en-US" dirty="0"/>
              <a:t>Indicator variables for the variable TYPE. </a:t>
            </a:r>
          </a:p>
        </p:txBody>
      </p:sp>
      <p:cxnSp>
        <p:nvCxnSpPr>
          <p:cNvPr id="19" name="Straight Arrow Connector 18">
            <a:extLst>
              <a:ext uri="{FF2B5EF4-FFF2-40B4-BE49-F238E27FC236}">
                <a16:creationId xmlns:a16="http://schemas.microsoft.com/office/drawing/2014/main" id="{D63559D9-A9E0-4E1F-926E-A2D2B548776A}"/>
              </a:ext>
            </a:extLst>
          </p:cNvPr>
          <p:cNvCxnSpPr>
            <a:cxnSpLocks/>
            <a:stCxn id="17" idx="0"/>
            <a:endCxn id="8" idx="2"/>
          </p:cNvCxnSpPr>
          <p:nvPr/>
        </p:nvCxnSpPr>
        <p:spPr>
          <a:xfrm flipV="1">
            <a:off x="4361744" y="3642947"/>
            <a:ext cx="1810456" cy="76777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80D842-CEF2-417D-BC53-C1ED4627EE77}"/>
              </a:ext>
            </a:extLst>
          </p:cNvPr>
          <p:cNvCxnSpPr>
            <a:cxnSpLocks/>
            <a:stCxn id="17" idx="0"/>
            <a:endCxn id="16" idx="1"/>
          </p:cNvCxnSpPr>
          <p:nvPr/>
        </p:nvCxnSpPr>
        <p:spPr>
          <a:xfrm flipV="1">
            <a:off x="4361744" y="3501291"/>
            <a:ext cx="4032122" cy="909427"/>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D64064-E6E3-4BAE-800A-AE425D7C3C40}"/>
              </a:ext>
            </a:extLst>
          </p:cNvPr>
          <p:cNvCxnSpPr>
            <a:cxnSpLocks/>
            <a:stCxn id="17" idx="0"/>
            <a:endCxn id="15" idx="1"/>
          </p:cNvCxnSpPr>
          <p:nvPr/>
        </p:nvCxnSpPr>
        <p:spPr>
          <a:xfrm flipV="1">
            <a:off x="4361744" y="3501291"/>
            <a:ext cx="5696656" cy="909427"/>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C25C52-19F5-4565-810F-2A428850C2E2}"/>
              </a:ext>
            </a:extLst>
          </p:cNvPr>
          <p:cNvCxnSpPr>
            <a:cxnSpLocks/>
            <a:stCxn id="17" idx="0"/>
            <a:endCxn id="14" idx="2"/>
          </p:cNvCxnSpPr>
          <p:nvPr/>
        </p:nvCxnSpPr>
        <p:spPr>
          <a:xfrm flipV="1">
            <a:off x="4361744" y="3642947"/>
            <a:ext cx="2648656" cy="76777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0398B7A-9958-408F-882E-FCC0A84B500B}"/>
              </a:ext>
            </a:extLst>
          </p:cNvPr>
          <p:cNvSpPr txBox="1"/>
          <p:nvPr/>
        </p:nvSpPr>
        <p:spPr>
          <a:xfrm>
            <a:off x="2190044" y="5105401"/>
            <a:ext cx="7030156" cy="646331"/>
          </a:xfrm>
          <a:prstGeom prst="rect">
            <a:avLst/>
          </a:prstGeom>
          <a:noFill/>
        </p:spPr>
        <p:txBody>
          <a:bodyPr wrap="square" rtlCol="0">
            <a:spAutoFit/>
          </a:bodyPr>
          <a:lstStyle/>
          <a:p>
            <a:r>
              <a:rPr lang="en-US" dirty="0"/>
              <a:t>Which of the three types of animals (bird, ebat, or nebat) is the reference type in this model?</a:t>
            </a:r>
          </a:p>
        </p:txBody>
      </p:sp>
      <p:sp>
        <p:nvSpPr>
          <p:cNvPr id="39" name="TextBox 38">
            <a:extLst>
              <a:ext uri="{FF2B5EF4-FFF2-40B4-BE49-F238E27FC236}">
                <a16:creationId xmlns:a16="http://schemas.microsoft.com/office/drawing/2014/main" id="{6BBAECF6-BE49-412B-A686-D5EAE049E3B0}"/>
              </a:ext>
            </a:extLst>
          </p:cNvPr>
          <p:cNvSpPr txBox="1"/>
          <p:nvPr/>
        </p:nvSpPr>
        <p:spPr>
          <a:xfrm>
            <a:off x="4257322" y="5430752"/>
            <a:ext cx="5506156" cy="646331"/>
          </a:xfrm>
          <a:prstGeom prst="rect">
            <a:avLst/>
          </a:prstGeom>
          <a:noFill/>
        </p:spPr>
        <p:txBody>
          <a:bodyPr wrap="square" rtlCol="0">
            <a:spAutoFit/>
          </a:bodyPr>
          <a:lstStyle/>
          <a:p>
            <a:r>
              <a:rPr lang="en-US" dirty="0"/>
              <a:t>Nebat</a:t>
            </a:r>
          </a:p>
          <a:p>
            <a:r>
              <a:rPr lang="en-US" dirty="0"/>
              <a:t>It occurs when ebat = 0 and bird = 0.</a:t>
            </a:r>
          </a:p>
        </p:txBody>
      </p:sp>
    </p:spTree>
    <p:extLst>
      <p:ext uri="{BB962C8B-B14F-4D97-AF65-F5344CB8AC3E}">
        <p14:creationId xmlns:p14="http://schemas.microsoft.com/office/powerpoint/2010/main" val="134912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14" grpId="0" animBg="1"/>
      <p:bldP spid="15" grpId="0" animBg="1"/>
      <p:bldP spid="16" grpId="0" animBg="1"/>
      <p:bldP spid="17" grpId="0" animBg="1"/>
      <p:bldP spid="38"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9492"/>
            <a:ext cx="4343400" cy="1143000"/>
          </a:xfrm>
        </p:spPr>
        <p:txBody>
          <a:bodyPr/>
          <a:lstStyle/>
          <a:p>
            <a:r>
              <a:rPr lang="en-US" dirty="0"/>
              <a:t>Echolocation!!!</a:t>
            </a:r>
          </a:p>
        </p:txBody>
      </p:sp>
      <mc:AlternateContent xmlns:mc="http://schemas.openxmlformats.org/markup-compatibility/2006">
        <mc:Choice xmlns:a14="http://schemas.microsoft.com/office/drawing/2010/main" Requires="a14">
          <p:sp>
            <p:nvSpPr>
              <p:cNvPr id="6" name="TextBox 5"/>
              <p:cNvSpPr txBox="1"/>
              <p:nvPr/>
            </p:nvSpPr>
            <p:spPr>
              <a:xfrm>
                <a:off x="1524000" y="908786"/>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solidFill>
                            <a:srgbClr val="0070C0"/>
                          </a:solidFill>
                          <a:latin typeface="Cambria Math" charset="0"/>
                          <a:ea typeface="Cambria Math" charset="0"/>
                          <a:cs typeface="Cambria Math" charset="0"/>
                        </a:rPr>
                        <m:t>𝜇</m:t>
                      </m:r>
                      <m:d>
                        <m:dPr>
                          <m:begChr m:val="{"/>
                          <m:endChr m:val="|"/>
                          <m:ctrlPr>
                            <a:rPr lang="en-US" sz="1600" i="1">
                              <a:solidFill>
                                <a:srgbClr val="0070C0"/>
                              </a:solidFill>
                              <a:latin typeface="Cambria Math" panose="02040503050406030204" pitchFamily="18" charset="0"/>
                              <a:ea typeface="Cambria Math" charset="0"/>
                              <a:cs typeface="Cambria Math" charset="0"/>
                            </a:rPr>
                          </m:ctrlPr>
                        </m:dPr>
                        <m:e>
                          <m:r>
                            <a:rPr lang="en-US" sz="1600" i="1">
                              <a:solidFill>
                                <a:srgbClr val="0070C0"/>
                              </a:solidFill>
                              <a:latin typeface="Cambria Math" charset="0"/>
                              <a:ea typeface="Cambria Math" charset="0"/>
                              <a:cs typeface="Cambria Math" charset="0"/>
                            </a:rPr>
                            <m:t>𝑙𝑒𝑛𝑒𝑟</m:t>
                          </m:r>
                          <m:r>
                            <a:rPr lang="en-US" sz="1600" i="1">
                              <a:solidFill>
                                <a:srgbClr val="0070C0"/>
                              </a:solidFill>
                              <a:latin typeface="Cambria Math" panose="02040503050406030204" pitchFamily="18" charset="0"/>
                              <a:ea typeface="Cambria Math" charset="0"/>
                              <a:cs typeface="Cambria Math" charset="0"/>
                            </a:rPr>
                            <m:t>𝑔</m:t>
                          </m:r>
                          <m:r>
                            <a:rPr lang="en-US" sz="1600" i="1">
                              <a:solidFill>
                                <a:srgbClr val="0070C0"/>
                              </a:solidFill>
                              <a:latin typeface="Cambria Math" charset="0"/>
                              <a:ea typeface="Cambria Math" charset="0"/>
                              <a:cs typeface="Cambria Math" charset="0"/>
                            </a:rPr>
                            <m:t>𝑦</m:t>
                          </m:r>
                          <m:r>
                            <a:rPr lang="en-US" sz="1600" i="1">
                              <a:solidFill>
                                <a:srgbClr val="0070C0"/>
                              </a:solidFill>
                              <a:latin typeface="Cambria Math" charset="0"/>
                              <a:ea typeface="Cambria Math" charset="0"/>
                              <a:cs typeface="Cambria Math" charset="0"/>
                            </a:rPr>
                            <m:t> </m:t>
                          </m:r>
                        </m:e>
                      </m:d>
                      <m:r>
                        <a:rPr lang="en-US" sz="1600" i="1">
                          <a:solidFill>
                            <a:srgbClr val="0070C0"/>
                          </a:solidFill>
                          <a:latin typeface="Cambria Math" charset="0"/>
                          <a:ea typeface="Cambria Math" charset="0"/>
                          <a:cs typeface="Cambria Math" charset="0"/>
                        </a:rPr>
                        <m:t>𝑙𝑚𝑎𝑠𝑠</m:t>
                      </m:r>
                      <m:r>
                        <a:rPr lang="en-US" sz="1600" i="1">
                          <a:solidFill>
                            <a:srgbClr val="0070C0"/>
                          </a:solidFill>
                          <a:latin typeface="Cambria Math" charset="0"/>
                          <a:ea typeface="Cambria Math" charset="0"/>
                          <a:cs typeface="Cambria Math" charset="0"/>
                        </a:rPr>
                        <m:t>, </m:t>
                      </m:r>
                      <m:r>
                        <a:rPr lang="en-US" sz="1600" i="1">
                          <a:solidFill>
                            <a:srgbClr val="0070C0"/>
                          </a:solidFill>
                          <a:latin typeface="Cambria Math" charset="0"/>
                          <a:ea typeface="Cambria Math" charset="0"/>
                          <a:cs typeface="Cambria Math" charset="0"/>
                        </a:rPr>
                        <m:t>𝑇𝑌𝑃𝐸</m:t>
                      </m:r>
                      <m:r>
                        <a:rPr lang="en-US" sz="1600" i="1">
                          <a:solidFill>
                            <a:srgbClr val="0070C0"/>
                          </a:solidFill>
                          <a:latin typeface="Cambria Math" charset="0"/>
                          <a:ea typeface="Cambria Math" charset="0"/>
                          <a:cs typeface="Cambria Math" charset="0"/>
                        </a:rPr>
                        <m:t>}= </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0</m:t>
                          </m:r>
                        </m:sub>
                      </m:sSub>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1</m:t>
                          </m:r>
                        </m:sub>
                      </m:sSub>
                      <m:r>
                        <a:rPr lang="en-US" sz="1600" i="1">
                          <a:solidFill>
                            <a:srgbClr val="0070C0"/>
                          </a:solidFill>
                          <a:latin typeface="Cambria Math" charset="0"/>
                          <a:ea typeface="Cambria Math" charset="0"/>
                          <a:cs typeface="Cambria Math" charset="0"/>
                        </a:rPr>
                        <m:t>𝑙𝑚𝑎𝑠𝑠</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2</m:t>
                          </m:r>
                        </m:sub>
                      </m:sSub>
                      <m:r>
                        <a:rPr lang="en-US" sz="1600" i="1">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3</m:t>
                          </m:r>
                        </m:sub>
                      </m:sSub>
                      <m:r>
                        <a:rPr lang="en-US" sz="1600" i="1">
                          <a:solidFill>
                            <a:srgbClr val="0070C0"/>
                          </a:solidFill>
                          <a:latin typeface="Cambria Math" charset="0"/>
                          <a:ea typeface="Cambria Math" charset="0"/>
                          <a:cs typeface="Cambria Math" charset="0"/>
                        </a:rPr>
                        <m:t>𝑒𝑏𝑎𝑡</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4</m:t>
                          </m:r>
                        </m:sub>
                      </m:sSub>
                      <m:r>
                        <a:rPr lang="en-US" sz="1600" i="1">
                          <a:solidFill>
                            <a:srgbClr val="0070C0"/>
                          </a:solidFill>
                          <a:latin typeface="Cambria Math" charset="0"/>
                          <a:ea typeface="Cambria Math" charset="0"/>
                          <a:cs typeface="Cambria Math" charset="0"/>
                        </a:rPr>
                        <m:t>𝑙𝑚𝑎𝑠𝑠</m:t>
                      </m:r>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𝑏𝑖𝑟𝑑</m:t>
                      </m:r>
                      <m:sSub>
                        <m:sSubPr>
                          <m:ctrlPr>
                            <a:rPr lang="en-US" sz="1600" i="1">
                              <a:solidFill>
                                <a:srgbClr val="0070C0"/>
                              </a:solidFill>
                              <a:latin typeface="Cambria Math" panose="02040503050406030204" pitchFamily="18" charset="0"/>
                              <a:ea typeface="Cambria Math" charset="0"/>
                              <a:cs typeface="Cambria Math" charset="0"/>
                            </a:rPr>
                          </m:ctrlPr>
                        </m:sSubPr>
                        <m:e>
                          <m:r>
                            <a:rPr lang="en-US" sz="1600" i="1">
                              <a:solidFill>
                                <a:srgbClr val="0070C0"/>
                              </a:solidFill>
                              <a:latin typeface="Cambria Math" charset="0"/>
                              <a:ea typeface="Cambria Math" charset="0"/>
                              <a:cs typeface="Cambria Math" charset="0"/>
                            </a:rPr>
                            <m:t>+</m:t>
                          </m:r>
                          <m:r>
                            <a:rPr lang="en-US" sz="1600" i="1">
                              <a:solidFill>
                                <a:srgbClr val="0070C0"/>
                              </a:solidFill>
                              <a:latin typeface="Cambria Math" charset="0"/>
                              <a:ea typeface="Cambria Math" charset="0"/>
                              <a:cs typeface="Cambria Math" charset="0"/>
                            </a:rPr>
                            <m:t>𝛽</m:t>
                          </m:r>
                        </m:e>
                        <m:sub>
                          <m:r>
                            <a:rPr lang="en-US" sz="1600" i="1">
                              <a:solidFill>
                                <a:srgbClr val="0070C0"/>
                              </a:solidFill>
                              <a:latin typeface="Cambria Math" charset="0"/>
                              <a:ea typeface="Cambria Math" charset="0"/>
                              <a:cs typeface="Cambria Math" charset="0"/>
                            </a:rPr>
                            <m:t>5</m:t>
                          </m:r>
                        </m:sub>
                      </m:sSub>
                      <m:r>
                        <a:rPr lang="en-US" sz="1600" i="1">
                          <a:solidFill>
                            <a:srgbClr val="0070C0"/>
                          </a:solidFill>
                          <a:latin typeface="Cambria Math" charset="0"/>
                          <a:ea typeface="Cambria Math" charset="0"/>
                          <a:cs typeface="Cambria Math" charset="0"/>
                        </a:rPr>
                        <m:t> </m:t>
                      </m:r>
                      <m:r>
                        <a:rPr lang="en-US" sz="1600" i="1">
                          <a:solidFill>
                            <a:srgbClr val="0070C0"/>
                          </a:solidFill>
                          <a:latin typeface="Cambria Math" charset="0"/>
                          <a:ea typeface="Cambria Math" charset="0"/>
                          <a:cs typeface="Cambria Math" charset="0"/>
                        </a:rPr>
                        <m:t>𝑙𝑚𝑎𝑠𝑠</m:t>
                      </m:r>
                      <m:r>
                        <a:rPr lang="en-US" sz="1600" i="1">
                          <a:solidFill>
                            <a:srgbClr val="0070C0"/>
                          </a:solidFill>
                          <a:latin typeface="Cambria Math" charset="0"/>
                          <a:ea typeface="Cambria Math" charset="0"/>
                          <a:cs typeface="Cambria Math" charset="0"/>
                        </a:rPr>
                        <m:t> ∗</m:t>
                      </m:r>
                      <m:r>
                        <a:rPr lang="en-US" sz="1600" i="1">
                          <a:solidFill>
                            <a:srgbClr val="0070C0"/>
                          </a:solidFill>
                          <a:latin typeface="Cambria Math" charset="0"/>
                          <a:ea typeface="Cambria Math" charset="0"/>
                          <a:cs typeface="Cambria Math" charset="0"/>
                        </a:rPr>
                        <m:t>𝑒𝑏𝑎𝑡</m:t>
                      </m:r>
                    </m:oMath>
                  </m:oMathPara>
                </a14:m>
                <a:endParaRPr lang="en-US" sz="1600" i="1" dirty="0">
                  <a:solidFill>
                    <a:srgbClr val="0070C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1524000" y="908786"/>
                <a:ext cx="8915400" cy="246221"/>
              </a:xfrm>
              <a:prstGeom prst="rect">
                <a:avLst/>
              </a:prstGeom>
              <a:blipFill>
                <a:blip r:embed="rId2"/>
                <a:stretch>
                  <a:fillRect t="-5000" b="-4000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1F60FEC-C84B-434C-B59C-73C09DF483E2}"/>
              </a:ext>
            </a:extLst>
          </p:cNvPr>
          <p:cNvSpPr txBox="1"/>
          <p:nvPr/>
        </p:nvSpPr>
        <p:spPr>
          <a:xfrm>
            <a:off x="1533475" y="1290523"/>
            <a:ext cx="5656237" cy="369332"/>
          </a:xfrm>
          <a:prstGeom prst="rect">
            <a:avLst/>
          </a:prstGeom>
          <a:noFill/>
        </p:spPr>
        <p:txBody>
          <a:bodyPr wrap="square" rtlCol="0">
            <a:spAutoFit/>
          </a:bodyPr>
          <a:lstStyle/>
          <a:p>
            <a:r>
              <a:rPr lang="en-US" dirty="0"/>
              <a:t>Individual regression equations for each value of TYPE:</a:t>
            </a:r>
          </a:p>
        </p:txBody>
      </p:sp>
      <p:sp>
        <p:nvSpPr>
          <p:cNvPr id="32" name="TextBox 31">
            <a:extLst>
              <a:ext uri="{FF2B5EF4-FFF2-40B4-BE49-F238E27FC236}">
                <a16:creationId xmlns:a16="http://schemas.microsoft.com/office/drawing/2014/main" id="{2CD0A17A-E97B-499A-88A4-302B7D4BD384}"/>
              </a:ext>
            </a:extLst>
          </p:cNvPr>
          <p:cNvSpPr txBox="1"/>
          <p:nvPr/>
        </p:nvSpPr>
        <p:spPr>
          <a:xfrm>
            <a:off x="1516542" y="1578599"/>
            <a:ext cx="6487455" cy="369332"/>
          </a:xfrm>
          <a:prstGeom prst="rect">
            <a:avLst/>
          </a:prstGeom>
          <a:noFill/>
        </p:spPr>
        <p:txBody>
          <a:bodyPr wrap="square" rtlCol="0">
            <a:spAutoFit/>
          </a:bodyPr>
          <a:lstStyle/>
          <a:p>
            <a:r>
              <a:rPr lang="en-US" dirty="0">
                <a:solidFill>
                  <a:srgbClr val="00B050"/>
                </a:solidFill>
              </a:rPr>
              <a:t>Type = ebat occurs when ebat=1 and bird = 0.</a:t>
            </a:r>
          </a:p>
        </p:txBody>
      </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EC694171-CAC3-40B0-AC96-3C9C27BE8601}"/>
                  </a:ext>
                </a:extLst>
              </p:cNvPr>
              <p:cNvSpPr txBox="1"/>
              <p:nvPr/>
            </p:nvSpPr>
            <p:spPr>
              <a:xfrm>
                <a:off x="1509889" y="1963580"/>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solidFill>
                            <a:srgbClr val="00B050"/>
                          </a:solidFill>
                          <a:latin typeface="Cambria Math" charset="0"/>
                          <a:ea typeface="Cambria Math" charset="0"/>
                          <a:cs typeface="Cambria Math" charset="0"/>
                        </a:rPr>
                        <m:t>𝜇</m:t>
                      </m:r>
                      <m:d>
                        <m:dPr>
                          <m:begChr m:val="{"/>
                          <m:endChr m:val="|"/>
                          <m:ctrlPr>
                            <a:rPr lang="en-US" sz="1600" i="1">
                              <a:solidFill>
                                <a:srgbClr val="00B050"/>
                              </a:solidFill>
                              <a:latin typeface="Cambria Math" panose="02040503050406030204" pitchFamily="18" charset="0"/>
                              <a:ea typeface="Cambria Math" charset="0"/>
                              <a:cs typeface="Cambria Math" charset="0"/>
                            </a:rPr>
                          </m:ctrlPr>
                        </m:dPr>
                        <m:e>
                          <m:r>
                            <a:rPr lang="en-US" sz="1600" i="1">
                              <a:solidFill>
                                <a:srgbClr val="00B050"/>
                              </a:solidFill>
                              <a:latin typeface="Cambria Math" charset="0"/>
                              <a:ea typeface="Cambria Math" charset="0"/>
                              <a:cs typeface="Cambria Math" charset="0"/>
                            </a:rPr>
                            <m:t>𝑙𝑒𝑛𝑒𝑟</m:t>
                          </m:r>
                          <m:r>
                            <a:rPr lang="en-US" sz="1600" i="1">
                              <a:solidFill>
                                <a:srgbClr val="00B050"/>
                              </a:solidFill>
                              <a:latin typeface="Cambria Math" panose="02040503050406030204" pitchFamily="18" charset="0"/>
                              <a:ea typeface="Cambria Math" charset="0"/>
                              <a:cs typeface="Cambria Math" charset="0"/>
                            </a:rPr>
                            <m:t>𝑔</m:t>
                          </m:r>
                          <m:r>
                            <a:rPr lang="en-US" sz="1600" i="1">
                              <a:solidFill>
                                <a:srgbClr val="00B050"/>
                              </a:solidFill>
                              <a:latin typeface="Cambria Math" charset="0"/>
                              <a:ea typeface="Cambria Math" charset="0"/>
                              <a:cs typeface="Cambria Math" charset="0"/>
                            </a:rPr>
                            <m:t>𝑦</m:t>
                          </m:r>
                          <m:r>
                            <a:rPr lang="en-US" sz="1600" i="1">
                              <a:solidFill>
                                <a:srgbClr val="00B050"/>
                              </a:solidFill>
                              <a:latin typeface="Cambria Math" charset="0"/>
                              <a:ea typeface="Cambria Math" charset="0"/>
                              <a:cs typeface="Cambria Math" charset="0"/>
                            </a:rPr>
                            <m:t> </m:t>
                          </m:r>
                        </m:e>
                      </m:d>
                      <m:r>
                        <a:rPr lang="en-US" sz="1600" i="1">
                          <a:solidFill>
                            <a:srgbClr val="00B050"/>
                          </a:solidFill>
                          <a:latin typeface="Cambria Math" charset="0"/>
                          <a:ea typeface="Cambria Math" charset="0"/>
                          <a:cs typeface="Cambria Math" charset="0"/>
                        </a:rPr>
                        <m:t>𝑙𝑚𝑎𝑠𝑠</m:t>
                      </m:r>
                      <m:r>
                        <a:rPr lang="en-US" sz="1600" i="1">
                          <a:solidFill>
                            <a:srgbClr val="00B050"/>
                          </a:solidFill>
                          <a:latin typeface="Cambria Math" charset="0"/>
                          <a:ea typeface="Cambria Math" charset="0"/>
                          <a:cs typeface="Cambria Math" charset="0"/>
                        </a:rPr>
                        <m:t>, </m:t>
                      </m:r>
                      <m:r>
                        <a:rPr lang="en-US" sz="1600" i="1">
                          <a:solidFill>
                            <a:srgbClr val="00B050"/>
                          </a:solidFill>
                          <a:latin typeface="Cambria Math" charset="0"/>
                          <a:ea typeface="Cambria Math" charset="0"/>
                          <a:cs typeface="Cambria Math" charset="0"/>
                        </a:rPr>
                        <m:t>𝑇𝑌𝑃𝐸</m:t>
                      </m:r>
                      <m:r>
                        <a:rPr lang="en-US" sz="1600" i="1">
                          <a:solidFill>
                            <a:srgbClr val="00B050"/>
                          </a:solidFill>
                          <a:latin typeface="Cambria Math" panose="02040503050406030204" pitchFamily="18" charset="0"/>
                          <a:ea typeface="Cambria Math" charset="0"/>
                          <a:cs typeface="Cambria Math" charset="0"/>
                        </a:rPr>
                        <m:t>=</m:t>
                      </m:r>
                      <m:r>
                        <a:rPr lang="en-US" sz="1600" b="1" i="1">
                          <a:solidFill>
                            <a:srgbClr val="00B050"/>
                          </a:solidFill>
                          <a:latin typeface="Cambria Math" panose="02040503050406030204" pitchFamily="18" charset="0"/>
                          <a:ea typeface="Cambria Math" charset="0"/>
                          <a:cs typeface="Cambria Math" charset="0"/>
                        </a:rPr>
                        <m:t>𝒆𝒃𝒂𝒕</m:t>
                      </m:r>
                      <m:r>
                        <a:rPr lang="en-US" sz="1600" i="1">
                          <a:solidFill>
                            <a:srgbClr val="00B050"/>
                          </a:solidFill>
                          <a:latin typeface="Cambria Math" charset="0"/>
                          <a:ea typeface="Cambria Math" charset="0"/>
                          <a:cs typeface="Cambria Math" charset="0"/>
                        </a:rPr>
                        <m:t>}= </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1</m:t>
                          </m:r>
                        </m:sub>
                      </m:sSub>
                      <m:r>
                        <a:rPr lang="en-US" sz="1600" i="1">
                          <a:solidFill>
                            <a:srgbClr val="00B050"/>
                          </a:solidFill>
                          <a:latin typeface="Cambria Math" charset="0"/>
                          <a:ea typeface="Cambria Math" charset="0"/>
                          <a:cs typeface="Cambria Math" charset="0"/>
                        </a:rPr>
                        <m:t>𝑙𝑚𝑎𝑠𝑠</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2</m:t>
                          </m:r>
                        </m:sub>
                      </m:sSub>
                      <m:r>
                        <a:rPr lang="en-US" sz="1600" i="1">
                          <a:solidFill>
                            <a:srgbClr val="00B050"/>
                          </a:solidFill>
                          <a:latin typeface="Cambria Math" panose="02040503050406030204" pitchFamily="18" charset="0"/>
                          <a:ea typeface="Cambria Math" charset="0"/>
                          <a:cs typeface="Cambria Math" charset="0"/>
                        </a:rPr>
                        <m:t>∗0</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r>
                        <a:rPr lang="en-US" sz="1600" i="1">
                          <a:solidFill>
                            <a:srgbClr val="00B050"/>
                          </a:solidFill>
                          <a:latin typeface="Cambria Math" panose="02040503050406030204" pitchFamily="18" charset="0"/>
                          <a:ea typeface="Cambria Math" charset="0"/>
                          <a:cs typeface="Cambria Math" charset="0"/>
                        </a:rPr>
                        <m:t>∗1</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4</m:t>
                          </m:r>
                        </m:sub>
                      </m:sSub>
                      <m:r>
                        <a:rPr lang="en-US" sz="1600" i="1">
                          <a:solidFill>
                            <a:srgbClr val="00B050"/>
                          </a:solidFill>
                          <a:latin typeface="Cambria Math" charset="0"/>
                          <a:ea typeface="Cambria Math" charset="0"/>
                          <a:cs typeface="Cambria Math" charset="0"/>
                        </a:rPr>
                        <m:t>𝑙𝑚𝑎𝑠𝑠</m:t>
                      </m:r>
                      <m:r>
                        <a:rPr lang="en-US" sz="1600" i="1">
                          <a:solidFill>
                            <a:srgbClr val="00B050"/>
                          </a:solidFill>
                          <a:latin typeface="Cambria Math" charset="0"/>
                          <a:ea typeface="Cambria Math" charset="0"/>
                          <a:cs typeface="Cambria Math" charset="0"/>
                        </a:rPr>
                        <m:t>∗0</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5</m:t>
                          </m:r>
                        </m:sub>
                      </m:sSub>
                      <m:r>
                        <a:rPr lang="en-US" sz="1600" i="1">
                          <a:solidFill>
                            <a:srgbClr val="00B050"/>
                          </a:solidFill>
                          <a:latin typeface="Cambria Math" charset="0"/>
                          <a:ea typeface="Cambria Math" charset="0"/>
                          <a:cs typeface="Cambria Math" charset="0"/>
                        </a:rPr>
                        <m:t> </m:t>
                      </m:r>
                      <m:r>
                        <a:rPr lang="en-US" sz="1600" i="1">
                          <a:solidFill>
                            <a:srgbClr val="00B050"/>
                          </a:solidFill>
                          <a:latin typeface="Cambria Math" charset="0"/>
                          <a:ea typeface="Cambria Math" charset="0"/>
                          <a:cs typeface="Cambria Math" charset="0"/>
                        </a:rPr>
                        <m:t>𝑙𝑚𝑎𝑠𝑠</m:t>
                      </m:r>
                      <m:r>
                        <a:rPr lang="en-US" sz="1600" i="1">
                          <a:solidFill>
                            <a:srgbClr val="00B050"/>
                          </a:solidFill>
                          <a:latin typeface="Cambria Math" charset="0"/>
                          <a:ea typeface="Cambria Math" charset="0"/>
                          <a:cs typeface="Cambria Math" charset="0"/>
                        </a:rPr>
                        <m:t> ∗1</m:t>
                      </m:r>
                    </m:oMath>
                  </m:oMathPara>
                </a14:m>
                <a:endParaRPr lang="en-US" sz="1600" i="1" dirty="0">
                  <a:solidFill>
                    <a:srgbClr val="00B050"/>
                  </a:solidFill>
                </a:endParaRPr>
              </a:p>
            </p:txBody>
          </p:sp>
        </mc:Choice>
        <mc:Fallback>
          <p:sp>
            <p:nvSpPr>
              <p:cNvPr id="35" name="TextBox 34">
                <a:extLst>
                  <a:ext uri="{FF2B5EF4-FFF2-40B4-BE49-F238E27FC236}">
                    <a16:creationId xmlns:a16="http://schemas.microsoft.com/office/drawing/2014/main" id="{EC694171-CAC3-40B0-AC96-3C9C27BE8601}"/>
                  </a:ext>
                </a:extLst>
              </p:cNvPr>
              <p:cNvSpPr txBox="1">
                <a:spLocks noRot="1" noChangeAspect="1" noMove="1" noResize="1" noEditPoints="1" noAdjustHandles="1" noChangeArrowheads="1" noChangeShapeType="1" noTextEdit="1"/>
              </p:cNvSpPr>
              <p:nvPr/>
            </p:nvSpPr>
            <p:spPr>
              <a:xfrm>
                <a:off x="1509889" y="1963580"/>
                <a:ext cx="8915400" cy="246221"/>
              </a:xfrm>
              <a:prstGeom prst="rect">
                <a:avLst/>
              </a:prstGeom>
              <a:blipFill>
                <a:blip r:embed="rId3"/>
                <a:stretch>
                  <a:fillRect t="-476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B9C0BD13-3739-4A5A-8644-4FFFF4565D33}"/>
                  </a:ext>
                </a:extLst>
              </p:cNvPr>
              <p:cNvSpPr txBox="1"/>
              <p:nvPr/>
            </p:nvSpPr>
            <p:spPr>
              <a:xfrm>
                <a:off x="1509889" y="2294137"/>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solidFill>
                            <a:srgbClr val="00B050"/>
                          </a:solidFill>
                          <a:latin typeface="Cambria Math" charset="0"/>
                          <a:ea typeface="Cambria Math" charset="0"/>
                          <a:cs typeface="Cambria Math" charset="0"/>
                        </a:rPr>
                        <m:t>𝜇</m:t>
                      </m:r>
                      <m:d>
                        <m:dPr>
                          <m:begChr m:val="{"/>
                          <m:endChr m:val="|"/>
                          <m:ctrlPr>
                            <a:rPr lang="en-US" sz="1600" i="1">
                              <a:solidFill>
                                <a:srgbClr val="00B050"/>
                              </a:solidFill>
                              <a:latin typeface="Cambria Math" panose="02040503050406030204" pitchFamily="18" charset="0"/>
                              <a:ea typeface="Cambria Math" charset="0"/>
                              <a:cs typeface="Cambria Math" charset="0"/>
                            </a:rPr>
                          </m:ctrlPr>
                        </m:dPr>
                        <m:e>
                          <m:r>
                            <a:rPr lang="en-US" sz="1600" i="1">
                              <a:solidFill>
                                <a:srgbClr val="00B050"/>
                              </a:solidFill>
                              <a:latin typeface="Cambria Math" charset="0"/>
                              <a:ea typeface="Cambria Math" charset="0"/>
                              <a:cs typeface="Cambria Math" charset="0"/>
                            </a:rPr>
                            <m:t>𝑙𝑒𝑛𝑒𝑟</m:t>
                          </m:r>
                          <m:r>
                            <a:rPr lang="en-US" sz="1600" i="1">
                              <a:solidFill>
                                <a:srgbClr val="00B050"/>
                              </a:solidFill>
                              <a:latin typeface="Cambria Math" panose="02040503050406030204" pitchFamily="18" charset="0"/>
                              <a:ea typeface="Cambria Math" charset="0"/>
                              <a:cs typeface="Cambria Math" charset="0"/>
                            </a:rPr>
                            <m:t>𝑔</m:t>
                          </m:r>
                          <m:r>
                            <a:rPr lang="en-US" sz="1600" i="1">
                              <a:solidFill>
                                <a:srgbClr val="00B050"/>
                              </a:solidFill>
                              <a:latin typeface="Cambria Math" charset="0"/>
                              <a:ea typeface="Cambria Math" charset="0"/>
                              <a:cs typeface="Cambria Math" charset="0"/>
                            </a:rPr>
                            <m:t>𝑦</m:t>
                          </m:r>
                          <m:r>
                            <a:rPr lang="en-US" sz="1600" i="1">
                              <a:solidFill>
                                <a:srgbClr val="00B050"/>
                              </a:solidFill>
                              <a:latin typeface="Cambria Math" charset="0"/>
                              <a:ea typeface="Cambria Math" charset="0"/>
                              <a:cs typeface="Cambria Math" charset="0"/>
                            </a:rPr>
                            <m:t> </m:t>
                          </m:r>
                        </m:e>
                      </m:d>
                      <m:r>
                        <a:rPr lang="en-US" sz="1600" i="1">
                          <a:solidFill>
                            <a:srgbClr val="00B050"/>
                          </a:solidFill>
                          <a:latin typeface="Cambria Math" charset="0"/>
                          <a:ea typeface="Cambria Math" charset="0"/>
                          <a:cs typeface="Cambria Math" charset="0"/>
                        </a:rPr>
                        <m:t>𝑙𝑚𝑎𝑠𝑠</m:t>
                      </m:r>
                      <m:r>
                        <a:rPr lang="en-US" sz="1600" i="1">
                          <a:solidFill>
                            <a:srgbClr val="00B050"/>
                          </a:solidFill>
                          <a:latin typeface="Cambria Math" charset="0"/>
                          <a:ea typeface="Cambria Math" charset="0"/>
                          <a:cs typeface="Cambria Math" charset="0"/>
                        </a:rPr>
                        <m:t>, </m:t>
                      </m:r>
                      <m:r>
                        <a:rPr lang="en-US" sz="1600" i="1">
                          <a:solidFill>
                            <a:srgbClr val="00B050"/>
                          </a:solidFill>
                          <a:latin typeface="Cambria Math" charset="0"/>
                          <a:ea typeface="Cambria Math" charset="0"/>
                          <a:cs typeface="Cambria Math" charset="0"/>
                        </a:rPr>
                        <m:t>𝑇𝑌𝑃𝐸</m:t>
                      </m:r>
                      <m:r>
                        <a:rPr lang="en-US" sz="1600" i="1">
                          <a:solidFill>
                            <a:srgbClr val="00B050"/>
                          </a:solidFill>
                          <a:latin typeface="Cambria Math" panose="02040503050406030204" pitchFamily="18" charset="0"/>
                          <a:ea typeface="Cambria Math" charset="0"/>
                          <a:cs typeface="Cambria Math" charset="0"/>
                        </a:rPr>
                        <m:t>=</m:t>
                      </m:r>
                      <m:r>
                        <a:rPr lang="en-US" sz="1600" b="1" i="1">
                          <a:solidFill>
                            <a:srgbClr val="00B050"/>
                          </a:solidFill>
                          <a:latin typeface="Cambria Math" panose="02040503050406030204" pitchFamily="18" charset="0"/>
                          <a:ea typeface="Cambria Math" charset="0"/>
                          <a:cs typeface="Cambria Math" charset="0"/>
                        </a:rPr>
                        <m:t>𝒆𝒃𝒂𝒕</m:t>
                      </m:r>
                      <m:r>
                        <a:rPr lang="en-US" sz="1600" i="1">
                          <a:solidFill>
                            <a:srgbClr val="00B050"/>
                          </a:solidFill>
                          <a:latin typeface="Cambria Math" charset="0"/>
                          <a:ea typeface="Cambria Math" charset="0"/>
                          <a:cs typeface="Cambria Math" charset="0"/>
                        </a:rPr>
                        <m:t>}= </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1</m:t>
                          </m:r>
                        </m:sub>
                      </m:sSub>
                      <m:r>
                        <a:rPr lang="en-US" sz="1600" i="1">
                          <a:solidFill>
                            <a:srgbClr val="00B050"/>
                          </a:solidFill>
                          <a:latin typeface="Cambria Math" charset="0"/>
                          <a:ea typeface="Cambria Math" charset="0"/>
                          <a:cs typeface="Cambria Math" charset="0"/>
                        </a:rPr>
                        <m:t>𝑙𝑚𝑎𝑠𝑠</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5</m:t>
                          </m:r>
                        </m:sub>
                      </m:sSub>
                      <m:r>
                        <a:rPr lang="en-US" sz="1600" i="1">
                          <a:solidFill>
                            <a:srgbClr val="00B050"/>
                          </a:solidFill>
                          <a:latin typeface="Cambria Math" charset="0"/>
                          <a:ea typeface="Cambria Math" charset="0"/>
                          <a:cs typeface="Cambria Math" charset="0"/>
                        </a:rPr>
                        <m:t> </m:t>
                      </m:r>
                      <m:r>
                        <a:rPr lang="en-US" sz="1600" i="1">
                          <a:solidFill>
                            <a:srgbClr val="00B050"/>
                          </a:solidFill>
                          <a:latin typeface="Cambria Math" charset="0"/>
                          <a:ea typeface="Cambria Math" charset="0"/>
                          <a:cs typeface="Cambria Math" charset="0"/>
                        </a:rPr>
                        <m:t>𝑙𝑚𝑎𝑠𝑠</m:t>
                      </m:r>
                      <m:r>
                        <a:rPr lang="en-US" sz="1600" i="1">
                          <a:solidFill>
                            <a:srgbClr val="00B050"/>
                          </a:solidFill>
                          <a:latin typeface="Cambria Math" charset="0"/>
                          <a:ea typeface="Cambria Math" charset="0"/>
                          <a:cs typeface="Cambria Math" charset="0"/>
                        </a:rPr>
                        <m:t> </m:t>
                      </m:r>
                    </m:oMath>
                  </m:oMathPara>
                </a14:m>
                <a:endParaRPr lang="en-US" sz="1600" i="1" dirty="0">
                  <a:solidFill>
                    <a:srgbClr val="00B050"/>
                  </a:solidFill>
                </a:endParaRPr>
              </a:p>
            </p:txBody>
          </p:sp>
        </mc:Choice>
        <mc:Fallback>
          <p:sp>
            <p:nvSpPr>
              <p:cNvPr id="36" name="TextBox 35">
                <a:extLst>
                  <a:ext uri="{FF2B5EF4-FFF2-40B4-BE49-F238E27FC236}">
                    <a16:creationId xmlns:a16="http://schemas.microsoft.com/office/drawing/2014/main" id="{B9C0BD13-3739-4A5A-8644-4FFFF4565D33}"/>
                  </a:ext>
                </a:extLst>
              </p:cNvPr>
              <p:cNvSpPr txBox="1">
                <a:spLocks noRot="1" noChangeAspect="1" noMove="1" noResize="1" noEditPoints="1" noAdjustHandles="1" noChangeArrowheads="1" noChangeShapeType="1" noTextEdit="1"/>
              </p:cNvSpPr>
              <p:nvPr/>
            </p:nvSpPr>
            <p:spPr>
              <a:xfrm>
                <a:off x="1509889" y="2294137"/>
                <a:ext cx="7086600" cy="246221"/>
              </a:xfrm>
              <a:prstGeom prst="rect">
                <a:avLst/>
              </a:prstGeom>
              <a:blipFill>
                <a:blip r:embed="rId4"/>
                <a:stretch>
                  <a:fillRect t="-476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9EC52666-230D-4F4B-84C6-376AF6291E94}"/>
                  </a:ext>
                </a:extLst>
              </p:cNvPr>
              <p:cNvSpPr txBox="1"/>
              <p:nvPr/>
            </p:nvSpPr>
            <p:spPr>
              <a:xfrm>
                <a:off x="1484489" y="2762250"/>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solidFill>
                            <a:srgbClr val="00B050"/>
                          </a:solidFill>
                          <a:latin typeface="Cambria Math" charset="0"/>
                          <a:ea typeface="Cambria Math" charset="0"/>
                          <a:cs typeface="Cambria Math" charset="0"/>
                        </a:rPr>
                        <m:t>𝜇</m:t>
                      </m:r>
                      <m:d>
                        <m:dPr>
                          <m:begChr m:val="{"/>
                          <m:endChr m:val="|"/>
                          <m:ctrlPr>
                            <a:rPr lang="en-US" sz="1600" i="1">
                              <a:solidFill>
                                <a:srgbClr val="00B050"/>
                              </a:solidFill>
                              <a:latin typeface="Cambria Math" panose="02040503050406030204" pitchFamily="18" charset="0"/>
                              <a:ea typeface="Cambria Math" charset="0"/>
                              <a:cs typeface="Cambria Math" charset="0"/>
                            </a:rPr>
                          </m:ctrlPr>
                        </m:dPr>
                        <m:e>
                          <m:r>
                            <a:rPr lang="en-US" sz="1600" i="1">
                              <a:solidFill>
                                <a:srgbClr val="00B050"/>
                              </a:solidFill>
                              <a:latin typeface="Cambria Math" charset="0"/>
                              <a:ea typeface="Cambria Math" charset="0"/>
                              <a:cs typeface="Cambria Math" charset="0"/>
                            </a:rPr>
                            <m:t>𝑙𝑒𝑛𝑒𝑟</m:t>
                          </m:r>
                          <m:r>
                            <a:rPr lang="en-US" sz="1600" i="1">
                              <a:solidFill>
                                <a:srgbClr val="00B050"/>
                              </a:solidFill>
                              <a:latin typeface="Cambria Math" panose="02040503050406030204" pitchFamily="18" charset="0"/>
                              <a:ea typeface="Cambria Math" charset="0"/>
                              <a:cs typeface="Cambria Math" charset="0"/>
                            </a:rPr>
                            <m:t>𝑔</m:t>
                          </m:r>
                          <m:r>
                            <a:rPr lang="en-US" sz="1600" i="1">
                              <a:solidFill>
                                <a:srgbClr val="00B050"/>
                              </a:solidFill>
                              <a:latin typeface="Cambria Math" charset="0"/>
                              <a:ea typeface="Cambria Math" charset="0"/>
                              <a:cs typeface="Cambria Math" charset="0"/>
                            </a:rPr>
                            <m:t>𝑦</m:t>
                          </m:r>
                          <m:r>
                            <a:rPr lang="en-US" sz="1600" i="1">
                              <a:solidFill>
                                <a:srgbClr val="00B050"/>
                              </a:solidFill>
                              <a:latin typeface="Cambria Math" charset="0"/>
                              <a:ea typeface="Cambria Math" charset="0"/>
                              <a:cs typeface="Cambria Math" charset="0"/>
                            </a:rPr>
                            <m:t> </m:t>
                          </m:r>
                        </m:e>
                      </m:d>
                      <m:r>
                        <a:rPr lang="en-US" sz="1600" i="1">
                          <a:solidFill>
                            <a:srgbClr val="00B050"/>
                          </a:solidFill>
                          <a:latin typeface="Cambria Math" charset="0"/>
                          <a:ea typeface="Cambria Math" charset="0"/>
                          <a:cs typeface="Cambria Math" charset="0"/>
                        </a:rPr>
                        <m:t>𝑙𝑚𝑎𝑠𝑠</m:t>
                      </m:r>
                      <m:r>
                        <a:rPr lang="en-US" sz="1600" i="1">
                          <a:solidFill>
                            <a:srgbClr val="00B050"/>
                          </a:solidFill>
                          <a:latin typeface="Cambria Math" charset="0"/>
                          <a:ea typeface="Cambria Math" charset="0"/>
                          <a:cs typeface="Cambria Math" charset="0"/>
                        </a:rPr>
                        <m:t>, </m:t>
                      </m:r>
                      <m:r>
                        <a:rPr lang="en-US" sz="1600" i="1">
                          <a:solidFill>
                            <a:srgbClr val="00B050"/>
                          </a:solidFill>
                          <a:latin typeface="Cambria Math" charset="0"/>
                          <a:ea typeface="Cambria Math" charset="0"/>
                          <a:cs typeface="Cambria Math" charset="0"/>
                        </a:rPr>
                        <m:t>𝑇𝑌𝑃𝐸</m:t>
                      </m:r>
                      <m:r>
                        <a:rPr lang="en-US" sz="1600" i="1">
                          <a:solidFill>
                            <a:srgbClr val="00B050"/>
                          </a:solidFill>
                          <a:latin typeface="Cambria Math" panose="02040503050406030204" pitchFamily="18" charset="0"/>
                          <a:ea typeface="Cambria Math" charset="0"/>
                          <a:cs typeface="Cambria Math" charset="0"/>
                        </a:rPr>
                        <m:t>=</m:t>
                      </m:r>
                      <m:r>
                        <a:rPr lang="en-US" sz="1600" b="1" i="1">
                          <a:solidFill>
                            <a:srgbClr val="00B050"/>
                          </a:solidFill>
                          <a:latin typeface="Cambria Math" panose="02040503050406030204" pitchFamily="18" charset="0"/>
                          <a:ea typeface="Cambria Math" charset="0"/>
                          <a:cs typeface="Cambria Math" charset="0"/>
                        </a:rPr>
                        <m:t>𝒆𝒃𝒂𝒕</m:t>
                      </m:r>
                      <m:r>
                        <a:rPr lang="en-US" sz="1600" i="1">
                          <a:solidFill>
                            <a:srgbClr val="00B050"/>
                          </a:solidFill>
                          <a:latin typeface="Cambria Math" charset="0"/>
                          <a:ea typeface="Cambria Math" charset="0"/>
                          <a:cs typeface="Cambria Math" charset="0"/>
                        </a:rPr>
                        <m:t>}= </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1</m:t>
                          </m:r>
                        </m:sub>
                      </m:sSub>
                      <m:r>
                        <a:rPr lang="en-US" sz="1600" i="1">
                          <a:solidFill>
                            <a:srgbClr val="00B050"/>
                          </a:solidFill>
                          <a:latin typeface="Cambria Math" charset="0"/>
                          <a:ea typeface="Cambria Math" charset="0"/>
                          <a:cs typeface="Cambria Math" charset="0"/>
                        </a:rPr>
                        <m:t>𝑙𝑚𝑎𝑠𝑠</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5</m:t>
                          </m:r>
                        </m:sub>
                      </m:sSub>
                      <m:r>
                        <a:rPr lang="en-US" sz="1600" i="1">
                          <a:solidFill>
                            <a:srgbClr val="00B050"/>
                          </a:solidFill>
                          <a:latin typeface="Cambria Math" charset="0"/>
                          <a:ea typeface="Cambria Math" charset="0"/>
                          <a:cs typeface="Cambria Math" charset="0"/>
                        </a:rPr>
                        <m:t> </m:t>
                      </m:r>
                      <m:r>
                        <a:rPr lang="en-US" sz="1600" i="1">
                          <a:solidFill>
                            <a:srgbClr val="00B050"/>
                          </a:solidFill>
                          <a:latin typeface="Cambria Math" charset="0"/>
                          <a:ea typeface="Cambria Math" charset="0"/>
                          <a:cs typeface="Cambria Math" charset="0"/>
                        </a:rPr>
                        <m:t>𝑙𝑚𝑎𝑠𝑠</m:t>
                      </m:r>
                      <m:r>
                        <a:rPr lang="en-US" sz="1600" i="1">
                          <a:solidFill>
                            <a:srgbClr val="00B050"/>
                          </a:solidFill>
                          <a:latin typeface="Cambria Math" charset="0"/>
                          <a:ea typeface="Cambria Math" charset="0"/>
                          <a:cs typeface="Cambria Math" charset="0"/>
                        </a:rPr>
                        <m:t> </m:t>
                      </m:r>
                    </m:oMath>
                  </m:oMathPara>
                </a14:m>
                <a:endParaRPr lang="en-US" sz="1600" i="1" dirty="0">
                  <a:solidFill>
                    <a:srgbClr val="00B050"/>
                  </a:solidFill>
                </a:endParaRPr>
              </a:p>
            </p:txBody>
          </p:sp>
        </mc:Choice>
        <mc:Fallback>
          <p:sp>
            <p:nvSpPr>
              <p:cNvPr id="37" name="TextBox 36">
                <a:extLst>
                  <a:ext uri="{FF2B5EF4-FFF2-40B4-BE49-F238E27FC236}">
                    <a16:creationId xmlns:a16="http://schemas.microsoft.com/office/drawing/2014/main" id="{9EC52666-230D-4F4B-84C6-376AF6291E94}"/>
                  </a:ext>
                </a:extLst>
              </p:cNvPr>
              <p:cNvSpPr txBox="1">
                <a:spLocks noRot="1" noChangeAspect="1" noMove="1" noResize="1" noEditPoints="1" noAdjustHandles="1" noChangeArrowheads="1" noChangeShapeType="1" noTextEdit="1"/>
              </p:cNvSpPr>
              <p:nvPr/>
            </p:nvSpPr>
            <p:spPr>
              <a:xfrm>
                <a:off x="1484489" y="2762250"/>
                <a:ext cx="7086600" cy="246221"/>
              </a:xfrm>
              <a:prstGeom prst="rect">
                <a:avLst/>
              </a:prstGeom>
              <a:blipFill>
                <a:blip r:embed="rId5"/>
                <a:stretch>
                  <a:fillRect t="-476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C1253D51-3C0C-402F-B698-E8C1E7248654}"/>
                  </a:ext>
                </a:extLst>
              </p:cNvPr>
              <p:cNvSpPr txBox="1"/>
              <p:nvPr/>
            </p:nvSpPr>
            <p:spPr>
              <a:xfrm>
                <a:off x="1828800" y="3092807"/>
                <a:ext cx="7086600" cy="246221"/>
              </a:xfrm>
              <a:prstGeom prst="rect">
                <a:avLst/>
              </a:prstGeom>
              <a:noFill/>
            </p:spPr>
            <p:txBody>
              <a:bodyPr wrap="square" lIns="0" tIns="0" rIns="0" bIns="0" rtlCol="0">
                <a:spAutoFit/>
              </a:bodyPr>
              <a:lstStyle/>
              <a:p>
                <a14:m>
                  <m:oMath xmlns:m="http://schemas.openxmlformats.org/officeDocument/2006/math">
                    <m:r>
                      <a:rPr lang="en-US" sz="1600" i="1">
                        <a:solidFill>
                          <a:srgbClr val="00B050"/>
                        </a:solidFill>
                        <a:latin typeface="Cambria Math" charset="0"/>
                        <a:ea typeface="Cambria Math" charset="0"/>
                        <a:cs typeface="Cambria Math" charset="0"/>
                      </a:rPr>
                      <m:t>𝜇</m:t>
                    </m:r>
                    <m:d>
                      <m:dPr>
                        <m:begChr m:val="{"/>
                        <m:endChr m:val="|"/>
                        <m:ctrlPr>
                          <a:rPr lang="en-US" sz="1600" i="1">
                            <a:solidFill>
                              <a:srgbClr val="00B050"/>
                            </a:solidFill>
                            <a:latin typeface="Cambria Math" panose="02040503050406030204" pitchFamily="18" charset="0"/>
                            <a:ea typeface="Cambria Math" charset="0"/>
                            <a:cs typeface="Cambria Math" charset="0"/>
                          </a:rPr>
                        </m:ctrlPr>
                      </m:dPr>
                      <m:e>
                        <m:r>
                          <a:rPr lang="en-US" sz="1600" i="1">
                            <a:solidFill>
                              <a:srgbClr val="00B050"/>
                            </a:solidFill>
                            <a:latin typeface="Cambria Math" charset="0"/>
                            <a:ea typeface="Cambria Math" charset="0"/>
                            <a:cs typeface="Cambria Math" charset="0"/>
                          </a:rPr>
                          <m:t>𝑙𝑒𝑛𝑒𝑟</m:t>
                        </m:r>
                        <m:r>
                          <a:rPr lang="en-US" sz="1600" i="1">
                            <a:solidFill>
                              <a:srgbClr val="00B050"/>
                            </a:solidFill>
                            <a:latin typeface="Cambria Math" panose="02040503050406030204" pitchFamily="18" charset="0"/>
                            <a:ea typeface="Cambria Math" charset="0"/>
                            <a:cs typeface="Cambria Math" charset="0"/>
                          </a:rPr>
                          <m:t>𝑔</m:t>
                        </m:r>
                        <m:r>
                          <a:rPr lang="en-US" sz="1600" i="1">
                            <a:solidFill>
                              <a:srgbClr val="00B050"/>
                            </a:solidFill>
                            <a:latin typeface="Cambria Math" charset="0"/>
                            <a:ea typeface="Cambria Math" charset="0"/>
                            <a:cs typeface="Cambria Math" charset="0"/>
                          </a:rPr>
                          <m:t>𝑦</m:t>
                        </m:r>
                        <m:r>
                          <a:rPr lang="en-US" sz="1600" i="1">
                            <a:solidFill>
                              <a:srgbClr val="00B050"/>
                            </a:solidFill>
                            <a:latin typeface="Cambria Math" charset="0"/>
                            <a:ea typeface="Cambria Math" charset="0"/>
                            <a:cs typeface="Cambria Math" charset="0"/>
                          </a:rPr>
                          <m:t> </m:t>
                        </m:r>
                      </m:e>
                    </m:d>
                    <m:r>
                      <a:rPr lang="en-US" sz="1600" i="1">
                        <a:solidFill>
                          <a:srgbClr val="00B050"/>
                        </a:solidFill>
                        <a:latin typeface="Cambria Math" charset="0"/>
                        <a:ea typeface="Cambria Math" charset="0"/>
                        <a:cs typeface="Cambria Math" charset="0"/>
                      </a:rPr>
                      <m:t>𝑙𝑚𝑎𝑠𝑠</m:t>
                    </m:r>
                    <m:r>
                      <a:rPr lang="en-US" sz="1600" i="1">
                        <a:solidFill>
                          <a:srgbClr val="00B050"/>
                        </a:solidFill>
                        <a:latin typeface="Cambria Math" charset="0"/>
                        <a:ea typeface="Cambria Math" charset="0"/>
                        <a:cs typeface="Cambria Math" charset="0"/>
                      </a:rPr>
                      <m:t>, </m:t>
                    </m:r>
                    <m:r>
                      <a:rPr lang="en-US" sz="1600" i="1">
                        <a:solidFill>
                          <a:srgbClr val="00B050"/>
                        </a:solidFill>
                        <a:latin typeface="Cambria Math" charset="0"/>
                        <a:ea typeface="Cambria Math" charset="0"/>
                        <a:cs typeface="Cambria Math" charset="0"/>
                      </a:rPr>
                      <m:t>𝑇𝑌𝑃𝐸</m:t>
                    </m:r>
                    <m:r>
                      <a:rPr lang="en-US" sz="1600" i="1">
                        <a:solidFill>
                          <a:srgbClr val="00B050"/>
                        </a:solidFill>
                        <a:latin typeface="Cambria Math" panose="02040503050406030204" pitchFamily="18" charset="0"/>
                        <a:ea typeface="Cambria Math" charset="0"/>
                        <a:cs typeface="Cambria Math" charset="0"/>
                      </a:rPr>
                      <m:t>=</m:t>
                    </m:r>
                    <m:r>
                      <a:rPr lang="en-US" sz="1600" b="1" i="1">
                        <a:solidFill>
                          <a:srgbClr val="00B050"/>
                        </a:solidFill>
                        <a:latin typeface="Cambria Math" panose="02040503050406030204" pitchFamily="18" charset="0"/>
                        <a:ea typeface="Cambria Math" charset="0"/>
                        <a:cs typeface="Cambria Math" charset="0"/>
                      </a:rPr>
                      <m:t>𝒆𝒃𝒂𝒕</m:t>
                    </m:r>
                    <m:r>
                      <a:rPr lang="en-US" sz="1600" i="1">
                        <a:solidFill>
                          <a:srgbClr val="00B050"/>
                        </a:solidFill>
                        <a:latin typeface="Cambria Math" charset="0"/>
                        <a:ea typeface="Cambria Math" charset="0"/>
                        <a:cs typeface="Cambria Math" charset="0"/>
                      </a:rPr>
                      <m:t>}=</m:t>
                    </m:r>
                    <m:d>
                      <m:dPr>
                        <m:ctrlPr>
                          <a:rPr lang="en-US" sz="1600" i="1">
                            <a:solidFill>
                              <a:srgbClr val="00B050"/>
                            </a:solidFill>
                            <a:latin typeface="Cambria Math" panose="02040503050406030204" pitchFamily="18" charset="0"/>
                            <a:ea typeface="Cambria Math" charset="0"/>
                            <a:cs typeface="Cambria Math" charset="0"/>
                          </a:rPr>
                        </m:ctrlPr>
                      </m:dPr>
                      <m:e>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0</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3</m:t>
                            </m:r>
                          </m:sub>
                        </m:sSub>
                      </m:e>
                    </m:d>
                    <m:r>
                      <a:rPr lang="en-US" sz="1600" i="1">
                        <a:solidFill>
                          <a:srgbClr val="00B050"/>
                        </a:solidFill>
                        <a:latin typeface="Cambria Math" panose="02040503050406030204" pitchFamily="18" charset="0"/>
                        <a:ea typeface="Cambria Math" charset="0"/>
                        <a:cs typeface="Cambria Math" charset="0"/>
                      </a:rPr>
                      <m:t>+(</m:t>
                    </m:r>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1</m:t>
                        </m:r>
                      </m:sub>
                    </m:sSub>
                    <m:sSub>
                      <m:sSubPr>
                        <m:ctrlPr>
                          <a:rPr lang="en-US" sz="1600" i="1">
                            <a:solidFill>
                              <a:srgbClr val="00B050"/>
                            </a:solidFill>
                            <a:latin typeface="Cambria Math" panose="02040503050406030204" pitchFamily="18" charset="0"/>
                            <a:ea typeface="Cambria Math" charset="0"/>
                            <a:cs typeface="Cambria Math" charset="0"/>
                          </a:rPr>
                        </m:ctrlPr>
                      </m:sSubPr>
                      <m:e>
                        <m:r>
                          <a:rPr lang="en-US" sz="1600" i="1">
                            <a:solidFill>
                              <a:srgbClr val="00B050"/>
                            </a:solidFill>
                            <a:latin typeface="Cambria Math" charset="0"/>
                            <a:ea typeface="Cambria Math" charset="0"/>
                            <a:cs typeface="Cambria Math" charset="0"/>
                          </a:rPr>
                          <m:t>+</m:t>
                        </m:r>
                        <m:r>
                          <a:rPr lang="en-US" sz="1600" i="1">
                            <a:solidFill>
                              <a:srgbClr val="00B050"/>
                            </a:solidFill>
                            <a:latin typeface="Cambria Math" charset="0"/>
                            <a:ea typeface="Cambria Math" charset="0"/>
                            <a:cs typeface="Cambria Math" charset="0"/>
                          </a:rPr>
                          <m:t>𝛽</m:t>
                        </m:r>
                      </m:e>
                      <m:sub>
                        <m:r>
                          <a:rPr lang="en-US" sz="1600" i="1">
                            <a:solidFill>
                              <a:srgbClr val="00B050"/>
                            </a:solidFill>
                            <a:latin typeface="Cambria Math" charset="0"/>
                            <a:ea typeface="Cambria Math" charset="0"/>
                            <a:cs typeface="Cambria Math" charset="0"/>
                          </a:rPr>
                          <m:t>5</m:t>
                        </m:r>
                      </m:sub>
                    </m:sSub>
                    <m:r>
                      <a:rPr lang="en-US" sz="1600" i="1">
                        <a:solidFill>
                          <a:srgbClr val="00B050"/>
                        </a:solidFill>
                        <a:latin typeface="Cambria Math" panose="02040503050406030204" pitchFamily="18" charset="0"/>
                        <a:ea typeface="Cambria Math" charset="0"/>
                        <a:cs typeface="Cambria Math" charset="0"/>
                      </a:rPr>
                      <m:t>)</m:t>
                    </m:r>
                    <m:r>
                      <a:rPr lang="en-US" sz="1600" i="1">
                        <a:solidFill>
                          <a:srgbClr val="00B050"/>
                        </a:solidFill>
                        <a:latin typeface="Cambria Math" charset="0"/>
                        <a:ea typeface="Cambria Math" charset="0"/>
                        <a:cs typeface="Cambria Math" charset="0"/>
                      </a:rPr>
                      <m:t>𝑙𝑚𝑎𝑠𝑠</m:t>
                    </m:r>
                  </m:oMath>
                </a14:m>
                <a:r>
                  <a:rPr lang="en-US" sz="1600" i="1" dirty="0">
                    <a:solidFill>
                      <a:srgbClr val="00B050"/>
                    </a:solidFill>
                  </a:rPr>
                  <a:t>:  slope =</a:t>
                </a:r>
                <a:r>
                  <a:rPr lang="en-US" sz="1600" dirty="0">
                    <a:solidFill>
                      <a:srgbClr val="00B050"/>
                    </a:solidFill>
                    <a:ea typeface="Cambria Math" charset="0"/>
                    <a:cs typeface="Cambria Math" charset="0"/>
                  </a:rPr>
                  <a:t> </a:t>
                </a:r>
                <a14:m>
                  <m:oMath xmlns:m="http://schemas.openxmlformats.org/officeDocument/2006/math">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𝟏</m:t>
                        </m:r>
                      </m:sub>
                    </m:sSub>
                    <m:sSub>
                      <m:sSubPr>
                        <m:ctrlPr>
                          <a:rPr lang="en-US" sz="1600" b="1" i="1">
                            <a:solidFill>
                              <a:srgbClr val="00B050"/>
                            </a:solidFill>
                            <a:latin typeface="Cambria Math" panose="02040503050406030204" pitchFamily="18" charset="0"/>
                            <a:ea typeface="Cambria Math" charset="0"/>
                            <a:cs typeface="Cambria Math" charset="0"/>
                          </a:rPr>
                        </m:ctrlPr>
                      </m:sSubPr>
                      <m:e>
                        <m:r>
                          <a:rPr lang="en-US" sz="1600" b="1" i="1">
                            <a:solidFill>
                              <a:srgbClr val="00B050"/>
                            </a:solidFill>
                            <a:latin typeface="Cambria Math" charset="0"/>
                            <a:ea typeface="Cambria Math" charset="0"/>
                            <a:cs typeface="Cambria Math" charset="0"/>
                          </a:rPr>
                          <m:t>+</m:t>
                        </m:r>
                        <m:r>
                          <a:rPr lang="en-US" sz="1600" b="1" i="1">
                            <a:solidFill>
                              <a:srgbClr val="00B050"/>
                            </a:solidFill>
                            <a:latin typeface="Cambria Math" charset="0"/>
                            <a:ea typeface="Cambria Math" charset="0"/>
                            <a:cs typeface="Cambria Math" charset="0"/>
                          </a:rPr>
                          <m:t>𝜷</m:t>
                        </m:r>
                      </m:e>
                      <m:sub>
                        <m:r>
                          <a:rPr lang="en-US" sz="1600" b="1" i="1">
                            <a:solidFill>
                              <a:srgbClr val="00B050"/>
                            </a:solidFill>
                            <a:latin typeface="Cambria Math" charset="0"/>
                            <a:ea typeface="Cambria Math" charset="0"/>
                            <a:cs typeface="Cambria Math" charset="0"/>
                          </a:rPr>
                          <m:t>𝟓</m:t>
                        </m:r>
                      </m:sub>
                    </m:sSub>
                  </m:oMath>
                </a14:m>
                <a:r>
                  <a:rPr lang="en-US" sz="1600" i="1" dirty="0">
                    <a:solidFill>
                      <a:srgbClr val="00B050"/>
                    </a:solidFill>
                  </a:rPr>
                  <a:t> </a:t>
                </a:r>
              </a:p>
            </p:txBody>
          </p:sp>
        </mc:Choice>
        <mc:Fallback>
          <p:sp>
            <p:nvSpPr>
              <p:cNvPr id="38" name="TextBox 37">
                <a:extLst>
                  <a:ext uri="{FF2B5EF4-FFF2-40B4-BE49-F238E27FC236}">
                    <a16:creationId xmlns:a16="http://schemas.microsoft.com/office/drawing/2014/main" id="{C1253D51-3C0C-402F-B698-E8C1E7248654}"/>
                  </a:ext>
                </a:extLst>
              </p:cNvPr>
              <p:cNvSpPr txBox="1">
                <a:spLocks noRot="1" noChangeAspect="1" noMove="1" noResize="1" noEditPoints="1" noAdjustHandles="1" noChangeArrowheads="1" noChangeShapeType="1" noTextEdit="1"/>
              </p:cNvSpPr>
              <p:nvPr/>
            </p:nvSpPr>
            <p:spPr>
              <a:xfrm>
                <a:off x="1828800" y="3092807"/>
                <a:ext cx="7086600" cy="246221"/>
              </a:xfrm>
              <a:prstGeom prst="rect">
                <a:avLst/>
              </a:prstGeom>
              <a:blipFill>
                <a:blip r:embed="rId6"/>
                <a:stretch>
                  <a:fillRect l="-1073" t="-23810" b="-42857"/>
                </a:stretch>
              </a:blipFill>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AECCD0E4-3E3A-4C71-AD59-9444C93C0643}"/>
              </a:ext>
            </a:extLst>
          </p:cNvPr>
          <p:cNvCxnSpPr/>
          <p:nvPr/>
        </p:nvCxnSpPr>
        <p:spPr>
          <a:xfrm flipV="1">
            <a:off x="6477000" y="1947932"/>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842513-728E-45BC-97F5-1DE8E32ABFCF}"/>
              </a:ext>
            </a:extLst>
          </p:cNvPr>
          <p:cNvSpPr txBox="1"/>
          <p:nvPr/>
        </p:nvSpPr>
        <p:spPr>
          <a:xfrm>
            <a:off x="6781800" y="1701361"/>
            <a:ext cx="304800" cy="369332"/>
          </a:xfrm>
          <a:prstGeom prst="rect">
            <a:avLst/>
          </a:prstGeom>
          <a:noFill/>
        </p:spPr>
        <p:txBody>
          <a:bodyPr wrap="square" rtlCol="0">
            <a:spAutoFit/>
          </a:bodyPr>
          <a:lstStyle/>
          <a:p>
            <a:r>
              <a:rPr lang="en-US" dirty="0">
                <a:solidFill>
                  <a:srgbClr val="FF0000"/>
                </a:solidFill>
              </a:rPr>
              <a:t>0</a:t>
            </a:r>
          </a:p>
        </p:txBody>
      </p:sp>
      <p:cxnSp>
        <p:nvCxnSpPr>
          <p:cNvPr id="46" name="Straight Arrow Connector 45">
            <a:extLst>
              <a:ext uri="{FF2B5EF4-FFF2-40B4-BE49-F238E27FC236}">
                <a16:creationId xmlns:a16="http://schemas.microsoft.com/office/drawing/2014/main" id="{1F0910B2-1815-411F-AA27-28B915C5E7E3}"/>
              </a:ext>
            </a:extLst>
          </p:cNvPr>
          <p:cNvCxnSpPr/>
          <p:nvPr/>
        </p:nvCxnSpPr>
        <p:spPr>
          <a:xfrm flipV="1">
            <a:off x="8077200" y="1947932"/>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38008B5-22B0-4D2E-B377-7F26E7A662E6}"/>
              </a:ext>
            </a:extLst>
          </p:cNvPr>
          <p:cNvSpPr txBox="1"/>
          <p:nvPr/>
        </p:nvSpPr>
        <p:spPr>
          <a:xfrm>
            <a:off x="8382000" y="1701361"/>
            <a:ext cx="304800" cy="369332"/>
          </a:xfrm>
          <a:prstGeom prst="rect">
            <a:avLst/>
          </a:prstGeom>
          <a:noFill/>
        </p:spPr>
        <p:txBody>
          <a:bodyPr wrap="square" rtlCol="0">
            <a:spAutoFit/>
          </a:bodyPr>
          <a:lstStyle/>
          <a:p>
            <a:r>
              <a:rPr lang="en-US" dirty="0">
                <a:solidFill>
                  <a:srgbClr val="FF0000"/>
                </a:solidFill>
              </a:rPr>
              <a:t>0</a:t>
            </a:r>
          </a:p>
        </p:txBody>
      </p:sp>
      <mc:AlternateContent xmlns:mc="http://schemas.openxmlformats.org/markup-compatibility/2006">
        <mc:Choice xmlns:p14="http://schemas.microsoft.com/office/powerpoint/2010/main" xmlns:aink="http://schemas.microsoft.com/office/drawing/2016/ink" Requires="p14 aink">
          <p:contentPart p14:bwMode="auto" r:id="rId7">
            <p14:nvContentPartPr>
              <p14:cNvPr id="48" name="Ink 47">
                <a:extLst>
                  <a:ext uri="{FF2B5EF4-FFF2-40B4-BE49-F238E27FC236}">
                    <a16:creationId xmlns:a16="http://schemas.microsoft.com/office/drawing/2014/main" id="{0E46A5A5-1F2D-4D35-B774-421ADB17B4F6}"/>
                  </a:ext>
                </a:extLst>
              </p14:cNvPr>
              <p14:cNvContentPartPr/>
              <p14:nvPr/>
            </p14:nvContentPartPr>
            <p14:xfrm>
              <a:off x="6172200" y="2521290"/>
              <a:ext cx="737166" cy="221910"/>
            </p14:xfrm>
          </p:contentPart>
        </mc:Choice>
        <mc:Fallback>
          <p:pic>
            <p:nvPicPr>
              <p:cNvPr id="48" name="Ink 47">
                <a:extLst>
                  <a:ext uri="{FF2B5EF4-FFF2-40B4-BE49-F238E27FC236}">
                    <a16:creationId xmlns:a16="http://schemas.microsoft.com/office/drawing/2014/main" id="{0E46A5A5-1F2D-4D35-B774-421ADB17B4F6}"/>
                  </a:ext>
                </a:extLst>
              </p:cNvPr>
              <p:cNvPicPr/>
              <p:nvPr/>
            </p:nvPicPr>
            <p:blipFill>
              <a:blip r:embed="rId8"/>
              <a:stretch>
                <a:fillRect/>
              </a:stretch>
            </p:blipFill>
            <p:spPr>
              <a:xfrm>
                <a:off x="6154203" y="2503278"/>
                <a:ext cx="772800" cy="257574"/>
              </a:xfrm>
              <a:prstGeom prst="rect">
                <a:avLst/>
              </a:prstGeom>
            </p:spPr>
          </p:pic>
        </mc:Fallback>
      </mc:AlternateContent>
      <p:sp>
        <p:nvSpPr>
          <p:cNvPr id="22" name="TextBox 21">
            <a:extLst>
              <a:ext uri="{FF2B5EF4-FFF2-40B4-BE49-F238E27FC236}">
                <a16:creationId xmlns:a16="http://schemas.microsoft.com/office/drawing/2014/main" id="{FA305D30-C6EB-42F2-8737-D0EFA93AC55B}"/>
              </a:ext>
            </a:extLst>
          </p:cNvPr>
          <p:cNvSpPr txBox="1"/>
          <p:nvPr/>
        </p:nvSpPr>
        <p:spPr>
          <a:xfrm>
            <a:off x="1668942" y="3268772"/>
            <a:ext cx="6487455" cy="369332"/>
          </a:xfrm>
          <a:prstGeom prst="rect">
            <a:avLst/>
          </a:prstGeom>
          <a:noFill/>
        </p:spPr>
        <p:txBody>
          <a:bodyPr wrap="square" rtlCol="0">
            <a:spAutoFit/>
          </a:bodyPr>
          <a:lstStyle/>
          <a:p>
            <a:r>
              <a:rPr lang="en-US" dirty="0">
                <a:solidFill>
                  <a:srgbClr val="7030A0"/>
                </a:solidFill>
              </a:rPr>
              <a:t>Type = bird occurs when ebat=0 and bird = 1.</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F3E3F899-460F-4A10-9B1D-C91DD2E6EC35}"/>
                  </a:ext>
                </a:extLst>
              </p:cNvPr>
              <p:cNvSpPr txBox="1"/>
              <p:nvPr/>
            </p:nvSpPr>
            <p:spPr>
              <a:xfrm>
                <a:off x="1662289" y="3653753"/>
                <a:ext cx="89154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solidFill>
                            <a:srgbClr val="7030A0"/>
                          </a:solidFill>
                          <a:latin typeface="Cambria Math" charset="0"/>
                          <a:ea typeface="Cambria Math" charset="0"/>
                          <a:cs typeface="Cambria Math" charset="0"/>
                        </a:rPr>
                        <m:t>𝜇</m:t>
                      </m:r>
                      <m:d>
                        <m:dPr>
                          <m:begChr m:val="{"/>
                          <m:endChr m:val="|"/>
                          <m:ctrlPr>
                            <a:rPr lang="en-US" sz="1600" i="1">
                              <a:solidFill>
                                <a:srgbClr val="7030A0"/>
                              </a:solidFill>
                              <a:latin typeface="Cambria Math" panose="02040503050406030204" pitchFamily="18" charset="0"/>
                              <a:ea typeface="Cambria Math" charset="0"/>
                              <a:cs typeface="Cambria Math" charset="0"/>
                            </a:rPr>
                          </m:ctrlPr>
                        </m:dPr>
                        <m:e>
                          <m:r>
                            <a:rPr lang="en-US" sz="1600" i="1">
                              <a:solidFill>
                                <a:srgbClr val="7030A0"/>
                              </a:solidFill>
                              <a:latin typeface="Cambria Math" charset="0"/>
                              <a:ea typeface="Cambria Math" charset="0"/>
                              <a:cs typeface="Cambria Math" charset="0"/>
                            </a:rPr>
                            <m:t>𝑙𝑒𝑛𝑒𝑟</m:t>
                          </m:r>
                          <m:r>
                            <a:rPr lang="en-US" sz="1600" i="1">
                              <a:solidFill>
                                <a:srgbClr val="7030A0"/>
                              </a:solidFill>
                              <a:latin typeface="Cambria Math" panose="02040503050406030204" pitchFamily="18" charset="0"/>
                              <a:ea typeface="Cambria Math" charset="0"/>
                              <a:cs typeface="Cambria Math" charset="0"/>
                            </a:rPr>
                            <m:t>𝑔</m:t>
                          </m:r>
                          <m:r>
                            <a:rPr lang="en-US" sz="1600" i="1">
                              <a:solidFill>
                                <a:srgbClr val="7030A0"/>
                              </a:solidFill>
                              <a:latin typeface="Cambria Math" charset="0"/>
                              <a:ea typeface="Cambria Math" charset="0"/>
                              <a:cs typeface="Cambria Math" charset="0"/>
                            </a:rPr>
                            <m:t>𝑦</m:t>
                          </m:r>
                          <m:r>
                            <a:rPr lang="en-US" sz="1600" i="1">
                              <a:solidFill>
                                <a:srgbClr val="7030A0"/>
                              </a:solidFill>
                              <a:latin typeface="Cambria Math" charset="0"/>
                              <a:ea typeface="Cambria Math" charset="0"/>
                              <a:cs typeface="Cambria Math" charset="0"/>
                            </a:rPr>
                            <m:t> </m:t>
                          </m:r>
                        </m:e>
                      </m:d>
                      <m:r>
                        <a:rPr lang="en-US" sz="1600" i="1">
                          <a:solidFill>
                            <a:srgbClr val="7030A0"/>
                          </a:solidFill>
                          <a:latin typeface="Cambria Math" charset="0"/>
                          <a:ea typeface="Cambria Math" charset="0"/>
                          <a:cs typeface="Cambria Math" charset="0"/>
                        </a:rPr>
                        <m:t>𝑙𝑚𝑎𝑠𝑠</m:t>
                      </m:r>
                      <m:r>
                        <a:rPr lang="en-US" sz="1600" i="1">
                          <a:solidFill>
                            <a:srgbClr val="7030A0"/>
                          </a:solidFill>
                          <a:latin typeface="Cambria Math" charset="0"/>
                          <a:ea typeface="Cambria Math" charset="0"/>
                          <a:cs typeface="Cambria Math" charset="0"/>
                        </a:rPr>
                        <m:t>, </m:t>
                      </m:r>
                      <m:r>
                        <a:rPr lang="en-US" sz="1600" i="1">
                          <a:solidFill>
                            <a:srgbClr val="7030A0"/>
                          </a:solidFill>
                          <a:latin typeface="Cambria Math" charset="0"/>
                          <a:ea typeface="Cambria Math" charset="0"/>
                          <a:cs typeface="Cambria Math" charset="0"/>
                        </a:rPr>
                        <m:t>𝑇𝑌𝑃𝐸</m:t>
                      </m:r>
                      <m:r>
                        <a:rPr lang="en-US" sz="1600" i="1">
                          <a:solidFill>
                            <a:srgbClr val="7030A0"/>
                          </a:solidFill>
                          <a:latin typeface="Cambria Math" panose="02040503050406030204" pitchFamily="18" charset="0"/>
                          <a:ea typeface="Cambria Math" charset="0"/>
                          <a:cs typeface="Cambria Math" charset="0"/>
                        </a:rPr>
                        <m:t>=</m:t>
                      </m:r>
                      <m:r>
                        <a:rPr lang="en-US" sz="1600" b="1" i="1">
                          <a:solidFill>
                            <a:srgbClr val="7030A0"/>
                          </a:solidFill>
                          <a:latin typeface="Cambria Math" panose="02040503050406030204" pitchFamily="18" charset="0"/>
                          <a:ea typeface="Cambria Math" charset="0"/>
                          <a:cs typeface="Cambria Math" charset="0"/>
                        </a:rPr>
                        <m:t>𝒃𝒊𝒓𝒅</m:t>
                      </m:r>
                      <m:r>
                        <a:rPr lang="en-US" sz="1600" i="1">
                          <a:solidFill>
                            <a:srgbClr val="7030A0"/>
                          </a:solidFill>
                          <a:latin typeface="Cambria Math" charset="0"/>
                          <a:ea typeface="Cambria Math" charset="0"/>
                          <a:cs typeface="Cambria Math" charset="0"/>
                        </a:rPr>
                        <m:t>}= </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1</m:t>
                          </m:r>
                        </m:sub>
                      </m:sSub>
                      <m:r>
                        <a:rPr lang="en-US" sz="1600" i="1">
                          <a:solidFill>
                            <a:srgbClr val="7030A0"/>
                          </a:solidFill>
                          <a:latin typeface="Cambria Math" charset="0"/>
                          <a:ea typeface="Cambria Math" charset="0"/>
                          <a:cs typeface="Cambria Math" charset="0"/>
                        </a:rPr>
                        <m:t>𝑙𝑚𝑎𝑠𝑠</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2</m:t>
                          </m:r>
                        </m:sub>
                      </m:sSub>
                      <m:r>
                        <a:rPr lang="en-US" sz="1600" i="1">
                          <a:solidFill>
                            <a:srgbClr val="7030A0"/>
                          </a:solidFill>
                          <a:latin typeface="Cambria Math" panose="02040503050406030204" pitchFamily="18" charset="0"/>
                          <a:ea typeface="Cambria Math" charset="0"/>
                          <a:cs typeface="Cambria Math" charset="0"/>
                        </a:rPr>
                        <m:t>∗1</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3</m:t>
                          </m:r>
                        </m:sub>
                      </m:sSub>
                      <m:r>
                        <a:rPr lang="en-US" sz="1600" i="1">
                          <a:solidFill>
                            <a:srgbClr val="7030A0"/>
                          </a:solidFill>
                          <a:latin typeface="Cambria Math" panose="02040503050406030204" pitchFamily="18" charset="0"/>
                          <a:ea typeface="Cambria Math" charset="0"/>
                          <a:cs typeface="Cambria Math" charset="0"/>
                        </a:rPr>
                        <m:t>∗0</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4</m:t>
                          </m:r>
                        </m:sub>
                      </m:sSub>
                      <m:r>
                        <a:rPr lang="en-US" sz="1600" i="1">
                          <a:solidFill>
                            <a:srgbClr val="7030A0"/>
                          </a:solidFill>
                          <a:latin typeface="Cambria Math" charset="0"/>
                          <a:ea typeface="Cambria Math" charset="0"/>
                          <a:cs typeface="Cambria Math" charset="0"/>
                        </a:rPr>
                        <m:t>𝑙𝑚𝑎𝑠𝑠</m:t>
                      </m:r>
                      <m:r>
                        <a:rPr lang="en-US" sz="1600" i="1">
                          <a:solidFill>
                            <a:srgbClr val="7030A0"/>
                          </a:solidFill>
                          <a:latin typeface="Cambria Math" charset="0"/>
                          <a:ea typeface="Cambria Math" charset="0"/>
                          <a:cs typeface="Cambria Math" charset="0"/>
                        </a:rPr>
                        <m:t>∗1</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5</m:t>
                          </m:r>
                        </m:sub>
                      </m:sSub>
                      <m:r>
                        <a:rPr lang="en-US" sz="1600" i="1">
                          <a:solidFill>
                            <a:srgbClr val="7030A0"/>
                          </a:solidFill>
                          <a:latin typeface="Cambria Math" charset="0"/>
                          <a:ea typeface="Cambria Math" charset="0"/>
                          <a:cs typeface="Cambria Math" charset="0"/>
                        </a:rPr>
                        <m:t> </m:t>
                      </m:r>
                      <m:r>
                        <a:rPr lang="en-US" sz="1600" i="1">
                          <a:solidFill>
                            <a:srgbClr val="7030A0"/>
                          </a:solidFill>
                          <a:latin typeface="Cambria Math" charset="0"/>
                          <a:ea typeface="Cambria Math" charset="0"/>
                          <a:cs typeface="Cambria Math" charset="0"/>
                        </a:rPr>
                        <m:t>𝑙𝑚𝑎𝑠𝑠</m:t>
                      </m:r>
                      <m:r>
                        <a:rPr lang="en-US" sz="1600" i="1">
                          <a:solidFill>
                            <a:srgbClr val="7030A0"/>
                          </a:solidFill>
                          <a:latin typeface="Cambria Math" charset="0"/>
                          <a:ea typeface="Cambria Math" charset="0"/>
                          <a:cs typeface="Cambria Math" charset="0"/>
                        </a:rPr>
                        <m:t> ∗0</m:t>
                      </m:r>
                    </m:oMath>
                  </m:oMathPara>
                </a14:m>
                <a:endParaRPr lang="en-US" sz="1600" i="1" dirty="0">
                  <a:solidFill>
                    <a:srgbClr val="7030A0"/>
                  </a:solidFill>
                </a:endParaRPr>
              </a:p>
            </p:txBody>
          </p:sp>
        </mc:Choice>
        <mc:Fallback>
          <p:sp>
            <p:nvSpPr>
              <p:cNvPr id="23" name="TextBox 22">
                <a:extLst>
                  <a:ext uri="{FF2B5EF4-FFF2-40B4-BE49-F238E27FC236}">
                    <a16:creationId xmlns:a16="http://schemas.microsoft.com/office/drawing/2014/main" id="{F3E3F899-460F-4A10-9B1D-C91DD2E6EC35}"/>
                  </a:ext>
                </a:extLst>
              </p:cNvPr>
              <p:cNvSpPr txBox="1">
                <a:spLocks noRot="1" noChangeAspect="1" noMove="1" noResize="1" noEditPoints="1" noAdjustHandles="1" noChangeArrowheads="1" noChangeShapeType="1" noTextEdit="1"/>
              </p:cNvSpPr>
              <p:nvPr/>
            </p:nvSpPr>
            <p:spPr>
              <a:xfrm>
                <a:off x="1662289" y="3653753"/>
                <a:ext cx="8915400" cy="246221"/>
              </a:xfrm>
              <a:prstGeom prst="rect">
                <a:avLst/>
              </a:prstGeom>
              <a:blipFill>
                <a:blip r:embed="rId9"/>
                <a:stretch>
                  <a:fillRect t="-476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389D2349-24C6-46F9-AAFA-8E16530BE377}"/>
                  </a:ext>
                </a:extLst>
              </p:cNvPr>
              <p:cNvSpPr txBox="1"/>
              <p:nvPr/>
            </p:nvSpPr>
            <p:spPr>
              <a:xfrm>
                <a:off x="1662289" y="3984310"/>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solidFill>
                            <a:srgbClr val="7030A0"/>
                          </a:solidFill>
                          <a:latin typeface="Cambria Math" charset="0"/>
                          <a:ea typeface="Cambria Math" charset="0"/>
                          <a:cs typeface="Cambria Math" charset="0"/>
                        </a:rPr>
                        <m:t>𝜇</m:t>
                      </m:r>
                      <m:d>
                        <m:dPr>
                          <m:begChr m:val="{"/>
                          <m:endChr m:val="|"/>
                          <m:ctrlPr>
                            <a:rPr lang="en-US" sz="1600" i="1">
                              <a:solidFill>
                                <a:srgbClr val="7030A0"/>
                              </a:solidFill>
                              <a:latin typeface="Cambria Math" panose="02040503050406030204" pitchFamily="18" charset="0"/>
                              <a:ea typeface="Cambria Math" charset="0"/>
                              <a:cs typeface="Cambria Math" charset="0"/>
                            </a:rPr>
                          </m:ctrlPr>
                        </m:dPr>
                        <m:e>
                          <m:r>
                            <a:rPr lang="en-US" sz="1600" i="1">
                              <a:solidFill>
                                <a:srgbClr val="7030A0"/>
                              </a:solidFill>
                              <a:latin typeface="Cambria Math" charset="0"/>
                              <a:ea typeface="Cambria Math" charset="0"/>
                              <a:cs typeface="Cambria Math" charset="0"/>
                            </a:rPr>
                            <m:t>𝑙𝑒𝑛𝑒𝑟</m:t>
                          </m:r>
                          <m:r>
                            <a:rPr lang="en-US" sz="1600" i="1">
                              <a:solidFill>
                                <a:srgbClr val="7030A0"/>
                              </a:solidFill>
                              <a:latin typeface="Cambria Math" panose="02040503050406030204" pitchFamily="18" charset="0"/>
                              <a:ea typeface="Cambria Math" charset="0"/>
                              <a:cs typeface="Cambria Math" charset="0"/>
                            </a:rPr>
                            <m:t>𝑔</m:t>
                          </m:r>
                          <m:r>
                            <a:rPr lang="en-US" sz="1600" i="1">
                              <a:solidFill>
                                <a:srgbClr val="7030A0"/>
                              </a:solidFill>
                              <a:latin typeface="Cambria Math" charset="0"/>
                              <a:ea typeface="Cambria Math" charset="0"/>
                              <a:cs typeface="Cambria Math" charset="0"/>
                            </a:rPr>
                            <m:t>𝑦</m:t>
                          </m:r>
                          <m:r>
                            <a:rPr lang="en-US" sz="1600" i="1">
                              <a:solidFill>
                                <a:srgbClr val="7030A0"/>
                              </a:solidFill>
                              <a:latin typeface="Cambria Math" charset="0"/>
                              <a:ea typeface="Cambria Math" charset="0"/>
                              <a:cs typeface="Cambria Math" charset="0"/>
                            </a:rPr>
                            <m:t> </m:t>
                          </m:r>
                        </m:e>
                      </m:d>
                      <m:r>
                        <a:rPr lang="en-US" sz="1600" i="1">
                          <a:solidFill>
                            <a:srgbClr val="7030A0"/>
                          </a:solidFill>
                          <a:latin typeface="Cambria Math" charset="0"/>
                          <a:ea typeface="Cambria Math" charset="0"/>
                          <a:cs typeface="Cambria Math" charset="0"/>
                        </a:rPr>
                        <m:t>𝑙𝑚𝑎𝑠𝑠</m:t>
                      </m:r>
                      <m:r>
                        <a:rPr lang="en-US" sz="1600" i="1">
                          <a:solidFill>
                            <a:srgbClr val="7030A0"/>
                          </a:solidFill>
                          <a:latin typeface="Cambria Math" charset="0"/>
                          <a:ea typeface="Cambria Math" charset="0"/>
                          <a:cs typeface="Cambria Math" charset="0"/>
                        </a:rPr>
                        <m:t>, </m:t>
                      </m:r>
                      <m:r>
                        <a:rPr lang="en-US" sz="1600" i="1">
                          <a:solidFill>
                            <a:srgbClr val="7030A0"/>
                          </a:solidFill>
                          <a:latin typeface="Cambria Math" charset="0"/>
                          <a:ea typeface="Cambria Math" charset="0"/>
                          <a:cs typeface="Cambria Math" charset="0"/>
                        </a:rPr>
                        <m:t>𝑇𝑌𝑃𝐸</m:t>
                      </m:r>
                      <m:r>
                        <a:rPr lang="en-US" sz="1600" i="1">
                          <a:solidFill>
                            <a:srgbClr val="7030A0"/>
                          </a:solidFill>
                          <a:latin typeface="Cambria Math" panose="02040503050406030204" pitchFamily="18" charset="0"/>
                          <a:ea typeface="Cambria Math" charset="0"/>
                          <a:cs typeface="Cambria Math" charset="0"/>
                        </a:rPr>
                        <m:t>=</m:t>
                      </m:r>
                      <m:r>
                        <a:rPr lang="en-US" sz="1600" b="1" i="1">
                          <a:solidFill>
                            <a:srgbClr val="7030A0"/>
                          </a:solidFill>
                          <a:latin typeface="Cambria Math" panose="02040503050406030204" pitchFamily="18" charset="0"/>
                          <a:ea typeface="Cambria Math" charset="0"/>
                          <a:cs typeface="Cambria Math" charset="0"/>
                        </a:rPr>
                        <m:t>𝒃𝒊𝒓𝒅</m:t>
                      </m:r>
                      <m:r>
                        <a:rPr lang="en-US" sz="1600" i="1">
                          <a:solidFill>
                            <a:srgbClr val="7030A0"/>
                          </a:solidFill>
                          <a:latin typeface="Cambria Math" charset="0"/>
                          <a:ea typeface="Cambria Math" charset="0"/>
                          <a:cs typeface="Cambria Math" charset="0"/>
                        </a:rPr>
                        <m:t>}= </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1</m:t>
                          </m:r>
                        </m:sub>
                      </m:sSub>
                      <m:r>
                        <a:rPr lang="en-US" sz="1600" i="1">
                          <a:solidFill>
                            <a:srgbClr val="7030A0"/>
                          </a:solidFill>
                          <a:latin typeface="Cambria Math" charset="0"/>
                          <a:ea typeface="Cambria Math" charset="0"/>
                          <a:cs typeface="Cambria Math" charset="0"/>
                        </a:rPr>
                        <m:t>𝑙𝑚𝑎𝑠𝑠</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panose="02040503050406030204" pitchFamily="18" charset="0"/>
                              <a:ea typeface="Cambria Math" charset="0"/>
                              <a:cs typeface="Cambria Math" charset="0"/>
                            </a:rPr>
                            <m:t>2</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panose="02040503050406030204" pitchFamily="18" charset="0"/>
                              <a:ea typeface="Cambria Math" charset="0"/>
                              <a:cs typeface="Cambria Math" charset="0"/>
                            </a:rPr>
                            <m:t>4</m:t>
                          </m:r>
                        </m:sub>
                      </m:sSub>
                      <m:r>
                        <a:rPr lang="en-US" sz="1600" i="1">
                          <a:solidFill>
                            <a:srgbClr val="7030A0"/>
                          </a:solidFill>
                          <a:latin typeface="Cambria Math" charset="0"/>
                          <a:ea typeface="Cambria Math" charset="0"/>
                          <a:cs typeface="Cambria Math" charset="0"/>
                        </a:rPr>
                        <m:t> </m:t>
                      </m:r>
                      <m:r>
                        <a:rPr lang="en-US" sz="1600" i="1">
                          <a:solidFill>
                            <a:srgbClr val="7030A0"/>
                          </a:solidFill>
                          <a:latin typeface="Cambria Math" charset="0"/>
                          <a:ea typeface="Cambria Math" charset="0"/>
                          <a:cs typeface="Cambria Math" charset="0"/>
                        </a:rPr>
                        <m:t>𝑙𝑚𝑎𝑠𝑠</m:t>
                      </m:r>
                      <m:r>
                        <a:rPr lang="en-US" sz="1600" i="1">
                          <a:solidFill>
                            <a:srgbClr val="7030A0"/>
                          </a:solidFill>
                          <a:latin typeface="Cambria Math" charset="0"/>
                          <a:ea typeface="Cambria Math" charset="0"/>
                          <a:cs typeface="Cambria Math" charset="0"/>
                        </a:rPr>
                        <m:t> </m:t>
                      </m:r>
                    </m:oMath>
                  </m:oMathPara>
                </a14:m>
                <a:endParaRPr lang="en-US" sz="1600" i="1" dirty="0">
                  <a:solidFill>
                    <a:srgbClr val="7030A0"/>
                  </a:solidFill>
                </a:endParaRPr>
              </a:p>
            </p:txBody>
          </p:sp>
        </mc:Choice>
        <mc:Fallback>
          <p:sp>
            <p:nvSpPr>
              <p:cNvPr id="24" name="TextBox 23">
                <a:extLst>
                  <a:ext uri="{FF2B5EF4-FFF2-40B4-BE49-F238E27FC236}">
                    <a16:creationId xmlns:a16="http://schemas.microsoft.com/office/drawing/2014/main" id="{389D2349-24C6-46F9-AAFA-8E16530BE377}"/>
                  </a:ext>
                </a:extLst>
              </p:cNvPr>
              <p:cNvSpPr txBox="1">
                <a:spLocks noRot="1" noChangeAspect="1" noMove="1" noResize="1" noEditPoints="1" noAdjustHandles="1" noChangeArrowheads="1" noChangeShapeType="1" noTextEdit="1"/>
              </p:cNvSpPr>
              <p:nvPr/>
            </p:nvSpPr>
            <p:spPr>
              <a:xfrm>
                <a:off x="1662289" y="3984310"/>
                <a:ext cx="7086600" cy="246221"/>
              </a:xfrm>
              <a:prstGeom prst="rect">
                <a:avLst/>
              </a:prstGeom>
              <a:blipFill>
                <a:blip r:embed="rId10"/>
                <a:stretch>
                  <a:fillRect t="-476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40B1B04-1E70-448F-BBF9-D9B5CB15BEAB}"/>
                  </a:ext>
                </a:extLst>
              </p:cNvPr>
              <p:cNvSpPr txBox="1"/>
              <p:nvPr/>
            </p:nvSpPr>
            <p:spPr>
              <a:xfrm>
                <a:off x="1636889" y="4452423"/>
                <a:ext cx="7086600"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solidFill>
                            <a:srgbClr val="7030A0"/>
                          </a:solidFill>
                          <a:latin typeface="Cambria Math" charset="0"/>
                          <a:ea typeface="Cambria Math" charset="0"/>
                          <a:cs typeface="Cambria Math" charset="0"/>
                        </a:rPr>
                        <m:t>𝜇</m:t>
                      </m:r>
                      <m:d>
                        <m:dPr>
                          <m:begChr m:val="{"/>
                          <m:endChr m:val="|"/>
                          <m:ctrlPr>
                            <a:rPr lang="en-US" sz="1600" i="1">
                              <a:solidFill>
                                <a:srgbClr val="7030A0"/>
                              </a:solidFill>
                              <a:latin typeface="Cambria Math" panose="02040503050406030204" pitchFamily="18" charset="0"/>
                              <a:ea typeface="Cambria Math" charset="0"/>
                              <a:cs typeface="Cambria Math" charset="0"/>
                            </a:rPr>
                          </m:ctrlPr>
                        </m:dPr>
                        <m:e>
                          <m:r>
                            <a:rPr lang="en-US" sz="1600" i="1">
                              <a:solidFill>
                                <a:srgbClr val="7030A0"/>
                              </a:solidFill>
                              <a:latin typeface="Cambria Math" charset="0"/>
                              <a:ea typeface="Cambria Math" charset="0"/>
                              <a:cs typeface="Cambria Math" charset="0"/>
                            </a:rPr>
                            <m:t>𝑙𝑒𝑛𝑒𝑟</m:t>
                          </m:r>
                          <m:r>
                            <a:rPr lang="en-US" sz="1600" i="1">
                              <a:solidFill>
                                <a:srgbClr val="7030A0"/>
                              </a:solidFill>
                              <a:latin typeface="Cambria Math" panose="02040503050406030204" pitchFamily="18" charset="0"/>
                              <a:ea typeface="Cambria Math" charset="0"/>
                              <a:cs typeface="Cambria Math" charset="0"/>
                            </a:rPr>
                            <m:t>𝑔</m:t>
                          </m:r>
                          <m:r>
                            <a:rPr lang="en-US" sz="1600" i="1">
                              <a:solidFill>
                                <a:srgbClr val="7030A0"/>
                              </a:solidFill>
                              <a:latin typeface="Cambria Math" charset="0"/>
                              <a:ea typeface="Cambria Math" charset="0"/>
                              <a:cs typeface="Cambria Math" charset="0"/>
                            </a:rPr>
                            <m:t>𝑦</m:t>
                          </m:r>
                          <m:r>
                            <a:rPr lang="en-US" sz="1600" i="1">
                              <a:solidFill>
                                <a:srgbClr val="7030A0"/>
                              </a:solidFill>
                              <a:latin typeface="Cambria Math" charset="0"/>
                              <a:ea typeface="Cambria Math" charset="0"/>
                              <a:cs typeface="Cambria Math" charset="0"/>
                            </a:rPr>
                            <m:t> </m:t>
                          </m:r>
                        </m:e>
                      </m:d>
                      <m:r>
                        <a:rPr lang="en-US" sz="1600" i="1">
                          <a:solidFill>
                            <a:srgbClr val="7030A0"/>
                          </a:solidFill>
                          <a:latin typeface="Cambria Math" charset="0"/>
                          <a:ea typeface="Cambria Math" charset="0"/>
                          <a:cs typeface="Cambria Math" charset="0"/>
                        </a:rPr>
                        <m:t>𝑙𝑚𝑎𝑠𝑠</m:t>
                      </m:r>
                      <m:r>
                        <a:rPr lang="en-US" sz="1600" i="1">
                          <a:solidFill>
                            <a:srgbClr val="7030A0"/>
                          </a:solidFill>
                          <a:latin typeface="Cambria Math" charset="0"/>
                          <a:ea typeface="Cambria Math" charset="0"/>
                          <a:cs typeface="Cambria Math" charset="0"/>
                        </a:rPr>
                        <m:t>, </m:t>
                      </m:r>
                      <m:r>
                        <a:rPr lang="en-US" sz="1600" i="1">
                          <a:solidFill>
                            <a:srgbClr val="7030A0"/>
                          </a:solidFill>
                          <a:latin typeface="Cambria Math" charset="0"/>
                          <a:ea typeface="Cambria Math" charset="0"/>
                          <a:cs typeface="Cambria Math" charset="0"/>
                        </a:rPr>
                        <m:t>𝑇𝑌𝑃𝐸</m:t>
                      </m:r>
                      <m:r>
                        <a:rPr lang="en-US" sz="1600" i="1">
                          <a:solidFill>
                            <a:srgbClr val="7030A0"/>
                          </a:solidFill>
                          <a:latin typeface="Cambria Math" panose="02040503050406030204" pitchFamily="18" charset="0"/>
                          <a:ea typeface="Cambria Math" charset="0"/>
                          <a:cs typeface="Cambria Math" charset="0"/>
                        </a:rPr>
                        <m:t>=</m:t>
                      </m:r>
                      <m:r>
                        <a:rPr lang="en-US" sz="1600" b="1" i="1">
                          <a:solidFill>
                            <a:srgbClr val="7030A0"/>
                          </a:solidFill>
                          <a:latin typeface="Cambria Math" panose="02040503050406030204" pitchFamily="18" charset="0"/>
                          <a:ea typeface="Cambria Math" charset="0"/>
                          <a:cs typeface="Cambria Math" charset="0"/>
                        </a:rPr>
                        <m:t>𝒃𝒊𝒓𝒅</m:t>
                      </m:r>
                      <m:r>
                        <a:rPr lang="en-US" sz="1600" i="1">
                          <a:solidFill>
                            <a:srgbClr val="7030A0"/>
                          </a:solidFill>
                          <a:latin typeface="Cambria Math" charset="0"/>
                          <a:ea typeface="Cambria Math" charset="0"/>
                          <a:cs typeface="Cambria Math" charset="0"/>
                        </a:rPr>
                        <m:t>}= </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panose="02040503050406030204" pitchFamily="18" charset="0"/>
                              <a:ea typeface="Cambria Math" charset="0"/>
                              <a:cs typeface="Cambria Math" charset="0"/>
                            </a:rPr>
                            <m:t>2</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1</m:t>
                          </m:r>
                        </m:sub>
                      </m:sSub>
                      <m:r>
                        <a:rPr lang="en-US" sz="1600" i="1">
                          <a:solidFill>
                            <a:srgbClr val="7030A0"/>
                          </a:solidFill>
                          <a:latin typeface="Cambria Math" charset="0"/>
                          <a:ea typeface="Cambria Math" charset="0"/>
                          <a:cs typeface="Cambria Math" charset="0"/>
                        </a:rPr>
                        <m:t>𝑙𝑚𝑎𝑠𝑠</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panose="02040503050406030204" pitchFamily="18" charset="0"/>
                              <a:ea typeface="Cambria Math" charset="0"/>
                              <a:cs typeface="Cambria Math" charset="0"/>
                            </a:rPr>
                            <m:t>4</m:t>
                          </m:r>
                        </m:sub>
                      </m:sSub>
                      <m:r>
                        <a:rPr lang="en-US" sz="1600" i="1">
                          <a:solidFill>
                            <a:srgbClr val="7030A0"/>
                          </a:solidFill>
                          <a:latin typeface="Cambria Math" charset="0"/>
                          <a:ea typeface="Cambria Math" charset="0"/>
                          <a:cs typeface="Cambria Math" charset="0"/>
                        </a:rPr>
                        <m:t> </m:t>
                      </m:r>
                      <m:r>
                        <a:rPr lang="en-US" sz="1600" i="1">
                          <a:solidFill>
                            <a:srgbClr val="7030A0"/>
                          </a:solidFill>
                          <a:latin typeface="Cambria Math" charset="0"/>
                          <a:ea typeface="Cambria Math" charset="0"/>
                          <a:cs typeface="Cambria Math" charset="0"/>
                        </a:rPr>
                        <m:t>𝑙𝑚𝑎𝑠𝑠</m:t>
                      </m:r>
                      <m:r>
                        <a:rPr lang="en-US" sz="1600" i="1">
                          <a:solidFill>
                            <a:srgbClr val="7030A0"/>
                          </a:solidFill>
                          <a:latin typeface="Cambria Math" charset="0"/>
                          <a:ea typeface="Cambria Math" charset="0"/>
                          <a:cs typeface="Cambria Math" charset="0"/>
                        </a:rPr>
                        <m:t> </m:t>
                      </m:r>
                    </m:oMath>
                  </m:oMathPara>
                </a14:m>
                <a:endParaRPr lang="en-US" sz="1600" i="1" dirty="0">
                  <a:solidFill>
                    <a:srgbClr val="7030A0"/>
                  </a:solidFill>
                </a:endParaRPr>
              </a:p>
            </p:txBody>
          </p:sp>
        </mc:Choice>
        <mc:Fallback>
          <p:sp>
            <p:nvSpPr>
              <p:cNvPr id="25" name="TextBox 24">
                <a:extLst>
                  <a:ext uri="{FF2B5EF4-FFF2-40B4-BE49-F238E27FC236}">
                    <a16:creationId xmlns:a16="http://schemas.microsoft.com/office/drawing/2014/main" id="{B40B1B04-1E70-448F-BBF9-D9B5CB15BEAB}"/>
                  </a:ext>
                </a:extLst>
              </p:cNvPr>
              <p:cNvSpPr txBox="1">
                <a:spLocks noRot="1" noChangeAspect="1" noMove="1" noResize="1" noEditPoints="1" noAdjustHandles="1" noChangeArrowheads="1" noChangeShapeType="1" noTextEdit="1"/>
              </p:cNvSpPr>
              <p:nvPr/>
            </p:nvSpPr>
            <p:spPr>
              <a:xfrm>
                <a:off x="1636889" y="4452423"/>
                <a:ext cx="7086600" cy="246221"/>
              </a:xfrm>
              <a:prstGeom prst="rect">
                <a:avLst/>
              </a:prstGeom>
              <a:blipFill>
                <a:blip r:embed="rId11"/>
                <a:stretch>
                  <a:fillRect t="-9524"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8F37166E-D3B6-44CA-847B-CE7B39540C7E}"/>
                  </a:ext>
                </a:extLst>
              </p:cNvPr>
              <p:cNvSpPr txBox="1"/>
              <p:nvPr/>
            </p:nvSpPr>
            <p:spPr>
              <a:xfrm>
                <a:off x="1981200" y="4782980"/>
                <a:ext cx="7086600" cy="246221"/>
              </a:xfrm>
              <a:prstGeom prst="rect">
                <a:avLst/>
              </a:prstGeom>
              <a:noFill/>
            </p:spPr>
            <p:txBody>
              <a:bodyPr wrap="square" lIns="0" tIns="0" rIns="0" bIns="0" rtlCol="0">
                <a:spAutoFit/>
              </a:bodyPr>
              <a:lstStyle/>
              <a:p>
                <a14:m>
                  <m:oMath xmlns:m="http://schemas.openxmlformats.org/officeDocument/2006/math">
                    <m:r>
                      <a:rPr lang="en-US" sz="1600" i="1">
                        <a:solidFill>
                          <a:srgbClr val="7030A0"/>
                        </a:solidFill>
                        <a:latin typeface="Cambria Math" charset="0"/>
                        <a:ea typeface="Cambria Math" charset="0"/>
                        <a:cs typeface="Cambria Math" charset="0"/>
                      </a:rPr>
                      <m:t>𝜇</m:t>
                    </m:r>
                    <m:d>
                      <m:dPr>
                        <m:begChr m:val="{"/>
                        <m:endChr m:val="|"/>
                        <m:ctrlPr>
                          <a:rPr lang="en-US" sz="1600" i="1">
                            <a:solidFill>
                              <a:srgbClr val="7030A0"/>
                            </a:solidFill>
                            <a:latin typeface="Cambria Math" panose="02040503050406030204" pitchFamily="18" charset="0"/>
                            <a:ea typeface="Cambria Math" charset="0"/>
                            <a:cs typeface="Cambria Math" charset="0"/>
                          </a:rPr>
                        </m:ctrlPr>
                      </m:dPr>
                      <m:e>
                        <m:r>
                          <a:rPr lang="en-US" sz="1600" i="1">
                            <a:solidFill>
                              <a:srgbClr val="7030A0"/>
                            </a:solidFill>
                            <a:latin typeface="Cambria Math" charset="0"/>
                            <a:ea typeface="Cambria Math" charset="0"/>
                            <a:cs typeface="Cambria Math" charset="0"/>
                          </a:rPr>
                          <m:t>𝑙𝑒𝑛𝑒𝑟</m:t>
                        </m:r>
                        <m:r>
                          <a:rPr lang="en-US" sz="1600" i="1">
                            <a:solidFill>
                              <a:srgbClr val="7030A0"/>
                            </a:solidFill>
                            <a:latin typeface="Cambria Math" panose="02040503050406030204" pitchFamily="18" charset="0"/>
                            <a:ea typeface="Cambria Math" charset="0"/>
                            <a:cs typeface="Cambria Math" charset="0"/>
                          </a:rPr>
                          <m:t>𝑔</m:t>
                        </m:r>
                        <m:r>
                          <a:rPr lang="en-US" sz="1600" i="1">
                            <a:solidFill>
                              <a:srgbClr val="7030A0"/>
                            </a:solidFill>
                            <a:latin typeface="Cambria Math" charset="0"/>
                            <a:ea typeface="Cambria Math" charset="0"/>
                            <a:cs typeface="Cambria Math" charset="0"/>
                          </a:rPr>
                          <m:t>𝑦</m:t>
                        </m:r>
                        <m:r>
                          <a:rPr lang="en-US" sz="1600" i="1">
                            <a:solidFill>
                              <a:srgbClr val="7030A0"/>
                            </a:solidFill>
                            <a:latin typeface="Cambria Math" charset="0"/>
                            <a:ea typeface="Cambria Math" charset="0"/>
                            <a:cs typeface="Cambria Math" charset="0"/>
                          </a:rPr>
                          <m:t> </m:t>
                        </m:r>
                      </m:e>
                    </m:d>
                    <m:r>
                      <a:rPr lang="en-US" sz="1600" i="1">
                        <a:solidFill>
                          <a:srgbClr val="7030A0"/>
                        </a:solidFill>
                        <a:latin typeface="Cambria Math" charset="0"/>
                        <a:ea typeface="Cambria Math" charset="0"/>
                        <a:cs typeface="Cambria Math" charset="0"/>
                      </a:rPr>
                      <m:t>𝑙𝑚𝑎𝑠𝑠</m:t>
                    </m:r>
                    <m:r>
                      <a:rPr lang="en-US" sz="1600" i="1">
                        <a:solidFill>
                          <a:srgbClr val="7030A0"/>
                        </a:solidFill>
                        <a:latin typeface="Cambria Math" charset="0"/>
                        <a:ea typeface="Cambria Math" charset="0"/>
                        <a:cs typeface="Cambria Math" charset="0"/>
                      </a:rPr>
                      <m:t>, </m:t>
                    </m:r>
                    <m:r>
                      <a:rPr lang="en-US" sz="1600" i="1">
                        <a:solidFill>
                          <a:srgbClr val="7030A0"/>
                        </a:solidFill>
                        <a:latin typeface="Cambria Math" charset="0"/>
                        <a:ea typeface="Cambria Math" charset="0"/>
                        <a:cs typeface="Cambria Math" charset="0"/>
                      </a:rPr>
                      <m:t>𝑇𝑌𝑃𝐸</m:t>
                    </m:r>
                    <m:r>
                      <a:rPr lang="en-US" sz="1600" i="1">
                        <a:solidFill>
                          <a:srgbClr val="7030A0"/>
                        </a:solidFill>
                        <a:latin typeface="Cambria Math" panose="02040503050406030204" pitchFamily="18" charset="0"/>
                        <a:ea typeface="Cambria Math" charset="0"/>
                        <a:cs typeface="Cambria Math" charset="0"/>
                      </a:rPr>
                      <m:t>=</m:t>
                    </m:r>
                    <m:r>
                      <a:rPr lang="en-US" sz="1600" b="1" i="1">
                        <a:solidFill>
                          <a:srgbClr val="7030A0"/>
                        </a:solidFill>
                        <a:latin typeface="Cambria Math" panose="02040503050406030204" pitchFamily="18" charset="0"/>
                        <a:ea typeface="Cambria Math" charset="0"/>
                        <a:cs typeface="Cambria Math" charset="0"/>
                      </a:rPr>
                      <m:t>𝒃𝒊𝒓𝒅</m:t>
                    </m:r>
                    <m:r>
                      <a:rPr lang="en-US" sz="1600" i="1">
                        <a:solidFill>
                          <a:srgbClr val="7030A0"/>
                        </a:solidFill>
                        <a:latin typeface="Cambria Math" charset="0"/>
                        <a:ea typeface="Cambria Math" charset="0"/>
                        <a:cs typeface="Cambria Math" charset="0"/>
                      </a:rPr>
                      <m:t>}=</m:t>
                    </m:r>
                    <m:d>
                      <m:dPr>
                        <m:ctrlPr>
                          <a:rPr lang="en-US" sz="1600" i="1">
                            <a:solidFill>
                              <a:srgbClr val="7030A0"/>
                            </a:solidFill>
                            <a:latin typeface="Cambria Math" panose="02040503050406030204" pitchFamily="18" charset="0"/>
                            <a:ea typeface="Cambria Math" charset="0"/>
                            <a:cs typeface="Cambria Math" charset="0"/>
                          </a:rPr>
                        </m:ctrlPr>
                      </m:dPr>
                      <m:e>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0</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panose="02040503050406030204" pitchFamily="18" charset="0"/>
                                <a:ea typeface="Cambria Math" charset="0"/>
                                <a:cs typeface="Cambria Math" charset="0"/>
                              </a:rPr>
                              <m:t>2</m:t>
                            </m:r>
                          </m:sub>
                        </m:sSub>
                      </m:e>
                    </m:d>
                    <m:r>
                      <a:rPr lang="en-US" sz="1600" i="1">
                        <a:solidFill>
                          <a:srgbClr val="7030A0"/>
                        </a:solidFill>
                        <a:latin typeface="Cambria Math" panose="02040503050406030204" pitchFamily="18" charset="0"/>
                        <a:ea typeface="Cambria Math" charset="0"/>
                        <a:cs typeface="Cambria Math" charset="0"/>
                      </a:rPr>
                      <m:t>+(</m:t>
                    </m:r>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charset="0"/>
                            <a:ea typeface="Cambria Math" charset="0"/>
                            <a:cs typeface="Cambria Math" charset="0"/>
                          </a:rPr>
                          <m:t>1</m:t>
                        </m:r>
                      </m:sub>
                    </m:sSub>
                    <m:sSub>
                      <m:sSubPr>
                        <m:ctrlPr>
                          <a:rPr lang="en-US" sz="1600" i="1">
                            <a:solidFill>
                              <a:srgbClr val="7030A0"/>
                            </a:solidFill>
                            <a:latin typeface="Cambria Math" panose="02040503050406030204" pitchFamily="18" charset="0"/>
                            <a:ea typeface="Cambria Math" charset="0"/>
                            <a:cs typeface="Cambria Math" charset="0"/>
                          </a:rPr>
                        </m:ctrlPr>
                      </m:sSubPr>
                      <m:e>
                        <m:r>
                          <a:rPr lang="en-US" sz="1600" i="1">
                            <a:solidFill>
                              <a:srgbClr val="7030A0"/>
                            </a:solidFill>
                            <a:latin typeface="Cambria Math" charset="0"/>
                            <a:ea typeface="Cambria Math" charset="0"/>
                            <a:cs typeface="Cambria Math" charset="0"/>
                          </a:rPr>
                          <m:t>+</m:t>
                        </m:r>
                        <m:r>
                          <a:rPr lang="en-US" sz="1600" i="1">
                            <a:solidFill>
                              <a:srgbClr val="7030A0"/>
                            </a:solidFill>
                            <a:latin typeface="Cambria Math" charset="0"/>
                            <a:ea typeface="Cambria Math" charset="0"/>
                            <a:cs typeface="Cambria Math" charset="0"/>
                          </a:rPr>
                          <m:t>𝛽</m:t>
                        </m:r>
                      </m:e>
                      <m:sub>
                        <m:r>
                          <a:rPr lang="en-US" sz="1600" i="1">
                            <a:solidFill>
                              <a:srgbClr val="7030A0"/>
                            </a:solidFill>
                            <a:latin typeface="Cambria Math" panose="02040503050406030204" pitchFamily="18" charset="0"/>
                            <a:ea typeface="Cambria Math" charset="0"/>
                            <a:cs typeface="Cambria Math" charset="0"/>
                          </a:rPr>
                          <m:t>4</m:t>
                        </m:r>
                      </m:sub>
                    </m:sSub>
                    <m:r>
                      <a:rPr lang="en-US" sz="1600" i="1">
                        <a:solidFill>
                          <a:srgbClr val="7030A0"/>
                        </a:solidFill>
                        <a:latin typeface="Cambria Math" panose="02040503050406030204" pitchFamily="18" charset="0"/>
                        <a:ea typeface="Cambria Math" charset="0"/>
                        <a:cs typeface="Cambria Math" charset="0"/>
                      </a:rPr>
                      <m:t>)</m:t>
                    </m:r>
                    <m:r>
                      <a:rPr lang="en-US" sz="1600" i="1">
                        <a:solidFill>
                          <a:srgbClr val="7030A0"/>
                        </a:solidFill>
                        <a:latin typeface="Cambria Math" charset="0"/>
                        <a:ea typeface="Cambria Math" charset="0"/>
                        <a:cs typeface="Cambria Math" charset="0"/>
                      </a:rPr>
                      <m:t>𝑙𝑚𝑎𝑠𝑠</m:t>
                    </m:r>
                  </m:oMath>
                </a14:m>
                <a:r>
                  <a:rPr lang="en-US" sz="1600" i="1" dirty="0">
                    <a:solidFill>
                      <a:srgbClr val="7030A0"/>
                    </a:solidFill>
                  </a:rPr>
                  <a:t>:  slope =</a:t>
                </a:r>
                <a:r>
                  <a:rPr lang="en-US" sz="1600" dirty="0">
                    <a:solidFill>
                      <a:srgbClr val="7030A0"/>
                    </a:solidFill>
                    <a:ea typeface="Cambria Math" charset="0"/>
                    <a:cs typeface="Cambria Math" charset="0"/>
                  </a:rPr>
                  <a:t> </a:t>
                </a:r>
                <a14:m>
                  <m:oMath xmlns:m="http://schemas.openxmlformats.org/officeDocument/2006/math">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𝜷</m:t>
                        </m:r>
                      </m:e>
                      <m:sub>
                        <m:r>
                          <a:rPr lang="en-US" sz="1600" b="1" i="1">
                            <a:solidFill>
                              <a:srgbClr val="7030A0"/>
                            </a:solidFill>
                            <a:latin typeface="Cambria Math" charset="0"/>
                            <a:ea typeface="Cambria Math" charset="0"/>
                            <a:cs typeface="Cambria Math" charset="0"/>
                          </a:rPr>
                          <m:t>𝟏</m:t>
                        </m:r>
                      </m:sub>
                    </m:sSub>
                    <m:sSub>
                      <m:sSubPr>
                        <m:ctrlPr>
                          <a:rPr lang="en-US" sz="1600" b="1" i="1">
                            <a:solidFill>
                              <a:srgbClr val="7030A0"/>
                            </a:solidFill>
                            <a:latin typeface="Cambria Math" panose="02040503050406030204" pitchFamily="18" charset="0"/>
                            <a:ea typeface="Cambria Math" charset="0"/>
                            <a:cs typeface="Cambria Math" charset="0"/>
                          </a:rPr>
                        </m:ctrlPr>
                      </m:sSubPr>
                      <m:e>
                        <m:r>
                          <a:rPr lang="en-US" sz="1600" b="1" i="1">
                            <a:solidFill>
                              <a:srgbClr val="7030A0"/>
                            </a:solidFill>
                            <a:latin typeface="Cambria Math" charset="0"/>
                            <a:ea typeface="Cambria Math" charset="0"/>
                            <a:cs typeface="Cambria Math" charset="0"/>
                          </a:rPr>
                          <m:t>+</m:t>
                        </m:r>
                        <m:r>
                          <a:rPr lang="en-US" sz="1600" b="1" i="1">
                            <a:solidFill>
                              <a:srgbClr val="7030A0"/>
                            </a:solidFill>
                            <a:latin typeface="Cambria Math" charset="0"/>
                            <a:ea typeface="Cambria Math" charset="0"/>
                            <a:cs typeface="Cambria Math" charset="0"/>
                          </a:rPr>
                          <m:t>𝜷</m:t>
                        </m:r>
                      </m:e>
                      <m:sub>
                        <m:r>
                          <a:rPr lang="en-US" sz="1600" b="1" i="1">
                            <a:solidFill>
                              <a:srgbClr val="7030A0"/>
                            </a:solidFill>
                            <a:latin typeface="Cambria Math" panose="02040503050406030204" pitchFamily="18" charset="0"/>
                            <a:ea typeface="Cambria Math" charset="0"/>
                            <a:cs typeface="Cambria Math" charset="0"/>
                          </a:rPr>
                          <m:t>𝟒</m:t>
                        </m:r>
                      </m:sub>
                    </m:sSub>
                  </m:oMath>
                </a14:m>
                <a:r>
                  <a:rPr lang="en-US" sz="1600" i="1" dirty="0">
                    <a:solidFill>
                      <a:srgbClr val="7030A0"/>
                    </a:solidFill>
                  </a:rPr>
                  <a:t> </a:t>
                </a:r>
              </a:p>
            </p:txBody>
          </p:sp>
        </mc:Choice>
        <mc:Fallback>
          <p:sp>
            <p:nvSpPr>
              <p:cNvPr id="26" name="TextBox 25">
                <a:extLst>
                  <a:ext uri="{FF2B5EF4-FFF2-40B4-BE49-F238E27FC236}">
                    <a16:creationId xmlns:a16="http://schemas.microsoft.com/office/drawing/2014/main" id="{8F37166E-D3B6-44CA-847B-CE7B39540C7E}"/>
                  </a:ext>
                </a:extLst>
              </p:cNvPr>
              <p:cNvSpPr txBox="1">
                <a:spLocks noRot="1" noChangeAspect="1" noMove="1" noResize="1" noEditPoints="1" noAdjustHandles="1" noChangeArrowheads="1" noChangeShapeType="1" noTextEdit="1"/>
              </p:cNvSpPr>
              <p:nvPr/>
            </p:nvSpPr>
            <p:spPr>
              <a:xfrm>
                <a:off x="1981200" y="4782980"/>
                <a:ext cx="7086600" cy="246221"/>
              </a:xfrm>
              <a:prstGeom prst="rect">
                <a:avLst/>
              </a:prstGeom>
              <a:blipFill>
                <a:blip r:embed="rId12"/>
                <a:stretch>
                  <a:fillRect l="-1073" t="-25000" b="-50000"/>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A70FB3ED-EC33-49F6-BE4B-299612EA2D77}"/>
              </a:ext>
            </a:extLst>
          </p:cNvPr>
          <p:cNvCxnSpPr/>
          <p:nvPr/>
        </p:nvCxnSpPr>
        <p:spPr>
          <a:xfrm flipV="1">
            <a:off x="7391400" y="3638105"/>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04D5A54-4DD0-4F63-971D-F4A8247ED6FB}"/>
              </a:ext>
            </a:extLst>
          </p:cNvPr>
          <p:cNvSpPr txBox="1"/>
          <p:nvPr/>
        </p:nvSpPr>
        <p:spPr>
          <a:xfrm>
            <a:off x="7696200" y="3391534"/>
            <a:ext cx="304800" cy="369332"/>
          </a:xfrm>
          <a:prstGeom prst="rect">
            <a:avLst/>
          </a:prstGeom>
          <a:noFill/>
        </p:spPr>
        <p:txBody>
          <a:bodyPr wrap="square" rtlCol="0">
            <a:spAutoFit/>
          </a:bodyPr>
          <a:lstStyle/>
          <a:p>
            <a:r>
              <a:rPr lang="en-US" dirty="0">
                <a:solidFill>
                  <a:srgbClr val="FF0000"/>
                </a:solidFill>
              </a:rPr>
              <a:t>0</a:t>
            </a:r>
          </a:p>
        </p:txBody>
      </p:sp>
      <p:cxnSp>
        <p:nvCxnSpPr>
          <p:cNvPr id="29" name="Straight Arrow Connector 28">
            <a:extLst>
              <a:ext uri="{FF2B5EF4-FFF2-40B4-BE49-F238E27FC236}">
                <a16:creationId xmlns:a16="http://schemas.microsoft.com/office/drawing/2014/main" id="{2D7274BF-A62E-4B8F-96F8-B490FF56D149}"/>
              </a:ext>
            </a:extLst>
          </p:cNvPr>
          <p:cNvCxnSpPr/>
          <p:nvPr/>
        </p:nvCxnSpPr>
        <p:spPr>
          <a:xfrm flipV="1">
            <a:off x="9372600" y="3638105"/>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0AC082E-E590-4D98-815B-5779E46A71B2}"/>
              </a:ext>
            </a:extLst>
          </p:cNvPr>
          <p:cNvSpPr txBox="1"/>
          <p:nvPr/>
        </p:nvSpPr>
        <p:spPr>
          <a:xfrm>
            <a:off x="9677400" y="3391534"/>
            <a:ext cx="304800" cy="369332"/>
          </a:xfrm>
          <a:prstGeom prst="rect">
            <a:avLst/>
          </a:prstGeom>
          <a:noFill/>
        </p:spPr>
        <p:txBody>
          <a:bodyPr wrap="square" rtlCol="0">
            <a:spAutoFit/>
          </a:bodyPr>
          <a:lstStyle/>
          <a:p>
            <a:r>
              <a:rPr lang="en-US" dirty="0">
                <a:solidFill>
                  <a:srgbClr val="FF0000"/>
                </a:solidFill>
              </a:rPr>
              <a:t>0</a:t>
            </a:r>
          </a:p>
        </p:txBody>
      </p:sp>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34" name="Ink 33">
                <a:extLst>
                  <a:ext uri="{FF2B5EF4-FFF2-40B4-BE49-F238E27FC236}">
                    <a16:creationId xmlns:a16="http://schemas.microsoft.com/office/drawing/2014/main" id="{11424AE6-D938-485C-9750-22E6FA83ECAC}"/>
                  </a:ext>
                </a:extLst>
              </p14:cNvPr>
              <p14:cNvContentPartPr/>
              <p14:nvPr/>
            </p14:nvContentPartPr>
            <p14:xfrm>
              <a:off x="6324600" y="4273890"/>
              <a:ext cx="737166" cy="221910"/>
            </p14:xfrm>
          </p:contentPart>
        </mc:Choice>
        <mc:Fallback>
          <p:pic>
            <p:nvPicPr>
              <p:cNvPr id="34" name="Ink 33">
                <a:extLst>
                  <a:ext uri="{FF2B5EF4-FFF2-40B4-BE49-F238E27FC236}">
                    <a16:creationId xmlns:a16="http://schemas.microsoft.com/office/drawing/2014/main" id="{11424AE6-D938-485C-9750-22E6FA83ECAC}"/>
                  </a:ext>
                </a:extLst>
              </p:cNvPr>
              <p:cNvPicPr/>
              <p:nvPr/>
            </p:nvPicPr>
            <p:blipFill>
              <a:blip r:embed="rId14"/>
              <a:stretch>
                <a:fillRect/>
              </a:stretch>
            </p:blipFill>
            <p:spPr>
              <a:xfrm>
                <a:off x="6306603" y="4255878"/>
                <a:ext cx="772800" cy="257574"/>
              </a:xfrm>
              <a:prstGeom prst="rect">
                <a:avLst/>
              </a:prstGeom>
            </p:spPr>
          </p:pic>
        </mc:Fallback>
      </mc:AlternateContent>
      <p:sp>
        <p:nvSpPr>
          <p:cNvPr id="4" name="TextBox 3">
            <a:extLst>
              <a:ext uri="{FF2B5EF4-FFF2-40B4-BE49-F238E27FC236}">
                <a16:creationId xmlns:a16="http://schemas.microsoft.com/office/drawing/2014/main" id="{287CD1BB-0BB5-423D-B36B-A4D827163B9E}"/>
              </a:ext>
            </a:extLst>
          </p:cNvPr>
          <p:cNvSpPr txBox="1"/>
          <p:nvPr/>
        </p:nvSpPr>
        <p:spPr>
          <a:xfrm>
            <a:off x="1668942" y="5257800"/>
            <a:ext cx="6179659" cy="369332"/>
          </a:xfrm>
          <a:prstGeom prst="rect">
            <a:avLst/>
          </a:prstGeom>
          <a:noFill/>
        </p:spPr>
        <p:txBody>
          <a:bodyPr wrap="square" rtlCol="0">
            <a:spAutoFit/>
          </a:bodyPr>
          <a:lstStyle/>
          <a:p>
            <a:r>
              <a:rPr lang="en-US" dirty="0"/>
              <a:t>What is the regression equation for nebat (and slope)?</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2758482C-4D3B-4B9C-8C60-54A71CA134DF}"/>
                  </a:ext>
                </a:extLst>
              </p:cNvPr>
              <p:cNvSpPr txBox="1"/>
              <p:nvPr/>
            </p:nvSpPr>
            <p:spPr>
              <a:xfrm>
                <a:off x="2179983" y="6445739"/>
                <a:ext cx="7086600" cy="246221"/>
              </a:xfrm>
              <a:prstGeom prst="rect">
                <a:avLst/>
              </a:prstGeom>
              <a:noFill/>
            </p:spPr>
            <p:txBody>
              <a:bodyPr wrap="square" lIns="0" tIns="0" rIns="0" bIns="0" rtlCol="0">
                <a:spAutoFit/>
              </a:bodyPr>
              <a:lstStyle/>
              <a:p>
                <a14:m>
                  <m:oMath xmlns:m="http://schemas.openxmlformats.org/officeDocument/2006/math">
                    <m:r>
                      <a:rPr lang="en-US" sz="1600" i="1">
                        <a:latin typeface="Cambria Math" charset="0"/>
                        <a:ea typeface="Cambria Math" charset="0"/>
                        <a:cs typeface="Cambria Math" charset="0"/>
                      </a:rPr>
                      <m:t>𝜇</m:t>
                    </m:r>
                    <m:d>
                      <m:dPr>
                        <m:begChr m:val="{"/>
                        <m:endChr m:val="|"/>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𝑙𝑒𝑛𝑒𝑟</m:t>
                        </m:r>
                        <m:r>
                          <a:rPr lang="en-US" sz="1600" i="1">
                            <a:latin typeface="Cambria Math" panose="02040503050406030204" pitchFamily="18" charset="0"/>
                            <a:ea typeface="Cambria Math" charset="0"/>
                            <a:cs typeface="Cambria Math" charset="0"/>
                          </a:rPr>
                          <m:t>𝑔</m:t>
                        </m:r>
                        <m:r>
                          <a:rPr lang="en-US" sz="1600" i="1">
                            <a:latin typeface="Cambria Math" charset="0"/>
                            <a:ea typeface="Cambria Math" charset="0"/>
                            <a:cs typeface="Cambria Math" charset="0"/>
                          </a:rPr>
                          <m:t>𝑦</m:t>
                        </m:r>
                        <m:r>
                          <a:rPr lang="en-US" sz="1600" i="1">
                            <a:latin typeface="Cambria Math" charset="0"/>
                            <a:ea typeface="Cambria Math" charset="0"/>
                            <a:cs typeface="Cambria Math" charset="0"/>
                          </a:rPr>
                          <m:t> </m:t>
                        </m:r>
                      </m:e>
                    </m:d>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𝑇𝑌𝑃𝐸</m:t>
                    </m:r>
                    <m:r>
                      <a:rPr lang="en-US" sz="1600" i="1">
                        <a:latin typeface="Cambria Math" panose="02040503050406030204" pitchFamily="18" charset="0"/>
                        <a:ea typeface="Cambria Math" charset="0"/>
                        <a:cs typeface="Cambria Math" charset="0"/>
                      </a:rPr>
                      <m:t>=</m:t>
                    </m:r>
                    <m:r>
                      <a:rPr lang="en-US" sz="1600" b="1" i="1">
                        <a:latin typeface="Cambria Math" panose="02040503050406030204" pitchFamily="18" charset="0"/>
                        <a:ea typeface="Cambria Math" charset="0"/>
                        <a:cs typeface="Cambria Math" charset="0"/>
                      </a:rPr>
                      <m:t>𝒏𝒆𝒃𝒂𝒕</m:t>
                    </m:r>
                    <m:r>
                      <a:rPr lang="en-US" sz="1600" i="1">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r>
                      <a:rPr lang="en-US" sz="1600" i="1">
                        <a:latin typeface="Cambria Math" panose="02040503050406030204" pitchFamily="18"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i="1">
                        <a:latin typeface="Cambria Math" charset="0"/>
                        <a:ea typeface="Cambria Math" charset="0"/>
                        <a:cs typeface="Cambria Math" charset="0"/>
                      </a:rPr>
                      <m:t>𝑙𝑚𝑎𝑠𝑠</m:t>
                    </m:r>
                  </m:oMath>
                </a14:m>
                <a:r>
                  <a:rPr lang="en-US" sz="1600" i="1" dirty="0"/>
                  <a:t>:  slope =</a:t>
                </a:r>
                <a:r>
                  <a:rPr lang="en-US" sz="1600" dirty="0">
                    <a:ea typeface="Cambria Math" charset="0"/>
                    <a:cs typeface="Cambria Math" charset="0"/>
                  </a:rPr>
                  <a:t> </a:t>
                </a:r>
                <a14:m>
                  <m:oMath xmlns:m="http://schemas.openxmlformats.org/officeDocument/2006/math">
                    <m:sSub>
                      <m:sSubPr>
                        <m:ctrlPr>
                          <a:rPr lang="en-US" sz="1600" b="1" i="1">
                            <a:latin typeface="Cambria Math" panose="02040503050406030204" pitchFamily="18" charset="0"/>
                            <a:ea typeface="Cambria Math" charset="0"/>
                            <a:cs typeface="Cambria Math" charset="0"/>
                          </a:rPr>
                        </m:ctrlPr>
                      </m:sSubPr>
                      <m:e>
                        <m:r>
                          <a:rPr lang="en-US" sz="1600" b="1" i="1">
                            <a:latin typeface="Cambria Math" charset="0"/>
                            <a:ea typeface="Cambria Math" charset="0"/>
                            <a:cs typeface="Cambria Math" charset="0"/>
                          </a:rPr>
                          <m:t>𝜷</m:t>
                        </m:r>
                      </m:e>
                      <m:sub>
                        <m:r>
                          <a:rPr lang="en-US" sz="1600" b="1" i="1">
                            <a:latin typeface="Cambria Math" charset="0"/>
                            <a:ea typeface="Cambria Math" charset="0"/>
                            <a:cs typeface="Cambria Math" charset="0"/>
                          </a:rPr>
                          <m:t>𝟏</m:t>
                        </m:r>
                      </m:sub>
                    </m:sSub>
                  </m:oMath>
                </a14:m>
                <a:endParaRPr lang="en-US" sz="1600" i="1" dirty="0"/>
              </a:p>
            </p:txBody>
          </p:sp>
        </mc:Choice>
        <mc:Fallback>
          <p:sp>
            <p:nvSpPr>
              <p:cNvPr id="43" name="TextBox 42">
                <a:extLst>
                  <a:ext uri="{FF2B5EF4-FFF2-40B4-BE49-F238E27FC236}">
                    <a16:creationId xmlns:a16="http://schemas.microsoft.com/office/drawing/2014/main" id="{2758482C-4D3B-4B9C-8C60-54A71CA134DF}"/>
                  </a:ext>
                </a:extLst>
              </p:cNvPr>
              <p:cNvSpPr txBox="1">
                <a:spLocks noRot="1" noChangeAspect="1" noMove="1" noResize="1" noEditPoints="1" noAdjustHandles="1" noChangeArrowheads="1" noChangeShapeType="1" noTextEdit="1"/>
              </p:cNvSpPr>
              <p:nvPr/>
            </p:nvSpPr>
            <p:spPr>
              <a:xfrm>
                <a:off x="2179983" y="6445739"/>
                <a:ext cx="7086600" cy="246221"/>
              </a:xfrm>
              <a:prstGeom prst="rect">
                <a:avLst/>
              </a:prstGeom>
              <a:blipFill>
                <a:blip r:embed="rId15"/>
                <a:stretch>
                  <a:fillRect l="-894" t="-23810" b="-42857"/>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E648C846-14D1-4030-8407-DEDB3FB3857B}"/>
              </a:ext>
            </a:extLst>
          </p:cNvPr>
          <p:cNvSpPr txBox="1"/>
          <p:nvPr/>
        </p:nvSpPr>
        <p:spPr>
          <a:xfrm>
            <a:off x="1936462" y="5638800"/>
            <a:ext cx="6487455" cy="369332"/>
          </a:xfrm>
          <a:prstGeom prst="rect">
            <a:avLst/>
          </a:prstGeom>
          <a:noFill/>
        </p:spPr>
        <p:txBody>
          <a:bodyPr wrap="square" rtlCol="0">
            <a:spAutoFit/>
          </a:bodyPr>
          <a:lstStyle/>
          <a:p>
            <a:r>
              <a:rPr lang="en-US" dirty="0"/>
              <a:t>Type = nebat occurs when ebat=0 and bird = 0.</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501BDD0A-4CC9-4821-9F5D-42ADB79B9DD9}"/>
                  </a:ext>
                </a:extLst>
              </p:cNvPr>
              <p:cNvSpPr txBox="1"/>
              <p:nvPr/>
            </p:nvSpPr>
            <p:spPr>
              <a:xfrm>
                <a:off x="1533475" y="6077747"/>
                <a:ext cx="8905925"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charset="0"/>
                          <a:ea typeface="Cambria Math" charset="0"/>
                          <a:cs typeface="Cambria Math" charset="0"/>
                        </a:rPr>
                        <m:t>𝜇</m:t>
                      </m:r>
                      <m:d>
                        <m:dPr>
                          <m:begChr m:val="{"/>
                          <m:endChr m:val="|"/>
                          <m:ctrlPr>
                            <a:rPr lang="en-US" sz="1600" i="1">
                              <a:latin typeface="Cambria Math" panose="02040503050406030204" pitchFamily="18" charset="0"/>
                              <a:ea typeface="Cambria Math" charset="0"/>
                              <a:cs typeface="Cambria Math" charset="0"/>
                            </a:rPr>
                          </m:ctrlPr>
                        </m:dPr>
                        <m:e>
                          <m:r>
                            <a:rPr lang="en-US" sz="1600" i="1">
                              <a:latin typeface="Cambria Math" charset="0"/>
                              <a:ea typeface="Cambria Math" charset="0"/>
                              <a:cs typeface="Cambria Math" charset="0"/>
                            </a:rPr>
                            <m:t>𝑙𝑒𝑛𝑒𝑟</m:t>
                          </m:r>
                          <m:r>
                            <a:rPr lang="en-US" sz="1600" i="1">
                              <a:latin typeface="Cambria Math" panose="02040503050406030204" pitchFamily="18" charset="0"/>
                              <a:ea typeface="Cambria Math" charset="0"/>
                              <a:cs typeface="Cambria Math" charset="0"/>
                            </a:rPr>
                            <m:t>𝑔</m:t>
                          </m:r>
                          <m:r>
                            <a:rPr lang="en-US" sz="1600" i="1">
                              <a:latin typeface="Cambria Math" charset="0"/>
                              <a:ea typeface="Cambria Math" charset="0"/>
                              <a:cs typeface="Cambria Math" charset="0"/>
                            </a:rPr>
                            <m:t>𝑦</m:t>
                          </m:r>
                          <m:r>
                            <a:rPr lang="en-US" sz="1600" i="1">
                              <a:latin typeface="Cambria Math" charset="0"/>
                              <a:ea typeface="Cambria Math" charset="0"/>
                              <a:cs typeface="Cambria Math" charset="0"/>
                            </a:rPr>
                            <m:t> </m:t>
                          </m:r>
                        </m:e>
                      </m:d>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𝑇𝑌𝑃𝐸</m:t>
                      </m:r>
                      <m:r>
                        <a:rPr lang="en-US" sz="1600" i="1">
                          <a:latin typeface="Cambria Math" panose="02040503050406030204" pitchFamily="18" charset="0"/>
                          <a:ea typeface="Cambria Math" charset="0"/>
                          <a:cs typeface="Cambria Math" charset="0"/>
                        </a:rPr>
                        <m:t>=</m:t>
                      </m:r>
                      <m:r>
                        <a:rPr lang="en-US" sz="1600" b="1" i="1">
                          <a:latin typeface="Cambria Math" panose="02040503050406030204" pitchFamily="18" charset="0"/>
                          <a:ea typeface="Cambria Math" charset="0"/>
                          <a:cs typeface="Cambria Math" charset="0"/>
                        </a:rPr>
                        <m:t>𝒏𝒆𝒃𝒂𝒕</m:t>
                      </m:r>
                      <m:r>
                        <a:rPr lang="en-US" sz="1600" i="1">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0</m:t>
                          </m:r>
                        </m:sub>
                      </m:sSub>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1</m:t>
                          </m:r>
                        </m:sub>
                      </m:sSub>
                      <m:r>
                        <a:rPr lang="en-US" sz="1600" i="1">
                          <a:latin typeface="Cambria Math" charset="0"/>
                          <a:ea typeface="Cambria Math" charset="0"/>
                          <a:cs typeface="Cambria Math" charset="0"/>
                        </a:rPr>
                        <m:t>𝑙𝑚𝑎𝑠𝑠</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2</m:t>
                          </m:r>
                        </m:sub>
                      </m:sSub>
                      <m:r>
                        <a:rPr lang="en-US" sz="1600" i="1">
                          <a:latin typeface="Cambria Math" panose="02040503050406030204" pitchFamily="18" charset="0"/>
                          <a:ea typeface="Cambria Math" charset="0"/>
                          <a:cs typeface="Cambria Math" charset="0"/>
                        </a:rPr>
                        <m:t>∗0</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3</m:t>
                          </m:r>
                        </m:sub>
                      </m:sSub>
                      <m:r>
                        <a:rPr lang="en-US" sz="1600" i="1">
                          <a:latin typeface="Cambria Math" panose="02040503050406030204" pitchFamily="18" charset="0"/>
                          <a:ea typeface="Cambria Math" charset="0"/>
                          <a:cs typeface="Cambria Math" charset="0"/>
                        </a:rPr>
                        <m:t>∗</m:t>
                      </m:r>
                      <m:r>
                        <a:rPr lang="en-US" sz="1600" i="1">
                          <a:latin typeface="Cambria Math" panose="02040503050406030204" pitchFamily="18" charset="0"/>
                          <a:ea typeface="Cambria Math" charset="0"/>
                          <a:cs typeface="Cambria Math" charset="0"/>
                        </a:rPr>
                        <m:t>0</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4</m:t>
                          </m:r>
                        </m:sub>
                      </m:sSub>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∗0</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m:t>
                          </m:r>
                          <m:r>
                            <a:rPr lang="en-US" sz="1600" i="1">
                              <a:latin typeface="Cambria Math" charset="0"/>
                              <a:ea typeface="Cambria Math" charset="0"/>
                              <a:cs typeface="Cambria Math" charset="0"/>
                            </a:rPr>
                            <m:t>𝛽</m:t>
                          </m:r>
                        </m:e>
                        <m:sub>
                          <m:r>
                            <a:rPr lang="en-US" sz="1600" i="1">
                              <a:latin typeface="Cambria Math" charset="0"/>
                              <a:ea typeface="Cambria Math" charset="0"/>
                              <a:cs typeface="Cambria Math" charset="0"/>
                            </a:rPr>
                            <m:t>5</m:t>
                          </m:r>
                        </m:sub>
                      </m:sSub>
                      <m:r>
                        <a:rPr lang="en-US" sz="1600" i="1">
                          <a:latin typeface="Cambria Math" charset="0"/>
                          <a:ea typeface="Cambria Math" charset="0"/>
                          <a:cs typeface="Cambria Math" charset="0"/>
                        </a:rPr>
                        <m:t> </m:t>
                      </m:r>
                      <m:r>
                        <a:rPr lang="en-US" sz="1600" i="1">
                          <a:latin typeface="Cambria Math" charset="0"/>
                          <a:ea typeface="Cambria Math" charset="0"/>
                          <a:cs typeface="Cambria Math" charset="0"/>
                        </a:rPr>
                        <m:t>𝑙𝑚𝑎𝑠𝑠</m:t>
                      </m:r>
                      <m:r>
                        <a:rPr lang="en-US" sz="1600" i="1">
                          <a:latin typeface="Cambria Math" charset="0"/>
                          <a:ea typeface="Cambria Math" charset="0"/>
                          <a:cs typeface="Cambria Math" charset="0"/>
                        </a:rPr>
                        <m:t> ∗0</m:t>
                      </m:r>
                    </m:oMath>
                  </m:oMathPara>
                </a14:m>
                <a:endParaRPr lang="en-US" sz="1600" i="1" dirty="0"/>
              </a:p>
            </p:txBody>
          </p:sp>
        </mc:Choice>
        <mc:Fallback>
          <p:sp>
            <p:nvSpPr>
              <p:cNvPr id="31" name="TextBox 30">
                <a:extLst>
                  <a:ext uri="{FF2B5EF4-FFF2-40B4-BE49-F238E27FC236}">
                    <a16:creationId xmlns:a16="http://schemas.microsoft.com/office/drawing/2014/main" id="{501BDD0A-4CC9-4821-9F5D-42ADB79B9DD9}"/>
                  </a:ext>
                </a:extLst>
              </p:cNvPr>
              <p:cNvSpPr txBox="1">
                <a:spLocks noRot="1" noChangeAspect="1" noMove="1" noResize="1" noEditPoints="1" noAdjustHandles="1" noChangeArrowheads="1" noChangeShapeType="1" noTextEdit="1"/>
              </p:cNvSpPr>
              <p:nvPr/>
            </p:nvSpPr>
            <p:spPr>
              <a:xfrm>
                <a:off x="1533475" y="6077747"/>
                <a:ext cx="8905925" cy="246221"/>
              </a:xfrm>
              <a:prstGeom prst="rect">
                <a:avLst/>
              </a:prstGeom>
              <a:blipFill>
                <a:blip r:embed="rId16"/>
                <a:stretch>
                  <a:fillRect t="-10000" b="-40000"/>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6B145812-553F-4F65-AEC7-E2D7D2E09459}"/>
              </a:ext>
            </a:extLst>
          </p:cNvPr>
          <p:cNvCxnSpPr/>
          <p:nvPr/>
        </p:nvCxnSpPr>
        <p:spPr>
          <a:xfrm flipV="1">
            <a:off x="6477000" y="611397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8BD40E3-5239-4298-9892-A531364296F8}"/>
              </a:ext>
            </a:extLst>
          </p:cNvPr>
          <p:cNvSpPr txBox="1"/>
          <p:nvPr/>
        </p:nvSpPr>
        <p:spPr>
          <a:xfrm>
            <a:off x="6781800" y="5867400"/>
            <a:ext cx="304800" cy="369332"/>
          </a:xfrm>
          <a:prstGeom prst="rect">
            <a:avLst/>
          </a:prstGeom>
          <a:noFill/>
        </p:spPr>
        <p:txBody>
          <a:bodyPr wrap="square" rtlCol="0">
            <a:spAutoFit/>
          </a:bodyPr>
          <a:lstStyle/>
          <a:p>
            <a:r>
              <a:rPr lang="en-US" dirty="0">
                <a:solidFill>
                  <a:srgbClr val="FF0000"/>
                </a:solidFill>
              </a:rPr>
              <a:t>0</a:t>
            </a:r>
          </a:p>
        </p:txBody>
      </p:sp>
      <p:cxnSp>
        <p:nvCxnSpPr>
          <p:cNvPr id="42" name="Straight Arrow Connector 41">
            <a:extLst>
              <a:ext uri="{FF2B5EF4-FFF2-40B4-BE49-F238E27FC236}">
                <a16:creationId xmlns:a16="http://schemas.microsoft.com/office/drawing/2014/main" id="{70E1F4CB-2319-4875-ADAF-0861EED3B105}"/>
              </a:ext>
            </a:extLst>
          </p:cNvPr>
          <p:cNvCxnSpPr/>
          <p:nvPr/>
        </p:nvCxnSpPr>
        <p:spPr>
          <a:xfrm flipV="1">
            <a:off x="7086600" y="6113971"/>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72C6C93-94D9-4BF3-BB87-1764F6C79177}"/>
              </a:ext>
            </a:extLst>
          </p:cNvPr>
          <p:cNvSpPr txBox="1"/>
          <p:nvPr/>
        </p:nvSpPr>
        <p:spPr>
          <a:xfrm>
            <a:off x="7391400" y="5867400"/>
            <a:ext cx="304800" cy="369332"/>
          </a:xfrm>
          <a:prstGeom prst="rect">
            <a:avLst/>
          </a:prstGeom>
          <a:noFill/>
        </p:spPr>
        <p:txBody>
          <a:bodyPr wrap="square" rtlCol="0">
            <a:spAutoFit/>
          </a:bodyPr>
          <a:lstStyle/>
          <a:p>
            <a:r>
              <a:rPr lang="en-US" dirty="0">
                <a:solidFill>
                  <a:srgbClr val="FF0000"/>
                </a:solidFill>
              </a:rPr>
              <a:t>0</a:t>
            </a:r>
          </a:p>
        </p:txBody>
      </p:sp>
      <p:cxnSp>
        <p:nvCxnSpPr>
          <p:cNvPr id="49" name="Straight Arrow Connector 48">
            <a:extLst>
              <a:ext uri="{FF2B5EF4-FFF2-40B4-BE49-F238E27FC236}">
                <a16:creationId xmlns:a16="http://schemas.microsoft.com/office/drawing/2014/main" id="{156C60BF-7FAE-4A1C-9B80-05B893F34D21}"/>
              </a:ext>
            </a:extLst>
          </p:cNvPr>
          <p:cNvCxnSpPr/>
          <p:nvPr/>
        </p:nvCxnSpPr>
        <p:spPr>
          <a:xfrm flipV="1">
            <a:off x="8001000" y="6138932"/>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C0C1E75-EB0B-4199-8C52-6BA8441723FA}"/>
              </a:ext>
            </a:extLst>
          </p:cNvPr>
          <p:cNvSpPr txBox="1"/>
          <p:nvPr/>
        </p:nvSpPr>
        <p:spPr>
          <a:xfrm>
            <a:off x="8305800" y="5892361"/>
            <a:ext cx="304800" cy="369332"/>
          </a:xfrm>
          <a:prstGeom prst="rect">
            <a:avLst/>
          </a:prstGeom>
          <a:noFill/>
        </p:spPr>
        <p:txBody>
          <a:bodyPr wrap="square" rtlCol="0">
            <a:spAutoFit/>
          </a:bodyPr>
          <a:lstStyle/>
          <a:p>
            <a:r>
              <a:rPr lang="en-US" dirty="0">
                <a:solidFill>
                  <a:srgbClr val="FF0000"/>
                </a:solidFill>
              </a:rPr>
              <a:t>0</a:t>
            </a:r>
          </a:p>
        </p:txBody>
      </p:sp>
      <p:cxnSp>
        <p:nvCxnSpPr>
          <p:cNvPr id="51" name="Straight Arrow Connector 50">
            <a:extLst>
              <a:ext uri="{FF2B5EF4-FFF2-40B4-BE49-F238E27FC236}">
                <a16:creationId xmlns:a16="http://schemas.microsoft.com/office/drawing/2014/main" id="{D0FF5C9A-ACB1-42AD-AE0C-D98DABD0A55A}"/>
              </a:ext>
            </a:extLst>
          </p:cNvPr>
          <p:cNvCxnSpPr/>
          <p:nvPr/>
        </p:nvCxnSpPr>
        <p:spPr>
          <a:xfrm flipV="1">
            <a:off x="9296400" y="6138932"/>
            <a:ext cx="304800" cy="2618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8E4E095-1BBE-4B23-ADE2-0196BC723596}"/>
              </a:ext>
            </a:extLst>
          </p:cNvPr>
          <p:cNvSpPr txBox="1"/>
          <p:nvPr/>
        </p:nvSpPr>
        <p:spPr>
          <a:xfrm>
            <a:off x="9601200" y="5892361"/>
            <a:ext cx="304800" cy="369332"/>
          </a:xfrm>
          <a:prstGeom prst="rect">
            <a:avLst/>
          </a:prstGeom>
          <a:noFill/>
        </p:spPr>
        <p:txBody>
          <a:bodyPr wrap="square" rtlCol="0">
            <a:spAutoFit/>
          </a:bodyPr>
          <a:lstStyle/>
          <a:p>
            <a:r>
              <a:rPr lang="en-US" dirty="0">
                <a:solidFill>
                  <a:srgbClr val="FF0000"/>
                </a:solidFill>
              </a:rPr>
              <a:t>0</a:t>
            </a:r>
          </a:p>
        </p:txBody>
      </p:sp>
    </p:spTree>
    <p:extLst>
      <p:ext uri="{BB962C8B-B14F-4D97-AF65-F5344CB8AC3E}">
        <p14:creationId xmlns:p14="http://schemas.microsoft.com/office/powerpoint/2010/main" val="297968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2" grpId="0"/>
      <p:bldP spid="35" grpId="0"/>
      <p:bldP spid="36" grpId="0"/>
      <p:bldP spid="37" grpId="0"/>
      <p:bldP spid="38" grpId="0"/>
      <p:bldP spid="41" grpId="0"/>
      <p:bldP spid="47" grpId="0"/>
      <p:bldP spid="22" grpId="0"/>
      <p:bldP spid="23" grpId="0"/>
      <p:bldP spid="24" grpId="0"/>
      <p:bldP spid="25" grpId="0"/>
      <p:bldP spid="26" grpId="0"/>
      <p:bldP spid="28" grpId="0"/>
      <p:bldP spid="30" grpId="0"/>
      <p:bldP spid="4" grpId="0"/>
      <p:bldP spid="43" grpId="0"/>
      <p:bldP spid="44" grpId="0"/>
      <p:bldP spid="31" grpId="0"/>
      <p:bldP spid="39" grpId="0"/>
      <p:bldP spid="45" grpId="0"/>
      <p:bldP spid="50" grpId="0"/>
      <p:bldP spid="5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4229</TotalTime>
  <Words>1187</Words>
  <Application>Microsoft Macintosh PowerPoint</Application>
  <PresentationFormat>Widescreen</PresentationFormat>
  <Paragraphs>155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Unit 13:  For Live Session Assignment</vt:lpstr>
      <vt:lpstr>Part 1: Quick Quiz Questions</vt:lpstr>
      <vt:lpstr>Part 1: Quick Quiz Questions</vt:lpstr>
      <vt:lpstr>Part 1: Quick Quiz Questions</vt:lpstr>
      <vt:lpstr>Part 1: Quick Quiz Questions</vt:lpstr>
      <vt:lpstr>Part 1: Quick Quiz Questions</vt:lpstr>
      <vt:lpstr>Part 2: Review the Bat Echolocation Example</vt:lpstr>
      <vt:lpstr>Echolocation!!!</vt:lpstr>
      <vt:lpstr>Echolocation!!!</vt:lpstr>
      <vt:lpstr>Echolocation!!!</vt:lpstr>
      <vt:lpstr>Echolocation!!!</vt:lpstr>
      <vt:lpstr>Echolocation!!!</vt:lpstr>
      <vt:lpstr>Echolocation!!!</vt:lpstr>
      <vt:lpstr>Echolocation!!!</vt:lpstr>
      <vt:lpstr>Part 3: Takeaways</vt:lpstr>
      <vt:lpstr>Please Provide a summary of at least 4, but as many any as you like, takeaways from this unit!</vt:lpstr>
      <vt:lpstr>Part 4: Questions or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For Live Session Assignment</dc:title>
  <dc:creator>Microsoft Office User</dc:creator>
  <cp:lastModifiedBy>Microsoft Office User</cp:lastModifiedBy>
  <cp:revision>7</cp:revision>
  <dcterms:created xsi:type="dcterms:W3CDTF">2020-07-02T03:02:42Z</dcterms:created>
  <dcterms:modified xsi:type="dcterms:W3CDTF">2020-11-16T00:48:00Z</dcterms:modified>
</cp:coreProperties>
</file>