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9"/>
  </p:notesMasterIdLst>
  <p:sldIdLst>
    <p:sldId id="270" r:id="rId2"/>
    <p:sldId id="291" r:id="rId3"/>
    <p:sldId id="414" r:id="rId4"/>
    <p:sldId id="415" r:id="rId5"/>
    <p:sldId id="416" r:id="rId6"/>
    <p:sldId id="417" r:id="rId7"/>
    <p:sldId id="403" r:id="rId8"/>
    <p:sldId id="507" r:id="rId9"/>
    <p:sldId id="418" r:id="rId10"/>
    <p:sldId id="420" r:id="rId11"/>
    <p:sldId id="506" r:id="rId12"/>
    <p:sldId id="421" r:id="rId13"/>
    <p:sldId id="509" r:id="rId14"/>
    <p:sldId id="508" r:id="rId15"/>
    <p:sldId id="334" r:id="rId16"/>
    <p:sldId id="336" r:id="rId17"/>
    <p:sldId id="413" r:id="rId18"/>
  </p:sldIdLst>
  <p:sldSz cx="12192000"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M User" initials="LM" lastIdx="1" clrIdx="0">
    <p:extLst>
      <p:ext uri="{19B8F6BF-5375-455C-9EA6-DF929625EA0E}">
        <p15:presenceInfo xmlns:p15="http://schemas.microsoft.com/office/powerpoint/2012/main" userId="LM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CA1"/>
    <a:srgbClr val="6C6C6C"/>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53" autoAdjust="0"/>
    <p:restoredTop sz="88462" autoAdjust="0"/>
  </p:normalViewPr>
  <p:slideViewPr>
    <p:cSldViewPr>
      <p:cViewPr varScale="1">
        <p:scale>
          <a:sx n="103" d="100"/>
          <a:sy n="103" d="100"/>
        </p:scale>
        <p:origin x="616" y="17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4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10/1/21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nchor="b" anchorCtr="0"/>
          <a:lstStyle>
            <a:lvl1pPr algn="l">
              <a:defRPr/>
            </a:lvl1pPr>
          </a:lstStyle>
          <a:p>
            <a:r>
              <a:rPr lang="en-US" dirty="0"/>
              <a:t>Click To Edit Title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pic>
        <p:nvPicPr>
          <p:cNvPr id="11" name="Picture 10" descr="C:\Users\njones\Dropbox (2U)\Work\Designing Slides\SMU\Design Brief\logo\logo_datasci_SMU.png">
            <a:extLst>
              <a:ext uri="{FF2B5EF4-FFF2-40B4-BE49-F238E27FC236}">
                <a16:creationId xmlns:a16="http://schemas.microsoft.com/office/drawing/2014/main" id="{6C9BC461-74A3-3B43-A311-BC67E0EEF88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386563"/>
            <a:ext cx="2348007" cy="207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13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23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3"/>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44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440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9"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22644"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07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56183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566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41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4" name="Picture 3" descr="C:\Users\njones\Dropbox (2U)\Work\Designing Slides\SMU\Design Brief\logo\logo_datasci_SMU.png">
            <a:extLst>
              <a:ext uri="{FF2B5EF4-FFF2-40B4-BE49-F238E27FC236}">
                <a16:creationId xmlns:a16="http://schemas.microsoft.com/office/drawing/2014/main" id="{A756B8E1-2372-7141-AD48-1954EB22C3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09800" y="2778677"/>
            <a:ext cx="7772399" cy="68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7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Tree>
    <p:extLst>
      <p:ext uri="{BB962C8B-B14F-4D97-AF65-F5344CB8AC3E}">
        <p14:creationId xmlns:p14="http://schemas.microsoft.com/office/powerpoint/2010/main" val="12232984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6"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4CB0-3087-9D43-85D3-6DA36180D5A4}"/>
              </a:ext>
            </a:extLst>
          </p:cNvPr>
          <p:cNvSpPr>
            <a:spLocks noGrp="1"/>
          </p:cNvSpPr>
          <p:nvPr>
            <p:ph type="ctrTitle"/>
          </p:nvPr>
        </p:nvSpPr>
        <p:spPr/>
        <p:txBody>
          <a:bodyPr/>
          <a:lstStyle/>
          <a:p>
            <a:r>
              <a:rPr lang="en-US" dirty="0"/>
              <a:t>For Live Session Assignment</a:t>
            </a:r>
            <a:r>
              <a:rPr lang="en-US" dirty="0">
                <a:sym typeface="Wingdings" pitchFamily="2" charset="2"/>
              </a:rPr>
              <a:t> (FLS)</a:t>
            </a:r>
            <a:r>
              <a:rPr lang="en-US" dirty="0"/>
              <a:t> </a:t>
            </a:r>
          </a:p>
        </p:txBody>
      </p:sp>
      <p:sp>
        <p:nvSpPr>
          <p:cNvPr id="5" name="Subtitle 4"/>
          <p:cNvSpPr>
            <a:spLocks noGrp="1"/>
          </p:cNvSpPr>
          <p:nvPr>
            <p:ph type="subTitle" idx="1"/>
          </p:nvPr>
        </p:nvSpPr>
        <p:spPr/>
        <p:txBody>
          <a:bodyPr/>
          <a:lstStyle/>
          <a:p>
            <a:r>
              <a:rPr lang="en-US" dirty="0"/>
              <a:t>Unit 7</a:t>
            </a:r>
          </a:p>
        </p:txBody>
      </p:sp>
    </p:spTree>
    <p:extLst>
      <p:ext uri="{BB962C8B-B14F-4D97-AF65-F5344CB8AC3E}">
        <p14:creationId xmlns:p14="http://schemas.microsoft.com/office/powerpoint/2010/main" val="274251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8C281-CF15-824B-8107-B177A8C68910}"/>
              </a:ext>
            </a:extLst>
          </p:cNvPr>
          <p:cNvSpPr>
            <a:spLocks noGrp="1"/>
          </p:cNvSpPr>
          <p:nvPr>
            <p:ph type="title"/>
          </p:nvPr>
        </p:nvSpPr>
        <p:spPr/>
        <p:txBody>
          <a:bodyPr/>
          <a:lstStyle/>
          <a:p>
            <a:r>
              <a:rPr lang="en-US" dirty="0"/>
              <a:t>Contrasts</a:t>
            </a:r>
          </a:p>
        </p:txBody>
      </p:sp>
      <p:sp>
        <p:nvSpPr>
          <p:cNvPr id="3" name="Content Placeholder 2">
            <a:extLst>
              <a:ext uri="{FF2B5EF4-FFF2-40B4-BE49-F238E27FC236}">
                <a16:creationId xmlns:a16="http://schemas.microsoft.com/office/drawing/2014/main" id="{4AA447E8-87C8-7C42-AE31-E674026AEDCC}"/>
              </a:ext>
            </a:extLst>
          </p:cNvPr>
          <p:cNvSpPr>
            <a:spLocks noGrp="1"/>
          </p:cNvSpPr>
          <p:nvPr>
            <p:ph idx="1"/>
          </p:nvPr>
        </p:nvSpPr>
        <p:spPr>
          <a:xfrm>
            <a:off x="152400" y="1371600"/>
            <a:ext cx="11887200" cy="4525963"/>
          </a:xfrm>
        </p:spPr>
        <p:txBody>
          <a:bodyPr/>
          <a:lstStyle/>
          <a:p>
            <a:pPr marL="0" indent="0">
              <a:buNone/>
            </a:pPr>
            <a:r>
              <a:rPr lang="en-US" sz="2800" dirty="0"/>
              <a:t>We found in the last Unit that there was overwhelming evidence that at least one pair of sports had different mean heights.  We ran the extra sum of squares test to find if there was significant evidence to suggest that the mean height of basketball players was different than that of the other sports.  </a:t>
            </a:r>
            <a:r>
              <a:rPr lang="en-US" sz="2800" b="1" dirty="0"/>
              <a:t>Another method to test for this difference is with a contrast.  Create a contrast to test to see if there is evidence that that mean height of basketball players is significantly different than the average of the mean heights of the other 4 sports. </a:t>
            </a:r>
          </a:p>
          <a:p>
            <a:pPr marL="0" indent="0">
              <a:buNone/>
            </a:pPr>
            <a:r>
              <a:rPr lang="en-US" sz="2800" b="1" dirty="0"/>
              <a:t>Your response should be neat, organized and thorough.  Please include the code you used to generate your results as well as a conclusion statement that is written in non technical terms (but include the </a:t>
            </a:r>
            <a:r>
              <a:rPr lang="en-US" sz="2800" b="1" dirty="0" err="1"/>
              <a:t>pvalue</a:t>
            </a:r>
            <a:r>
              <a:rPr lang="en-US" sz="2800" b="1" dirty="0"/>
              <a:t> and a confidence interval).  </a:t>
            </a:r>
          </a:p>
        </p:txBody>
      </p:sp>
    </p:spTree>
    <p:extLst>
      <p:ext uri="{BB962C8B-B14F-4D97-AF65-F5344CB8AC3E}">
        <p14:creationId xmlns:p14="http://schemas.microsoft.com/office/powerpoint/2010/main" val="2784352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146E514E-314E-AD44-8ADC-1C99C96DDC5E}"/>
                  </a:ext>
                </a:extLst>
              </p:cNvPr>
              <p:cNvSpPr>
                <a:spLocks noGrp="1"/>
              </p:cNvSpPr>
              <p:nvPr>
                <p:ph type="title"/>
              </p:nvPr>
            </p:nvSpPr>
            <p:spPr>
              <a:xfrm>
                <a:off x="609600" y="2720184"/>
                <a:ext cx="10972800" cy="1143000"/>
              </a:xfrm>
            </p:spPr>
            <p:txBody>
              <a:bodyPr/>
              <a:lstStyle/>
              <a:p>
                <a:r>
                  <a:rPr lang="en-US" dirty="0"/>
                  <a:t>Question 2:</a:t>
                </a:r>
                <a:br>
                  <a:rPr lang="en-US" dirty="0"/>
                </a:br>
                <a:r>
                  <a:rPr lang="en-US" dirty="0"/>
                  <a:t>Height Example</a:t>
                </a:r>
                <a:br>
                  <a:rPr lang="en-US" dirty="0"/>
                </a:br>
                <a:r>
                  <a:rPr lang="en-US" dirty="0"/>
                  <a:t>Multiple Comparison</a:t>
                </a:r>
                <a:br>
                  <a:rPr lang="en-US" dirty="0"/>
                </a:br>
                <a14:m>
                  <m:oMath xmlns:m="http://schemas.openxmlformats.org/officeDocument/2006/math">
                    <m:r>
                      <a:rPr lang="en-US" i="1">
                        <a:latin typeface="Cambria Math" panose="02040503050406030204" pitchFamily="18" charset="0"/>
                        <a:ea typeface="Cambria Math" panose="02040503050406030204" pitchFamily="18" charset="0"/>
                      </a:rPr>
                      <m:t>≤ </m:t>
                    </m:r>
                  </m:oMath>
                </a14:m>
                <a:r>
                  <a:rPr lang="en-US" dirty="0"/>
                  <a:t>1 Hour</a:t>
                </a:r>
              </a:p>
            </p:txBody>
          </p:sp>
        </mc:Choice>
        <mc:Fallback>
          <p:sp>
            <p:nvSpPr>
              <p:cNvPr id="2" name="Title 1">
                <a:extLst>
                  <a:ext uri="{FF2B5EF4-FFF2-40B4-BE49-F238E27FC236}">
                    <a16:creationId xmlns:a16="http://schemas.microsoft.com/office/drawing/2014/main" id="{146E514E-314E-AD44-8ADC-1C99C96DDC5E}"/>
                  </a:ext>
                </a:extLst>
              </p:cNvPr>
              <p:cNvSpPr>
                <a:spLocks noGrp="1" noRot="1" noChangeAspect="1" noMove="1" noResize="1" noEditPoints="1" noAdjustHandles="1" noChangeArrowheads="1" noChangeShapeType="1" noTextEdit="1"/>
              </p:cNvSpPr>
              <p:nvPr>
                <p:ph type="title"/>
              </p:nvPr>
            </p:nvSpPr>
            <p:spPr>
              <a:xfrm>
                <a:off x="609600" y="2720184"/>
                <a:ext cx="10972800" cy="1143000"/>
              </a:xfrm>
              <a:blipFill>
                <a:blip r:embed="rId2"/>
                <a:stretch>
                  <a:fillRect t="-81319" b="-95604"/>
                </a:stretch>
              </a:blipFill>
            </p:spPr>
            <p:txBody>
              <a:bodyPr/>
              <a:lstStyle/>
              <a:p>
                <a:r>
                  <a:rPr lang="en-US">
                    <a:noFill/>
                  </a:rPr>
                  <a:t> </a:t>
                </a:r>
              </a:p>
            </p:txBody>
          </p:sp>
        </mc:Fallback>
      </mc:AlternateContent>
    </p:spTree>
    <p:extLst>
      <p:ext uri="{BB962C8B-B14F-4D97-AF65-F5344CB8AC3E}">
        <p14:creationId xmlns:p14="http://schemas.microsoft.com/office/powerpoint/2010/main" val="2518331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8C281-CF15-824B-8107-B177A8C68910}"/>
              </a:ext>
            </a:extLst>
          </p:cNvPr>
          <p:cNvSpPr>
            <a:spLocks noGrp="1"/>
          </p:cNvSpPr>
          <p:nvPr>
            <p:ph type="title"/>
          </p:nvPr>
        </p:nvSpPr>
        <p:spPr/>
        <p:txBody>
          <a:bodyPr/>
          <a:lstStyle/>
          <a:p>
            <a:r>
              <a:rPr lang="en-US" dirty="0"/>
              <a:t>Multiple Comparisons: Break Out</a:t>
            </a:r>
          </a:p>
        </p:txBody>
      </p:sp>
      <p:sp>
        <p:nvSpPr>
          <p:cNvPr id="3" name="Content Placeholder 2">
            <a:extLst>
              <a:ext uri="{FF2B5EF4-FFF2-40B4-BE49-F238E27FC236}">
                <a16:creationId xmlns:a16="http://schemas.microsoft.com/office/drawing/2014/main" id="{4AA447E8-87C8-7C42-AE31-E674026AEDCC}"/>
              </a:ext>
            </a:extLst>
          </p:cNvPr>
          <p:cNvSpPr>
            <a:spLocks noGrp="1"/>
          </p:cNvSpPr>
          <p:nvPr>
            <p:ph idx="1"/>
          </p:nvPr>
        </p:nvSpPr>
        <p:spPr/>
        <p:txBody>
          <a:bodyPr/>
          <a:lstStyle/>
          <a:p>
            <a:pPr marL="0" indent="0">
              <a:buNone/>
            </a:pPr>
            <a:r>
              <a:rPr lang="en-US" dirty="0"/>
              <a:t>We found in the last Unit that there was overwhelming evidence that at least one pair of sports had different mean heights.  We ran the extra sum of squares test to find if there was significant evidence to suggest that the mean height of basketball players was different than that of the other sports.  </a:t>
            </a:r>
            <a:r>
              <a:rPr lang="en-US" b="1" dirty="0"/>
              <a:t>This time, let’s run every pairwise t-test and perform the appropriate multiple comparison adjustment and see if these results agree with the extra sum of squares test!   </a:t>
            </a:r>
          </a:p>
        </p:txBody>
      </p:sp>
    </p:spTree>
    <p:extLst>
      <p:ext uri="{BB962C8B-B14F-4D97-AF65-F5344CB8AC3E}">
        <p14:creationId xmlns:p14="http://schemas.microsoft.com/office/powerpoint/2010/main" val="872541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146E514E-314E-AD44-8ADC-1C99C96DDC5E}"/>
                  </a:ext>
                </a:extLst>
              </p:cNvPr>
              <p:cNvSpPr>
                <a:spLocks noGrp="1"/>
              </p:cNvSpPr>
              <p:nvPr>
                <p:ph type="title"/>
              </p:nvPr>
            </p:nvSpPr>
            <p:spPr>
              <a:xfrm>
                <a:off x="609600" y="2720184"/>
                <a:ext cx="10972800" cy="1143000"/>
              </a:xfrm>
            </p:spPr>
            <p:txBody>
              <a:bodyPr/>
              <a:lstStyle/>
              <a:p>
                <a:r>
                  <a:rPr lang="en-US" dirty="0"/>
                  <a:t>Question 3:</a:t>
                </a:r>
                <a:br>
                  <a:rPr lang="en-US" dirty="0"/>
                </a:br>
                <a:r>
                  <a:rPr lang="en-US" dirty="0"/>
                  <a:t>HW Problem</a:t>
                </a:r>
                <a:br>
                  <a:rPr lang="en-US" dirty="0"/>
                </a:b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1 Hour</a:t>
                </a:r>
              </a:p>
            </p:txBody>
          </p:sp>
        </mc:Choice>
        <mc:Fallback>
          <p:sp>
            <p:nvSpPr>
              <p:cNvPr id="2" name="Title 1">
                <a:extLst>
                  <a:ext uri="{FF2B5EF4-FFF2-40B4-BE49-F238E27FC236}">
                    <a16:creationId xmlns:a16="http://schemas.microsoft.com/office/drawing/2014/main" id="{146E514E-314E-AD44-8ADC-1C99C96DDC5E}"/>
                  </a:ext>
                </a:extLst>
              </p:cNvPr>
              <p:cNvSpPr>
                <a:spLocks noGrp="1" noRot="1" noChangeAspect="1" noMove="1" noResize="1" noEditPoints="1" noAdjustHandles="1" noChangeArrowheads="1" noChangeShapeType="1" noTextEdit="1"/>
              </p:cNvSpPr>
              <p:nvPr>
                <p:ph type="title"/>
              </p:nvPr>
            </p:nvSpPr>
            <p:spPr>
              <a:xfrm>
                <a:off x="609600" y="2720184"/>
                <a:ext cx="10972800" cy="1143000"/>
              </a:xfrm>
              <a:blipFill>
                <a:blip r:embed="rId2"/>
                <a:stretch>
                  <a:fillRect t="-52747" b="-65934"/>
                </a:stretch>
              </a:blipFill>
            </p:spPr>
            <p:txBody>
              <a:bodyPr/>
              <a:lstStyle/>
              <a:p>
                <a:r>
                  <a:rPr lang="en-US">
                    <a:noFill/>
                  </a:rPr>
                  <a:t> </a:t>
                </a:r>
              </a:p>
            </p:txBody>
          </p:sp>
        </mc:Fallback>
      </mc:AlternateContent>
    </p:spTree>
    <p:extLst>
      <p:ext uri="{BB962C8B-B14F-4D97-AF65-F5344CB8AC3E}">
        <p14:creationId xmlns:p14="http://schemas.microsoft.com/office/powerpoint/2010/main" val="1894802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EB691-DC0A-1449-9EE8-9D47EFE497E8}"/>
              </a:ext>
            </a:extLst>
          </p:cNvPr>
          <p:cNvSpPr>
            <a:spLocks noGrp="1"/>
          </p:cNvSpPr>
          <p:nvPr>
            <p:ph type="title"/>
          </p:nvPr>
        </p:nvSpPr>
        <p:spPr/>
        <p:txBody>
          <a:bodyPr/>
          <a:lstStyle/>
          <a:p>
            <a:r>
              <a:rPr lang="en-US" dirty="0"/>
              <a:t>HW Problem</a:t>
            </a:r>
          </a:p>
        </p:txBody>
      </p:sp>
      <p:pic>
        <p:nvPicPr>
          <p:cNvPr id="4" name="Picture 3">
            <a:extLst>
              <a:ext uri="{FF2B5EF4-FFF2-40B4-BE49-F238E27FC236}">
                <a16:creationId xmlns:a16="http://schemas.microsoft.com/office/drawing/2014/main" id="{FEC36F50-30E9-A041-BEF2-431F69578616}"/>
              </a:ext>
            </a:extLst>
          </p:cNvPr>
          <p:cNvPicPr>
            <a:picLocks noChangeAspect="1"/>
          </p:cNvPicPr>
          <p:nvPr/>
        </p:nvPicPr>
        <p:blipFill>
          <a:blip r:embed="rId2"/>
          <a:stretch>
            <a:fillRect/>
          </a:stretch>
        </p:blipFill>
        <p:spPr>
          <a:xfrm>
            <a:off x="228600" y="2159000"/>
            <a:ext cx="11734800" cy="2540000"/>
          </a:xfrm>
          <a:prstGeom prst="rect">
            <a:avLst/>
          </a:prstGeom>
        </p:spPr>
      </p:pic>
    </p:spTree>
    <p:extLst>
      <p:ext uri="{BB962C8B-B14F-4D97-AF65-F5344CB8AC3E}">
        <p14:creationId xmlns:p14="http://schemas.microsoft.com/office/powerpoint/2010/main" val="2552605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4: Takeaways!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533400" y="1825625"/>
            <a:ext cx="9657945" cy="4351338"/>
          </a:xfrm>
        </p:spPr>
        <p:txBody>
          <a:bodyPr>
            <a:normAutofit fontScale="92500" lnSpcReduction="10000"/>
          </a:bodyPr>
          <a:lstStyle/>
          <a:p>
            <a:pPr marL="0" indent="0">
              <a:buNone/>
            </a:pPr>
            <a:r>
              <a:rPr lang="en-US" dirty="0"/>
              <a:t>Please provide at least 4 takeaways from this section and any questions that you may have.  These questions will help design the live session for this unit.</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2751418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5: Questions!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609600" y="1905000"/>
            <a:ext cx="10820400" cy="4351338"/>
          </a:xfrm>
        </p:spPr>
        <p:txBody>
          <a:bodyPr>
            <a:normAutofit/>
          </a:bodyPr>
          <a:lstStyle/>
          <a:p>
            <a:pPr marL="0" indent="0">
              <a:buNone/>
            </a:pPr>
            <a:r>
              <a:rPr lang="en-US" dirty="0"/>
              <a:t>Please provide any question or topics of discussion that came up in this Unit!  These will help help us optimize our live session for maximum learning and takeaways!  </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1960039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C948-A4A3-5946-B047-076635D43652}"/>
              </a:ext>
            </a:extLst>
          </p:cNvPr>
          <p:cNvSpPr>
            <a:spLocks noGrp="1"/>
          </p:cNvSpPr>
          <p:nvPr>
            <p:ph type="title"/>
          </p:nvPr>
        </p:nvSpPr>
        <p:spPr>
          <a:xfrm>
            <a:off x="1695450" y="2819400"/>
            <a:ext cx="8801100" cy="1450757"/>
          </a:xfrm>
        </p:spPr>
        <p:txBody>
          <a:bodyPr/>
          <a:lstStyle/>
          <a:p>
            <a:pPr algn="ctr"/>
            <a:r>
              <a:rPr lang="en-US" dirty="0"/>
              <a:t>End For Live Session Assignment Unit 7!</a:t>
            </a:r>
          </a:p>
        </p:txBody>
      </p:sp>
      <p:sp>
        <p:nvSpPr>
          <p:cNvPr id="4" name="Slide Number Placeholder 3">
            <a:extLst>
              <a:ext uri="{FF2B5EF4-FFF2-40B4-BE49-F238E27FC236}">
                <a16:creationId xmlns:a16="http://schemas.microsoft.com/office/drawing/2014/main" id="{C89C5DF8-9726-8A40-B8E3-D578C82B8DDF}"/>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17</a:t>
            </a:fld>
            <a:endParaRPr lang="en-US" altLang="en-US" dirty="0"/>
          </a:p>
        </p:txBody>
      </p:sp>
    </p:spTree>
    <p:extLst>
      <p:ext uri="{BB962C8B-B14F-4D97-AF65-F5344CB8AC3E}">
        <p14:creationId xmlns:p14="http://schemas.microsoft.com/office/powerpoint/2010/main" val="2935390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E449F-B444-7D43-BAB9-2A9A05C50B80}"/>
              </a:ext>
            </a:extLst>
          </p:cNvPr>
          <p:cNvSpPr>
            <a:spLocks noGrp="1"/>
          </p:cNvSpPr>
          <p:nvPr>
            <p:ph type="title"/>
          </p:nvPr>
        </p:nvSpPr>
        <p:spPr>
          <a:xfrm>
            <a:off x="2152650" y="2407287"/>
            <a:ext cx="7886700" cy="1325563"/>
          </a:xfrm>
        </p:spPr>
        <p:txBody>
          <a:bodyPr/>
          <a:lstStyle/>
          <a:p>
            <a:pPr algn="ctr"/>
            <a:r>
              <a:rPr lang="en-US" dirty="0"/>
              <a:t>Quick Quiz Questions</a:t>
            </a:r>
          </a:p>
        </p:txBody>
      </p:sp>
    </p:spTree>
    <p:extLst>
      <p:ext uri="{BB962C8B-B14F-4D97-AF65-F5344CB8AC3E}">
        <p14:creationId xmlns:p14="http://schemas.microsoft.com/office/powerpoint/2010/main" val="3449957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ED0E-3958-BF4C-A743-EA2E5482EF5D}"/>
              </a:ext>
            </a:extLst>
          </p:cNvPr>
          <p:cNvSpPr>
            <a:spLocks noGrp="1"/>
          </p:cNvSpPr>
          <p:nvPr>
            <p:ph type="title"/>
          </p:nvPr>
        </p:nvSpPr>
        <p:spPr/>
        <p:txBody>
          <a:bodyPr/>
          <a:lstStyle/>
          <a:p>
            <a:r>
              <a:rPr lang="en-US" dirty="0"/>
              <a:t>Question 1</a:t>
            </a:r>
          </a:p>
        </p:txBody>
      </p:sp>
      <p:pic>
        <p:nvPicPr>
          <p:cNvPr id="4" name="Picture 3">
            <a:extLst>
              <a:ext uri="{FF2B5EF4-FFF2-40B4-BE49-F238E27FC236}">
                <a16:creationId xmlns:a16="http://schemas.microsoft.com/office/drawing/2014/main" id="{30D9D310-4A41-1641-8D2D-3D434F8AA189}"/>
              </a:ext>
            </a:extLst>
          </p:cNvPr>
          <p:cNvPicPr>
            <a:picLocks noChangeAspect="1"/>
          </p:cNvPicPr>
          <p:nvPr/>
        </p:nvPicPr>
        <p:blipFill>
          <a:blip r:embed="rId2"/>
          <a:stretch>
            <a:fillRect/>
          </a:stretch>
        </p:blipFill>
        <p:spPr>
          <a:xfrm>
            <a:off x="1828800" y="1568450"/>
            <a:ext cx="8534400" cy="3721100"/>
          </a:xfrm>
          <a:prstGeom prst="rect">
            <a:avLst/>
          </a:prstGeom>
        </p:spPr>
      </p:pic>
    </p:spTree>
    <p:extLst>
      <p:ext uri="{BB962C8B-B14F-4D97-AF65-F5344CB8AC3E}">
        <p14:creationId xmlns:p14="http://schemas.microsoft.com/office/powerpoint/2010/main" val="402306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ED0E-3958-BF4C-A743-EA2E5482EF5D}"/>
              </a:ext>
            </a:extLst>
          </p:cNvPr>
          <p:cNvSpPr>
            <a:spLocks noGrp="1"/>
          </p:cNvSpPr>
          <p:nvPr>
            <p:ph type="title"/>
          </p:nvPr>
        </p:nvSpPr>
        <p:spPr/>
        <p:txBody>
          <a:bodyPr/>
          <a:lstStyle/>
          <a:p>
            <a:r>
              <a:rPr lang="en-US" dirty="0"/>
              <a:t>Question 2</a:t>
            </a:r>
          </a:p>
        </p:txBody>
      </p:sp>
      <p:pic>
        <p:nvPicPr>
          <p:cNvPr id="3" name="Picture 2">
            <a:extLst>
              <a:ext uri="{FF2B5EF4-FFF2-40B4-BE49-F238E27FC236}">
                <a16:creationId xmlns:a16="http://schemas.microsoft.com/office/drawing/2014/main" id="{12E0F514-AA97-7D44-8F50-CB4AA908C4B5}"/>
              </a:ext>
            </a:extLst>
          </p:cNvPr>
          <p:cNvPicPr>
            <a:picLocks noChangeAspect="1"/>
          </p:cNvPicPr>
          <p:nvPr/>
        </p:nvPicPr>
        <p:blipFill>
          <a:blip r:embed="rId2"/>
          <a:stretch>
            <a:fillRect/>
          </a:stretch>
        </p:blipFill>
        <p:spPr>
          <a:xfrm>
            <a:off x="2733593" y="1690690"/>
            <a:ext cx="6724814" cy="4077813"/>
          </a:xfrm>
          <a:prstGeom prst="rect">
            <a:avLst/>
          </a:prstGeom>
        </p:spPr>
      </p:pic>
    </p:spTree>
    <p:extLst>
      <p:ext uri="{BB962C8B-B14F-4D97-AF65-F5344CB8AC3E}">
        <p14:creationId xmlns:p14="http://schemas.microsoft.com/office/powerpoint/2010/main" val="2363990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683DE-9557-4849-92A1-EFC145899211}"/>
              </a:ext>
            </a:extLst>
          </p:cNvPr>
          <p:cNvSpPr>
            <a:spLocks noGrp="1"/>
          </p:cNvSpPr>
          <p:nvPr>
            <p:ph type="title"/>
          </p:nvPr>
        </p:nvSpPr>
        <p:spPr/>
        <p:txBody>
          <a:bodyPr/>
          <a:lstStyle/>
          <a:p>
            <a:r>
              <a:rPr lang="en-US" dirty="0"/>
              <a:t>Question 3</a:t>
            </a:r>
          </a:p>
        </p:txBody>
      </p:sp>
      <p:pic>
        <p:nvPicPr>
          <p:cNvPr id="4" name="Picture 3">
            <a:extLst>
              <a:ext uri="{FF2B5EF4-FFF2-40B4-BE49-F238E27FC236}">
                <a16:creationId xmlns:a16="http://schemas.microsoft.com/office/drawing/2014/main" id="{7022F34C-FE86-AF47-9B9D-DD2E96F1D74F}"/>
              </a:ext>
            </a:extLst>
          </p:cNvPr>
          <p:cNvPicPr>
            <a:picLocks noChangeAspect="1"/>
          </p:cNvPicPr>
          <p:nvPr/>
        </p:nvPicPr>
        <p:blipFill>
          <a:blip r:embed="rId2"/>
          <a:stretch>
            <a:fillRect/>
          </a:stretch>
        </p:blipFill>
        <p:spPr>
          <a:xfrm>
            <a:off x="1797050" y="1631950"/>
            <a:ext cx="8597900" cy="3594100"/>
          </a:xfrm>
          <a:prstGeom prst="rect">
            <a:avLst/>
          </a:prstGeom>
        </p:spPr>
      </p:pic>
    </p:spTree>
    <p:extLst>
      <p:ext uri="{BB962C8B-B14F-4D97-AF65-F5344CB8AC3E}">
        <p14:creationId xmlns:p14="http://schemas.microsoft.com/office/powerpoint/2010/main" val="1019319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1F9D7-9696-144F-B509-674B8B7B20CE}"/>
              </a:ext>
            </a:extLst>
          </p:cNvPr>
          <p:cNvSpPr>
            <a:spLocks noGrp="1"/>
          </p:cNvSpPr>
          <p:nvPr>
            <p:ph type="title"/>
          </p:nvPr>
        </p:nvSpPr>
        <p:spPr/>
        <p:txBody>
          <a:bodyPr/>
          <a:lstStyle/>
          <a:p>
            <a:r>
              <a:rPr lang="en-US" dirty="0"/>
              <a:t>Question 4</a:t>
            </a:r>
          </a:p>
        </p:txBody>
      </p:sp>
      <p:pic>
        <p:nvPicPr>
          <p:cNvPr id="4" name="Picture 3">
            <a:extLst>
              <a:ext uri="{FF2B5EF4-FFF2-40B4-BE49-F238E27FC236}">
                <a16:creationId xmlns:a16="http://schemas.microsoft.com/office/drawing/2014/main" id="{ABFCB04D-EA63-D242-8E61-1C391844D8A3}"/>
              </a:ext>
            </a:extLst>
          </p:cNvPr>
          <p:cNvPicPr>
            <a:picLocks noChangeAspect="1"/>
          </p:cNvPicPr>
          <p:nvPr/>
        </p:nvPicPr>
        <p:blipFill>
          <a:blip r:embed="rId2"/>
          <a:stretch>
            <a:fillRect/>
          </a:stretch>
        </p:blipFill>
        <p:spPr>
          <a:xfrm>
            <a:off x="1790700" y="1826097"/>
            <a:ext cx="8610600" cy="3556000"/>
          </a:xfrm>
          <a:prstGeom prst="rect">
            <a:avLst/>
          </a:prstGeom>
        </p:spPr>
      </p:pic>
    </p:spTree>
    <p:extLst>
      <p:ext uri="{BB962C8B-B14F-4D97-AF65-F5344CB8AC3E}">
        <p14:creationId xmlns:p14="http://schemas.microsoft.com/office/powerpoint/2010/main" val="1662473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032C-F3A2-3246-954B-BB47CD54099B}"/>
              </a:ext>
            </a:extLst>
          </p:cNvPr>
          <p:cNvSpPr>
            <a:spLocks noGrp="1"/>
          </p:cNvSpPr>
          <p:nvPr>
            <p:ph type="title"/>
          </p:nvPr>
        </p:nvSpPr>
        <p:spPr>
          <a:xfrm>
            <a:off x="609600" y="2743200"/>
            <a:ext cx="10972800" cy="1143000"/>
          </a:xfrm>
        </p:spPr>
        <p:txBody>
          <a:bodyPr/>
          <a:lstStyle/>
          <a:p>
            <a:r>
              <a:rPr lang="en-US" dirty="0"/>
              <a:t>End Quick Quiz Questions</a:t>
            </a:r>
          </a:p>
        </p:txBody>
      </p:sp>
    </p:spTree>
    <p:extLst>
      <p:ext uri="{BB962C8B-B14F-4D97-AF65-F5344CB8AC3E}">
        <p14:creationId xmlns:p14="http://schemas.microsoft.com/office/powerpoint/2010/main" val="854990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E514E-314E-AD44-8ADC-1C99C96DDC5E}"/>
              </a:ext>
            </a:extLst>
          </p:cNvPr>
          <p:cNvSpPr>
            <a:spLocks noGrp="1"/>
          </p:cNvSpPr>
          <p:nvPr>
            <p:ph type="title"/>
          </p:nvPr>
        </p:nvSpPr>
        <p:spPr>
          <a:xfrm>
            <a:off x="609600" y="2720184"/>
            <a:ext cx="10972800" cy="1143000"/>
          </a:xfrm>
        </p:spPr>
        <p:txBody>
          <a:bodyPr/>
          <a:lstStyle/>
          <a:p>
            <a:r>
              <a:rPr lang="en-US" dirty="0"/>
              <a:t>Question 1:</a:t>
            </a:r>
            <a:br>
              <a:rPr lang="en-US" dirty="0"/>
            </a:br>
            <a:r>
              <a:rPr lang="en-US" dirty="0"/>
              <a:t>Height Example</a:t>
            </a:r>
            <a:br>
              <a:rPr lang="en-US" dirty="0"/>
            </a:br>
            <a:r>
              <a:rPr lang="en-US" dirty="0"/>
              <a:t>Contrast</a:t>
            </a:r>
          </a:p>
        </p:txBody>
      </p:sp>
    </p:spTree>
    <p:extLst>
      <p:ext uri="{BB962C8B-B14F-4D97-AF65-F5344CB8AC3E}">
        <p14:creationId xmlns:p14="http://schemas.microsoft.com/office/powerpoint/2010/main" val="3262529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146E514E-314E-AD44-8ADC-1C99C96DDC5E}"/>
                  </a:ext>
                </a:extLst>
              </p:cNvPr>
              <p:cNvSpPr>
                <a:spLocks noGrp="1"/>
              </p:cNvSpPr>
              <p:nvPr>
                <p:ph type="title"/>
              </p:nvPr>
            </p:nvSpPr>
            <p:spPr>
              <a:xfrm>
                <a:off x="609600" y="2720184"/>
                <a:ext cx="10972800" cy="1143000"/>
              </a:xfrm>
            </p:spPr>
            <p:txBody>
              <a:bodyPr/>
              <a:lstStyle/>
              <a:p>
                <a:r>
                  <a:rPr lang="en-US" dirty="0"/>
                  <a:t>Question 1:</a:t>
                </a:r>
                <a:br>
                  <a:rPr lang="en-US" dirty="0"/>
                </a:br>
                <a:r>
                  <a:rPr lang="en-US" dirty="0"/>
                  <a:t>Height Example</a:t>
                </a:r>
                <a:br>
                  <a:rPr lang="en-US" dirty="0"/>
                </a:br>
                <a:r>
                  <a:rPr lang="en-US" dirty="0"/>
                  <a:t>Contrast</a:t>
                </a:r>
                <a:br>
                  <a:rPr lang="en-US" dirty="0"/>
                </a:br>
                <a14:m>
                  <m:oMath xmlns:m="http://schemas.openxmlformats.org/officeDocument/2006/math">
                    <m:r>
                      <a:rPr lang="en-US" i="1">
                        <a:latin typeface="Cambria Math" panose="02040503050406030204" pitchFamily="18" charset="0"/>
                        <a:ea typeface="Cambria Math" panose="02040503050406030204" pitchFamily="18" charset="0"/>
                      </a:rPr>
                      <m:t>≤ </m:t>
                    </m:r>
                  </m:oMath>
                </a14:m>
                <a:r>
                  <a:rPr lang="en-US" dirty="0"/>
                  <a:t>1 Hour</a:t>
                </a:r>
              </a:p>
            </p:txBody>
          </p:sp>
        </mc:Choice>
        <mc:Fallback>
          <p:sp>
            <p:nvSpPr>
              <p:cNvPr id="2" name="Title 1">
                <a:extLst>
                  <a:ext uri="{FF2B5EF4-FFF2-40B4-BE49-F238E27FC236}">
                    <a16:creationId xmlns:a16="http://schemas.microsoft.com/office/drawing/2014/main" id="{146E514E-314E-AD44-8ADC-1C99C96DDC5E}"/>
                  </a:ext>
                </a:extLst>
              </p:cNvPr>
              <p:cNvSpPr>
                <a:spLocks noGrp="1" noRot="1" noChangeAspect="1" noMove="1" noResize="1" noEditPoints="1" noAdjustHandles="1" noChangeArrowheads="1" noChangeShapeType="1" noTextEdit="1"/>
              </p:cNvSpPr>
              <p:nvPr>
                <p:ph type="title"/>
              </p:nvPr>
            </p:nvSpPr>
            <p:spPr>
              <a:xfrm>
                <a:off x="609600" y="2720184"/>
                <a:ext cx="10972800" cy="1143000"/>
              </a:xfrm>
              <a:blipFill>
                <a:blip r:embed="rId2"/>
                <a:stretch>
                  <a:fillRect t="-81319" b="-95604"/>
                </a:stretch>
              </a:blipFill>
            </p:spPr>
            <p:txBody>
              <a:bodyPr/>
              <a:lstStyle/>
              <a:p>
                <a:r>
                  <a:rPr lang="en-US">
                    <a:noFill/>
                  </a:rPr>
                  <a:t> </a:t>
                </a:r>
              </a:p>
            </p:txBody>
          </p:sp>
        </mc:Fallback>
      </mc:AlternateContent>
    </p:spTree>
    <p:extLst>
      <p:ext uri="{BB962C8B-B14F-4D97-AF65-F5344CB8AC3E}">
        <p14:creationId xmlns:p14="http://schemas.microsoft.com/office/powerpoint/2010/main" val="16351801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34"/>
  <p:tag name="MMPROD_UIDATA" val="&lt;database version=&quot;11.0&quot;&gt;&lt;object type=&quot;1&quot; unique_id=&quot;10001&quot;&gt;&lt;object type=&quot;2&quot; unique_id=&quot;47998&quot;&gt;&lt;object type=&quot;3&quot; unique_id=&quot;47999&quot;&gt;&lt;property id=&quot;20148&quot; value=&quot;5&quot;/&gt;&lt;property id=&quot;20300&quot; value=&quot;Slide 1 - &amp;quot;Insert Title Here&amp;quot;&quot;/&gt;&lt;property id=&quot;20307&quot; value=&quot;269&quot;/&gt;&lt;/object&gt;&lt;object type=&quot;3&quot; unique_id=&quot;48000&quot;&gt;&lt;property id=&quot;20148&quot; value=&quot;5&quot;/&gt;&lt;property id=&quot;20300&quot; value=&quot;Slide 2 - &amp;quot;Header&amp;quot;&quot;/&gt;&lt;property id=&quot;20307&quot; value=&quot;266&quot;/&gt;&lt;/object&gt;&lt;object type=&quot;3&quot; unique_id=&quot;48001&quot;&gt;&lt;property id=&quot;20148&quot; value=&quot;5&quot;/&gt;&lt;property id=&quot;20300&quot; value=&quot;Slide 7&quot;/&gt;&lt;property id=&quot;20307&quot; value=&quot;267&quot;/&gt;&lt;/object&gt;&lt;object type=&quot;3&quot; unique_id=&quot;48032&quot;&gt;&lt;property id=&quot;20148&quot; value=&quot;5&quot;/&gt;&lt;property id=&quot;20300&quot; value=&quot;Slide 3&quot;/&gt;&lt;property id=&quot;20307&quot; value=&quot;270&quot;/&gt;&lt;/object&gt;&lt;object type=&quot;3&quot; unique_id=&quot;48033&quot;&gt;&lt;property id=&quot;20148&quot; value=&quot;5&quot;/&gt;&lt;property id=&quot;20300&quot; value=&quot;Slide 4&quot;/&gt;&lt;property id=&quot;20307&quot; value=&quot;271&quot;/&gt;&lt;/object&gt;&lt;object type=&quot;3&quot; unique_id=&quot;48034&quot;&gt;&lt;property id=&quot;20148&quot; value=&quot;5&quot;/&gt;&lt;property id=&quot;20300&quot; value=&quot;Slide 5&quot;/&gt;&lt;property id=&quot;20307&quot; value=&quot;272&quot;/&gt;&lt;/object&gt;&lt;object type=&quot;3&quot; unique_id=&quot;48035&quot;&gt;&lt;property id=&quot;20148&quot; value=&quot;5&quot;/&gt;&lt;property id=&quot;20300&quot; value=&quot;Slide 6&quot;/&gt;&lt;property id=&quot;20307&quot; value=&quot;273&quot;/&gt;&lt;/object&gt;&lt;/object&gt;&lt;object type=&quot;8&quot; unique_id=&quot;48006&quot;&gt;&lt;/object&gt;&lt;/object&gt;&lt;/database&gt;"/>
  <p:tag name="SECTOMILLISECCONVERTED" val="1"/>
</p:tagLst>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21622</TotalTime>
  <Words>623</Words>
  <Application>Microsoft Macintosh PowerPoint</Application>
  <PresentationFormat>Widescreen</PresentationFormat>
  <Paragraphs>28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Cambria Math</vt:lpstr>
      <vt:lpstr>1_Body Slides</vt:lpstr>
      <vt:lpstr>For Live Session Assignment (FLS) </vt:lpstr>
      <vt:lpstr>Quick Quiz Questions</vt:lpstr>
      <vt:lpstr>Question 1</vt:lpstr>
      <vt:lpstr>Question 2</vt:lpstr>
      <vt:lpstr>Question 3</vt:lpstr>
      <vt:lpstr>Question 4</vt:lpstr>
      <vt:lpstr>End Quick Quiz Questions</vt:lpstr>
      <vt:lpstr>Question 1: Height Example Contrast</vt:lpstr>
      <vt:lpstr>Question 1: Height Example Contrast ≤ 1 Hour</vt:lpstr>
      <vt:lpstr>Contrasts</vt:lpstr>
      <vt:lpstr>Question 2: Height Example Multiple Comparison ≤ 1 Hour</vt:lpstr>
      <vt:lpstr>Multiple Comparisons: Break Out</vt:lpstr>
      <vt:lpstr>Question 3: HW Problem ≤1 Hour</vt:lpstr>
      <vt:lpstr>HW Problem</vt:lpstr>
      <vt:lpstr>Question 4: Takeaways!</vt:lpstr>
      <vt:lpstr>Question 5: Questions!</vt:lpstr>
      <vt:lpstr>End For Live Session Assignment Unit 7!</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Methodist University</dc:title>
  <dc:subject/>
  <dc:creator>Administrator</dc:creator>
  <cp:keywords/>
  <dc:description/>
  <cp:lastModifiedBy>Microsoft Office User</cp:lastModifiedBy>
  <cp:revision>289</cp:revision>
  <cp:lastPrinted>2020-09-21T07:53:02Z</cp:lastPrinted>
  <dcterms:created xsi:type="dcterms:W3CDTF">2016-03-21T14:12:59Z</dcterms:created>
  <dcterms:modified xsi:type="dcterms:W3CDTF">2021-10-01T20:57:29Z</dcterms:modified>
  <cp:category/>
</cp:coreProperties>
</file>