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82" r:id="rId7"/>
    <p:sldId id="283" r:id="rId8"/>
    <p:sldId id="310" r:id="rId9"/>
    <p:sldId id="309" r:id="rId10"/>
    <p:sldId id="311" r:id="rId11"/>
    <p:sldId id="262" r:id="rId12"/>
    <p:sldId id="263" r:id="rId13"/>
    <p:sldId id="281" r:id="rId14"/>
    <p:sldId id="288" r:id="rId15"/>
    <p:sldId id="273" r:id="rId16"/>
    <p:sldId id="304" r:id="rId17"/>
    <p:sldId id="303" r:id="rId18"/>
    <p:sldId id="305" r:id="rId19"/>
    <p:sldId id="307" r:id="rId20"/>
    <p:sldId id="296" r:id="rId21"/>
    <p:sldId id="297" r:id="rId22"/>
    <p:sldId id="306" r:id="rId23"/>
    <p:sldId id="308" r:id="rId24"/>
    <p:sldId id="300" r:id="rId25"/>
    <p:sldId id="298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4"/>
    <p:restoredTop sz="94617"/>
  </p:normalViewPr>
  <p:slideViewPr>
    <p:cSldViewPr>
      <p:cViewPr varScale="1">
        <p:scale>
          <a:sx n="88" d="100"/>
          <a:sy n="88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1C604DC1-4F5F-4A9A-9674-F21D2F5DF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873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05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84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04746B2-524E-4384-9A77-3E1F0C8E4F5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page 524 of text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If using a graphics calculator for demonstration, it will be an easy exercise to switch the x and y values to show that the value of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 will not change.</a:t>
            </a:r>
          </a:p>
        </p:txBody>
      </p:sp>
      <p:sp>
        <p:nvSpPr>
          <p:cNvPr id="266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4906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28B4039-C054-4D18-92FC-B14B42BC3528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page 520 of text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Explain to students the difference between the ‘paired’ data of this chapter and the investigation of two groups of data in Chapter 9. </a:t>
            </a:r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612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52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39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FB42E05-F067-4B84-AD50-3F5AD54F7EAF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page 524 of text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If using a graphics calculator for demonstration, it will be an easy exercise to switch the x and y values to show that the value of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 will not change.</a:t>
            </a:r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2965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466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651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4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48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265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259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60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806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268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63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136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50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1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C93A8D-AA0F-4E0E-B118-5C5C8E4EA7F0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Relate a scatter plot to the algebraic plotting of number pairs (x,y). </a:t>
            </a:r>
          </a:p>
        </p:txBody>
      </p:sp>
      <p:sp>
        <p:nvSpPr>
          <p:cNvPr id="235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6611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B626779-E917-4257-8641-96A583E8EEB3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Page 619 of  text</a:t>
            </a:r>
          </a:p>
        </p:txBody>
      </p:sp>
      <p:sp>
        <p:nvSpPr>
          <p:cNvPr id="245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4521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2ED332B-23CD-4590-A29A-C6ADBC87A1D2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Page 619 of  text</a:t>
            </a:r>
          </a:p>
        </p:txBody>
      </p:sp>
      <p:sp>
        <p:nvSpPr>
          <p:cNvPr id="25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0320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78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26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51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04DC1-4F5F-4A9A-9674-F21D2F5DFE4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31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5FD6-9D2E-47A8-A868-B86A1681E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2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9E19A-AC77-49A3-92B5-9E9F854D1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6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D4E4D-99BE-4962-B52F-E7D381930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86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21B61-E96A-4079-867F-C61ABBC8D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39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81F75-4828-416F-9794-01DBCD9CC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1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4CD8-1B74-4E31-8316-C74A96C6E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46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74330-BEE7-4086-B4C3-28CF7798D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0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D2209-9D29-447E-B5BC-F34A6FC221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73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FF98A-1CD1-4FA1-83CF-6E25EBB12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9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2C790-AD47-438E-B49A-5EED83AD1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2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5E549-EE7F-47CC-A349-EEECCBBD7A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85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1516-35B6-448F-AD00-C10ADC9C7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ＭＳ Ｐゴシック" charset="-128"/>
              </a:defRPr>
            </a:lvl1pPr>
          </a:lstStyle>
          <a:p>
            <a:pPr>
              <a:defRPr/>
            </a:pPr>
            <a:fld id="{307FF362-06DB-4CA6-B011-305273292F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0.tif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8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Linear Correlation!!!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Which correlation coefficient best describes the scatter plot?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46100" y="2362200"/>
            <a:ext cx="8140700" cy="42672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.32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-.91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-.743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-.345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.95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-0.007</a:t>
            </a:r>
          </a:p>
          <a:p>
            <a:pPr marL="514350" indent="-514350">
              <a:buFontTx/>
              <a:buAutoNum type="alphaUcPeriod"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8197" name="AutoShape 12" descr="data:image/jpeg;base64,/9j/4AAQSkZJRgABAQAAAQABAAD/2wCEAAkGBw8OEA8ODxIPDxUVEBURGBcQDg8PDxkQFxQWGhQTFhQYHCggGBsnGxQTIj0tJSktLi4uFx8zODMsQygtLiwBCgoKDg0OGxAQGywlHyYsNDIwNzQsLCwyODc0LCwsNCs0NCwsLCw0NC0sLCw0NDIsLCwsLCwsLyw0LCwvLCwsLP/AABEIANUA7QMBEQACEQEDEQH/xAAcAAEAAwADAQEAAAAAAAAAAAAAAQYHAwQFAgj/xAA5EAACAQIDBQMLBAEFAQAAAAAAAQIDEQQhMQUGQVFhEhMyBxQiI1JicYGRsdFCocHw4UNTcsLxJP/EABsBAQACAwEBAAAAAAAAAAAAAAABBQMEBgIH/8QAMhEBAAEDAQUGBAcBAQEAAAAAAAECAwQRBRIxQdETISJRgbEyYXHwFCNDkaHB4ULxYv/aAAwDAQACEQMRAD8A3EAAAAAAAAAAAAAAAAAAAAAAAAAAAACs7ybyqjejQalU0ctYw6dZfYr8rM3fBRx9v9c/tXbMWNbVnvq5z5f77G5W03Vpzozk5Tg3JNu8nCTzzebtJv6oYF7epmieMffubAzZu25tVzrVHf8AWJ6T7wsxYOgAAAAAAAAAAAAAAAAAAAAAAAAAAAAAAFP3n3nt2qGGlnpKaenOMHz6/Qq8rM/4t+s9OrmNrbZ3dbNie/nP9R1U25WOT0dvZO0JYatCsr5PNc4PxL6fvYy2rk264qht4WTONfpuRy4/Tn9+bVKNWM4xnF3UkpJrRp6M6GmqKo1jg+jUVxXTFVPCX2S9AAAAAAAAAAAAAAAAAAAAAAAAAAAAKPvRvP2+1Qw79HSU0/FzjF+z14/DWpysve8FHDzcntXbG/rZsT3c58/lHy+fP6cancr3NIuAuBdNxdr3Twk3mryp35ayh8tfryLPAvfpz6dHWbAztY/D1z3xw/uP7/fyXEs3SgAAAAAAAAAAAAAAAAAAAAAAAAAhu2byBM6KHvVvN33aoUHanpKS1n0Xu/f4a0+Vl9p4KPh9/wDPf6ceQ2ttbtdbNmfDznz+X09/pxqtzRc9oXCdEXBoXA+8PXlTnGpBuMotST6omJmJ1jiyWrlVuuK6Z0mGrbF2nHF0Y1Y5PSS9ma1X94NF/YvRdo3o9X0HDyqcm1Fyn1+Uu+Zm0AAAAAAAAAAAAAAAAAAAAAAAIk0k28ks89LAmdO+Wf717zd/ehQdqekpLWfRe79ymysrtPBT8Pv/AJ7uQ2rtab2tqzPh5z5/57qvc0lAXJNEXBoXCUXAXA9jdfbTwda8r93O0ZrW3Ka6r7XNjGv9lXrynj19FnsvOnFu+L4Z49fRqUJJpNNNNXTTumuDRexOruYmJjWEhIAAAAAAAAAAAAAAAAAAAACG7ZsDPt7d5u/bw9B+rWUpL9b5L3fuU+Vldp4aPh9/893I7W2r2utm1Ph5z5/57qtc0lAi4C4Si4NC4NC4Si4EXBo0HcfFYrzdxlSlOCfq5SkoPsu90r6xX8tcMrTCrubmmndyddsa5kdhpVTrEcOX3C3FivQAAAAAAAAAAAAAAAAAAAAGf737z992sNh5er0nJPxv2U/Z+/w1qMvJ3/BTw5/P/Pf6ceU2ttXtNbNmfDznz+UfL3+nGpXNFz6LgLgRcJ0Lg0RcBcJIptpJNtuySV229EkExTMzpC9btbmpWrYxJvVUtUus+fw+vIssfC/6uft16Om2fsaKfzL8d/KOvRdUrZLIs3RJAAAAAAAAAAAAAAAAAAAABRN895u12sJh3l4ak09ecIvlz+nMq8vK18FHr0cztfaeuti1P1n+uv7KVcrnNlwaIuSkuDRFwaFwkuBy4TDVK040qUXOUnZJa/4RNNM1TpHFktWq7tUUURrMtL3Z3Xp4NKpUtUrW8X6Y81D86/AuMbFi34qu+p2GBsyjGjeq76/Py+nVYjbWgAAAAAAAAAAAAAAAAAAAACmb67zd32sLh5em8pzT8K9iL9r7fHSuzMnT8uie/n0UG1tpdn+Tanv5z5fL6+314UC5WOWLgRcBcCLhJcCLgdrZmz6uKqRo0Y9qT+UVHjKT4I90W6q53aeLPj41d+uKKI7/AL72q7vbBpYGFo+lNr0ptZvouUehc4+PTaj585dnhYNvFo0p485esbDdAAAAAAAAAAAAAAAAAAAAAVjfLeTzWPc0mnWktdexF/qfvcvr8dLLyezjdp4+yo2ptH8PTuUfFP8AHz6feuZyk3dvNvPN3dyochOszrKLhCLhJcGiLg0Lg0RcJd3Y+y6uMqqlSXVt+GMfabMlu3Vcq3aWzi4teRXuUf8AjWdh7HpYKn3dNXbzlJ+KUub6dOBd2bNNqnSHZ4uJbxqN2j1nzeiZWyAAAAAAA6W1tp08JSdaq3ZNJJWcnJ6JJ8dfozFdu02qd6pr5OTRj25uV8HNgsZTrwjVpSU4vRr7NcGeqLlNdO9TPcyWrtF2iK6J1iXOe2QAAAAAAAAAAPF3o29HA0r5SqSuoRfPjJ+6v8GvkX4tU/OeDRz82nGt6/8AU8IZPiMROpKVScnKUndt6tlJMzM6zxcVcrquVTVVOsy4rkPOhckRcBcJRcGhcDvbG2XVxlVUaS6yk/DGPtP+5nu3bquVbtLZxcWvIr3KfVrexNkUsFSVKkuspPxSlzf9yLuzZptU7tLs8bGox6Nyh6BlbAAAAAAAD5nNRTlJpJJttuySWrbImdO+UTMRGssp3q268bWvG6pwuoLS/Ob6v7W6lHkX5u168uXVxW0s2cm53fDHDq6+wtuVcFPtU/Si/FBv0ZL+H1++h5s3qrVWtLFh5tzFq1p745w1PZG1KWLpqrSd1o08pRl7MlwZdWr1N2nepdpj5NvIo36Jd0ys4AAAAAAAB09r7Sp4SjKvVeS0S8UpPSK6v/Jju3It070sORfosW5rr4ffcx7a20qmLqyr1Xm9FwjFaRXRfl8SiuVzcq3quLiMnIrv3Jrq+/k6dzywFwIuElwIuAuE6O5sjZtXF1Y0aSu3m2/DGPGUnwR7t26rlW7Sz42NXfriihr2wtj0sFSVKmrvWUmvSlLm/wAcC7s2abVOkOzxcajHo3KPX5vRMrYAAAAAAAAKDv7vDdvBUXkn61ri/wDbv9/pzKvNyNZ7On16df283N7Yz/0Lc/Xp1/bzUi5XudRcGju7I2tVwdRVaT6OL8Mo8mv7YyW7lVurepbWLlXMaveo9fm1jYe2aWNpd5TdmspRb9KMuT6deJd2b1N2nWHZ4uVbyaN6j1jyeiZWyAAAAAB81akYRlOTUYxTk23ZKKV22+REzERrKKqopjWeDIt7Nvyx1a6uqULqEdPjN9X+yt1vSZF6btWvLl1cdtHNnJud3wxw6vDuYFfoi4NC4EXAXCUXBo7Oz8FUxNSFGlHtSk7LklxbfBI9U0zVVu08WazYrvVxRRHe1/dzYVPAUu7h6UnZznbOUv4is7L8surFiLVOkcebscTEoxqN2njznzesZ20AAAAAAAAVrfPeJYOn3VNrvprLj2IcZvrrbr8DTy8js43afin+Pmq9p534ejdp+Kf4+fRlrlfN5/HNlO4+dZnWUXJEXAXA7eytqVcJVjWouzWTTzjKPGMlxR7t3KrdW9S2MbIrsV79Etb2DtqljqXeU8mspwb9KMuT5rk+P1RdWb1N2nWHZYmXRk0b1PrHk9MzNoAAAAGd+UPeLtN4Ki8k/WtcZcKfwXHrZcGVebf1ns6fXo53a+brPYUT9enVRrmgoNEXJNEXCS4C4EXCXJh6M6s406cXOUn2Ulq2xETM6Q9UW6q6oppjWZa9unu7DAUs7SqzXpyWn/CPur99eSV1j2ItU9/Hm6/Bwqcaj/6njP8AT3jYbwAAAAAAAB5W8e3KeBpOpK0pu6hC+cpfwlxf5Rgv34tU68+TUzMujGt71XHlDIcbi516k6tR9qUndv8AjokrL5FJVVNU71XFxd25VdrmurjLguQxouAuE6IuDQuB3NkbVq4SrGtSdmsmn4ZR4xkuR7t3KrdW9S2MbIrx69+hr+wtsUsbSVWm7cJRb9KMuT/PEu7N6m7TrDssbJoyKN+l6JlbAAAr2+e31gaFoP1tS8YaZc6nyv8AVrqa2Vf7Onu4z96tDaGX+Htd3xTw6+jIZSbbbbbebbd3fmymcfMzM6yi4EXAXAi4SXAK7aSzbyss3fkExEzOkNX3H3X8zh39ZJ1prTXu4P8ASve5v5dXbYuP2cb1XH2dVs7B7Cnfr+Kf4+S1m4swAAAAAAAABk2/GFxcMRKpifSjJ2pyjfu+xnaCX6Xbh8XnqUuVTcivWv06OR2pavxd37nfHLy+it3NZVlwlFwaFyTRFwkuBFwPQ2HtmrgqqrUnfhKLfoyj7L/PA92rlVurepbWLk149e9T6w2PY+1KWMpRr0XdPJp+KMuMZLg1+HxLu1cpuU71LsLF+i/RFdHD77ndMjM4sXiYUYTq1H2Ywi5N9EszzVVFMTM8HmuuKKZqq4QxPb+1p42vOvPK+UY+zTXhj+9/i2Ud25NyuapcZl5FWRdmufT6POuY2toi4NC4Si4C4EXCdGjeT3dfsqOOxEc2r0otaL/da58vrytY4mP+pV6dXQ7MwN3S9Xx5dV/LFdgAAAAAAAAABw4vC060JUqsYzjJWakrr/081UxVGk8Hi5bpuUzTVGsMt3s3SqYNutSvUo89Zw6S5rr9etRkY02u+O+n2+/Ny+fs2qxO/R30+yr3NZVlwIuAuBFwkuBFwaPX3Z2/UwFbtxvKErKcL5SjzXvLh/kzWb02qtY4c27hZdWNXrynjDZMDjKeIpwrUpKcJK6a/dPk07r5F1RXFdO9TwddbuU3KYqpnWJULym7du1gabyVp1bc9YQ+WUvnErs29rPZx69Pv5KTa+V+jT6/1H38mf3NBQ6FwaIuAuEouSFwLhuFuv53PzmvH1MHkmsqk1w6xXHnpzNvFx+0neq4e622bg9rPaVx4Y/lq5bOlAAAAAAAAAAAAAiUU000mmrNPNW5AZxvjuU6faxODi3DWVJK7jzlDnHpw4ZZKryMTd8VHDy6Oez9l6a3LPDnHRRLmio9EXAXBoi4SXBoXBoi4Fg3U3pqbPc42dSnJN9i9rVLejJctEn0+CNixkVWp84WGFnVY+scYn3eFiMRKrOdSb7UpScpN8ZN3bMEzMzrLSrqmuqaquMuO4eUXCdC4NEXAXCXtbp7AntCv2FeNONpVJLhHhFe87O3zfAzWbM3atOXNuYWJORXpyji2rC4eFKEaVOKhGKUUloki6ppimNIdXTTFMRTHBykvQAAAAAAAAAAAAAABQ99Ny+87WKwcbT1nTWkucocpdOPx1r8nE18dH7KXP2bv/mWuPOPP7/n3zV5ZPL73K1z0xp3Si5IXAi4NC4Toi4C4EXCS4NC4NEXCUXA7WzMBVxVWFCiu1KTsuSXGTfBJZnqiia53aeLLZs1Xa4op4tx2BsengaEaFPO2cpWs5Tesn/ckki7tWot07sOtx7FNmiKKXomRmAAAAAAAAAAAAAAAAACl77bmrFKWJwyUa2so5KNT8T68ePM0snF3/FRx91Vn7Pi946Pi92Vzi4txknFptNNNNNaprgyrc5NMxOkvm4RoXBoi4SXBoi4C4Si4C4EXAK7aSu23ZJK7vyRKYjWdIbLuHuysDR7yql39RLtcexHVU0/3fXnZFtjWOzp1njP3o6fBxIsUaz8U8ei0m03wAAAAAAAAAAAAAAAAAAAKfvvuesYniMOlGulmslGolwfKXJ/J8GtPJxt/wAVPH3VudgRejfo+L3ZJUi4txknFptNSTUlJZNNPRlU5uaZidJfNwhFwFwlFyQuDRFwnQuBFwNF8mW7Haa2hXjkn6mL4y41Wumi63fBM38Sxr+ZV6dV1s3D/Vrj6dWmFiuwAAAAAAAAAAAAAAAAAAAAACnb9bnrGReIw6Ua6WaySqxXB8pcn8nwa08nG3/FTx91bnYMXo36Pi92RVIuLcZJxabTTTTTWTTT0ZVudmmYnSXzcIRcBcJ0RcGhcCLhKw7lbuS2jiEpXVGFpVHplwgnzdvkrvkZ8ez2tXy5tzCxZvV9/wAMcejcKVOMIxhFKMYpRSSslFKySXBFzEadzpoiIjSH0EgAAAAAAAAAAAAAAAAAAAAAACk7/bnLFp4rDJKsl6UVl3kV/wB0vrpytp5OPv8Aip4+6tzsKLsb9Hxe7I5XTad01lZ5O/Iq3PTGndL5uAuBFwnQuDR2NnYKpiatOhSXanOXZS4dW+SSTb6I9U0zVMUwyW7dVyqKaeMt63d2NTwGHhh6eds5StZyqPxTf0+SSXAurVuLdO7DqLFmmzRFFL0zIzAAAAAAAAAAAAAAAAAAAAAAAAAAz3yi7m98pY3Cx9Ys6kIrxr24r21xXH466OVj6+OnjzVWfhb/AOZRHfzZXcrlHoi4NC4NEXCdGxeTXdjzSj51WjatVirJrOFJ5qPSTyb+S4MtMWzuRvTxl0GBi9lTvVcZXY21gAAAAAAAAAAAAAAAAAAAAAAAAAAAAyzyk7n932sfhY+i3erCK8L41Yr2efLXS9q7Kx9PHT69VNn4f6lEfXqzm5oqnRFwLp5Nd2fPK3nNWN6NGSyek6ys1Hqlk38lxZtYtnfq3p4QscDG7Srfq4R7tmLVfAAAAAAAAAAAAAAAAAAAAAAAAAAAAAESSaaeaeWeasBi/lD3ReBqecUF/wDPOWi/05v9D918H8uV6rJsbk70cFDm4nZzv08PZWtibLq42vTw1LxTetsoxXim+iX44mC3RNdW7DVs2Zu1xTD9BbI2dTwlGnh6StGEbLm3xk+rd38y6ooiimKYdLboiimKaeEO4ensAAAAAAAAAAAAAAAAAAAAAAAAAAAAAAcGNwlOvTnRqxU4Ti4yi9Gn9iJiKo0lFVMVRpPBW9x91aOz/OJxk6k5VZU1KUUpKjF+jD43zbyvllkYLFiLeujWxsamzrotZsNoAAAAAAAAAAAAAAAAAAAD/9k="/>
          <p:cNvSpPr>
            <a:spLocks noChangeAspect="1" noChangeArrowheads="1"/>
          </p:cNvSpPr>
          <p:nvPr/>
        </p:nvSpPr>
        <p:spPr bwMode="auto">
          <a:xfrm>
            <a:off x="841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694906"/>
            <a:ext cx="4254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367" y="1828800"/>
            <a:ext cx="5326264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1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82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Properties of the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Linear Correlation Coefficient </a:t>
            </a:r>
            <a:r>
              <a:rPr lang="en-US" altLang="en-US" i="1">
                <a:latin typeface="Times New Roman" pitchFamily="18" charset="0"/>
                <a:ea typeface="ＭＳ Ｐゴシック" pitchFamily="34" charset="-128"/>
              </a:rPr>
              <a:t>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25600"/>
            <a:ext cx="8361363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3000"/>
              </a:spcBef>
              <a:spcAft>
                <a:spcPct val="25000"/>
              </a:spcAft>
              <a:buFontTx/>
              <a:buNone/>
              <a:tabLst>
                <a:tab pos="342900" algn="l"/>
              </a:tabLst>
            </a:pPr>
            <a:r>
              <a:rPr lang="en-US" altLang="en-US" sz="2800" b="1" dirty="0">
                <a:ea typeface="ＭＳ Ｐゴシック" pitchFamily="34" charset="-128"/>
              </a:rPr>
              <a:t>	1.   –1 </a:t>
            </a:r>
            <a:r>
              <a:rPr lang="en-US" altLang="en-US" sz="2800" b="1" dirty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800" b="1" dirty="0">
                <a:ea typeface="ＭＳ Ｐゴシック" pitchFamily="34" charset="-128"/>
              </a:rPr>
              <a:t> </a:t>
            </a:r>
            <a:r>
              <a:rPr lang="en-US" altLang="en-US" b="1" i="1" dirty="0">
                <a:ea typeface="ＭＳ Ｐゴシック" pitchFamily="34" charset="-128"/>
              </a:rPr>
              <a:t>r</a:t>
            </a:r>
            <a:r>
              <a:rPr lang="en-US" altLang="en-US" sz="2800" b="1" dirty="0">
                <a:ea typeface="ＭＳ Ｐゴシック" pitchFamily="34" charset="-128"/>
              </a:rPr>
              <a:t> </a:t>
            </a:r>
            <a:r>
              <a:rPr lang="en-US" altLang="en-US" sz="2800" b="1" dirty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800" b="1" dirty="0">
                <a:ea typeface="ＭＳ Ｐゴシック" pitchFamily="34" charset="-128"/>
              </a:rPr>
              <a:t> 1</a:t>
            </a:r>
          </a:p>
          <a:p>
            <a:pPr eaLnBrk="1" hangingPunct="1">
              <a:spcBef>
                <a:spcPct val="13000"/>
              </a:spcBef>
              <a:spcAft>
                <a:spcPct val="25000"/>
              </a:spcAft>
              <a:buFontTx/>
              <a:buNone/>
              <a:tabLst>
                <a:tab pos="342900" algn="l"/>
              </a:tabLst>
            </a:pPr>
            <a:r>
              <a:rPr lang="en-US" altLang="en-US" sz="2800" b="1" dirty="0">
                <a:ea typeface="ＭＳ Ｐゴシック" pitchFamily="34" charset="-128"/>
              </a:rPr>
              <a:t>	2.   The value of </a:t>
            </a:r>
            <a:r>
              <a:rPr lang="en-US" altLang="en-US" b="1" i="1" dirty="0">
                <a:ea typeface="ＭＳ Ｐゴシック" pitchFamily="34" charset="-128"/>
              </a:rPr>
              <a:t>r</a:t>
            </a:r>
            <a:r>
              <a:rPr lang="en-US" altLang="en-US" sz="2800" b="1" dirty="0">
                <a:ea typeface="ＭＳ Ｐゴシック" pitchFamily="34" charset="-128"/>
              </a:rPr>
              <a:t> does not change if all 	values of either variable are converted 	(linearly: </a:t>
            </a:r>
            <a:r>
              <a:rPr lang="en-US" altLang="en-US" sz="2800" b="1" dirty="0" err="1">
                <a:ea typeface="ＭＳ Ｐゴシック" pitchFamily="34" charset="-128"/>
              </a:rPr>
              <a:t>new_x</a:t>
            </a:r>
            <a:r>
              <a:rPr lang="en-US" altLang="en-US" sz="2800" b="1" dirty="0">
                <a:ea typeface="ＭＳ Ｐゴシック" pitchFamily="34" charset="-128"/>
              </a:rPr>
              <a:t> = ax +b) to a different 	scale.  (</a:t>
            </a:r>
            <a:r>
              <a:rPr lang="en-US" altLang="en-US" sz="2800" b="1" dirty="0" err="1">
                <a:ea typeface="ＭＳ Ｐゴシック" pitchFamily="34" charset="-128"/>
              </a:rPr>
              <a:t>ie</a:t>
            </a:r>
            <a:r>
              <a:rPr lang="en-US" altLang="en-US" sz="2800" b="1" dirty="0">
                <a:ea typeface="ＭＳ Ｐゴシック" pitchFamily="34" charset="-128"/>
              </a:rPr>
              <a:t>. Not a transformation like a log 	transformation.)	</a:t>
            </a:r>
          </a:p>
          <a:p>
            <a:pPr eaLnBrk="1" hangingPunct="1">
              <a:spcBef>
                <a:spcPct val="13000"/>
              </a:spcBef>
              <a:spcAft>
                <a:spcPct val="25000"/>
              </a:spcAft>
              <a:buFontTx/>
              <a:buNone/>
              <a:tabLst>
                <a:tab pos="342900" algn="l"/>
              </a:tabLst>
            </a:pPr>
            <a:r>
              <a:rPr lang="en-US" altLang="en-US" sz="2800" b="1" dirty="0">
                <a:ea typeface="ＭＳ Ｐゴシック" pitchFamily="34" charset="-128"/>
              </a:rPr>
              <a:t>	3. 	</a:t>
            </a:r>
            <a:r>
              <a:rPr lang="en-US" altLang="en-US" b="1" i="1" dirty="0">
                <a:ea typeface="ＭＳ Ｐゴシック" pitchFamily="34" charset="-128"/>
              </a:rPr>
              <a:t>r</a:t>
            </a:r>
            <a:r>
              <a:rPr lang="en-US" altLang="en-US" sz="2800" b="1" dirty="0">
                <a:ea typeface="ＭＳ Ｐゴシック" pitchFamily="34" charset="-128"/>
              </a:rPr>
              <a:t> measures strength of a </a:t>
            </a:r>
            <a:r>
              <a:rPr lang="en-US" altLang="en-US" sz="2800" b="1" i="1" u="sng" dirty="0">
                <a:ea typeface="ＭＳ Ｐゴシック" pitchFamily="34" charset="-128"/>
              </a:rPr>
              <a:t>linear</a:t>
            </a:r>
            <a:r>
              <a:rPr lang="en-US" altLang="en-US" sz="2800" b="1" dirty="0">
                <a:ea typeface="ＭＳ Ｐゴシック" pitchFamily="34" charset="-128"/>
              </a:rPr>
              <a:t> 	relationship.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4313"/>
            <a:ext cx="7772400" cy="70643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Requirements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449388"/>
            <a:ext cx="8083550" cy="4114800"/>
          </a:xfrm>
          <a:noFill/>
        </p:spPr>
        <p:txBody>
          <a:bodyPr lIns="90488" tIns="44450" rIns="90488" bIns="44450"/>
          <a:lstStyle/>
          <a:p>
            <a:pPr marL="463550" indent="-463550" eaLnBrk="1" hangingPunct="1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n-US" altLang="en-US" sz="2800" b="1" dirty="0">
                <a:ea typeface="ＭＳ Ｐゴシック" pitchFamily="34" charset="-128"/>
              </a:rPr>
              <a:t>1.  The sample of paired (</a:t>
            </a:r>
            <a:r>
              <a:rPr lang="en-US" altLang="en-US" sz="2800" b="1" i="1" dirty="0">
                <a:ea typeface="ＭＳ Ｐゴシック" pitchFamily="34" charset="-128"/>
              </a:rPr>
              <a:t>x, y</a:t>
            </a:r>
            <a:r>
              <a:rPr lang="en-US" altLang="en-US" sz="2800" b="1" dirty="0">
                <a:ea typeface="ＭＳ Ｐゴシック" pitchFamily="34" charset="-128"/>
              </a:rPr>
              <a:t>) data is a </a:t>
            </a:r>
            <a:r>
              <a:rPr lang="en-US" altLang="en-US" sz="2800" b="1" dirty="0">
                <a:solidFill>
                  <a:schemeClr val="hlink"/>
                </a:solidFill>
                <a:ea typeface="ＭＳ Ｐゴシック" pitchFamily="34" charset="-128"/>
              </a:rPr>
              <a:t>random</a:t>
            </a:r>
            <a:r>
              <a:rPr lang="en-US" altLang="en-US" sz="2800" b="1" dirty="0">
                <a:ea typeface="ＭＳ Ｐゴシック" pitchFamily="34" charset="-128"/>
              </a:rPr>
              <a:t> sample of independent quantitative data.</a:t>
            </a:r>
          </a:p>
          <a:p>
            <a:pPr marL="463550" indent="-463550" eaLnBrk="1" hangingPunct="1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n-US" altLang="en-US" sz="2800" b="1" dirty="0">
                <a:ea typeface="ＭＳ Ｐゴシック" pitchFamily="34" charset="-128"/>
              </a:rPr>
              <a:t>2.  Visual examination of the scatterplot must confirm that the points approximate a straight-line pattern.</a:t>
            </a:r>
          </a:p>
          <a:p>
            <a:pPr marL="463550" indent="-463550" eaLnBrk="1" hangingPunct="1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FontTx/>
              <a:buNone/>
            </a:pPr>
            <a:r>
              <a:rPr lang="en-US" altLang="en-US" sz="2800" b="1" dirty="0">
                <a:ea typeface="ＭＳ Ｐゴシック" pitchFamily="34" charset="-128"/>
              </a:rPr>
              <a:t>3.  The outliers must be removed if they are known to be errors.  The effects of any other outliers should be considered by calculating </a:t>
            </a:r>
            <a:r>
              <a:rPr lang="en-US" altLang="en-US" sz="2800" b="1" i="1" dirty="0">
                <a:ea typeface="ＭＳ Ｐゴシック" pitchFamily="34" charset="-128"/>
              </a:rPr>
              <a:t>r</a:t>
            </a:r>
            <a:r>
              <a:rPr lang="en-US" altLang="en-US" sz="2800" b="1" dirty="0">
                <a:ea typeface="ＭＳ Ｐゴシック" pitchFamily="34" charset="-128"/>
              </a:rPr>
              <a:t> with and without the outliers included.</a:t>
            </a:r>
            <a:endParaRPr lang="en-US" altLang="en-US" sz="2800" b="1" dirty="0">
              <a:solidFill>
                <a:schemeClr val="hlink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How do we find r?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660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Or we can just use R!!!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6117132"/>
            <a:ext cx="6493522" cy="740868"/>
            <a:chOff x="4019895" y="5586468"/>
            <a:chExt cx="4319128" cy="740723"/>
          </a:xfrm>
        </p:grpSpPr>
        <p:sp>
          <p:nvSpPr>
            <p:cNvPr id="12296" name="TextBox 4"/>
            <p:cNvSpPr txBox="1">
              <a:spLocks noChangeArrowheads="1"/>
            </p:cNvSpPr>
            <p:nvPr/>
          </p:nvSpPr>
          <p:spPr bwMode="auto">
            <a:xfrm>
              <a:off x="4425366" y="5619444"/>
              <a:ext cx="3913657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There’s our sample correlation coefficient (r)!!!</a:t>
              </a:r>
            </a:p>
          </p:txBody>
        </p:sp>
        <p:sp>
          <p:nvSpPr>
            <p:cNvPr id="6" name="Left Arrow 5"/>
            <p:cNvSpPr/>
            <p:nvPr/>
          </p:nvSpPr>
          <p:spPr>
            <a:xfrm rot="5400000">
              <a:off x="3856806" y="5749557"/>
              <a:ext cx="427545" cy="1013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A23D3B-8F9E-DE45-99C6-8E2BF1A6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91704"/>
            <a:ext cx="5177174" cy="4551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618870-DD08-C740-9621-96C786A4E89D}"/>
              </a:ext>
            </a:extLst>
          </p:cNvPr>
          <p:cNvSpPr/>
          <p:nvPr/>
        </p:nvSpPr>
        <p:spPr>
          <a:xfrm>
            <a:off x="1371600" y="510540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92100"/>
            <a:ext cx="6629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Interpreting </a:t>
            </a:r>
            <a:r>
              <a:rPr lang="en-US" altLang="en-US" i="1" dirty="0"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en-US" i="1" baseline="30000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en-US" altLang="en-US" i="1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Explained Variation</a:t>
            </a:r>
            <a:endParaRPr lang="en-US" altLang="en-US" i="1" dirty="0">
              <a:ea typeface="ＭＳ Ｐゴシック" pitchFamily="34" charset="-128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8010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/>
              <a:t>The value of </a:t>
            </a:r>
            <a:r>
              <a:rPr lang="en-US" altLang="en-US" sz="4000" b="1" i="1">
                <a:latin typeface="Times New Roman" pitchFamily="18" charset="0"/>
              </a:rPr>
              <a:t>r</a:t>
            </a:r>
            <a:r>
              <a:rPr lang="en-US" altLang="en-US" sz="4000" b="1" baseline="30000">
                <a:latin typeface="Times New Roman" pitchFamily="18" charset="0"/>
              </a:rPr>
              <a:t>2</a:t>
            </a:r>
            <a:r>
              <a:rPr lang="en-US" altLang="en-US" sz="4000" b="1"/>
              <a:t> is the proportion of the variation in </a:t>
            </a:r>
            <a:r>
              <a:rPr lang="en-US" altLang="en-US" sz="4000" b="1" i="1">
                <a:latin typeface="Times New Roman" pitchFamily="18" charset="0"/>
              </a:rPr>
              <a:t>y</a:t>
            </a:r>
            <a:r>
              <a:rPr lang="en-US" altLang="en-US" sz="4000" b="1"/>
              <a:t> that is explained by the linear relationship between </a:t>
            </a:r>
            <a:r>
              <a:rPr lang="en-US" altLang="en-US" sz="4000" b="1" i="1">
                <a:latin typeface="Times New Roman" pitchFamily="18" charset="0"/>
              </a:rPr>
              <a:t>x</a:t>
            </a:r>
            <a:r>
              <a:rPr lang="en-US" altLang="en-US" sz="4000" b="1"/>
              <a:t> and </a:t>
            </a:r>
            <a:r>
              <a:rPr lang="en-US" altLang="en-US" sz="4000" b="1" i="1">
                <a:latin typeface="Times New Roman" pitchFamily="18" charset="0"/>
              </a:rPr>
              <a:t>y</a:t>
            </a:r>
            <a:r>
              <a:rPr lang="en-US" altLang="en-US" sz="4000" b="1"/>
              <a:t>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3375"/>
            <a:ext cx="85725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475538" y="6253163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20675" y="62484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47800" y="6172200"/>
            <a:ext cx="6027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Price explains 82.3% of the variation in point production for NBA players in this year.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733800" y="3092053"/>
            <a:ext cx="304800" cy="1403747"/>
          </a:xfrm>
          <a:prstGeom prst="lef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854075" y="1881187"/>
            <a:ext cx="304800" cy="368141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133600" y="3733800"/>
            <a:ext cx="304800" cy="1435894"/>
          </a:xfrm>
          <a:prstGeom prst="lef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943600" y="1905000"/>
            <a:ext cx="304800" cy="1403747"/>
          </a:xfrm>
          <a:prstGeom prst="lef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Statistic!!!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46642" y="2499997"/>
                <a:ext cx="4802276" cy="19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5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b="0" i="1" smtClean="0">
                                  <a:latin typeface="Cambria Math"/>
                                </a:rPr>
                                <m:t> 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5400" b="0" i="1" smtClean="0">
                                  <a:latin typeface="Cambria Math"/>
                                </a:rPr>
                                <m:t>1 −</m:t>
                              </m:r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5400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54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42" y="2499997"/>
                <a:ext cx="4802276" cy="19958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dirty="0"/>
              <a:t>Movie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9457" b="70535"/>
          <a:stretch/>
        </p:blipFill>
        <p:spPr>
          <a:xfrm>
            <a:off x="1676400" y="4464466"/>
            <a:ext cx="5775975" cy="1676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1305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dirty="0"/>
              <a:t>R: Movie Data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57" y="787283"/>
            <a:ext cx="6050086" cy="198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879946"/>
            <a:ext cx="5410200" cy="303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85876"/>
            <a:ext cx="9175652" cy="310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82ECE-913D-4F4C-B8E0-4A1D4DE24588}"/>
              </a:ext>
            </a:extLst>
          </p:cNvPr>
          <p:cNvSpPr txBox="1"/>
          <p:nvPr/>
        </p:nvSpPr>
        <p:spPr>
          <a:xfrm>
            <a:off x="993094" y="6564784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45177-DA3B-644A-9B26-5C7F3438C61D}"/>
              </a:ext>
            </a:extLst>
          </p:cNvPr>
          <p:cNvSpPr txBox="1"/>
          <p:nvPr/>
        </p:nvSpPr>
        <p:spPr>
          <a:xfrm>
            <a:off x="538389" y="655022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7997A-3344-1F44-8255-B07D87AA476B}"/>
              </a:ext>
            </a:extLst>
          </p:cNvPr>
          <p:cNvSpPr txBox="1"/>
          <p:nvPr/>
        </p:nvSpPr>
        <p:spPr>
          <a:xfrm>
            <a:off x="1447800" y="65502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DB04-516B-3C49-B8EE-EAD5E0149BD3}"/>
              </a:ext>
            </a:extLst>
          </p:cNvPr>
          <p:cNvSpPr txBox="1"/>
          <p:nvPr/>
        </p:nvSpPr>
        <p:spPr>
          <a:xfrm>
            <a:off x="2781300" y="6541022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3ED98-6806-3147-853B-FFB8518628BB}"/>
              </a:ext>
            </a:extLst>
          </p:cNvPr>
          <p:cNvSpPr txBox="1"/>
          <p:nvPr/>
        </p:nvSpPr>
        <p:spPr>
          <a:xfrm>
            <a:off x="4555008" y="6595988"/>
            <a:ext cx="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label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132B6-90E2-2F4B-889E-93C42EF9428B}"/>
              </a:ext>
            </a:extLst>
          </p:cNvPr>
          <p:cNvSpPr txBox="1"/>
          <p:nvPr/>
        </p:nvSpPr>
        <p:spPr>
          <a:xfrm>
            <a:off x="6079008" y="6550223"/>
            <a:ext cx="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label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7709D-4B2D-064E-BE0E-06368DC36A50}"/>
              </a:ext>
            </a:extLst>
          </p:cNvPr>
          <p:cNvSpPr txBox="1"/>
          <p:nvPr/>
        </p:nvSpPr>
        <p:spPr>
          <a:xfrm>
            <a:off x="7312870" y="6537172"/>
            <a:ext cx="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plot char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732D0-EDCF-7945-891B-682321C53024}"/>
              </a:ext>
            </a:extLst>
          </p:cNvPr>
          <p:cNvSpPr txBox="1"/>
          <p:nvPr/>
        </p:nvSpPr>
        <p:spPr>
          <a:xfrm>
            <a:off x="8348640" y="6550223"/>
            <a:ext cx="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dot color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05E99-929E-3141-98B2-6CF0C6EE29EC}"/>
              </a:ext>
            </a:extLst>
          </p:cNvPr>
          <p:cNvSpPr txBox="1"/>
          <p:nvPr/>
        </p:nvSpPr>
        <p:spPr>
          <a:xfrm rot="16200000">
            <a:off x="554891" y="4214775"/>
            <a:ext cx="235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DF67A-E73E-9B45-9AA4-AB54B0E22DA5}"/>
              </a:ext>
            </a:extLst>
          </p:cNvPr>
          <p:cNvSpPr txBox="1"/>
          <p:nvPr/>
        </p:nvSpPr>
        <p:spPr>
          <a:xfrm>
            <a:off x="3357924" y="5888160"/>
            <a:ext cx="26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Explanatory Variable </a:t>
            </a:r>
          </a:p>
        </p:txBody>
      </p:sp>
    </p:spTree>
    <p:extLst>
      <p:ext uri="{BB962C8B-B14F-4D97-AF65-F5344CB8AC3E}">
        <p14:creationId xmlns:p14="http://schemas.microsoft.com/office/powerpoint/2010/main" val="128986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181100" y="76200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Key Concept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676400" y="1049337"/>
            <a:ext cx="2066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Examples :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04800" y="1735137"/>
            <a:ext cx="445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/>
              <a:t>Studying Hours and Grades!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5575" y="3792537"/>
            <a:ext cx="4187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/>
              <a:t>Sleep v. Stress Level.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531018" y="6257272"/>
            <a:ext cx="801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chemeClr val="hlink"/>
                </a:solidFill>
              </a:rPr>
              <a:t>Sample Linear correlation coefficient: </a:t>
            </a:r>
            <a:r>
              <a:rPr lang="en-US" altLang="en-US" sz="2800" b="1" i="1" dirty="0">
                <a:solidFill>
                  <a:schemeClr val="hlink"/>
                </a:solidFill>
              </a:rPr>
              <a:t>r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71562"/>
            <a:ext cx="37338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820737"/>
            <a:ext cx="7646987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182937"/>
            <a:ext cx="4037012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1225"/>
            <a:ext cx="81629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-33338" y="514921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We would like a numerical measurement of the strength of the relationship between two variables representing quantitative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  <p:bldP spid="3081" grpId="0"/>
      <p:bldP spid="308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dirty="0"/>
              <a:t>R: Movie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8" y="1219200"/>
            <a:ext cx="7922064" cy="472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E76472-F1B8-4B47-8962-A6ABF6305303}"/>
              </a:ext>
            </a:extLst>
          </p:cNvPr>
          <p:cNvCxnSpPr>
            <a:cxnSpLocks/>
          </p:cNvCxnSpPr>
          <p:nvPr/>
        </p:nvCxnSpPr>
        <p:spPr>
          <a:xfrm flipH="1">
            <a:off x="4058676" y="2168244"/>
            <a:ext cx="64701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C34681-8AD0-D14D-93B7-303B68DC07AE}"/>
              </a:ext>
            </a:extLst>
          </p:cNvPr>
          <p:cNvSpPr txBox="1"/>
          <p:nvPr/>
        </p:nvSpPr>
        <p:spPr>
          <a:xfrm>
            <a:off x="4732586" y="169794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/ independent variable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E27C6-F19C-084E-9858-CB5A6117925F}"/>
              </a:ext>
            </a:extLst>
          </p:cNvPr>
          <p:cNvSpPr txBox="1"/>
          <p:nvPr/>
        </p:nvSpPr>
        <p:spPr>
          <a:xfrm>
            <a:off x="6667500" y="14872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/ dependent variable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D4A42-9F81-924F-B8EC-F1C9D23478CA}"/>
              </a:ext>
            </a:extLst>
          </p:cNvPr>
          <p:cNvCxnSpPr>
            <a:cxnSpLocks/>
          </p:cNvCxnSpPr>
          <p:nvPr/>
        </p:nvCxnSpPr>
        <p:spPr>
          <a:xfrm flipH="1">
            <a:off x="6045137" y="2168244"/>
            <a:ext cx="61934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14B9599-0F2B-B740-9D52-F58A200C4038}"/>
              </a:ext>
            </a:extLst>
          </p:cNvPr>
          <p:cNvSpPr/>
          <p:nvPr/>
        </p:nvSpPr>
        <p:spPr>
          <a:xfrm>
            <a:off x="821158" y="2590800"/>
            <a:ext cx="1236242" cy="346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40C96-BF07-FC45-86E6-0162B11C8499}"/>
              </a:ext>
            </a:extLst>
          </p:cNvPr>
          <p:cNvCxnSpPr>
            <a:cxnSpLocks/>
          </p:cNvCxnSpPr>
          <p:nvPr/>
        </p:nvCxnSpPr>
        <p:spPr>
          <a:xfrm>
            <a:off x="990600" y="853281"/>
            <a:ext cx="387925" cy="177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FE58F8-4996-304E-8DA9-E11C63BBA23A}"/>
                  </a:ext>
                </a:extLst>
              </p:cNvPr>
              <p:cNvSpPr txBox="1"/>
              <p:nvPr/>
            </p:nvSpPr>
            <p:spPr>
              <a:xfrm>
                <a:off x="0" y="273196"/>
                <a:ext cx="3092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Provides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FE58F8-4996-304E-8DA9-E11C63BB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3196"/>
                <a:ext cx="3092890" cy="584775"/>
              </a:xfrm>
              <a:prstGeom prst="rect">
                <a:avLst/>
              </a:prstGeom>
              <a:blipFill>
                <a:blip r:embed="rId4"/>
                <a:stretch>
                  <a:fillRect l="-820"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3E90596-D5B8-DB4D-B0C9-739A0DC38FBE}"/>
              </a:ext>
            </a:extLst>
          </p:cNvPr>
          <p:cNvSpPr/>
          <p:nvPr/>
        </p:nvSpPr>
        <p:spPr>
          <a:xfrm>
            <a:off x="3145942" y="3938166"/>
            <a:ext cx="2721458" cy="32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58AC05-AD08-C14A-A773-D20AC79A5404}"/>
              </a:ext>
            </a:extLst>
          </p:cNvPr>
          <p:cNvCxnSpPr>
            <a:cxnSpLocks/>
          </p:cNvCxnSpPr>
          <p:nvPr/>
        </p:nvCxnSpPr>
        <p:spPr>
          <a:xfrm flipH="1">
            <a:off x="6018244" y="3581400"/>
            <a:ext cx="872300" cy="4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F6C0D7-FD80-C441-9A11-4A15448F6EC5}"/>
              </a:ext>
            </a:extLst>
          </p:cNvPr>
          <p:cNvSpPr txBox="1"/>
          <p:nvPr/>
        </p:nvSpPr>
        <p:spPr>
          <a:xfrm>
            <a:off x="7041388" y="315939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pvalue</a:t>
            </a:r>
            <a:r>
              <a:rPr lang="en-US" dirty="0"/>
              <a:t> = .002762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908BFF55-930D-D248-8F1A-474FC619A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34" y="6086719"/>
            <a:ext cx="8115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There is sufficient evidence at the alpha = .05 level of significance to suggest that the data are linearly correlated (</a:t>
            </a:r>
            <a:r>
              <a:rPr lang="en-US" altLang="en-US" sz="1800" dirty="0" err="1"/>
              <a:t>pvalue</a:t>
            </a:r>
            <a:r>
              <a:rPr lang="en-US" altLang="en-US" sz="1800" dirty="0"/>
              <a:t> = .0028)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68E07-834A-2B40-B4C8-2B9F1CE5DF78}"/>
              </a:ext>
            </a:extLst>
          </p:cNvPr>
          <p:cNvSpPr txBox="1"/>
          <p:nvPr/>
        </p:nvSpPr>
        <p:spPr>
          <a:xfrm>
            <a:off x="4972297" y="4999919"/>
            <a:ext cx="21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Reject Ho</a:t>
            </a:r>
          </a:p>
        </p:txBody>
      </p:sp>
    </p:spTree>
    <p:extLst>
      <p:ext uri="{BB962C8B-B14F-4D97-AF65-F5344CB8AC3E}">
        <p14:creationId xmlns:p14="http://schemas.microsoft.com/office/powerpoint/2010/main" val="17792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3" grpId="0"/>
      <p:bldP spid="14" grpId="0" animBg="1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Movies!!!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058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38400" y="4459327"/>
            <a:ext cx="2133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Critical Value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charset="0"/>
              </a:rPr>
              <a:t>t = ±02.57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172200" y="4109701"/>
            <a:ext cx="29514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There is sufficient evidence at the alpha = .05 level of significance to suggest that the data are linearly correlated (</a:t>
            </a:r>
            <a:r>
              <a:rPr lang="en-US" altLang="en-US" sz="1800" dirty="0" err="1"/>
              <a:t>pvalue</a:t>
            </a:r>
            <a:r>
              <a:rPr lang="en-US" altLang="en-US" sz="1800" dirty="0"/>
              <a:t> = .0028)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28600" y="6381690"/>
            <a:ext cx="876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Other factors may include the type of movie, the actors in the movie, etc…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04800" y="5644753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However, about r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 86% of the variation in the Gross Sales is explained by the Movies Budget!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8255" y="3581400"/>
                <a:ext cx="1802224" cy="16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.926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7 −2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.926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.926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1−.857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=5.48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55" y="3581400"/>
                <a:ext cx="1802224" cy="1641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31321" y="5193268"/>
            <a:ext cx="21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pvalue</a:t>
            </a:r>
            <a:r>
              <a:rPr lang="en-US" dirty="0"/>
              <a:t> =.0028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7001" y="3657600"/>
            <a:ext cx="21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Reject Ho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24" y="3530148"/>
            <a:ext cx="1433512" cy="9379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56" y="3797612"/>
            <a:ext cx="2209800" cy="1241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302333-906C-0A4A-BFDC-0D3D43B4822E}"/>
              </a:ext>
            </a:extLst>
          </p:cNvPr>
          <p:cNvSpPr/>
          <p:nvPr/>
        </p:nvSpPr>
        <p:spPr>
          <a:xfrm>
            <a:off x="4331321" y="5193268"/>
            <a:ext cx="1688479" cy="39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18AA0-F5D0-F046-A25B-A06AA6EF0FD3}"/>
              </a:ext>
            </a:extLst>
          </p:cNvPr>
          <p:cNvSpPr/>
          <p:nvPr/>
        </p:nvSpPr>
        <p:spPr>
          <a:xfrm>
            <a:off x="6172200" y="4084656"/>
            <a:ext cx="2951480" cy="1524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4BB38-B9C9-2C41-8205-458F6C8478F1}"/>
              </a:ext>
            </a:extLst>
          </p:cNvPr>
          <p:cNvSpPr/>
          <p:nvPr/>
        </p:nvSpPr>
        <p:spPr>
          <a:xfrm>
            <a:off x="6986168" y="3610428"/>
            <a:ext cx="1319632" cy="385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/>
      <p:bldP spid="28680" grpId="0"/>
      <p:bldP spid="28681" grpId="0"/>
      <p:bldP spid="3" grpId="0"/>
      <p:bldP spid="4" grpId="0"/>
      <p:bldP spid="12" grpId="0"/>
      <p:bldP spid="5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/>
          <a:lstStyle/>
          <a:p>
            <a:r>
              <a:rPr lang="en-US" dirty="0"/>
              <a:t>R: Parent Child Heights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3006"/>
            <a:ext cx="82296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5000"/>
          <a:stretch/>
        </p:blipFill>
        <p:spPr>
          <a:xfrm>
            <a:off x="2133600" y="4114800"/>
            <a:ext cx="492086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/>
          <a:lstStyle/>
          <a:p>
            <a:r>
              <a:rPr lang="en-US" dirty="0"/>
              <a:t>R: Parent Child Heights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591300" cy="17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2902980"/>
            <a:ext cx="6096000" cy="34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79409"/>
            <a:ext cx="9144000" cy="2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/>
          <a:lstStyle/>
          <a:p>
            <a:r>
              <a:rPr lang="en-US" dirty="0"/>
              <a:t>R: Parent Child Heights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43000"/>
            <a:ext cx="7162800" cy="53872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2F2FB-3282-EA4C-9AD3-2F686FC02FC0}"/>
                  </a:ext>
                </a:extLst>
              </p:cNvPr>
              <p:cNvSpPr txBox="1"/>
              <p:nvPr/>
            </p:nvSpPr>
            <p:spPr>
              <a:xfrm>
                <a:off x="4191000" y="1664864"/>
                <a:ext cx="3092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Provides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2F2FB-3282-EA4C-9AD3-2F686FC02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664864"/>
                <a:ext cx="3092890" cy="584775"/>
              </a:xfrm>
              <a:prstGeom prst="rect">
                <a:avLst/>
              </a:prstGeom>
              <a:blipFill>
                <a:blip r:embed="rId4"/>
                <a:stretch>
                  <a:fillRect l="-816"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A3C605F-7AFF-D243-A1B0-000C4280034D}"/>
              </a:ext>
            </a:extLst>
          </p:cNvPr>
          <p:cNvSpPr/>
          <p:nvPr/>
        </p:nvSpPr>
        <p:spPr>
          <a:xfrm>
            <a:off x="3296786" y="4811659"/>
            <a:ext cx="2418214" cy="293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EA7111-BCEB-6E41-8EF3-3299702DAC3B}"/>
              </a:ext>
            </a:extLst>
          </p:cNvPr>
          <p:cNvCxnSpPr>
            <a:cxnSpLocks/>
          </p:cNvCxnSpPr>
          <p:nvPr/>
        </p:nvCxnSpPr>
        <p:spPr>
          <a:xfrm flipH="1">
            <a:off x="5737445" y="4452040"/>
            <a:ext cx="872300" cy="4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DEE9A4-DC5D-B84D-93E3-CFD9C58BED51}"/>
              </a:ext>
            </a:extLst>
          </p:cNvPr>
          <p:cNvSpPr txBox="1"/>
          <p:nvPr/>
        </p:nvSpPr>
        <p:spPr>
          <a:xfrm>
            <a:off x="6705600" y="40438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pvalue</a:t>
            </a:r>
            <a:r>
              <a:rPr lang="en-US" dirty="0"/>
              <a:t> =</a:t>
            </a:r>
          </a:p>
          <a:p>
            <a:r>
              <a:rPr lang="en-US" dirty="0"/>
              <a:t> .05691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C1CD318-03AD-3A41-AC27-F9BBA6A1F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306329"/>
            <a:ext cx="8115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There is not sufficient evidence to suggest that the mother’s and daughter’s heights are linearly correlated (</a:t>
            </a:r>
            <a:r>
              <a:rPr lang="en-US" altLang="en-US" sz="1800" dirty="0" err="1"/>
              <a:t>pvalue</a:t>
            </a:r>
            <a:r>
              <a:rPr lang="en-US" altLang="en-US" sz="1800" dirty="0"/>
              <a:t> = .0028).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C0227-2B7E-3741-AEF8-B6C033B1FD52}"/>
              </a:ext>
            </a:extLst>
          </p:cNvPr>
          <p:cNvSpPr txBox="1"/>
          <p:nvPr/>
        </p:nvSpPr>
        <p:spPr>
          <a:xfrm>
            <a:off x="4800600" y="5661450"/>
            <a:ext cx="21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 to Reject Ho</a:t>
            </a:r>
          </a:p>
        </p:txBody>
      </p:sp>
    </p:spTree>
    <p:extLst>
      <p:ext uri="{BB962C8B-B14F-4D97-AF65-F5344CB8AC3E}">
        <p14:creationId xmlns:p14="http://schemas.microsoft.com/office/powerpoint/2010/main" val="26830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Parent/Child Heights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590800" y="4474705"/>
            <a:ext cx="2133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Critical Value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charset="0"/>
              </a:rPr>
              <a:t>±2.45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28600" y="5692775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It is estimated that r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 48% of the variation in the daughters height is explained by the mothers height!  </a:t>
            </a: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296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400800" y="3810000"/>
            <a:ext cx="2743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There is not sufficient evidence at the alpha = .05 level of significance to suggest that the data are linearly correlated (</a:t>
            </a:r>
            <a:r>
              <a:rPr lang="en-US" altLang="en-US" sz="1800" dirty="0" err="1"/>
              <a:t>pvalue</a:t>
            </a:r>
            <a:r>
              <a:rPr lang="en-US" altLang="en-US" sz="1800" dirty="0"/>
              <a:t> = .0569).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34455" y="3200400"/>
                <a:ext cx="1802225" cy="163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.693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8 −2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.693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.693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1−.480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55" y="3200400"/>
                <a:ext cx="1802225" cy="1638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12601" y="4918630"/>
            <a:ext cx="21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pvalue</a:t>
            </a:r>
            <a:r>
              <a:rPr lang="en-US" dirty="0"/>
              <a:t> =.0569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9560" y="3327876"/>
            <a:ext cx="21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FTR Ho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799" y="3271282"/>
            <a:ext cx="1625183" cy="107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18" y="3382963"/>
            <a:ext cx="2291108" cy="12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0" grpId="0"/>
      <p:bldP spid="11" grpId="0"/>
      <p:bldP spid="16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Quiz Q1: Crickets!!!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785" y="39624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R to create a scatter plot of the data with cricket chirps on the y axis and temperature on the X axis.  Does there appear to be visual evidence of a linear trend between cricket chirps and temperature?  </a:t>
            </a:r>
          </a:p>
          <a:p>
            <a:pPr marL="342900" indent="-342900">
              <a:buAutoNum type="arabicPeriod"/>
            </a:pPr>
            <a:r>
              <a:rPr lang="en-US" dirty="0"/>
              <a:t>Use R to find the correlation coefficient.  Show your code.</a:t>
            </a:r>
          </a:p>
          <a:p>
            <a:pPr marL="342900" indent="-342900">
              <a:buAutoNum type="arabicPeriod"/>
            </a:pPr>
            <a:r>
              <a:rPr lang="en-US" dirty="0"/>
              <a:t>Use R to find the </a:t>
            </a:r>
            <a:r>
              <a:rPr lang="en-US" dirty="0" err="1"/>
              <a:t>pvalue</a:t>
            </a:r>
            <a:r>
              <a:rPr lang="en-US" dirty="0"/>
              <a:t> of a hypothesis test to test for significant linear correlation between cricket chirps and temperature. Show your code.  </a:t>
            </a:r>
          </a:p>
          <a:p>
            <a:pPr marL="342900" indent="-342900">
              <a:buAutoNum type="arabicPeriod"/>
            </a:pPr>
            <a:r>
              <a:rPr lang="en-US" dirty="0"/>
              <a:t>Based on the </a:t>
            </a:r>
            <a:r>
              <a:rPr lang="en-US" dirty="0" err="1"/>
              <a:t>pvalue</a:t>
            </a:r>
            <a:r>
              <a:rPr lang="en-US" dirty="0"/>
              <a:t> and hypothesis test from above, write a conclusion in non statistical language with respect to the presence or absence of linear correlation.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Quiz Q2: Marathons!!!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5446" y="41148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R to create a scatter plot of the data with temperature on the y axis and time on the X axis.  Does there appear to be visual evidence of a linear trend between temperature and time?  </a:t>
            </a:r>
          </a:p>
          <a:p>
            <a:pPr marL="342900" indent="-342900">
              <a:buAutoNum type="arabicPeriod"/>
            </a:pPr>
            <a:r>
              <a:rPr lang="en-US" dirty="0"/>
              <a:t>Use R to find the correlation coefficient.  Show your code.</a:t>
            </a:r>
          </a:p>
          <a:p>
            <a:pPr marL="342900" indent="-342900">
              <a:buAutoNum type="arabicPeriod"/>
            </a:pPr>
            <a:r>
              <a:rPr lang="en-US" dirty="0"/>
              <a:t>Use R to find the </a:t>
            </a:r>
            <a:r>
              <a:rPr lang="en-US" dirty="0" err="1"/>
              <a:t>pvalue</a:t>
            </a:r>
            <a:r>
              <a:rPr lang="en-US" dirty="0"/>
              <a:t> of a hypothesis test to test for significant linear correlation between temperature and time. Show your code.  </a:t>
            </a:r>
          </a:p>
          <a:p>
            <a:pPr marL="342900" indent="-342900">
              <a:buAutoNum type="arabicPeriod"/>
            </a:pPr>
            <a:r>
              <a:rPr lang="en-US" dirty="0"/>
              <a:t>Based on the </a:t>
            </a:r>
            <a:r>
              <a:rPr lang="en-US" dirty="0" err="1"/>
              <a:t>pvalue</a:t>
            </a:r>
            <a:r>
              <a:rPr lang="en-US" dirty="0"/>
              <a:t> and hypothesis test from above, write a conclusion in non statistical language with respect to the presence or absence of linear correlation.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14313"/>
            <a:ext cx="7772400" cy="68421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Exploring the Data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49288" y="2401888"/>
            <a:ext cx="80248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/>
              <a:t>We can often see a relationship between two variables by constructing a SCATTERPLOT.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03200" y="165100"/>
            <a:ext cx="869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Scatterplots of Paired Data</a:t>
            </a:r>
          </a:p>
        </p:txBody>
      </p:sp>
      <p:pic>
        <p:nvPicPr>
          <p:cNvPr id="8196" name="Picture 4" descr="10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8"/>
          <a:stretch>
            <a:fillRect/>
          </a:stretch>
        </p:blipFill>
        <p:spPr bwMode="auto">
          <a:xfrm>
            <a:off x="958850" y="971550"/>
            <a:ext cx="7318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10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0"/>
          <a:stretch>
            <a:fillRect/>
          </a:stretch>
        </p:blipFill>
        <p:spPr bwMode="auto">
          <a:xfrm>
            <a:off x="922338" y="3419475"/>
            <a:ext cx="7318375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03200" y="165100"/>
            <a:ext cx="869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Scatterplots of Paired Data</a:t>
            </a:r>
          </a:p>
        </p:txBody>
      </p:sp>
      <p:pic>
        <p:nvPicPr>
          <p:cNvPr id="10244" name="Picture 4" descr="10_0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3" b="9437"/>
          <a:stretch/>
        </p:blipFill>
        <p:spPr bwMode="auto">
          <a:xfrm>
            <a:off x="615950" y="1631951"/>
            <a:ext cx="2695575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0_0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3" b="9715"/>
          <a:stretch/>
        </p:blipFill>
        <p:spPr bwMode="auto">
          <a:xfrm>
            <a:off x="3192463" y="1566863"/>
            <a:ext cx="5381625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1" y="5254090"/>
            <a:ext cx="2438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 relationship: r = -.0045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5254089"/>
            <a:ext cx="434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Non linear relationship: r = .00072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Which correlation coefficient best describes the scatter plot?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46100" y="2362200"/>
            <a:ext cx="8140700" cy="42672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>
                <a:ea typeface="ＭＳ Ｐゴシック" pitchFamily="34" charset="-128"/>
              </a:rPr>
              <a:t>r = .32</a:t>
            </a:r>
          </a:p>
          <a:p>
            <a:pPr marL="514350" indent="-514350">
              <a:buFontTx/>
              <a:buAutoNum type="alphaUcPeriod"/>
            </a:pPr>
            <a:r>
              <a:rPr lang="en-US" altLang="en-US">
                <a:ea typeface="ＭＳ Ｐゴシック" pitchFamily="34" charset="-128"/>
              </a:rPr>
              <a:t>r = 0</a:t>
            </a:r>
          </a:p>
          <a:p>
            <a:pPr marL="514350" indent="-514350">
              <a:buFontTx/>
              <a:buAutoNum type="alphaUcPeriod"/>
            </a:pPr>
            <a:r>
              <a:rPr lang="en-US" altLang="en-US">
                <a:ea typeface="ＭＳ Ｐゴシック" pitchFamily="34" charset="-128"/>
              </a:rPr>
              <a:t>r = -1</a:t>
            </a:r>
          </a:p>
          <a:p>
            <a:pPr marL="514350" indent="-514350">
              <a:buFontTx/>
              <a:buAutoNum type="alphaUcPeriod"/>
            </a:pPr>
            <a:r>
              <a:rPr lang="en-US" altLang="en-US">
                <a:ea typeface="ＭＳ Ｐゴシック" pitchFamily="34" charset="-128"/>
              </a:rPr>
              <a:t>r = -.78</a:t>
            </a:r>
          </a:p>
          <a:p>
            <a:pPr marL="514350" indent="-514350">
              <a:buFontTx/>
              <a:buAutoNum type="alphaUcPeriod"/>
            </a:pPr>
            <a:r>
              <a:rPr lang="en-US" altLang="en-US">
                <a:ea typeface="ＭＳ Ｐゴシック" pitchFamily="34" charset="-128"/>
              </a:rPr>
              <a:t>r = -.1</a:t>
            </a:r>
          </a:p>
          <a:p>
            <a:pPr marL="514350" indent="-514350">
              <a:buFontTx/>
              <a:buAutoNum type="alphaUcPeriod"/>
            </a:pPr>
            <a:r>
              <a:rPr lang="en-US" altLang="en-US">
                <a:ea typeface="ＭＳ Ｐゴシック" pitchFamily="34" charset="-128"/>
              </a:rPr>
              <a:t>r = .80</a:t>
            </a:r>
          </a:p>
          <a:p>
            <a:pPr marL="514350" indent="-514350">
              <a:buFontTx/>
              <a:buAutoNum type="alphaUcPeriod"/>
            </a:pPr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7172" name="Picture 2" descr="http://www.statmethods.net/graphs/images/scatterplot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48133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4191000"/>
            <a:ext cx="4254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Which correlation coefficient best describes the scatter plot?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46100" y="2362200"/>
            <a:ext cx="8140700" cy="42672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.32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-.89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1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-.345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.95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-.5</a:t>
            </a:r>
          </a:p>
          <a:p>
            <a:pPr marL="514350" indent="-514350">
              <a:buFontTx/>
              <a:buAutoNum type="alphaUcPeriod"/>
            </a:pP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8196" name="Picture 2" descr="http://cnx.org/content/m10950/latest/age_scatterplo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556260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12" descr="data:image/jpeg;base64,/9j/4AAQSkZJRgABAQAAAQABAAD/2wCEAAkGBw8OEA8ODxIPDxUVEBURGBcQDg8PDxkQFxQWGhQTFhQYHCggGBsnGxQTIj0tJSktLi4uFx8zODMsQygtLiwBCgoKDg0OGxAQGywlHyYsNDIwNzQsLCwyODc0LCwsNCs0NCwsLCw0NC0sLCw0NDIsLCwsLCwsLyw0LCwvLCwsLP/AABEIANUA7QMBEQACEQEDEQH/xAAcAAEAAwADAQEAAAAAAAAAAAAAAQYHAwQFAgj/xAA5EAACAQIDBQMLBAEFAQAAAAAAAQIDEQQhMQUGQVFhEhMyBxQiI1JicYGRsdFCocHw4UNTcsLxJP/EABsBAQACAwEBAAAAAAAAAAAAAAABBQMEBgIH/8QAMhEBAAEDAQUGBAcBAQEAAAAAAAECAwQRBRIxQdETISJRgbEyYXHwFCNDkaHB4ULxYv/aAAwDAQACEQMRAD8A3EAAAAAAAAAAAAAAAAAAAAAAAAAAAACs7ybyqjejQalU0ctYw6dZfYr8rM3fBRx9v9c/tXbMWNbVnvq5z5f77G5W03Vpzozk5Tg3JNu8nCTzzebtJv6oYF7epmieMffubAzZu25tVzrVHf8AWJ6T7wsxYOgAAAAAAAAAAAAAAAAAAAAAAAAAAAAAAFP3n3nt2qGGlnpKaenOMHz6/Qq8rM/4t+s9OrmNrbZ3dbNie/nP9R1U25WOT0dvZO0JYatCsr5PNc4PxL6fvYy2rk264qht4WTONfpuRy4/Tn9+bVKNWM4xnF3UkpJrRp6M6GmqKo1jg+jUVxXTFVPCX2S9AAAAAAAAAAAAAAAAAAAAAAAAAAAAKPvRvP2+1Qw79HSU0/FzjF+z14/DWpysve8FHDzcntXbG/rZsT3c58/lHy+fP6cancr3NIuAuBdNxdr3Twk3mryp35ayh8tfryLPAvfpz6dHWbAztY/D1z3xw/uP7/fyXEs3SgAAAAAAAAAAAAAAAAAAAAAAAAAhu2byBM6KHvVvN33aoUHanpKS1n0Xu/f4a0+Vl9p4KPh9/wDPf6ceQ2ttbtdbNmfDznz+X09/pxqtzRc9oXCdEXBoXA+8PXlTnGpBuMotST6omJmJ1jiyWrlVuuK6Z0mGrbF2nHF0Y1Y5PSS9ma1X94NF/YvRdo3o9X0HDyqcm1Fyn1+Uu+Zm0AAAAAAAAAAAAAAAAAAAAAAAIk0k28ks89LAmdO+Wf717zd/ehQdqekpLWfRe79ymysrtPBT8Pv/AJ7uQ2rtab2tqzPh5z5/57qvc0lAXJNEXBoXCUXAXA9jdfbTwda8r93O0ZrW3Ka6r7XNjGv9lXrynj19FnsvOnFu+L4Z49fRqUJJpNNNNXTTumuDRexOruYmJjWEhIAAAAAAAAAAAAAAAAAAAACG7ZsDPt7d5u/bw9B+rWUpL9b5L3fuU+Vldp4aPh9/893I7W2r2utm1Ph5z5/57qtc0lAi4C4Si4NC4NC4Si4EXBo0HcfFYrzdxlSlOCfq5SkoPsu90r6xX8tcMrTCrubmmndyddsa5kdhpVTrEcOX3C3FivQAAAAAAAAAAAAAAAAAAAAGf737z992sNh5er0nJPxv2U/Z+/w1qMvJ3/BTw5/P/Pf6ceU2ttXtNbNmfDznz+UfL3+nGpXNFz6LgLgRcJ0Lg0RcBcJIptpJNtuySV229EkExTMzpC9btbmpWrYxJvVUtUus+fw+vIssfC/6uft16Om2fsaKfzL8d/KOvRdUrZLIs3RJAAAAAAAAAAAAAAAAAAAABRN895u12sJh3l4ak09ecIvlz+nMq8vK18FHr0cztfaeuti1P1n+uv7KVcrnNlwaIuSkuDRFwaFwkuBy4TDVK040qUXOUnZJa/4RNNM1TpHFktWq7tUUURrMtL3Z3Xp4NKpUtUrW8X6Y81D86/AuMbFi34qu+p2GBsyjGjeq76/Py+nVYjbWgAAAAAAAAAAAAAAAAAAAACmb67zd32sLh5em8pzT8K9iL9r7fHSuzMnT8uie/n0UG1tpdn+Tanv5z5fL6+314UC5WOWLgRcBcCLhJcCLgdrZmz6uKqRo0Y9qT+UVHjKT4I90W6q53aeLPj41d+uKKI7/AL72q7vbBpYGFo+lNr0ptZvouUehc4+PTaj585dnhYNvFo0p485esbDdAAAAAAAAAAAAAAAAAAAAAVjfLeTzWPc0mnWktdexF/qfvcvr8dLLyezjdp4+yo2ptH8PTuUfFP8AHz6feuZyk3dvNvPN3dyochOszrKLhCLhJcGiLg0Lg0RcJd3Y+y6uMqqlSXVt+GMfabMlu3Vcq3aWzi4teRXuUf8AjWdh7HpYKn3dNXbzlJ+KUub6dOBd2bNNqnSHZ4uJbxqN2j1nzeiZWyAAAAAAA6W1tp08JSdaq3ZNJJWcnJ6JJ8dfozFdu02qd6pr5OTRj25uV8HNgsZTrwjVpSU4vRr7NcGeqLlNdO9TPcyWrtF2iK6J1iXOe2QAAAAAAAAAAPF3o29HA0r5SqSuoRfPjJ+6v8GvkX4tU/OeDRz82nGt6/8AU8IZPiMROpKVScnKUndt6tlJMzM6zxcVcrquVTVVOsy4rkPOhckRcBcJRcGhcDvbG2XVxlVUaS6yk/DGPtP+5nu3bquVbtLZxcWvIr3KfVrexNkUsFSVKkuspPxSlzf9yLuzZptU7tLs8bGox6Nyh6BlbAAAAAAAD5nNRTlJpJJttuySWrbImdO+UTMRGssp3q268bWvG6pwuoLS/Ob6v7W6lHkX5u168uXVxW0s2cm53fDHDq6+wtuVcFPtU/Si/FBv0ZL+H1++h5s3qrVWtLFh5tzFq1p745w1PZG1KWLpqrSd1o08pRl7MlwZdWr1N2nepdpj5NvIo36Jd0ys4AAAAAAAB09r7Sp4SjKvVeS0S8UpPSK6v/Jju3It070sORfosW5rr4ffcx7a20qmLqyr1Xm9FwjFaRXRfl8SiuVzcq3quLiMnIrv3Jrq+/k6dzywFwIuElwIuAuE6O5sjZtXF1Y0aSu3m2/DGPGUnwR7t26rlW7Sz42NXfriihr2wtj0sFSVKmrvWUmvSlLm/wAcC7s2abVOkOzxcajHo3KPX5vRMrYAAAAAAAAKDv7vDdvBUXkn61ri/wDbv9/pzKvNyNZ7On16df283N7Yz/0Lc/Xp1/bzUi5XudRcGju7I2tVwdRVaT6OL8Mo8mv7YyW7lVurepbWLlXMaveo9fm1jYe2aWNpd5TdmspRb9KMuT6deJd2b1N2nWHZ4uVbyaN6j1jyeiZWyAAAAAB81akYRlOTUYxTk23ZKKV22+REzERrKKqopjWeDIt7Nvyx1a6uqULqEdPjN9X+yt1vSZF6btWvLl1cdtHNnJud3wxw6vDuYFfoi4NC4EXAXCUXBo7Oz8FUxNSFGlHtSk7LklxbfBI9U0zVVu08WazYrvVxRRHe1/dzYVPAUu7h6UnZznbOUv4is7L8surFiLVOkcebscTEoxqN2njznzesZ20AAAAAAAAVrfPeJYOn3VNrvprLj2IcZvrrbr8DTy8js43afin+Pmq9p534ejdp+Kf4+fRlrlfN5/HNlO4+dZnWUXJEXAXA7eytqVcJVjWouzWTTzjKPGMlxR7t3KrdW9S2MbIrsV79Etb2DtqljqXeU8mspwb9KMuT5rk+P1RdWb1N2nWHZYmXRk0b1PrHk9MzNoAAAAGd+UPeLtN4Ki8k/WtcZcKfwXHrZcGVebf1ns6fXo53a+brPYUT9enVRrmgoNEXJNEXCS4C4EXCXJh6M6s406cXOUn2Ulq2xETM6Q9UW6q6oppjWZa9unu7DAUs7SqzXpyWn/CPur99eSV1j2ItU9/Hm6/Bwqcaj/6njP8AT3jYbwAAAAAAAB5W8e3KeBpOpK0pu6hC+cpfwlxf5Rgv34tU68+TUzMujGt71XHlDIcbi516k6tR9qUndv8AjokrL5FJVVNU71XFxd25VdrmurjLguQxouAuE6IuDQuB3NkbVq4SrGtSdmsmn4ZR4xkuR7t3KrdW9S2MbIrx69+hr+wtsUsbSVWm7cJRb9KMuT/PEu7N6m7TrDssbJoyKN+l6JlbAAAr2+e31gaFoP1tS8YaZc6nyv8AVrqa2Vf7Onu4z96tDaGX+Htd3xTw6+jIZSbbbbbebbd3fmymcfMzM6yi4EXAXAi4SXAK7aSzbyss3fkExEzOkNX3H3X8zh39ZJ1prTXu4P8ASve5v5dXbYuP2cb1XH2dVs7B7Cnfr+Kf4+S1m4swAAAAAAAABk2/GFxcMRKpifSjJ2pyjfu+xnaCX6Xbh8XnqUuVTcivWv06OR2pavxd37nfHLy+it3NZVlwlFwaFyTRFwkuBFwPQ2HtmrgqqrUnfhKLfoyj7L/PA92rlVurepbWLk149e9T6w2PY+1KWMpRr0XdPJp+KMuMZLg1+HxLu1cpuU71LsLF+i/RFdHD77ndMjM4sXiYUYTq1H2Ywi5N9EszzVVFMTM8HmuuKKZqq4QxPb+1p42vOvPK+UY+zTXhj+9/i2Ud25NyuapcZl5FWRdmufT6POuY2toi4NC4Si4C4EXCdGjeT3dfsqOOxEc2r0otaL/da58vrytY4mP+pV6dXQ7MwN3S9Xx5dV/LFdgAAAAAAAAABw4vC060JUqsYzjJWakrr/081UxVGk8Hi5bpuUzTVGsMt3s3SqYNutSvUo89Zw6S5rr9etRkY02u+O+n2+/Ny+fs2qxO/R30+yr3NZVlwIuAuBFwkuBFwaPX3Z2/UwFbtxvKErKcL5SjzXvLh/kzWb02qtY4c27hZdWNXrynjDZMDjKeIpwrUpKcJK6a/dPk07r5F1RXFdO9TwddbuU3KYqpnWJULym7du1gabyVp1bc9YQ+WUvnErs29rPZx69Pv5KTa+V+jT6/1H38mf3NBQ6FwaIuAuEouSFwLhuFuv53PzmvH1MHkmsqk1w6xXHnpzNvFx+0neq4e622bg9rPaVx4Y/lq5bOlAAAAAAAAAAAAAiUU000mmrNPNW5AZxvjuU6faxODi3DWVJK7jzlDnHpw4ZZKryMTd8VHDy6Oez9l6a3LPDnHRRLmio9EXAXBoi4SXBoXBoi4Fg3U3pqbPc42dSnJN9i9rVLejJctEn0+CNixkVWp84WGFnVY+scYn3eFiMRKrOdSb7UpScpN8ZN3bMEzMzrLSrqmuqaquMuO4eUXCdC4NEXAXCXtbp7AntCv2FeNONpVJLhHhFe87O3zfAzWbM3atOXNuYWJORXpyji2rC4eFKEaVOKhGKUUloki6ppimNIdXTTFMRTHBykvQAAAAAAAAAAAAAABQ99Ny+87WKwcbT1nTWkucocpdOPx1r8nE18dH7KXP2bv/mWuPOPP7/n3zV5ZPL73K1z0xp3Si5IXAi4NC4Toi4C4EXCS4NC4NEXCUXA7WzMBVxVWFCiu1KTsuSXGTfBJZnqiia53aeLLZs1Xa4op4tx2BsengaEaFPO2cpWs5Tesn/ckki7tWot07sOtx7FNmiKKXomRmAAAAAAAAAAAAAAAAACl77bmrFKWJwyUa2so5KNT8T68ePM0snF3/FRx91Vn7Pi946Pi92Vzi4txknFptNNNNNaprgyrc5NMxOkvm4RoXBoi4SXBoi4C4Si4C4EXAK7aSu23ZJK7vyRKYjWdIbLuHuysDR7yql39RLtcexHVU0/3fXnZFtjWOzp1njP3o6fBxIsUaz8U8ei0m03wAAAAAAAAAAAAAAAAAAAKfvvuesYniMOlGulmslGolwfKXJ/J8GtPJxt/wAVPH3VudgRejfo+L3ZJUi4txknFptNSTUlJZNNPRlU5uaZidJfNwhFwFwlFyQuDRFwnQuBFwNF8mW7Haa2hXjkn6mL4y41Wumi63fBM38Sxr+ZV6dV1s3D/Vrj6dWmFiuwAAAAAAAAAAAAAAAAAAAAACnb9bnrGReIw6Ua6WaySqxXB8pcn8nwa08nG3/FTx91bnYMXo36Pi92RVIuLcZJxabTTTTTWTTT0ZVudmmYnSXzcIRcBcJ0RcGhcCLhKw7lbuS2jiEpXVGFpVHplwgnzdvkrvkZ8ez2tXy5tzCxZvV9/wAMcejcKVOMIxhFKMYpRSSslFKySXBFzEadzpoiIjSH0EgAAAAAAAAAAAAAAAAAAAAAACk7/bnLFp4rDJKsl6UVl3kV/wB0vrpytp5OPv8Aip4+6tzsKLsb9Hxe7I5XTad01lZ5O/Iq3PTGndL5uAuBFwnQuDR2NnYKpiatOhSXanOXZS4dW+SSTb6I9U0zVMUwyW7dVyqKaeMt63d2NTwGHhh6eds5StZyqPxTf0+SSXAurVuLdO7DqLFmmzRFFL0zIzAAAAAAAAAAAAAAAAAAAAAAAAAAz3yi7m98pY3Cx9Ys6kIrxr24r21xXH466OVj6+OnjzVWfhb/AOZRHfzZXcrlHoi4NC4NEXCdGxeTXdjzSj51WjatVirJrOFJ5qPSTyb+S4MtMWzuRvTxl0GBi9lTvVcZXY21gAAAAAAAAAAAAAAAAAAAAAAAAAAAAyzyk7n932sfhY+i3erCK8L41Yr2efLXS9q7Kx9PHT69VNn4f6lEfXqzm5oqnRFwLp5Nd2fPK3nNWN6NGSyek6ys1Hqlk38lxZtYtnfq3p4QscDG7Srfq4R7tmLVfAAAAAAAAAAAAAAAAAAAAAAAAAAAAAESSaaeaeWeasBi/lD3ReBqecUF/wDPOWi/05v9D918H8uV6rJsbk70cFDm4nZzv08PZWtibLq42vTw1LxTetsoxXim+iX44mC3RNdW7DVs2Zu1xTD9BbI2dTwlGnh6StGEbLm3xk+rd38y6ooiimKYdLboiimKaeEO4ensAAAAAAAAAAAAAAAAAAAAAAAAAAAAAAcGNwlOvTnRqxU4Ti4yi9Gn9iJiKo0lFVMVRpPBW9x91aOz/OJxk6k5VZU1KUUpKjF+jD43zbyvllkYLFiLeujWxsamzrotZsNoAAAAAAAAAAAAAAAAAAAD/9k="/>
          <p:cNvSpPr>
            <a:spLocks noChangeAspect="1" noChangeArrowheads="1"/>
          </p:cNvSpPr>
          <p:nvPr/>
        </p:nvSpPr>
        <p:spPr bwMode="auto">
          <a:xfrm>
            <a:off x="841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4800600"/>
            <a:ext cx="4254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Which correlation coefficient best describes the scatter plot?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46100" y="2362200"/>
            <a:ext cx="8140700" cy="42672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.28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-.49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1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-.276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.89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.0003</a:t>
            </a:r>
          </a:p>
          <a:p>
            <a:pPr marL="514350" indent="-514350">
              <a:buFontTx/>
              <a:buAutoNum type="alphaUcPeriod"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8197" name="AutoShape 12" descr="data:image/jpeg;base64,/9j/4AAQSkZJRgABAQAAAQABAAD/2wCEAAkGBw8OEA8ODxIPDxUVEBURGBcQDg8PDxkQFxQWGhQTFhQYHCggGBsnGxQTIj0tJSktLi4uFx8zODMsQygtLiwBCgoKDg0OGxAQGywlHyYsNDIwNzQsLCwyODc0LCwsNCs0NCwsLCw0NC0sLCw0NDIsLCwsLCwsLyw0LCwvLCwsLP/AABEIANUA7QMBEQACEQEDEQH/xAAcAAEAAwADAQEAAAAAAAAAAAAAAQYHAwQFAgj/xAA5EAACAQIDBQMLBAEFAQAAAAAAAQIDEQQhMQUGQVFhEhMyBxQiI1JicYGRsdFCocHw4UNTcsLxJP/EABsBAQACAwEBAAAAAAAAAAAAAAABBQMEBgIH/8QAMhEBAAEDAQUGBAcBAQEAAAAAAAECAwQRBRIxQdETISJRgbEyYXHwFCNDkaHB4ULxYv/aAAwDAQACEQMRAD8A3EAAAAAAAAAAAAAAAAAAAAAAAAAAAACs7ybyqjejQalU0ctYw6dZfYr8rM3fBRx9v9c/tXbMWNbVnvq5z5f77G5W03Vpzozk5Tg3JNu8nCTzzebtJv6oYF7epmieMffubAzZu25tVzrVHf8AWJ6T7wsxYOgAAAAAAAAAAAAAAAAAAAAAAAAAAAAAAFP3n3nt2qGGlnpKaenOMHz6/Qq8rM/4t+s9OrmNrbZ3dbNie/nP9R1U25WOT0dvZO0JYatCsr5PNc4PxL6fvYy2rk264qht4WTONfpuRy4/Tn9+bVKNWM4xnF3UkpJrRp6M6GmqKo1jg+jUVxXTFVPCX2S9AAAAAAAAAAAAAAAAAAAAAAAAAAAAKPvRvP2+1Qw79HSU0/FzjF+z14/DWpysve8FHDzcntXbG/rZsT3c58/lHy+fP6cancr3NIuAuBdNxdr3Twk3mryp35ayh8tfryLPAvfpz6dHWbAztY/D1z3xw/uP7/fyXEs3SgAAAAAAAAAAAAAAAAAAAAAAAAAhu2byBM6KHvVvN33aoUHanpKS1n0Xu/f4a0+Vl9p4KPh9/wDPf6ceQ2ttbtdbNmfDznz+X09/pxqtzRc9oXCdEXBoXA+8PXlTnGpBuMotST6omJmJ1jiyWrlVuuK6Z0mGrbF2nHF0Y1Y5PSS9ma1X94NF/YvRdo3o9X0HDyqcm1Fyn1+Uu+Zm0AAAAAAAAAAAAAAAAAAAAAAAIk0k28ks89LAmdO+Wf717zd/ehQdqekpLWfRe79ymysrtPBT8Pv/AJ7uQ2rtab2tqzPh5z5/57qvc0lAXJNEXBoXCUXAXA9jdfbTwda8r93O0ZrW3Ka6r7XNjGv9lXrynj19FnsvOnFu+L4Z49fRqUJJpNNNNXTTumuDRexOruYmJjWEhIAAAAAAAAAAAAAAAAAAAACG7ZsDPt7d5u/bw9B+rWUpL9b5L3fuU+Vldp4aPh9/893I7W2r2utm1Ph5z5/57qtc0lAi4C4Si4NC4NC4Si4EXBo0HcfFYrzdxlSlOCfq5SkoPsu90r6xX8tcMrTCrubmmndyddsa5kdhpVTrEcOX3C3FivQAAAAAAAAAAAAAAAAAAAAGf737z992sNh5er0nJPxv2U/Z+/w1qMvJ3/BTw5/P/Pf6ceU2ttXtNbNmfDznz+UfL3+nGpXNFz6LgLgRcJ0Lg0RcBcJIptpJNtuySV229EkExTMzpC9btbmpWrYxJvVUtUus+fw+vIssfC/6uft16Om2fsaKfzL8d/KOvRdUrZLIs3RJAAAAAAAAAAAAAAAAAAAABRN895u12sJh3l4ak09ecIvlz+nMq8vK18FHr0cztfaeuti1P1n+uv7KVcrnNlwaIuSkuDRFwaFwkuBy4TDVK040qUXOUnZJa/4RNNM1TpHFktWq7tUUURrMtL3Z3Xp4NKpUtUrW8X6Y81D86/AuMbFi34qu+p2GBsyjGjeq76/Py+nVYjbWgAAAAAAAAAAAAAAAAAAAACmb67zd32sLh5em8pzT8K9iL9r7fHSuzMnT8uie/n0UG1tpdn+Tanv5z5fL6+314UC5WOWLgRcBcCLhJcCLgdrZmz6uKqRo0Y9qT+UVHjKT4I90W6q53aeLPj41d+uKKI7/AL72q7vbBpYGFo+lNr0ptZvouUehc4+PTaj585dnhYNvFo0p485esbDdAAAAAAAAAAAAAAAAAAAAAVjfLeTzWPc0mnWktdexF/qfvcvr8dLLyezjdp4+yo2ptH8PTuUfFP8AHz6feuZyk3dvNvPN3dyochOszrKLhCLhJcGiLg0Lg0RcJd3Y+y6uMqqlSXVt+GMfabMlu3Vcq3aWzi4teRXuUf8AjWdh7HpYKn3dNXbzlJ+KUub6dOBd2bNNqnSHZ4uJbxqN2j1nzeiZWyAAAAAAA6W1tp08JSdaq3ZNJJWcnJ6JJ8dfozFdu02qd6pr5OTRj25uV8HNgsZTrwjVpSU4vRr7NcGeqLlNdO9TPcyWrtF2iK6J1iXOe2QAAAAAAAAAAPF3o29HA0r5SqSuoRfPjJ+6v8GvkX4tU/OeDRz82nGt6/8AU8IZPiMROpKVScnKUndt6tlJMzM6zxcVcrquVTVVOsy4rkPOhckRcBcJRcGhcDvbG2XVxlVUaS6yk/DGPtP+5nu3bquVbtLZxcWvIr3KfVrexNkUsFSVKkuspPxSlzf9yLuzZptU7tLs8bGox6Nyh6BlbAAAAAAAD5nNRTlJpJJttuySWrbImdO+UTMRGssp3q268bWvG6pwuoLS/Ob6v7W6lHkX5u168uXVxW0s2cm53fDHDq6+wtuVcFPtU/Si/FBv0ZL+H1++h5s3qrVWtLFh5tzFq1p745w1PZG1KWLpqrSd1o08pRl7MlwZdWr1N2nepdpj5NvIo36Jd0ys4AAAAAAAB09r7Sp4SjKvVeS0S8UpPSK6v/Jju3It070sORfosW5rr4ffcx7a20qmLqyr1Xm9FwjFaRXRfl8SiuVzcq3quLiMnIrv3Jrq+/k6dzywFwIuElwIuAuE6O5sjZtXF1Y0aSu3m2/DGPGUnwR7t26rlW7Sz42NXfriihr2wtj0sFSVKmrvWUmvSlLm/wAcC7s2abVOkOzxcajHo3KPX5vRMrYAAAAAAAAKDv7vDdvBUXkn61ri/wDbv9/pzKvNyNZ7On16df283N7Yz/0Lc/Xp1/bzUi5XudRcGju7I2tVwdRVaT6OL8Mo8mv7YyW7lVurepbWLlXMaveo9fm1jYe2aWNpd5TdmspRb9KMuT6deJd2b1N2nWHZ4uVbyaN6j1jyeiZWyAAAAAB81akYRlOTUYxTk23ZKKV22+REzERrKKqopjWeDIt7Nvyx1a6uqULqEdPjN9X+yt1vSZF6btWvLl1cdtHNnJud3wxw6vDuYFfoi4NC4EXAXCUXBo7Oz8FUxNSFGlHtSk7LklxbfBI9U0zVVu08WazYrvVxRRHe1/dzYVPAUu7h6UnZznbOUv4is7L8surFiLVOkcebscTEoxqN2njznzesZ20AAAAAAAAVrfPeJYOn3VNrvprLj2IcZvrrbr8DTy8js43afin+Pmq9p534ejdp+Kf4+fRlrlfN5/HNlO4+dZnWUXJEXAXA7eytqVcJVjWouzWTTzjKPGMlxR7t3KrdW9S2MbIrsV79Etb2DtqljqXeU8mspwb9KMuT5rk+P1RdWb1N2nWHZYmXRk0b1PrHk9MzNoAAAAGd+UPeLtN4Ki8k/WtcZcKfwXHrZcGVebf1ns6fXo53a+brPYUT9enVRrmgoNEXJNEXCS4C4EXCXJh6M6s406cXOUn2Ulq2xETM6Q9UW6q6oppjWZa9unu7DAUs7SqzXpyWn/CPur99eSV1j2ItU9/Hm6/Bwqcaj/6njP8AT3jYbwAAAAAAAB5W8e3KeBpOpK0pu6hC+cpfwlxf5Rgv34tU68+TUzMujGt71XHlDIcbi516k6tR9qUndv8AjokrL5FJVVNU71XFxd25VdrmurjLguQxouAuE6IuDQuB3NkbVq4SrGtSdmsmn4ZR4xkuR7t3KrdW9S2MbIrx69+hr+wtsUsbSVWm7cJRb9KMuT/PEu7N6m7TrDssbJoyKN+l6JlbAAAr2+e31gaFoP1tS8YaZc6nyv8AVrqa2Vf7Onu4z96tDaGX+Htd3xTw6+jIZSbbbbbebbd3fmymcfMzM6yi4EXAXAi4SXAK7aSzbyss3fkExEzOkNX3H3X8zh39ZJ1prTXu4P8ASve5v5dXbYuP2cb1XH2dVs7B7Cnfr+Kf4+S1m4swAAAAAAAABk2/GFxcMRKpifSjJ2pyjfu+xnaCX6Xbh8XnqUuVTcivWv06OR2pavxd37nfHLy+it3NZVlwlFwaFyTRFwkuBFwPQ2HtmrgqqrUnfhKLfoyj7L/PA92rlVurepbWLk149e9T6w2PY+1KWMpRr0XdPJp+KMuMZLg1+HxLu1cpuU71LsLF+i/RFdHD77ndMjM4sXiYUYTq1H2Ywi5N9EszzVVFMTM8HmuuKKZqq4QxPb+1p42vOvPK+UY+zTXhj+9/i2Ud25NyuapcZl5FWRdmufT6POuY2toi4NC4Si4C4EXCdGjeT3dfsqOOxEc2r0otaL/da58vrytY4mP+pV6dXQ7MwN3S9Xx5dV/LFdgAAAAAAAAABw4vC060JUqsYzjJWakrr/081UxVGk8Hi5bpuUzTVGsMt3s3SqYNutSvUo89Zw6S5rr9etRkY02u+O+n2+/Ny+fs2qxO/R30+yr3NZVlwIuAuBFwkuBFwaPX3Z2/UwFbtxvKErKcL5SjzXvLh/kzWb02qtY4c27hZdWNXrynjDZMDjKeIpwrUpKcJK6a/dPk07r5F1RXFdO9TwddbuU3KYqpnWJULym7du1gabyVp1bc9YQ+WUvnErs29rPZx69Pv5KTa+V+jT6/1H38mf3NBQ6FwaIuAuEouSFwLhuFuv53PzmvH1MHkmsqk1w6xXHnpzNvFx+0neq4e622bg9rPaVx4Y/lq5bOlAAAAAAAAAAAAAiUU000mmrNPNW5AZxvjuU6faxODi3DWVJK7jzlDnHpw4ZZKryMTd8VHDy6Oez9l6a3LPDnHRRLmio9EXAXBoi4SXBoXBoi4Fg3U3pqbPc42dSnJN9i9rVLejJctEn0+CNixkVWp84WGFnVY+scYn3eFiMRKrOdSb7UpScpN8ZN3bMEzMzrLSrqmuqaquMuO4eUXCdC4NEXAXCXtbp7AntCv2FeNONpVJLhHhFe87O3zfAzWbM3atOXNuYWJORXpyji2rC4eFKEaVOKhGKUUloki6ppimNIdXTTFMRTHBykvQAAAAAAAAAAAAAABQ99Ny+87WKwcbT1nTWkucocpdOPx1r8nE18dH7KXP2bv/mWuPOPP7/n3zV5ZPL73K1z0xp3Si5IXAi4NC4Toi4C4EXCS4NC4NEXCUXA7WzMBVxVWFCiu1KTsuSXGTfBJZnqiia53aeLLZs1Xa4op4tx2BsengaEaFPO2cpWs5Tesn/ckki7tWot07sOtx7FNmiKKXomRmAAAAAAAAAAAAAAAAACl77bmrFKWJwyUa2so5KNT8T68ePM0snF3/FRx91Vn7Pi946Pi92Vzi4txknFptNNNNNaprgyrc5NMxOkvm4RoXBoi4SXBoi4C4Si4C4EXAK7aSu23ZJK7vyRKYjWdIbLuHuysDR7yql39RLtcexHVU0/3fXnZFtjWOzp1njP3o6fBxIsUaz8U8ei0m03wAAAAAAAAAAAAAAAAAAAKfvvuesYniMOlGulmslGolwfKXJ/J8GtPJxt/wAVPH3VudgRejfo+L3ZJUi4txknFptNSTUlJZNNPRlU5uaZidJfNwhFwFwlFyQuDRFwnQuBFwNF8mW7Haa2hXjkn6mL4y41Wumi63fBM38Sxr+ZV6dV1s3D/Vrj6dWmFiuwAAAAAAAAAAAAAAAAAAAAACnb9bnrGReIw6Ua6WaySqxXB8pcn8nwa08nG3/FTx91bnYMXo36Pi92RVIuLcZJxabTTTTTWTTT0ZVudmmYnSXzcIRcBcJ0RcGhcCLhKw7lbuS2jiEpXVGFpVHplwgnzdvkrvkZ8ez2tXy5tzCxZvV9/wAMcejcKVOMIxhFKMYpRSSslFKySXBFzEadzpoiIjSH0EgAAAAAAAAAAAAAAAAAAAAAACk7/bnLFp4rDJKsl6UVl3kV/wB0vrpytp5OPv8Aip4+6tzsKLsb9Hxe7I5XTad01lZ5O/Iq3PTGndL5uAuBFwnQuDR2NnYKpiatOhSXanOXZS4dW+SSTb6I9U0zVMUwyW7dVyqKaeMt63d2NTwGHhh6eds5StZyqPxTf0+SSXAurVuLdO7DqLFmmzRFFL0zIzAAAAAAAAAAAAAAAAAAAAAAAAAAz3yi7m98pY3Cx9Ys6kIrxr24r21xXH466OVj6+OnjzVWfhb/AOZRHfzZXcrlHoi4NC4NEXCdGxeTXdjzSj51WjatVirJrOFJ5qPSTyb+S4MtMWzuRvTxl0GBi9lTvVcZXY21gAAAAAAAAAAAAAAAAAAAAAAAAAAAAyzyk7n932sfhY+i3erCK8L41Yr2efLXS9q7Kx9PHT69VNn4f6lEfXqzm5oqnRFwLp5Nd2fPK3nNWN6NGSyek6ys1Hqlk38lxZtYtnfq3p4QscDG7Srfq4R7tmLVfAAAAAAAAAAAAAAAAAAAAAAAAAAAAAESSaaeaeWeasBi/lD3ReBqecUF/wDPOWi/05v9D918H8uV6rJsbk70cFDm4nZzv08PZWtibLq42vTw1LxTetsoxXim+iX44mC3RNdW7DVs2Zu1xTD9BbI2dTwlGnh6StGEbLm3xk+rd38y6ooiimKYdLboiimKaeEO4ensAAAAAAAAAAAAAAAAAAAAAAAAAAAAAAcGNwlOvTnRqxU4Ti4yi9Gn9iJiKo0lFVMVRpPBW9x91aOz/OJxk6k5VZU1KUUpKjF+jD43zbyvllkYLFiLeujWxsamzrotZsNoAAAAAAAAAAAAAAAAAAAD/9k="/>
          <p:cNvSpPr>
            <a:spLocks noChangeAspect="1" noChangeArrowheads="1"/>
          </p:cNvSpPr>
          <p:nvPr/>
        </p:nvSpPr>
        <p:spPr bwMode="auto">
          <a:xfrm>
            <a:off x="841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410200"/>
            <a:ext cx="4254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scatter plot no relationshi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4343400" cy="46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78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Which correlation coefficient best describes the scatter plot?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46100" y="2362200"/>
            <a:ext cx="8140700" cy="42672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.32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-.89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1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-.345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.95</a:t>
            </a:r>
          </a:p>
          <a:p>
            <a:pPr marL="514350" indent="-514350">
              <a:buFontTx/>
              <a:buAutoNum type="alphaUcPeriod"/>
            </a:pPr>
            <a:r>
              <a:rPr lang="en-US" altLang="en-US" dirty="0">
                <a:ea typeface="ＭＳ Ｐゴシック" pitchFamily="34" charset="-128"/>
              </a:rPr>
              <a:t>r = -0.007</a:t>
            </a:r>
          </a:p>
          <a:p>
            <a:pPr marL="514350" indent="-514350">
              <a:buFontTx/>
              <a:buAutoNum type="alphaUcPeriod"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8197" name="AutoShape 12" descr="data:image/jpeg;base64,/9j/4AAQSkZJRgABAQAAAQABAAD/2wCEAAkGBw8OEA8ODxIPDxUVEBURGBcQDg8PDxkQFxQWGhQTFhQYHCggGBsnGxQTIj0tJSktLi4uFx8zODMsQygtLiwBCgoKDg0OGxAQGywlHyYsNDIwNzQsLCwyODc0LCwsNCs0NCwsLCw0NC0sLCw0NDIsLCwsLCwsLyw0LCwvLCwsLP/AABEIANUA7QMBEQACEQEDEQH/xAAcAAEAAwADAQEAAAAAAAAAAAAAAQYHAwQFAgj/xAA5EAACAQIDBQMLBAEFAQAAAAAAAQIDEQQhMQUGQVFhEhMyBxQiI1JicYGRsdFCocHw4UNTcsLxJP/EABsBAQACAwEBAAAAAAAAAAAAAAABBQMEBgIH/8QAMhEBAAEDAQUGBAcBAQEAAAAAAAECAwQRBRIxQdETISJRgbEyYXHwFCNDkaHB4ULxYv/aAAwDAQACEQMRAD8A3EAAAAAAAAAAAAAAAAAAAAAAAAAAAACs7ybyqjejQalU0ctYw6dZfYr8rM3fBRx9v9c/tXbMWNbVnvq5z5f77G5W03Vpzozk5Tg3JNu8nCTzzebtJv6oYF7epmieMffubAzZu25tVzrVHf8AWJ6T7wsxYOgAAAAAAAAAAAAAAAAAAAAAAAAAAAAAAFP3n3nt2qGGlnpKaenOMHz6/Qq8rM/4t+s9OrmNrbZ3dbNie/nP9R1U25WOT0dvZO0JYatCsr5PNc4PxL6fvYy2rk264qht4WTONfpuRy4/Tn9+bVKNWM4xnF3UkpJrRp6M6GmqKo1jg+jUVxXTFVPCX2S9AAAAAAAAAAAAAAAAAAAAAAAAAAAAKPvRvP2+1Qw79HSU0/FzjF+z14/DWpysve8FHDzcntXbG/rZsT3c58/lHy+fP6cancr3NIuAuBdNxdr3Twk3mryp35ayh8tfryLPAvfpz6dHWbAztY/D1z3xw/uP7/fyXEs3SgAAAAAAAAAAAAAAAAAAAAAAAAAhu2byBM6KHvVvN33aoUHanpKS1n0Xu/f4a0+Vl9p4KPh9/wDPf6ceQ2ttbtdbNmfDznz+X09/pxqtzRc9oXCdEXBoXA+8PXlTnGpBuMotST6omJmJ1jiyWrlVuuK6Z0mGrbF2nHF0Y1Y5PSS9ma1X94NF/YvRdo3o9X0HDyqcm1Fyn1+Uu+Zm0AAAAAAAAAAAAAAAAAAAAAAAIk0k28ks89LAmdO+Wf717zd/ehQdqekpLWfRe79ymysrtPBT8Pv/AJ7uQ2rtab2tqzPh5z5/57qvc0lAXJNEXBoXCUXAXA9jdfbTwda8r93O0ZrW3Ka6r7XNjGv9lXrynj19FnsvOnFu+L4Z49fRqUJJpNNNNXTTumuDRexOruYmJjWEhIAAAAAAAAAAAAAAAAAAAACG7ZsDPt7d5u/bw9B+rWUpL9b5L3fuU+Vldp4aPh9/893I7W2r2utm1Ph5z5/57qtc0lAi4C4Si4NC4NC4Si4EXBo0HcfFYrzdxlSlOCfq5SkoPsu90r6xX8tcMrTCrubmmndyddsa5kdhpVTrEcOX3C3FivQAAAAAAAAAAAAAAAAAAAAGf737z992sNh5er0nJPxv2U/Z+/w1qMvJ3/BTw5/P/Pf6ceU2ttXtNbNmfDznz+UfL3+nGpXNFz6LgLgRcJ0Lg0RcBcJIptpJNtuySV229EkExTMzpC9btbmpWrYxJvVUtUus+fw+vIssfC/6uft16Om2fsaKfzL8d/KOvRdUrZLIs3RJAAAAAAAAAAAAAAAAAAAABRN895u12sJh3l4ak09ecIvlz+nMq8vK18FHr0cztfaeuti1P1n+uv7KVcrnNlwaIuSkuDRFwaFwkuBy4TDVK040qUXOUnZJa/4RNNM1TpHFktWq7tUUURrMtL3Z3Xp4NKpUtUrW8X6Y81D86/AuMbFi34qu+p2GBsyjGjeq76/Py+nVYjbWgAAAAAAAAAAAAAAAAAAAACmb67zd32sLh5em8pzT8K9iL9r7fHSuzMnT8uie/n0UG1tpdn+Tanv5z5fL6+314UC5WOWLgRcBcCLhJcCLgdrZmz6uKqRo0Y9qT+UVHjKT4I90W6q53aeLPj41d+uKKI7/AL72q7vbBpYGFo+lNr0ptZvouUehc4+PTaj585dnhYNvFo0p485esbDdAAAAAAAAAAAAAAAAAAAAAVjfLeTzWPc0mnWktdexF/qfvcvr8dLLyezjdp4+yo2ptH8PTuUfFP8AHz6feuZyk3dvNvPN3dyochOszrKLhCLhJcGiLg0Lg0RcJd3Y+y6uMqqlSXVt+GMfabMlu3Vcq3aWzi4teRXuUf8AjWdh7HpYKn3dNXbzlJ+KUub6dOBd2bNNqnSHZ4uJbxqN2j1nzeiZWyAAAAAAA6W1tp08JSdaq3ZNJJWcnJ6JJ8dfozFdu02qd6pr5OTRj25uV8HNgsZTrwjVpSU4vRr7NcGeqLlNdO9TPcyWrtF2iK6J1iXOe2QAAAAAAAAAAPF3o29HA0r5SqSuoRfPjJ+6v8GvkX4tU/OeDRz82nGt6/8AU8IZPiMROpKVScnKUndt6tlJMzM6zxcVcrquVTVVOsy4rkPOhckRcBcJRcGhcDvbG2XVxlVUaS6yk/DGPtP+5nu3bquVbtLZxcWvIr3KfVrexNkUsFSVKkuspPxSlzf9yLuzZptU7tLs8bGox6Nyh6BlbAAAAAAAD5nNRTlJpJJttuySWrbImdO+UTMRGssp3q268bWvG6pwuoLS/Ob6v7W6lHkX5u168uXVxW0s2cm53fDHDq6+wtuVcFPtU/Si/FBv0ZL+H1++h5s3qrVWtLFh5tzFq1p745w1PZG1KWLpqrSd1o08pRl7MlwZdWr1N2nepdpj5NvIo36Jd0ys4AAAAAAAB09r7Sp4SjKvVeS0S8UpPSK6v/Jju3It070sORfosW5rr4ffcx7a20qmLqyr1Xm9FwjFaRXRfl8SiuVzcq3quLiMnIrv3Jrq+/k6dzywFwIuElwIuAuE6O5sjZtXF1Y0aSu3m2/DGPGUnwR7t26rlW7Sz42NXfriihr2wtj0sFSVKmrvWUmvSlLm/wAcC7s2abVOkOzxcajHo3KPX5vRMrYAAAAAAAAKDv7vDdvBUXkn61ri/wDbv9/pzKvNyNZ7On16df283N7Yz/0Lc/Xp1/bzUi5XudRcGju7I2tVwdRVaT6OL8Mo8mv7YyW7lVurepbWLlXMaveo9fm1jYe2aWNpd5TdmspRb9KMuT6deJd2b1N2nWHZ4uVbyaN6j1jyeiZWyAAAAAB81akYRlOTUYxTk23ZKKV22+REzERrKKqopjWeDIt7Nvyx1a6uqULqEdPjN9X+yt1vSZF6btWvLl1cdtHNnJud3wxw6vDuYFfoi4NC4EXAXCUXBo7Oz8FUxNSFGlHtSk7LklxbfBI9U0zVVu08WazYrvVxRRHe1/dzYVPAUu7h6UnZznbOUv4is7L8surFiLVOkcebscTEoxqN2njznzesZ20AAAAAAAAVrfPeJYOn3VNrvprLj2IcZvrrbr8DTy8js43afin+Pmq9p534ejdp+Kf4+fRlrlfN5/HNlO4+dZnWUXJEXAXA7eytqVcJVjWouzWTTzjKPGMlxR7t3KrdW9S2MbIrsV79Etb2DtqljqXeU8mspwb9KMuT5rk+P1RdWb1N2nWHZYmXRk0b1PrHk9MzNoAAAAGd+UPeLtN4Ki8k/WtcZcKfwXHrZcGVebf1ns6fXo53a+brPYUT9enVRrmgoNEXJNEXCS4C4EXCXJh6M6s406cXOUn2Ulq2xETM6Q9UW6q6oppjWZa9unu7DAUs7SqzXpyWn/CPur99eSV1j2ItU9/Hm6/Bwqcaj/6njP8AT3jYbwAAAAAAAB5W8e3KeBpOpK0pu6hC+cpfwlxf5Rgv34tU68+TUzMujGt71XHlDIcbi516k6tR9qUndv8AjokrL5FJVVNU71XFxd25VdrmurjLguQxouAuE6IuDQuB3NkbVq4SrGtSdmsmn4ZR4xkuR7t3KrdW9S2MbIrx69+hr+wtsUsbSVWm7cJRb9KMuT/PEu7N6m7TrDssbJoyKN+l6JlbAAAr2+e31gaFoP1tS8YaZc6nyv8AVrqa2Vf7Onu4z96tDaGX+Htd3xTw6+jIZSbbbbbebbd3fmymcfMzM6yi4EXAXAi4SXAK7aSzbyss3fkExEzOkNX3H3X8zh39ZJ1prTXu4P8ASve5v5dXbYuP2cb1XH2dVs7B7Cnfr+Kf4+S1m4swAAAAAAAABk2/GFxcMRKpifSjJ2pyjfu+xnaCX6Xbh8XnqUuVTcivWv06OR2pavxd37nfHLy+it3NZVlwlFwaFyTRFwkuBFwPQ2HtmrgqqrUnfhKLfoyj7L/PA92rlVurepbWLk149e9T6w2PY+1KWMpRr0XdPJp+KMuMZLg1+HxLu1cpuU71LsLF+i/RFdHD77ndMjM4sXiYUYTq1H2Ywi5N9EszzVVFMTM8HmuuKKZqq4QxPb+1p42vOvPK+UY+zTXhj+9/i2Ud25NyuapcZl5FWRdmufT6POuY2toi4NC4Si4C4EXCdGjeT3dfsqOOxEc2r0otaL/da58vrytY4mP+pV6dXQ7MwN3S9Xx5dV/LFdgAAAAAAAAABw4vC060JUqsYzjJWakrr/081UxVGk8Hi5bpuUzTVGsMt3s3SqYNutSvUo89Zw6S5rr9etRkY02u+O+n2+/Ny+fs2qxO/R30+yr3NZVlwIuAuBFwkuBFwaPX3Z2/UwFbtxvKErKcL5SjzXvLh/kzWb02qtY4c27hZdWNXrynjDZMDjKeIpwrUpKcJK6a/dPk07r5F1RXFdO9TwddbuU3KYqpnWJULym7du1gabyVp1bc9YQ+WUvnErs29rPZx69Pv5KTa+V+jT6/1H38mf3NBQ6FwaIuAuEouSFwLhuFuv53PzmvH1MHkmsqk1w6xXHnpzNvFx+0neq4e622bg9rPaVx4Y/lq5bOlAAAAAAAAAAAAAiUU000mmrNPNW5AZxvjuU6faxODi3DWVJK7jzlDnHpw4ZZKryMTd8VHDy6Oez9l6a3LPDnHRRLmio9EXAXBoi4SXBoXBoi4Fg3U3pqbPc42dSnJN9i9rVLejJctEn0+CNixkVWp84WGFnVY+scYn3eFiMRKrOdSb7UpScpN8ZN3bMEzMzrLSrqmuqaquMuO4eUXCdC4NEXAXCXtbp7AntCv2FeNONpVJLhHhFe87O3zfAzWbM3atOXNuYWJORXpyji2rC4eFKEaVOKhGKUUloki6ppimNIdXTTFMRTHBykvQAAAAAAAAAAAAAABQ99Ny+87WKwcbT1nTWkucocpdOPx1r8nE18dH7KXP2bv/mWuPOPP7/n3zV5ZPL73K1z0xp3Si5IXAi4NC4Toi4C4EXCS4NC4NEXCUXA7WzMBVxVWFCiu1KTsuSXGTfBJZnqiia53aeLLZs1Xa4op4tx2BsengaEaFPO2cpWs5Tesn/ckki7tWot07sOtx7FNmiKKXomRmAAAAAAAAAAAAAAAAACl77bmrFKWJwyUa2so5KNT8T68ePM0snF3/FRx91Vn7Pi946Pi92Vzi4txknFptNNNNNaprgyrc5NMxOkvm4RoXBoi4SXBoi4C4Si4C4EXAK7aSu23ZJK7vyRKYjWdIbLuHuysDR7yql39RLtcexHVU0/3fXnZFtjWOzp1njP3o6fBxIsUaz8U8ei0m03wAAAAAAAAAAAAAAAAAAAKfvvuesYniMOlGulmslGolwfKXJ/J8GtPJxt/wAVPH3VudgRejfo+L3ZJUi4txknFptNSTUlJZNNPRlU5uaZidJfNwhFwFwlFyQuDRFwnQuBFwNF8mW7Haa2hXjkn6mL4y41Wumi63fBM38Sxr+ZV6dV1s3D/Vrj6dWmFiuwAAAAAAAAAAAAAAAAAAAAACnb9bnrGReIw6Ua6WaySqxXB8pcn8nwa08nG3/FTx91bnYMXo36Pi92RVIuLcZJxabTTTTTWTTT0ZVudmmYnSXzcIRcBcJ0RcGhcCLhKw7lbuS2jiEpXVGFpVHplwgnzdvkrvkZ8ez2tXy5tzCxZvV9/wAMcejcKVOMIxhFKMYpRSSslFKySXBFzEadzpoiIjSH0EgAAAAAAAAAAAAAAAAAAAAAACk7/bnLFp4rDJKsl6UVl3kV/wB0vrpytp5OPv8Aip4+6tzsKLsb9Hxe7I5XTad01lZ5O/Iq3PTGndL5uAuBFwnQuDR2NnYKpiatOhSXanOXZS4dW+SSTb6I9U0zVMUwyW7dVyqKaeMt63d2NTwGHhh6eds5StZyqPxTf0+SSXAurVuLdO7DqLFmmzRFFL0zIzAAAAAAAAAAAAAAAAAAAAAAAAAAz3yi7m98pY3Cx9Ys6kIrxr24r21xXH466OVj6+OnjzVWfhb/AOZRHfzZXcrlHoi4NC4NEXCdGxeTXdjzSj51WjatVirJrOFJ5qPSTyb+S4MtMWzuRvTxl0GBi9lTvVcZXY21gAAAAAAAAAAAAAAAAAAAAAAAAAAAAyzyk7n932sfhY+i3erCK8L41Yr2efLXS9q7Kx9PHT69VNn4f6lEfXqzm5oqnRFwLp5Nd2fPK3nNWN6NGSyek6ys1Hqlk38lxZtYtnfq3p4QscDG7Srfq4R7tmLVfAAAAAAAAAAAAAAAAAAAAAAAAAAAAAESSaaeaeWeasBi/lD3ReBqecUF/wDPOWi/05v9D918H8uV6rJsbk70cFDm4nZzv08PZWtibLq42vTw1LxTetsoxXim+iX44mC3RNdW7DVs2Zu1xTD9BbI2dTwlGnh6StGEbLm3xk+rd38y6ooiimKYdLboiimKaeEO4ensAAAAAAAAAAAAAAAAAAAAAAAAAAAAAAcGNwlOvTnRqxU4Ti4yi9Gn9iJiKo0lFVMVRpPBW9x91aOz/OJxk6k5VZU1KUUpKjF+jD43zbyvllkYLFiLeujWxsamzrotZsNoAAAAAAAAAAAAAAAAAAAD/9k="/>
          <p:cNvSpPr>
            <a:spLocks noChangeAspect="1" noChangeArrowheads="1"/>
          </p:cNvSpPr>
          <p:nvPr/>
        </p:nvSpPr>
        <p:spPr bwMode="auto">
          <a:xfrm>
            <a:off x="841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410200"/>
            <a:ext cx="4254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quadratic relationship scatter pl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5257800" cy="42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8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4 Answ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4 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4 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4 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4 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32437</TotalTime>
  <Words>1076</Words>
  <Application>Microsoft Macintosh PowerPoint</Application>
  <PresentationFormat>On-screen Show (4:3)</PresentationFormat>
  <Paragraphs>160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Cambria Math</vt:lpstr>
      <vt:lpstr>Symbol</vt:lpstr>
      <vt:lpstr>Times New Roman</vt:lpstr>
      <vt:lpstr>Default Design</vt:lpstr>
      <vt:lpstr>Linear Correlation!!!</vt:lpstr>
      <vt:lpstr>PowerPoint Presentation</vt:lpstr>
      <vt:lpstr>Exploring the Data</vt:lpstr>
      <vt:lpstr>PowerPoint Presentation</vt:lpstr>
      <vt:lpstr>PowerPoint Presentation</vt:lpstr>
      <vt:lpstr>Which correlation coefficient best describes the scatter plot?</vt:lpstr>
      <vt:lpstr>Which correlation coefficient best describes the scatter plot?</vt:lpstr>
      <vt:lpstr>Which correlation coefficient best describes the scatter plot?</vt:lpstr>
      <vt:lpstr>Which correlation coefficient best describes the scatter plot?</vt:lpstr>
      <vt:lpstr>Which correlation coefficient best describes the scatter plot?</vt:lpstr>
      <vt:lpstr>Properties of the  Linear Correlation Coefficient r</vt:lpstr>
      <vt:lpstr>Requirements</vt:lpstr>
      <vt:lpstr>How do we find r?</vt:lpstr>
      <vt:lpstr>Or we can just use R!!!</vt:lpstr>
      <vt:lpstr>Interpreting r2 :  Explained Variation</vt:lpstr>
      <vt:lpstr>PowerPoint Presentation</vt:lpstr>
      <vt:lpstr>The Test Statistic!!!</vt:lpstr>
      <vt:lpstr>Movie Data</vt:lpstr>
      <vt:lpstr>R: Movie Data</vt:lpstr>
      <vt:lpstr>R: Movie Data</vt:lpstr>
      <vt:lpstr>Movies!!!</vt:lpstr>
      <vt:lpstr>R: Parent Child Heights</vt:lpstr>
      <vt:lpstr>R: Parent Child Heights</vt:lpstr>
      <vt:lpstr>R: Parent Child Heights</vt:lpstr>
      <vt:lpstr>Parent/Child Heights</vt:lpstr>
      <vt:lpstr>Quiz Q1: Crickets!!!</vt:lpstr>
      <vt:lpstr>Quiz Q2: Marathons!!!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95</cp:revision>
  <dcterms:created xsi:type="dcterms:W3CDTF">2007-05-11T15:07:45Z</dcterms:created>
  <dcterms:modified xsi:type="dcterms:W3CDTF">2019-06-27T02:13:33Z</dcterms:modified>
</cp:coreProperties>
</file>