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9" r:id="rId4"/>
    <p:sldId id="260" r:id="rId5"/>
    <p:sldId id="261" r:id="rId6"/>
    <p:sldId id="282" r:id="rId7"/>
    <p:sldId id="283" r:id="rId8"/>
    <p:sldId id="310" r:id="rId9"/>
    <p:sldId id="309" r:id="rId10"/>
    <p:sldId id="311" r:id="rId11"/>
    <p:sldId id="262" r:id="rId12"/>
    <p:sldId id="263" r:id="rId13"/>
    <p:sldId id="281" r:id="rId14"/>
    <p:sldId id="288" r:id="rId15"/>
    <p:sldId id="273" r:id="rId16"/>
    <p:sldId id="304" r:id="rId17"/>
    <p:sldId id="303" r:id="rId18"/>
    <p:sldId id="305" r:id="rId19"/>
    <p:sldId id="307" r:id="rId20"/>
    <p:sldId id="296" r:id="rId21"/>
    <p:sldId id="297" r:id="rId22"/>
    <p:sldId id="306" r:id="rId23"/>
    <p:sldId id="308" r:id="rId24"/>
    <p:sldId id="300" r:id="rId25"/>
    <p:sldId id="298" r:id="rId26"/>
    <p:sldId id="271" r:id="rId27"/>
    <p:sldId id="314" r:id="rId28"/>
    <p:sldId id="315" r:id="rId29"/>
    <p:sldId id="316" r:id="rId30"/>
    <p:sldId id="317" r:id="rId31"/>
    <p:sldId id="312" r:id="rId32"/>
    <p:sldId id="272" r:id="rId33"/>
    <p:sldId id="318" r:id="rId34"/>
    <p:sldId id="319" r:id="rId35"/>
    <p:sldId id="320" r:id="rId36"/>
    <p:sldId id="321" r:id="rId37"/>
    <p:sldId id="313" r:id="rId3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14"/>
    <p:restoredTop sz="94617"/>
  </p:normalViewPr>
  <p:slideViewPr>
    <p:cSldViewPr>
      <p:cViewPr varScale="1">
        <p:scale>
          <a:sx n="88" d="100"/>
          <a:sy n="88" d="100"/>
        </p:scale>
        <p:origin x="24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defRPr>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defRPr>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ea typeface="ＭＳ Ｐゴシック" charset="-128"/>
              </a:defRPr>
            </a:lvl1pPr>
          </a:lstStyle>
          <a:p>
            <a:pPr>
              <a:defRPr/>
            </a:pPr>
            <a:fld id="{1C604DC1-4F5F-4A9A-9674-F21D2F5DFE48}" type="slidenum">
              <a:rPr lang="en-US" altLang="en-US"/>
              <a:pPr>
                <a:defRPr/>
              </a:pPr>
              <a:t>‹#›</a:t>
            </a:fld>
            <a:endParaRPr lang="en-US" altLang="en-US"/>
          </a:p>
        </p:txBody>
      </p:sp>
    </p:spTree>
    <p:extLst>
      <p:ext uri="{BB962C8B-B14F-4D97-AF65-F5344CB8AC3E}">
        <p14:creationId xmlns:p14="http://schemas.microsoft.com/office/powerpoint/2010/main" val="7578739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C604DC1-4F5F-4A9A-9674-F21D2F5DFE48}" type="slidenum">
              <a:rPr lang="en-US" altLang="en-US" smtClean="0"/>
              <a:pPr>
                <a:defRPr/>
              </a:pPr>
              <a:t>1</a:t>
            </a:fld>
            <a:endParaRPr lang="en-US" altLang="en-US"/>
          </a:p>
        </p:txBody>
      </p:sp>
    </p:spTree>
    <p:extLst>
      <p:ext uri="{BB962C8B-B14F-4D97-AF65-F5344CB8AC3E}">
        <p14:creationId xmlns:p14="http://schemas.microsoft.com/office/powerpoint/2010/main" val="2773056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C604DC1-4F5F-4A9A-9674-F21D2F5DFE48}" type="slidenum">
              <a:rPr lang="en-US" altLang="en-US" smtClean="0"/>
              <a:pPr>
                <a:defRPr/>
              </a:pPr>
              <a:t>10</a:t>
            </a:fld>
            <a:endParaRPr lang="en-US" altLang="en-US"/>
          </a:p>
        </p:txBody>
      </p:sp>
    </p:spTree>
    <p:extLst>
      <p:ext uri="{BB962C8B-B14F-4D97-AF65-F5344CB8AC3E}">
        <p14:creationId xmlns:p14="http://schemas.microsoft.com/office/powerpoint/2010/main" val="1172842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pitchFamily="34" charset="-128"/>
              </a:defRPr>
            </a:lvl1pPr>
            <a:lvl2pPr marL="37931725" indent="-37474525" eaLnBrk="0" hangingPunct="0">
              <a:spcBef>
                <a:spcPct val="30000"/>
              </a:spcBef>
              <a:defRPr sz="1200">
                <a:solidFill>
                  <a:schemeClr val="tx1"/>
                </a:solidFill>
                <a:latin typeface="Arial" charset="0"/>
                <a:ea typeface="ＭＳ Ｐゴシック" pitchFamily="34" charset="-128"/>
              </a:defRPr>
            </a:lvl2pPr>
            <a:lvl3pPr marL="1143000" indent="-228600" eaLnBrk="0" hangingPunct="0">
              <a:spcBef>
                <a:spcPct val="30000"/>
              </a:spcBef>
              <a:defRPr sz="1200">
                <a:solidFill>
                  <a:schemeClr val="tx1"/>
                </a:solidFill>
                <a:latin typeface="Arial" charset="0"/>
                <a:ea typeface="ＭＳ Ｐゴシック" pitchFamily="34" charset="-128"/>
              </a:defRPr>
            </a:lvl3pPr>
            <a:lvl4pPr marL="1600200" indent="-228600" eaLnBrk="0" hangingPunct="0">
              <a:spcBef>
                <a:spcPct val="30000"/>
              </a:spcBef>
              <a:defRPr sz="1200">
                <a:solidFill>
                  <a:schemeClr val="tx1"/>
                </a:solidFill>
                <a:latin typeface="Arial" charset="0"/>
                <a:ea typeface="ＭＳ Ｐゴシック" pitchFamily="34" charset="-128"/>
              </a:defRPr>
            </a:lvl4pPr>
            <a:lvl5pPr marL="2057400" indent="-228600" eaLnBrk="0" hangingPunct="0">
              <a:spcBef>
                <a:spcPct val="30000"/>
              </a:spcBef>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204746B2-524E-4384-9A77-3E1F0C8E4F57}" type="slidenum">
              <a:rPr lang="en-US" altLang="en-US"/>
              <a:pPr eaLnBrk="1" hangingPunct="1">
                <a:spcBef>
                  <a:spcPct val="0"/>
                </a:spcBef>
              </a:pPr>
              <a:t>11</a:t>
            </a:fld>
            <a:endParaRPr lang="en-US" altLang="en-US"/>
          </a:p>
        </p:txBody>
      </p:sp>
      <p:sp>
        <p:nvSpPr>
          <p:cNvPr id="26627" name="Rectangle 2"/>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3" tIns="44448" rIns="90483" bIns="44448"/>
          <a:lstStyle/>
          <a:p>
            <a:pPr eaLnBrk="1" hangingPunct="1"/>
            <a:r>
              <a:rPr lang="en-US" altLang="en-US">
                <a:ea typeface="ＭＳ Ｐゴシック" pitchFamily="34" charset="-128"/>
              </a:rPr>
              <a:t>page 524 of text</a:t>
            </a:r>
          </a:p>
          <a:p>
            <a:pPr eaLnBrk="1" hangingPunct="1"/>
            <a:r>
              <a:rPr lang="en-US" altLang="en-US">
                <a:ea typeface="ＭＳ Ｐゴシック" pitchFamily="34" charset="-128"/>
              </a:rPr>
              <a:t>If using a graphics calculator for demonstration, it will be an easy exercise to switch the x and y values to show that the value of </a:t>
            </a:r>
            <a:r>
              <a:rPr lang="en-US" altLang="en-US" i="1">
                <a:ea typeface="ＭＳ Ｐゴシック" pitchFamily="34" charset="-128"/>
              </a:rPr>
              <a:t>r</a:t>
            </a:r>
            <a:r>
              <a:rPr lang="en-US" altLang="en-US">
                <a:ea typeface="ＭＳ Ｐゴシック" pitchFamily="34" charset="-128"/>
              </a:rPr>
              <a:t>  will not change.</a:t>
            </a:r>
          </a:p>
        </p:txBody>
      </p:sp>
      <p:sp>
        <p:nvSpPr>
          <p:cNvPr id="26628" name="Rectangle 3"/>
          <p:cNvSpPr>
            <a:spLocks noGrp="1" noRot="1" noChangeAspect="1" noChangeArrowheads="1" noTextEdit="1"/>
          </p:cNvSpPr>
          <p:nvPr>
            <p:ph type="sldImg"/>
          </p:nvPr>
        </p:nvSpPr>
        <p:spPr>
          <a:xfrm>
            <a:off x="1152525" y="692150"/>
            <a:ext cx="4554538" cy="3416300"/>
          </a:xfrm>
          <a:ln w="12700" cap="flat">
            <a:solidFill>
              <a:schemeClr val="tx1"/>
            </a:solidFill>
          </a:ln>
        </p:spPr>
      </p:sp>
    </p:spTree>
    <p:extLst>
      <p:ext uri="{BB962C8B-B14F-4D97-AF65-F5344CB8AC3E}">
        <p14:creationId xmlns:p14="http://schemas.microsoft.com/office/powerpoint/2010/main" val="2749061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pitchFamily="34" charset="-128"/>
              </a:defRPr>
            </a:lvl1pPr>
            <a:lvl2pPr marL="37931725" indent="-37474525" eaLnBrk="0" hangingPunct="0">
              <a:spcBef>
                <a:spcPct val="30000"/>
              </a:spcBef>
              <a:defRPr sz="1200">
                <a:solidFill>
                  <a:schemeClr val="tx1"/>
                </a:solidFill>
                <a:latin typeface="Arial" charset="0"/>
                <a:ea typeface="ＭＳ Ｐゴシック" pitchFamily="34" charset="-128"/>
              </a:defRPr>
            </a:lvl2pPr>
            <a:lvl3pPr marL="1143000" indent="-228600" eaLnBrk="0" hangingPunct="0">
              <a:spcBef>
                <a:spcPct val="30000"/>
              </a:spcBef>
              <a:defRPr sz="1200">
                <a:solidFill>
                  <a:schemeClr val="tx1"/>
                </a:solidFill>
                <a:latin typeface="Arial" charset="0"/>
                <a:ea typeface="ＭＳ Ｐゴシック" pitchFamily="34" charset="-128"/>
              </a:defRPr>
            </a:lvl3pPr>
            <a:lvl4pPr marL="1600200" indent="-228600" eaLnBrk="0" hangingPunct="0">
              <a:spcBef>
                <a:spcPct val="30000"/>
              </a:spcBef>
              <a:defRPr sz="1200">
                <a:solidFill>
                  <a:schemeClr val="tx1"/>
                </a:solidFill>
                <a:latin typeface="Arial" charset="0"/>
                <a:ea typeface="ＭＳ Ｐゴシック" pitchFamily="34" charset="-128"/>
              </a:defRPr>
            </a:lvl4pPr>
            <a:lvl5pPr marL="2057400" indent="-228600" eaLnBrk="0" hangingPunct="0">
              <a:spcBef>
                <a:spcPct val="30000"/>
              </a:spcBef>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628B4039-C054-4D18-92FC-B14B42BC3528}" type="slidenum">
              <a:rPr lang="en-US" altLang="en-US"/>
              <a:pPr eaLnBrk="1" hangingPunct="1">
                <a:spcBef>
                  <a:spcPct val="0"/>
                </a:spcBef>
              </a:pPr>
              <a:t>12</a:t>
            </a:fld>
            <a:endParaRPr lang="en-US" altLang="en-US"/>
          </a:p>
        </p:txBody>
      </p:sp>
      <p:sp>
        <p:nvSpPr>
          <p:cNvPr id="27651" name="Rectangle 2"/>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3" tIns="44448" rIns="90483" bIns="44448"/>
          <a:lstStyle/>
          <a:p>
            <a:pPr eaLnBrk="1" hangingPunct="1"/>
            <a:r>
              <a:rPr lang="en-US" altLang="en-US">
                <a:ea typeface="ＭＳ Ｐゴシック" pitchFamily="34" charset="-128"/>
              </a:rPr>
              <a:t>page 520 of text</a:t>
            </a:r>
          </a:p>
          <a:p>
            <a:pPr eaLnBrk="1" hangingPunct="1"/>
            <a:r>
              <a:rPr lang="en-US" altLang="en-US">
                <a:ea typeface="ＭＳ Ｐゴシック" pitchFamily="34" charset="-128"/>
              </a:rPr>
              <a:t>Explain to students the difference between the ‘paired’ data of this chapter and the investigation of two groups of data in Chapter 9. </a:t>
            </a:r>
          </a:p>
        </p:txBody>
      </p:sp>
      <p:sp>
        <p:nvSpPr>
          <p:cNvPr id="27652" name="Rectangle 3"/>
          <p:cNvSpPr>
            <a:spLocks noGrp="1" noRot="1" noChangeAspect="1" noChangeArrowheads="1" noTextEdit="1"/>
          </p:cNvSpPr>
          <p:nvPr>
            <p:ph type="sldImg"/>
          </p:nvPr>
        </p:nvSpPr>
        <p:spPr>
          <a:xfrm>
            <a:off x="1152525" y="692150"/>
            <a:ext cx="4554538" cy="3416300"/>
          </a:xfrm>
          <a:ln w="12700" cap="flat">
            <a:solidFill>
              <a:schemeClr val="tx1"/>
            </a:solidFill>
          </a:ln>
        </p:spPr>
      </p:sp>
    </p:spTree>
    <p:extLst>
      <p:ext uri="{BB962C8B-B14F-4D97-AF65-F5344CB8AC3E}">
        <p14:creationId xmlns:p14="http://schemas.microsoft.com/office/powerpoint/2010/main" val="356121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C604DC1-4F5F-4A9A-9674-F21D2F5DFE48}" type="slidenum">
              <a:rPr lang="en-US" altLang="en-US" smtClean="0"/>
              <a:pPr>
                <a:defRPr/>
              </a:pPr>
              <a:t>13</a:t>
            </a:fld>
            <a:endParaRPr lang="en-US" altLang="en-US"/>
          </a:p>
        </p:txBody>
      </p:sp>
    </p:spTree>
    <p:extLst>
      <p:ext uri="{BB962C8B-B14F-4D97-AF65-F5344CB8AC3E}">
        <p14:creationId xmlns:p14="http://schemas.microsoft.com/office/powerpoint/2010/main" val="288052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C604DC1-4F5F-4A9A-9674-F21D2F5DFE48}" type="slidenum">
              <a:rPr lang="en-US" altLang="en-US" smtClean="0"/>
              <a:pPr>
                <a:defRPr/>
              </a:pPr>
              <a:t>14</a:t>
            </a:fld>
            <a:endParaRPr lang="en-US" altLang="en-US"/>
          </a:p>
        </p:txBody>
      </p:sp>
    </p:spTree>
    <p:extLst>
      <p:ext uri="{BB962C8B-B14F-4D97-AF65-F5344CB8AC3E}">
        <p14:creationId xmlns:p14="http://schemas.microsoft.com/office/powerpoint/2010/main" val="1585396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pitchFamily="34" charset="-128"/>
              </a:defRPr>
            </a:lvl1pPr>
            <a:lvl2pPr marL="37931725" indent="-37474525" eaLnBrk="0" hangingPunct="0">
              <a:spcBef>
                <a:spcPct val="30000"/>
              </a:spcBef>
              <a:defRPr sz="1200">
                <a:solidFill>
                  <a:schemeClr val="tx1"/>
                </a:solidFill>
                <a:latin typeface="Arial" charset="0"/>
                <a:ea typeface="ＭＳ Ｐゴシック" pitchFamily="34" charset="-128"/>
              </a:defRPr>
            </a:lvl2pPr>
            <a:lvl3pPr marL="1143000" indent="-228600" eaLnBrk="0" hangingPunct="0">
              <a:spcBef>
                <a:spcPct val="30000"/>
              </a:spcBef>
              <a:defRPr sz="1200">
                <a:solidFill>
                  <a:schemeClr val="tx1"/>
                </a:solidFill>
                <a:latin typeface="Arial" charset="0"/>
                <a:ea typeface="ＭＳ Ｐゴシック" pitchFamily="34" charset="-128"/>
              </a:defRPr>
            </a:lvl3pPr>
            <a:lvl4pPr marL="1600200" indent="-228600" eaLnBrk="0" hangingPunct="0">
              <a:spcBef>
                <a:spcPct val="30000"/>
              </a:spcBef>
              <a:defRPr sz="1200">
                <a:solidFill>
                  <a:schemeClr val="tx1"/>
                </a:solidFill>
                <a:latin typeface="Arial" charset="0"/>
                <a:ea typeface="ＭＳ Ｐゴシック" pitchFamily="34" charset="-128"/>
              </a:defRPr>
            </a:lvl4pPr>
            <a:lvl5pPr marL="2057400" indent="-228600" eaLnBrk="0" hangingPunct="0">
              <a:spcBef>
                <a:spcPct val="30000"/>
              </a:spcBef>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2FB42E05-F067-4B84-AD50-3F5AD54F7EAF}" type="slidenum">
              <a:rPr lang="en-US" altLang="en-US"/>
              <a:pPr eaLnBrk="1" hangingPunct="1">
                <a:spcBef>
                  <a:spcPct val="0"/>
                </a:spcBef>
              </a:pPr>
              <a:t>15</a:t>
            </a:fld>
            <a:endParaRPr lang="en-US" altLang="en-US"/>
          </a:p>
        </p:txBody>
      </p:sp>
      <p:sp>
        <p:nvSpPr>
          <p:cNvPr id="29699" name="Rectangle 2"/>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3" tIns="44448" rIns="90483" bIns="44448"/>
          <a:lstStyle/>
          <a:p>
            <a:pPr eaLnBrk="1" hangingPunct="1"/>
            <a:r>
              <a:rPr lang="en-US" altLang="en-US">
                <a:ea typeface="ＭＳ Ｐゴシック" pitchFamily="34" charset="-128"/>
              </a:rPr>
              <a:t>page 524 of text</a:t>
            </a:r>
          </a:p>
          <a:p>
            <a:pPr eaLnBrk="1" hangingPunct="1"/>
            <a:r>
              <a:rPr lang="en-US" altLang="en-US">
                <a:ea typeface="ＭＳ Ｐゴシック" pitchFamily="34" charset="-128"/>
              </a:rPr>
              <a:t>If using a graphics calculator for demonstration, it will be an easy exercise to switch the x and y values to show that the value of </a:t>
            </a:r>
            <a:r>
              <a:rPr lang="en-US" altLang="en-US" i="1">
                <a:ea typeface="ＭＳ Ｐゴシック" pitchFamily="34" charset="-128"/>
              </a:rPr>
              <a:t>r</a:t>
            </a:r>
            <a:r>
              <a:rPr lang="en-US" altLang="en-US">
                <a:ea typeface="ＭＳ Ｐゴシック" pitchFamily="34" charset="-128"/>
              </a:rPr>
              <a:t>  will not change.</a:t>
            </a:r>
          </a:p>
        </p:txBody>
      </p:sp>
      <p:sp>
        <p:nvSpPr>
          <p:cNvPr id="29700" name="Rectangle 3"/>
          <p:cNvSpPr>
            <a:spLocks noGrp="1" noRot="1" noChangeAspect="1" noChangeArrowheads="1" noTextEdit="1"/>
          </p:cNvSpPr>
          <p:nvPr>
            <p:ph type="sldImg"/>
          </p:nvPr>
        </p:nvSpPr>
        <p:spPr>
          <a:xfrm>
            <a:off x="1152525" y="692150"/>
            <a:ext cx="4554538" cy="3416300"/>
          </a:xfrm>
          <a:ln w="12700" cap="flat">
            <a:solidFill>
              <a:schemeClr val="tx1"/>
            </a:solidFill>
          </a:ln>
        </p:spPr>
      </p:sp>
    </p:spTree>
    <p:extLst>
      <p:ext uri="{BB962C8B-B14F-4D97-AF65-F5344CB8AC3E}">
        <p14:creationId xmlns:p14="http://schemas.microsoft.com/office/powerpoint/2010/main" val="3629651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C604DC1-4F5F-4A9A-9674-F21D2F5DFE48}" type="slidenum">
              <a:rPr lang="en-US" altLang="en-US" smtClean="0"/>
              <a:pPr>
                <a:defRPr/>
              </a:pPr>
              <a:t>16</a:t>
            </a:fld>
            <a:endParaRPr lang="en-US" altLang="en-US"/>
          </a:p>
        </p:txBody>
      </p:sp>
    </p:spTree>
    <p:extLst>
      <p:ext uri="{BB962C8B-B14F-4D97-AF65-F5344CB8AC3E}">
        <p14:creationId xmlns:p14="http://schemas.microsoft.com/office/powerpoint/2010/main" val="2581466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C604DC1-4F5F-4A9A-9674-F21D2F5DFE48}" type="slidenum">
              <a:rPr lang="en-US" altLang="en-US" smtClean="0"/>
              <a:pPr>
                <a:defRPr/>
              </a:pPr>
              <a:t>17</a:t>
            </a:fld>
            <a:endParaRPr lang="en-US" altLang="en-US"/>
          </a:p>
        </p:txBody>
      </p:sp>
    </p:spTree>
    <p:extLst>
      <p:ext uri="{BB962C8B-B14F-4D97-AF65-F5344CB8AC3E}">
        <p14:creationId xmlns:p14="http://schemas.microsoft.com/office/powerpoint/2010/main" val="22526514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C604DC1-4F5F-4A9A-9674-F21D2F5DFE48}" type="slidenum">
              <a:rPr lang="en-US" altLang="en-US" smtClean="0"/>
              <a:pPr>
                <a:defRPr/>
              </a:pPr>
              <a:t>18</a:t>
            </a:fld>
            <a:endParaRPr lang="en-US" altLang="en-US"/>
          </a:p>
        </p:txBody>
      </p:sp>
    </p:spTree>
    <p:extLst>
      <p:ext uri="{BB962C8B-B14F-4D97-AF65-F5344CB8AC3E}">
        <p14:creationId xmlns:p14="http://schemas.microsoft.com/office/powerpoint/2010/main" val="4356480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C604DC1-4F5F-4A9A-9674-F21D2F5DFE48}" type="slidenum">
              <a:rPr lang="en-US" altLang="en-US" smtClean="0"/>
              <a:pPr>
                <a:defRPr/>
              </a:pPr>
              <a:t>19</a:t>
            </a:fld>
            <a:endParaRPr lang="en-US" altLang="en-US"/>
          </a:p>
        </p:txBody>
      </p:sp>
    </p:spTree>
    <p:extLst>
      <p:ext uri="{BB962C8B-B14F-4D97-AF65-F5344CB8AC3E}">
        <p14:creationId xmlns:p14="http://schemas.microsoft.com/office/powerpoint/2010/main" val="3568489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C604DC1-4F5F-4A9A-9674-F21D2F5DFE48}" type="slidenum">
              <a:rPr lang="en-US" altLang="en-US" smtClean="0"/>
              <a:pPr>
                <a:defRPr/>
              </a:pPr>
              <a:t>2</a:t>
            </a:fld>
            <a:endParaRPr lang="en-US" altLang="en-US"/>
          </a:p>
        </p:txBody>
      </p:sp>
    </p:spTree>
    <p:extLst>
      <p:ext uri="{BB962C8B-B14F-4D97-AF65-F5344CB8AC3E}">
        <p14:creationId xmlns:p14="http://schemas.microsoft.com/office/powerpoint/2010/main" val="3640265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C604DC1-4F5F-4A9A-9674-F21D2F5DFE48}" type="slidenum">
              <a:rPr lang="en-US" altLang="en-US" smtClean="0"/>
              <a:pPr>
                <a:defRPr/>
              </a:pPr>
              <a:t>20</a:t>
            </a:fld>
            <a:endParaRPr lang="en-US" altLang="en-US"/>
          </a:p>
        </p:txBody>
      </p:sp>
    </p:spTree>
    <p:extLst>
      <p:ext uri="{BB962C8B-B14F-4D97-AF65-F5344CB8AC3E}">
        <p14:creationId xmlns:p14="http://schemas.microsoft.com/office/powerpoint/2010/main" val="20782597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C604DC1-4F5F-4A9A-9674-F21D2F5DFE48}" type="slidenum">
              <a:rPr lang="en-US" altLang="en-US" smtClean="0"/>
              <a:pPr>
                <a:defRPr/>
              </a:pPr>
              <a:t>21</a:t>
            </a:fld>
            <a:endParaRPr lang="en-US" altLang="en-US"/>
          </a:p>
        </p:txBody>
      </p:sp>
    </p:spTree>
    <p:extLst>
      <p:ext uri="{BB962C8B-B14F-4D97-AF65-F5344CB8AC3E}">
        <p14:creationId xmlns:p14="http://schemas.microsoft.com/office/powerpoint/2010/main" val="14011605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C604DC1-4F5F-4A9A-9674-F21D2F5DFE48}" type="slidenum">
              <a:rPr lang="en-US" altLang="en-US" smtClean="0"/>
              <a:pPr>
                <a:defRPr/>
              </a:pPr>
              <a:t>22</a:t>
            </a:fld>
            <a:endParaRPr lang="en-US" altLang="en-US"/>
          </a:p>
        </p:txBody>
      </p:sp>
    </p:spTree>
    <p:extLst>
      <p:ext uri="{BB962C8B-B14F-4D97-AF65-F5344CB8AC3E}">
        <p14:creationId xmlns:p14="http://schemas.microsoft.com/office/powerpoint/2010/main" val="18408062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C604DC1-4F5F-4A9A-9674-F21D2F5DFE48}" type="slidenum">
              <a:rPr lang="en-US" altLang="en-US" smtClean="0"/>
              <a:pPr>
                <a:defRPr/>
              </a:pPr>
              <a:t>23</a:t>
            </a:fld>
            <a:endParaRPr lang="en-US" altLang="en-US"/>
          </a:p>
        </p:txBody>
      </p:sp>
    </p:spTree>
    <p:extLst>
      <p:ext uri="{BB962C8B-B14F-4D97-AF65-F5344CB8AC3E}">
        <p14:creationId xmlns:p14="http://schemas.microsoft.com/office/powerpoint/2010/main" val="16932681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C604DC1-4F5F-4A9A-9674-F21D2F5DFE48}" type="slidenum">
              <a:rPr lang="en-US" altLang="en-US" smtClean="0"/>
              <a:pPr>
                <a:defRPr/>
              </a:pPr>
              <a:t>24</a:t>
            </a:fld>
            <a:endParaRPr lang="en-US" altLang="en-US"/>
          </a:p>
        </p:txBody>
      </p:sp>
    </p:spTree>
    <p:extLst>
      <p:ext uri="{BB962C8B-B14F-4D97-AF65-F5344CB8AC3E}">
        <p14:creationId xmlns:p14="http://schemas.microsoft.com/office/powerpoint/2010/main" val="9213638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C604DC1-4F5F-4A9A-9674-F21D2F5DFE48}" type="slidenum">
              <a:rPr lang="en-US" altLang="en-US" smtClean="0"/>
              <a:pPr>
                <a:defRPr/>
              </a:pPr>
              <a:t>25</a:t>
            </a:fld>
            <a:endParaRPr lang="en-US" altLang="en-US"/>
          </a:p>
        </p:txBody>
      </p:sp>
    </p:spTree>
    <p:extLst>
      <p:ext uri="{BB962C8B-B14F-4D97-AF65-F5344CB8AC3E}">
        <p14:creationId xmlns:p14="http://schemas.microsoft.com/office/powerpoint/2010/main" val="10451367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C604DC1-4F5F-4A9A-9674-F21D2F5DFE48}" type="slidenum">
              <a:rPr lang="en-US" altLang="en-US" smtClean="0"/>
              <a:pPr>
                <a:defRPr/>
              </a:pPr>
              <a:t>26</a:t>
            </a:fld>
            <a:endParaRPr lang="en-US" altLang="en-US"/>
          </a:p>
        </p:txBody>
      </p:sp>
    </p:spTree>
    <p:extLst>
      <p:ext uri="{BB962C8B-B14F-4D97-AF65-F5344CB8AC3E}">
        <p14:creationId xmlns:p14="http://schemas.microsoft.com/office/powerpoint/2010/main" val="8208509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C604DC1-4F5F-4A9A-9674-F21D2F5DFE48}" type="slidenum">
              <a:rPr lang="en-US" altLang="en-US" smtClean="0"/>
              <a:pPr>
                <a:defRPr/>
              </a:pPr>
              <a:t>32</a:t>
            </a:fld>
            <a:endParaRPr lang="en-US" altLang="en-US"/>
          </a:p>
        </p:txBody>
      </p:sp>
    </p:spTree>
    <p:extLst>
      <p:ext uri="{BB962C8B-B14F-4D97-AF65-F5344CB8AC3E}">
        <p14:creationId xmlns:p14="http://schemas.microsoft.com/office/powerpoint/2010/main" val="3342819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pitchFamily="34" charset="-128"/>
              </a:defRPr>
            </a:lvl1pPr>
            <a:lvl2pPr marL="37931725" indent="-37474525" eaLnBrk="0" hangingPunct="0">
              <a:spcBef>
                <a:spcPct val="30000"/>
              </a:spcBef>
              <a:defRPr sz="1200">
                <a:solidFill>
                  <a:schemeClr val="tx1"/>
                </a:solidFill>
                <a:latin typeface="Arial" charset="0"/>
                <a:ea typeface="ＭＳ Ｐゴシック" pitchFamily="34" charset="-128"/>
              </a:defRPr>
            </a:lvl2pPr>
            <a:lvl3pPr marL="1143000" indent="-228600" eaLnBrk="0" hangingPunct="0">
              <a:spcBef>
                <a:spcPct val="30000"/>
              </a:spcBef>
              <a:defRPr sz="1200">
                <a:solidFill>
                  <a:schemeClr val="tx1"/>
                </a:solidFill>
                <a:latin typeface="Arial" charset="0"/>
                <a:ea typeface="ＭＳ Ｐゴシック" pitchFamily="34" charset="-128"/>
              </a:defRPr>
            </a:lvl3pPr>
            <a:lvl4pPr marL="1600200" indent="-228600" eaLnBrk="0" hangingPunct="0">
              <a:spcBef>
                <a:spcPct val="30000"/>
              </a:spcBef>
              <a:defRPr sz="1200">
                <a:solidFill>
                  <a:schemeClr val="tx1"/>
                </a:solidFill>
                <a:latin typeface="Arial" charset="0"/>
                <a:ea typeface="ＭＳ Ｐゴシック" pitchFamily="34" charset="-128"/>
              </a:defRPr>
            </a:lvl4pPr>
            <a:lvl5pPr marL="2057400" indent="-228600" eaLnBrk="0" hangingPunct="0">
              <a:spcBef>
                <a:spcPct val="30000"/>
              </a:spcBef>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45C93A8D-AA0F-4E0E-B118-5C5C8E4EA7F0}" type="slidenum">
              <a:rPr lang="en-US" altLang="en-US"/>
              <a:pPr eaLnBrk="1" hangingPunct="1">
                <a:spcBef>
                  <a:spcPct val="0"/>
                </a:spcBef>
              </a:pPr>
              <a:t>3</a:t>
            </a:fld>
            <a:endParaRPr lang="en-US" altLang="en-US"/>
          </a:p>
        </p:txBody>
      </p:sp>
      <p:sp>
        <p:nvSpPr>
          <p:cNvPr id="23555" name="Rectangle 2"/>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3" tIns="44448" rIns="90483" bIns="44448"/>
          <a:lstStyle/>
          <a:p>
            <a:pPr eaLnBrk="1" hangingPunct="1"/>
            <a:r>
              <a:rPr lang="en-US" altLang="en-US">
                <a:ea typeface="ＭＳ Ｐゴシック" pitchFamily="34" charset="-128"/>
              </a:rPr>
              <a:t>Relate a scatter plot to the algebraic plotting of number pairs (x,y). </a:t>
            </a:r>
          </a:p>
        </p:txBody>
      </p:sp>
      <p:sp>
        <p:nvSpPr>
          <p:cNvPr id="23556" name="Rectangle 3"/>
          <p:cNvSpPr>
            <a:spLocks noGrp="1" noRot="1" noChangeAspect="1" noChangeArrowheads="1" noTextEdit="1"/>
          </p:cNvSpPr>
          <p:nvPr>
            <p:ph type="sldImg"/>
          </p:nvPr>
        </p:nvSpPr>
        <p:spPr>
          <a:xfrm>
            <a:off x="1152525" y="692150"/>
            <a:ext cx="4554538" cy="3416300"/>
          </a:xfrm>
          <a:ln w="12700" cap="flat">
            <a:solidFill>
              <a:schemeClr val="tx1"/>
            </a:solidFill>
          </a:ln>
        </p:spPr>
      </p:sp>
    </p:spTree>
    <p:extLst>
      <p:ext uri="{BB962C8B-B14F-4D97-AF65-F5344CB8AC3E}">
        <p14:creationId xmlns:p14="http://schemas.microsoft.com/office/powerpoint/2010/main" val="3166117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pitchFamily="34" charset="-128"/>
              </a:defRPr>
            </a:lvl1pPr>
            <a:lvl2pPr marL="37931725" indent="-37474525" eaLnBrk="0" hangingPunct="0">
              <a:spcBef>
                <a:spcPct val="30000"/>
              </a:spcBef>
              <a:defRPr sz="1200">
                <a:solidFill>
                  <a:schemeClr val="tx1"/>
                </a:solidFill>
                <a:latin typeface="Arial" charset="0"/>
                <a:ea typeface="ＭＳ Ｐゴシック" pitchFamily="34" charset="-128"/>
              </a:defRPr>
            </a:lvl2pPr>
            <a:lvl3pPr marL="1143000" indent="-228600" eaLnBrk="0" hangingPunct="0">
              <a:spcBef>
                <a:spcPct val="30000"/>
              </a:spcBef>
              <a:defRPr sz="1200">
                <a:solidFill>
                  <a:schemeClr val="tx1"/>
                </a:solidFill>
                <a:latin typeface="Arial" charset="0"/>
                <a:ea typeface="ＭＳ Ｐゴシック" pitchFamily="34" charset="-128"/>
              </a:defRPr>
            </a:lvl3pPr>
            <a:lvl4pPr marL="1600200" indent="-228600" eaLnBrk="0" hangingPunct="0">
              <a:spcBef>
                <a:spcPct val="30000"/>
              </a:spcBef>
              <a:defRPr sz="1200">
                <a:solidFill>
                  <a:schemeClr val="tx1"/>
                </a:solidFill>
                <a:latin typeface="Arial" charset="0"/>
                <a:ea typeface="ＭＳ Ｐゴシック" pitchFamily="34" charset="-128"/>
              </a:defRPr>
            </a:lvl4pPr>
            <a:lvl5pPr marL="2057400" indent="-228600" eaLnBrk="0" hangingPunct="0">
              <a:spcBef>
                <a:spcPct val="30000"/>
              </a:spcBef>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6B626779-E917-4257-8641-96A583E8EEB3}" type="slidenum">
              <a:rPr lang="en-US" altLang="en-US"/>
              <a:pPr eaLnBrk="1" hangingPunct="1">
                <a:spcBef>
                  <a:spcPct val="0"/>
                </a:spcBef>
              </a:pPr>
              <a:t>4</a:t>
            </a:fld>
            <a:endParaRPr lang="en-US" altLang="en-US"/>
          </a:p>
        </p:txBody>
      </p:sp>
      <p:sp>
        <p:nvSpPr>
          <p:cNvPr id="24579" name="Rectangle 2"/>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3" tIns="44448" rIns="90483" bIns="44448"/>
          <a:lstStyle/>
          <a:p>
            <a:pPr eaLnBrk="1" hangingPunct="1"/>
            <a:r>
              <a:rPr lang="en-US" altLang="en-US">
                <a:ea typeface="ＭＳ Ｐゴシック" pitchFamily="34" charset="-128"/>
              </a:rPr>
              <a:t>Page 619 of  text</a:t>
            </a:r>
          </a:p>
        </p:txBody>
      </p:sp>
      <p:sp>
        <p:nvSpPr>
          <p:cNvPr id="24580" name="Rectangle 3"/>
          <p:cNvSpPr>
            <a:spLocks noGrp="1" noRot="1" noChangeAspect="1" noChangeArrowheads="1" noTextEdit="1"/>
          </p:cNvSpPr>
          <p:nvPr>
            <p:ph type="sldImg"/>
          </p:nvPr>
        </p:nvSpPr>
        <p:spPr>
          <a:xfrm>
            <a:off x="1152525" y="692150"/>
            <a:ext cx="4554538" cy="3416300"/>
          </a:xfrm>
          <a:ln w="12700" cap="flat">
            <a:solidFill>
              <a:schemeClr val="tx1"/>
            </a:solidFill>
          </a:ln>
        </p:spPr>
      </p:sp>
    </p:spTree>
    <p:extLst>
      <p:ext uri="{BB962C8B-B14F-4D97-AF65-F5344CB8AC3E}">
        <p14:creationId xmlns:p14="http://schemas.microsoft.com/office/powerpoint/2010/main" val="4045210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ＭＳ Ｐゴシック" pitchFamily="34" charset="-128"/>
              </a:defRPr>
            </a:lvl1pPr>
            <a:lvl2pPr marL="37931725" indent="-37474525" eaLnBrk="0" hangingPunct="0">
              <a:spcBef>
                <a:spcPct val="30000"/>
              </a:spcBef>
              <a:defRPr sz="1200">
                <a:solidFill>
                  <a:schemeClr val="tx1"/>
                </a:solidFill>
                <a:latin typeface="Arial" charset="0"/>
                <a:ea typeface="ＭＳ Ｐゴシック" pitchFamily="34" charset="-128"/>
              </a:defRPr>
            </a:lvl2pPr>
            <a:lvl3pPr marL="1143000" indent="-228600" eaLnBrk="0" hangingPunct="0">
              <a:spcBef>
                <a:spcPct val="30000"/>
              </a:spcBef>
              <a:defRPr sz="1200">
                <a:solidFill>
                  <a:schemeClr val="tx1"/>
                </a:solidFill>
                <a:latin typeface="Arial" charset="0"/>
                <a:ea typeface="ＭＳ Ｐゴシック" pitchFamily="34" charset="-128"/>
              </a:defRPr>
            </a:lvl3pPr>
            <a:lvl4pPr marL="1600200" indent="-228600" eaLnBrk="0" hangingPunct="0">
              <a:spcBef>
                <a:spcPct val="30000"/>
              </a:spcBef>
              <a:defRPr sz="1200">
                <a:solidFill>
                  <a:schemeClr val="tx1"/>
                </a:solidFill>
                <a:latin typeface="Arial" charset="0"/>
                <a:ea typeface="ＭＳ Ｐゴシック" pitchFamily="34" charset="-128"/>
              </a:defRPr>
            </a:lvl4pPr>
            <a:lvl5pPr marL="2057400" indent="-228600" eaLnBrk="0" hangingPunct="0">
              <a:spcBef>
                <a:spcPct val="30000"/>
              </a:spcBef>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E2ED332B-23CD-4590-A29A-C6ADBC87A1D2}" type="slidenum">
              <a:rPr lang="en-US" altLang="en-US"/>
              <a:pPr eaLnBrk="1" hangingPunct="1">
                <a:spcBef>
                  <a:spcPct val="0"/>
                </a:spcBef>
              </a:pPr>
              <a:t>5</a:t>
            </a:fld>
            <a:endParaRPr lang="en-US" altLang="en-US"/>
          </a:p>
        </p:txBody>
      </p:sp>
      <p:sp>
        <p:nvSpPr>
          <p:cNvPr id="25603" name="Rectangle 2"/>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3" tIns="44448" rIns="90483" bIns="44448"/>
          <a:lstStyle/>
          <a:p>
            <a:pPr eaLnBrk="1" hangingPunct="1"/>
            <a:r>
              <a:rPr lang="en-US" altLang="en-US">
                <a:ea typeface="ＭＳ Ｐゴシック" pitchFamily="34" charset="-128"/>
              </a:rPr>
              <a:t>Page 619 of  text</a:t>
            </a:r>
          </a:p>
        </p:txBody>
      </p:sp>
      <p:sp>
        <p:nvSpPr>
          <p:cNvPr id="25604" name="Rectangle 3"/>
          <p:cNvSpPr>
            <a:spLocks noGrp="1" noRot="1" noChangeAspect="1" noChangeArrowheads="1" noTextEdit="1"/>
          </p:cNvSpPr>
          <p:nvPr>
            <p:ph type="sldImg"/>
          </p:nvPr>
        </p:nvSpPr>
        <p:spPr>
          <a:xfrm>
            <a:off x="1152525" y="692150"/>
            <a:ext cx="4554538" cy="3416300"/>
          </a:xfrm>
          <a:ln w="12700" cap="flat">
            <a:solidFill>
              <a:schemeClr val="tx1"/>
            </a:solidFill>
          </a:ln>
        </p:spPr>
      </p:sp>
    </p:spTree>
    <p:extLst>
      <p:ext uri="{BB962C8B-B14F-4D97-AF65-F5344CB8AC3E}">
        <p14:creationId xmlns:p14="http://schemas.microsoft.com/office/powerpoint/2010/main" val="2203207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C604DC1-4F5F-4A9A-9674-F21D2F5DFE48}" type="slidenum">
              <a:rPr lang="en-US" altLang="en-US" smtClean="0"/>
              <a:pPr>
                <a:defRPr/>
              </a:pPr>
              <a:t>6</a:t>
            </a:fld>
            <a:endParaRPr lang="en-US" altLang="en-US"/>
          </a:p>
        </p:txBody>
      </p:sp>
    </p:spTree>
    <p:extLst>
      <p:ext uri="{BB962C8B-B14F-4D97-AF65-F5344CB8AC3E}">
        <p14:creationId xmlns:p14="http://schemas.microsoft.com/office/powerpoint/2010/main" val="460784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C604DC1-4F5F-4A9A-9674-F21D2F5DFE48}" type="slidenum">
              <a:rPr lang="en-US" altLang="en-US" smtClean="0"/>
              <a:pPr>
                <a:defRPr/>
              </a:pPr>
              <a:t>7</a:t>
            </a:fld>
            <a:endParaRPr lang="en-US" altLang="en-US"/>
          </a:p>
        </p:txBody>
      </p:sp>
    </p:spTree>
    <p:extLst>
      <p:ext uri="{BB962C8B-B14F-4D97-AF65-F5344CB8AC3E}">
        <p14:creationId xmlns:p14="http://schemas.microsoft.com/office/powerpoint/2010/main" val="3167260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C604DC1-4F5F-4A9A-9674-F21D2F5DFE48}" type="slidenum">
              <a:rPr lang="en-US" altLang="en-US" smtClean="0"/>
              <a:pPr>
                <a:defRPr/>
              </a:pPr>
              <a:t>8</a:t>
            </a:fld>
            <a:endParaRPr lang="en-US" altLang="en-US"/>
          </a:p>
        </p:txBody>
      </p:sp>
    </p:spTree>
    <p:extLst>
      <p:ext uri="{BB962C8B-B14F-4D97-AF65-F5344CB8AC3E}">
        <p14:creationId xmlns:p14="http://schemas.microsoft.com/office/powerpoint/2010/main" val="3372515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C604DC1-4F5F-4A9A-9674-F21D2F5DFE48}" type="slidenum">
              <a:rPr lang="en-US" altLang="en-US" smtClean="0"/>
              <a:pPr>
                <a:defRPr/>
              </a:pPr>
              <a:t>9</a:t>
            </a:fld>
            <a:endParaRPr lang="en-US" altLang="en-US"/>
          </a:p>
        </p:txBody>
      </p:sp>
    </p:spTree>
    <p:extLst>
      <p:ext uri="{BB962C8B-B14F-4D97-AF65-F5344CB8AC3E}">
        <p14:creationId xmlns:p14="http://schemas.microsoft.com/office/powerpoint/2010/main" val="2439318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6E95FD6-9D2E-47A8-A868-B86A1681EF06}" type="slidenum">
              <a:rPr lang="en-US" altLang="en-US"/>
              <a:pPr>
                <a:defRPr/>
              </a:pPr>
              <a:t>‹#›</a:t>
            </a:fld>
            <a:endParaRPr lang="en-US" altLang="en-US"/>
          </a:p>
        </p:txBody>
      </p:sp>
    </p:spTree>
    <p:extLst>
      <p:ext uri="{BB962C8B-B14F-4D97-AF65-F5344CB8AC3E}">
        <p14:creationId xmlns:p14="http://schemas.microsoft.com/office/powerpoint/2010/main" val="1523235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389E19A-AC77-49A3-92B5-9E9F854D1979}" type="slidenum">
              <a:rPr lang="en-US" altLang="en-US"/>
              <a:pPr>
                <a:defRPr/>
              </a:pPr>
              <a:t>‹#›</a:t>
            </a:fld>
            <a:endParaRPr lang="en-US" altLang="en-US"/>
          </a:p>
        </p:txBody>
      </p:sp>
    </p:spTree>
    <p:extLst>
      <p:ext uri="{BB962C8B-B14F-4D97-AF65-F5344CB8AC3E}">
        <p14:creationId xmlns:p14="http://schemas.microsoft.com/office/powerpoint/2010/main" val="1704686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96D4E4D-99BE-4962-B52F-E7D381930115}" type="slidenum">
              <a:rPr lang="en-US" altLang="en-US"/>
              <a:pPr>
                <a:defRPr/>
              </a:pPr>
              <a:t>‹#›</a:t>
            </a:fld>
            <a:endParaRPr lang="en-US" altLang="en-US"/>
          </a:p>
        </p:txBody>
      </p:sp>
    </p:spTree>
    <p:extLst>
      <p:ext uri="{BB962C8B-B14F-4D97-AF65-F5344CB8AC3E}">
        <p14:creationId xmlns:p14="http://schemas.microsoft.com/office/powerpoint/2010/main" val="31958601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AD21B61-E96A-4079-867F-C61ABBC8DC8F}" type="slidenum">
              <a:rPr lang="en-US" altLang="en-US"/>
              <a:pPr>
                <a:defRPr/>
              </a:pPr>
              <a:t>‹#›</a:t>
            </a:fld>
            <a:endParaRPr lang="en-US" altLang="en-US"/>
          </a:p>
        </p:txBody>
      </p:sp>
    </p:spTree>
    <p:extLst>
      <p:ext uri="{BB962C8B-B14F-4D97-AF65-F5344CB8AC3E}">
        <p14:creationId xmlns:p14="http://schemas.microsoft.com/office/powerpoint/2010/main" val="238039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B081F75-4828-416F-9794-01DBCD9CC214}" type="slidenum">
              <a:rPr lang="en-US" altLang="en-US"/>
              <a:pPr>
                <a:defRPr/>
              </a:pPr>
              <a:t>‹#›</a:t>
            </a:fld>
            <a:endParaRPr lang="en-US" altLang="en-US"/>
          </a:p>
        </p:txBody>
      </p:sp>
    </p:spTree>
    <p:extLst>
      <p:ext uri="{BB962C8B-B14F-4D97-AF65-F5344CB8AC3E}">
        <p14:creationId xmlns:p14="http://schemas.microsoft.com/office/powerpoint/2010/main" val="3718149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18D4CD8-1B74-4E31-8316-C74A96C6E545}" type="slidenum">
              <a:rPr lang="en-US" altLang="en-US"/>
              <a:pPr>
                <a:defRPr/>
              </a:pPr>
              <a:t>‹#›</a:t>
            </a:fld>
            <a:endParaRPr lang="en-US" altLang="en-US"/>
          </a:p>
        </p:txBody>
      </p:sp>
    </p:spTree>
    <p:extLst>
      <p:ext uri="{BB962C8B-B14F-4D97-AF65-F5344CB8AC3E}">
        <p14:creationId xmlns:p14="http://schemas.microsoft.com/office/powerpoint/2010/main" val="3497466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A474330-BEE7-4086-B4C3-28CF7798D10B}" type="slidenum">
              <a:rPr lang="en-US" altLang="en-US"/>
              <a:pPr>
                <a:defRPr/>
              </a:pPr>
              <a:t>‹#›</a:t>
            </a:fld>
            <a:endParaRPr lang="en-US" altLang="en-US"/>
          </a:p>
        </p:txBody>
      </p:sp>
    </p:spTree>
    <p:extLst>
      <p:ext uri="{BB962C8B-B14F-4D97-AF65-F5344CB8AC3E}">
        <p14:creationId xmlns:p14="http://schemas.microsoft.com/office/powerpoint/2010/main" val="1889705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29D2209-9D29-447E-B5BC-F34A6FC22107}" type="slidenum">
              <a:rPr lang="en-US" altLang="en-US"/>
              <a:pPr>
                <a:defRPr/>
              </a:pPr>
              <a:t>‹#›</a:t>
            </a:fld>
            <a:endParaRPr lang="en-US" altLang="en-US"/>
          </a:p>
        </p:txBody>
      </p:sp>
    </p:spTree>
    <p:extLst>
      <p:ext uri="{BB962C8B-B14F-4D97-AF65-F5344CB8AC3E}">
        <p14:creationId xmlns:p14="http://schemas.microsoft.com/office/powerpoint/2010/main" val="2868737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4AFF98A-1CD1-4FA1-83CF-6E25EBB12816}" type="slidenum">
              <a:rPr lang="en-US" altLang="en-US"/>
              <a:pPr>
                <a:defRPr/>
              </a:pPr>
              <a:t>‹#›</a:t>
            </a:fld>
            <a:endParaRPr lang="en-US" altLang="en-US"/>
          </a:p>
        </p:txBody>
      </p:sp>
    </p:spTree>
    <p:extLst>
      <p:ext uri="{BB962C8B-B14F-4D97-AF65-F5344CB8AC3E}">
        <p14:creationId xmlns:p14="http://schemas.microsoft.com/office/powerpoint/2010/main" val="1229955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262C790-AD47-438E-B49A-5EED83AD1BC1}" type="slidenum">
              <a:rPr lang="en-US" altLang="en-US"/>
              <a:pPr>
                <a:defRPr/>
              </a:pPr>
              <a:t>‹#›</a:t>
            </a:fld>
            <a:endParaRPr lang="en-US" altLang="en-US"/>
          </a:p>
        </p:txBody>
      </p:sp>
    </p:spTree>
    <p:extLst>
      <p:ext uri="{BB962C8B-B14F-4D97-AF65-F5344CB8AC3E}">
        <p14:creationId xmlns:p14="http://schemas.microsoft.com/office/powerpoint/2010/main" val="2846216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7E5E549-EE7F-47CC-A349-EEECCBBD7A94}" type="slidenum">
              <a:rPr lang="en-US" altLang="en-US"/>
              <a:pPr>
                <a:defRPr/>
              </a:pPr>
              <a:t>‹#›</a:t>
            </a:fld>
            <a:endParaRPr lang="en-US" altLang="en-US"/>
          </a:p>
        </p:txBody>
      </p:sp>
    </p:spTree>
    <p:extLst>
      <p:ext uri="{BB962C8B-B14F-4D97-AF65-F5344CB8AC3E}">
        <p14:creationId xmlns:p14="http://schemas.microsoft.com/office/powerpoint/2010/main" val="966854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D8F1516-35B6-448F-AD00-C10ADC9C7B1D}" type="slidenum">
              <a:rPr lang="en-US" altLang="en-US"/>
              <a:pPr>
                <a:defRPr/>
              </a:pPr>
              <a:t>‹#›</a:t>
            </a:fld>
            <a:endParaRPr lang="en-US" altLang="en-US"/>
          </a:p>
        </p:txBody>
      </p:sp>
    </p:spTree>
    <p:extLst>
      <p:ext uri="{BB962C8B-B14F-4D97-AF65-F5344CB8AC3E}">
        <p14:creationId xmlns:p14="http://schemas.microsoft.com/office/powerpoint/2010/main" val="1720416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9EFF"/>
            </a:gs>
            <a:gs pos="39999">
              <a:srgbClr val="85C2FF"/>
            </a:gs>
            <a:gs pos="70000">
              <a:srgbClr val="C4D6EB"/>
            </a:gs>
            <a:gs pos="100000">
              <a:srgbClr val="FFEBFA"/>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ea typeface="ＭＳ Ｐゴシック" charset="-128"/>
              </a:defRPr>
            </a:lvl1pPr>
          </a:lstStyle>
          <a:p>
            <a:pPr>
              <a:defRPr/>
            </a:pPr>
            <a:fld id="{307FF362-06DB-4CA6-B011-305273292F1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ＭＳ Ｐゴシック" charset="-128"/>
          <a:cs typeface="+mj-cs"/>
        </a:defRPr>
      </a:lvl1pPr>
      <a:lvl2pPr algn="ctr" rtl="0" eaLnBrk="0" fontAlgn="base" hangingPunct="0">
        <a:spcBef>
          <a:spcPct val="0"/>
        </a:spcBef>
        <a:spcAft>
          <a:spcPct val="0"/>
        </a:spcAft>
        <a:defRPr sz="4400">
          <a:solidFill>
            <a:schemeClr val="tx2"/>
          </a:solidFill>
          <a:latin typeface="Arial" charset="0"/>
          <a:ea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0.tiff"/><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6.png"/><Relationship Id="rId5" Type="http://schemas.openxmlformats.org/officeDocument/2006/relationships/notesSlide" Target="../notesSlides/notesSlide10.xml"/><Relationship Id="rId4"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9.png"/><Relationship Id="rId4" Type="http://schemas.openxmlformats.org/officeDocument/2006/relationships/image" Target="../media/image16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80.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tiff"/><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20.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tiff"/><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5.jpeg"/><Relationship Id="rId5" Type="http://schemas.openxmlformats.org/officeDocument/2006/relationships/notesSlide" Target="../notesSlides/notesSlide6.xml"/><Relationship Id="rId4"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6.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7.png"/><Relationship Id="rId5" Type="http://schemas.openxmlformats.org/officeDocument/2006/relationships/notesSlide" Target="../notesSlides/notesSlide7.xml"/><Relationship Id="rId4"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8.jpe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6.png"/><Relationship Id="rId5" Type="http://schemas.openxmlformats.org/officeDocument/2006/relationships/notesSlide" Target="../notesSlides/notesSlide8.xml"/><Relationship Id="rId4"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9.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6.png"/><Relationship Id="rId5" Type="http://schemas.openxmlformats.org/officeDocument/2006/relationships/notesSlide" Target="../notesSlides/notesSlide9.xml"/><Relationship Id="rId4"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133600"/>
            <a:ext cx="7772400" cy="1470025"/>
          </a:xfrm>
        </p:spPr>
        <p:txBody>
          <a:bodyPr/>
          <a:lstStyle/>
          <a:p>
            <a:pPr eaLnBrk="1" hangingPunct="1"/>
            <a:r>
              <a:rPr lang="en-US" altLang="en-US" dirty="0">
                <a:ea typeface="ＭＳ Ｐゴシック" pitchFamily="34" charset="-128"/>
              </a:rPr>
              <a:t>Linear Correlation!!!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custDataLst>
              <p:tags r:id="rId2"/>
            </p:custDataLst>
          </p:nvPr>
        </p:nvSpPr>
        <p:spPr/>
        <p:txBody>
          <a:bodyPr/>
          <a:lstStyle/>
          <a:p>
            <a:r>
              <a:rPr lang="en-US" altLang="en-US">
                <a:ea typeface="ＭＳ Ｐゴシック" pitchFamily="34" charset="-128"/>
              </a:rPr>
              <a:t>Which correlation coefficient best describes the scatter plot?</a:t>
            </a:r>
          </a:p>
        </p:txBody>
      </p:sp>
      <p:sp>
        <p:nvSpPr>
          <p:cNvPr id="8195" name="Text Placeholder 2"/>
          <p:cNvSpPr>
            <a:spLocks noGrp="1"/>
          </p:cNvSpPr>
          <p:nvPr>
            <p:ph type="body" idx="1"/>
            <p:custDataLst>
              <p:tags r:id="rId3"/>
            </p:custDataLst>
          </p:nvPr>
        </p:nvSpPr>
        <p:spPr>
          <a:xfrm>
            <a:off x="546100" y="2362200"/>
            <a:ext cx="8140700" cy="4267200"/>
          </a:xfrm>
        </p:spPr>
        <p:txBody>
          <a:bodyPr/>
          <a:lstStyle/>
          <a:p>
            <a:pPr marL="514350" indent="-514350">
              <a:buFontTx/>
              <a:buAutoNum type="alphaUcPeriod"/>
            </a:pPr>
            <a:r>
              <a:rPr lang="en-US" altLang="en-US" dirty="0">
                <a:ea typeface="ＭＳ Ｐゴシック" pitchFamily="34" charset="-128"/>
              </a:rPr>
              <a:t>r = .32</a:t>
            </a:r>
          </a:p>
          <a:p>
            <a:pPr marL="514350" indent="-514350">
              <a:buFontTx/>
              <a:buAutoNum type="alphaUcPeriod"/>
            </a:pPr>
            <a:r>
              <a:rPr lang="en-US" altLang="en-US" dirty="0">
                <a:ea typeface="ＭＳ Ｐゴシック" pitchFamily="34" charset="-128"/>
              </a:rPr>
              <a:t>r = -.91</a:t>
            </a:r>
          </a:p>
          <a:p>
            <a:pPr marL="514350" indent="-514350">
              <a:buFontTx/>
              <a:buAutoNum type="alphaUcPeriod"/>
            </a:pPr>
            <a:r>
              <a:rPr lang="en-US" altLang="en-US" dirty="0">
                <a:ea typeface="ＭＳ Ｐゴシック" pitchFamily="34" charset="-128"/>
              </a:rPr>
              <a:t>r = -.743</a:t>
            </a:r>
          </a:p>
          <a:p>
            <a:pPr marL="514350" indent="-514350">
              <a:buFontTx/>
              <a:buAutoNum type="alphaUcPeriod"/>
            </a:pPr>
            <a:r>
              <a:rPr lang="en-US" altLang="en-US" dirty="0">
                <a:ea typeface="ＭＳ Ｐゴシック" pitchFamily="34" charset="-128"/>
              </a:rPr>
              <a:t>r = -.345</a:t>
            </a:r>
          </a:p>
          <a:p>
            <a:pPr marL="514350" indent="-514350">
              <a:buFontTx/>
              <a:buAutoNum type="alphaUcPeriod"/>
            </a:pPr>
            <a:r>
              <a:rPr lang="en-US" altLang="en-US" dirty="0">
                <a:ea typeface="ＭＳ Ｐゴシック" pitchFamily="34" charset="-128"/>
              </a:rPr>
              <a:t>r = .95</a:t>
            </a:r>
          </a:p>
          <a:p>
            <a:pPr marL="514350" indent="-514350">
              <a:buFontTx/>
              <a:buAutoNum type="alphaUcPeriod"/>
            </a:pPr>
            <a:r>
              <a:rPr lang="en-US" altLang="en-US" dirty="0">
                <a:ea typeface="ＭＳ Ｐゴシック" pitchFamily="34" charset="-128"/>
              </a:rPr>
              <a:t>r = -0.007</a:t>
            </a:r>
          </a:p>
          <a:p>
            <a:pPr marL="514350" indent="-514350">
              <a:buFontTx/>
              <a:buAutoNum type="alphaUcPeriod"/>
            </a:pPr>
            <a:endParaRPr lang="en-US" altLang="en-US" dirty="0">
              <a:ea typeface="ＭＳ Ｐゴシック" pitchFamily="34" charset="-128"/>
            </a:endParaRPr>
          </a:p>
        </p:txBody>
      </p:sp>
      <p:sp>
        <p:nvSpPr>
          <p:cNvPr id="8197" name="AutoShape 12" descr="data:image/jpeg;base64,/9j/4AAQSkZJRgABAQAAAQABAAD/2wCEAAkGBw8OEA8ODxIPDxUVEBURGBcQDg8PDxkQFxQWGhQTFhQYHCggGBsnGxQTIj0tJSktLi4uFx8zODMsQygtLiwBCgoKDg0OGxAQGywlHyYsNDIwNzQsLCwyODc0LCwsNCs0NCwsLCw0NC0sLCw0NDIsLCwsLCwsLyw0LCwvLCwsLP/AABEIANUA7QMBEQACEQEDEQH/xAAcAAEAAwADAQEAAAAAAAAAAAAAAQYHAwQFAgj/xAA5EAACAQIDBQMLBAEFAQAAAAAAAQIDEQQhMQUGQVFhEhMyBxQiI1JicYGRsdFCocHw4UNTcsLxJP/EABsBAQACAwEBAAAAAAAAAAAAAAABBQMEBgIH/8QAMhEBAAEDAQUGBAcBAQEAAAAAAAECAwQRBRIxQdETISJRgbEyYXHwFCNDkaHB4ULxYv/aAAwDAQACEQMRAD8A3EAAAAAAAAAAAAAAAAAAAAAAAAAAAACs7ybyqjejQalU0ctYw6dZfYr8rM3fBRx9v9c/tXbMWNbVnvq5z5f77G5W03Vpzozk5Tg3JNu8nCTzzebtJv6oYF7epmieMffubAzZu25tVzrVHf8AWJ6T7wsxYOgAAAAAAAAAAAAAAAAAAAAAAAAAAAAAAFP3n3nt2qGGlnpKaenOMHz6/Qq8rM/4t+s9OrmNrbZ3dbNie/nP9R1U25WOT0dvZO0JYatCsr5PNc4PxL6fvYy2rk264qht4WTONfpuRy4/Tn9+bVKNWM4xnF3UkpJrRp6M6GmqKo1jg+jUVxXTFVPCX2S9AAAAAAAAAAAAAAAAAAAAAAAAAAAAKPvRvP2+1Qw79HSU0/FzjF+z14/DWpysve8FHDzcntXbG/rZsT3c58/lHy+fP6cancr3NIuAuBdNxdr3Twk3mryp35ayh8tfryLPAvfpz6dHWbAztY/D1z3xw/uP7/fyXEs3SgAAAAAAAAAAAAAAAAAAAAAAAAAhu2byBM6KHvVvN33aoUHanpKS1n0Xu/f4a0+Vl9p4KPh9/wDPf6ceQ2ttbtdbNmfDznz+X09/pxqtzRc9oXCdEXBoXA+8PXlTnGpBuMotST6omJmJ1jiyWrlVuuK6Z0mGrbF2nHF0Y1Y5PSS9ma1X94NF/YvRdo3o9X0HDyqcm1Fyn1+Uu+Zm0AAAAAAAAAAAAAAAAAAAAAAAIk0k28ks89LAmdO+Wf717zd/ehQdqekpLWfRe79ymysrtPBT8Pv/AJ7uQ2rtab2tqzPh5z5/57qvc0lAXJNEXBoXCUXAXA9jdfbTwda8r93O0ZrW3Ka6r7XNjGv9lXrynj19FnsvOnFu+L4Z49fRqUJJpNNNNXTTumuDRexOruYmJjWEhIAAAAAAAAAAAAAAAAAAAACG7ZsDPt7d5u/bw9B+rWUpL9b5L3fuU+Vldp4aPh9/893I7W2r2utm1Ph5z5/57qtc0lAi4C4Si4NC4NC4Si4EXBo0HcfFYrzdxlSlOCfq5SkoPsu90r6xX8tcMrTCrubmmndyddsa5kdhpVTrEcOX3C3FivQAAAAAAAAAAAAAAAAAAAAGf737z992sNh5er0nJPxv2U/Z+/w1qMvJ3/BTw5/P/Pf6ceU2ttXtNbNmfDznz+UfL3+nGpXNFz6LgLgRcJ0Lg0RcBcJIptpJNtuySV229EkExTMzpC9btbmpWrYxJvVUtUus+fw+vIssfC/6uft16Om2fsaKfzL8d/KOvRdUrZLIs3RJAAAAAAAAAAAAAAAAAAAABRN895u12sJh3l4ak09ecIvlz+nMq8vK18FHr0cztfaeuti1P1n+uv7KVcrnNlwaIuSkuDRFwaFwkuBy4TDVK040qUXOUnZJa/4RNNM1TpHFktWq7tUUURrMtL3Z3Xp4NKpUtUrW8X6Y81D86/AuMbFi34qu+p2GBsyjGjeq76/Py+nVYjbWgAAAAAAAAAAAAAAAAAAAACmb67zd32sLh5em8pzT8K9iL9r7fHSuzMnT8uie/n0UG1tpdn+Tanv5z5fL6+314UC5WOWLgRcBcCLhJcCLgdrZmz6uKqRo0Y9qT+UVHjKT4I90W6q53aeLPj41d+uKKI7/AL72q7vbBpYGFo+lNr0ptZvouUehc4+PTaj585dnhYNvFo0p485esbDdAAAAAAAAAAAAAAAAAAAAAVjfLeTzWPc0mnWktdexF/qfvcvr8dLLyezjdp4+yo2ptH8PTuUfFP8AHz6feuZyk3dvNvPN3dyochOszrKLhCLhJcGiLg0Lg0RcJd3Y+y6uMqqlSXVt+GMfabMlu3Vcq3aWzi4teRXuUf8AjWdh7HpYKn3dNXbzlJ+KUub6dOBd2bNNqnSHZ4uJbxqN2j1nzeiZWyAAAAAAA6W1tp08JSdaq3ZNJJWcnJ6JJ8dfozFdu02qd6pr5OTRj25uV8HNgsZTrwjVpSU4vRr7NcGeqLlNdO9TPcyWrtF2iK6J1iXOe2QAAAAAAAAAAPF3o29HA0r5SqSuoRfPjJ+6v8GvkX4tU/OeDRz82nGt6/8AU8IZPiMROpKVScnKUndt6tlJMzM6zxcVcrquVTVVOsy4rkPOhckRcBcJRcGhcDvbG2XVxlVUaS6yk/DGPtP+5nu3bquVbtLZxcWvIr3KfVrexNkUsFSVKkuspPxSlzf9yLuzZptU7tLs8bGox6Nyh6BlbAAAAAAAD5nNRTlJpJJttuySWrbImdO+UTMRGssp3q268bWvG6pwuoLS/Ob6v7W6lHkX5u168uXVxW0s2cm53fDHDq6+wtuVcFPtU/Si/FBv0ZL+H1++h5s3qrVWtLFh5tzFq1p745w1PZG1KWLpqrSd1o08pRl7MlwZdWr1N2nepdpj5NvIo36Jd0ys4AAAAAAAB09r7Sp4SjKvVeS0S8UpPSK6v/Jju3It070sORfosW5rr4ffcx7a20qmLqyr1Xm9FwjFaRXRfl8SiuVzcq3quLiMnIrv3Jrq+/k6dzywFwIuElwIuAuE6O5sjZtXF1Y0aSu3m2/DGPGUnwR7t26rlW7Sz42NXfriihr2wtj0sFSVKmrvWUmvSlLm/wAcC7s2abVOkOzxcajHo3KPX5vRMrYAAAAAAAAKDv7vDdvBUXkn61ri/wDbv9/pzKvNyNZ7On16df283N7Yz/0Lc/Xp1/bzUi5XudRcGju7I2tVwdRVaT6OL8Mo8mv7YyW7lVurepbWLlXMaveo9fm1jYe2aWNpd5TdmspRb9KMuT6deJd2b1N2nWHZ4uVbyaN6j1jyeiZWyAAAAAB81akYRlOTUYxTk23ZKKV22+REzERrKKqopjWeDIt7Nvyx1a6uqULqEdPjN9X+yt1vSZF6btWvLl1cdtHNnJud3wxw6vDuYFfoi4NC4EXAXCUXBo7Oz8FUxNSFGlHtSk7LklxbfBI9U0zVVu08WazYrvVxRRHe1/dzYVPAUu7h6UnZznbOUv4is7L8surFiLVOkcebscTEoxqN2njznzesZ20AAAAAAAAVrfPeJYOn3VNrvprLj2IcZvrrbr8DTy8js43afin+Pmq9p534ejdp+Kf4+fRlrlfN5/HNlO4+dZnWUXJEXAXA7eytqVcJVjWouzWTTzjKPGMlxR7t3KrdW9S2MbIrsV79Etb2DtqljqXeU8mspwb9KMuT5rk+P1RdWb1N2nWHZYmXRk0b1PrHk9MzNoAAAAGd+UPeLtN4Ki8k/WtcZcKfwXHrZcGVebf1ns6fXo53a+brPYUT9enVRrmgoNEXJNEXCS4C4EXCXJh6M6s406cXOUn2Ulq2xETM6Q9UW6q6oppjWZa9unu7DAUs7SqzXpyWn/CPur99eSV1j2ItU9/Hm6/Bwqcaj/6njP8AT3jYbwAAAAAAAB5W8e3KeBpOpK0pu6hC+cpfwlxf5Rgv34tU68+TUzMujGt71XHlDIcbi516k6tR9qUndv8AjokrL5FJVVNU71XFxd25VdrmurjLguQxouAuE6IuDQuB3NkbVq4SrGtSdmsmn4ZR4xkuR7t3KrdW9S2MbIrx69+hr+wtsUsbSVWm7cJRb9KMuT/PEu7N6m7TrDssbJoyKN+l6JlbAAAr2+e31gaFoP1tS8YaZc6nyv8AVrqa2Vf7Onu4z96tDaGX+Htd3xTw6+jIZSbbbbbebbd3fmymcfMzM6yi4EXAXAi4SXAK7aSzbyss3fkExEzOkNX3H3X8zh39ZJ1prTXu4P8ASve5v5dXbYuP2cb1XH2dVs7B7Cnfr+Kf4+S1m4swAAAAAAAABk2/GFxcMRKpifSjJ2pyjfu+xnaCX6Xbh8XnqUuVTcivWv06OR2pavxd37nfHLy+it3NZVlwlFwaFyTRFwkuBFwPQ2HtmrgqqrUnfhKLfoyj7L/PA92rlVurepbWLk149e9T6w2PY+1KWMpRr0XdPJp+KMuMZLg1+HxLu1cpuU71LsLF+i/RFdHD77ndMjM4sXiYUYTq1H2Ywi5N9EszzVVFMTM8HmuuKKZqq4QxPb+1p42vOvPK+UY+zTXhj+9/i2Ud25NyuapcZl5FWRdmufT6POuY2toi4NC4Si4C4EXCdGjeT3dfsqOOxEc2r0otaL/da58vrytY4mP+pV6dXQ7MwN3S9Xx5dV/LFdgAAAAAAAAABw4vC060JUqsYzjJWakrr/081UxVGk8Hi5bpuUzTVGsMt3s3SqYNutSvUo89Zw6S5rr9etRkY02u+O+n2+/Ny+fs2qxO/R30+yr3NZVlwIuAuBFwkuBFwaPX3Z2/UwFbtxvKErKcL5SjzXvLh/kzWb02qtY4c27hZdWNXrynjDZMDjKeIpwrUpKcJK6a/dPk07r5F1RXFdO9TwddbuU3KYqpnWJULym7du1gabyVp1bc9YQ+WUvnErs29rPZx69Pv5KTa+V+jT6/1H38mf3NBQ6FwaIuAuEouSFwLhuFuv53PzmvH1MHkmsqk1w6xXHnpzNvFx+0neq4e622bg9rPaVx4Y/lq5bOlAAAAAAAAAAAAAiUU000mmrNPNW5AZxvjuU6faxODi3DWVJK7jzlDnHpw4ZZKryMTd8VHDy6Oez9l6a3LPDnHRRLmio9EXAXBoi4SXBoXBoi4Fg3U3pqbPc42dSnJN9i9rVLejJctEn0+CNixkVWp84WGFnVY+scYn3eFiMRKrOdSb7UpScpN8ZN3bMEzMzrLSrqmuqaquMuO4eUXCdC4NEXAXCXtbp7AntCv2FeNONpVJLhHhFe87O3zfAzWbM3atOXNuYWJORXpyji2rC4eFKEaVOKhGKUUloki6ppimNIdXTTFMRTHBykvQAAAAAAAAAAAAAABQ99Ny+87WKwcbT1nTWkucocpdOPx1r8nE18dH7KXP2bv/mWuPOPP7/n3zV5ZPL73K1z0xp3Si5IXAi4NC4Toi4C4EXCS4NC4NEXCUXA7WzMBVxVWFCiu1KTsuSXGTfBJZnqiia53aeLLZs1Xa4op4tx2BsengaEaFPO2cpWs5Tesn/ckki7tWot07sOtx7FNmiKKXomRmAAAAAAAAAAAAAAAAACl77bmrFKWJwyUa2so5KNT8T68ePM0snF3/FRx91Vn7Pi946Pi92Vzi4txknFptNNNNNaprgyrc5NMxOkvm4RoXBoi4SXBoi4C4Si4C4EXAK7aSu23ZJK7vyRKYjWdIbLuHuysDR7yql39RLtcexHVU0/3fXnZFtjWOzp1njP3o6fBxIsUaz8U8ei0m03wAAAAAAAAAAAAAAAAAAAKfvvuesYniMOlGulmslGolwfKXJ/J8GtPJxt/wAVPH3VudgRejfo+L3ZJUi4txknFptNSTUlJZNNPRlU5uaZidJfNwhFwFwlFyQuDRFwnQuBFwNF8mW7Haa2hXjkn6mL4y41Wumi63fBM38Sxr+ZV6dV1s3D/Vrj6dWmFiuwAAAAAAAAAAAAAAAAAAAAACnb9bnrGReIw6Ua6WaySqxXB8pcn8nwa08nG3/FTx91bnYMXo36Pi92RVIuLcZJxabTTTTTWTTT0ZVudmmYnSXzcIRcBcJ0RcGhcCLhKw7lbuS2jiEpXVGFpVHplwgnzdvkrvkZ8ez2tXy5tzCxZvV9/wAMcejcKVOMIxhFKMYpRSSslFKySXBFzEadzpoiIjSH0EgAAAAAAAAAAAAAAAAAAAAAACk7/bnLFp4rDJKsl6UVl3kV/wB0vrpytp5OPv8Aip4+6tzsKLsb9Hxe7I5XTad01lZ5O/Iq3PTGndL5uAuBFwnQuDR2NnYKpiatOhSXanOXZS4dW+SSTb6I9U0zVMUwyW7dVyqKaeMt63d2NTwGHhh6eds5StZyqPxTf0+SSXAurVuLdO7DqLFmmzRFFL0zIzAAAAAAAAAAAAAAAAAAAAAAAAAAz3yi7m98pY3Cx9Ys6kIrxr24r21xXH466OVj6+OnjzVWfhb/AOZRHfzZXcrlHoi4NC4NEXCdGxeTXdjzSj51WjatVirJrOFJ5qPSTyb+S4MtMWzuRvTxl0GBi9lTvVcZXY21gAAAAAAAAAAAAAAAAAAAAAAAAAAAAyzyk7n932sfhY+i3erCK8L41Yr2efLXS9q7Kx9PHT69VNn4f6lEfXqzm5oqnRFwLp5Nd2fPK3nNWN6NGSyek6ys1Hqlk38lxZtYtnfq3p4QscDG7Srfq4R7tmLVfAAAAAAAAAAAAAAAAAAAAAAAAAAAAAESSaaeaeWeasBi/lD3ReBqecUF/wDPOWi/05v9D918H8uV6rJsbk70cFDm4nZzv08PZWtibLq42vTw1LxTetsoxXim+iX44mC3RNdW7DVs2Zu1xTD9BbI2dTwlGnh6StGEbLm3xk+rd38y6ooiimKYdLboiimKaeEO4ensAAAAAAAAAAAAAAAAAAAAAAAAAAAAAAcGNwlOvTnRqxU4Ti4yi9Gn9iJiKo0lFVMVRpPBW9x91aOz/OJxk6k5VZU1KUUpKjF+jD43zbyvllkYLFiLeujWxsamzrotZsNoAAAAAAAAAAAAAAAAAAAD/9k="/>
          <p:cNvSpPr>
            <a:spLocks noChangeAspect="1" noChangeArrowheads="1"/>
          </p:cNvSpPr>
          <p:nvPr/>
        </p:nvSpPr>
        <p:spPr bwMode="auto">
          <a:xfrm>
            <a:off x="84138"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en-US" altLang="en-US"/>
          </a:p>
        </p:txBody>
      </p:sp>
      <p:pic>
        <p:nvPicPr>
          <p:cNvPr id="26637" name="Picture 13"/>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6213" y="3694906"/>
            <a:ext cx="425450" cy="382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1"/>
          <p:cNvPicPr>
            <a:picLocks noChangeAspect="1"/>
          </p:cNvPicPr>
          <p:nvPr/>
        </p:nvPicPr>
        <p:blipFill>
          <a:blip r:embed="rId7"/>
          <a:stretch>
            <a:fillRect/>
          </a:stretch>
        </p:blipFill>
        <p:spPr>
          <a:xfrm>
            <a:off x="3325367" y="1828800"/>
            <a:ext cx="5326264" cy="4114800"/>
          </a:xfrm>
          <a:prstGeom prst="rect">
            <a:avLst/>
          </a:prstGeom>
        </p:spPr>
      </p:pic>
    </p:spTree>
    <p:custDataLst>
      <p:tags r:id="rId1"/>
    </p:custDataLst>
    <p:extLst>
      <p:ext uri="{BB962C8B-B14F-4D97-AF65-F5344CB8AC3E}">
        <p14:creationId xmlns:p14="http://schemas.microsoft.com/office/powerpoint/2010/main" val="14281904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6637"/>
                                        </p:tgtEl>
                                        <p:attrNameLst>
                                          <p:attrName>style.visibility</p:attrName>
                                        </p:attrNameLst>
                                      </p:cBhvr>
                                      <p:to>
                                        <p:strVal val="visible"/>
                                      </p:to>
                                    </p:set>
                                    <p:animEffect transition="in" filter="fade">
                                      <p:cBhvr>
                                        <p:cTn id="7" dur="500"/>
                                        <p:tgtEl>
                                          <p:spTgt spid="26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228600"/>
            <a:ext cx="8686800" cy="1282700"/>
          </a:xfrm>
          <a:noFill/>
        </p:spPr>
        <p:txBody>
          <a:bodyPr lIns="90488" tIns="44450" rIns="90488" bIns="44450"/>
          <a:lstStyle/>
          <a:p>
            <a:pPr eaLnBrk="1" hangingPunct="1"/>
            <a:r>
              <a:rPr lang="en-US" altLang="en-US">
                <a:ea typeface="ＭＳ Ｐゴシック" pitchFamily="34" charset="-128"/>
              </a:rPr>
              <a:t>Properties of the </a:t>
            </a:r>
            <a:br>
              <a:rPr lang="en-US" altLang="en-US">
                <a:ea typeface="ＭＳ Ｐゴシック" pitchFamily="34" charset="-128"/>
              </a:rPr>
            </a:br>
            <a:r>
              <a:rPr lang="en-US" altLang="en-US">
                <a:ea typeface="ＭＳ Ｐゴシック" pitchFamily="34" charset="-128"/>
              </a:rPr>
              <a:t>Linear Correlation Coefficient </a:t>
            </a:r>
            <a:r>
              <a:rPr lang="en-US" altLang="en-US" i="1">
                <a:latin typeface="Times New Roman" pitchFamily="18" charset="0"/>
                <a:ea typeface="ＭＳ Ｐゴシック" pitchFamily="34" charset="-128"/>
              </a:rPr>
              <a:t>r</a:t>
            </a:r>
          </a:p>
        </p:txBody>
      </p:sp>
      <p:sp>
        <p:nvSpPr>
          <p:cNvPr id="12291" name="Rectangle 3"/>
          <p:cNvSpPr>
            <a:spLocks noGrp="1" noChangeArrowheads="1"/>
          </p:cNvSpPr>
          <p:nvPr>
            <p:ph type="body" idx="1"/>
          </p:nvPr>
        </p:nvSpPr>
        <p:spPr>
          <a:xfrm>
            <a:off x="285750" y="1625600"/>
            <a:ext cx="8361363" cy="4114800"/>
          </a:xfrm>
          <a:noFill/>
        </p:spPr>
        <p:txBody>
          <a:bodyPr lIns="90488" tIns="44450" rIns="90488" bIns="44450"/>
          <a:lstStyle/>
          <a:p>
            <a:pPr eaLnBrk="1" hangingPunct="1">
              <a:spcBef>
                <a:spcPct val="13000"/>
              </a:spcBef>
              <a:spcAft>
                <a:spcPct val="25000"/>
              </a:spcAft>
              <a:buFontTx/>
              <a:buNone/>
              <a:tabLst>
                <a:tab pos="342900" algn="l"/>
              </a:tabLst>
            </a:pPr>
            <a:r>
              <a:rPr lang="en-US" altLang="en-US" sz="2800" b="1" dirty="0">
                <a:ea typeface="ＭＳ Ｐゴシック" pitchFamily="34" charset="-128"/>
              </a:rPr>
              <a:t>	1.   –1 </a:t>
            </a:r>
            <a:r>
              <a:rPr lang="en-US" altLang="en-US" sz="2800" b="1" dirty="0">
                <a:ea typeface="ＭＳ Ｐゴシック" pitchFamily="34" charset="-128"/>
                <a:sym typeface="Symbol" pitchFamily="18" charset="2"/>
              </a:rPr>
              <a:t></a:t>
            </a:r>
            <a:r>
              <a:rPr lang="en-US" altLang="en-US" sz="2800" b="1" dirty="0">
                <a:ea typeface="ＭＳ Ｐゴシック" pitchFamily="34" charset="-128"/>
              </a:rPr>
              <a:t> </a:t>
            </a:r>
            <a:r>
              <a:rPr lang="en-US" altLang="en-US" b="1" i="1" dirty="0">
                <a:ea typeface="ＭＳ Ｐゴシック" pitchFamily="34" charset="-128"/>
              </a:rPr>
              <a:t>r</a:t>
            </a:r>
            <a:r>
              <a:rPr lang="en-US" altLang="en-US" sz="2800" b="1" dirty="0">
                <a:ea typeface="ＭＳ Ｐゴシック" pitchFamily="34" charset="-128"/>
              </a:rPr>
              <a:t> </a:t>
            </a:r>
            <a:r>
              <a:rPr lang="en-US" altLang="en-US" sz="2800" b="1" dirty="0">
                <a:ea typeface="ＭＳ Ｐゴシック" pitchFamily="34" charset="-128"/>
                <a:sym typeface="Symbol" pitchFamily="18" charset="2"/>
              </a:rPr>
              <a:t></a:t>
            </a:r>
            <a:r>
              <a:rPr lang="en-US" altLang="en-US" sz="2800" b="1" dirty="0">
                <a:ea typeface="ＭＳ Ｐゴシック" pitchFamily="34" charset="-128"/>
              </a:rPr>
              <a:t> 1</a:t>
            </a:r>
          </a:p>
          <a:p>
            <a:pPr eaLnBrk="1" hangingPunct="1">
              <a:spcBef>
                <a:spcPct val="13000"/>
              </a:spcBef>
              <a:spcAft>
                <a:spcPct val="25000"/>
              </a:spcAft>
              <a:buFontTx/>
              <a:buNone/>
              <a:tabLst>
                <a:tab pos="342900" algn="l"/>
              </a:tabLst>
            </a:pPr>
            <a:r>
              <a:rPr lang="en-US" altLang="en-US" sz="2800" b="1" dirty="0">
                <a:ea typeface="ＭＳ Ｐゴシック" pitchFamily="34" charset="-128"/>
              </a:rPr>
              <a:t>	2.   The value of </a:t>
            </a:r>
            <a:r>
              <a:rPr lang="en-US" altLang="en-US" b="1" i="1" dirty="0">
                <a:ea typeface="ＭＳ Ｐゴシック" pitchFamily="34" charset="-128"/>
              </a:rPr>
              <a:t>r</a:t>
            </a:r>
            <a:r>
              <a:rPr lang="en-US" altLang="en-US" sz="2800" b="1" dirty="0">
                <a:ea typeface="ＭＳ Ｐゴシック" pitchFamily="34" charset="-128"/>
              </a:rPr>
              <a:t> does not change if all 	values of either variable are converted 	(linearly: </a:t>
            </a:r>
            <a:r>
              <a:rPr lang="en-US" altLang="en-US" sz="2800" b="1" dirty="0" err="1">
                <a:ea typeface="ＭＳ Ｐゴシック" pitchFamily="34" charset="-128"/>
              </a:rPr>
              <a:t>new_x</a:t>
            </a:r>
            <a:r>
              <a:rPr lang="en-US" altLang="en-US" sz="2800" b="1" dirty="0">
                <a:ea typeface="ＭＳ Ｐゴシック" pitchFamily="34" charset="-128"/>
              </a:rPr>
              <a:t> = ax +b) to a different 	scale.  (</a:t>
            </a:r>
            <a:r>
              <a:rPr lang="en-US" altLang="en-US" sz="2800" b="1" dirty="0" err="1">
                <a:ea typeface="ＭＳ Ｐゴシック" pitchFamily="34" charset="-128"/>
              </a:rPr>
              <a:t>ie</a:t>
            </a:r>
            <a:r>
              <a:rPr lang="en-US" altLang="en-US" sz="2800" b="1" dirty="0">
                <a:ea typeface="ＭＳ Ｐゴシック" pitchFamily="34" charset="-128"/>
              </a:rPr>
              <a:t>. Not a transformation like a log 	transformation.)	</a:t>
            </a:r>
          </a:p>
          <a:p>
            <a:pPr eaLnBrk="1" hangingPunct="1">
              <a:spcBef>
                <a:spcPct val="13000"/>
              </a:spcBef>
              <a:spcAft>
                <a:spcPct val="25000"/>
              </a:spcAft>
              <a:buFontTx/>
              <a:buNone/>
              <a:tabLst>
                <a:tab pos="342900" algn="l"/>
              </a:tabLst>
            </a:pPr>
            <a:r>
              <a:rPr lang="en-US" altLang="en-US" sz="2800" b="1" dirty="0">
                <a:ea typeface="ＭＳ Ｐゴシック" pitchFamily="34" charset="-128"/>
              </a:rPr>
              <a:t>	3. 	</a:t>
            </a:r>
            <a:r>
              <a:rPr lang="en-US" altLang="en-US" b="1" i="1" dirty="0">
                <a:ea typeface="ＭＳ Ｐゴシック" pitchFamily="34" charset="-128"/>
              </a:rPr>
              <a:t>r</a:t>
            </a:r>
            <a:r>
              <a:rPr lang="en-US" altLang="en-US" sz="2800" b="1" dirty="0">
                <a:ea typeface="ＭＳ Ｐゴシック" pitchFamily="34" charset="-128"/>
              </a:rPr>
              <a:t> measures strength of a </a:t>
            </a:r>
            <a:r>
              <a:rPr lang="en-US" altLang="en-US" sz="2800" b="1" i="1" u="sng" dirty="0">
                <a:ea typeface="ＭＳ Ｐゴシック" pitchFamily="34" charset="-128"/>
              </a:rPr>
              <a:t>linear</a:t>
            </a:r>
            <a:r>
              <a:rPr lang="en-US" altLang="en-US" sz="2800" b="1" dirty="0">
                <a:ea typeface="ＭＳ Ｐゴシック" pitchFamily="34" charset="-128"/>
              </a:rPr>
              <a:t> 	relationship.</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additive="base">
                                        <p:cTn id="7" dur="500" fill="hold"/>
                                        <p:tgtEl>
                                          <p:spTgt spid="122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1">
                                            <p:txEl>
                                              <p:pRg st="1" end="1"/>
                                            </p:txEl>
                                          </p:spTgt>
                                        </p:tgtEl>
                                        <p:attrNameLst>
                                          <p:attrName>style.visibility</p:attrName>
                                        </p:attrNameLst>
                                      </p:cBhvr>
                                      <p:to>
                                        <p:strVal val="visible"/>
                                      </p:to>
                                    </p:set>
                                    <p:anim calcmode="lin" valueType="num">
                                      <p:cBhvr additive="base">
                                        <p:cTn id="13" dur="500" fill="hold"/>
                                        <p:tgtEl>
                                          <p:spTgt spid="122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91">
                                            <p:txEl>
                                              <p:pRg st="2" end="2"/>
                                            </p:txEl>
                                          </p:spTgt>
                                        </p:tgtEl>
                                        <p:attrNameLst>
                                          <p:attrName>style.visibility</p:attrName>
                                        </p:attrNameLst>
                                      </p:cBhvr>
                                      <p:to>
                                        <p:strVal val="visible"/>
                                      </p:to>
                                    </p:set>
                                    <p:anim calcmode="lin" valueType="num">
                                      <p:cBhvr additive="base">
                                        <p:cTn id="19" dur="500" fill="hold"/>
                                        <p:tgtEl>
                                          <p:spTgt spid="122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9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73100" y="214313"/>
            <a:ext cx="7772400" cy="706437"/>
          </a:xfrm>
          <a:noFill/>
        </p:spPr>
        <p:txBody>
          <a:bodyPr lIns="90488" tIns="44450" rIns="90488" bIns="44450"/>
          <a:lstStyle/>
          <a:p>
            <a:pPr eaLnBrk="1" hangingPunct="1"/>
            <a:r>
              <a:rPr lang="en-US" altLang="en-US">
                <a:ea typeface="ＭＳ Ｐゴシック" pitchFamily="34" charset="-128"/>
              </a:rPr>
              <a:t>Requirements</a:t>
            </a:r>
          </a:p>
        </p:txBody>
      </p:sp>
      <p:sp>
        <p:nvSpPr>
          <p:cNvPr id="14339" name="Rectangle 3"/>
          <p:cNvSpPr>
            <a:spLocks noGrp="1" noChangeArrowheads="1"/>
          </p:cNvSpPr>
          <p:nvPr>
            <p:ph type="body" idx="1"/>
          </p:nvPr>
        </p:nvSpPr>
        <p:spPr>
          <a:xfrm>
            <a:off x="631825" y="1449388"/>
            <a:ext cx="8083550" cy="4114800"/>
          </a:xfrm>
          <a:noFill/>
        </p:spPr>
        <p:txBody>
          <a:bodyPr lIns="90488" tIns="44450" rIns="90488" bIns="44450"/>
          <a:lstStyle/>
          <a:p>
            <a:pPr marL="463550" indent="-463550" eaLnBrk="1" hangingPunct="1">
              <a:lnSpc>
                <a:spcPct val="95000"/>
              </a:lnSpc>
              <a:spcBef>
                <a:spcPct val="30000"/>
              </a:spcBef>
              <a:spcAft>
                <a:spcPct val="30000"/>
              </a:spcAft>
              <a:buFontTx/>
              <a:buNone/>
            </a:pPr>
            <a:r>
              <a:rPr lang="en-US" altLang="en-US" sz="2800" b="1" dirty="0">
                <a:ea typeface="ＭＳ Ｐゴシック" pitchFamily="34" charset="-128"/>
              </a:rPr>
              <a:t>1.  The sample of paired (</a:t>
            </a:r>
            <a:r>
              <a:rPr lang="en-US" altLang="en-US" sz="2800" b="1" i="1" dirty="0">
                <a:ea typeface="ＭＳ Ｐゴシック" pitchFamily="34" charset="-128"/>
              </a:rPr>
              <a:t>x, y</a:t>
            </a:r>
            <a:r>
              <a:rPr lang="en-US" altLang="en-US" sz="2800" b="1" dirty="0">
                <a:ea typeface="ＭＳ Ｐゴシック" pitchFamily="34" charset="-128"/>
              </a:rPr>
              <a:t>) data is a </a:t>
            </a:r>
            <a:r>
              <a:rPr lang="en-US" altLang="en-US" sz="2800" b="1" dirty="0">
                <a:solidFill>
                  <a:schemeClr val="hlink"/>
                </a:solidFill>
                <a:ea typeface="ＭＳ Ｐゴシック" pitchFamily="34" charset="-128"/>
              </a:rPr>
              <a:t>random</a:t>
            </a:r>
            <a:r>
              <a:rPr lang="en-US" altLang="en-US" sz="2800" b="1" dirty="0">
                <a:ea typeface="ＭＳ Ｐゴシック" pitchFamily="34" charset="-128"/>
              </a:rPr>
              <a:t> sample of independent quantitative data.</a:t>
            </a:r>
          </a:p>
          <a:p>
            <a:pPr marL="463550" indent="-463550" eaLnBrk="1" hangingPunct="1">
              <a:lnSpc>
                <a:spcPct val="95000"/>
              </a:lnSpc>
              <a:spcBef>
                <a:spcPct val="30000"/>
              </a:spcBef>
              <a:spcAft>
                <a:spcPct val="30000"/>
              </a:spcAft>
              <a:buFontTx/>
              <a:buNone/>
            </a:pPr>
            <a:r>
              <a:rPr lang="en-US" altLang="en-US" sz="2800" b="1" dirty="0">
                <a:ea typeface="ＭＳ Ｐゴシック" pitchFamily="34" charset="-128"/>
              </a:rPr>
              <a:t>2.  Visual examination of the scatterplot must confirm that the points approximate a straight-line pattern.</a:t>
            </a:r>
          </a:p>
          <a:p>
            <a:pPr marL="463550" indent="-463550" eaLnBrk="1" hangingPunct="1">
              <a:lnSpc>
                <a:spcPct val="95000"/>
              </a:lnSpc>
              <a:spcBef>
                <a:spcPct val="30000"/>
              </a:spcBef>
              <a:spcAft>
                <a:spcPct val="30000"/>
              </a:spcAft>
              <a:buFontTx/>
              <a:buNone/>
            </a:pPr>
            <a:r>
              <a:rPr lang="en-US" altLang="en-US" sz="2800" b="1" dirty="0">
                <a:ea typeface="ＭＳ Ｐゴシック" pitchFamily="34" charset="-128"/>
              </a:rPr>
              <a:t>3.  The outliers must be removed if they are known to be errors.  The effects of any other outliers should be considered by calculating </a:t>
            </a:r>
            <a:r>
              <a:rPr lang="en-US" altLang="en-US" sz="2800" b="1" i="1" dirty="0">
                <a:ea typeface="ＭＳ Ｐゴシック" pitchFamily="34" charset="-128"/>
              </a:rPr>
              <a:t>r</a:t>
            </a:r>
            <a:r>
              <a:rPr lang="en-US" altLang="en-US" sz="2800" b="1" dirty="0">
                <a:ea typeface="ＭＳ Ｐゴシック" pitchFamily="34" charset="-128"/>
              </a:rPr>
              <a:t> with and without the outliers included.</a:t>
            </a:r>
            <a:endParaRPr lang="en-US" altLang="en-US" sz="2800" b="1" dirty="0">
              <a:solidFill>
                <a:schemeClr val="hlink"/>
              </a:solidFill>
              <a:ea typeface="ＭＳ Ｐゴシック" pitchFamily="34"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 calcmode="lin" valueType="num">
                                      <p:cBhvr additive="base">
                                        <p:cTn id="7" dur="500" fill="hold"/>
                                        <p:tgtEl>
                                          <p:spTgt spid="143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339">
                                            <p:txEl>
                                              <p:pRg st="1" end="1"/>
                                            </p:txEl>
                                          </p:spTgt>
                                        </p:tgtEl>
                                        <p:attrNameLst>
                                          <p:attrName>style.visibility</p:attrName>
                                        </p:attrNameLst>
                                      </p:cBhvr>
                                      <p:to>
                                        <p:strVal val="visible"/>
                                      </p:to>
                                    </p:set>
                                    <p:anim calcmode="lin" valueType="num">
                                      <p:cBhvr additive="base">
                                        <p:cTn id="13" dur="500" fill="hold"/>
                                        <p:tgtEl>
                                          <p:spTgt spid="143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3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339">
                                            <p:txEl>
                                              <p:pRg st="2" end="2"/>
                                            </p:txEl>
                                          </p:spTgt>
                                        </p:tgtEl>
                                        <p:attrNameLst>
                                          <p:attrName>style.visibility</p:attrName>
                                        </p:attrNameLst>
                                      </p:cBhvr>
                                      <p:to>
                                        <p:strVal val="visible"/>
                                      </p:to>
                                    </p:set>
                                    <p:anim calcmode="lin" valueType="num">
                                      <p:cBhvr additive="base">
                                        <p:cTn id="19" dur="500" fill="hold"/>
                                        <p:tgtEl>
                                          <p:spTgt spid="143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33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en-US">
                <a:ea typeface="ＭＳ Ｐゴシック" pitchFamily="34" charset="-128"/>
              </a:rPr>
              <a:t>How do we find r?</a:t>
            </a:r>
          </a:p>
        </p:txBody>
      </p:sp>
      <p:pic>
        <p:nvPicPr>
          <p:cNvPr id="1126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00200"/>
            <a:ext cx="8066088"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dirty="0">
                <a:ea typeface="ＭＳ Ｐゴシック" pitchFamily="34" charset="-128"/>
              </a:rPr>
              <a:t>Or we can just use R!!!</a:t>
            </a:r>
          </a:p>
        </p:txBody>
      </p:sp>
      <p:grpSp>
        <p:nvGrpSpPr>
          <p:cNvPr id="2" name="Group 6"/>
          <p:cNvGrpSpPr>
            <a:grpSpLocks/>
          </p:cNvGrpSpPr>
          <p:nvPr/>
        </p:nvGrpSpPr>
        <p:grpSpPr bwMode="auto">
          <a:xfrm>
            <a:off x="2438400" y="6117132"/>
            <a:ext cx="6493522" cy="740868"/>
            <a:chOff x="4019895" y="5586468"/>
            <a:chExt cx="4319128" cy="740723"/>
          </a:xfrm>
        </p:grpSpPr>
        <p:sp>
          <p:nvSpPr>
            <p:cNvPr id="12296" name="TextBox 4"/>
            <p:cNvSpPr txBox="1">
              <a:spLocks noChangeArrowheads="1"/>
            </p:cNvSpPr>
            <p:nvPr/>
          </p:nvSpPr>
          <p:spPr bwMode="auto">
            <a:xfrm>
              <a:off x="4425366" y="5619444"/>
              <a:ext cx="3913657" cy="707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eaLnBrk="1" hangingPunct="1">
                <a:spcBef>
                  <a:spcPct val="0"/>
                </a:spcBef>
                <a:buFontTx/>
                <a:buNone/>
              </a:pPr>
              <a:r>
                <a:rPr lang="en-US" altLang="en-US" sz="2000" b="1" dirty="0"/>
                <a:t>There’s our sample correlation coefficient (r)!!!</a:t>
              </a:r>
            </a:p>
          </p:txBody>
        </p:sp>
        <p:sp>
          <p:nvSpPr>
            <p:cNvPr id="6" name="Left Arrow 5"/>
            <p:cNvSpPr/>
            <p:nvPr/>
          </p:nvSpPr>
          <p:spPr>
            <a:xfrm rot="5400000">
              <a:off x="3856806" y="5749557"/>
              <a:ext cx="427545" cy="10136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3" name="Picture 2">
            <a:extLst>
              <a:ext uri="{FF2B5EF4-FFF2-40B4-BE49-F238E27FC236}">
                <a16:creationId xmlns:a16="http://schemas.microsoft.com/office/drawing/2014/main" id="{25A23D3B-8F9E-DE45-99C6-8E2BF1A6A157}"/>
              </a:ext>
            </a:extLst>
          </p:cNvPr>
          <p:cNvPicPr>
            <a:picLocks noChangeAspect="1"/>
          </p:cNvPicPr>
          <p:nvPr/>
        </p:nvPicPr>
        <p:blipFill>
          <a:blip r:embed="rId3"/>
          <a:stretch>
            <a:fillRect/>
          </a:stretch>
        </p:blipFill>
        <p:spPr>
          <a:xfrm>
            <a:off x="1447800" y="1491704"/>
            <a:ext cx="5177174" cy="4551362"/>
          </a:xfrm>
          <a:prstGeom prst="rect">
            <a:avLst/>
          </a:prstGeom>
        </p:spPr>
      </p:pic>
      <p:sp>
        <p:nvSpPr>
          <p:cNvPr id="4" name="Rectangle 3">
            <a:extLst>
              <a:ext uri="{FF2B5EF4-FFF2-40B4-BE49-F238E27FC236}">
                <a16:creationId xmlns:a16="http://schemas.microsoft.com/office/drawing/2014/main" id="{96618870-DD08-C740-9621-96C786A4E89D}"/>
              </a:ext>
            </a:extLst>
          </p:cNvPr>
          <p:cNvSpPr/>
          <p:nvPr/>
        </p:nvSpPr>
        <p:spPr>
          <a:xfrm>
            <a:off x="1371600" y="5105400"/>
            <a:ext cx="1905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3000" fill="hold"/>
                                        <p:tgtEl>
                                          <p:spTgt spid="2"/>
                                        </p:tgtEl>
                                        <p:attrNameLst>
                                          <p:attrName>ppt_w</p:attrName>
                                        </p:attrNameLst>
                                      </p:cBhvr>
                                      <p:tavLst>
                                        <p:tav tm="0">
                                          <p:val>
                                            <p:fltVal val="0"/>
                                          </p:val>
                                        </p:tav>
                                        <p:tav tm="100000">
                                          <p:val>
                                            <p:strVal val="#ppt_w"/>
                                          </p:val>
                                        </p:tav>
                                      </p:tavLst>
                                    </p:anim>
                                    <p:anim calcmode="lin" valueType="num">
                                      <p:cBhvr>
                                        <p:cTn id="13" dur="3000" fill="hold"/>
                                        <p:tgtEl>
                                          <p:spTgt spid="2"/>
                                        </p:tgtEl>
                                        <p:attrNameLst>
                                          <p:attrName>ppt_h</p:attrName>
                                        </p:attrNameLst>
                                      </p:cBhvr>
                                      <p:tavLst>
                                        <p:tav tm="0">
                                          <p:val>
                                            <p:fltVal val="0"/>
                                          </p:val>
                                        </p:tav>
                                        <p:tav tm="100000">
                                          <p:val>
                                            <p:strVal val="#ppt_h"/>
                                          </p:val>
                                        </p:tav>
                                      </p:tavLst>
                                    </p:anim>
                                    <p:anim calcmode="lin" valueType="num">
                                      <p:cBhvr>
                                        <p:cTn id="14" dur="3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5" dur="3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219200" y="292100"/>
            <a:ext cx="6629400" cy="1143000"/>
          </a:xfrm>
          <a:noFill/>
        </p:spPr>
        <p:txBody>
          <a:bodyPr lIns="90488" tIns="44450" rIns="90488" bIns="44450"/>
          <a:lstStyle/>
          <a:p>
            <a:pPr eaLnBrk="1" hangingPunct="1"/>
            <a:r>
              <a:rPr lang="en-US" altLang="en-US" dirty="0">
                <a:ea typeface="ＭＳ Ｐゴシック" pitchFamily="34" charset="-128"/>
              </a:rPr>
              <a:t>Interpreting </a:t>
            </a:r>
            <a:r>
              <a:rPr lang="en-US" altLang="en-US" i="1" dirty="0">
                <a:latin typeface="Times New Roman" pitchFamily="18" charset="0"/>
                <a:ea typeface="ＭＳ Ｐゴシック" pitchFamily="34" charset="-128"/>
              </a:rPr>
              <a:t>r</a:t>
            </a:r>
            <a:r>
              <a:rPr lang="en-US" altLang="en-US" i="1" baseline="30000" dirty="0">
                <a:latin typeface="Times New Roman" pitchFamily="18" charset="0"/>
                <a:ea typeface="ＭＳ Ｐゴシック" pitchFamily="34" charset="-128"/>
              </a:rPr>
              <a:t>2</a:t>
            </a:r>
            <a:r>
              <a:rPr lang="en-US" altLang="en-US" i="1" dirty="0">
                <a:latin typeface="Times New Roman" pitchFamily="18" charset="0"/>
                <a:ea typeface="ＭＳ Ｐゴシック" pitchFamily="34" charset="-128"/>
              </a:rPr>
              <a:t> </a:t>
            </a:r>
            <a:r>
              <a:rPr lang="en-US" altLang="en-US" dirty="0">
                <a:ea typeface="ＭＳ Ｐゴシック" pitchFamily="34" charset="-128"/>
              </a:rPr>
              <a:t>: </a:t>
            </a:r>
            <a:br>
              <a:rPr lang="en-US" altLang="en-US" dirty="0">
                <a:ea typeface="ＭＳ Ｐゴシック" pitchFamily="34" charset="-128"/>
              </a:rPr>
            </a:br>
            <a:r>
              <a:rPr lang="en-US" altLang="en-US" dirty="0">
                <a:ea typeface="ＭＳ Ｐゴシック" pitchFamily="34" charset="-128"/>
              </a:rPr>
              <a:t>Explained Variation</a:t>
            </a:r>
            <a:endParaRPr lang="en-US" altLang="en-US" i="1" dirty="0">
              <a:ea typeface="ＭＳ Ｐゴシック" pitchFamily="34" charset="-128"/>
            </a:endParaRPr>
          </a:p>
        </p:txBody>
      </p:sp>
      <p:sp>
        <p:nvSpPr>
          <p:cNvPr id="16387" name="Text Box 3"/>
          <p:cNvSpPr txBox="1">
            <a:spLocks noChangeArrowheads="1"/>
          </p:cNvSpPr>
          <p:nvPr/>
        </p:nvSpPr>
        <p:spPr bwMode="auto">
          <a:xfrm>
            <a:off x="533400" y="2209800"/>
            <a:ext cx="8010525"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a:spcBef>
                <a:spcPct val="0"/>
              </a:spcBef>
              <a:buFontTx/>
              <a:buNone/>
            </a:pPr>
            <a:r>
              <a:rPr lang="en-US" altLang="en-US" sz="4000" b="1"/>
              <a:t>The value of </a:t>
            </a:r>
            <a:r>
              <a:rPr lang="en-US" altLang="en-US" sz="4000" b="1" i="1">
                <a:latin typeface="Times New Roman" pitchFamily="18" charset="0"/>
              </a:rPr>
              <a:t>r</a:t>
            </a:r>
            <a:r>
              <a:rPr lang="en-US" altLang="en-US" sz="4000" b="1" baseline="30000">
                <a:latin typeface="Times New Roman" pitchFamily="18" charset="0"/>
              </a:rPr>
              <a:t>2</a:t>
            </a:r>
            <a:r>
              <a:rPr lang="en-US" altLang="en-US" sz="4000" b="1"/>
              <a:t> is the proportion of the variation in </a:t>
            </a:r>
            <a:r>
              <a:rPr lang="en-US" altLang="en-US" sz="4000" b="1" i="1">
                <a:latin typeface="Times New Roman" pitchFamily="18" charset="0"/>
              </a:rPr>
              <a:t>y</a:t>
            </a:r>
            <a:r>
              <a:rPr lang="en-US" altLang="en-US" sz="4000" b="1"/>
              <a:t> that is explained by the linear relationship between </a:t>
            </a:r>
            <a:r>
              <a:rPr lang="en-US" altLang="en-US" sz="4000" b="1" i="1">
                <a:latin typeface="Times New Roman" pitchFamily="18" charset="0"/>
              </a:rPr>
              <a:t>x</a:t>
            </a:r>
            <a:r>
              <a:rPr lang="en-US" altLang="en-US" sz="4000" b="1"/>
              <a:t> and </a:t>
            </a:r>
            <a:r>
              <a:rPr lang="en-US" altLang="en-US" sz="4000" b="1" i="1">
                <a:latin typeface="Times New Roman" pitchFamily="18" charset="0"/>
              </a:rPr>
              <a:t>y</a:t>
            </a:r>
            <a:r>
              <a:rPr lang="en-US" altLang="en-US" sz="4000" b="1"/>
              <a:t>.</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descr="http://farm1.static.flickr.com/144/398165839_238a480763_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33375"/>
            <a:ext cx="8572500" cy="583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extBox 5"/>
          <p:cNvSpPr txBox="1">
            <a:spLocks noChangeArrowheads="1"/>
          </p:cNvSpPr>
          <p:nvPr/>
        </p:nvSpPr>
        <p:spPr bwMode="auto">
          <a:xfrm>
            <a:off x="7475538" y="6253163"/>
            <a:ext cx="137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eaLnBrk="1" hangingPunct="1">
              <a:spcBef>
                <a:spcPct val="0"/>
              </a:spcBef>
              <a:buFontTx/>
              <a:buNone/>
            </a:pPr>
            <a:r>
              <a:rPr lang="en-US" altLang="en-US" sz="1800"/>
              <a:t>r</a:t>
            </a:r>
            <a:r>
              <a:rPr lang="en-US" altLang="en-US" sz="1800" baseline="30000"/>
              <a:t>2</a:t>
            </a:r>
            <a:r>
              <a:rPr lang="en-US" altLang="en-US" sz="1800"/>
              <a:t>  = 0. 823</a:t>
            </a:r>
            <a:endParaRPr lang="en-US" altLang="en-US" sz="1800" baseline="30000"/>
          </a:p>
        </p:txBody>
      </p:sp>
      <p:sp>
        <p:nvSpPr>
          <p:cNvPr id="17412" name="TextBox 6"/>
          <p:cNvSpPr txBox="1">
            <a:spLocks noChangeArrowheads="1"/>
          </p:cNvSpPr>
          <p:nvPr/>
        </p:nvSpPr>
        <p:spPr bwMode="auto">
          <a:xfrm>
            <a:off x="320675" y="6248400"/>
            <a:ext cx="137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eaLnBrk="1" hangingPunct="1">
              <a:spcBef>
                <a:spcPct val="0"/>
              </a:spcBef>
              <a:buFontTx/>
              <a:buNone/>
            </a:pPr>
            <a:r>
              <a:rPr lang="en-US" altLang="en-US" sz="1800"/>
              <a:t>r = .907</a:t>
            </a:r>
            <a:endParaRPr lang="en-US" altLang="en-US" sz="1800" baseline="30000"/>
          </a:p>
        </p:txBody>
      </p:sp>
      <p:sp>
        <p:nvSpPr>
          <p:cNvPr id="2" name="TextBox 1"/>
          <p:cNvSpPr txBox="1">
            <a:spLocks noChangeArrowheads="1"/>
          </p:cNvSpPr>
          <p:nvPr/>
        </p:nvSpPr>
        <p:spPr bwMode="auto">
          <a:xfrm>
            <a:off x="1447800" y="6172200"/>
            <a:ext cx="60277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r>
              <a:rPr lang="en-US" altLang="en-US" dirty="0"/>
              <a:t>Price explains 82.3% of the variation in point production for NBA players in this year.</a:t>
            </a:r>
          </a:p>
        </p:txBody>
      </p:sp>
      <p:sp>
        <p:nvSpPr>
          <p:cNvPr id="3" name="Left Brace 2"/>
          <p:cNvSpPr/>
          <p:nvPr/>
        </p:nvSpPr>
        <p:spPr>
          <a:xfrm>
            <a:off x="3733800" y="3092053"/>
            <a:ext cx="304800" cy="1403747"/>
          </a:xfrm>
          <a:prstGeom prst="leftBrace">
            <a:avLst/>
          </a:prstGeom>
          <a:noFill/>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p:cNvSpPr/>
          <p:nvPr/>
        </p:nvSpPr>
        <p:spPr>
          <a:xfrm>
            <a:off x="854075" y="1881187"/>
            <a:ext cx="304800" cy="3681413"/>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e 7"/>
          <p:cNvSpPr/>
          <p:nvPr/>
        </p:nvSpPr>
        <p:spPr>
          <a:xfrm>
            <a:off x="2133600" y="3733800"/>
            <a:ext cx="304800" cy="1435894"/>
          </a:xfrm>
          <a:prstGeom prst="leftBrace">
            <a:avLst/>
          </a:prstGeom>
          <a:noFill/>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e 8"/>
          <p:cNvSpPr/>
          <p:nvPr/>
        </p:nvSpPr>
        <p:spPr>
          <a:xfrm>
            <a:off x="5943600" y="1905000"/>
            <a:ext cx="304800" cy="1403747"/>
          </a:xfrm>
          <a:prstGeom prst="leftBrace">
            <a:avLst/>
          </a:prstGeom>
          <a:noFill/>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3216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7" grpId="0" animBg="1"/>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Test Statistic!!!</a:t>
            </a:r>
          </a:p>
        </p:txBody>
      </p:sp>
      <mc:AlternateContent xmlns:mc="http://schemas.openxmlformats.org/markup-compatibility/2006" xmlns:a14="http://schemas.microsoft.com/office/drawing/2010/main">
        <mc:Choice Requires="a14">
          <p:sp>
            <p:nvSpPr>
              <p:cNvPr id="4" name="TextBox 3"/>
              <p:cNvSpPr txBox="1"/>
              <p:nvPr/>
            </p:nvSpPr>
            <p:spPr>
              <a:xfrm>
                <a:off x="2046642" y="2499997"/>
                <a:ext cx="4802276" cy="199580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5400" b="0" i="1" smtClean="0">
                              <a:latin typeface="Cambria Math" panose="02040503050406030204" pitchFamily="18" charset="0"/>
                            </a:rPr>
                          </m:ctrlPr>
                        </m:fPr>
                        <m:num>
                          <m:r>
                            <a:rPr lang="en-US" sz="5400" b="0" i="1" smtClean="0">
                              <a:latin typeface="Cambria Math"/>
                            </a:rPr>
                            <m:t>𝑟</m:t>
                          </m:r>
                          <m:rad>
                            <m:radPr>
                              <m:degHide m:val="on"/>
                              <m:ctrlPr>
                                <a:rPr lang="en-US" sz="5400" b="0" i="1" smtClean="0">
                                  <a:latin typeface="Cambria Math" panose="02040503050406030204" pitchFamily="18" charset="0"/>
                                </a:rPr>
                              </m:ctrlPr>
                            </m:radPr>
                            <m:deg/>
                            <m:e>
                              <m:r>
                                <a:rPr lang="en-US" sz="5400" b="0" i="1" smtClean="0">
                                  <a:latin typeface="Cambria Math"/>
                                </a:rPr>
                                <m:t>𝑛</m:t>
                              </m:r>
                              <m:r>
                                <a:rPr lang="en-US" sz="5400" b="0" i="1" smtClean="0">
                                  <a:latin typeface="Cambria Math"/>
                                </a:rPr>
                                <m:t> −2</m:t>
                              </m:r>
                            </m:e>
                          </m:rad>
                        </m:num>
                        <m:den>
                          <m:rad>
                            <m:radPr>
                              <m:degHide m:val="on"/>
                              <m:ctrlPr>
                                <a:rPr lang="en-US" sz="5400" b="0" i="1" smtClean="0">
                                  <a:latin typeface="Cambria Math" panose="02040503050406030204" pitchFamily="18" charset="0"/>
                                </a:rPr>
                              </m:ctrlPr>
                            </m:radPr>
                            <m:deg/>
                            <m:e>
                              <m:r>
                                <a:rPr lang="en-US" sz="5400" b="0" i="1" smtClean="0">
                                  <a:latin typeface="Cambria Math"/>
                                </a:rPr>
                                <m:t>1 −</m:t>
                              </m:r>
                              <m:sSup>
                                <m:sSupPr>
                                  <m:ctrlPr>
                                    <a:rPr lang="en-US" sz="5400" b="0" i="1" smtClean="0">
                                      <a:latin typeface="Cambria Math" panose="02040503050406030204" pitchFamily="18" charset="0"/>
                                    </a:rPr>
                                  </m:ctrlPr>
                                </m:sSupPr>
                                <m:e>
                                  <m:r>
                                    <a:rPr lang="en-US" sz="5400" b="0" i="1" smtClean="0">
                                      <a:latin typeface="Cambria Math"/>
                                    </a:rPr>
                                    <m:t>𝑟</m:t>
                                  </m:r>
                                </m:e>
                                <m:sup>
                                  <m:r>
                                    <a:rPr lang="en-US" sz="5400" b="0" i="1" smtClean="0">
                                      <a:latin typeface="Cambria Math"/>
                                    </a:rPr>
                                    <m:t>2</m:t>
                                  </m:r>
                                </m:sup>
                              </m:sSup>
                            </m:e>
                          </m:rad>
                        </m:den>
                      </m:f>
                      <m:r>
                        <a:rPr lang="en-US" sz="5400" b="0" i="1" smtClean="0">
                          <a:latin typeface="Cambria Math"/>
                        </a:rPr>
                        <m:t>~</m:t>
                      </m:r>
                      <m:sSub>
                        <m:sSubPr>
                          <m:ctrlPr>
                            <a:rPr lang="en-US" sz="5400" b="0" i="1" smtClean="0">
                              <a:latin typeface="Cambria Math" panose="02040503050406030204" pitchFamily="18" charset="0"/>
                            </a:rPr>
                          </m:ctrlPr>
                        </m:sSubPr>
                        <m:e>
                          <m:r>
                            <a:rPr lang="en-US" sz="5400" b="0" i="1" smtClean="0">
                              <a:latin typeface="Cambria Math"/>
                            </a:rPr>
                            <m:t>𝑡</m:t>
                          </m:r>
                        </m:e>
                        <m:sub>
                          <m:r>
                            <a:rPr lang="en-US" sz="5400" b="0" i="1" smtClean="0">
                              <a:latin typeface="Cambria Math"/>
                            </a:rPr>
                            <m:t>𝑛</m:t>
                          </m:r>
                          <m:r>
                            <a:rPr lang="en-US" sz="5400" b="0" i="1" smtClean="0">
                              <a:latin typeface="Cambria Math"/>
                            </a:rPr>
                            <m:t>−2</m:t>
                          </m:r>
                        </m:sub>
                      </m:sSub>
                    </m:oMath>
                  </m:oMathPara>
                </a14:m>
                <a:endParaRPr lang="en-US" sz="4800" b="0" i="1" dirty="0">
                  <a:latin typeface="Cambria Math"/>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046642" y="2499997"/>
                <a:ext cx="4802276" cy="1995803"/>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97735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lstStyle/>
          <a:p>
            <a:r>
              <a:rPr lang="en-US" dirty="0"/>
              <a:t>Movie Data</a:t>
            </a:r>
          </a:p>
        </p:txBody>
      </p:sp>
      <p:pic>
        <p:nvPicPr>
          <p:cNvPr id="3" name="Picture 2"/>
          <p:cNvPicPr>
            <a:picLocks noChangeAspect="1"/>
          </p:cNvPicPr>
          <p:nvPr/>
        </p:nvPicPr>
        <p:blipFill rotWithShape="1">
          <a:blip r:embed="rId3"/>
          <a:srcRect r="39457" b="70535"/>
          <a:stretch/>
        </p:blipFill>
        <p:spPr>
          <a:xfrm>
            <a:off x="1676400" y="4464466"/>
            <a:ext cx="5775975" cy="1676400"/>
          </a:xfrm>
          <a:prstGeom prst="rect">
            <a:avLst/>
          </a:prstGeom>
        </p:spPr>
      </p:pic>
      <p:pic>
        <p:nvPicPr>
          <p:cNvPr id="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295400"/>
            <a:ext cx="7913056"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035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lstStyle/>
          <a:p>
            <a:r>
              <a:rPr lang="en-US" dirty="0"/>
              <a:t>R: Movie Data</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257" y="787283"/>
            <a:ext cx="6050086" cy="1980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4"/>
          <a:stretch>
            <a:fillRect/>
          </a:stretch>
        </p:blipFill>
        <p:spPr>
          <a:xfrm>
            <a:off x="1981200" y="2879946"/>
            <a:ext cx="5410200" cy="3038991"/>
          </a:xfrm>
          <a:prstGeom prst="rect">
            <a:avLst/>
          </a:prstGeom>
        </p:spPr>
      </p:pic>
      <p:pic>
        <p:nvPicPr>
          <p:cNvPr id="6" name="Picture 5"/>
          <p:cNvPicPr>
            <a:picLocks noChangeAspect="1"/>
          </p:cNvPicPr>
          <p:nvPr/>
        </p:nvPicPr>
        <p:blipFill>
          <a:blip r:embed="rId5"/>
          <a:stretch>
            <a:fillRect/>
          </a:stretch>
        </p:blipFill>
        <p:spPr>
          <a:xfrm>
            <a:off x="0" y="6285876"/>
            <a:ext cx="9175652" cy="310112"/>
          </a:xfrm>
          <a:prstGeom prst="rect">
            <a:avLst/>
          </a:prstGeom>
        </p:spPr>
      </p:pic>
      <p:sp>
        <p:nvSpPr>
          <p:cNvPr id="3" name="TextBox 2">
            <a:extLst>
              <a:ext uri="{FF2B5EF4-FFF2-40B4-BE49-F238E27FC236}">
                <a16:creationId xmlns:a16="http://schemas.microsoft.com/office/drawing/2014/main" id="{C7D82ECE-913D-4F4C-B8E0-4A1D4DE24588}"/>
              </a:ext>
            </a:extLst>
          </p:cNvPr>
          <p:cNvSpPr txBox="1"/>
          <p:nvPr/>
        </p:nvSpPr>
        <p:spPr>
          <a:xfrm>
            <a:off x="993094" y="6564784"/>
            <a:ext cx="381000" cy="307777"/>
          </a:xfrm>
          <a:prstGeom prst="rect">
            <a:avLst/>
          </a:prstGeom>
          <a:noFill/>
        </p:spPr>
        <p:txBody>
          <a:bodyPr wrap="square" rtlCol="0">
            <a:spAutoFit/>
          </a:bodyPr>
          <a:lstStyle/>
          <a:p>
            <a:r>
              <a:rPr lang="en-US" sz="1400" dirty="0"/>
              <a:t>X</a:t>
            </a:r>
          </a:p>
        </p:txBody>
      </p:sp>
      <p:sp>
        <p:nvSpPr>
          <p:cNvPr id="7" name="TextBox 6">
            <a:extLst>
              <a:ext uri="{FF2B5EF4-FFF2-40B4-BE49-F238E27FC236}">
                <a16:creationId xmlns:a16="http://schemas.microsoft.com/office/drawing/2014/main" id="{8A845177-DA3B-644A-9B26-5C7F3438C61D}"/>
              </a:ext>
            </a:extLst>
          </p:cNvPr>
          <p:cNvSpPr txBox="1"/>
          <p:nvPr/>
        </p:nvSpPr>
        <p:spPr>
          <a:xfrm>
            <a:off x="538389" y="6550222"/>
            <a:ext cx="381000" cy="307777"/>
          </a:xfrm>
          <a:prstGeom prst="rect">
            <a:avLst/>
          </a:prstGeom>
          <a:noFill/>
        </p:spPr>
        <p:txBody>
          <a:bodyPr wrap="square" rtlCol="0">
            <a:spAutoFit/>
          </a:bodyPr>
          <a:lstStyle/>
          <a:p>
            <a:r>
              <a:rPr lang="en-US" sz="1400" dirty="0"/>
              <a:t>Y</a:t>
            </a:r>
          </a:p>
        </p:txBody>
      </p:sp>
      <p:sp>
        <p:nvSpPr>
          <p:cNvPr id="8" name="TextBox 7">
            <a:extLst>
              <a:ext uri="{FF2B5EF4-FFF2-40B4-BE49-F238E27FC236}">
                <a16:creationId xmlns:a16="http://schemas.microsoft.com/office/drawing/2014/main" id="{AD77997A-3344-1F44-8255-B07D87AA476B}"/>
              </a:ext>
            </a:extLst>
          </p:cNvPr>
          <p:cNvSpPr txBox="1"/>
          <p:nvPr/>
        </p:nvSpPr>
        <p:spPr>
          <a:xfrm>
            <a:off x="1447800" y="6550223"/>
            <a:ext cx="990600" cy="307777"/>
          </a:xfrm>
          <a:prstGeom prst="rect">
            <a:avLst/>
          </a:prstGeom>
          <a:noFill/>
        </p:spPr>
        <p:txBody>
          <a:bodyPr wrap="square" rtlCol="0">
            <a:spAutoFit/>
          </a:bodyPr>
          <a:lstStyle/>
          <a:p>
            <a:r>
              <a:rPr lang="en-US" sz="1400" dirty="0"/>
              <a:t>Data set</a:t>
            </a:r>
          </a:p>
        </p:txBody>
      </p:sp>
      <p:sp>
        <p:nvSpPr>
          <p:cNvPr id="9" name="TextBox 8">
            <a:extLst>
              <a:ext uri="{FF2B5EF4-FFF2-40B4-BE49-F238E27FC236}">
                <a16:creationId xmlns:a16="http://schemas.microsoft.com/office/drawing/2014/main" id="{A9CDDB04-516B-3C49-B8EE-EAD5E0149BD3}"/>
              </a:ext>
            </a:extLst>
          </p:cNvPr>
          <p:cNvSpPr txBox="1"/>
          <p:nvPr/>
        </p:nvSpPr>
        <p:spPr>
          <a:xfrm>
            <a:off x="2781300" y="6541022"/>
            <a:ext cx="647700" cy="307777"/>
          </a:xfrm>
          <a:prstGeom prst="rect">
            <a:avLst/>
          </a:prstGeom>
          <a:noFill/>
        </p:spPr>
        <p:txBody>
          <a:bodyPr wrap="square" rtlCol="0">
            <a:spAutoFit/>
          </a:bodyPr>
          <a:lstStyle/>
          <a:p>
            <a:r>
              <a:rPr lang="en-US" sz="1400" dirty="0"/>
              <a:t>Title</a:t>
            </a:r>
          </a:p>
        </p:txBody>
      </p:sp>
      <p:sp>
        <p:nvSpPr>
          <p:cNvPr id="10" name="TextBox 9">
            <a:extLst>
              <a:ext uri="{FF2B5EF4-FFF2-40B4-BE49-F238E27FC236}">
                <a16:creationId xmlns:a16="http://schemas.microsoft.com/office/drawing/2014/main" id="{C093ED98-6806-3147-853B-FFB8518628BB}"/>
              </a:ext>
            </a:extLst>
          </p:cNvPr>
          <p:cNvSpPr txBox="1"/>
          <p:nvPr/>
        </p:nvSpPr>
        <p:spPr>
          <a:xfrm>
            <a:off x="4555008" y="6595988"/>
            <a:ext cx="931391" cy="307777"/>
          </a:xfrm>
          <a:prstGeom prst="rect">
            <a:avLst/>
          </a:prstGeom>
          <a:noFill/>
        </p:spPr>
        <p:txBody>
          <a:bodyPr wrap="square" rtlCol="0">
            <a:spAutoFit/>
          </a:bodyPr>
          <a:lstStyle/>
          <a:p>
            <a:r>
              <a:rPr lang="en-US" sz="1400" dirty="0"/>
              <a:t>Y label </a:t>
            </a:r>
          </a:p>
        </p:txBody>
      </p:sp>
      <p:sp>
        <p:nvSpPr>
          <p:cNvPr id="11" name="TextBox 10">
            <a:extLst>
              <a:ext uri="{FF2B5EF4-FFF2-40B4-BE49-F238E27FC236}">
                <a16:creationId xmlns:a16="http://schemas.microsoft.com/office/drawing/2014/main" id="{1D4132B6-90E2-2F4B-889E-93C42EF9428B}"/>
              </a:ext>
            </a:extLst>
          </p:cNvPr>
          <p:cNvSpPr txBox="1"/>
          <p:nvPr/>
        </p:nvSpPr>
        <p:spPr>
          <a:xfrm>
            <a:off x="6079008" y="6550223"/>
            <a:ext cx="931391" cy="307777"/>
          </a:xfrm>
          <a:prstGeom prst="rect">
            <a:avLst/>
          </a:prstGeom>
          <a:noFill/>
        </p:spPr>
        <p:txBody>
          <a:bodyPr wrap="square" rtlCol="0">
            <a:spAutoFit/>
          </a:bodyPr>
          <a:lstStyle/>
          <a:p>
            <a:r>
              <a:rPr lang="en-US" sz="1400" dirty="0"/>
              <a:t>X label </a:t>
            </a:r>
          </a:p>
        </p:txBody>
      </p:sp>
      <p:sp>
        <p:nvSpPr>
          <p:cNvPr id="12" name="TextBox 11">
            <a:extLst>
              <a:ext uri="{FF2B5EF4-FFF2-40B4-BE49-F238E27FC236}">
                <a16:creationId xmlns:a16="http://schemas.microsoft.com/office/drawing/2014/main" id="{BF77709D-4B2D-064E-BE0E-06368DC36A50}"/>
              </a:ext>
            </a:extLst>
          </p:cNvPr>
          <p:cNvSpPr txBox="1"/>
          <p:nvPr/>
        </p:nvSpPr>
        <p:spPr>
          <a:xfrm>
            <a:off x="7312870" y="6537172"/>
            <a:ext cx="931391" cy="307777"/>
          </a:xfrm>
          <a:prstGeom prst="rect">
            <a:avLst/>
          </a:prstGeom>
          <a:noFill/>
        </p:spPr>
        <p:txBody>
          <a:bodyPr wrap="square" rtlCol="0">
            <a:spAutoFit/>
          </a:bodyPr>
          <a:lstStyle/>
          <a:p>
            <a:r>
              <a:rPr lang="en-US" sz="1400" dirty="0"/>
              <a:t>plot char</a:t>
            </a:r>
          </a:p>
        </p:txBody>
      </p:sp>
      <p:sp>
        <p:nvSpPr>
          <p:cNvPr id="13" name="TextBox 12">
            <a:extLst>
              <a:ext uri="{FF2B5EF4-FFF2-40B4-BE49-F238E27FC236}">
                <a16:creationId xmlns:a16="http://schemas.microsoft.com/office/drawing/2014/main" id="{7CD732D0-EDCF-7945-891B-682321C53024}"/>
              </a:ext>
            </a:extLst>
          </p:cNvPr>
          <p:cNvSpPr txBox="1"/>
          <p:nvPr/>
        </p:nvSpPr>
        <p:spPr>
          <a:xfrm>
            <a:off x="8348640" y="6550223"/>
            <a:ext cx="931391" cy="307777"/>
          </a:xfrm>
          <a:prstGeom prst="rect">
            <a:avLst/>
          </a:prstGeom>
          <a:noFill/>
        </p:spPr>
        <p:txBody>
          <a:bodyPr wrap="square" rtlCol="0">
            <a:spAutoFit/>
          </a:bodyPr>
          <a:lstStyle/>
          <a:p>
            <a:r>
              <a:rPr lang="en-US" sz="1400" dirty="0"/>
              <a:t>dot color</a:t>
            </a:r>
          </a:p>
        </p:txBody>
      </p:sp>
      <p:sp>
        <p:nvSpPr>
          <p:cNvPr id="14" name="TextBox 13">
            <a:extLst>
              <a:ext uri="{FF2B5EF4-FFF2-40B4-BE49-F238E27FC236}">
                <a16:creationId xmlns:a16="http://schemas.microsoft.com/office/drawing/2014/main" id="{0A105E99-929E-3141-98B2-6CF0C6EE29EC}"/>
              </a:ext>
            </a:extLst>
          </p:cNvPr>
          <p:cNvSpPr txBox="1"/>
          <p:nvPr/>
        </p:nvSpPr>
        <p:spPr>
          <a:xfrm rot="16200000">
            <a:off x="554891" y="4214775"/>
            <a:ext cx="2354770" cy="369332"/>
          </a:xfrm>
          <a:prstGeom prst="rect">
            <a:avLst/>
          </a:prstGeom>
          <a:noFill/>
        </p:spPr>
        <p:txBody>
          <a:bodyPr wrap="square" rtlCol="0">
            <a:spAutoFit/>
          </a:bodyPr>
          <a:lstStyle/>
          <a:p>
            <a:pPr algn="ctr"/>
            <a:r>
              <a:rPr lang="en-US" dirty="0"/>
              <a:t>Response Variable</a:t>
            </a:r>
          </a:p>
        </p:txBody>
      </p:sp>
      <p:sp>
        <p:nvSpPr>
          <p:cNvPr id="15" name="TextBox 14">
            <a:extLst>
              <a:ext uri="{FF2B5EF4-FFF2-40B4-BE49-F238E27FC236}">
                <a16:creationId xmlns:a16="http://schemas.microsoft.com/office/drawing/2014/main" id="{E22DF67A-E73E-9B45-9AA4-AB54B0E22DA5}"/>
              </a:ext>
            </a:extLst>
          </p:cNvPr>
          <p:cNvSpPr txBox="1"/>
          <p:nvPr/>
        </p:nvSpPr>
        <p:spPr>
          <a:xfrm>
            <a:off x="3357924" y="5888160"/>
            <a:ext cx="2656751" cy="369332"/>
          </a:xfrm>
          <a:prstGeom prst="rect">
            <a:avLst/>
          </a:prstGeom>
          <a:noFill/>
        </p:spPr>
        <p:txBody>
          <a:bodyPr wrap="square" rtlCol="0">
            <a:spAutoFit/>
          </a:bodyPr>
          <a:lstStyle/>
          <a:p>
            <a:pPr algn="ctr"/>
            <a:r>
              <a:rPr lang="en-US" dirty="0"/>
              <a:t>Explanatory Variable </a:t>
            </a:r>
          </a:p>
        </p:txBody>
      </p:sp>
    </p:spTree>
    <p:extLst>
      <p:ext uri="{BB962C8B-B14F-4D97-AF65-F5344CB8AC3E}">
        <p14:creationId xmlns:p14="http://schemas.microsoft.com/office/powerpoint/2010/main" val="1289863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fade">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animEffect transition="in" filter="fade">
                                      <p:cBhvr>
                                        <p:cTn id="37" dur="500"/>
                                        <p:tgtEl>
                                          <p:spTgt spid="1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P spid="11"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p:cNvSpPr txBox="1">
            <a:spLocks noChangeArrowheads="1"/>
          </p:cNvSpPr>
          <p:nvPr/>
        </p:nvSpPr>
        <p:spPr bwMode="auto">
          <a:xfrm>
            <a:off x="1181100" y="76200"/>
            <a:ext cx="6781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a:spcBef>
                <a:spcPct val="50000"/>
              </a:spcBef>
              <a:buFontTx/>
              <a:buNone/>
            </a:pPr>
            <a:r>
              <a:rPr lang="en-US" altLang="en-US" sz="4000" b="1">
                <a:solidFill>
                  <a:srgbClr val="008000"/>
                </a:solidFill>
              </a:rPr>
              <a:t>Key Concept</a:t>
            </a:r>
          </a:p>
        </p:txBody>
      </p:sp>
      <p:sp>
        <p:nvSpPr>
          <p:cNvPr id="3079" name="Text Box 7"/>
          <p:cNvSpPr txBox="1">
            <a:spLocks noChangeArrowheads="1"/>
          </p:cNvSpPr>
          <p:nvPr/>
        </p:nvSpPr>
        <p:spPr bwMode="auto">
          <a:xfrm>
            <a:off x="1676400" y="1049337"/>
            <a:ext cx="2066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spcBef>
                <a:spcPct val="50000"/>
              </a:spcBef>
              <a:buFontTx/>
              <a:buNone/>
            </a:pPr>
            <a:r>
              <a:rPr lang="en-US" altLang="en-US" sz="2800" b="1"/>
              <a:t>Examples : </a:t>
            </a:r>
          </a:p>
        </p:txBody>
      </p:sp>
      <p:sp>
        <p:nvSpPr>
          <p:cNvPr id="3080" name="Text Box 8"/>
          <p:cNvSpPr txBox="1">
            <a:spLocks noChangeArrowheads="1"/>
          </p:cNvSpPr>
          <p:nvPr/>
        </p:nvSpPr>
        <p:spPr bwMode="auto">
          <a:xfrm>
            <a:off x="304800" y="1735137"/>
            <a:ext cx="4454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spcBef>
                <a:spcPct val="50000"/>
              </a:spcBef>
              <a:buFontTx/>
              <a:buNone/>
            </a:pPr>
            <a:r>
              <a:rPr lang="en-US" altLang="en-US" sz="2400" b="1"/>
              <a:t>Studying Hours and Grades!</a:t>
            </a:r>
          </a:p>
        </p:txBody>
      </p:sp>
      <p:sp>
        <p:nvSpPr>
          <p:cNvPr id="3081" name="Text Box 9"/>
          <p:cNvSpPr txBox="1">
            <a:spLocks noChangeArrowheads="1"/>
          </p:cNvSpPr>
          <p:nvPr/>
        </p:nvSpPr>
        <p:spPr bwMode="auto">
          <a:xfrm>
            <a:off x="155575" y="3792537"/>
            <a:ext cx="4187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a:spcBef>
                <a:spcPct val="50000"/>
              </a:spcBef>
              <a:buFontTx/>
              <a:buNone/>
            </a:pPr>
            <a:r>
              <a:rPr lang="en-US" altLang="en-US" sz="2400" b="1"/>
              <a:t>Sleep v. Stress Level.</a:t>
            </a:r>
          </a:p>
        </p:txBody>
      </p:sp>
      <p:sp>
        <p:nvSpPr>
          <p:cNvPr id="3082" name="Rectangle 10"/>
          <p:cNvSpPr>
            <a:spLocks noChangeArrowheads="1"/>
          </p:cNvSpPr>
          <p:nvPr/>
        </p:nvSpPr>
        <p:spPr bwMode="auto">
          <a:xfrm>
            <a:off x="531018" y="6257272"/>
            <a:ext cx="80152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a:spcBef>
                <a:spcPct val="50000"/>
              </a:spcBef>
              <a:buFontTx/>
              <a:buNone/>
            </a:pPr>
            <a:r>
              <a:rPr lang="en-US" altLang="en-US" sz="2800" b="1" dirty="0">
                <a:solidFill>
                  <a:schemeClr val="hlink"/>
                </a:solidFill>
              </a:rPr>
              <a:t>Sample Linear correlation coefficient: </a:t>
            </a:r>
            <a:r>
              <a:rPr lang="en-US" altLang="en-US" sz="2800" b="1" i="1" dirty="0">
                <a:solidFill>
                  <a:schemeClr val="hlink"/>
                </a:solidFill>
              </a:rPr>
              <a:t>r</a:t>
            </a:r>
          </a:p>
        </p:txBody>
      </p:sp>
      <p:pic>
        <p:nvPicPr>
          <p:cNvPr id="1844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071562"/>
            <a:ext cx="3733800" cy="191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713" y="820737"/>
            <a:ext cx="7646987" cy="3913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42"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3413" y="3182937"/>
            <a:ext cx="4037012" cy="1846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911225"/>
            <a:ext cx="8162925"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 Box 6"/>
          <p:cNvSpPr txBox="1">
            <a:spLocks noChangeArrowheads="1"/>
          </p:cNvSpPr>
          <p:nvPr/>
        </p:nvSpPr>
        <p:spPr bwMode="auto">
          <a:xfrm>
            <a:off x="-33338" y="5149215"/>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a:spcBef>
                <a:spcPct val="50000"/>
              </a:spcBef>
              <a:buFontTx/>
              <a:buNone/>
            </a:pPr>
            <a:r>
              <a:rPr lang="en-US" altLang="en-US" sz="2400" b="1" dirty="0"/>
              <a:t>We would like a numerical measurement of the strength of the relationship between two variables representing quantitative data.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9"/>
                                        </p:tgtEl>
                                        <p:attrNameLst>
                                          <p:attrName>style.visibility</p:attrName>
                                        </p:attrNameLst>
                                      </p:cBhvr>
                                      <p:to>
                                        <p:strVal val="visible"/>
                                      </p:to>
                                    </p:set>
                                    <p:anim calcmode="lin" valueType="num">
                                      <p:cBhvr additive="base">
                                        <p:cTn id="7" dur="500" fill="hold"/>
                                        <p:tgtEl>
                                          <p:spTgt spid="3079"/>
                                        </p:tgtEl>
                                        <p:attrNameLst>
                                          <p:attrName>ppt_x</p:attrName>
                                        </p:attrNameLst>
                                      </p:cBhvr>
                                      <p:tavLst>
                                        <p:tav tm="0">
                                          <p:val>
                                            <p:strVal val="#ppt_x"/>
                                          </p:val>
                                        </p:tav>
                                        <p:tav tm="100000">
                                          <p:val>
                                            <p:strVal val="#ppt_x"/>
                                          </p:val>
                                        </p:tav>
                                      </p:tavLst>
                                    </p:anim>
                                    <p:anim calcmode="lin" valueType="num">
                                      <p:cBhvr additive="base">
                                        <p:cTn id="8" dur="500" fill="hold"/>
                                        <p:tgtEl>
                                          <p:spTgt spid="307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80"/>
                                        </p:tgtEl>
                                        <p:attrNameLst>
                                          <p:attrName>style.visibility</p:attrName>
                                        </p:attrNameLst>
                                      </p:cBhvr>
                                      <p:to>
                                        <p:strVal val="visible"/>
                                      </p:to>
                                    </p:set>
                                    <p:anim calcmode="lin" valueType="num">
                                      <p:cBhvr additive="base">
                                        <p:cTn id="13" dur="500" fill="hold"/>
                                        <p:tgtEl>
                                          <p:spTgt spid="3080"/>
                                        </p:tgtEl>
                                        <p:attrNameLst>
                                          <p:attrName>ppt_x</p:attrName>
                                        </p:attrNameLst>
                                      </p:cBhvr>
                                      <p:tavLst>
                                        <p:tav tm="0">
                                          <p:val>
                                            <p:strVal val="#ppt_x"/>
                                          </p:val>
                                        </p:tav>
                                        <p:tav tm="100000">
                                          <p:val>
                                            <p:strVal val="#ppt_x"/>
                                          </p:val>
                                        </p:tav>
                                      </p:tavLst>
                                    </p:anim>
                                    <p:anim calcmode="lin" valueType="num">
                                      <p:cBhvr additive="base">
                                        <p:cTn id="14" dur="500" fill="hold"/>
                                        <p:tgtEl>
                                          <p:spTgt spid="308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xit" presetSubtype="32" fill="hold" nodeType="clickEffect">
                                  <p:stCondLst>
                                    <p:cond delay="0"/>
                                  </p:stCondLst>
                                  <p:childTnLst>
                                    <p:anim calcmode="lin" valueType="num">
                                      <p:cBhvr>
                                        <p:cTn id="25" dur="500"/>
                                        <p:tgtEl>
                                          <p:spTgt spid="10"/>
                                        </p:tgtEl>
                                        <p:attrNameLst>
                                          <p:attrName>ppt_w</p:attrName>
                                        </p:attrNameLst>
                                      </p:cBhvr>
                                      <p:tavLst>
                                        <p:tav tm="0">
                                          <p:val>
                                            <p:strVal val="ppt_w"/>
                                          </p:val>
                                        </p:tav>
                                        <p:tav tm="100000">
                                          <p:val>
                                            <p:fltVal val="0"/>
                                          </p:val>
                                        </p:tav>
                                      </p:tavLst>
                                    </p:anim>
                                    <p:anim calcmode="lin" valueType="num">
                                      <p:cBhvr>
                                        <p:cTn id="26" dur="500"/>
                                        <p:tgtEl>
                                          <p:spTgt spid="10"/>
                                        </p:tgtEl>
                                        <p:attrNameLst>
                                          <p:attrName>ppt_h</p:attrName>
                                        </p:attrNameLst>
                                      </p:cBhvr>
                                      <p:tavLst>
                                        <p:tav tm="0">
                                          <p:val>
                                            <p:strVal val="ppt_h"/>
                                          </p:val>
                                        </p:tav>
                                        <p:tav tm="100000">
                                          <p:val>
                                            <p:fltVal val="0"/>
                                          </p:val>
                                        </p:tav>
                                      </p:tavLst>
                                    </p:anim>
                                    <p:animEffect transition="out" filter="fade">
                                      <p:cBhvr>
                                        <p:cTn id="27" dur="500"/>
                                        <p:tgtEl>
                                          <p:spTgt spid="10"/>
                                        </p:tgtEl>
                                      </p:cBhvr>
                                    </p:animEffect>
                                    <p:set>
                                      <p:cBhvr>
                                        <p:cTn id="28" dur="1" fill="hold">
                                          <p:stCondLst>
                                            <p:cond delay="499"/>
                                          </p:stCondLst>
                                        </p:cTn>
                                        <p:tgtEl>
                                          <p:spTgt spid="10"/>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18441"/>
                                        </p:tgtEl>
                                        <p:attrNameLst>
                                          <p:attrName>style.visibility</p:attrName>
                                        </p:attrNameLst>
                                      </p:cBhvr>
                                      <p:to>
                                        <p:strVal val="visible"/>
                                      </p:to>
                                    </p:set>
                                    <p:animEffect transition="in" filter="fade">
                                      <p:cBhvr>
                                        <p:cTn id="31" dur="500"/>
                                        <p:tgtEl>
                                          <p:spTgt spid="1844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081"/>
                                        </p:tgtEl>
                                        <p:attrNameLst>
                                          <p:attrName>style.visibility</p:attrName>
                                        </p:attrNameLst>
                                      </p:cBhvr>
                                      <p:to>
                                        <p:strVal val="visible"/>
                                      </p:to>
                                    </p:set>
                                    <p:anim calcmode="lin" valueType="num">
                                      <p:cBhvr additive="base">
                                        <p:cTn id="36" dur="500" fill="hold"/>
                                        <p:tgtEl>
                                          <p:spTgt spid="3081"/>
                                        </p:tgtEl>
                                        <p:attrNameLst>
                                          <p:attrName>ppt_x</p:attrName>
                                        </p:attrNameLst>
                                      </p:cBhvr>
                                      <p:tavLst>
                                        <p:tav tm="0">
                                          <p:val>
                                            <p:strVal val="#ppt_x"/>
                                          </p:val>
                                        </p:tav>
                                        <p:tav tm="100000">
                                          <p:val>
                                            <p:strVal val="#ppt_x"/>
                                          </p:val>
                                        </p:tav>
                                      </p:tavLst>
                                    </p:anim>
                                    <p:anim calcmode="lin" valueType="num">
                                      <p:cBhvr additive="base">
                                        <p:cTn id="37" dur="500" fill="hold"/>
                                        <p:tgtEl>
                                          <p:spTgt spid="3081"/>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53" presetClass="entr" presetSubtype="16"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Effect transition="in" filter="fade">
                                      <p:cBhvr>
                                        <p:cTn id="44" dur="500"/>
                                        <p:tgtEl>
                                          <p:spTgt spid="1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3" presetClass="exit" presetSubtype="32" fill="hold" nodeType="clickEffect">
                                  <p:stCondLst>
                                    <p:cond delay="0"/>
                                  </p:stCondLst>
                                  <p:childTnLst>
                                    <p:anim calcmode="lin" valueType="num">
                                      <p:cBhvr>
                                        <p:cTn id="48" dur="500"/>
                                        <p:tgtEl>
                                          <p:spTgt spid="12"/>
                                        </p:tgtEl>
                                        <p:attrNameLst>
                                          <p:attrName>ppt_w</p:attrName>
                                        </p:attrNameLst>
                                      </p:cBhvr>
                                      <p:tavLst>
                                        <p:tav tm="0">
                                          <p:val>
                                            <p:strVal val="ppt_w"/>
                                          </p:val>
                                        </p:tav>
                                        <p:tav tm="100000">
                                          <p:val>
                                            <p:fltVal val="0"/>
                                          </p:val>
                                        </p:tav>
                                      </p:tavLst>
                                    </p:anim>
                                    <p:anim calcmode="lin" valueType="num">
                                      <p:cBhvr>
                                        <p:cTn id="49" dur="500"/>
                                        <p:tgtEl>
                                          <p:spTgt spid="12"/>
                                        </p:tgtEl>
                                        <p:attrNameLst>
                                          <p:attrName>ppt_h</p:attrName>
                                        </p:attrNameLst>
                                      </p:cBhvr>
                                      <p:tavLst>
                                        <p:tav tm="0">
                                          <p:val>
                                            <p:strVal val="ppt_h"/>
                                          </p:val>
                                        </p:tav>
                                        <p:tav tm="100000">
                                          <p:val>
                                            <p:fltVal val="0"/>
                                          </p:val>
                                        </p:tav>
                                      </p:tavLst>
                                    </p:anim>
                                    <p:animEffect transition="out" filter="fade">
                                      <p:cBhvr>
                                        <p:cTn id="50" dur="500"/>
                                        <p:tgtEl>
                                          <p:spTgt spid="12"/>
                                        </p:tgtEl>
                                      </p:cBhvr>
                                    </p:animEffect>
                                    <p:set>
                                      <p:cBhvr>
                                        <p:cTn id="51" dur="1" fill="hold">
                                          <p:stCondLst>
                                            <p:cond delay="499"/>
                                          </p:stCondLst>
                                        </p:cTn>
                                        <p:tgtEl>
                                          <p:spTgt spid="12"/>
                                        </p:tgtEl>
                                        <p:attrNameLst>
                                          <p:attrName>style.visibility</p:attrName>
                                        </p:attrNameLst>
                                      </p:cBhvr>
                                      <p:to>
                                        <p:strVal val="hidden"/>
                                      </p:to>
                                    </p:set>
                                  </p:childTnLst>
                                </p:cTn>
                              </p:par>
                              <p:par>
                                <p:cTn id="52" presetID="10" presetClass="entr" presetSubtype="0" fill="hold" nodeType="withEffect">
                                  <p:stCondLst>
                                    <p:cond delay="0"/>
                                  </p:stCondLst>
                                  <p:childTnLst>
                                    <p:set>
                                      <p:cBhvr>
                                        <p:cTn id="53" dur="1" fill="hold">
                                          <p:stCondLst>
                                            <p:cond delay="0"/>
                                          </p:stCondLst>
                                        </p:cTn>
                                        <p:tgtEl>
                                          <p:spTgt spid="18442"/>
                                        </p:tgtEl>
                                        <p:attrNameLst>
                                          <p:attrName>style.visibility</p:attrName>
                                        </p:attrNameLst>
                                      </p:cBhvr>
                                      <p:to>
                                        <p:strVal val="visible"/>
                                      </p:to>
                                    </p:set>
                                    <p:animEffect transition="in" filter="fade">
                                      <p:cBhvr>
                                        <p:cTn id="54" dur="500"/>
                                        <p:tgtEl>
                                          <p:spTgt spid="18442"/>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3082"/>
                                        </p:tgtEl>
                                        <p:attrNameLst>
                                          <p:attrName>style.visibility</p:attrName>
                                        </p:attrNameLst>
                                      </p:cBhvr>
                                      <p:to>
                                        <p:strVal val="visible"/>
                                      </p:to>
                                    </p:set>
                                    <p:anim calcmode="lin" valueType="num">
                                      <p:cBhvr additive="base">
                                        <p:cTn id="64" dur="500" fill="hold"/>
                                        <p:tgtEl>
                                          <p:spTgt spid="3082"/>
                                        </p:tgtEl>
                                        <p:attrNameLst>
                                          <p:attrName>ppt_x</p:attrName>
                                        </p:attrNameLst>
                                      </p:cBhvr>
                                      <p:tavLst>
                                        <p:tav tm="0">
                                          <p:val>
                                            <p:strVal val="#ppt_x"/>
                                          </p:val>
                                        </p:tav>
                                        <p:tav tm="100000">
                                          <p:val>
                                            <p:strVal val="#ppt_x"/>
                                          </p:val>
                                        </p:tav>
                                      </p:tavLst>
                                    </p:anim>
                                    <p:anim calcmode="lin" valueType="num">
                                      <p:cBhvr additive="base">
                                        <p:cTn id="65" dur="500" fill="hold"/>
                                        <p:tgtEl>
                                          <p:spTgt spid="30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9" grpId="0"/>
      <p:bldP spid="3080" grpId="0"/>
      <p:bldP spid="3081" grpId="0"/>
      <p:bldP spid="3082"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lstStyle/>
          <a:p>
            <a:r>
              <a:rPr lang="en-US" dirty="0"/>
              <a:t>R: Movie Data</a:t>
            </a:r>
          </a:p>
        </p:txBody>
      </p:sp>
      <p:pic>
        <p:nvPicPr>
          <p:cNvPr id="3" name="Picture 2"/>
          <p:cNvPicPr>
            <a:picLocks noChangeAspect="1"/>
          </p:cNvPicPr>
          <p:nvPr/>
        </p:nvPicPr>
        <p:blipFill>
          <a:blip r:embed="rId3"/>
          <a:stretch>
            <a:fillRect/>
          </a:stretch>
        </p:blipFill>
        <p:spPr>
          <a:xfrm>
            <a:off x="610968" y="1219200"/>
            <a:ext cx="7922064" cy="4724400"/>
          </a:xfrm>
          <a:prstGeom prst="rect">
            <a:avLst/>
          </a:prstGeom>
        </p:spPr>
      </p:pic>
      <p:cxnSp>
        <p:nvCxnSpPr>
          <p:cNvPr id="5" name="Straight Arrow Connector 4">
            <a:extLst>
              <a:ext uri="{FF2B5EF4-FFF2-40B4-BE49-F238E27FC236}">
                <a16:creationId xmlns:a16="http://schemas.microsoft.com/office/drawing/2014/main" id="{56E76472-F1B8-4B47-8962-A6ABF6305303}"/>
              </a:ext>
            </a:extLst>
          </p:cNvPr>
          <p:cNvCxnSpPr>
            <a:cxnSpLocks/>
          </p:cNvCxnSpPr>
          <p:nvPr/>
        </p:nvCxnSpPr>
        <p:spPr>
          <a:xfrm flipH="1">
            <a:off x="4058676" y="2168244"/>
            <a:ext cx="647016"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EC34681-8AD0-D14D-93B7-303B68DC07AE}"/>
              </a:ext>
            </a:extLst>
          </p:cNvPr>
          <p:cNvSpPr txBox="1"/>
          <p:nvPr/>
        </p:nvSpPr>
        <p:spPr>
          <a:xfrm>
            <a:off x="4732586" y="1697940"/>
            <a:ext cx="1905000" cy="646331"/>
          </a:xfrm>
          <a:prstGeom prst="rect">
            <a:avLst/>
          </a:prstGeom>
          <a:noFill/>
        </p:spPr>
        <p:txBody>
          <a:bodyPr wrap="square" rtlCol="0">
            <a:spAutoFit/>
          </a:bodyPr>
          <a:lstStyle/>
          <a:p>
            <a:r>
              <a:rPr lang="en-US" dirty="0"/>
              <a:t>X / independent variable </a:t>
            </a:r>
          </a:p>
        </p:txBody>
      </p:sp>
      <p:sp>
        <p:nvSpPr>
          <p:cNvPr id="10" name="TextBox 9">
            <a:extLst>
              <a:ext uri="{FF2B5EF4-FFF2-40B4-BE49-F238E27FC236}">
                <a16:creationId xmlns:a16="http://schemas.microsoft.com/office/drawing/2014/main" id="{66CE27C6-F19C-084E-9858-CB5A6117925F}"/>
              </a:ext>
            </a:extLst>
          </p:cNvPr>
          <p:cNvSpPr txBox="1"/>
          <p:nvPr/>
        </p:nvSpPr>
        <p:spPr>
          <a:xfrm>
            <a:off x="6667500" y="1487269"/>
            <a:ext cx="1905000" cy="646331"/>
          </a:xfrm>
          <a:prstGeom prst="rect">
            <a:avLst/>
          </a:prstGeom>
          <a:noFill/>
        </p:spPr>
        <p:txBody>
          <a:bodyPr wrap="square" rtlCol="0">
            <a:spAutoFit/>
          </a:bodyPr>
          <a:lstStyle/>
          <a:p>
            <a:r>
              <a:rPr lang="en-US" dirty="0"/>
              <a:t>Y / dependent variable </a:t>
            </a:r>
          </a:p>
        </p:txBody>
      </p:sp>
      <p:cxnSp>
        <p:nvCxnSpPr>
          <p:cNvPr id="12" name="Straight Arrow Connector 11">
            <a:extLst>
              <a:ext uri="{FF2B5EF4-FFF2-40B4-BE49-F238E27FC236}">
                <a16:creationId xmlns:a16="http://schemas.microsoft.com/office/drawing/2014/main" id="{20DD4A42-9F81-924F-B8EC-F1C9D23478CA}"/>
              </a:ext>
            </a:extLst>
          </p:cNvPr>
          <p:cNvCxnSpPr>
            <a:cxnSpLocks/>
          </p:cNvCxnSpPr>
          <p:nvPr/>
        </p:nvCxnSpPr>
        <p:spPr>
          <a:xfrm flipH="1">
            <a:off x="6045137" y="2168244"/>
            <a:ext cx="619343"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514B9599-0F2B-B740-9D52-F58A200C4038}"/>
              </a:ext>
            </a:extLst>
          </p:cNvPr>
          <p:cNvSpPr/>
          <p:nvPr/>
        </p:nvSpPr>
        <p:spPr>
          <a:xfrm>
            <a:off x="821158" y="2590800"/>
            <a:ext cx="1236242" cy="3463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Arrow Connector 10">
            <a:extLst>
              <a:ext uri="{FF2B5EF4-FFF2-40B4-BE49-F238E27FC236}">
                <a16:creationId xmlns:a16="http://schemas.microsoft.com/office/drawing/2014/main" id="{27B40C96-BF07-FC45-86E6-0162B11C8499}"/>
              </a:ext>
            </a:extLst>
          </p:cNvPr>
          <p:cNvCxnSpPr>
            <a:cxnSpLocks/>
          </p:cNvCxnSpPr>
          <p:nvPr/>
        </p:nvCxnSpPr>
        <p:spPr>
          <a:xfrm>
            <a:off x="990600" y="853281"/>
            <a:ext cx="387925" cy="1772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DFE58F8-4996-304E-8DA9-E11C63BBA23A}"/>
                  </a:ext>
                </a:extLst>
              </p:cNvPr>
              <p:cNvSpPr txBox="1"/>
              <p:nvPr/>
            </p:nvSpPr>
            <p:spPr>
              <a:xfrm>
                <a:off x="0" y="273196"/>
                <a:ext cx="3092890" cy="584775"/>
              </a:xfrm>
              <a:prstGeom prst="rect">
                <a:avLst/>
              </a:prstGeom>
              <a:noFill/>
            </p:spPr>
            <p:txBody>
              <a:bodyPr wrap="square" rtlCol="0">
                <a:spAutoFit/>
              </a:bodyPr>
              <a:lstStyle/>
              <a:p>
                <a:r>
                  <a:rPr lang="en-US" sz="1600" dirty="0"/>
                  <a:t>Provides hypothesis test for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𝜌</m:t>
                    </m:r>
                    <m:r>
                      <a:rPr lang="en-US" sz="1600" b="0" i="1" smtClean="0">
                        <a:latin typeface="Cambria Math" panose="02040503050406030204" pitchFamily="18" charset="0"/>
                        <a:ea typeface="Cambria Math" panose="02040503050406030204" pitchFamily="18" charset="0"/>
                      </a:rPr>
                      <m:t>=0 </m:t>
                    </m:r>
                    <m:r>
                      <a:rPr lang="en-US" sz="1600" b="0" i="1" smtClean="0">
                        <a:latin typeface="Cambria Math" panose="02040503050406030204" pitchFamily="18" charset="0"/>
                        <a:ea typeface="Cambria Math" panose="02040503050406030204" pitchFamily="18" charset="0"/>
                      </a:rPr>
                      <m:t>𝑣</m:t>
                    </m:r>
                    <m:r>
                      <a:rPr lang="en-US" sz="1600" b="0" i="1" smtClean="0">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𝐻</m:t>
                        </m:r>
                      </m:e>
                      <m:sub>
                        <m:r>
                          <a:rPr lang="en-US" sz="1600" b="0" i="1" smtClean="0">
                            <a:latin typeface="Cambria Math" panose="02040503050406030204" pitchFamily="18" charset="0"/>
                          </a:rPr>
                          <m:t>𝐴</m:t>
                        </m:r>
                      </m:sub>
                    </m:sSub>
                    <m:r>
                      <a:rPr lang="en-US" sz="1600" i="1">
                        <a:latin typeface="Cambria Math" panose="02040503050406030204" pitchFamily="18" charset="0"/>
                      </a:rPr>
                      <m:t>:</m:t>
                    </m:r>
                    <m:r>
                      <a:rPr lang="en-US" sz="1600" i="1">
                        <a:latin typeface="Cambria Math" panose="02040503050406030204" pitchFamily="18" charset="0"/>
                        <a:ea typeface="Cambria Math" panose="02040503050406030204" pitchFamily="18" charset="0"/>
                      </a:rPr>
                      <m:t>𝜌</m:t>
                    </m:r>
                    <m:r>
                      <a:rPr lang="en-US" sz="1600" i="1" smtClean="0">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0</m:t>
                    </m:r>
                  </m:oMath>
                </a14:m>
                <a:endParaRPr lang="en-US" sz="1600" dirty="0"/>
              </a:p>
            </p:txBody>
          </p:sp>
        </mc:Choice>
        <mc:Fallback xmlns="">
          <p:sp>
            <p:nvSpPr>
              <p:cNvPr id="13" name="TextBox 12">
                <a:extLst>
                  <a:ext uri="{FF2B5EF4-FFF2-40B4-BE49-F238E27FC236}">
                    <a16:creationId xmlns:a16="http://schemas.microsoft.com/office/drawing/2014/main" id="{EDFE58F8-4996-304E-8DA9-E11C63BBA23A}"/>
                  </a:ext>
                </a:extLst>
              </p:cNvPr>
              <p:cNvSpPr txBox="1">
                <a:spLocks noRot="1" noChangeAspect="1" noMove="1" noResize="1" noEditPoints="1" noAdjustHandles="1" noChangeArrowheads="1" noChangeShapeType="1" noTextEdit="1"/>
              </p:cNvSpPr>
              <p:nvPr/>
            </p:nvSpPr>
            <p:spPr>
              <a:xfrm>
                <a:off x="0" y="273196"/>
                <a:ext cx="3092890" cy="584775"/>
              </a:xfrm>
              <a:prstGeom prst="rect">
                <a:avLst/>
              </a:prstGeom>
              <a:blipFill>
                <a:blip r:embed="rId4"/>
                <a:stretch>
                  <a:fillRect l="-820" t="-2128" b="-8511"/>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83E90596-D5B8-DB4D-B0C9-739A0DC38FBE}"/>
              </a:ext>
            </a:extLst>
          </p:cNvPr>
          <p:cNvSpPr/>
          <p:nvPr/>
        </p:nvSpPr>
        <p:spPr>
          <a:xfrm>
            <a:off x="3145942" y="3938166"/>
            <a:ext cx="2721458" cy="3290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Arrow Connector 14">
            <a:extLst>
              <a:ext uri="{FF2B5EF4-FFF2-40B4-BE49-F238E27FC236}">
                <a16:creationId xmlns:a16="http://schemas.microsoft.com/office/drawing/2014/main" id="{6C58AC05-AD08-C14A-A773-D20AC79A5404}"/>
              </a:ext>
            </a:extLst>
          </p:cNvPr>
          <p:cNvCxnSpPr>
            <a:cxnSpLocks/>
          </p:cNvCxnSpPr>
          <p:nvPr/>
        </p:nvCxnSpPr>
        <p:spPr>
          <a:xfrm flipH="1">
            <a:off x="6018244" y="3581400"/>
            <a:ext cx="872300" cy="448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8F6C0D7-FD80-C441-9A11-4A15448F6EC5}"/>
              </a:ext>
            </a:extLst>
          </p:cNvPr>
          <p:cNvSpPr txBox="1"/>
          <p:nvPr/>
        </p:nvSpPr>
        <p:spPr>
          <a:xfrm>
            <a:off x="7041388" y="3159399"/>
            <a:ext cx="1905000" cy="646331"/>
          </a:xfrm>
          <a:prstGeom prst="rect">
            <a:avLst/>
          </a:prstGeom>
          <a:noFill/>
        </p:spPr>
        <p:txBody>
          <a:bodyPr wrap="square" rtlCol="0">
            <a:spAutoFit/>
          </a:bodyPr>
          <a:lstStyle/>
          <a:p>
            <a:r>
              <a:rPr lang="en-US" dirty="0" err="1"/>
              <a:t>pvalue</a:t>
            </a:r>
            <a:r>
              <a:rPr lang="en-US" dirty="0"/>
              <a:t> = .002762</a:t>
            </a:r>
          </a:p>
        </p:txBody>
      </p:sp>
      <p:sp>
        <p:nvSpPr>
          <p:cNvPr id="17" name="Text Box 7">
            <a:extLst>
              <a:ext uri="{FF2B5EF4-FFF2-40B4-BE49-F238E27FC236}">
                <a16:creationId xmlns:a16="http://schemas.microsoft.com/office/drawing/2014/main" id="{908BFF55-930D-D248-8F1A-474FC619AEFA}"/>
              </a:ext>
            </a:extLst>
          </p:cNvPr>
          <p:cNvSpPr txBox="1">
            <a:spLocks noChangeArrowheads="1"/>
          </p:cNvSpPr>
          <p:nvPr/>
        </p:nvSpPr>
        <p:spPr bwMode="auto">
          <a:xfrm>
            <a:off x="324534" y="6086719"/>
            <a:ext cx="81153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eaLnBrk="1" hangingPunct="1">
              <a:spcBef>
                <a:spcPct val="50000"/>
              </a:spcBef>
              <a:buFontTx/>
              <a:buNone/>
            </a:pPr>
            <a:r>
              <a:rPr lang="en-US" altLang="en-US" sz="1800" dirty="0"/>
              <a:t>There is sufficient evidence at the alpha = .05 level of significance to suggest that the data are linearly correlated (</a:t>
            </a:r>
            <a:r>
              <a:rPr lang="en-US" altLang="en-US" sz="1800" dirty="0" err="1"/>
              <a:t>pvalue</a:t>
            </a:r>
            <a:r>
              <a:rPr lang="en-US" altLang="en-US" sz="1800" dirty="0"/>
              <a:t> = .0028)</a:t>
            </a:r>
          </a:p>
        </p:txBody>
      </p:sp>
      <p:sp>
        <p:nvSpPr>
          <p:cNvPr id="18" name="TextBox 17">
            <a:extLst>
              <a:ext uri="{FF2B5EF4-FFF2-40B4-BE49-F238E27FC236}">
                <a16:creationId xmlns:a16="http://schemas.microsoft.com/office/drawing/2014/main" id="{36B68E07-834A-2B40-B4C8-2B9F1CE5DF78}"/>
              </a:ext>
            </a:extLst>
          </p:cNvPr>
          <p:cNvSpPr txBox="1"/>
          <p:nvPr/>
        </p:nvSpPr>
        <p:spPr>
          <a:xfrm>
            <a:off x="4972297" y="4999919"/>
            <a:ext cx="2145679" cy="369332"/>
          </a:xfrm>
          <a:prstGeom prst="rect">
            <a:avLst/>
          </a:prstGeom>
          <a:noFill/>
        </p:spPr>
        <p:txBody>
          <a:bodyPr wrap="square" rtlCol="0">
            <a:spAutoFit/>
          </a:bodyPr>
          <a:lstStyle/>
          <a:p>
            <a:pPr algn="ctr"/>
            <a:r>
              <a:rPr lang="en-US" dirty="0"/>
              <a:t>Reject Ho</a:t>
            </a:r>
          </a:p>
        </p:txBody>
      </p:sp>
    </p:spTree>
    <p:extLst>
      <p:ext uri="{BB962C8B-B14F-4D97-AF65-F5344CB8AC3E}">
        <p14:creationId xmlns:p14="http://schemas.microsoft.com/office/powerpoint/2010/main" val="177923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8" grpId="0" animBg="1"/>
      <p:bldP spid="13" grpId="0"/>
      <p:bldP spid="14" grpId="0" animBg="1"/>
      <p:bldP spid="16" grpId="0"/>
      <p:bldP spid="17"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981200" y="76200"/>
            <a:ext cx="5486400" cy="685800"/>
          </a:xfrm>
        </p:spPr>
        <p:txBody>
          <a:bodyPr/>
          <a:lstStyle/>
          <a:p>
            <a:pPr eaLnBrk="1" hangingPunct="1"/>
            <a:r>
              <a:rPr lang="en-US" altLang="en-US" dirty="0">
                <a:ea typeface="ＭＳ Ｐゴシック" pitchFamily="34" charset="-128"/>
              </a:rPr>
              <a:t>Movies!!!</a:t>
            </a:r>
          </a:p>
        </p:txBody>
      </p:sp>
      <p:pic>
        <p:nvPicPr>
          <p:cNvPr id="286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762000"/>
            <a:ext cx="8305800" cy="271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Text Box 6"/>
          <p:cNvSpPr txBox="1">
            <a:spLocks noChangeArrowheads="1"/>
          </p:cNvSpPr>
          <p:nvPr/>
        </p:nvSpPr>
        <p:spPr bwMode="auto">
          <a:xfrm>
            <a:off x="2438400" y="4459327"/>
            <a:ext cx="21336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eaLnBrk="1" hangingPunct="1">
              <a:spcBef>
                <a:spcPct val="50000"/>
              </a:spcBef>
              <a:buFontTx/>
              <a:buNone/>
            </a:pPr>
            <a:r>
              <a:rPr lang="en-US" altLang="en-US" sz="2400" dirty="0"/>
              <a:t>Critical Value</a:t>
            </a:r>
          </a:p>
          <a:p>
            <a:pPr algn="ctr" eaLnBrk="1" hangingPunct="1">
              <a:spcBef>
                <a:spcPct val="50000"/>
              </a:spcBef>
              <a:buFontTx/>
              <a:buNone/>
            </a:pPr>
            <a:r>
              <a:rPr lang="en-US" altLang="en-US" sz="2400" dirty="0">
                <a:cs typeface="Arial" charset="0"/>
              </a:rPr>
              <a:t>t = ±02.57</a:t>
            </a:r>
          </a:p>
        </p:txBody>
      </p:sp>
      <p:sp>
        <p:nvSpPr>
          <p:cNvPr id="28679" name="Text Box 7"/>
          <p:cNvSpPr txBox="1">
            <a:spLocks noChangeArrowheads="1"/>
          </p:cNvSpPr>
          <p:nvPr/>
        </p:nvSpPr>
        <p:spPr bwMode="auto">
          <a:xfrm>
            <a:off x="6172200" y="4109701"/>
            <a:ext cx="295148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eaLnBrk="1" hangingPunct="1">
              <a:spcBef>
                <a:spcPct val="50000"/>
              </a:spcBef>
              <a:buFontTx/>
              <a:buNone/>
            </a:pPr>
            <a:r>
              <a:rPr lang="en-US" altLang="en-US" sz="1800" dirty="0"/>
              <a:t>There is sufficient evidence at the alpha = .05 level of significance to suggest that the data are linearly correlated (</a:t>
            </a:r>
            <a:r>
              <a:rPr lang="en-US" altLang="en-US" sz="1800" dirty="0" err="1"/>
              <a:t>pvalue</a:t>
            </a:r>
            <a:r>
              <a:rPr lang="en-US" altLang="en-US" sz="1800" dirty="0"/>
              <a:t> = .0028)</a:t>
            </a:r>
          </a:p>
        </p:txBody>
      </p:sp>
      <p:sp>
        <p:nvSpPr>
          <p:cNvPr id="28680" name="Text Box 8"/>
          <p:cNvSpPr txBox="1">
            <a:spLocks noChangeArrowheads="1"/>
          </p:cNvSpPr>
          <p:nvPr/>
        </p:nvSpPr>
        <p:spPr bwMode="auto">
          <a:xfrm>
            <a:off x="228600" y="6381690"/>
            <a:ext cx="8763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eaLnBrk="1" hangingPunct="1">
              <a:spcBef>
                <a:spcPct val="50000"/>
              </a:spcBef>
              <a:buFontTx/>
              <a:buNone/>
            </a:pPr>
            <a:r>
              <a:rPr lang="en-US" altLang="en-US" sz="2000" dirty="0"/>
              <a:t>Other factors may include the type of movie, the actors in the movie, etc…</a:t>
            </a:r>
          </a:p>
        </p:txBody>
      </p:sp>
      <p:sp>
        <p:nvSpPr>
          <p:cNvPr id="28681" name="Text Box 9"/>
          <p:cNvSpPr txBox="1">
            <a:spLocks noChangeArrowheads="1"/>
          </p:cNvSpPr>
          <p:nvPr/>
        </p:nvSpPr>
        <p:spPr bwMode="auto">
          <a:xfrm>
            <a:off x="304800" y="5644753"/>
            <a:ext cx="8686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eaLnBrk="1" hangingPunct="1">
              <a:spcBef>
                <a:spcPct val="50000"/>
              </a:spcBef>
              <a:buFontTx/>
              <a:buNone/>
            </a:pPr>
            <a:r>
              <a:rPr lang="en-US" altLang="en-US" sz="2000" dirty="0"/>
              <a:t>However, about r</a:t>
            </a:r>
            <a:r>
              <a:rPr lang="en-US" altLang="en-US" sz="2000" baseline="30000" dirty="0"/>
              <a:t>2</a:t>
            </a:r>
            <a:r>
              <a:rPr lang="en-US" altLang="en-US" sz="2000" dirty="0"/>
              <a:t> = 86% of the variation in the Gross Sales is explained by the Movies Budget!  </a:t>
            </a:r>
          </a:p>
        </p:txBody>
      </p:sp>
      <mc:AlternateContent xmlns:mc="http://schemas.openxmlformats.org/markup-compatibility/2006" xmlns:a14="http://schemas.microsoft.com/office/drawing/2010/main">
        <mc:Choice Requires="a14">
          <p:sp>
            <p:nvSpPr>
              <p:cNvPr id="3" name="TextBox 2"/>
              <p:cNvSpPr txBox="1"/>
              <p:nvPr/>
            </p:nvSpPr>
            <p:spPr>
              <a:xfrm>
                <a:off x="4458255" y="3581400"/>
                <a:ext cx="1802224" cy="16417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𝑡</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.926</m:t>
                          </m:r>
                          <m:rad>
                            <m:radPr>
                              <m:degHide m:val="on"/>
                              <m:ctrlPr>
                                <a:rPr lang="en-US" b="0" i="1" smtClean="0">
                                  <a:latin typeface="Cambria Math" panose="02040503050406030204" pitchFamily="18" charset="0"/>
                                </a:rPr>
                              </m:ctrlPr>
                            </m:radPr>
                            <m:deg/>
                            <m:e>
                              <m:r>
                                <a:rPr lang="en-US" b="0" i="1" smtClean="0">
                                  <a:latin typeface="Cambria Math"/>
                                </a:rPr>
                                <m:t>7 −2</m:t>
                              </m:r>
                            </m:e>
                          </m:rad>
                        </m:num>
                        <m:den>
                          <m:rad>
                            <m:radPr>
                              <m:degHide m:val="on"/>
                              <m:ctrlPr>
                                <a:rPr lang="en-US" b="0" i="1" smtClean="0">
                                  <a:latin typeface="Cambria Math" panose="02040503050406030204" pitchFamily="18" charset="0"/>
                                </a:rPr>
                              </m:ctrlPr>
                            </m:radPr>
                            <m:deg/>
                            <m:e>
                              <m:r>
                                <a:rPr lang="en-US" b="0" i="1" smtClean="0">
                                  <a:latin typeface="Cambria Math"/>
                                </a:rPr>
                                <m:t>1 −</m:t>
                              </m:r>
                              <m:sSup>
                                <m:sSupPr>
                                  <m:ctrlPr>
                                    <a:rPr lang="en-US" b="0" i="1" smtClean="0">
                                      <a:latin typeface="Cambria Math" panose="02040503050406030204" pitchFamily="18" charset="0"/>
                                    </a:rPr>
                                  </m:ctrlPr>
                                </m:sSupPr>
                                <m:e>
                                  <m:r>
                                    <a:rPr lang="en-US" b="0" i="1" smtClean="0">
                                      <a:latin typeface="Cambria Math"/>
                                    </a:rPr>
                                    <m:t>.926</m:t>
                                  </m:r>
                                </m:e>
                                <m:sup>
                                  <m:r>
                                    <a:rPr lang="en-US" b="0" i="1" smtClean="0">
                                      <a:latin typeface="Cambria Math"/>
                                    </a:rPr>
                                    <m:t>2</m:t>
                                  </m:r>
                                </m:sup>
                              </m:sSup>
                            </m:e>
                          </m:rad>
                        </m:den>
                      </m:f>
                    </m:oMath>
                  </m:oMathPara>
                </a14:m>
                <a:endParaRPr lang="en-US" b="0" i="1" dirty="0">
                  <a:latin typeface="Cambria Math"/>
                </a:endParaRPr>
              </a:p>
              <a:p>
                <a:pPr/>
                <a14:m>
                  <m:oMathPara xmlns:m="http://schemas.openxmlformats.org/officeDocument/2006/math">
                    <m:oMathParaPr>
                      <m:jc m:val="centerGroup"/>
                    </m:oMathParaPr>
                    <m:oMath xmlns:m="http://schemas.openxmlformats.org/officeDocument/2006/math">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.926</m:t>
                          </m:r>
                          <m:rad>
                            <m:radPr>
                              <m:degHide m:val="on"/>
                              <m:ctrlPr>
                                <a:rPr lang="en-US" b="0" i="1" smtClean="0">
                                  <a:latin typeface="Cambria Math" panose="02040503050406030204" pitchFamily="18" charset="0"/>
                                </a:rPr>
                              </m:ctrlPr>
                            </m:radPr>
                            <m:deg/>
                            <m:e>
                              <m:r>
                                <a:rPr lang="en-US" b="0" i="1" smtClean="0">
                                  <a:latin typeface="Cambria Math"/>
                                </a:rPr>
                                <m:t>5</m:t>
                              </m:r>
                            </m:e>
                          </m:rad>
                        </m:num>
                        <m:den>
                          <m:rad>
                            <m:radPr>
                              <m:degHide m:val="on"/>
                              <m:ctrlPr>
                                <a:rPr lang="en-US" b="0" i="1" smtClean="0">
                                  <a:latin typeface="Cambria Math" panose="02040503050406030204" pitchFamily="18" charset="0"/>
                                </a:rPr>
                              </m:ctrlPr>
                            </m:radPr>
                            <m:deg/>
                            <m:e>
                              <m:r>
                                <a:rPr lang="en-US" b="0" i="1" smtClean="0">
                                  <a:latin typeface="Cambria Math"/>
                                </a:rPr>
                                <m:t>1−.857</m:t>
                              </m:r>
                            </m:e>
                          </m:rad>
                        </m:den>
                      </m:f>
                      <m:r>
                        <a:rPr lang="en-US" b="0" i="1" smtClean="0">
                          <a:latin typeface="Cambria Math"/>
                        </a:rPr>
                        <m:t> </m:t>
                      </m:r>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a:rPr>
                        <m:t>=5.48</m:t>
                      </m:r>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4458255" y="3581400"/>
                <a:ext cx="1802224" cy="1641796"/>
              </a:xfrm>
              <a:prstGeom prst="rect">
                <a:avLst/>
              </a:prstGeom>
              <a:blipFill rotWithShape="0">
                <a:blip r:embed="rId4"/>
                <a:stretch>
                  <a:fillRect/>
                </a:stretch>
              </a:blipFill>
            </p:spPr>
            <p:txBody>
              <a:bodyPr/>
              <a:lstStyle/>
              <a:p>
                <a:r>
                  <a:rPr lang="en-US">
                    <a:noFill/>
                  </a:rPr>
                  <a:t> </a:t>
                </a:r>
              </a:p>
            </p:txBody>
          </p:sp>
        </mc:Fallback>
      </mc:AlternateContent>
      <p:sp>
        <p:nvSpPr>
          <p:cNvPr id="4" name="TextBox 3"/>
          <p:cNvSpPr txBox="1"/>
          <p:nvPr/>
        </p:nvSpPr>
        <p:spPr>
          <a:xfrm>
            <a:off x="4331321" y="5193268"/>
            <a:ext cx="2145679" cy="369332"/>
          </a:xfrm>
          <a:prstGeom prst="rect">
            <a:avLst/>
          </a:prstGeom>
          <a:noFill/>
        </p:spPr>
        <p:txBody>
          <a:bodyPr wrap="square" rtlCol="0">
            <a:spAutoFit/>
          </a:bodyPr>
          <a:lstStyle/>
          <a:p>
            <a:r>
              <a:rPr lang="en-US" dirty="0" err="1"/>
              <a:t>pvalue</a:t>
            </a:r>
            <a:r>
              <a:rPr lang="en-US" dirty="0"/>
              <a:t> =.0028 </a:t>
            </a:r>
          </a:p>
        </p:txBody>
      </p:sp>
      <p:sp>
        <p:nvSpPr>
          <p:cNvPr id="12" name="TextBox 11"/>
          <p:cNvSpPr txBox="1"/>
          <p:nvPr/>
        </p:nvSpPr>
        <p:spPr>
          <a:xfrm>
            <a:off x="6597001" y="3657600"/>
            <a:ext cx="2145679" cy="369332"/>
          </a:xfrm>
          <a:prstGeom prst="rect">
            <a:avLst/>
          </a:prstGeom>
          <a:noFill/>
        </p:spPr>
        <p:txBody>
          <a:bodyPr wrap="square" rtlCol="0">
            <a:spAutoFit/>
          </a:bodyPr>
          <a:lstStyle/>
          <a:p>
            <a:pPr algn="ctr"/>
            <a:r>
              <a:rPr lang="en-US" dirty="0"/>
              <a:t>Reject Ho</a:t>
            </a:r>
          </a:p>
        </p:txBody>
      </p:sp>
      <p:pic>
        <p:nvPicPr>
          <p:cNvPr id="2" name="Picture 1"/>
          <p:cNvPicPr>
            <a:picLocks noChangeAspect="1"/>
          </p:cNvPicPr>
          <p:nvPr/>
        </p:nvPicPr>
        <p:blipFill>
          <a:blip r:embed="rId5"/>
          <a:stretch>
            <a:fillRect/>
          </a:stretch>
        </p:blipFill>
        <p:spPr>
          <a:xfrm>
            <a:off x="2768124" y="3530148"/>
            <a:ext cx="1433512" cy="937911"/>
          </a:xfrm>
          <a:prstGeom prst="rect">
            <a:avLst/>
          </a:prstGeom>
        </p:spPr>
      </p:pic>
      <p:pic>
        <p:nvPicPr>
          <p:cNvPr id="19" name="Picture 18"/>
          <p:cNvPicPr>
            <a:picLocks noChangeAspect="1"/>
          </p:cNvPicPr>
          <p:nvPr/>
        </p:nvPicPr>
        <p:blipFill>
          <a:blip r:embed="rId6"/>
          <a:stretch>
            <a:fillRect/>
          </a:stretch>
        </p:blipFill>
        <p:spPr>
          <a:xfrm>
            <a:off x="232356" y="3797612"/>
            <a:ext cx="2209800" cy="1241278"/>
          </a:xfrm>
          <a:prstGeom prst="rect">
            <a:avLst/>
          </a:prstGeom>
        </p:spPr>
      </p:pic>
      <p:sp>
        <p:nvSpPr>
          <p:cNvPr id="5" name="Rectangle 4">
            <a:extLst>
              <a:ext uri="{FF2B5EF4-FFF2-40B4-BE49-F238E27FC236}">
                <a16:creationId xmlns:a16="http://schemas.microsoft.com/office/drawing/2014/main" id="{FB302333-906C-0A4A-BFDC-0D3D43B4822E}"/>
              </a:ext>
            </a:extLst>
          </p:cNvPr>
          <p:cNvSpPr/>
          <p:nvPr/>
        </p:nvSpPr>
        <p:spPr>
          <a:xfrm>
            <a:off x="4331321" y="5193268"/>
            <a:ext cx="1688479" cy="3937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4318AA0-F5D0-F046-A25B-A06AA6EF0FD3}"/>
              </a:ext>
            </a:extLst>
          </p:cNvPr>
          <p:cNvSpPr/>
          <p:nvPr/>
        </p:nvSpPr>
        <p:spPr>
          <a:xfrm>
            <a:off x="6172200" y="4084656"/>
            <a:ext cx="2951480" cy="15248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C14BB38-B9C9-2C41-8205-458F6C8478F1}"/>
              </a:ext>
            </a:extLst>
          </p:cNvPr>
          <p:cNvSpPr/>
          <p:nvPr/>
        </p:nvSpPr>
        <p:spPr>
          <a:xfrm>
            <a:off x="6986168" y="3610428"/>
            <a:ext cx="1319632" cy="3859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28913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678"/>
                                        </p:tgtEl>
                                        <p:attrNameLst>
                                          <p:attrName>style.visibility</p:attrName>
                                        </p:attrNameLst>
                                      </p:cBhvr>
                                      <p:to>
                                        <p:strVal val="visible"/>
                                      </p:to>
                                    </p:set>
                                    <p:animEffect transition="in" filter="fade">
                                      <p:cBhvr>
                                        <p:cTn id="17" dur="500"/>
                                        <p:tgtEl>
                                          <p:spTgt spid="2867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8679"/>
                                        </p:tgtEl>
                                        <p:attrNameLst>
                                          <p:attrName>style.visibility</p:attrName>
                                        </p:attrNameLst>
                                      </p:cBhvr>
                                      <p:to>
                                        <p:strVal val="visible"/>
                                      </p:to>
                                    </p:set>
                                    <p:animEffect transition="in" filter="fade">
                                      <p:cBhvr>
                                        <p:cTn id="37" dur="500"/>
                                        <p:tgtEl>
                                          <p:spTgt spid="2867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8681"/>
                                        </p:tgtEl>
                                        <p:attrNameLst>
                                          <p:attrName>style.visibility</p:attrName>
                                        </p:attrNameLst>
                                      </p:cBhvr>
                                      <p:to>
                                        <p:strVal val="visible"/>
                                      </p:to>
                                    </p:set>
                                    <p:animEffect transition="in" filter="fade">
                                      <p:cBhvr>
                                        <p:cTn id="42" dur="500"/>
                                        <p:tgtEl>
                                          <p:spTgt spid="2868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8680"/>
                                        </p:tgtEl>
                                        <p:attrNameLst>
                                          <p:attrName>style.visibility</p:attrName>
                                        </p:attrNameLst>
                                      </p:cBhvr>
                                      <p:to>
                                        <p:strVal val="visible"/>
                                      </p:to>
                                    </p:set>
                                    <p:animEffect transition="in" filter="fade">
                                      <p:cBhvr>
                                        <p:cTn id="47" dur="500"/>
                                        <p:tgtEl>
                                          <p:spTgt spid="2868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8" grpId="0"/>
      <p:bldP spid="28679" grpId="0"/>
      <p:bldP spid="28680" grpId="0"/>
      <p:bldP spid="28681" grpId="0"/>
      <p:bldP spid="3" grpId="0"/>
      <p:bldP spid="4" grpId="0"/>
      <p:bldP spid="12" grpId="0"/>
      <p:bldP spid="5" grpId="0" animBg="1"/>
      <p:bldP spid="14" grpId="0" animBg="1"/>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715962"/>
          </a:xfrm>
        </p:spPr>
        <p:txBody>
          <a:bodyPr/>
          <a:lstStyle/>
          <a:p>
            <a:r>
              <a:rPr lang="en-US" dirty="0"/>
              <a:t>R: Parent Child Heights</a:t>
            </a:r>
          </a:p>
        </p:txBody>
      </p:sp>
      <p:pic>
        <p:nvPicPr>
          <p:cNvPr id="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93006"/>
            <a:ext cx="8229600"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rotWithShape="1">
          <a:blip r:embed="rId4"/>
          <a:srcRect t="5000"/>
          <a:stretch/>
        </p:blipFill>
        <p:spPr>
          <a:xfrm>
            <a:off x="2133600" y="4114800"/>
            <a:ext cx="4920868" cy="1447800"/>
          </a:xfrm>
          <a:prstGeom prst="rect">
            <a:avLst/>
          </a:prstGeom>
        </p:spPr>
      </p:pic>
    </p:spTree>
    <p:extLst>
      <p:ext uri="{BB962C8B-B14F-4D97-AF65-F5344CB8AC3E}">
        <p14:creationId xmlns:p14="http://schemas.microsoft.com/office/powerpoint/2010/main" val="1216193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715962"/>
          </a:xfrm>
        </p:spPr>
        <p:txBody>
          <a:bodyPr/>
          <a:lstStyle/>
          <a:p>
            <a:r>
              <a:rPr lang="en-US" dirty="0"/>
              <a:t>R: Parent Child Heights</a:t>
            </a:r>
          </a:p>
        </p:txBody>
      </p:sp>
      <p:pic>
        <p:nvPicPr>
          <p:cNvPr id="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066800"/>
            <a:ext cx="6591300" cy="1713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4"/>
          <a:stretch>
            <a:fillRect/>
          </a:stretch>
        </p:blipFill>
        <p:spPr>
          <a:xfrm>
            <a:off x="1619250" y="2902980"/>
            <a:ext cx="6096000" cy="3424217"/>
          </a:xfrm>
          <a:prstGeom prst="rect">
            <a:avLst/>
          </a:prstGeom>
        </p:spPr>
      </p:pic>
      <p:pic>
        <p:nvPicPr>
          <p:cNvPr id="6" name="Picture 5"/>
          <p:cNvPicPr>
            <a:picLocks noChangeAspect="1"/>
          </p:cNvPicPr>
          <p:nvPr/>
        </p:nvPicPr>
        <p:blipFill>
          <a:blip r:embed="rId5"/>
          <a:stretch>
            <a:fillRect/>
          </a:stretch>
        </p:blipFill>
        <p:spPr>
          <a:xfrm>
            <a:off x="0" y="6579409"/>
            <a:ext cx="9144000" cy="246939"/>
          </a:xfrm>
          <a:prstGeom prst="rect">
            <a:avLst/>
          </a:prstGeom>
        </p:spPr>
      </p:pic>
    </p:spTree>
    <p:extLst>
      <p:ext uri="{BB962C8B-B14F-4D97-AF65-F5344CB8AC3E}">
        <p14:creationId xmlns:p14="http://schemas.microsoft.com/office/powerpoint/2010/main" val="1084546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715962"/>
          </a:xfrm>
        </p:spPr>
        <p:txBody>
          <a:bodyPr/>
          <a:lstStyle/>
          <a:p>
            <a:r>
              <a:rPr lang="en-US" dirty="0"/>
              <a:t>R: Parent Child Heights</a:t>
            </a:r>
          </a:p>
        </p:txBody>
      </p:sp>
      <p:pic>
        <p:nvPicPr>
          <p:cNvPr id="3" name="Picture 2"/>
          <p:cNvPicPr>
            <a:picLocks noChangeAspect="1"/>
          </p:cNvPicPr>
          <p:nvPr/>
        </p:nvPicPr>
        <p:blipFill>
          <a:blip r:embed="rId3"/>
          <a:stretch>
            <a:fillRect/>
          </a:stretch>
        </p:blipFill>
        <p:spPr>
          <a:xfrm>
            <a:off x="914400" y="1143000"/>
            <a:ext cx="7162800" cy="5387276"/>
          </a:xfrm>
          <a:prstGeom prst="rect">
            <a:avLst/>
          </a:prstGeom>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6EA2F2FB-3282-EA4C-9AD3-2F686FC02FC0}"/>
                  </a:ext>
                </a:extLst>
              </p:cNvPr>
              <p:cNvSpPr txBox="1"/>
              <p:nvPr/>
            </p:nvSpPr>
            <p:spPr>
              <a:xfrm>
                <a:off x="4191000" y="1664864"/>
                <a:ext cx="3092890" cy="584775"/>
              </a:xfrm>
              <a:prstGeom prst="rect">
                <a:avLst/>
              </a:prstGeom>
              <a:noFill/>
            </p:spPr>
            <p:txBody>
              <a:bodyPr wrap="square" rtlCol="0">
                <a:spAutoFit/>
              </a:bodyPr>
              <a:lstStyle/>
              <a:p>
                <a:r>
                  <a:rPr lang="en-US" sz="1600" dirty="0"/>
                  <a:t>Provides hypothesis test for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𝜌</m:t>
                    </m:r>
                    <m:r>
                      <a:rPr lang="en-US" sz="1600" b="0" i="1" smtClean="0">
                        <a:latin typeface="Cambria Math" panose="02040503050406030204" pitchFamily="18" charset="0"/>
                        <a:ea typeface="Cambria Math" panose="02040503050406030204" pitchFamily="18" charset="0"/>
                      </a:rPr>
                      <m:t>=0 </m:t>
                    </m:r>
                    <m:r>
                      <a:rPr lang="en-US" sz="1600" b="0" i="1" smtClean="0">
                        <a:latin typeface="Cambria Math" panose="02040503050406030204" pitchFamily="18" charset="0"/>
                        <a:ea typeface="Cambria Math" panose="02040503050406030204" pitchFamily="18" charset="0"/>
                      </a:rPr>
                      <m:t>𝑣</m:t>
                    </m:r>
                    <m:r>
                      <a:rPr lang="en-US" sz="1600" b="0" i="1" smtClean="0">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𝐻</m:t>
                        </m:r>
                      </m:e>
                      <m:sub>
                        <m:r>
                          <a:rPr lang="en-US" sz="1600" b="0" i="1" smtClean="0">
                            <a:latin typeface="Cambria Math" panose="02040503050406030204" pitchFamily="18" charset="0"/>
                          </a:rPr>
                          <m:t>𝐴</m:t>
                        </m:r>
                      </m:sub>
                    </m:sSub>
                    <m:r>
                      <a:rPr lang="en-US" sz="1600" i="1">
                        <a:latin typeface="Cambria Math" panose="02040503050406030204" pitchFamily="18" charset="0"/>
                      </a:rPr>
                      <m:t>:</m:t>
                    </m:r>
                    <m:r>
                      <a:rPr lang="en-US" sz="1600" i="1">
                        <a:latin typeface="Cambria Math" panose="02040503050406030204" pitchFamily="18" charset="0"/>
                        <a:ea typeface="Cambria Math" panose="02040503050406030204" pitchFamily="18" charset="0"/>
                      </a:rPr>
                      <m:t>𝜌</m:t>
                    </m:r>
                    <m:r>
                      <a:rPr lang="en-US" sz="1600" i="1" smtClean="0">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0</m:t>
                    </m:r>
                  </m:oMath>
                </a14:m>
                <a:endParaRPr lang="en-US" sz="1600" dirty="0"/>
              </a:p>
            </p:txBody>
          </p:sp>
        </mc:Choice>
        <mc:Fallback>
          <p:sp>
            <p:nvSpPr>
              <p:cNvPr id="4" name="TextBox 3">
                <a:extLst>
                  <a:ext uri="{FF2B5EF4-FFF2-40B4-BE49-F238E27FC236}">
                    <a16:creationId xmlns:a16="http://schemas.microsoft.com/office/drawing/2014/main" id="{6EA2F2FB-3282-EA4C-9AD3-2F686FC02FC0}"/>
                  </a:ext>
                </a:extLst>
              </p:cNvPr>
              <p:cNvSpPr txBox="1">
                <a:spLocks noRot="1" noChangeAspect="1" noMove="1" noResize="1" noEditPoints="1" noAdjustHandles="1" noChangeArrowheads="1" noChangeShapeType="1" noTextEdit="1"/>
              </p:cNvSpPr>
              <p:nvPr/>
            </p:nvSpPr>
            <p:spPr>
              <a:xfrm>
                <a:off x="4191000" y="1664864"/>
                <a:ext cx="3092890" cy="584775"/>
              </a:xfrm>
              <a:prstGeom prst="rect">
                <a:avLst/>
              </a:prstGeom>
              <a:blipFill>
                <a:blip r:embed="rId4"/>
                <a:stretch>
                  <a:fillRect l="-816" t="-2128" b="-8511"/>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DA3C605F-7AFF-D243-A1B0-000C4280034D}"/>
              </a:ext>
            </a:extLst>
          </p:cNvPr>
          <p:cNvSpPr/>
          <p:nvPr/>
        </p:nvSpPr>
        <p:spPr>
          <a:xfrm>
            <a:off x="3296786" y="4811659"/>
            <a:ext cx="2418214" cy="2937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Arrow Connector 5">
            <a:extLst>
              <a:ext uri="{FF2B5EF4-FFF2-40B4-BE49-F238E27FC236}">
                <a16:creationId xmlns:a16="http://schemas.microsoft.com/office/drawing/2014/main" id="{71EA7111-BCEB-6E41-8EF3-3299702DAC3B}"/>
              </a:ext>
            </a:extLst>
          </p:cNvPr>
          <p:cNvCxnSpPr>
            <a:cxnSpLocks/>
          </p:cNvCxnSpPr>
          <p:nvPr/>
        </p:nvCxnSpPr>
        <p:spPr>
          <a:xfrm flipH="1">
            <a:off x="5737445" y="4452040"/>
            <a:ext cx="872300" cy="448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0DEE9A4-DC5D-B84D-93E3-CFD9C58BED51}"/>
              </a:ext>
            </a:extLst>
          </p:cNvPr>
          <p:cNvSpPr txBox="1"/>
          <p:nvPr/>
        </p:nvSpPr>
        <p:spPr>
          <a:xfrm>
            <a:off x="6705600" y="4043885"/>
            <a:ext cx="1905000" cy="646331"/>
          </a:xfrm>
          <a:prstGeom prst="rect">
            <a:avLst/>
          </a:prstGeom>
          <a:noFill/>
        </p:spPr>
        <p:txBody>
          <a:bodyPr wrap="square" rtlCol="0">
            <a:spAutoFit/>
          </a:bodyPr>
          <a:lstStyle/>
          <a:p>
            <a:r>
              <a:rPr lang="en-US" dirty="0" err="1"/>
              <a:t>pvalue</a:t>
            </a:r>
            <a:r>
              <a:rPr lang="en-US" dirty="0"/>
              <a:t> =</a:t>
            </a:r>
          </a:p>
          <a:p>
            <a:r>
              <a:rPr lang="en-US" dirty="0"/>
              <a:t> .05691</a:t>
            </a:r>
          </a:p>
        </p:txBody>
      </p:sp>
      <p:sp>
        <p:nvSpPr>
          <p:cNvPr id="8" name="Text Box 7">
            <a:extLst>
              <a:ext uri="{FF2B5EF4-FFF2-40B4-BE49-F238E27FC236}">
                <a16:creationId xmlns:a16="http://schemas.microsoft.com/office/drawing/2014/main" id="{EC1CD318-03AD-3A41-AC27-F9BBA6A1FD3E}"/>
              </a:ext>
            </a:extLst>
          </p:cNvPr>
          <p:cNvSpPr txBox="1">
            <a:spLocks noChangeArrowheads="1"/>
          </p:cNvSpPr>
          <p:nvPr/>
        </p:nvSpPr>
        <p:spPr bwMode="auto">
          <a:xfrm>
            <a:off x="381000" y="6306329"/>
            <a:ext cx="81153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eaLnBrk="1" hangingPunct="1">
              <a:spcBef>
                <a:spcPct val="50000"/>
              </a:spcBef>
              <a:buFontTx/>
              <a:buNone/>
            </a:pPr>
            <a:r>
              <a:rPr lang="en-US" altLang="en-US" sz="1800" dirty="0"/>
              <a:t>There is not sufficient evidence to suggest that the mother’s and daughter’s heights are linearly correlated (</a:t>
            </a:r>
            <a:r>
              <a:rPr lang="en-US" altLang="en-US" sz="1800" dirty="0" err="1"/>
              <a:t>pvalue</a:t>
            </a:r>
            <a:r>
              <a:rPr lang="en-US" altLang="en-US" sz="1800" dirty="0"/>
              <a:t> = .0028).</a:t>
            </a:r>
          </a:p>
        </p:txBody>
      </p:sp>
      <p:sp>
        <p:nvSpPr>
          <p:cNvPr id="9" name="TextBox 8">
            <a:extLst>
              <a:ext uri="{FF2B5EF4-FFF2-40B4-BE49-F238E27FC236}">
                <a16:creationId xmlns:a16="http://schemas.microsoft.com/office/drawing/2014/main" id="{04CC0227-2B7E-3741-AEF8-B6C033B1FD52}"/>
              </a:ext>
            </a:extLst>
          </p:cNvPr>
          <p:cNvSpPr txBox="1"/>
          <p:nvPr/>
        </p:nvSpPr>
        <p:spPr>
          <a:xfrm>
            <a:off x="4800600" y="5661450"/>
            <a:ext cx="2145679" cy="369332"/>
          </a:xfrm>
          <a:prstGeom prst="rect">
            <a:avLst/>
          </a:prstGeom>
          <a:noFill/>
        </p:spPr>
        <p:txBody>
          <a:bodyPr wrap="square" rtlCol="0">
            <a:spAutoFit/>
          </a:bodyPr>
          <a:lstStyle/>
          <a:p>
            <a:pPr algn="ctr"/>
            <a:r>
              <a:rPr lang="en-US" dirty="0"/>
              <a:t>Fail to Reject Ho</a:t>
            </a:r>
          </a:p>
        </p:txBody>
      </p:sp>
    </p:spTree>
    <p:extLst>
      <p:ext uri="{BB962C8B-B14F-4D97-AF65-F5344CB8AC3E}">
        <p14:creationId xmlns:p14="http://schemas.microsoft.com/office/powerpoint/2010/main" val="268308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7" grpId="0"/>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0"/>
            <a:ext cx="8229600" cy="838200"/>
          </a:xfrm>
        </p:spPr>
        <p:txBody>
          <a:bodyPr/>
          <a:lstStyle/>
          <a:p>
            <a:pPr eaLnBrk="1" hangingPunct="1"/>
            <a:r>
              <a:rPr lang="en-US" altLang="en-US" dirty="0">
                <a:ea typeface="ＭＳ Ｐゴシック" pitchFamily="34" charset="-128"/>
              </a:rPr>
              <a:t>Parent/Child Heights</a:t>
            </a:r>
          </a:p>
        </p:txBody>
      </p:sp>
      <p:sp>
        <p:nvSpPr>
          <p:cNvPr id="33798" name="Text Box 6"/>
          <p:cNvSpPr txBox="1">
            <a:spLocks noChangeArrowheads="1"/>
          </p:cNvSpPr>
          <p:nvPr/>
        </p:nvSpPr>
        <p:spPr bwMode="auto">
          <a:xfrm>
            <a:off x="2590800" y="4474705"/>
            <a:ext cx="21336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eaLnBrk="1" hangingPunct="1">
              <a:spcBef>
                <a:spcPct val="50000"/>
              </a:spcBef>
              <a:buFontTx/>
              <a:buNone/>
            </a:pPr>
            <a:r>
              <a:rPr lang="en-US" altLang="en-US" sz="2400" dirty="0"/>
              <a:t>Critical Value</a:t>
            </a:r>
          </a:p>
          <a:p>
            <a:pPr algn="ctr" eaLnBrk="1" hangingPunct="1">
              <a:spcBef>
                <a:spcPct val="50000"/>
              </a:spcBef>
              <a:buFontTx/>
              <a:buNone/>
            </a:pPr>
            <a:r>
              <a:rPr lang="en-US" altLang="en-US" sz="2400" dirty="0">
                <a:cs typeface="Arial" charset="0"/>
              </a:rPr>
              <a:t>±2.45</a:t>
            </a:r>
          </a:p>
        </p:txBody>
      </p:sp>
      <p:sp>
        <p:nvSpPr>
          <p:cNvPr id="33800" name="Text Box 8"/>
          <p:cNvSpPr txBox="1">
            <a:spLocks noChangeArrowheads="1"/>
          </p:cNvSpPr>
          <p:nvPr/>
        </p:nvSpPr>
        <p:spPr bwMode="auto">
          <a:xfrm>
            <a:off x="228600" y="5692775"/>
            <a:ext cx="8686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eaLnBrk="1" hangingPunct="1">
              <a:spcBef>
                <a:spcPct val="50000"/>
              </a:spcBef>
              <a:buFontTx/>
              <a:buNone/>
            </a:pPr>
            <a:r>
              <a:rPr lang="en-US" altLang="en-US" sz="2000" dirty="0"/>
              <a:t>It is estimated that r</a:t>
            </a:r>
            <a:r>
              <a:rPr lang="en-US" altLang="en-US" sz="2000" baseline="30000" dirty="0"/>
              <a:t>2</a:t>
            </a:r>
            <a:r>
              <a:rPr lang="en-US" altLang="en-US" sz="2000" dirty="0"/>
              <a:t> = 48% of the variation in the daughters height is explained by the mothers height!  </a:t>
            </a:r>
          </a:p>
        </p:txBody>
      </p:sp>
      <p:pic>
        <p:nvPicPr>
          <p:cNvPr id="19462"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838200"/>
            <a:ext cx="8229600"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7"/>
          <p:cNvSpPr txBox="1">
            <a:spLocks noChangeArrowheads="1"/>
          </p:cNvSpPr>
          <p:nvPr/>
        </p:nvSpPr>
        <p:spPr bwMode="auto">
          <a:xfrm>
            <a:off x="6400800" y="3810000"/>
            <a:ext cx="27432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eaLnBrk="1" hangingPunct="1">
              <a:spcBef>
                <a:spcPct val="50000"/>
              </a:spcBef>
              <a:buFontTx/>
              <a:buNone/>
            </a:pPr>
            <a:r>
              <a:rPr lang="en-US" altLang="en-US" sz="1800" dirty="0"/>
              <a:t>There is not sufficient evidence at the alpha = .05 level of significance to suggest that the data are linearly correlated (</a:t>
            </a:r>
            <a:r>
              <a:rPr lang="en-US" altLang="en-US" sz="1800" dirty="0" err="1"/>
              <a:t>pvalue</a:t>
            </a:r>
            <a:r>
              <a:rPr lang="en-US" altLang="en-US" sz="1800" dirty="0"/>
              <a:t> = .0569).</a:t>
            </a:r>
          </a:p>
        </p:txBody>
      </p:sp>
      <mc:AlternateContent xmlns:mc="http://schemas.openxmlformats.org/markup-compatibility/2006" xmlns:a14="http://schemas.microsoft.com/office/drawing/2010/main">
        <mc:Choice Requires="a14">
          <p:sp>
            <p:nvSpPr>
              <p:cNvPr id="11" name="TextBox 10"/>
              <p:cNvSpPr txBox="1"/>
              <p:nvPr/>
            </p:nvSpPr>
            <p:spPr>
              <a:xfrm>
                <a:off x="4534455" y="3200400"/>
                <a:ext cx="1802225" cy="1638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𝑡</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.693</m:t>
                          </m:r>
                          <m:rad>
                            <m:radPr>
                              <m:degHide m:val="on"/>
                              <m:ctrlPr>
                                <a:rPr lang="en-US" b="0" i="1" smtClean="0">
                                  <a:latin typeface="Cambria Math" panose="02040503050406030204" pitchFamily="18" charset="0"/>
                                </a:rPr>
                              </m:ctrlPr>
                            </m:radPr>
                            <m:deg/>
                            <m:e>
                              <m:r>
                                <a:rPr lang="en-US" b="0" i="1" smtClean="0">
                                  <a:latin typeface="Cambria Math"/>
                                </a:rPr>
                                <m:t>8 −2</m:t>
                              </m:r>
                            </m:e>
                          </m:rad>
                        </m:num>
                        <m:den>
                          <m:rad>
                            <m:radPr>
                              <m:degHide m:val="on"/>
                              <m:ctrlPr>
                                <a:rPr lang="en-US" b="0" i="1" smtClean="0">
                                  <a:latin typeface="Cambria Math" panose="02040503050406030204" pitchFamily="18" charset="0"/>
                                </a:rPr>
                              </m:ctrlPr>
                            </m:radPr>
                            <m:deg/>
                            <m:e>
                              <m:r>
                                <a:rPr lang="en-US" b="0" i="1" smtClean="0">
                                  <a:latin typeface="Cambria Math"/>
                                </a:rPr>
                                <m:t>1 −</m:t>
                              </m:r>
                              <m:sSup>
                                <m:sSupPr>
                                  <m:ctrlPr>
                                    <a:rPr lang="en-US" b="0" i="1" smtClean="0">
                                      <a:latin typeface="Cambria Math" panose="02040503050406030204" pitchFamily="18" charset="0"/>
                                    </a:rPr>
                                  </m:ctrlPr>
                                </m:sSupPr>
                                <m:e>
                                  <m:r>
                                    <a:rPr lang="en-US" b="0" i="1" smtClean="0">
                                      <a:latin typeface="Cambria Math"/>
                                    </a:rPr>
                                    <m:t>.693</m:t>
                                  </m:r>
                                </m:e>
                                <m:sup>
                                  <m:r>
                                    <a:rPr lang="en-US" b="0" i="1" smtClean="0">
                                      <a:latin typeface="Cambria Math"/>
                                    </a:rPr>
                                    <m:t>2</m:t>
                                  </m:r>
                                </m:sup>
                              </m:sSup>
                            </m:e>
                          </m:rad>
                        </m:den>
                      </m:f>
                    </m:oMath>
                  </m:oMathPara>
                </a14:m>
                <a:endParaRPr lang="en-US" b="0" i="1" dirty="0">
                  <a:latin typeface="Cambria Math"/>
                </a:endParaRPr>
              </a:p>
              <a:p>
                <a:pPr/>
                <a14:m>
                  <m:oMathPara xmlns:m="http://schemas.openxmlformats.org/officeDocument/2006/math">
                    <m:oMathParaPr>
                      <m:jc m:val="centerGroup"/>
                    </m:oMathParaPr>
                    <m:oMath xmlns:m="http://schemas.openxmlformats.org/officeDocument/2006/math">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.693</m:t>
                          </m:r>
                          <m:rad>
                            <m:radPr>
                              <m:degHide m:val="on"/>
                              <m:ctrlPr>
                                <a:rPr lang="en-US" b="0" i="1" smtClean="0">
                                  <a:latin typeface="Cambria Math" panose="02040503050406030204" pitchFamily="18" charset="0"/>
                                </a:rPr>
                              </m:ctrlPr>
                            </m:radPr>
                            <m:deg/>
                            <m:e>
                              <m:r>
                                <a:rPr lang="en-US" b="0" i="1" smtClean="0">
                                  <a:latin typeface="Cambria Math"/>
                                </a:rPr>
                                <m:t>6</m:t>
                              </m:r>
                            </m:e>
                          </m:rad>
                        </m:num>
                        <m:den>
                          <m:rad>
                            <m:radPr>
                              <m:degHide m:val="on"/>
                              <m:ctrlPr>
                                <a:rPr lang="en-US" b="0" i="1" smtClean="0">
                                  <a:latin typeface="Cambria Math" panose="02040503050406030204" pitchFamily="18" charset="0"/>
                                </a:rPr>
                              </m:ctrlPr>
                            </m:radPr>
                            <m:deg/>
                            <m:e>
                              <m:r>
                                <a:rPr lang="en-US" b="0" i="1" smtClean="0">
                                  <a:latin typeface="Cambria Math"/>
                                </a:rPr>
                                <m:t>1−.480</m:t>
                              </m:r>
                            </m:e>
                          </m:rad>
                        </m:den>
                      </m:f>
                      <m:r>
                        <a:rPr lang="en-US" b="0" i="1" smtClean="0">
                          <a:latin typeface="Cambria Math"/>
                        </a:rPr>
                        <m:t> </m:t>
                      </m:r>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a:rPr>
                        <m:t>=2.35</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534455" y="3200400"/>
                <a:ext cx="1802225" cy="1638525"/>
              </a:xfrm>
              <a:prstGeom prst="rect">
                <a:avLst/>
              </a:prstGeom>
              <a:blipFill rotWithShape="1">
                <a:blip r:embed="rId5"/>
                <a:stretch>
                  <a:fillRect/>
                </a:stretch>
              </a:blipFill>
            </p:spPr>
            <p:txBody>
              <a:bodyPr/>
              <a:lstStyle/>
              <a:p>
                <a:r>
                  <a:rPr lang="en-US">
                    <a:noFill/>
                  </a:rPr>
                  <a:t> </a:t>
                </a:r>
              </a:p>
            </p:txBody>
          </p:sp>
        </mc:Fallback>
      </mc:AlternateContent>
      <p:sp>
        <p:nvSpPr>
          <p:cNvPr id="16" name="TextBox 15"/>
          <p:cNvSpPr txBox="1"/>
          <p:nvPr/>
        </p:nvSpPr>
        <p:spPr>
          <a:xfrm>
            <a:off x="4412601" y="4918630"/>
            <a:ext cx="2145679" cy="369332"/>
          </a:xfrm>
          <a:prstGeom prst="rect">
            <a:avLst/>
          </a:prstGeom>
          <a:noFill/>
        </p:spPr>
        <p:txBody>
          <a:bodyPr wrap="square" rtlCol="0">
            <a:spAutoFit/>
          </a:bodyPr>
          <a:lstStyle/>
          <a:p>
            <a:pPr algn="ctr"/>
            <a:r>
              <a:rPr lang="en-US" dirty="0" err="1"/>
              <a:t>pvalue</a:t>
            </a:r>
            <a:r>
              <a:rPr lang="en-US" dirty="0"/>
              <a:t> =.0569 </a:t>
            </a:r>
          </a:p>
        </p:txBody>
      </p:sp>
      <p:sp>
        <p:nvSpPr>
          <p:cNvPr id="15" name="TextBox 14"/>
          <p:cNvSpPr txBox="1"/>
          <p:nvPr/>
        </p:nvSpPr>
        <p:spPr>
          <a:xfrm>
            <a:off x="6699560" y="3327876"/>
            <a:ext cx="2145679" cy="369332"/>
          </a:xfrm>
          <a:prstGeom prst="rect">
            <a:avLst/>
          </a:prstGeom>
          <a:noFill/>
        </p:spPr>
        <p:txBody>
          <a:bodyPr wrap="square" rtlCol="0">
            <a:spAutoFit/>
          </a:bodyPr>
          <a:lstStyle/>
          <a:p>
            <a:pPr algn="ctr"/>
            <a:r>
              <a:rPr lang="en-US" dirty="0"/>
              <a:t>FTR Ho</a:t>
            </a:r>
          </a:p>
        </p:txBody>
      </p:sp>
      <p:pic>
        <p:nvPicPr>
          <p:cNvPr id="2" name="Picture 1"/>
          <p:cNvPicPr>
            <a:picLocks noChangeAspect="1"/>
          </p:cNvPicPr>
          <p:nvPr/>
        </p:nvPicPr>
        <p:blipFill>
          <a:blip r:embed="rId6"/>
          <a:stretch>
            <a:fillRect/>
          </a:stretch>
        </p:blipFill>
        <p:spPr>
          <a:xfrm>
            <a:off x="2726799" y="3271282"/>
            <a:ext cx="1625183" cy="1077436"/>
          </a:xfrm>
          <a:prstGeom prst="rect">
            <a:avLst/>
          </a:prstGeom>
        </p:spPr>
      </p:pic>
      <p:pic>
        <p:nvPicPr>
          <p:cNvPr id="13" name="Picture 12"/>
          <p:cNvPicPr>
            <a:picLocks noChangeAspect="1"/>
          </p:cNvPicPr>
          <p:nvPr/>
        </p:nvPicPr>
        <p:blipFill>
          <a:blip r:embed="rId7"/>
          <a:stretch>
            <a:fillRect/>
          </a:stretch>
        </p:blipFill>
        <p:spPr>
          <a:xfrm>
            <a:off x="253218" y="3382963"/>
            <a:ext cx="2291108" cy="1286950"/>
          </a:xfrm>
          <a:prstGeom prst="rect">
            <a:avLst/>
          </a:prstGeom>
        </p:spPr>
      </p:pic>
    </p:spTree>
    <p:extLst>
      <p:ext uri="{BB962C8B-B14F-4D97-AF65-F5344CB8AC3E}">
        <p14:creationId xmlns:p14="http://schemas.microsoft.com/office/powerpoint/2010/main" val="50153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3798"/>
                                        </p:tgtEl>
                                        <p:attrNameLst>
                                          <p:attrName>style.visibility</p:attrName>
                                        </p:attrNameLst>
                                      </p:cBhvr>
                                      <p:to>
                                        <p:strVal val="visible"/>
                                      </p:to>
                                    </p:set>
                                    <p:anim calcmode="lin" valueType="num">
                                      <p:cBhvr additive="base">
                                        <p:cTn id="17" dur="500" fill="hold"/>
                                        <p:tgtEl>
                                          <p:spTgt spid="33798"/>
                                        </p:tgtEl>
                                        <p:attrNameLst>
                                          <p:attrName>ppt_x</p:attrName>
                                        </p:attrNameLst>
                                      </p:cBhvr>
                                      <p:tavLst>
                                        <p:tav tm="0">
                                          <p:val>
                                            <p:strVal val="#ppt_x"/>
                                          </p:val>
                                        </p:tav>
                                        <p:tav tm="100000">
                                          <p:val>
                                            <p:strVal val="#ppt_x"/>
                                          </p:val>
                                        </p:tav>
                                      </p:tavLst>
                                    </p:anim>
                                    <p:anim calcmode="lin" valueType="num">
                                      <p:cBhvr additive="base">
                                        <p:cTn id="18" dur="500" fill="hold"/>
                                        <p:tgtEl>
                                          <p:spTgt spid="33798"/>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2">
                                            <p:txEl>
                                              <p:pRg st="0" end="0"/>
                                            </p:txEl>
                                          </p:spTgt>
                                        </p:tgtEl>
                                        <p:attrNameLst>
                                          <p:attrName>style.visibility</p:attrName>
                                        </p:attrNameLst>
                                      </p:cBhvr>
                                      <p:to>
                                        <p:strVal val="visible"/>
                                      </p:to>
                                    </p:set>
                                    <p:anim calcmode="lin" valueType="num">
                                      <p:cBhvr additive="base">
                                        <p:cTn id="38"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3800"/>
                                        </p:tgtEl>
                                        <p:attrNameLst>
                                          <p:attrName>style.visibility</p:attrName>
                                        </p:attrNameLst>
                                      </p:cBhvr>
                                      <p:to>
                                        <p:strVal val="visible"/>
                                      </p:to>
                                    </p:set>
                                    <p:anim calcmode="lin" valueType="num">
                                      <p:cBhvr additive="base">
                                        <p:cTn id="44" dur="500" fill="hold"/>
                                        <p:tgtEl>
                                          <p:spTgt spid="33800"/>
                                        </p:tgtEl>
                                        <p:attrNameLst>
                                          <p:attrName>ppt_x</p:attrName>
                                        </p:attrNameLst>
                                      </p:cBhvr>
                                      <p:tavLst>
                                        <p:tav tm="0">
                                          <p:val>
                                            <p:strVal val="#ppt_x"/>
                                          </p:val>
                                        </p:tav>
                                        <p:tav tm="100000">
                                          <p:val>
                                            <p:strVal val="#ppt_x"/>
                                          </p:val>
                                        </p:tav>
                                      </p:tavLst>
                                    </p:anim>
                                    <p:anim calcmode="lin" valueType="num">
                                      <p:cBhvr additive="base">
                                        <p:cTn id="45" dur="500" fill="hold"/>
                                        <p:tgtEl>
                                          <p:spTgt spid="338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p:bldP spid="33800" grpId="0"/>
      <p:bldP spid="11" grpId="0"/>
      <p:bldP spid="16" grpId="0"/>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76200"/>
            <a:ext cx="8229600" cy="715962"/>
          </a:xfrm>
        </p:spPr>
        <p:txBody>
          <a:bodyPr/>
          <a:lstStyle/>
          <a:p>
            <a:pPr eaLnBrk="1" hangingPunct="1"/>
            <a:r>
              <a:rPr lang="en-US" altLang="en-US" dirty="0">
                <a:ea typeface="ＭＳ Ｐゴシック" pitchFamily="34" charset="-128"/>
              </a:rPr>
              <a:t>Quiz Q1: Crickets!!!</a:t>
            </a:r>
          </a:p>
        </p:txBody>
      </p:sp>
      <p:pic>
        <p:nvPicPr>
          <p:cNvPr id="2048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914400"/>
            <a:ext cx="8382000" cy="26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474785" y="3962400"/>
            <a:ext cx="7924800" cy="2585323"/>
          </a:xfrm>
          <a:prstGeom prst="rect">
            <a:avLst/>
          </a:prstGeom>
          <a:noFill/>
        </p:spPr>
        <p:txBody>
          <a:bodyPr wrap="square" rtlCol="0">
            <a:spAutoFit/>
          </a:bodyPr>
          <a:lstStyle/>
          <a:p>
            <a:pPr marL="342900" indent="-342900">
              <a:buAutoNum type="arabicPeriod"/>
            </a:pPr>
            <a:r>
              <a:rPr lang="en-US" dirty="0"/>
              <a:t>Use R to create a scatter plot of the data with cricket chirps on the y axis and temperature on the X axis.  Does there appear to be visual evidence of a linear trend between cricket chirps and temperature?  </a:t>
            </a:r>
          </a:p>
          <a:p>
            <a:pPr marL="342900" indent="-342900">
              <a:buAutoNum type="arabicPeriod"/>
            </a:pPr>
            <a:r>
              <a:rPr lang="en-US" dirty="0"/>
              <a:t>Use R to find the correlation coefficient.  Show your code.</a:t>
            </a:r>
          </a:p>
          <a:p>
            <a:pPr marL="342900" indent="-342900">
              <a:buAutoNum type="arabicPeriod"/>
            </a:pPr>
            <a:r>
              <a:rPr lang="en-US" dirty="0"/>
              <a:t>Use R to find the </a:t>
            </a:r>
            <a:r>
              <a:rPr lang="en-US" dirty="0" err="1"/>
              <a:t>pvalue</a:t>
            </a:r>
            <a:r>
              <a:rPr lang="en-US" dirty="0"/>
              <a:t> of a hypothesis test to test for significant linear correlation between cricket chirps and temperature. Show your code.  </a:t>
            </a:r>
          </a:p>
          <a:p>
            <a:pPr marL="342900" indent="-342900">
              <a:buAutoNum type="arabicPeriod"/>
            </a:pPr>
            <a:r>
              <a:rPr lang="en-US" dirty="0"/>
              <a:t>Based on the </a:t>
            </a:r>
            <a:r>
              <a:rPr lang="en-US" dirty="0" err="1"/>
              <a:t>pvalue</a:t>
            </a:r>
            <a:r>
              <a:rPr lang="en-US" dirty="0"/>
              <a:t> and hypothesis test from above, write a conclusion in non statistical language with respect to the presence or absence of linear correlation.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76200"/>
            <a:ext cx="8229600" cy="715962"/>
          </a:xfrm>
        </p:spPr>
        <p:txBody>
          <a:bodyPr/>
          <a:lstStyle/>
          <a:p>
            <a:pPr eaLnBrk="1" hangingPunct="1"/>
            <a:r>
              <a:rPr lang="en-US" altLang="en-US" dirty="0">
                <a:ea typeface="ＭＳ Ｐゴシック" pitchFamily="34" charset="-128"/>
              </a:rPr>
              <a:t>Crickets!!!</a:t>
            </a:r>
          </a:p>
        </p:txBody>
      </p:sp>
      <p:pic>
        <p:nvPicPr>
          <p:cNvPr id="2048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838200"/>
            <a:ext cx="8382000" cy="26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524D1525-1B09-FB4D-A7BF-00F2CBAF8861}"/>
              </a:ext>
            </a:extLst>
          </p:cNvPr>
          <p:cNvSpPr/>
          <p:nvPr/>
        </p:nvSpPr>
        <p:spPr>
          <a:xfrm>
            <a:off x="609600" y="6596390"/>
            <a:ext cx="8839200" cy="261610"/>
          </a:xfrm>
          <a:prstGeom prst="rect">
            <a:avLst/>
          </a:prstGeom>
        </p:spPr>
        <p:txBody>
          <a:bodyPr wrap="square">
            <a:spAutoFit/>
          </a:bodyPr>
          <a:lstStyle/>
          <a:p>
            <a:r>
              <a:rPr lang="en-US" sz="1100" dirty="0"/>
              <a:t>plot(</a:t>
            </a:r>
            <a:r>
              <a:rPr lang="en-US" sz="1100" dirty="0" err="1"/>
              <a:t>crickets$Temp</a:t>
            </a:r>
            <a:r>
              <a:rPr lang="en-US" sz="1100" dirty="0"/>
              <a:t>, </a:t>
            </a:r>
            <a:r>
              <a:rPr lang="en-US" sz="1100" dirty="0" err="1"/>
              <a:t>crickets$Chirps</a:t>
            </a:r>
            <a:r>
              <a:rPr lang="en-US" sz="1100" dirty="0"/>
              <a:t>, main = "Chirps v. Temperature Chirps", </a:t>
            </a:r>
            <a:r>
              <a:rPr lang="en-US" sz="1100" dirty="0" err="1"/>
              <a:t>pch</a:t>
            </a:r>
            <a:r>
              <a:rPr lang="en-US" sz="1100" dirty="0"/>
              <a:t> = 15, </a:t>
            </a:r>
            <a:r>
              <a:rPr lang="en-US" sz="1100" dirty="0" err="1"/>
              <a:t>xlab</a:t>
            </a:r>
            <a:r>
              <a:rPr lang="en-US" sz="1100" dirty="0"/>
              <a:t> = "Temperature", </a:t>
            </a:r>
            <a:r>
              <a:rPr lang="en-US" sz="1100" dirty="0" err="1"/>
              <a:t>ylab</a:t>
            </a:r>
            <a:r>
              <a:rPr lang="en-US" sz="1100" dirty="0"/>
              <a:t> = "Chirps")</a:t>
            </a:r>
          </a:p>
        </p:txBody>
      </p:sp>
      <p:sp>
        <p:nvSpPr>
          <p:cNvPr id="6" name="Rectangle 5">
            <a:extLst>
              <a:ext uri="{FF2B5EF4-FFF2-40B4-BE49-F238E27FC236}">
                <a16:creationId xmlns:a16="http://schemas.microsoft.com/office/drawing/2014/main" id="{48F705F7-D3E8-5546-BA81-8401F1000F86}"/>
              </a:ext>
            </a:extLst>
          </p:cNvPr>
          <p:cNvSpPr/>
          <p:nvPr/>
        </p:nvSpPr>
        <p:spPr>
          <a:xfrm>
            <a:off x="114268" y="3551238"/>
            <a:ext cx="8915400" cy="923330"/>
          </a:xfrm>
          <a:prstGeom prst="rect">
            <a:avLst/>
          </a:prstGeom>
        </p:spPr>
        <p:txBody>
          <a:bodyPr wrap="square">
            <a:spAutoFit/>
          </a:bodyPr>
          <a:lstStyle/>
          <a:p>
            <a:r>
              <a:rPr lang="en-US" dirty="0"/>
              <a:t>Use R to create a scatter plot of the data with temperature on the y axis and time on the X axis.  Does there appear to be visual evidence of a linear trend between temperature and chirps? </a:t>
            </a:r>
          </a:p>
        </p:txBody>
      </p:sp>
      <p:pic>
        <p:nvPicPr>
          <p:cNvPr id="7" name="Picture 6">
            <a:extLst>
              <a:ext uri="{FF2B5EF4-FFF2-40B4-BE49-F238E27FC236}">
                <a16:creationId xmlns:a16="http://schemas.microsoft.com/office/drawing/2014/main" id="{0BCD9AE9-E5FE-1E44-BB13-99815229DE00}"/>
              </a:ext>
            </a:extLst>
          </p:cNvPr>
          <p:cNvPicPr>
            <a:picLocks noChangeAspect="1"/>
          </p:cNvPicPr>
          <p:nvPr/>
        </p:nvPicPr>
        <p:blipFill>
          <a:blip r:embed="rId3"/>
          <a:stretch>
            <a:fillRect/>
          </a:stretch>
        </p:blipFill>
        <p:spPr>
          <a:xfrm>
            <a:off x="2971800" y="4267200"/>
            <a:ext cx="3289738" cy="2133600"/>
          </a:xfrm>
          <a:prstGeom prst="rect">
            <a:avLst/>
          </a:prstGeom>
        </p:spPr>
      </p:pic>
    </p:spTree>
    <p:extLst>
      <p:ext uri="{BB962C8B-B14F-4D97-AF65-F5344CB8AC3E}">
        <p14:creationId xmlns:p14="http://schemas.microsoft.com/office/powerpoint/2010/main" val="3479356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76200"/>
            <a:ext cx="8229600" cy="715962"/>
          </a:xfrm>
        </p:spPr>
        <p:txBody>
          <a:bodyPr/>
          <a:lstStyle/>
          <a:p>
            <a:pPr eaLnBrk="1" hangingPunct="1"/>
            <a:r>
              <a:rPr lang="en-US" altLang="en-US" dirty="0">
                <a:ea typeface="ＭＳ Ｐゴシック" pitchFamily="34" charset="-128"/>
              </a:rPr>
              <a:t>Crickets!!!</a:t>
            </a:r>
          </a:p>
        </p:txBody>
      </p:sp>
      <p:pic>
        <p:nvPicPr>
          <p:cNvPr id="2048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838200"/>
            <a:ext cx="8382000" cy="26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48F705F7-D3E8-5546-BA81-8401F1000F86}"/>
              </a:ext>
            </a:extLst>
          </p:cNvPr>
          <p:cNvSpPr/>
          <p:nvPr/>
        </p:nvSpPr>
        <p:spPr>
          <a:xfrm>
            <a:off x="1447800" y="3695184"/>
            <a:ext cx="8915400" cy="369332"/>
          </a:xfrm>
          <a:prstGeom prst="rect">
            <a:avLst/>
          </a:prstGeom>
        </p:spPr>
        <p:txBody>
          <a:bodyPr wrap="square">
            <a:spAutoFit/>
          </a:bodyPr>
          <a:lstStyle/>
          <a:p>
            <a:r>
              <a:rPr lang="en-US" dirty="0"/>
              <a:t>Use R to find the correlation coefficient.  Show your code.</a:t>
            </a:r>
          </a:p>
        </p:txBody>
      </p:sp>
      <p:pic>
        <p:nvPicPr>
          <p:cNvPr id="2" name="Picture 1">
            <a:extLst>
              <a:ext uri="{FF2B5EF4-FFF2-40B4-BE49-F238E27FC236}">
                <a16:creationId xmlns:a16="http://schemas.microsoft.com/office/drawing/2014/main" id="{9BCF885A-EF76-5E43-890F-D679C9D5EF8D}"/>
              </a:ext>
            </a:extLst>
          </p:cNvPr>
          <p:cNvPicPr>
            <a:picLocks noChangeAspect="1"/>
          </p:cNvPicPr>
          <p:nvPr/>
        </p:nvPicPr>
        <p:blipFill>
          <a:blip r:embed="rId3"/>
          <a:stretch>
            <a:fillRect/>
          </a:stretch>
        </p:blipFill>
        <p:spPr>
          <a:xfrm>
            <a:off x="2876550" y="4232729"/>
            <a:ext cx="3390900" cy="1346200"/>
          </a:xfrm>
          <a:prstGeom prst="rect">
            <a:avLst/>
          </a:prstGeom>
        </p:spPr>
      </p:pic>
      <p:sp>
        <p:nvSpPr>
          <p:cNvPr id="7" name="Rectangle 6">
            <a:extLst>
              <a:ext uri="{FF2B5EF4-FFF2-40B4-BE49-F238E27FC236}">
                <a16:creationId xmlns:a16="http://schemas.microsoft.com/office/drawing/2014/main" id="{7F438BA3-C00E-7F48-9C1A-04BAE09D6821}"/>
              </a:ext>
            </a:extLst>
          </p:cNvPr>
          <p:cNvSpPr/>
          <p:nvPr/>
        </p:nvSpPr>
        <p:spPr>
          <a:xfrm>
            <a:off x="2684271" y="6059269"/>
            <a:ext cx="3775457" cy="646331"/>
          </a:xfrm>
          <a:prstGeom prst="rect">
            <a:avLst/>
          </a:prstGeom>
        </p:spPr>
        <p:txBody>
          <a:bodyPr wrap="none">
            <a:spAutoFit/>
          </a:bodyPr>
          <a:lstStyle/>
          <a:p>
            <a:pPr algn="ctr"/>
            <a:r>
              <a:rPr lang="en-US" dirty="0" err="1"/>
              <a:t>cor</a:t>
            </a:r>
            <a:r>
              <a:rPr lang="en-US" dirty="0"/>
              <a:t>(</a:t>
            </a:r>
            <a:r>
              <a:rPr lang="en-US" dirty="0" err="1"/>
              <a:t>crickets$Chirps,crickets$Temp</a:t>
            </a:r>
            <a:r>
              <a:rPr lang="en-US" dirty="0"/>
              <a:t>)</a:t>
            </a:r>
          </a:p>
          <a:p>
            <a:pPr algn="ctr"/>
            <a:r>
              <a:rPr lang="en-US" dirty="0" err="1"/>
              <a:t>cor</a:t>
            </a:r>
            <a:r>
              <a:rPr lang="en-US" dirty="0"/>
              <a:t>(crickets)</a:t>
            </a:r>
          </a:p>
        </p:txBody>
      </p:sp>
    </p:spTree>
    <p:extLst>
      <p:ext uri="{BB962C8B-B14F-4D97-AF65-F5344CB8AC3E}">
        <p14:creationId xmlns:p14="http://schemas.microsoft.com/office/powerpoint/2010/main" val="3132844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76200"/>
            <a:ext cx="8229600" cy="715962"/>
          </a:xfrm>
        </p:spPr>
        <p:txBody>
          <a:bodyPr/>
          <a:lstStyle/>
          <a:p>
            <a:pPr eaLnBrk="1" hangingPunct="1"/>
            <a:r>
              <a:rPr lang="en-US" altLang="en-US" dirty="0">
                <a:ea typeface="ＭＳ Ｐゴシック" pitchFamily="34" charset="-128"/>
              </a:rPr>
              <a:t>Crickets!!!</a:t>
            </a:r>
          </a:p>
        </p:txBody>
      </p:sp>
      <p:pic>
        <p:nvPicPr>
          <p:cNvPr id="2048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838200"/>
            <a:ext cx="8382000" cy="26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48F705F7-D3E8-5546-BA81-8401F1000F86}"/>
              </a:ext>
            </a:extLst>
          </p:cNvPr>
          <p:cNvSpPr/>
          <p:nvPr/>
        </p:nvSpPr>
        <p:spPr>
          <a:xfrm>
            <a:off x="114299" y="3771009"/>
            <a:ext cx="8915400" cy="646331"/>
          </a:xfrm>
          <a:prstGeom prst="rect">
            <a:avLst/>
          </a:prstGeom>
        </p:spPr>
        <p:txBody>
          <a:bodyPr wrap="square">
            <a:spAutoFit/>
          </a:bodyPr>
          <a:lstStyle/>
          <a:p>
            <a:pPr algn="ctr"/>
            <a:r>
              <a:rPr lang="en-US" dirty="0"/>
              <a:t>Use R to find the </a:t>
            </a:r>
            <a:r>
              <a:rPr lang="en-US" dirty="0" err="1"/>
              <a:t>pvalue</a:t>
            </a:r>
            <a:r>
              <a:rPr lang="en-US" dirty="0"/>
              <a:t> of a hypothesis test to test for significant linear correlation between temperature and chirps. Show your code.  </a:t>
            </a:r>
          </a:p>
        </p:txBody>
      </p:sp>
      <p:pic>
        <p:nvPicPr>
          <p:cNvPr id="3" name="Picture 2">
            <a:extLst>
              <a:ext uri="{FF2B5EF4-FFF2-40B4-BE49-F238E27FC236}">
                <a16:creationId xmlns:a16="http://schemas.microsoft.com/office/drawing/2014/main" id="{5F82EBB6-0CF1-7F44-BBCD-F971CB72377E}"/>
              </a:ext>
            </a:extLst>
          </p:cNvPr>
          <p:cNvPicPr>
            <a:picLocks noChangeAspect="1"/>
          </p:cNvPicPr>
          <p:nvPr/>
        </p:nvPicPr>
        <p:blipFill>
          <a:blip r:embed="rId3"/>
          <a:stretch>
            <a:fillRect/>
          </a:stretch>
        </p:blipFill>
        <p:spPr>
          <a:xfrm>
            <a:off x="2520949" y="4572000"/>
            <a:ext cx="4102100" cy="1974732"/>
          </a:xfrm>
          <a:prstGeom prst="rect">
            <a:avLst/>
          </a:prstGeom>
        </p:spPr>
      </p:pic>
      <p:cxnSp>
        <p:nvCxnSpPr>
          <p:cNvPr id="5" name="Straight Arrow Connector 4">
            <a:extLst>
              <a:ext uri="{FF2B5EF4-FFF2-40B4-BE49-F238E27FC236}">
                <a16:creationId xmlns:a16="http://schemas.microsoft.com/office/drawing/2014/main" id="{10DAC4B5-274A-4B4B-8E96-F51754072529}"/>
              </a:ext>
            </a:extLst>
          </p:cNvPr>
          <p:cNvCxnSpPr>
            <a:cxnSpLocks/>
          </p:cNvCxnSpPr>
          <p:nvPr/>
        </p:nvCxnSpPr>
        <p:spPr>
          <a:xfrm flipH="1">
            <a:off x="5257800" y="4601028"/>
            <a:ext cx="1676400" cy="8382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8C69B56-EB23-9B4A-B471-DB3C0FBCFD7D}"/>
              </a:ext>
            </a:extLst>
          </p:cNvPr>
          <p:cNvSpPr txBox="1"/>
          <p:nvPr/>
        </p:nvSpPr>
        <p:spPr>
          <a:xfrm>
            <a:off x="6934200" y="4416362"/>
            <a:ext cx="2095499" cy="369332"/>
          </a:xfrm>
          <a:prstGeom prst="rect">
            <a:avLst/>
          </a:prstGeom>
          <a:noFill/>
        </p:spPr>
        <p:txBody>
          <a:bodyPr wrap="square" rtlCol="0">
            <a:spAutoFit/>
          </a:bodyPr>
          <a:lstStyle/>
          <a:p>
            <a:r>
              <a:rPr lang="en-US" dirty="0" err="1"/>
              <a:t>pvalue</a:t>
            </a:r>
            <a:r>
              <a:rPr lang="en-US" dirty="0"/>
              <a:t> = .004574</a:t>
            </a:r>
          </a:p>
        </p:txBody>
      </p:sp>
    </p:spTree>
    <p:extLst>
      <p:ext uri="{BB962C8B-B14F-4D97-AF65-F5344CB8AC3E}">
        <p14:creationId xmlns:p14="http://schemas.microsoft.com/office/powerpoint/2010/main" val="2527233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0400" y="214313"/>
            <a:ext cx="7772400" cy="684212"/>
          </a:xfrm>
          <a:noFill/>
        </p:spPr>
        <p:txBody>
          <a:bodyPr lIns="90488" tIns="44450" rIns="90488" bIns="44450"/>
          <a:lstStyle/>
          <a:p>
            <a:pPr eaLnBrk="1" hangingPunct="1"/>
            <a:r>
              <a:rPr lang="en-US" altLang="en-US">
                <a:ea typeface="ＭＳ Ｐゴシック" pitchFamily="34" charset="-128"/>
              </a:rPr>
              <a:t>Exploring the Data</a:t>
            </a:r>
          </a:p>
        </p:txBody>
      </p:sp>
      <p:sp>
        <p:nvSpPr>
          <p:cNvPr id="4099" name="Text Box 3"/>
          <p:cNvSpPr txBox="1">
            <a:spLocks noChangeArrowheads="1"/>
          </p:cNvSpPr>
          <p:nvPr/>
        </p:nvSpPr>
        <p:spPr bwMode="auto">
          <a:xfrm>
            <a:off x="649288" y="2401888"/>
            <a:ext cx="8024812"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a:spcBef>
                <a:spcPct val="50000"/>
              </a:spcBef>
              <a:buFontTx/>
              <a:buNone/>
            </a:pPr>
            <a:r>
              <a:rPr lang="en-US" altLang="en-US" sz="4000" b="1"/>
              <a:t>We can often see a relationship between two variables by constructing a SCATTERPLOT.</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76200"/>
            <a:ext cx="8229600" cy="715962"/>
          </a:xfrm>
        </p:spPr>
        <p:txBody>
          <a:bodyPr/>
          <a:lstStyle/>
          <a:p>
            <a:pPr eaLnBrk="1" hangingPunct="1"/>
            <a:r>
              <a:rPr lang="en-US" altLang="en-US" dirty="0">
                <a:ea typeface="ＭＳ Ｐゴシック" pitchFamily="34" charset="-128"/>
              </a:rPr>
              <a:t>Crickets!!!</a:t>
            </a:r>
          </a:p>
        </p:txBody>
      </p:sp>
      <p:pic>
        <p:nvPicPr>
          <p:cNvPr id="2048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838200"/>
            <a:ext cx="8382000" cy="26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48F705F7-D3E8-5546-BA81-8401F1000F86}"/>
              </a:ext>
            </a:extLst>
          </p:cNvPr>
          <p:cNvSpPr/>
          <p:nvPr/>
        </p:nvSpPr>
        <p:spPr>
          <a:xfrm>
            <a:off x="114299" y="3504338"/>
            <a:ext cx="8915400" cy="646331"/>
          </a:xfrm>
          <a:prstGeom prst="rect">
            <a:avLst/>
          </a:prstGeom>
        </p:spPr>
        <p:txBody>
          <a:bodyPr wrap="square">
            <a:spAutoFit/>
          </a:bodyPr>
          <a:lstStyle/>
          <a:p>
            <a:pPr algn="ctr"/>
            <a:r>
              <a:rPr lang="en-US" dirty="0"/>
              <a:t>Based on the </a:t>
            </a:r>
            <a:r>
              <a:rPr lang="en-US" dirty="0" err="1"/>
              <a:t>pvalue</a:t>
            </a:r>
            <a:r>
              <a:rPr lang="en-US" dirty="0"/>
              <a:t> and hypothesis test from above, write a conclusion in non statistical language with respect to the presence or absence of linear correlation.  </a:t>
            </a:r>
          </a:p>
        </p:txBody>
      </p:sp>
      <p:pic>
        <p:nvPicPr>
          <p:cNvPr id="3" name="Picture 2">
            <a:extLst>
              <a:ext uri="{FF2B5EF4-FFF2-40B4-BE49-F238E27FC236}">
                <a16:creationId xmlns:a16="http://schemas.microsoft.com/office/drawing/2014/main" id="{5F82EBB6-0CF1-7F44-BBCD-F971CB72377E}"/>
              </a:ext>
            </a:extLst>
          </p:cNvPr>
          <p:cNvPicPr>
            <a:picLocks noChangeAspect="1"/>
          </p:cNvPicPr>
          <p:nvPr/>
        </p:nvPicPr>
        <p:blipFill>
          <a:blip r:embed="rId3"/>
          <a:stretch>
            <a:fillRect/>
          </a:stretch>
        </p:blipFill>
        <p:spPr>
          <a:xfrm>
            <a:off x="2520949" y="4287348"/>
            <a:ext cx="4102100" cy="1974732"/>
          </a:xfrm>
          <a:prstGeom prst="rect">
            <a:avLst/>
          </a:prstGeom>
        </p:spPr>
      </p:pic>
      <p:cxnSp>
        <p:nvCxnSpPr>
          <p:cNvPr id="5" name="Straight Arrow Connector 4">
            <a:extLst>
              <a:ext uri="{FF2B5EF4-FFF2-40B4-BE49-F238E27FC236}">
                <a16:creationId xmlns:a16="http://schemas.microsoft.com/office/drawing/2014/main" id="{10DAC4B5-274A-4B4B-8E96-F51754072529}"/>
              </a:ext>
            </a:extLst>
          </p:cNvPr>
          <p:cNvCxnSpPr>
            <a:cxnSpLocks/>
          </p:cNvCxnSpPr>
          <p:nvPr/>
        </p:nvCxnSpPr>
        <p:spPr>
          <a:xfrm flipH="1">
            <a:off x="5257800" y="4316376"/>
            <a:ext cx="1676400" cy="8382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8C69B56-EB23-9B4A-B471-DB3C0FBCFD7D}"/>
              </a:ext>
            </a:extLst>
          </p:cNvPr>
          <p:cNvSpPr txBox="1"/>
          <p:nvPr/>
        </p:nvSpPr>
        <p:spPr>
          <a:xfrm>
            <a:off x="6934200" y="4131710"/>
            <a:ext cx="2095499" cy="369332"/>
          </a:xfrm>
          <a:prstGeom prst="rect">
            <a:avLst/>
          </a:prstGeom>
          <a:noFill/>
        </p:spPr>
        <p:txBody>
          <a:bodyPr wrap="square" rtlCol="0">
            <a:spAutoFit/>
          </a:bodyPr>
          <a:lstStyle/>
          <a:p>
            <a:r>
              <a:rPr lang="en-US" dirty="0" err="1"/>
              <a:t>pvalue</a:t>
            </a:r>
            <a:r>
              <a:rPr lang="en-US" dirty="0"/>
              <a:t> = .004574</a:t>
            </a:r>
          </a:p>
        </p:txBody>
      </p:sp>
      <p:sp>
        <p:nvSpPr>
          <p:cNvPr id="8" name="Rectangle 7">
            <a:extLst>
              <a:ext uri="{FF2B5EF4-FFF2-40B4-BE49-F238E27FC236}">
                <a16:creationId xmlns:a16="http://schemas.microsoft.com/office/drawing/2014/main" id="{6C2552A5-5834-E342-943B-65A7715B5B4D}"/>
              </a:ext>
            </a:extLst>
          </p:cNvPr>
          <p:cNvSpPr/>
          <p:nvPr/>
        </p:nvSpPr>
        <p:spPr>
          <a:xfrm>
            <a:off x="152400" y="6248400"/>
            <a:ext cx="8915400" cy="646331"/>
          </a:xfrm>
          <a:prstGeom prst="rect">
            <a:avLst/>
          </a:prstGeom>
        </p:spPr>
        <p:txBody>
          <a:bodyPr wrap="square">
            <a:spAutoFit/>
          </a:bodyPr>
          <a:lstStyle/>
          <a:p>
            <a:pPr algn="ctr" eaLnBrk="1" hangingPunct="1">
              <a:spcBef>
                <a:spcPct val="50000"/>
              </a:spcBef>
              <a:buFontTx/>
              <a:buNone/>
            </a:pPr>
            <a:r>
              <a:rPr lang="en-US" altLang="en-US" dirty="0"/>
              <a:t>There is strong evidence to suggest that the temperature and cricket chirps are linearly correlated (</a:t>
            </a:r>
            <a:r>
              <a:rPr lang="en-US" altLang="en-US" dirty="0" err="1"/>
              <a:t>pvalue</a:t>
            </a:r>
            <a:r>
              <a:rPr lang="en-US" altLang="en-US" dirty="0"/>
              <a:t> = .004574).</a:t>
            </a:r>
          </a:p>
        </p:txBody>
      </p:sp>
    </p:spTree>
    <p:extLst>
      <p:ext uri="{BB962C8B-B14F-4D97-AF65-F5344CB8AC3E}">
        <p14:creationId xmlns:p14="http://schemas.microsoft.com/office/powerpoint/2010/main" val="34990547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76200"/>
            <a:ext cx="8229600" cy="715962"/>
          </a:xfrm>
        </p:spPr>
        <p:txBody>
          <a:bodyPr/>
          <a:lstStyle/>
          <a:p>
            <a:pPr eaLnBrk="1" hangingPunct="1"/>
            <a:r>
              <a:rPr lang="en-US" altLang="en-US" dirty="0">
                <a:ea typeface="ＭＳ Ｐゴシック" pitchFamily="34" charset="-128"/>
              </a:rPr>
              <a:t>Crickets!!!</a:t>
            </a:r>
          </a:p>
        </p:txBody>
      </p:sp>
      <p:pic>
        <p:nvPicPr>
          <p:cNvPr id="2048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838200"/>
            <a:ext cx="8382000" cy="26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3" name="Text Box 7"/>
          <p:cNvSpPr txBox="1">
            <a:spLocks noChangeArrowheads="1"/>
          </p:cNvSpPr>
          <p:nvPr/>
        </p:nvSpPr>
        <p:spPr bwMode="auto">
          <a:xfrm>
            <a:off x="2526679" y="4803318"/>
            <a:ext cx="21336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eaLnBrk="1" hangingPunct="1">
              <a:spcBef>
                <a:spcPct val="50000"/>
              </a:spcBef>
              <a:buFontTx/>
              <a:buNone/>
            </a:pPr>
            <a:r>
              <a:rPr lang="en-US" altLang="en-US" sz="2400" dirty="0"/>
              <a:t>Critical Value</a:t>
            </a:r>
          </a:p>
          <a:p>
            <a:pPr algn="ctr" eaLnBrk="1" hangingPunct="1">
              <a:spcBef>
                <a:spcPct val="50000"/>
              </a:spcBef>
              <a:buFontTx/>
              <a:buNone/>
            </a:pPr>
            <a:r>
              <a:rPr lang="en-US" altLang="en-US" sz="2400" dirty="0">
                <a:cs typeface="Arial" charset="0"/>
              </a:rPr>
              <a:t>±2.45</a:t>
            </a:r>
          </a:p>
        </p:txBody>
      </p:sp>
      <p:sp>
        <p:nvSpPr>
          <p:cNvPr id="29707" name="Text Box 11"/>
          <p:cNvSpPr txBox="1">
            <a:spLocks noChangeArrowheads="1"/>
          </p:cNvSpPr>
          <p:nvPr/>
        </p:nvSpPr>
        <p:spPr bwMode="auto">
          <a:xfrm>
            <a:off x="228600" y="5867400"/>
            <a:ext cx="8686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eaLnBrk="1" hangingPunct="1">
              <a:spcBef>
                <a:spcPct val="50000"/>
              </a:spcBef>
              <a:buFontTx/>
              <a:buNone/>
            </a:pPr>
            <a:r>
              <a:rPr lang="en-US" altLang="en-US" sz="2000" dirty="0"/>
              <a:t>It is estimated that about r</a:t>
            </a:r>
            <a:r>
              <a:rPr lang="en-US" altLang="en-US" sz="2000" baseline="30000" dirty="0"/>
              <a:t>2</a:t>
            </a:r>
            <a:r>
              <a:rPr lang="en-US" altLang="en-US" sz="2000" dirty="0"/>
              <a:t> = 76% of the variation in the Chirps per minute is explained by the Temperature!  </a:t>
            </a:r>
          </a:p>
        </p:txBody>
      </p:sp>
      <p:sp>
        <p:nvSpPr>
          <p:cNvPr id="8" name="Text Box 7"/>
          <p:cNvSpPr txBox="1">
            <a:spLocks noChangeArrowheads="1"/>
          </p:cNvSpPr>
          <p:nvPr/>
        </p:nvSpPr>
        <p:spPr bwMode="auto">
          <a:xfrm>
            <a:off x="6336679" y="4165431"/>
            <a:ext cx="27432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eaLnBrk="1" hangingPunct="1">
              <a:spcBef>
                <a:spcPct val="50000"/>
              </a:spcBef>
              <a:buFontTx/>
              <a:buNone/>
            </a:pPr>
            <a:r>
              <a:rPr lang="en-US" altLang="en-US" sz="1800" dirty="0"/>
              <a:t>There is sufficient evidence at the alpha = .05 level of significance to suggest that the data are linearly correlated (</a:t>
            </a:r>
            <a:r>
              <a:rPr lang="en-US" altLang="en-US" sz="1800" dirty="0" err="1"/>
              <a:t>pvalue</a:t>
            </a:r>
            <a:r>
              <a:rPr lang="en-US" altLang="en-US" sz="1800" dirty="0"/>
              <a:t> = .0046).</a:t>
            </a:r>
          </a:p>
        </p:txBody>
      </p:sp>
      <mc:AlternateContent xmlns:mc="http://schemas.openxmlformats.org/markup-compatibility/2006" xmlns:a14="http://schemas.microsoft.com/office/drawing/2010/main">
        <mc:Choice Requires="a14">
          <p:sp>
            <p:nvSpPr>
              <p:cNvPr id="12" name="TextBox 11"/>
              <p:cNvSpPr txBox="1"/>
              <p:nvPr/>
            </p:nvSpPr>
            <p:spPr>
              <a:xfrm>
                <a:off x="4534454" y="3683000"/>
                <a:ext cx="1802225" cy="1638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𝑡</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.874</m:t>
                          </m:r>
                          <m:rad>
                            <m:radPr>
                              <m:degHide m:val="on"/>
                              <m:ctrlPr>
                                <a:rPr lang="en-US" b="0" i="1" smtClean="0">
                                  <a:latin typeface="Cambria Math" panose="02040503050406030204" pitchFamily="18" charset="0"/>
                                </a:rPr>
                              </m:ctrlPr>
                            </m:radPr>
                            <m:deg/>
                            <m:e>
                              <m:r>
                                <a:rPr lang="en-US" b="0" i="1" smtClean="0">
                                  <a:latin typeface="Cambria Math"/>
                                </a:rPr>
                                <m:t>8 −2</m:t>
                              </m:r>
                            </m:e>
                          </m:rad>
                        </m:num>
                        <m:den>
                          <m:rad>
                            <m:radPr>
                              <m:degHide m:val="on"/>
                              <m:ctrlPr>
                                <a:rPr lang="en-US" b="0" i="1" smtClean="0">
                                  <a:latin typeface="Cambria Math" panose="02040503050406030204" pitchFamily="18" charset="0"/>
                                </a:rPr>
                              </m:ctrlPr>
                            </m:radPr>
                            <m:deg/>
                            <m:e>
                              <m:r>
                                <a:rPr lang="en-US" b="0" i="1" smtClean="0">
                                  <a:latin typeface="Cambria Math"/>
                                </a:rPr>
                                <m:t>1 −</m:t>
                              </m:r>
                              <m:sSup>
                                <m:sSupPr>
                                  <m:ctrlPr>
                                    <a:rPr lang="en-US" b="0" i="1" smtClean="0">
                                      <a:latin typeface="Cambria Math" panose="02040503050406030204" pitchFamily="18" charset="0"/>
                                    </a:rPr>
                                  </m:ctrlPr>
                                </m:sSupPr>
                                <m:e>
                                  <m:r>
                                    <a:rPr lang="en-US" b="0" i="1" smtClean="0">
                                      <a:latin typeface="Cambria Math"/>
                                    </a:rPr>
                                    <m:t>.874</m:t>
                                  </m:r>
                                </m:e>
                                <m:sup>
                                  <m:r>
                                    <a:rPr lang="en-US" b="0" i="1" smtClean="0">
                                      <a:latin typeface="Cambria Math"/>
                                    </a:rPr>
                                    <m:t>2</m:t>
                                  </m:r>
                                </m:sup>
                              </m:sSup>
                            </m:e>
                          </m:rad>
                        </m:den>
                      </m:f>
                    </m:oMath>
                  </m:oMathPara>
                </a14:m>
                <a:endParaRPr lang="en-US" b="0" i="1" dirty="0">
                  <a:latin typeface="Cambria Math"/>
                </a:endParaRPr>
              </a:p>
              <a:p>
                <a:pPr/>
                <a14:m>
                  <m:oMathPara xmlns:m="http://schemas.openxmlformats.org/officeDocument/2006/math">
                    <m:oMathParaPr>
                      <m:jc m:val="centerGroup"/>
                    </m:oMathParaPr>
                    <m:oMath xmlns:m="http://schemas.openxmlformats.org/officeDocument/2006/math">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.874</m:t>
                          </m:r>
                          <m:rad>
                            <m:radPr>
                              <m:degHide m:val="on"/>
                              <m:ctrlPr>
                                <a:rPr lang="en-US" b="0" i="1" smtClean="0">
                                  <a:latin typeface="Cambria Math" panose="02040503050406030204" pitchFamily="18" charset="0"/>
                                </a:rPr>
                              </m:ctrlPr>
                            </m:radPr>
                            <m:deg/>
                            <m:e>
                              <m:r>
                                <a:rPr lang="en-US" b="0" i="1" smtClean="0">
                                  <a:latin typeface="Cambria Math"/>
                                </a:rPr>
                                <m:t>6</m:t>
                              </m:r>
                            </m:e>
                          </m:rad>
                        </m:num>
                        <m:den>
                          <m:rad>
                            <m:radPr>
                              <m:degHide m:val="on"/>
                              <m:ctrlPr>
                                <a:rPr lang="en-US" b="0" i="1" smtClean="0">
                                  <a:latin typeface="Cambria Math" panose="02040503050406030204" pitchFamily="18" charset="0"/>
                                </a:rPr>
                              </m:ctrlPr>
                            </m:radPr>
                            <m:deg/>
                            <m:e>
                              <m:r>
                                <a:rPr lang="en-US" b="0" i="1" smtClean="0">
                                  <a:latin typeface="Cambria Math"/>
                                </a:rPr>
                                <m:t>1−.764</m:t>
                              </m:r>
                            </m:e>
                          </m:rad>
                        </m:den>
                      </m:f>
                      <m:r>
                        <a:rPr lang="en-US" b="0" i="1" smtClean="0">
                          <a:latin typeface="Cambria Math"/>
                        </a:rPr>
                        <m:t> </m:t>
                      </m:r>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a:rPr>
                        <m:t>=4.40</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534454" y="3683000"/>
                <a:ext cx="1802225" cy="1638525"/>
              </a:xfrm>
              <a:prstGeom prst="rect">
                <a:avLst/>
              </a:prstGeom>
              <a:blipFill rotWithShape="1">
                <a:blip r:embed="rId5"/>
                <a:stretch>
                  <a:fillRect/>
                </a:stretch>
              </a:blipFill>
            </p:spPr>
            <p:txBody>
              <a:bodyPr/>
              <a:lstStyle/>
              <a:p>
                <a:r>
                  <a:rPr lang="en-US">
                    <a:noFill/>
                  </a:rPr>
                  <a:t> </a:t>
                </a:r>
              </a:p>
            </p:txBody>
          </p:sp>
        </mc:Fallback>
      </mc:AlternateContent>
      <p:sp>
        <p:nvSpPr>
          <p:cNvPr id="13" name="TextBox 12"/>
          <p:cNvSpPr txBox="1"/>
          <p:nvPr/>
        </p:nvSpPr>
        <p:spPr>
          <a:xfrm>
            <a:off x="4412600" y="5401230"/>
            <a:ext cx="2145679" cy="369332"/>
          </a:xfrm>
          <a:prstGeom prst="rect">
            <a:avLst/>
          </a:prstGeom>
          <a:noFill/>
        </p:spPr>
        <p:txBody>
          <a:bodyPr wrap="square" rtlCol="0">
            <a:spAutoFit/>
          </a:bodyPr>
          <a:lstStyle/>
          <a:p>
            <a:pPr algn="ctr"/>
            <a:r>
              <a:rPr lang="en-US" dirty="0" err="1"/>
              <a:t>pvalue</a:t>
            </a:r>
            <a:r>
              <a:rPr lang="en-US" dirty="0"/>
              <a:t> =.0046 </a:t>
            </a:r>
          </a:p>
        </p:txBody>
      </p:sp>
      <p:sp>
        <p:nvSpPr>
          <p:cNvPr id="11" name="TextBox 10"/>
          <p:cNvSpPr txBox="1"/>
          <p:nvPr/>
        </p:nvSpPr>
        <p:spPr>
          <a:xfrm>
            <a:off x="6617321" y="3796099"/>
            <a:ext cx="2145679" cy="369332"/>
          </a:xfrm>
          <a:prstGeom prst="rect">
            <a:avLst/>
          </a:prstGeom>
          <a:noFill/>
        </p:spPr>
        <p:txBody>
          <a:bodyPr wrap="square" rtlCol="0">
            <a:spAutoFit/>
          </a:bodyPr>
          <a:lstStyle/>
          <a:p>
            <a:pPr algn="ctr"/>
            <a:r>
              <a:rPr lang="en-US" dirty="0"/>
              <a:t>Reject Ho</a:t>
            </a:r>
          </a:p>
        </p:txBody>
      </p:sp>
      <p:pic>
        <p:nvPicPr>
          <p:cNvPr id="2" name="Picture 1"/>
          <p:cNvPicPr>
            <a:picLocks noChangeAspect="1"/>
          </p:cNvPicPr>
          <p:nvPr/>
        </p:nvPicPr>
        <p:blipFill>
          <a:blip r:embed="rId6"/>
          <a:stretch>
            <a:fillRect/>
          </a:stretch>
        </p:blipFill>
        <p:spPr>
          <a:xfrm>
            <a:off x="2799080" y="3708400"/>
            <a:ext cx="1397000" cy="965200"/>
          </a:xfrm>
          <a:prstGeom prst="rect">
            <a:avLst/>
          </a:prstGeom>
        </p:spPr>
      </p:pic>
      <p:pic>
        <p:nvPicPr>
          <p:cNvPr id="3" name="Picture 2"/>
          <p:cNvPicPr>
            <a:picLocks noChangeAspect="1"/>
          </p:cNvPicPr>
          <p:nvPr/>
        </p:nvPicPr>
        <p:blipFill>
          <a:blip r:embed="rId7"/>
          <a:stretch>
            <a:fillRect/>
          </a:stretch>
        </p:blipFill>
        <p:spPr>
          <a:xfrm>
            <a:off x="381000" y="3619429"/>
            <a:ext cx="2068018" cy="2108341"/>
          </a:xfrm>
          <a:prstGeom prst="rect">
            <a:avLst/>
          </a:prstGeom>
        </p:spPr>
      </p:pic>
    </p:spTree>
    <p:extLst>
      <p:ext uri="{BB962C8B-B14F-4D97-AF65-F5344CB8AC3E}">
        <p14:creationId xmlns:p14="http://schemas.microsoft.com/office/powerpoint/2010/main" val="25794189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9703"/>
                                        </p:tgtEl>
                                        <p:attrNameLst>
                                          <p:attrName>style.visibility</p:attrName>
                                        </p:attrNameLst>
                                      </p:cBhvr>
                                      <p:to>
                                        <p:strVal val="visible"/>
                                      </p:to>
                                    </p:set>
                                    <p:anim calcmode="lin" valueType="num">
                                      <p:cBhvr additive="base">
                                        <p:cTn id="17" dur="500" fill="hold"/>
                                        <p:tgtEl>
                                          <p:spTgt spid="29703"/>
                                        </p:tgtEl>
                                        <p:attrNameLst>
                                          <p:attrName>ppt_x</p:attrName>
                                        </p:attrNameLst>
                                      </p:cBhvr>
                                      <p:tavLst>
                                        <p:tav tm="0">
                                          <p:val>
                                            <p:strVal val="#ppt_x"/>
                                          </p:val>
                                        </p:tav>
                                        <p:tav tm="100000">
                                          <p:val>
                                            <p:strVal val="#ppt_x"/>
                                          </p:val>
                                        </p:tav>
                                      </p:tavLst>
                                    </p:anim>
                                    <p:anim calcmode="lin" valueType="num">
                                      <p:cBhvr additive="base">
                                        <p:cTn id="18" dur="500" fill="hold"/>
                                        <p:tgtEl>
                                          <p:spTgt spid="29703"/>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8">
                                            <p:txEl>
                                              <p:pRg st="0" end="0"/>
                                            </p:txEl>
                                          </p:spTgt>
                                        </p:tgtEl>
                                        <p:attrNameLst>
                                          <p:attrName>style.visibility</p:attrName>
                                        </p:attrNameLst>
                                      </p:cBhvr>
                                      <p:to>
                                        <p:strVal val="visible"/>
                                      </p:to>
                                    </p:set>
                                    <p:anim calcmode="lin" valueType="num">
                                      <p:cBhvr additive="base">
                                        <p:cTn id="38"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29707"/>
                                        </p:tgtEl>
                                        <p:attrNameLst>
                                          <p:attrName>style.visibility</p:attrName>
                                        </p:attrNameLst>
                                      </p:cBhvr>
                                      <p:to>
                                        <p:strVal val="visible"/>
                                      </p:to>
                                    </p:set>
                                    <p:anim calcmode="lin" valueType="num">
                                      <p:cBhvr additive="base">
                                        <p:cTn id="44" dur="500" fill="hold"/>
                                        <p:tgtEl>
                                          <p:spTgt spid="29707"/>
                                        </p:tgtEl>
                                        <p:attrNameLst>
                                          <p:attrName>ppt_x</p:attrName>
                                        </p:attrNameLst>
                                      </p:cBhvr>
                                      <p:tavLst>
                                        <p:tav tm="0">
                                          <p:val>
                                            <p:strVal val="#ppt_x"/>
                                          </p:val>
                                        </p:tav>
                                        <p:tav tm="100000">
                                          <p:val>
                                            <p:strVal val="#ppt_x"/>
                                          </p:val>
                                        </p:tav>
                                      </p:tavLst>
                                    </p:anim>
                                    <p:anim calcmode="lin" valueType="num">
                                      <p:cBhvr additive="base">
                                        <p:cTn id="45" dur="500" fill="hold"/>
                                        <p:tgtEl>
                                          <p:spTgt spid="297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p:bldP spid="29707" grpId="0"/>
      <p:bldP spid="12" grpId="0"/>
      <p:bldP spid="13" grpId="0"/>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152400"/>
            <a:ext cx="8229600" cy="715962"/>
          </a:xfrm>
        </p:spPr>
        <p:txBody>
          <a:bodyPr/>
          <a:lstStyle/>
          <a:p>
            <a:pPr eaLnBrk="1" hangingPunct="1"/>
            <a:r>
              <a:rPr lang="en-US" altLang="en-US" dirty="0">
                <a:ea typeface="ＭＳ Ｐゴシック" pitchFamily="34" charset="-128"/>
              </a:rPr>
              <a:t>Quiz Q2: Marathons!!!</a:t>
            </a:r>
          </a:p>
        </p:txBody>
      </p:sp>
      <p:pic>
        <p:nvPicPr>
          <p:cNvPr id="2150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66800"/>
            <a:ext cx="8229600" cy="26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785446" y="4114800"/>
            <a:ext cx="7924800" cy="2585323"/>
          </a:xfrm>
          <a:prstGeom prst="rect">
            <a:avLst/>
          </a:prstGeom>
          <a:noFill/>
        </p:spPr>
        <p:txBody>
          <a:bodyPr wrap="square" rtlCol="0">
            <a:spAutoFit/>
          </a:bodyPr>
          <a:lstStyle/>
          <a:p>
            <a:pPr marL="342900" indent="-342900">
              <a:buAutoNum type="arabicPeriod"/>
            </a:pPr>
            <a:r>
              <a:rPr lang="en-US" dirty="0"/>
              <a:t>Use R to create a scatter plot of the data with temperature on the y axis and time on the X axis.  Does there appear to be visual evidence of a linear trend between temperature and time?  </a:t>
            </a:r>
          </a:p>
          <a:p>
            <a:pPr marL="342900" indent="-342900">
              <a:buAutoNum type="arabicPeriod"/>
            </a:pPr>
            <a:r>
              <a:rPr lang="en-US" dirty="0"/>
              <a:t>Use R to find the correlation coefficient.  Show your code.</a:t>
            </a:r>
          </a:p>
          <a:p>
            <a:pPr marL="342900" indent="-342900">
              <a:buAutoNum type="arabicPeriod"/>
            </a:pPr>
            <a:r>
              <a:rPr lang="en-US" dirty="0"/>
              <a:t>Use R to find the </a:t>
            </a:r>
            <a:r>
              <a:rPr lang="en-US" dirty="0" err="1"/>
              <a:t>pvalue</a:t>
            </a:r>
            <a:r>
              <a:rPr lang="en-US" dirty="0"/>
              <a:t> of a hypothesis test to test for significant linear correlation between temperature and time. Show your code.  </a:t>
            </a:r>
          </a:p>
          <a:p>
            <a:pPr marL="342900" indent="-342900">
              <a:buAutoNum type="arabicPeriod"/>
            </a:pPr>
            <a:r>
              <a:rPr lang="en-US" dirty="0"/>
              <a:t>Based on the </a:t>
            </a:r>
            <a:r>
              <a:rPr lang="en-US" dirty="0" err="1"/>
              <a:t>pvalue</a:t>
            </a:r>
            <a:r>
              <a:rPr lang="en-US" dirty="0"/>
              <a:t> and hypothesis test from above, write a conclusion in non statistical language with respect to the presence or absence of linear correlation.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152400"/>
            <a:ext cx="8229600" cy="715962"/>
          </a:xfrm>
        </p:spPr>
        <p:txBody>
          <a:bodyPr/>
          <a:lstStyle/>
          <a:p>
            <a:pPr eaLnBrk="1" hangingPunct="1"/>
            <a:r>
              <a:rPr lang="en-US" altLang="en-US" dirty="0">
                <a:ea typeface="ＭＳ Ｐゴシック" pitchFamily="34" charset="-128"/>
              </a:rPr>
              <a:t>Marathons!!!</a:t>
            </a:r>
          </a:p>
        </p:txBody>
      </p:sp>
      <p:pic>
        <p:nvPicPr>
          <p:cNvPr id="2150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14400"/>
            <a:ext cx="8229600" cy="26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11CBBC18-C594-1944-9A7A-EC71282772DE}"/>
              </a:ext>
            </a:extLst>
          </p:cNvPr>
          <p:cNvSpPr/>
          <p:nvPr/>
        </p:nvSpPr>
        <p:spPr>
          <a:xfrm>
            <a:off x="228600" y="3733800"/>
            <a:ext cx="8686800" cy="923330"/>
          </a:xfrm>
          <a:prstGeom prst="rect">
            <a:avLst/>
          </a:prstGeom>
        </p:spPr>
        <p:txBody>
          <a:bodyPr wrap="square">
            <a:spAutoFit/>
          </a:bodyPr>
          <a:lstStyle/>
          <a:p>
            <a:r>
              <a:rPr lang="en-US" dirty="0"/>
              <a:t>Use R to create a scatter plot of the data with temperature on the y axis and time on the X axis.  Does there appear to be visual evidence of a linear trend between temperature and time?  </a:t>
            </a:r>
          </a:p>
        </p:txBody>
      </p:sp>
      <p:pic>
        <p:nvPicPr>
          <p:cNvPr id="6" name="Picture 5">
            <a:extLst>
              <a:ext uri="{FF2B5EF4-FFF2-40B4-BE49-F238E27FC236}">
                <a16:creationId xmlns:a16="http://schemas.microsoft.com/office/drawing/2014/main" id="{87B2D1F8-C332-554E-B1A3-7CEDEDC1DA85}"/>
              </a:ext>
            </a:extLst>
          </p:cNvPr>
          <p:cNvPicPr>
            <a:picLocks noChangeAspect="1"/>
          </p:cNvPicPr>
          <p:nvPr/>
        </p:nvPicPr>
        <p:blipFill>
          <a:blip r:embed="rId3"/>
          <a:stretch>
            <a:fillRect/>
          </a:stretch>
        </p:blipFill>
        <p:spPr>
          <a:xfrm>
            <a:off x="3048000" y="4419600"/>
            <a:ext cx="2819776" cy="1828800"/>
          </a:xfrm>
          <a:prstGeom prst="rect">
            <a:avLst/>
          </a:prstGeom>
        </p:spPr>
      </p:pic>
      <p:sp>
        <p:nvSpPr>
          <p:cNvPr id="7" name="Rectangle 6">
            <a:extLst>
              <a:ext uri="{FF2B5EF4-FFF2-40B4-BE49-F238E27FC236}">
                <a16:creationId xmlns:a16="http://schemas.microsoft.com/office/drawing/2014/main" id="{1D9585C9-B8B8-CE43-A53D-C620026B8537}"/>
              </a:ext>
            </a:extLst>
          </p:cNvPr>
          <p:cNvSpPr/>
          <p:nvPr/>
        </p:nvSpPr>
        <p:spPr>
          <a:xfrm>
            <a:off x="457200" y="6439581"/>
            <a:ext cx="8879114" cy="307777"/>
          </a:xfrm>
          <a:prstGeom prst="rect">
            <a:avLst/>
          </a:prstGeom>
        </p:spPr>
        <p:txBody>
          <a:bodyPr wrap="square">
            <a:spAutoFit/>
          </a:bodyPr>
          <a:lstStyle/>
          <a:p>
            <a:r>
              <a:rPr lang="en-US" sz="1400" dirty="0"/>
              <a:t>plot(</a:t>
            </a:r>
            <a:r>
              <a:rPr lang="en-US" sz="1400" dirty="0" err="1"/>
              <a:t>marathon$Time</a:t>
            </a:r>
            <a:r>
              <a:rPr lang="en-US" sz="1400" dirty="0"/>
              <a:t>, </a:t>
            </a:r>
            <a:r>
              <a:rPr lang="en-US" sz="1400" dirty="0" err="1"/>
              <a:t>marathon$Temp</a:t>
            </a:r>
            <a:r>
              <a:rPr lang="en-US" sz="1400" dirty="0"/>
              <a:t>, main = "Temp v. Time", </a:t>
            </a:r>
            <a:r>
              <a:rPr lang="en-US" sz="1400" dirty="0" err="1"/>
              <a:t>pch</a:t>
            </a:r>
            <a:r>
              <a:rPr lang="en-US" sz="1400" dirty="0"/>
              <a:t> = 15, </a:t>
            </a:r>
            <a:r>
              <a:rPr lang="en-US" sz="1400" dirty="0" err="1"/>
              <a:t>xlab</a:t>
            </a:r>
            <a:r>
              <a:rPr lang="en-US" sz="1400" dirty="0"/>
              <a:t> = "Time", </a:t>
            </a:r>
            <a:r>
              <a:rPr lang="en-US" sz="1400" dirty="0" err="1"/>
              <a:t>ylab</a:t>
            </a:r>
            <a:r>
              <a:rPr lang="en-US" sz="1400" dirty="0"/>
              <a:t> = "Temp")</a:t>
            </a:r>
          </a:p>
        </p:txBody>
      </p:sp>
    </p:spTree>
    <p:extLst>
      <p:ext uri="{BB962C8B-B14F-4D97-AF65-F5344CB8AC3E}">
        <p14:creationId xmlns:p14="http://schemas.microsoft.com/office/powerpoint/2010/main" val="10038240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152400"/>
            <a:ext cx="8229600" cy="715962"/>
          </a:xfrm>
        </p:spPr>
        <p:txBody>
          <a:bodyPr/>
          <a:lstStyle/>
          <a:p>
            <a:pPr eaLnBrk="1" hangingPunct="1"/>
            <a:r>
              <a:rPr lang="en-US" altLang="en-US" dirty="0">
                <a:ea typeface="ＭＳ Ｐゴシック" pitchFamily="34" charset="-128"/>
              </a:rPr>
              <a:t>Marathons!!!</a:t>
            </a:r>
          </a:p>
        </p:txBody>
      </p:sp>
      <p:pic>
        <p:nvPicPr>
          <p:cNvPr id="2150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14400"/>
            <a:ext cx="8229600" cy="26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11CBBC18-C594-1944-9A7A-EC71282772DE}"/>
              </a:ext>
            </a:extLst>
          </p:cNvPr>
          <p:cNvSpPr/>
          <p:nvPr/>
        </p:nvSpPr>
        <p:spPr>
          <a:xfrm>
            <a:off x="228600" y="3733800"/>
            <a:ext cx="8686800" cy="369332"/>
          </a:xfrm>
          <a:prstGeom prst="rect">
            <a:avLst/>
          </a:prstGeom>
        </p:spPr>
        <p:txBody>
          <a:bodyPr wrap="square">
            <a:spAutoFit/>
          </a:bodyPr>
          <a:lstStyle/>
          <a:p>
            <a:pPr marL="342900" indent="-342900">
              <a:buAutoNum type="arabicPeriod"/>
            </a:pPr>
            <a:r>
              <a:rPr lang="en-US" dirty="0"/>
              <a:t>Use R to find the correlation coefficient.  Show your code.</a:t>
            </a:r>
          </a:p>
        </p:txBody>
      </p:sp>
      <p:pic>
        <p:nvPicPr>
          <p:cNvPr id="5" name="Picture 4">
            <a:extLst>
              <a:ext uri="{FF2B5EF4-FFF2-40B4-BE49-F238E27FC236}">
                <a16:creationId xmlns:a16="http://schemas.microsoft.com/office/drawing/2014/main" id="{BC2212A9-7345-5A42-8868-53D113D2960C}"/>
              </a:ext>
            </a:extLst>
          </p:cNvPr>
          <p:cNvPicPr>
            <a:picLocks noChangeAspect="1"/>
          </p:cNvPicPr>
          <p:nvPr/>
        </p:nvPicPr>
        <p:blipFill>
          <a:blip r:embed="rId3"/>
          <a:stretch>
            <a:fillRect/>
          </a:stretch>
        </p:blipFill>
        <p:spPr>
          <a:xfrm>
            <a:off x="2209800" y="4495800"/>
            <a:ext cx="4078941" cy="1524000"/>
          </a:xfrm>
          <a:prstGeom prst="rect">
            <a:avLst/>
          </a:prstGeom>
        </p:spPr>
      </p:pic>
      <p:sp>
        <p:nvSpPr>
          <p:cNvPr id="2" name="Rectangle 1">
            <a:extLst>
              <a:ext uri="{FF2B5EF4-FFF2-40B4-BE49-F238E27FC236}">
                <a16:creationId xmlns:a16="http://schemas.microsoft.com/office/drawing/2014/main" id="{9EAFC4D6-DBA7-BE43-AA36-9AFA8941AFA7}"/>
              </a:ext>
            </a:extLst>
          </p:cNvPr>
          <p:cNvSpPr/>
          <p:nvPr/>
        </p:nvSpPr>
        <p:spPr>
          <a:xfrm>
            <a:off x="3505200" y="6227802"/>
            <a:ext cx="1633781" cy="369332"/>
          </a:xfrm>
          <a:prstGeom prst="rect">
            <a:avLst/>
          </a:prstGeom>
        </p:spPr>
        <p:txBody>
          <a:bodyPr wrap="none">
            <a:spAutoFit/>
          </a:bodyPr>
          <a:lstStyle/>
          <a:p>
            <a:r>
              <a:rPr lang="en-US" dirty="0" err="1"/>
              <a:t>cor</a:t>
            </a:r>
            <a:r>
              <a:rPr lang="en-US" dirty="0"/>
              <a:t>(marathon)</a:t>
            </a:r>
          </a:p>
        </p:txBody>
      </p:sp>
    </p:spTree>
    <p:extLst>
      <p:ext uri="{BB962C8B-B14F-4D97-AF65-F5344CB8AC3E}">
        <p14:creationId xmlns:p14="http://schemas.microsoft.com/office/powerpoint/2010/main" val="29756399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152400"/>
            <a:ext cx="8229600" cy="715962"/>
          </a:xfrm>
        </p:spPr>
        <p:txBody>
          <a:bodyPr/>
          <a:lstStyle/>
          <a:p>
            <a:pPr eaLnBrk="1" hangingPunct="1"/>
            <a:r>
              <a:rPr lang="en-US" altLang="en-US" dirty="0">
                <a:ea typeface="ＭＳ Ｐゴシック" pitchFamily="34" charset="-128"/>
              </a:rPr>
              <a:t>Marathons!!!</a:t>
            </a:r>
          </a:p>
        </p:txBody>
      </p:sp>
      <p:pic>
        <p:nvPicPr>
          <p:cNvPr id="2150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14400"/>
            <a:ext cx="8229600" cy="26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11CBBC18-C594-1944-9A7A-EC71282772DE}"/>
              </a:ext>
            </a:extLst>
          </p:cNvPr>
          <p:cNvSpPr/>
          <p:nvPr/>
        </p:nvSpPr>
        <p:spPr>
          <a:xfrm>
            <a:off x="228600" y="3733800"/>
            <a:ext cx="8686800" cy="646331"/>
          </a:xfrm>
          <a:prstGeom prst="rect">
            <a:avLst/>
          </a:prstGeom>
        </p:spPr>
        <p:txBody>
          <a:bodyPr wrap="square">
            <a:spAutoFit/>
          </a:bodyPr>
          <a:lstStyle/>
          <a:p>
            <a:pPr marL="342900" indent="-342900">
              <a:buAutoNum type="arabicPeriod"/>
            </a:pPr>
            <a:r>
              <a:rPr lang="en-US" dirty="0"/>
              <a:t>Use R to find the </a:t>
            </a:r>
            <a:r>
              <a:rPr lang="en-US" dirty="0" err="1"/>
              <a:t>pvalue</a:t>
            </a:r>
            <a:r>
              <a:rPr lang="en-US" dirty="0"/>
              <a:t> of a hypothesis test to test for significant linear correlation between temperature and time. Show your code.  </a:t>
            </a:r>
          </a:p>
        </p:txBody>
      </p:sp>
      <p:pic>
        <p:nvPicPr>
          <p:cNvPr id="3" name="Picture 2">
            <a:extLst>
              <a:ext uri="{FF2B5EF4-FFF2-40B4-BE49-F238E27FC236}">
                <a16:creationId xmlns:a16="http://schemas.microsoft.com/office/drawing/2014/main" id="{8EB53AC1-2FA2-2F42-B2F1-12C1F4EC53E1}"/>
              </a:ext>
            </a:extLst>
          </p:cNvPr>
          <p:cNvPicPr>
            <a:picLocks noChangeAspect="1"/>
          </p:cNvPicPr>
          <p:nvPr/>
        </p:nvPicPr>
        <p:blipFill>
          <a:blip r:embed="rId3"/>
          <a:stretch>
            <a:fillRect/>
          </a:stretch>
        </p:blipFill>
        <p:spPr>
          <a:xfrm>
            <a:off x="2180772" y="4416419"/>
            <a:ext cx="4343400" cy="2051050"/>
          </a:xfrm>
          <a:prstGeom prst="rect">
            <a:avLst/>
          </a:prstGeom>
        </p:spPr>
      </p:pic>
      <p:sp>
        <p:nvSpPr>
          <p:cNvPr id="6" name="Rectangle 5">
            <a:extLst>
              <a:ext uri="{FF2B5EF4-FFF2-40B4-BE49-F238E27FC236}">
                <a16:creationId xmlns:a16="http://schemas.microsoft.com/office/drawing/2014/main" id="{E0510ECE-FC3E-A24A-B91C-1E4D1FB240D5}"/>
              </a:ext>
            </a:extLst>
          </p:cNvPr>
          <p:cNvSpPr/>
          <p:nvPr/>
        </p:nvSpPr>
        <p:spPr>
          <a:xfrm>
            <a:off x="2594394" y="6532783"/>
            <a:ext cx="3516155" cy="307777"/>
          </a:xfrm>
          <a:prstGeom prst="rect">
            <a:avLst/>
          </a:prstGeom>
        </p:spPr>
        <p:txBody>
          <a:bodyPr wrap="none">
            <a:spAutoFit/>
          </a:bodyPr>
          <a:lstStyle/>
          <a:p>
            <a:r>
              <a:rPr lang="en-US" sz="1400" dirty="0" err="1"/>
              <a:t>cor.test</a:t>
            </a:r>
            <a:r>
              <a:rPr lang="en-US" sz="1400" dirty="0"/>
              <a:t>(</a:t>
            </a:r>
            <a:r>
              <a:rPr lang="en-US" sz="1400" dirty="0" err="1"/>
              <a:t>marathon$Time</a:t>
            </a:r>
            <a:r>
              <a:rPr lang="en-US" sz="1400" dirty="0"/>
              <a:t>, </a:t>
            </a:r>
            <a:r>
              <a:rPr lang="en-US" sz="1400" dirty="0" err="1"/>
              <a:t>marathon$Temp</a:t>
            </a:r>
            <a:r>
              <a:rPr lang="en-US" sz="1400" dirty="0"/>
              <a:t>)</a:t>
            </a:r>
          </a:p>
        </p:txBody>
      </p:sp>
    </p:spTree>
    <p:extLst>
      <p:ext uri="{BB962C8B-B14F-4D97-AF65-F5344CB8AC3E}">
        <p14:creationId xmlns:p14="http://schemas.microsoft.com/office/powerpoint/2010/main" val="3861272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152400"/>
            <a:ext cx="8229600" cy="715962"/>
          </a:xfrm>
        </p:spPr>
        <p:txBody>
          <a:bodyPr/>
          <a:lstStyle/>
          <a:p>
            <a:pPr eaLnBrk="1" hangingPunct="1"/>
            <a:r>
              <a:rPr lang="en-US" altLang="en-US" dirty="0">
                <a:ea typeface="ＭＳ Ｐゴシック" pitchFamily="34" charset="-128"/>
              </a:rPr>
              <a:t>Marathons!!!</a:t>
            </a:r>
          </a:p>
        </p:txBody>
      </p:sp>
      <p:pic>
        <p:nvPicPr>
          <p:cNvPr id="2150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14400"/>
            <a:ext cx="8229600" cy="26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11CBBC18-C594-1944-9A7A-EC71282772DE}"/>
              </a:ext>
            </a:extLst>
          </p:cNvPr>
          <p:cNvSpPr/>
          <p:nvPr/>
        </p:nvSpPr>
        <p:spPr>
          <a:xfrm>
            <a:off x="228600" y="3733800"/>
            <a:ext cx="8686800" cy="646331"/>
          </a:xfrm>
          <a:prstGeom prst="rect">
            <a:avLst/>
          </a:prstGeom>
        </p:spPr>
        <p:txBody>
          <a:bodyPr wrap="square">
            <a:spAutoFit/>
          </a:bodyPr>
          <a:lstStyle/>
          <a:p>
            <a:pPr marL="342900" indent="-342900">
              <a:buAutoNum type="arabicPeriod"/>
            </a:pPr>
            <a:r>
              <a:rPr lang="en-US" dirty="0"/>
              <a:t>Use R to find the </a:t>
            </a:r>
            <a:r>
              <a:rPr lang="en-US" dirty="0" err="1"/>
              <a:t>pvalue</a:t>
            </a:r>
            <a:r>
              <a:rPr lang="en-US" dirty="0"/>
              <a:t> of a hypothesis test to test for significant linear correlation between temperature and time. Show your code.  </a:t>
            </a:r>
          </a:p>
        </p:txBody>
      </p:sp>
      <p:pic>
        <p:nvPicPr>
          <p:cNvPr id="3" name="Picture 2">
            <a:extLst>
              <a:ext uri="{FF2B5EF4-FFF2-40B4-BE49-F238E27FC236}">
                <a16:creationId xmlns:a16="http://schemas.microsoft.com/office/drawing/2014/main" id="{8EB53AC1-2FA2-2F42-B2F1-12C1F4EC53E1}"/>
              </a:ext>
            </a:extLst>
          </p:cNvPr>
          <p:cNvPicPr>
            <a:picLocks noChangeAspect="1"/>
          </p:cNvPicPr>
          <p:nvPr/>
        </p:nvPicPr>
        <p:blipFill>
          <a:blip r:embed="rId3"/>
          <a:stretch>
            <a:fillRect/>
          </a:stretch>
        </p:blipFill>
        <p:spPr>
          <a:xfrm>
            <a:off x="2438400" y="4412788"/>
            <a:ext cx="3534228" cy="1668941"/>
          </a:xfrm>
          <a:prstGeom prst="rect">
            <a:avLst/>
          </a:prstGeom>
        </p:spPr>
      </p:pic>
      <p:sp>
        <p:nvSpPr>
          <p:cNvPr id="2" name="Rectangle 1">
            <a:extLst>
              <a:ext uri="{FF2B5EF4-FFF2-40B4-BE49-F238E27FC236}">
                <a16:creationId xmlns:a16="http://schemas.microsoft.com/office/drawing/2014/main" id="{8FACADC6-D975-FF44-BFBA-4561877315AB}"/>
              </a:ext>
            </a:extLst>
          </p:cNvPr>
          <p:cNvSpPr/>
          <p:nvPr/>
        </p:nvSpPr>
        <p:spPr>
          <a:xfrm>
            <a:off x="0" y="6211669"/>
            <a:ext cx="8915400" cy="646331"/>
          </a:xfrm>
          <a:prstGeom prst="rect">
            <a:avLst/>
          </a:prstGeom>
        </p:spPr>
        <p:txBody>
          <a:bodyPr wrap="square">
            <a:spAutoFit/>
          </a:bodyPr>
          <a:lstStyle/>
          <a:p>
            <a:pPr algn="ctr" eaLnBrk="1" hangingPunct="1">
              <a:spcBef>
                <a:spcPct val="50000"/>
              </a:spcBef>
              <a:buFontTx/>
              <a:buNone/>
            </a:pPr>
            <a:r>
              <a:rPr lang="en-US" altLang="en-US" dirty="0"/>
              <a:t>There is not sufficient evidence to suggest that the Temperature and marathon times  are linearly correlated (</a:t>
            </a:r>
            <a:r>
              <a:rPr lang="en-US" altLang="en-US" dirty="0" err="1"/>
              <a:t>pvalue</a:t>
            </a:r>
            <a:r>
              <a:rPr lang="en-US" altLang="en-US" dirty="0"/>
              <a:t> = .6642). </a:t>
            </a:r>
          </a:p>
        </p:txBody>
      </p:sp>
    </p:spTree>
    <p:extLst>
      <p:ext uri="{BB962C8B-B14F-4D97-AF65-F5344CB8AC3E}">
        <p14:creationId xmlns:p14="http://schemas.microsoft.com/office/powerpoint/2010/main" val="38828076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152400"/>
            <a:ext cx="8229600" cy="715962"/>
          </a:xfrm>
        </p:spPr>
        <p:txBody>
          <a:bodyPr/>
          <a:lstStyle/>
          <a:p>
            <a:pPr eaLnBrk="1" hangingPunct="1"/>
            <a:r>
              <a:rPr lang="en-US" altLang="en-US" dirty="0">
                <a:ea typeface="ＭＳ Ｐゴシック" pitchFamily="34" charset="-128"/>
              </a:rPr>
              <a:t>Marathons!!!</a:t>
            </a:r>
          </a:p>
        </p:txBody>
      </p:sp>
      <p:pic>
        <p:nvPicPr>
          <p:cNvPr id="2150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14400"/>
            <a:ext cx="8229600" cy="26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7" name="Text Box 7"/>
          <p:cNvSpPr txBox="1">
            <a:spLocks noChangeArrowheads="1"/>
          </p:cNvSpPr>
          <p:nvPr/>
        </p:nvSpPr>
        <p:spPr bwMode="auto">
          <a:xfrm>
            <a:off x="1752600" y="4740243"/>
            <a:ext cx="21336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eaLnBrk="1" hangingPunct="1">
              <a:spcBef>
                <a:spcPct val="50000"/>
              </a:spcBef>
              <a:buFontTx/>
              <a:buNone/>
            </a:pPr>
            <a:r>
              <a:rPr lang="en-US" altLang="en-US" sz="2000" dirty="0"/>
              <a:t>Critical Value</a:t>
            </a:r>
          </a:p>
          <a:p>
            <a:pPr algn="ctr" eaLnBrk="1" hangingPunct="1">
              <a:spcBef>
                <a:spcPct val="50000"/>
              </a:spcBef>
              <a:buFontTx/>
              <a:buNone/>
            </a:pPr>
            <a:r>
              <a:rPr lang="en-US" altLang="en-US" sz="2000" dirty="0">
                <a:cs typeface="Arial" charset="0"/>
              </a:rPr>
              <a:t>±2.45</a:t>
            </a:r>
          </a:p>
        </p:txBody>
      </p:sp>
      <p:sp>
        <p:nvSpPr>
          <p:cNvPr id="30730" name="Text Box 10"/>
          <p:cNvSpPr txBox="1">
            <a:spLocks noChangeArrowheads="1"/>
          </p:cNvSpPr>
          <p:nvPr/>
        </p:nvSpPr>
        <p:spPr bwMode="auto">
          <a:xfrm>
            <a:off x="-76200" y="5483207"/>
            <a:ext cx="90678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eaLnBrk="1" hangingPunct="1">
              <a:spcBef>
                <a:spcPct val="50000"/>
              </a:spcBef>
              <a:buFontTx/>
              <a:buNone/>
            </a:pPr>
            <a:r>
              <a:rPr lang="en-US" altLang="en-US" sz="2000" dirty="0"/>
              <a:t>Only about  r</a:t>
            </a:r>
            <a:r>
              <a:rPr lang="en-US" altLang="en-US" sz="2000" baseline="30000" dirty="0"/>
              <a:t>2</a:t>
            </a:r>
            <a:r>
              <a:rPr lang="en-US" altLang="en-US" sz="2000" dirty="0"/>
              <a:t> = 3% of the variation in the winning times from the sample is explained by the Temperatures in the sample!  However, since there is not enough evidence to suggest linear correlation exists, there is not enough evidence to suggest this extends to the population.   </a:t>
            </a:r>
          </a:p>
        </p:txBody>
      </p:sp>
      <p:sp>
        <p:nvSpPr>
          <p:cNvPr id="8" name="Text Box 7"/>
          <p:cNvSpPr txBox="1">
            <a:spLocks noChangeArrowheads="1"/>
          </p:cNvSpPr>
          <p:nvPr/>
        </p:nvSpPr>
        <p:spPr bwMode="auto">
          <a:xfrm>
            <a:off x="5257800" y="4255011"/>
            <a:ext cx="380104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eaLnBrk="1" hangingPunct="1">
              <a:spcBef>
                <a:spcPct val="50000"/>
              </a:spcBef>
              <a:buFontTx/>
              <a:buNone/>
            </a:pPr>
            <a:r>
              <a:rPr lang="en-US" altLang="en-US" sz="1800" dirty="0"/>
              <a:t>There is not sufficient evidence at the alpha = .05 level of significance to suggest that the data are linearly correlated (</a:t>
            </a:r>
            <a:r>
              <a:rPr lang="en-US" altLang="en-US" sz="1800" dirty="0" err="1"/>
              <a:t>pvalue</a:t>
            </a:r>
            <a:r>
              <a:rPr lang="en-US" altLang="en-US" sz="1800" dirty="0"/>
              <a:t> = .6642). </a:t>
            </a:r>
          </a:p>
        </p:txBody>
      </p:sp>
      <mc:AlternateContent xmlns:mc="http://schemas.openxmlformats.org/markup-compatibility/2006" xmlns:a14="http://schemas.microsoft.com/office/drawing/2010/main">
        <mc:Choice Requires="a14">
          <p:sp>
            <p:nvSpPr>
              <p:cNvPr id="14" name="TextBox 13"/>
              <p:cNvSpPr txBox="1"/>
              <p:nvPr/>
            </p:nvSpPr>
            <p:spPr>
              <a:xfrm>
                <a:off x="3594116" y="3779733"/>
                <a:ext cx="1802225" cy="1638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𝑡</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.183</m:t>
                          </m:r>
                          <m:rad>
                            <m:radPr>
                              <m:degHide m:val="on"/>
                              <m:ctrlPr>
                                <a:rPr lang="en-US" b="0" i="1" smtClean="0">
                                  <a:latin typeface="Cambria Math" panose="02040503050406030204" pitchFamily="18" charset="0"/>
                                </a:rPr>
                              </m:ctrlPr>
                            </m:radPr>
                            <m:deg/>
                            <m:e>
                              <m:r>
                                <a:rPr lang="en-US" b="0" i="1" smtClean="0">
                                  <a:latin typeface="Cambria Math"/>
                                </a:rPr>
                                <m:t>8 −2</m:t>
                              </m:r>
                            </m:e>
                          </m:rad>
                        </m:num>
                        <m:den>
                          <m:rad>
                            <m:radPr>
                              <m:degHide m:val="on"/>
                              <m:ctrlPr>
                                <a:rPr lang="en-US" b="0" i="1" smtClean="0">
                                  <a:latin typeface="Cambria Math" panose="02040503050406030204" pitchFamily="18" charset="0"/>
                                </a:rPr>
                              </m:ctrlPr>
                            </m:radPr>
                            <m:deg/>
                            <m:e>
                              <m:r>
                                <a:rPr lang="en-US" b="0" i="1" smtClean="0">
                                  <a:latin typeface="Cambria Math"/>
                                </a:rPr>
                                <m:t>1 −</m:t>
                              </m:r>
                              <m:sSup>
                                <m:sSupPr>
                                  <m:ctrlPr>
                                    <a:rPr lang="en-US" b="0" i="1" smtClean="0">
                                      <a:latin typeface="Cambria Math" panose="02040503050406030204" pitchFamily="18" charset="0"/>
                                    </a:rPr>
                                  </m:ctrlPr>
                                </m:sSupPr>
                                <m:e>
                                  <m:r>
                                    <a:rPr lang="en-US" b="0" i="1" smtClean="0">
                                      <a:latin typeface="Cambria Math"/>
                                    </a:rPr>
                                    <m:t>.183</m:t>
                                  </m:r>
                                </m:e>
                                <m:sup>
                                  <m:r>
                                    <a:rPr lang="en-US" b="0" i="1" smtClean="0">
                                      <a:latin typeface="Cambria Math"/>
                                    </a:rPr>
                                    <m:t>2</m:t>
                                  </m:r>
                                </m:sup>
                              </m:sSup>
                            </m:e>
                          </m:rad>
                        </m:den>
                      </m:f>
                    </m:oMath>
                  </m:oMathPara>
                </a14:m>
                <a:endParaRPr lang="en-US" b="0" i="1" dirty="0">
                  <a:latin typeface="Cambria Math"/>
                </a:endParaRPr>
              </a:p>
              <a:p>
                <a:pPr/>
                <a14:m>
                  <m:oMathPara xmlns:m="http://schemas.openxmlformats.org/officeDocument/2006/math">
                    <m:oMathParaPr>
                      <m:jc m:val="centerGroup"/>
                    </m:oMathParaPr>
                    <m:oMath xmlns:m="http://schemas.openxmlformats.org/officeDocument/2006/math">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.183</m:t>
                          </m:r>
                          <m:rad>
                            <m:radPr>
                              <m:degHide m:val="on"/>
                              <m:ctrlPr>
                                <a:rPr lang="en-US" b="0" i="1" smtClean="0">
                                  <a:latin typeface="Cambria Math" panose="02040503050406030204" pitchFamily="18" charset="0"/>
                                </a:rPr>
                              </m:ctrlPr>
                            </m:radPr>
                            <m:deg/>
                            <m:e>
                              <m:r>
                                <a:rPr lang="en-US" b="0" i="1" smtClean="0">
                                  <a:latin typeface="Cambria Math"/>
                                </a:rPr>
                                <m:t>6</m:t>
                              </m:r>
                            </m:e>
                          </m:rad>
                        </m:num>
                        <m:den>
                          <m:rad>
                            <m:radPr>
                              <m:degHide m:val="on"/>
                              <m:ctrlPr>
                                <a:rPr lang="en-US" b="0" i="1" smtClean="0">
                                  <a:latin typeface="Cambria Math" panose="02040503050406030204" pitchFamily="18" charset="0"/>
                                </a:rPr>
                              </m:ctrlPr>
                            </m:radPr>
                            <m:deg/>
                            <m:e>
                              <m:r>
                                <a:rPr lang="en-US" b="0" i="1" smtClean="0">
                                  <a:latin typeface="Cambria Math"/>
                                </a:rPr>
                                <m:t>1−.033</m:t>
                              </m:r>
                            </m:e>
                          </m:rad>
                        </m:den>
                      </m:f>
                      <m:r>
                        <a:rPr lang="en-US" b="0" i="1" smtClean="0">
                          <a:latin typeface="Cambria Math"/>
                        </a:rPr>
                        <m:t> </m:t>
                      </m:r>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a:rPr>
                        <m:t>=.4563</m:t>
                      </m:r>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3594116" y="3779733"/>
                <a:ext cx="1802225" cy="1638525"/>
              </a:xfrm>
              <a:prstGeom prst="rect">
                <a:avLst/>
              </a:prstGeom>
              <a:blipFill rotWithShape="0">
                <a:blip r:embed="rId3"/>
                <a:stretch>
                  <a:fillRect/>
                </a:stretch>
              </a:blipFill>
            </p:spPr>
            <p:txBody>
              <a:bodyPr/>
              <a:lstStyle/>
              <a:p>
                <a:r>
                  <a:rPr lang="en-US">
                    <a:noFill/>
                  </a:rPr>
                  <a:t> </a:t>
                </a:r>
              </a:p>
            </p:txBody>
          </p:sp>
        </mc:Fallback>
      </mc:AlternateContent>
      <p:sp>
        <p:nvSpPr>
          <p:cNvPr id="11" name="TextBox 10"/>
          <p:cNvSpPr txBox="1"/>
          <p:nvPr/>
        </p:nvSpPr>
        <p:spPr>
          <a:xfrm>
            <a:off x="7073884" y="3740204"/>
            <a:ext cx="2145679" cy="369332"/>
          </a:xfrm>
          <a:prstGeom prst="rect">
            <a:avLst/>
          </a:prstGeom>
          <a:noFill/>
        </p:spPr>
        <p:txBody>
          <a:bodyPr wrap="square" rtlCol="0">
            <a:spAutoFit/>
          </a:bodyPr>
          <a:lstStyle/>
          <a:p>
            <a:pPr algn="ctr"/>
            <a:r>
              <a:rPr lang="en-US" dirty="0"/>
              <a:t>FTR Ho</a:t>
            </a:r>
          </a:p>
        </p:txBody>
      </p:sp>
      <p:pic>
        <p:nvPicPr>
          <p:cNvPr id="2" name="Picture 1"/>
          <p:cNvPicPr>
            <a:picLocks noChangeAspect="1"/>
          </p:cNvPicPr>
          <p:nvPr/>
        </p:nvPicPr>
        <p:blipFill>
          <a:blip r:embed="rId4"/>
          <a:stretch>
            <a:fillRect/>
          </a:stretch>
        </p:blipFill>
        <p:spPr>
          <a:xfrm>
            <a:off x="1985365" y="3684321"/>
            <a:ext cx="1404500" cy="914674"/>
          </a:xfrm>
          <a:prstGeom prst="rect">
            <a:avLst/>
          </a:prstGeom>
        </p:spPr>
      </p:pic>
      <p:sp>
        <p:nvSpPr>
          <p:cNvPr id="13" name="TextBox 12"/>
          <p:cNvSpPr txBox="1"/>
          <p:nvPr/>
        </p:nvSpPr>
        <p:spPr>
          <a:xfrm>
            <a:off x="5334000" y="3772327"/>
            <a:ext cx="2145679" cy="369332"/>
          </a:xfrm>
          <a:prstGeom prst="rect">
            <a:avLst/>
          </a:prstGeom>
          <a:noFill/>
        </p:spPr>
        <p:txBody>
          <a:bodyPr wrap="square" rtlCol="0">
            <a:spAutoFit/>
          </a:bodyPr>
          <a:lstStyle/>
          <a:p>
            <a:pPr algn="ctr"/>
            <a:r>
              <a:rPr lang="en-US" dirty="0" err="1"/>
              <a:t>pvalue</a:t>
            </a:r>
            <a:r>
              <a:rPr lang="en-US" dirty="0"/>
              <a:t> =.6642 </a:t>
            </a:r>
          </a:p>
        </p:txBody>
      </p:sp>
      <p:pic>
        <p:nvPicPr>
          <p:cNvPr id="3" name="Picture 2"/>
          <p:cNvPicPr>
            <a:picLocks noChangeAspect="1"/>
          </p:cNvPicPr>
          <p:nvPr/>
        </p:nvPicPr>
        <p:blipFill>
          <a:blip r:embed="rId5"/>
          <a:stretch>
            <a:fillRect/>
          </a:stretch>
        </p:blipFill>
        <p:spPr>
          <a:xfrm>
            <a:off x="199684" y="3740204"/>
            <a:ext cx="1649116" cy="1625922"/>
          </a:xfrm>
          <a:prstGeom prst="rect">
            <a:avLst/>
          </a:prstGeom>
        </p:spPr>
      </p:pic>
    </p:spTree>
    <p:extLst>
      <p:ext uri="{BB962C8B-B14F-4D97-AF65-F5344CB8AC3E}">
        <p14:creationId xmlns:p14="http://schemas.microsoft.com/office/powerpoint/2010/main" val="21287118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0727"/>
                                        </p:tgtEl>
                                        <p:attrNameLst>
                                          <p:attrName>style.visibility</p:attrName>
                                        </p:attrNameLst>
                                      </p:cBhvr>
                                      <p:to>
                                        <p:strVal val="visible"/>
                                      </p:to>
                                    </p:set>
                                    <p:anim calcmode="lin" valueType="num">
                                      <p:cBhvr additive="base">
                                        <p:cTn id="22" dur="500" fill="hold"/>
                                        <p:tgtEl>
                                          <p:spTgt spid="30727"/>
                                        </p:tgtEl>
                                        <p:attrNameLst>
                                          <p:attrName>ppt_x</p:attrName>
                                        </p:attrNameLst>
                                      </p:cBhvr>
                                      <p:tavLst>
                                        <p:tav tm="0">
                                          <p:val>
                                            <p:strVal val="#ppt_x"/>
                                          </p:val>
                                        </p:tav>
                                        <p:tav tm="100000">
                                          <p:val>
                                            <p:strVal val="#ppt_x"/>
                                          </p:val>
                                        </p:tav>
                                      </p:tavLst>
                                    </p:anim>
                                    <p:anim calcmode="lin" valueType="num">
                                      <p:cBhvr additive="base">
                                        <p:cTn id="23" dur="500" fill="hold"/>
                                        <p:tgtEl>
                                          <p:spTgt spid="30727"/>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anim calcmode="lin" valueType="num">
                                      <p:cBhvr additive="base">
                                        <p:cTn id="4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0730"/>
                                        </p:tgtEl>
                                        <p:attrNameLst>
                                          <p:attrName>style.visibility</p:attrName>
                                        </p:attrNameLst>
                                      </p:cBhvr>
                                      <p:to>
                                        <p:strVal val="visible"/>
                                      </p:to>
                                    </p:set>
                                    <p:anim calcmode="lin" valueType="num">
                                      <p:cBhvr additive="base">
                                        <p:cTn id="49" dur="500" fill="hold"/>
                                        <p:tgtEl>
                                          <p:spTgt spid="30730"/>
                                        </p:tgtEl>
                                        <p:attrNameLst>
                                          <p:attrName>ppt_x</p:attrName>
                                        </p:attrNameLst>
                                      </p:cBhvr>
                                      <p:tavLst>
                                        <p:tav tm="0">
                                          <p:val>
                                            <p:strVal val="#ppt_x"/>
                                          </p:val>
                                        </p:tav>
                                        <p:tav tm="100000">
                                          <p:val>
                                            <p:strVal val="#ppt_x"/>
                                          </p:val>
                                        </p:tav>
                                      </p:tavLst>
                                    </p:anim>
                                    <p:anim calcmode="lin" valueType="num">
                                      <p:cBhvr additive="base">
                                        <p:cTn id="50" dur="500" fill="hold"/>
                                        <p:tgtEl>
                                          <p:spTgt spid="307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7" grpId="0"/>
      <p:bldP spid="30730" grpId="0"/>
      <p:bldP spid="14" grpId="0"/>
      <p:bldP spid="11"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03200" y="165100"/>
            <a:ext cx="8699500"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a:spcBef>
                <a:spcPct val="0"/>
              </a:spcBef>
              <a:buFontTx/>
              <a:buNone/>
            </a:pPr>
            <a:r>
              <a:rPr lang="en-US" altLang="en-US" sz="4000" b="1">
                <a:solidFill>
                  <a:srgbClr val="008000"/>
                </a:solidFill>
              </a:rPr>
              <a:t>Scatterplots of Paired Data</a:t>
            </a:r>
          </a:p>
        </p:txBody>
      </p:sp>
      <p:pic>
        <p:nvPicPr>
          <p:cNvPr id="8196" name="Picture 4" descr="10_02a"/>
          <p:cNvPicPr>
            <a:picLocks noChangeAspect="1" noChangeArrowheads="1"/>
          </p:cNvPicPr>
          <p:nvPr/>
        </p:nvPicPr>
        <p:blipFill>
          <a:blip r:embed="rId3">
            <a:extLst>
              <a:ext uri="{28A0092B-C50C-407E-A947-70E740481C1C}">
                <a14:useLocalDpi xmlns:a14="http://schemas.microsoft.com/office/drawing/2010/main" val="0"/>
              </a:ext>
            </a:extLst>
          </a:blip>
          <a:srcRect b="50528"/>
          <a:stretch>
            <a:fillRect/>
          </a:stretch>
        </p:blipFill>
        <p:spPr bwMode="auto">
          <a:xfrm>
            <a:off x="958850" y="971550"/>
            <a:ext cx="731837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5" descr="10_02a"/>
          <p:cNvPicPr>
            <a:picLocks noChangeAspect="1" noChangeArrowheads="1"/>
          </p:cNvPicPr>
          <p:nvPr/>
        </p:nvPicPr>
        <p:blipFill>
          <a:blip r:embed="rId3">
            <a:extLst>
              <a:ext uri="{28A0092B-C50C-407E-A947-70E740481C1C}">
                <a14:useLocalDpi xmlns:a14="http://schemas.microsoft.com/office/drawing/2010/main" val="0"/>
              </a:ext>
            </a:extLst>
          </a:blip>
          <a:srcRect t="49170"/>
          <a:stretch>
            <a:fillRect/>
          </a:stretch>
        </p:blipFill>
        <p:spPr bwMode="auto">
          <a:xfrm>
            <a:off x="922338" y="3419475"/>
            <a:ext cx="7318375" cy="267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additive="base">
                                        <p:cTn id="7" dur="500" fill="hold"/>
                                        <p:tgtEl>
                                          <p:spTgt spid="8196"/>
                                        </p:tgtEl>
                                        <p:attrNameLst>
                                          <p:attrName>ppt_x</p:attrName>
                                        </p:attrNameLst>
                                      </p:cBhvr>
                                      <p:tavLst>
                                        <p:tav tm="0">
                                          <p:val>
                                            <p:strVal val="0-#ppt_w/2"/>
                                          </p:val>
                                        </p:tav>
                                        <p:tav tm="100000">
                                          <p:val>
                                            <p:strVal val="#ppt_x"/>
                                          </p:val>
                                        </p:tav>
                                      </p:tavLst>
                                    </p:anim>
                                    <p:anim calcmode="lin" valueType="num">
                                      <p:cBhvr additive="base">
                                        <p:cTn id="8" dur="500" fill="hold"/>
                                        <p:tgtEl>
                                          <p:spTgt spid="819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8197"/>
                                        </p:tgtEl>
                                        <p:attrNameLst>
                                          <p:attrName>style.visibility</p:attrName>
                                        </p:attrNameLst>
                                      </p:cBhvr>
                                      <p:to>
                                        <p:strVal val="visible"/>
                                      </p:to>
                                    </p:set>
                                    <p:anim calcmode="lin" valueType="num">
                                      <p:cBhvr additive="base">
                                        <p:cTn id="13" dur="500" fill="hold"/>
                                        <p:tgtEl>
                                          <p:spTgt spid="8197"/>
                                        </p:tgtEl>
                                        <p:attrNameLst>
                                          <p:attrName>ppt_x</p:attrName>
                                        </p:attrNameLst>
                                      </p:cBhvr>
                                      <p:tavLst>
                                        <p:tav tm="0">
                                          <p:val>
                                            <p:strVal val="1+#ppt_w/2"/>
                                          </p:val>
                                        </p:tav>
                                        <p:tav tm="100000">
                                          <p:val>
                                            <p:strVal val="#ppt_x"/>
                                          </p:val>
                                        </p:tav>
                                      </p:tavLst>
                                    </p:anim>
                                    <p:anim calcmode="lin" valueType="num">
                                      <p:cBhvr additive="base">
                                        <p:cTn id="14" dur="500" fill="hold"/>
                                        <p:tgtEl>
                                          <p:spTgt spid="81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203200" y="165100"/>
            <a:ext cx="8699500"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eaLnBrk="0" hangingPunct="0">
              <a:spcBef>
                <a:spcPct val="20000"/>
              </a:spcBef>
              <a:buChar char="•"/>
              <a:defRPr sz="3200">
                <a:solidFill>
                  <a:schemeClr val="tx1"/>
                </a:solidFill>
                <a:latin typeface="Arial" charset="0"/>
                <a:ea typeface="ＭＳ Ｐゴシック" pitchFamily="34" charset="-128"/>
              </a:defRPr>
            </a:lvl1pPr>
            <a:lvl2pPr marL="37931725" indent="-37474525" eaLnBrk="0" hangingPunct="0">
              <a:spcBef>
                <a:spcPct val="20000"/>
              </a:spcBef>
              <a:buChar char="–"/>
              <a:defRPr sz="2800">
                <a:solidFill>
                  <a:schemeClr val="tx1"/>
                </a:solidFill>
                <a:latin typeface="Arial" charset="0"/>
                <a:ea typeface="ＭＳ Ｐゴシック" pitchFamily="34" charset="-128"/>
              </a:defRPr>
            </a:lvl2pPr>
            <a:lvl3pPr marL="1143000" indent="-228600" eaLnBrk="0" hangingPunct="0">
              <a:spcBef>
                <a:spcPct val="20000"/>
              </a:spcBef>
              <a:buChar char="•"/>
              <a:defRPr sz="2400">
                <a:solidFill>
                  <a:schemeClr val="tx1"/>
                </a:solidFill>
                <a:latin typeface="Arial" charset="0"/>
                <a:ea typeface="ＭＳ Ｐゴシック" pitchFamily="34" charset="-128"/>
              </a:defRPr>
            </a:lvl3pPr>
            <a:lvl4pPr marL="1600200" indent="-228600" eaLnBrk="0" hangingPunct="0">
              <a:spcBef>
                <a:spcPct val="20000"/>
              </a:spcBef>
              <a:buChar char="–"/>
              <a:defRPr sz="2000">
                <a:solidFill>
                  <a:schemeClr val="tx1"/>
                </a:solidFill>
                <a:latin typeface="Arial" charset="0"/>
                <a:ea typeface="ＭＳ Ｐゴシック" pitchFamily="34" charset="-128"/>
              </a:defRPr>
            </a:lvl4pPr>
            <a:lvl5pPr marL="2057400" indent="-228600" eaLnBrk="0" hangingPunct="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a:spcBef>
                <a:spcPct val="0"/>
              </a:spcBef>
              <a:buFontTx/>
              <a:buNone/>
            </a:pPr>
            <a:r>
              <a:rPr lang="en-US" altLang="en-US" sz="4000" b="1">
                <a:solidFill>
                  <a:srgbClr val="008000"/>
                </a:solidFill>
              </a:rPr>
              <a:t>Scatterplots of Paired Data</a:t>
            </a:r>
          </a:p>
        </p:txBody>
      </p:sp>
      <p:pic>
        <p:nvPicPr>
          <p:cNvPr id="10244" name="Picture 4" descr="10_02b"/>
          <p:cNvPicPr>
            <a:picLocks noChangeAspect="1" noChangeArrowheads="1"/>
          </p:cNvPicPr>
          <p:nvPr/>
        </p:nvPicPr>
        <p:blipFill rotWithShape="1">
          <a:blip r:embed="rId3">
            <a:extLst>
              <a:ext uri="{28A0092B-C50C-407E-A947-70E740481C1C}">
                <a14:useLocalDpi xmlns:a14="http://schemas.microsoft.com/office/drawing/2010/main" val="0"/>
              </a:ext>
            </a:extLst>
          </a:blip>
          <a:srcRect r="66463" b="9437"/>
          <a:stretch/>
        </p:blipFill>
        <p:spPr bwMode="auto">
          <a:xfrm>
            <a:off x="615950" y="1631951"/>
            <a:ext cx="2695575" cy="362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5" descr="10_02b"/>
          <p:cNvPicPr>
            <a:picLocks noChangeAspect="1" noChangeArrowheads="1"/>
          </p:cNvPicPr>
          <p:nvPr/>
        </p:nvPicPr>
        <p:blipFill rotWithShape="1">
          <a:blip r:embed="rId3">
            <a:extLst>
              <a:ext uri="{28A0092B-C50C-407E-A947-70E740481C1C}">
                <a14:useLocalDpi xmlns:a14="http://schemas.microsoft.com/office/drawing/2010/main" val="0"/>
              </a:ext>
            </a:extLst>
          </a:blip>
          <a:srcRect l="33043" b="9715"/>
          <a:stretch/>
        </p:blipFill>
        <p:spPr bwMode="auto">
          <a:xfrm>
            <a:off x="3192463" y="1566863"/>
            <a:ext cx="5381625" cy="361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685801" y="5254090"/>
            <a:ext cx="2438400" cy="307777"/>
          </a:xfrm>
          <a:prstGeom prst="rect">
            <a:avLst/>
          </a:prstGeom>
          <a:solidFill>
            <a:schemeClr val="bg1"/>
          </a:solidFill>
        </p:spPr>
        <p:txBody>
          <a:bodyPr wrap="square" rtlCol="0">
            <a:spAutoFit/>
          </a:bodyPr>
          <a:lstStyle/>
          <a:p>
            <a:pPr algn="ctr"/>
            <a:r>
              <a:rPr lang="en-US" sz="1400" b="1" dirty="0"/>
              <a:t>No relationship: r = -.0045</a:t>
            </a:r>
          </a:p>
        </p:txBody>
      </p:sp>
      <p:sp>
        <p:nvSpPr>
          <p:cNvPr id="6" name="TextBox 5"/>
          <p:cNvSpPr txBox="1"/>
          <p:nvPr/>
        </p:nvSpPr>
        <p:spPr>
          <a:xfrm>
            <a:off x="3886200" y="5254089"/>
            <a:ext cx="4343400" cy="307777"/>
          </a:xfrm>
          <a:prstGeom prst="rect">
            <a:avLst/>
          </a:prstGeom>
          <a:solidFill>
            <a:schemeClr val="bg1"/>
          </a:solidFill>
        </p:spPr>
        <p:txBody>
          <a:bodyPr wrap="square" rtlCol="0">
            <a:spAutoFit/>
          </a:bodyPr>
          <a:lstStyle/>
          <a:p>
            <a:pPr algn="ctr"/>
            <a:r>
              <a:rPr lang="en-US" sz="1400" b="1" dirty="0"/>
              <a:t>Non linear relationship: r = .00072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 calcmode="lin" valueType="num">
                                      <p:cBhvr additive="base">
                                        <p:cTn id="7" dur="500" fill="hold"/>
                                        <p:tgtEl>
                                          <p:spTgt spid="10244"/>
                                        </p:tgtEl>
                                        <p:attrNameLst>
                                          <p:attrName>ppt_x</p:attrName>
                                        </p:attrNameLst>
                                      </p:cBhvr>
                                      <p:tavLst>
                                        <p:tav tm="0">
                                          <p:val>
                                            <p:strVal val="#ppt_x"/>
                                          </p:val>
                                        </p:tav>
                                        <p:tav tm="100000">
                                          <p:val>
                                            <p:strVal val="#ppt_x"/>
                                          </p:val>
                                        </p:tav>
                                      </p:tavLst>
                                    </p:anim>
                                    <p:anim calcmode="lin" valueType="num">
                                      <p:cBhvr additive="base">
                                        <p:cTn id="8" dur="500" fill="hold"/>
                                        <p:tgtEl>
                                          <p:spTgt spid="1024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nodeType="clickEffect">
                                  <p:stCondLst>
                                    <p:cond delay="0"/>
                                  </p:stCondLst>
                                  <p:childTnLst>
                                    <p:set>
                                      <p:cBhvr>
                                        <p:cTn id="17" dur="1" fill="hold">
                                          <p:stCondLst>
                                            <p:cond delay="0"/>
                                          </p:stCondLst>
                                        </p:cTn>
                                        <p:tgtEl>
                                          <p:spTgt spid="10245"/>
                                        </p:tgtEl>
                                        <p:attrNameLst>
                                          <p:attrName>style.visibility</p:attrName>
                                        </p:attrNameLst>
                                      </p:cBhvr>
                                      <p:to>
                                        <p:strVal val="visible"/>
                                      </p:to>
                                    </p:set>
                                    <p:anim calcmode="lin" valueType="num">
                                      <p:cBhvr additive="base">
                                        <p:cTn id="18" dur="500" fill="hold"/>
                                        <p:tgtEl>
                                          <p:spTgt spid="10245"/>
                                        </p:tgtEl>
                                        <p:attrNameLst>
                                          <p:attrName>ppt_x</p:attrName>
                                        </p:attrNameLst>
                                      </p:cBhvr>
                                      <p:tavLst>
                                        <p:tav tm="0">
                                          <p:val>
                                            <p:strVal val="#ppt_x"/>
                                          </p:val>
                                        </p:tav>
                                        <p:tav tm="100000">
                                          <p:val>
                                            <p:strVal val="#ppt_x"/>
                                          </p:val>
                                        </p:tav>
                                      </p:tavLst>
                                    </p:anim>
                                    <p:anim calcmode="lin" valueType="num">
                                      <p:cBhvr additive="base">
                                        <p:cTn id="19" dur="500" fill="hold"/>
                                        <p:tgtEl>
                                          <p:spTgt spid="10245"/>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custDataLst>
              <p:tags r:id="rId2"/>
            </p:custDataLst>
          </p:nvPr>
        </p:nvSpPr>
        <p:spPr/>
        <p:txBody>
          <a:bodyPr/>
          <a:lstStyle/>
          <a:p>
            <a:r>
              <a:rPr lang="en-US" altLang="en-US">
                <a:ea typeface="ＭＳ Ｐゴシック" pitchFamily="34" charset="-128"/>
              </a:rPr>
              <a:t>Which correlation coefficient best describes the scatter plot?</a:t>
            </a:r>
          </a:p>
        </p:txBody>
      </p:sp>
      <p:sp>
        <p:nvSpPr>
          <p:cNvPr id="7171" name="Text Placeholder 2"/>
          <p:cNvSpPr>
            <a:spLocks noGrp="1"/>
          </p:cNvSpPr>
          <p:nvPr>
            <p:ph type="body" idx="1"/>
            <p:custDataLst>
              <p:tags r:id="rId3"/>
            </p:custDataLst>
          </p:nvPr>
        </p:nvSpPr>
        <p:spPr>
          <a:xfrm>
            <a:off x="546100" y="2362200"/>
            <a:ext cx="8140700" cy="4267200"/>
          </a:xfrm>
        </p:spPr>
        <p:txBody>
          <a:bodyPr/>
          <a:lstStyle/>
          <a:p>
            <a:pPr marL="514350" indent="-514350">
              <a:buFontTx/>
              <a:buAutoNum type="alphaUcPeriod"/>
            </a:pPr>
            <a:r>
              <a:rPr lang="en-US" altLang="en-US">
                <a:ea typeface="ＭＳ Ｐゴシック" pitchFamily="34" charset="-128"/>
              </a:rPr>
              <a:t>r = .32</a:t>
            </a:r>
          </a:p>
          <a:p>
            <a:pPr marL="514350" indent="-514350">
              <a:buFontTx/>
              <a:buAutoNum type="alphaUcPeriod"/>
            </a:pPr>
            <a:r>
              <a:rPr lang="en-US" altLang="en-US">
                <a:ea typeface="ＭＳ Ｐゴシック" pitchFamily="34" charset="-128"/>
              </a:rPr>
              <a:t>r = 0</a:t>
            </a:r>
          </a:p>
          <a:p>
            <a:pPr marL="514350" indent="-514350">
              <a:buFontTx/>
              <a:buAutoNum type="alphaUcPeriod"/>
            </a:pPr>
            <a:r>
              <a:rPr lang="en-US" altLang="en-US">
                <a:ea typeface="ＭＳ Ｐゴシック" pitchFamily="34" charset="-128"/>
              </a:rPr>
              <a:t>r = -1</a:t>
            </a:r>
          </a:p>
          <a:p>
            <a:pPr marL="514350" indent="-514350">
              <a:buFontTx/>
              <a:buAutoNum type="alphaUcPeriod"/>
            </a:pPr>
            <a:r>
              <a:rPr lang="en-US" altLang="en-US">
                <a:ea typeface="ＭＳ Ｐゴシック" pitchFamily="34" charset="-128"/>
              </a:rPr>
              <a:t>r = -.78</a:t>
            </a:r>
          </a:p>
          <a:p>
            <a:pPr marL="514350" indent="-514350">
              <a:buFontTx/>
              <a:buAutoNum type="alphaUcPeriod"/>
            </a:pPr>
            <a:r>
              <a:rPr lang="en-US" altLang="en-US">
                <a:ea typeface="ＭＳ Ｐゴシック" pitchFamily="34" charset="-128"/>
              </a:rPr>
              <a:t>r = -.1</a:t>
            </a:r>
          </a:p>
          <a:p>
            <a:pPr marL="514350" indent="-514350">
              <a:buFontTx/>
              <a:buAutoNum type="alphaUcPeriod"/>
            </a:pPr>
            <a:r>
              <a:rPr lang="en-US" altLang="en-US">
                <a:ea typeface="ＭＳ Ｐゴシック" pitchFamily="34" charset="-128"/>
              </a:rPr>
              <a:t>r = .80</a:t>
            </a:r>
          </a:p>
          <a:p>
            <a:pPr marL="514350" indent="-514350">
              <a:buFontTx/>
              <a:buAutoNum type="alphaUcPeriod"/>
            </a:pPr>
            <a:endParaRPr lang="en-US" altLang="en-US">
              <a:ea typeface="ＭＳ Ｐゴシック" pitchFamily="34" charset="-128"/>
            </a:endParaRPr>
          </a:p>
        </p:txBody>
      </p:sp>
      <p:pic>
        <p:nvPicPr>
          <p:cNvPr id="7172" name="Picture 2" descr="http://www.statmethods.net/graphs/images/scatterplot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1676400"/>
            <a:ext cx="4813300" cy="481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6213" y="4191000"/>
            <a:ext cx="425450" cy="382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custDataLst>
              <p:tags r:id="rId2"/>
            </p:custDataLst>
          </p:nvPr>
        </p:nvSpPr>
        <p:spPr/>
        <p:txBody>
          <a:bodyPr/>
          <a:lstStyle/>
          <a:p>
            <a:r>
              <a:rPr lang="en-US" altLang="en-US">
                <a:ea typeface="ＭＳ Ｐゴシック" pitchFamily="34" charset="-128"/>
              </a:rPr>
              <a:t>Which correlation coefficient best describes the scatter plot?</a:t>
            </a:r>
          </a:p>
        </p:txBody>
      </p:sp>
      <p:sp>
        <p:nvSpPr>
          <p:cNvPr id="8195" name="Text Placeholder 2"/>
          <p:cNvSpPr>
            <a:spLocks noGrp="1"/>
          </p:cNvSpPr>
          <p:nvPr>
            <p:ph type="body" idx="1"/>
            <p:custDataLst>
              <p:tags r:id="rId3"/>
            </p:custDataLst>
          </p:nvPr>
        </p:nvSpPr>
        <p:spPr>
          <a:xfrm>
            <a:off x="546100" y="2362200"/>
            <a:ext cx="8140700" cy="4267200"/>
          </a:xfrm>
        </p:spPr>
        <p:txBody>
          <a:bodyPr/>
          <a:lstStyle/>
          <a:p>
            <a:pPr marL="514350" indent="-514350">
              <a:buFontTx/>
              <a:buAutoNum type="alphaUcPeriod"/>
            </a:pPr>
            <a:r>
              <a:rPr lang="en-US" altLang="en-US" dirty="0">
                <a:ea typeface="ＭＳ Ｐゴシック" pitchFamily="34" charset="-128"/>
              </a:rPr>
              <a:t>r = .32</a:t>
            </a:r>
          </a:p>
          <a:p>
            <a:pPr marL="514350" indent="-514350">
              <a:buFontTx/>
              <a:buAutoNum type="alphaUcPeriod"/>
            </a:pPr>
            <a:r>
              <a:rPr lang="en-US" altLang="en-US" dirty="0">
                <a:ea typeface="ＭＳ Ｐゴシック" pitchFamily="34" charset="-128"/>
              </a:rPr>
              <a:t>r = -.89</a:t>
            </a:r>
          </a:p>
          <a:p>
            <a:pPr marL="514350" indent="-514350">
              <a:buFontTx/>
              <a:buAutoNum type="alphaUcPeriod"/>
            </a:pPr>
            <a:r>
              <a:rPr lang="en-US" altLang="en-US" dirty="0">
                <a:ea typeface="ＭＳ Ｐゴシック" pitchFamily="34" charset="-128"/>
              </a:rPr>
              <a:t>r = 1</a:t>
            </a:r>
          </a:p>
          <a:p>
            <a:pPr marL="514350" indent="-514350">
              <a:buFontTx/>
              <a:buAutoNum type="alphaUcPeriod"/>
            </a:pPr>
            <a:r>
              <a:rPr lang="en-US" altLang="en-US" dirty="0">
                <a:ea typeface="ＭＳ Ｐゴシック" pitchFamily="34" charset="-128"/>
              </a:rPr>
              <a:t>r = -.345</a:t>
            </a:r>
          </a:p>
          <a:p>
            <a:pPr marL="514350" indent="-514350">
              <a:buFontTx/>
              <a:buAutoNum type="alphaUcPeriod"/>
            </a:pPr>
            <a:r>
              <a:rPr lang="en-US" altLang="en-US" dirty="0">
                <a:ea typeface="ＭＳ Ｐゴシック" pitchFamily="34" charset="-128"/>
              </a:rPr>
              <a:t>r = .95</a:t>
            </a:r>
          </a:p>
          <a:p>
            <a:pPr marL="514350" indent="-514350">
              <a:buFontTx/>
              <a:buAutoNum type="alphaUcPeriod"/>
            </a:pPr>
            <a:r>
              <a:rPr lang="en-US" altLang="en-US" dirty="0">
                <a:ea typeface="ＭＳ Ｐゴシック" pitchFamily="34" charset="-128"/>
              </a:rPr>
              <a:t>r = -.5</a:t>
            </a:r>
          </a:p>
          <a:p>
            <a:pPr marL="514350" indent="-514350">
              <a:buFontTx/>
              <a:buAutoNum type="alphaUcPeriod"/>
            </a:pPr>
            <a:endParaRPr lang="en-US" altLang="en-US" dirty="0">
              <a:ea typeface="ＭＳ Ｐゴシック" pitchFamily="34" charset="-128"/>
            </a:endParaRPr>
          </a:p>
        </p:txBody>
      </p:sp>
      <p:pic>
        <p:nvPicPr>
          <p:cNvPr id="8196" name="Picture 2" descr="http://cnx.org/content/m10950/latest/age_scatterplot.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1600200"/>
            <a:ext cx="5562600" cy="505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AutoShape 12" descr="data:image/jpeg;base64,/9j/4AAQSkZJRgABAQAAAQABAAD/2wCEAAkGBw8OEA8ODxIPDxUVEBURGBcQDg8PDxkQFxQWGhQTFhQYHCggGBsnGxQTIj0tJSktLi4uFx8zODMsQygtLiwBCgoKDg0OGxAQGywlHyYsNDIwNzQsLCwyODc0LCwsNCs0NCwsLCw0NC0sLCw0NDIsLCwsLCwsLyw0LCwvLCwsLP/AABEIANUA7QMBEQACEQEDEQH/xAAcAAEAAwADAQEAAAAAAAAAAAAAAQYHAwQFAgj/xAA5EAACAQIDBQMLBAEFAQAAAAAAAQIDEQQhMQUGQVFhEhMyBxQiI1JicYGRsdFCocHw4UNTcsLxJP/EABsBAQACAwEBAAAAAAAAAAAAAAABBQMEBgIH/8QAMhEBAAEDAQUGBAcBAQEAAAAAAAECAwQRBRIxQdETISJRgbEyYXHwFCNDkaHB4ULxYv/aAAwDAQACEQMRAD8A3EAAAAAAAAAAAAAAAAAAAAAAAAAAAACs7ybyqjejQalU0ctYw6dZfYr8rM3fBRx9v9c/tXbMWNbVnvq5z5f77G5W03Vpzozk5Tg3JNu8nCTzzebtJv6oYF7epmieMffubAzZu25tVzrVHf8AWJ6T7wsxYOgAAAAAAAAAAAAAAAAAAAAAAAAAAAAAAFP3n3nt2qGGlnpKaenOMHz6/Qq8rM/4t+s9OrmNrbZ3dbNie/nP9R1U25WOT0dvZO0JYatCsr5PNc4PxL6fvYy2rk264qht4WTONfpuRy4/Tn9+bVKNWM4xnF3UkpJrRp6M6GmqKo1jg+jUVxXTFVPCX2S9AAAAAAAAAAAAAAAAAAAAAAAAAAAAKPvRvP2+1Qw79HSU0/FzjF+z14/DWpysve8FHDzcntXbG/rZsT3c58/lHy+fP6cancr3NIuAuBdNxdr3Twk3mryp35ayh8tfryLPAvfpz6dHWbAztY/D1z3xw/uP7/fyXEs3SgAAAAAAAAAAAAAAAAAAAAAAAAAhu2byBM6KHvVvN33aoUHanpKS1n0Xu/f4a0+Vl9p4KPh9/wDPf6ceQ2ttbtdbNmfDznz+X09/pxqtzRc9oXCdEXBoXA+8PXlTnGpBuMotST6omJmJ1jiyWrlVuuK6Z0mGrbF2nHF0Y1Y5PSS9ma1X94NF/YvRdo3o9X0HDyqcm1Fyn1+Uu+Zm0AAAAAAAAAAAAAAAAAAAAAAAIk0k28ks89LAmdO+Wf717zd/ehQdqekpLWfRe79ymysrtPBT8Pv/AJ7uQ2rtab2tqzPh5z5/57qvc0lAXJNEXBoXCUXAXA9jdfbTwda8r93O0ZrW3Ka6r7XNjGv9lXrynj19FnsvOnFu+L4Z49fRqUJJpNNNNXTTumuDRexOruYmJjWEhIAAAAAAAAAAAAAAAAAAAACG7ZsDPt7d5u/bw9B+rWUpL9b5L3fuU+Vldp4aPh9/893I7W2r2utm1Ph5z5/57qtc0lAi4C4Si4NC4NC4Si4EXBo0HcfFYrzdxlSlOCfq5SkoPsu90r6xX8tcMrTCrubmmndyddsa5kdhpVTrEcOX3C3FivQAAAAAAAAAAAAAAAAAAAAGf737z992sNh5er0nJPxv2U/Z+/w1qMvJ3/BTw5/P/Pf6ceU2ttXtNbNmfDznz+UfL3+nGpXNFz6LgLgRcJ0Lg0RcBcJIptpJNtuySV229EkExTMzpC9btbmpWrYxJvVUtUus+fw+vIssfC/6uft16Om2fsaKfzL8d/KOvRdUrZLIs3RJAAAAAAAAAAAAAAAAAAAABRN895u12sJh3l4ak09ecIvlz+nMq8vK18FHr0cztfaeuti1P1n+uv7KVcrnNlwaIuSkuDRFwaFwkuBy4TDVK040qUXOUnZJa/4RNNM1TpHFktWq7tUUURrMtL3Z3Xp4NKpUtUrW8X6Y81D86/AuMbFi34qu+p2GBsyjGjeq76/Py+nVYjbWgAAAAAAAAAAAAAAAAAAAACmb67zd32sLh5em8pzT8K9iL9r7fHSuzMnT8uie/n0UG1tpdn+Tanv5z5fL6+314UC5WOWLgRcBcCLhJcCLgdrZmz6uKqRo0Y9qT+UVHjKT4I90W6q53aeLPj41d+uKKI7/AL72q7vbBpYGFo+lNr0ptZvouUehc4+PTaj585dnhYNvFo0p485esbDdAAAAAAAAAAAAAAAAAAAAAVjfLeTzWPc0mnWktdexF/qfvcvr8dLLyezjdp4+yo2ptH8PTuUfFP8AHz6feuZyk3dvNvPN3dyochOszrKLhCLhJcGiLg0Lg0RcJd3Y+y6uMqqlSXVt+GMfabMlu3Vcq3aWzi4teRXuUf8AjWdh7HpYKn3dNXbzlJ+KUub6dOBd2bNNqnSHZ4uJbxqN2j1nzeiZWyAAAAAAA6W1tp08JSdaq3ZNJJWcnJ6JJ8dfozFdu02qd6pr5OTRj25uV8HNgsZTrwjVpSU4vRr7NcGeqLlNdO9TPcyWrtF2iK6J1iXOe2QAAAAAAAAAAPF3o29HA0r5SqSuoRfPjJ+6v8GvkX4tU/OeDRz82nGt6/8AU8IZPiMROpKVScnKUndt6tlJMzM6zxcVcrquVTVVOsy4rkPOhckRcBcJRcGhcDvbG2XVxlVUaS6yk/DGPtP+5nu3bquVbtLZxcWvIr3KfVrexNkUsFSVKkuspPxSlzf9yLuzZptU7tLs8bGox6Nyh6BlbAAAAAAAD5nNRTlJpJJttuySWrbImdO+UTMRGssp3q268bWvG6pwuoLS/Ob6v7W6lHkX5u168uXVxW0s2cm53fDHDq6+wtuVcFPtU/Si/FBv0ZL+H1++h5s3qrVWtLFh5tzFq1p745w1PZG1KWLpqrSd1o08pRl7MlwZdWr1N2nepdpj5NvIo36Jd0ys4AAAAAAAB09r7Sp4SjKvVeS0S8UpPSK6v/Jju3It070sORfosW5rr4ffcx7a20qmLqyr1Xm9FwjFaRXRfl8SiuVzcq3quLiMnIrv3Jrq+/k6dzywFwIuElwIuAuE6O5sjZtXF1Y0aSu3m2/DGPGUnwR7t26rlW7Sz42NXfriihr2wtj0sFSVKmrvWUmvSlLm/wAcC7s2abVOkOzxcajHo3KPX5vRMrYAAAAAAAAKDv7vDdvBUXkn61ri/wDbv9/pzKvNyNZ7On16df283N7Yz/0Lc/Xp1/bzUi5XudRcGju7I2tVwdRVaT6OL8Mo8mv7YyW7lVurepbWLlXMaveo9fm1jYe2aWNpd5TdmspRb9KMuT6deJd2b1N2nWHZ4uVbyaN6j1jyeiZWyAAAAAB81akYRlOTUYxTk23ZKKV22+REzERrKKqopjWeDIt7Nvyx1a6uqULqEdPjN9X+yt1vSZF6btWvLl1cdtHNnJud3wxw6vDuYFfoi4NC4EXAXCUXBo7Oz8FUxNSFGlHtSk7LklxbfBI9U0zVVu08WazYrvVxRRHe1/dzYVPAUu7h6UnZznbOUv4is7L8surFiLVOkcebscTEoxqN2njznzesZ20AAAAAAAAVrfPeJYOn3VNrvprLj2IcZvrrbr8DTy8js43afin+Pmq9p534ejdp+Kf4+fRlrlfN5/HNlO4+dZnWUXJEXAXA7eytqVcJVjWouzWTTzjKPGMlxR7t3KrdW9S2MbIrsV79Etb2DtqljqXeU8mspwb9KMuT5rk+P1RdWb1N2nWHZYmXRk0b1PrHk9MzNoAAAAGd+UPeLtN4Ki8k/WtcZcKfwXHrZcGVebf1ns6fXo53a+brPYUT9enVRrmgoNEXJNEXCS4C4EXCXJh6M6s406cXOUn2Ulq2xETM6Q9UW6q6oppjWZa9unu7DAUs7SqzXpyWn/CPur99eSV1j2ItU9/Hm6/Bwqcaj/6njP8AT3jYbwAAAAAAAB5W8e3KeBpOpK0pu6hC+cpfwlxf5Rgv34tU68+TUzMujGt71XHlDIcbi516k6tR9qUndv8AjokrL5FJVVNU71XFxd25VdrmurjLguQxouAuE6IuDQuB3NkbVq4SrGtSdmsmn4ZR4xkuR7t3KrdW9S2MbIrx69+hr+wtsUsbSVWm7cJRb9KMuT/PEu7N6m7TrDssbJoyKN+l6JlbAAAr2+e31gaFoP1tS8YaZc6nyv8AVrqa2Vf7Onu4z96tDaGX+Htd3xTw6+jIZSbbbbbebbd3fmymcfMzM6yi4EXAXAi4SXAK7aSzbyss3fkExEzOkNX3H3X8zh39ZJ1prTXu4P8ASve5v5dXbYuP2cb1XH2dVs7B7Cnfr+Kf4+S1m4swAAAAAAAABk2/GFxcMRKpifSjJ2pyjfu+xnaCX6Xbh8XnqUuVTcivWv06OR2pavxd37nfHLy+it3NZVlwlFwaFyTRFwkuBFwPQ2HtmrgqqrUnfhKLfoyj7L/PA92rlVurepbWLk149e9T6w2PY+1KWMpRr0XdPJp+KMuMZLg1+HxLu1cpuU71LsLF+i/RFdHD77ndMjM4sXiYUYTq1H2Ywi5N9EszzVVFMTM8HmuuKKZqq4QxPb+1p42vOvPK+UY+zTXhj+9/i2Ud25NyuapcZl5FWRdmufT6POuY2toi4NC4Si4C4EXCdGjeT3dfsqOOxEc2r0otaL/da58vrytY4mP+pV6dXQ7MwN3S9Xx5dV/LFdgAAAAAAAAABw4vC060JUqsYzjJWakrr/081UxVGk8Hi5bpuUzTVGsMt3s3SqYNutSvUo89Zw6S5rr9etRkY02u+O+n2+/Ny+fs2qxO/R30+yr3NZVlwIuAuBFwkuBFwaPX3Z2/UwFbtxvKErKcL5SjzXvLh/kzWb02qtY4c27hZdWNXrynjDZMDjKeIpwrUpKcJK6a/dPk07r5F1RXFdO9TwddbuU3KYqpnWJULym7du1gabyVp1bc9YQ+WUvnErs29rPZx69Pv5KTa+V+jT6/1H38mf3NBQ6FwaIuAuEouSFwLhuFuv53PzmvH1MHkmsqk1w6xXHnpzNvFx+0neq4e622bg9rPaVx4Y/lq5bOlAAAAAAAAAAAAAiUU000mmrNPNW5AZxvjuU6faxODi3DWVJK7jzlDnHpw4ZZKryMTd8VHDy6Oez9l6a3LPDnHRRLmio9EXAXBoi4SXBoXBoi4Fg3U3pqbPc42dSnJN9i9rVLejJctEn0+CNixkVWp84WGFnVY+scYn3eFiMRKrOdSb7UpScpN8ZN3bMEzMzrLSrqmuqaquMuO4eUXCdC4NEXAXCXtbp7AntCv2FeNONpVJLhHhFe87O3zfAzWbM3atOXNuYWJORXpyji2rC4eFKEaVOKhGKUUloki6ppimNIdXTTFMRTHBykvQAAAAAAAAAAAAAABQ99Ny+87WKwcbT1nTWkucocpdOPx1r8nE18dH7KXP2bv/mWuPOPP7/n3zV5ZPL73K1z0xp3Si5IXAi4NC4Toi4C4EXCS4NC4NEXCUXA7WzMBVxVWFCiu1KTsuSXGTfBJZnqiia53aeLLZs1Xa4op4tx2BsengaEaFPO2cpWs5Tesn/ckki7tWot07sOtx7FNmiKKXomRmAAAAAAAAAAAAAAAAACl77bmrFKWJwyUa2so5KNT8T68ePM0snF3/FRx91Vn7Pi946Pi92Vzi4txknFptNNNNNaprgyrc5NMxOkvm4RoXBoi4SXBoi4C4Si4C4EXAK7aSu23ZJK7vyRKYjWdIbLuHuysDR7yql39RLtcexHVU0/3fXnZFtjWOzp1njP3o6fBxIsUaz8U8ei0m03wAAAAAAAAAAAAAAAAAAAKfvvuesYniMOlGulmslGolwfKXJ/J8GtPJxt/wAVPH3VudgRejfo+L3ZJUi4txknFptNSTUlJZNNPRlU5uaZidJfNwhFwFwlFyQuDRFwnQuBFwNF8mW7Haa2hXjkn6mL4y41Wumi63fBM38Sxr+ZV6dV1s3D/Vrj6dWmFiuwAAAAAAAAAAAAAAAAAAAAACnb9bnrGReIw6Ua6WaySqxXB8pcn8nwa08nG3/FTx91bnYMXo36Pi92RVIuLcZJxabTTTTTWTTT0ZVudmmYnSXzcIRcBcJ0RcGhcCLhKw7lbuS2jiEpXVGFpVHplwgnzdvkrvkZ8ez2tXy5tzCxZvV9/wAMcejcKVOMIxhFKMYpRSSslFKySXBFzEadzpoiIjSH0EgAAAAAAAAAAAAAAAAAAAAAACk7/bnLFp4rDJKsl6UVl3kV/wB0vrpytp5OPv8Aip4+6tzsKLsb9Hxe7I5XTad01lZ5O/Iq3PTGndL5uAuBFwnQuDR2NnYKpiatOhSXanOXZS4dW+SSTb6I9U0zVMUwyW7dVyqKaeMt63d2NTwGHhh6eds5StZyqPxTf0+SSXAurVuLdO7DqLFmmzRFFL0zIzAAAAAAAAAAAAAAAAAAAAAAAAAAz3yi7m98pY3Cx9Ys6kIrxr24r21xXH466OVj6+OnjzVWfhb/AOZRHfzZXcrlHoi4NC4NEXCdGxeTXdjzSj51WjatVirJrOFJ5qPSTyb+S4MtMWzuRvTxl0GBi9lTvVcZXY21gAAAAAAAAAAAAAAAAAAAAAAAAAAAAyzyk7n932sfhY+i3erCK8L41Yr2efLXS9q7Kx9PHT69VNn4f6lEfXqzm5oqnRFwLp5Nd2fPK3nNWN6NGSyek6ys1Hqlk38lxZtYtnfq3p4QscDG7Srfq4R7tmLVfAAAAAAAAAAAAAAAAAAAAAAAAAAAAAESSaaeaeWeasBi/lD3ReBqecUF/wDPOWi/05v9D918H8uV6rJsbk70cFDm4nZzv08PZWtibLq42vTw1LxTetsoxXim+iX44mC3RNdW7DVs2Zu1xTD9BbI2dTwlGnh6StGEbLm3xk+rd38y6ooiimKYdLboiimKaeEO4ensAAAAAAAAAAAAAAAAAAAAAAAAAAAAAAcGNwlOvTnRqxU4Ti4yi9Gn9iJiKo0lFVMVRpPBW9x91aOz/OJxk6k5VZU1KUUpKjF+jD43zbyvllkYLFiLeujWxsamzrotZsNoAAAAAAAAAAAAAAAAAAAD/9k="/>
          <p:cNvSpPr>
            <a:spLocks noChangeAspect="1" noChangeArrowheads="1"/>
          </p:cNvSpPr>
          <p:nvPr/>
        </p:nvSpPr>
        <p:spPr bwMode="auto">
          <a:xfrm>
            <a:off x="84138"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en-US" altLang="en-US"/>
          </a:p>
        </p:txBody>
      </p:sp>
      <p:pic>
        <p:nvPicPr>
          <p:cNvPr id="26637" name="Picture 13"/>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6213" y="4800600"/>
            <a:ext cx="425450" cy="382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6637"/>
                                        </p:tgtEl>
                                        <p:attrNameLst>
                                          <p:attrName>style.visibility</p:attrName>
                                        </p:attrNameLst>
                                      </p:cBhvr>
                                      <p:to>
                                        <p:strVal val="visible"/>
                                      </p:to>
                                    </p:set>
                                    <p:animEffect transition="in" filter="fade">
                                      <p:cBhvr>
                                        <p:cTn id="7" dur="500"/>
                                        <p:tgtEl>
                                          <p:spTgt spid="26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custDataLst>
              <p:tags r:id="rId2"/>
            </p:custDataLst>
          </p:nvPr>
        </p:nvSpPr>
        <p:spPr/>
        <p:txBody>
          <a:bodyPr/>
          <a:lstStyle/>
          <a:p>
            <a:r>
              <a:rPr lang="en-US" altLang="en-US">
                <a:ea typeface="ＭＳ Ｐゴシック" pitchFamily="34" charset="-128"/>
              </a:rPr>
              <a:t>Which correlation coefficient best describes the scatter plot?</a:t>
            </a:r>
          </a:p>
        </p:txBody>
      </p:sp>
      <p:sp>
        <p:nvSpPr>
          <p:cNvPr id="8195" name="Text Placeholder 2"/>
          <p:cNvSpPr>
            <a:spLocks noGrp="1"/>
          </p:cNvSpPr>
          <p:nvPr>
            <p:ph type="body" idx="1"/>
            <p:custDataLst>
              <p:tags r:id="rId3"/>
            </p:custDataLst>
          </p:nvPr>
        </p:nvSpPr>
        <p:spPr>
          <a:xfrm>
            <a:off x="546100" y="2362200"/>
            <a:ext cx="8140700" cy="4267200"/>
          </a:xfrm>
        </p:spPr>
        <p:txBody>
          <a:bodyPr/>
          <a:lstStyle/>
          <a:p>
            <a:pPr marL="514350" indent="-514350">
              <a:buFontTx/>
              <a:buAutoNum type="alphaUcPeriod"/>
            </a:pPr>
            <a:r>
              <a:rPr lang="en-US" altLang="en-US" dirty="0">
                <a:ea typeface="ＭＳ Ｐゴシック" pitchFamily="34" charset="-128"/>
              </a:rPr>
              <a:t>r = .28</a:t>
            </a:r>
          </a:p>
          <a:p>
            <a:pPr marL="514350" indent="-514350">
              <a:buFontTx/>
              <a:buAutoNum type="alphaUcPeriod"/>
            </a:pPr>
            <a:r>
              <a:rPr lang="en-US" altLang="en-US" dirty="0">
                <a:ea typeface="ＭＳ Ｐゴシック" pitchFamily="34" charset="-128"/>
              </a:rPr>
              <a:t>r = -.49</a:t>
            </a:r>
          </a:p>
          <a:p>
            <a:pPr marL="514350" indent="-514350">
              <a:buFontTx/>
              <a:buAutoNum type="alphaUcPeriod"/>
            </a:pPr>
            <a:r>
              <a:rPr lang="en-US" altLang="en-US" dirty="0">
                <a:ea typeface="ＭＳ Ｐゴシック" pitchFamily="34" charset="-128"/>
              </a:rPr>
              <a:t>r = 1</a:t>
            </a:r>
          </a:p>
          <a:p>
            <a:pPr marL="514350" indent="-514350">
              <a:buFontTx/>
              <a:buAutoNum type="alphaUcPeriod"/>
            </a:pPr>
            <a:r>
              <a:rPr lang="en-US" altLang="en-US" dirty="0">
                <a:ea typeface="ＭＳ Ｐゴシック" pitchFamily="34" charset="-128"/>
              </a:rPr>
              <a:t>r = -.276</a:t>
            </a:r>
          </a:p>
          <a:p>
            <a:pPr marL="514350" indent="-514350">
              <a:buFontTx/>
              <a:buAutoNum type="alphaUcPeriod"/>
            </a:pPr>
            <a:r>
              <a:rPr lang="en-US" altLang="en-US" dirty="0">
                <a:ea typeface="ＭＳ Ｐゴシック" pitchFamily="34" charset="-128"/>
              </a:rPr>
              <a:t>r = .89</a:t>
            </a:r>
          </a:p>
          <a:p>
            <a:pPr marL="514350" indent="-514350">
              <a:buFontTx/>
              <a:buAutoNum type="alphaUcPeriod"/>
            </a:pPr>
            <a:r>
              <a:rPr lang="en-US" altLang="en-US" dirty="0">
                <a:ea typeface="ＭＳ Ｐゴシック" pitchFamily="34" charset="-128"/>
              </a:rPr>
              <a:t>r = .0003</a:t>
            </a:r>
          </a:p>
          <a:p>
            <a:pPr marL="514350" indent="-514350">
              <a:buFontTx/>
              <a:buAutoNum type="alphaUcPeriod"/>
            </a:pPr>
            <a:endParaRPr lang="en-US" altLang="en-US" dirty="0">
              <a:ea typeface="ＭＳ Ｐゴシック" pitchFamily="34" charset="-128"/>
            </a:endParaRPr>
          </a:p>
        </p:txBody>
      </p:sp>
      <p:sp>
        <p:nvSpPr>
          <p:cNvPr id="8197" name="AutoShape 12" descr="data:image/jpeg;base64,/9j/4AAQSkZJRgABAQAAAQABAAD/2wCEAAkGBw8OEA8ODxIPDxUVEBURGBcQDg8PDxkQFxQWGhQTFhQYHCggGBsnGxQTIj0tJSktLi4uFx8zODMsQygtLiwBCgoKDg0OGxAQGywlHyYsNDIwNzQsLCwyODc0LCwsNCs0NCwsLCw0NC0sLCw0NDIsLCwsLCwsLyw0LCwvLCwsLP/AABEIANUA7QMBEQACEQEDEQH/xAAcAAEAAwADAQEAAAAAAAAAAAAAAQYHAwQFAgj/xAA5EAACAQIDBQMLBAEFAQAAAAAAAQIDEQQhMQUGQVFhEhMyBxQiI1JicYGRsdFCocHw4UNTcsLxJP/EABsBAQACAwEBAAAAAAAAAAAAAAABBQMEBgIH/8QAMhEBAAEDAQUGBAcBAQEAAAAAAAECAwQRBRIxQdETISJRgbEyYXHwFCNDkaHB4ULxYv/aAAwDAQACEQMRAD8A3EAAAAAAAAAAAAAAAAAAAAAAAAAAAACs7ybyqjejQalU0ctYw6dZfYr8rM3fBRx9v9c/tXbMWNbVnvq5z5f77G5W03Vpzozk5Tg3JNu8nCTzzebtJv6oYF7epmieMffubAzZu25tVzrVHf8AWJ6T7wsxYOgAAAAAAAAAAAAAAAAAAAAAAAAAAAAAAFP3n3nt2qGGlnpKaenOMHz6/Qq8rM/4t+s9OrmNrbZ3dbNie/nP9R1U25WOT0dvZO0JYatCsr5PNc4PxL6fvYy2rk264qht4WTONfpuRy4/Tn9+bVKNWM4xnF3UkpJrRp6M6GmqKo1jg+jUVxXTFVPCX2S9AAAAAAAAAAAAAAAAAAAAAAAAAAAAKPvRvP2+1Qw79HSU0/FzjF+z14/DWpysve8FHDzcntXbG/rZsT3c58/lHy+fP6cancr3NIuAuBdNxdr3Twk3mryp35ayh8tfryLPAvfpz6dHWbAztY/D1z3xw/uP7/fyXEs3SgAAAAAAAAAAAAAAAAAAAAAAAAAhu2byBM6KHvVvN33aoUHanpKS1n0Xu/f4a0+Vl9p4KPh9/wDPf6ceQ2ttbtdbNmfDznz+X09/pxqtzRc9oXCdEXBoXA+8PXlTnGpBuMotST6omJmJ1jiyWrlVuuK6Z0mGrbF2nHF0Y1Y5PSS9ma1X94NF/YvRdo3o9X0HDyqcm1Fyn1+Uu+Zm0AAAAAAAAAAAAAAAAAAAAAAAIk0k28ks89LAmdO+Wf717zd/ehQdqekpLWfRe79ymysrtPBT8Pv/AJ7uQ2rtab2tqzPh5z5/57qvc0lAXJNEXBoXCUXAXA9jdfbTwda8r93O0ZrW3Ka6r7XNjGv9lXrynj19FnsvOnFu+L4Z49fRqUJJpNNNNXTTumuDRexOruYmJjWEhIAAAAAAAAAAAAAAAAAAAACG7ZsDPt7d5u/bw9B+rWUpL9b5L3fuU+Vldp4aPh9/893I7W2r2utm1Ph5z5/57qtc0lAi4C4Si4NC4NC4Si4EXBo0HcfFYrzdxlSlOCfq5SkoPsu90r6xX8tcMrTCrubmmndyddsa5kdhpVTrEcOX3C3FivQAAAAAAAAAAAAAAAAAAAAGf737z992sNh5er0nJPxv2U/Z+/w1qMvJ3/BTw5/P/Pf6ceU2ttXtNbNmfDznz+UfL3+nGpXNFz6LgLgRcJ0Lg0RcBcJIptpJNtuySV229EkExTMzpC9btbmpWrYxJvVUtUus+fw+vIssfC/6uft16Om2fsaKfzL8d/KOvRdUrZLIs3RJAAAAAAAAAAAAAAAAAAAABRN895u12sJh3l4ak09ecIvlz+nMq8vK18FHr0cztfaeuti1P1n+uv7KVcrnNlwaIuSkuDRFwaFwkuBy4TDVK040qUXOUnZJa/4RNNM1TpHFktWq7tUUURrMtL3Z3Xp4NKpUtUrW8X6Y81D86/AuMbFi34qu+p2GBsyjGjeq76/Py+nVYjbWgAAAAAAAAAAAAAAAAAAAACmb67zd32sLh5em8pzT8K9iL9r7fHSuzMnT8uie/n0UG1tpdn+Tanv5z5fL6+314UC5WOWLgRcBcCLhJcCLgdrZmz6uKqRo0Y9qT+UVHjKT4I90W6q53aeLPj41d+uKKI7/AL72q7vbBpYGFo+lNr0ptZvouUehc4+PTaj585dnhYNvFo0p485esbDdAAAAAAAAAAAAAAAAAAAAAVjfLeTzWPc0mnWktdexF/qfvcvr8dLLyezjdp4+yo2ptH8PTuUfFP8AHz6feuZyk3dvNvPN3dyochOszrKLhCLhJcGiLg0Lg0RcJd3Y+y6uMqqlSXVt+GMfabMlu3Vcq3aWzi4teRXuUf8AjWdh7HpYKn3dNXbzlJ+KUub6dOBd2bNNqnSHZ4uJbxqN2j1nzeiZWyAAAAAAA6W1tp08JSdaq3ZNJJWcnJ6JJ8dfozFdu02qd6pr5OTRj25uV8HNgsZTrwjVpSU4vRr7NcGeqLlNdO9TPcyWrtF2iK6J1iXOe2QAAAAAAAAAAPF3o29HA0r5SqSuoRfPjJ+6v8GvkX4tU/OeDRz82nGt6/8AU8IZPiMROpKVScnKUndt6tlJMzM6zxcVcrquVTVVOsy4rkPOhckRcBcJRcGhcDvbG2XVxlVUaS6yk/DGPtP+5nu3bquVbtLZxcWvIr3KfVrexNkUsFSVKkuspPxSlzf9yLuzZptU7tLs8bGox6Nyh6BlbAAAAAAAD5nNRTlJpJJttuySWrbImdO+UTMRGssp3q268bWvG6pwuoLS/Ob6v7W6lHkX5u168uXVxW0s2cm53fDHDq6+wtuVcFPtU/Si/FBv0ZL+H1++h5s3qrVWtLFh5tzFq1p745w1PZG1KWLpqrSd1o08pRl7MlwZdWr1N2nepdpj5NvIo36Jd0ys4AAAAAAAB09r7Sp4SjKvVeS0S8UpPSK6v/Jju3It070sORfosW5rr4ffcx7a20qmLqyr1Xm9FwjFaRXRfl8SiuVzcq3quLiMnIrv3Jrq+/k6dzywFwIuElwIuAuE6O5sjZtXF1Y0aSu3m2/DGPGUnwR7t26rlW7Sz42NXfriihr2wtj0sFSVKmrvWUmvSlLm/wAcC7s2abVOkOzxcajHo3KPX5vRMrYAAAAAAAAKDv7vDdvBUXkn61ri/wDbv9/pzKvNyNZ7On16df283N7Yz/0Lc/Xp1/bzUi5XudRcGju7I2tVwdRVaT6OL8Mo8mv7YyW7lVurepbWLlXMaveo9fm1jYe2aWNpd5TdmspRb9KMuT6deJd2b1N2nWHZ4uVbyaN6j1jyeiZWyAAAAAB81akYRlOTUYxTk23ZKKV22+REzERrKKqopjWeDIt7Nvyx1a6uqULqEdPjN9X+yt1vSZF6btWvLl1cdtHNnJud3wxw6vDuYFfoi4NC4EXAXCUXBo7Oz8FUxNSFGlHtSk7LklxbfBI9U0zVVu08WazYrvVxRRHe1/dzYVPAUu7h6UnZznbOUv4is7L8surFiLVOkcebscTEoxqN2njznzesZ20AAAAAAAAVrfPeJYOn3VNrvprLj2IcZvrrbr8DTy8js43afin+Pmq9p534ejdp+Kf4+fRlrlfN5/HNlO4+dZnWUXJEXAXA7eytqVcJVjWouzWTTzjKPGMlxR7t3KrdW9S2MbIrsV79Etb2DtqljqXeU8mspwb9KMuT5rk+P1RdWb1N2nWHZYmXRk0b1PrHk9MzNoAAAAGd+UPeLtN4Ki8k/WtcZcKfwXHrZcGVebf1ns6fXo53a+brPYUT9enVRrmgoNEXJNEXCS4C4EXCXJh6M6s406cXOUn2Ulq2xETM6Q9UW6q6oppjWZa9unu7DAUs7SqzXpyWn/CPur99eSV1j2ItU9/Hm6/Bwqcaj/6njP8AT3jYbwAAAAAAAB5W8e3KeBpOpK0pu6hC+cpfwlxf5Rgv34tU68+TUzMujGt71XHlDIcbi516k6tR9qUndv8AjokrL5FJVVNU71XFxd25VdrmurjLguQxouAuE6IuDQuB3NkbVq4SrGtSdmsmn4ZR4xkuR7t3KrdW9S2MbIrx69+hr+wtsUsbSVWm7cJRb9KMuT/PEu7N6m7TrDssbJoyKN+l6JlbAAAr2+e31gaFoP1tS8YaZc6nyv8AVrqa2Vf7Onu4z96tDaGX+Htd3xTw6+jIZSbbbbbebbd3fmymcfMzM6yi4EXAXAi4SXAK7aSzbyss3fkExEzOkNX3H3X8zh39ZJ1prTXu4P8ASve5v5dXbYuP2cb1XH2dVs7B7Cnfr+Kf4+S1m4swAAAAAAAABk2/GFxcMRKpifSjJ2pyjfu+xnaCX6Xbh8XnqUuVTcivWv06OR2pavxd37nfHLy+it3NZVlwlFwaFyTRFwkuBFwPQ2HtmrgqqrUnfhKLfoyj7L/PA92rlVurepbWLk149e9T6w2PY+1KWMpRr0XdPJp+KMuMZLg1+HxLu1cpuU71LsLF+i/RFdHD77ndMjM4sXiYUYTq1H2Ywi5N9EszzVVFMTM8HmuuKKZqq4QxPb+1p42vOvPK+UY+zTXhj+9/i2Ud25NyuapcZl5FWRdmufT6POuY2toi4NC4Si4C4EXCdGjeT3dfsqOOxEc2r0otaL/da58vrytY4mP+pV6dXQ7MwN3S9Xx5dV/LFdgAAAAAAAAABw4vC060JUqsYzjJWakrr/081UxVGk8Hi5bpuUzTVGsMt3s3SqYNutSvUo89Zw6S5rr9etRkY02u+O+n2+/Ny+fs2qxO/R30+yr3NZVlwIuAuBFwkuBFwaPX3Z2/UwFbtxvKErKcL5SjzXvLh/kzWb02qtY4c27hZdWNXrynjDZMDjKeIpwrUpKcJK6a/dPk07r5F1RXFdO9TwddbuU3KYqpnWJULym7du1gabyVp1bc9YQ+WUvnErs29rPZx69Pv5KTa+V+jT6/1H38mf3NBQ6FwaIuAuEouSFwLhuFuv53PzmvH1MHkmsqk1w6xXHnpzNvFx+0neq4e622bg9rPaVx4Y/lq5bOlAAAAAAAAAAAAAiUU000mmrNPNW5AZxvjuU6faxODi3DWVJK7jzlDnHpw4ZZKryMTd8VHDy6Oez9l6a3LPDnHRRLmio9EXAXBoi4SXBoXBoi4Fg3U3pqbPc42dSnJN9i9rVLejJctEn0+CNixkVWp84WGFnVY+scYn3eFiMRKrOdSb7UpScpN8ZN3bMEzMzrLSrqmuqaquMuO4eUXCdC4NEXAXCXtbp7AntCv2FeNONpVJLhHhFe87O3zfAzWbM3atOXNuYWJORXpyji2rC4eFKEaVOKhGKUUloki6ppimNIdXTTFMRTHBykvQAAAAAAAAAAAAAABQ99Ny+87WKwcbT1nTWkucocpdOPx1r8nE18dH7KXP2bv/mWuPOPP7/n3zV5ZPL73K1z0xp3Si5IXAi4NC4Toi4C4EXCS4NC4NEXCUXA7WzMBVxVWFCiu1KTsuSXGTfBJZnqiia53aeLLZs1Xa4op4tx2BsengaEaFPO2cpWs5Tesn/ckki7tWot07sOtx7FNmiKKXomRmAAAAAAAAAAAAAAAAACl77bmrFKWJwyUa2so5KNT8T68ePM0snF3/FRx91Vn7Pi946Pi92Vzi4txknFptNNNNNaprgyrc5NMxOkvm4RoXBoi4SXBoi4C4Si4C4EXAK7aSu23ZJK7vyRKYjWdIbLuHuysDR7yql39RLtcexHVU0/3fXnZFtjWOzp1njP3o6fBxIsUaz8U8ei0m03wAAAAAAAAAAAAAAAAAAAKfvvuesYniMOlGulmslGolwfKXJ/J8GtPJxt/wAVPH3VudgRejfo+L3ZJUi4txknFptNSTUlJZNNPRlU5uaZidJfNwhFwFwlFyQuDRFwnQuBFwNF8mW7Haa2hXjkn6mL4y41Wumi63fBM38Sxr+ZV6dV1s3D/Vrj6dWmFiuwAAAAAAAAAAAAAAAAAAAAACnb9bnrGReIw6Ua6WaySqxXB8pcn8nwa08nG3/FTx91bnYMXo36Pi92RVIuLcZJxabTTTTTWTTT0ZVudmmYnSXzcIRcBcJ0RcGhcCLhKw7lbuS2jiEpXVGFpVHplwgnzdvkrvkZ8ez2tXy5tzCxZvV9/wAMcejcKVOMIxhFKMYpRSSslFKySXBFzEadzpoiIjSH0EgAAAAAAAAAAAAAAAAAAAAAACk7/bnLFp4rDJKsl6UVl3kV/wB0vrpytp5OPv8Aip4+6tzsKLsb9Hxe7I5XTad01lZ5O/Iq3PTGndL5uAuBFwnQuDR2NnYKpiatOhSXanOXZS4dW+SSTb6I9U0zVMUwyW7dVyqKaeMt63d2NTwGHhh6eds5StZyqPxTf0+SSXAurVuLdO7DqLFmmzRFFL0zIzAAAAAAAAAAAAAAAAAAAAAAAAAAz3yi7m98pY3Cx9Ys6kIrxr24r21xXH466OVj6+OnjzVWfhb/AOZRHfzZXcrlHoi4NC4NEXCdGxeTXdjzSj51WjatVirJrOFJ5qPSTyb+S4MtMWzuRvTxl0GBi9lTvVcZXY21gAAAAAAAAAAAAAAAAAAAAAAAAAAAAyzyk7n932sfhY+i3erCK8L41Yr2efLXS9q7Kx9PHT69VNn4f6lEfXqzm5oqnRFwLp5Nd2fPK3nNWN6NGSyek6ys1Hqlk38lxZtYtnfq3p4QscDG7Srfq4R7tmLVfAAAAAAAAAAAAAAAAAAAAAAAAAAAAAESSaaeaeWeasBi/lD3ReBqecUF/wDPOWi/05v9D918H8uV6rJsbk70cFDm4nZzv08PZWtibLq42vTw1LxTetsoxXim+iX44mC3RNdW7DVs2Zu1xTD9BbI2dTwlGnh6StGEbLm3xk+rd38y6ooiimKYdLboiimKaeEO4ensAAAAAAAAAAAAAAAAAAAAAAAAAAAAAAcGNwlOvTnRqxU4Ti4yi9Gn9iJiKo0lFVMVRpPBW9x91aOz/OJxk6k5VZU1KUUpKjF+jD43zbyvllkYLFiLeujWxsamzrotZsNoAAAAAAAAAAAAAAAAAAAD/9k="/>
          <p:cNvSpPr>
            <a:spLocks noChangeAspect="1" noChangeArrowheads="1"/>
          </p:cNvSpPr>
          <p:nvPr/>
        </p:nvSpPr>
        <p:spPr bwMode="auto">
          <a:xfrm>
            <a:off x="84138"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en-US" altLang="en-US"/>
          </a:p>
        </p:txBody>
      </p:sp>
      <p:pic>
        <p:nvPicPr>
          <p:cNvPr id="26637" name="Picture 13"/>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0650" y="5410200"/>
            <a:ext cx="425450" cy="382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descr="Image result for scatter plot no relationshi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2400" y="1905000"/>
            <a:ext cx="4343400" cy="469438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2478515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6637"/>
                                        </p:tgtEl>
                                        <p:attrNameLst>
                                          <p:attrName>style.visibility</p:attrName>
                                        </p:attrNameLst>
                                      </p:cBhvr>
                                      <p:to>
                                        <p:strVal val="visible"/>
                                      </p:to>
                                    </p:set>
                                    <p:animEffect transition="in" filter="fade">
                                      <p:cBhvr>
                                        <p:cTn id="7" dur="500"/>
                                        <p:tgtEl>
                                          <p:spTgt spid="26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custDataLst>
              <p:tags r:id="rId2"/>
            </p:custDataLst>
          </p:nvPr>
        </p:nvSpPr>
        <p:spPr/>
        <p:txBody>
          <a:bodyPr/>
          <a:lstStyle/>
          <a:p>
            <a:r>
              <a:rPr lang="en-US" altLang="en-US">
                <a:ea typeface="ＭＳ Ｐゴシック" pitchFamily="34" charset="-128"/>
              </a:rPr>
              <a:t>Which correlation coefficient best describes the scatter plot?</a:t>
            </a:r>
          </a:p>
        </p:txBody>
      </p:sp>
      <p:sp>
        <p:nvSpPr>
          <p:cNvPr id="8195" name="Text Placeholder 2"/>
          <p:cNvSpPr>
            <a:spLocks noGrp="1"/>
          </p:cNvSpPr>
          <p:nvPr>
            <p:ph type="body" idx="1"/>
            <p:custDataLst>
              <p:tags r:id="rId3"/>
            </p:custDataLst>
          </p:nvPr>
        </p:nvSpPr>
        <p:spPr>
          <a:xfrm>
            <a:off x="546100" y="2362200"/>
            <a:ext cx="8140700" cy="4267200"/>
          </a:xfrm>
        </p:spPr>
        <p:txBody>
          <a:bodyPr/>
          <a:lstStyle/>
          <a:p>
            <a:pPr marL="514350" indent="-514350">
              <a:buFontTx/>
              <a:buAutoNum type="alphaUcPeriod"/>
            </a:pPr>
            <a:r>
              <a:rPr lang="en-US" altLang="en-US" dirty="0">
                <a:ea typeface="ＭＳ Ｐゴシック" pitchFamily="34" charset="-128"/>
              </a:rPr>
              <a:t>r = .32</a:t>
            </a:r>
          </a:p>
          <a:p>
            <a:pPr marL="514350" indent="-514350">
              <a:buFontTx/>
              <a:buAutoNum type="alphaUcPeriod"/>
            </a:pPr>
            <a:r>
              <a:rPr lang="en-US" altLang="en-US" dirty="0">
                <a:ea typeface="ＭＳ Ｐゴシック" pitchFamily="34" charset="-128"/>
              </a:rPr>
              <a:t>r = -.89</a:t>
            </a:r>
          </a:p>
          <a:p>
            <a:pPr marL="514350" indent="-514350">
              <a:buFontTx/>
              <a:buAutoNum type="alphaUcPeriod"/>
            </a:pPr>
            <a:r>
              <a:rPr lang="en-US" altLang="en-US" dirty="0">
                <a:ea typeface="ＭＳ Ｐゴシック" pitchFamily="34" charset="-128"/>
              </a:rPr>
              <a:t>r = 1</a:t>
            </a:r>
          </a:p>
          <a:p>
            <a:pPr marL="514350" indent="-514350">
              <a:buFontTx/>
              <a:buAutoNum type="alphaUcPeriod"/>
            </a:pPr>
            <a:r>
              <a:rPr lang="en-US" altLang="en-US" dirty="0">
                <a:ea typeface="ＭＳ Ｐゴシック" pitchFamily="34" charset="-128"/>
              </a:rPr>
              <a:t>r = -.345</a:t>
            </a:r>
          </a:p>
          <a:p>
            <a:pPr marL="514350" indent="-514350">
              <a:buFontTx/>
              <a:buAutoNum type="alphaUcPeriod"/>
            </a:pPr>
            <a:r>
              <a:rPr lang="en-US" altLang="en-US" dirty="0">
                <a:ea typeface="ＭＳ Ｐゴシック" pitchFamily="34" charset="-128"/>
              </a:rPr>
              <a:t>r = .95</a:t>
            </a:r>
          </a:p>
          <a:p>
            <a:pPr marL="514350" indent="-514350">
              <a:buFontTx/>
              <a:buAutoNum type="alphaUcPeriod"/>
            </a:pPr>
            <a:r>
              <a:rPr lang="en-US" altLang="en-US" dirty="0">
                <a:ea typeface="ＭＳ Ｐゴシック" pitchFamily="34" charset="-128"/>
              </a:rPr>
              <a:t>r = -0.007</a:t>
            </a:r>
          </a:p>
          <a:p>
            <a:pPr marL="514350" indent="-514350">
              <a:buFontTx/>
              <a:buAutoNum type="alphaUcPeriod"/>
            </a:pPr>
            <a:endParaRPr lang="en-US" altLang="en-US" dirty="0">
              <a:ea typeface="ＭＳ Ｐゴシック" pitchFamily="34" charset="-128"/>
            </a:endParaRPr>
          </a:p>
        </p:txBody>
      </p:sp>
      <p:sp>
        <p:nvSpPr>
          <p:cNvPr id="8197" name="AutoShape 12" descr="data:image/jpeg;base64,/9j/4AAQSkZJRgABAQAAAQABAAD/2wCEAAkGBw8OEA8ODxIPDxUVEBURGBcQDg8PDxkQFxQWGhQTFhQYHCggGBsnGxQTIj0tJSktLi4uFx8zODMsQygtLiwBCgoKDg0OGxAQGywlHyYsNDIwNzQsLCwyODc0LCwsNCs0NCwsLCw0NC0sLCw0NDIsLCwsLCwsLyw0LCwvLCwsLP/AABEIANUA7QMBEQACEQEDEQH/xAAcAAEAAwADAQEAAAAAAAAAAAAAAQYHAwQFAgj/xAA5EAACAQIDBQMLBAEFAQAAAAAAAQIDEQQhMQUGQVFhEhMyBxQiI1JicYGRsdFCocHw4UNTcsLxJP/EABsBAQACAwEBAAAAAAAAAAAAAAABBQMEBgIH/8QAMhEBAAEDAQUGBAcBAQEAAAAAAAECAwQRBRIxQdETISJRgbEyYXHwFCNDkaHB4ULxYv/aAAwDAQACEQMRAD8A3EAAAAAAAAAAAAAAAAAAAAAAAAAAAACs7ybyqjejQalU0ctYw6dZfYr8rM3fBRx9v9c/tXbMWNbVnvq5z5f77G5W03Vpzozk5Tg3JNu8nCTzzebtJv6oYF7epmieMffubAzZu25tVzrVHf8AWJ6T7wsxYOgAAAAAAAAAAAAAAAAAAAAAAAAAAAAAAFP3n3nt2qGGlnpKaenOMHz6/Qq8rM/4t+s9OrmNrbZ3dbNie/nP9R1U25WOT0dvZO0JYatCsr5PNc4PxL6fvYy2rk264qht4WTONfpuRy4/Tn9+bVKNWM4xnF3UkpJrRp6M6GmqKo1jg+jUVxXTFVPCX2S9AAAAAAAAAAAAAAAAAAAAAAAAAAAAKPvRvP2+1Qw79HSU0/FzjF+z14/DWpysve8FHDzcntXbG/rZsT3c58/lHy+fP6cancr3NIuAuBdNxdr3Twk3mryp35ayh8tfryLPAvfpz6dHWbAztY/D1z3xw/uP7/fyXEs3SgAAAAAAAAAAAAAAAAAAAAAAAAAhu2byBM6KHvVvN33aoUHanpKS1n0Xu/f4a0+Vl9p4KPh9/wDPf6ceQ2ttbtdbNmfDznz+X09/pxqtzRc9oXCdEXBoXA+8PXlTnGpBuMotST6omJmJ1jiyWrlVuuK6Z0mGrbF2nHF0Y1Y5PSS9ma1X94NF/YvRdo3o9X0HDyqcm1Fyn1+Uu+Zm0AAAAAAAAAAAAAAAAAAAAAAAIk0k28ks89LAmdO+Wf717zd/ehQdqekpLWfRe79ymysrtPBT8Pv/AJ7uQ2rtab2tqzPh5z5/57qvc0lAXJNEXBoXCUXAXA9jdfbTwda8r93O0ZrW3Ka6r7XNjGv9lXrynj19FnsvOnFu+L4Z49fRqUJJpNNNNXTTumuDRexOruYmJjWEhIAAAAAAAAAAAAAAAAAAAACG7ZsDPt7d5u/bw9B+rWUpL9b5L3fuU+Vldp4aPh9/893I7W2r2utm1Ph5z5/57qtc0lAi4C4Si4NC4NC4Si4EXBo0HcfFYrzdxlSlOCfq5SkoPsu90r6xX8tcMrTCrubmmndyddsa5kdhpVTrEcOX3C3FivQAAAAAAAAAAAAAAAAAAAAGf737z992sNh5er0nJPxv2U/Z+/w1qMvJ3/BTw5/P/Pf6ceU2ttXtNbNmfDznz+UfL3+nGpXNFz6LgLgRcJ0Lg0RcBcJIptpJNtuySV229EkExTMzpC9btbmpWrYxJvVUtUus+fw+vIssfC/6uft16Om2fsaKfzL8d/KOvRdUrZLIs3RJAAAAAAAAAAAAAAAAAAAABRN895u12sJh3l4ak09ecIvlz+nMq8vK18FHr0cztfaeuti1P1n+uv7KVcrnNlwaIuSkuDRFwaFwkuBy4TDVK040qUXOUnZJa/4RNNM1TpHFktWq7tUUURrMtL3Z3Xp4NKpUtUrW8X6Y81D86/AuMbFi34qu+p2GBsyjGjeq76/Py+nVYjbWgAAAAAAAAAAAAAAAAAAAACmb67zd32sLh5em8pzT8K9iL9r7fHSuzMnT8uie/n0UG1tpdn+Tanv5z5fL6+314UC5WOWLgRcBcCLhJcCLgdrZmz6uKqRo0Y9qT+UVHjKT4I90W6q53aeLPj41d+uKKI7/AL72q7vbBpYGFo+lNr0ptZvouUehc4+PTaj585dnhYNvFo0p485esbDdAAAAAAAAAAAAAAAAAAAAAVjfLeTzWPc0mnWktdexF/qfvcvr8dLLyezjdp4+yo2ptH8PTuUfFP8AHz6feuZyk3dvNvPN3dyochOszrKLhCLhJcGiLg0Lg0RcJd3Y+y6uMqqlSXVt+GMfabMlu3Vcq3aWzi4teRXuUf8AjWdh7HpYKn3dNXbzlJ+KUub6dOBd2bNNqnSHZ4uJbxqN2j1nzeiZWyAAAAAAA6W1tp08JSdaq3ZNJJWcnJ6JJ8dfozFdu02qd6pr5OTRj25uV8HNgsZTrwjVpSU4vRr7NcGeqLlNdO9TPcyWrtF2iK6J1iXOe2QAAAAAAAAAAPF3o29HA0r5SqSuoRfPjJ+6v8GvkX4tU/OeDRz82nGt6/8AU8IZPiMROpKVScnKUndt6tlJMzM6zxcVcrquVTVVOsy4rkPOhckRcBcJRcGhcDvbG2XVxlVUaS6yk/DGPtP+5nu3bquVbtLZxcWvIr3KfVrexNkUsFSVKkuspPxSlzf9yLuzZptU7tLs8bGox6Nyh6BlbAAAAAAAD5nNRTlJpJJttuySWrbImdO+UTMRGssp3q268bWvG6pwuoLS/Ob6v7W6lHkX5u168uXVxW0s2cm53fDHDq6+wtuVcFPtU/Si/FBv0ZL+H1++h5s3qrVWtLFh5tzFq1p745w1PZG1KWLpqrSd1o08pRl7MlwZdWr1N2nepdpj5NvIo36Jd0ys4AAAAAAAB09r7Sp4SjKvVeS0S8UpPSK6v/Jju3It070sORfosW5rr4ffcx7a20qmLqyr1Xm9FwjFaRXRfl8SiuVzcq3quLiMnIrv3Jrq+/k6dzywFwIuElwIuAuE6O5sjZtXF1Y0aSu3m2/DGPGUnwR7t26rlW7Sz42NXfriihr2wtj0sFSVKmrvWUmvSlLm/wAcC7s2abVOkOzxcajHo3KPX5vRMrYAAAAAAAAKDv7vDdvBUXkn61ri/wDbv9/pzKvNyNZ7On16df283N7Yz/0Lc/Xp1/bzUi5XudRcGju7I2tVwdRVaT6OL8Mo8mv7YyW7lVurepbWLlXMaveo9fm1jYe2aWNpd5TdmspRb9KMuT6deJd2b1N2nWHZ4uVbyaN6j1jyeiZWyAAAAAB81akYRlOTUYxTk23ZKKV22+REzERrKKqopjWeDIt7Nvyx1a6uqULqEdPjN9X+yt1vSZF6btWvLl1cdtHNnJud3wxw6vDuYFfoi4NC4EXAXCUXBo7Oz8FUxNSFGlHtSk7LklxbfBI9U0zVVu08WazYrvVxRRHe1/dzYVPAUu7h6UnZznbOUv4is7L8surFiLVOkcebscTEoxqN2njznzesZ20AAAAAAAAVrfPeJYOn3VNrvprLj2IcZvrrbr8DTy8js43afin+Pmq9p534ejdp+Kf4+fRlrlfN5/HNlO4+dZnWUXJEXAXA7eytqVcJVjWouzWTTzjKPGMlxR7t3KrdW9S2MbIrsV79Etb2DtqljqXeU8mspwb9KMuT5rk+P1RdWb1N2nWHZYmXRk0b1PrHk9MzNoAAAAGd+UPeLtN4Ki8k/WtcZcKfwXHrZcGVebf1ns6fXo53a+brPYUT9enVRrmgoNEXJNEXCS4C4EXCXJh6M6s406cXOUn2Ulq2xETM6Q9UW6q6oppjWZa9unu7DAUs7SqzXpyWn/CPur99eSV1j2ItU9/Hm6/Bwqcaj/6njP8AT3jYbwAAAAAAAB5W8e3KeBpOpK0pu6hC+cpfwlxf5Rgv34tU68+TUzMujGt71XHlDIcbi516k6tR9qUndv8AjokrL5FJVVNU71XFxd25VdrmurjLguQxouAuE6IuDQuB3NkbVq4SrGtSdmsmn4ZR4xkuR7t3KrdW9S2MbIrx69+hr+wtsUsbSVWm7cJRb9KMuT/PEu7N6m7TrDssbJoyKN+l6JlbAAAr2+e31gaFoP1tS8YaZc6nyv8AVrqa2Vf7Onu4z96tDaGX+Htd3xTw6+jIZSbbbbbebbd3fmymcfMzM6yi4EXAXAi4SXAK7aSzbyss3fkExEzOkNX3H3X8zh39ZJ1prTXu4P8ASve5v5dXbYuP2cb1XH2dVs7B7Cnfr+Kf4+S1m4swAAAAAAAABk2/GFxcMRKpifSjJ2pyjfu+xnaCX6Xbh8XnqUuVTcivWv06OR2pavxd37nfHLy+it3NZVlwlFwaFyTRFwkuBFwPQ2HtmrgqqrUnfhKLfoyj7L/PA92rlVurepbWLk149e9T6w2PY+1KWMpRr0XdPJp+KMuMZLg1+HxLu1cpuU71LsLF+i/RFdHD77ndMjM4sXiYUYTq1H2Ywi5N9EszzVVFMTM8HmuuKKZqq4QxPb+1p42vOvPK+UY+zTXhj+9/i2Ud25NyuapcZl5FWRdmufT6POuY2toi4NC4Si4C4EXCdGjeT3dfsqOOxEc2r0otaL/da58vrytY4mP+pV6dXQ7MwN3S9Xx5dV/LFdgAAAAAAAAABw4vC060JUqsYzjJWakrr/081UxVGk8Hi5bpuUzTVGsMt3s3SqYNutSvUo89Zw6S5rr9etRkY02u+O+n2+/Ny+fs2qxO/R30+yr3NZVlwIuAuBFwkuBFwaPX3Z2/UwFbtxvKErKcL5SjzXvLh/kzWb02qtY4c27hZdWNXrynjDZMDjKeIpwrUpKcJK6a/dPk07r5F1RXFdO9TwddbuU3KYqpnWJULym7du1gabyVp1bc9YQ+WUvnErs29rPZx69Pv5KTa+V+jT6/1H38mf3NBQ6FwaIuAuEouSFwLhuFuv53PzmvH1MHkmsqk1w6xXHnpzNvFx+0neq4e622bg9rPaVx4Y/lq5bOlAAAAAAAAAAAAAiUU000mmrNPNW5AZxvjuU6faxODi3DWVJK7jzlDnHpw4ZZKryMTd8VHDy6Oez9l6a3LPDnHRRLmio9EXAXBoi4SXBoXBoi4Fg3U3pqbPc42dSnJN9i9rVLejJctEn0+CNixkVWp84WGFnVY+scYn3eFiMRKrOdSb7UpScpN8ZN3bMEzMzrLSrqmuqaquMuO4eUXCdC4NEXAXCXtbp7AntCv2FeNONpVJLhHhFe87O3zfAzWbM3atOXNuYWJORXpyji2rC4eFKEaVOKhGKUUloki6ppimNIdXTTFMRTHBykvQAAAAAAAAAAAAAABQ99Ny+87WKwcbT1nTWkucocpdOPx1r8nE18dH7KXP2bv/mWuPOPP7/n3zV5ZPL73K1z0xp3Si5IXAi4NC4Toi4C4EXCS4NC4NEXCUXA7WzMBVxVWFCiu1KTsuSXGTfBJZnqiia53aeLLZs1Xa4op4tx2BsengaEaFPO2cpWs5Tesn/ckki7tWot07sOtx7FNmiKKXomRmAAAAAAAAAAAAAAAAACl77bmrFKWJwyUa2so5KNT8T68ePM0snF3/FRx91Vn7Pi946Pi92Vzi4txknFptNNNNNaprgyrc5NMxOkvm4RoXBoi4SXBoi4C4Si4C4EXAK7aSu23ZJK7vyRKYjWdIbLuHuysDR7yql39RLtcexHVU0/3fXnZFtjWOzp1njP3o6fBxIsUaz8U8ei0m03wAAAAAAAAAAAAAAAAAAAKfvvuesYniMOlGulmslGolwfKXJ/J8GtPJxt/wAVPH3VudgRejfo+L3ZJUi4txknFptNSTUlJZNNPRlU5uaZidJfNwhFwFwlFyQuDRFwnQuBFwNF8mW7Haa2hXjkn6mL4y41Wumi63fBM38Sxr+ZV6dV1s3D/Vrj6dWmFiuwAAAAAAAAAAAAAAAAAAAAACnb9bnrGReIw6Ua6WaySqxXB8pcn8nwa08nG3/FTx91bnYMXo36Pi92RVIuLcZJxabTTTTTWTTT0ZVudmmYnSXzcIRcBcJ0RcGhcCLhKw7lbuS2jiEpXVGFpVHplwgnzdvkrvkZ8ez2tXy5tzCxZvV9/wAMcejcKVOMIxhFKMYpRSSslFKySXBFzEadzpoiIjSH0EgAAAAAAAAAAAAAAAAAAAAAACk7/bnLFp4rDJKsl6UVl3kV/wB0vrpytp5OPv8Aip4+6tzsKLsb9Hxe7I5XTad01lZ5O/Iq3PTGndL5uAuBFwnQuDR2NnYKpiatOhSXanOXZS4dW+SSTb6I9U0zVMUwyW7dVyqKaeMt63d2NTwGHhh6eds5StZyqPxTf0+SSXAurVuLdO7DqLFmmzRFFL0zIzAAAAAAAAAAAAAAAAAAAAAAAAAAz3yi7m98pY3Cx9Ys6kIrxr24r21xXH466OVj6+OnjzVWfhb/AOZRHfzZXcrlHoi4NC4NEXCdGxeTXdjzSj51WjatVirJrOFJ5qPSTyb+S4MtMWzuRvTxl0GBi9lTvVcZXY21gAAAAAAAAAAAAAAAAAAAAAAAAAAAAyzyk7n932sfhY+i3erCK8L41Yr2efLXS9q7Kx9PHT69VNn4f6lEfXqzm5oqnRFwLp5Nd2fPK3nNWN6NGSyek6ys1Hqlk38lxZtYtnfq3p4QscDG7Srfq4R7tmLVfAAAAAAAAAAAAAAAAAAAAAAAAAAAAAESSaaeaeWeasBi/lD3ReBqecUF/wDPOWi/05v9D918H8uV6rJsbk70cFDm4nZzv08PZWtibLq42vTw1LxTetsoxXim+iX44mC3RNdW7DVs2Zu1xTD9BbI2dTwlGnh6StGEbLm3xk+rd38y6ooiimKYdLboiimKaeEO4ensAAAAAAAAAAAAAAAAAAAAAAAAAAAAAAcGNwlOvTnRqxU4Ti4yi9Gn9iJiKo0lFVMVRpPBW9x91aOz/OJxk6k5VZU1KUUpKjF+jD43zbyvllkYLFiLeujWxsamzrotZsNoAAAAAAAAAAAAAAAAAAAD/9k="/>
          <p:cNvSpPr>
            <a:spLocks noChangeAspect="1" noChangeArrowheads="1"/>
          </p:cNvSpPr>
          <p:nvPr/>
        </p:nvSpPr>
        <p:spPr bwMode="auto">
          <a:xfrm>
            <a:off x="84138"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endParaRPr lang="en-US" altLang="en-US"/>
          </a:p>
        </p:txBody>
      </p:sp>
      <p:pic>
        <p:nvPicPr>
          <p:cNvPr id="26637" name="Picture 13"/>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0650" y="5410200"/>
            <a:ext cx="425450" cy="382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descr="Image result for quadratic relationship scatter plo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1981200"/>
            <a:ext cx="5257800" cy="426933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7518092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6637"/>
                                        </p:tgtEl>
                                        <p:attrNameLst>
                                          <p:attrName>style.visibility</p:attrName>
                                        </p:attrNameLst>
                                      </p:cBhvr>
                                      <p:to>
                                        <p:strVal val="visible"/>
                                      </p:to>
                                    </p:set>
                                    <p:animEffect transition="in" filter="fade">
                                      <p:cBhvr>
                                        <p:cTn id="7" dur="500"/>
                                        <p:tgtEl>
                                          <p:spTgt spid="26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CPSSLIDEREVISION" val="1.0.0"/>
  <p:tag name="CPSSLIDETEMPLATE" val="4 Answer"/>
</p:tagLst>
</file>

<file path=ppt/tags/tag10.xml><?xml version="1.0" encoding="utf-8"?>
<p:tagLst xmlns:a="http://schemas.openxmlformats.org/drawingml/2006/main" xmlns:r="http://schemas.openxmlformats.org/officeDocument/2006/relationships" xmlns:p="http://schemas.openxmlformats.org/presentationml/2006/main">
  <p:tag name="CPSSLIDEREVISION" val="1.0.0"/>
  <p:tag name="CPSSLIDETEMPLATE" val="4 Answer"/>
</p:tagLst>
</file>

<file path=ppt/tags/tag11.xml><?xml version="1.0" encoding="utf-8"?>
<p:tagLst xmlns:a="http://schemas.openxmlformats.org/drawingml/2006/main" xmlns:r="http://schemas.openxmlformats.org/officeDocument/2006/relationships" xmlns:p="http://schemas.openxmlformats.org/presentationml/2006/main">
  <p:tag name="CPSSHAPETYPE" val="QuestionStem"/>
</p:tagLst>
</file>

<file path=ppt/tags/tag12.xml><?xml version="1.0" encoding="utf-8"?>
<p:tagLst xmlns:a="http://schemas.openxmlformats.org/drawingml/2006/main" xmlns:r="http://schemas.openxmlformats.org/officeDocument/2006/relationships" xmlns:p="http://schemas.openxmlformats.org/presentationml/2006/main">
  <p:tag name="CPSSHAPETYPE" val="AnswerStems"/>
</p:tagLst>
</file>

<file path=ppt/tags/tag13.xml><?xml version="1.0" encoding="utf-8"?>
<p:tagLst xmlns:a="http://schemas.openxmlformats.org/drawingml/2006/main" xmlns:r="http://schemas.openxmlformats.org/officeDocument/2006/relationships" xmlns:p="http://schemas.openxmlformats.org/presentationml/2006/main">
  <p:tag name="CPSSLIDEREVISION" val="1.0.0"/>
  <p:tag name="CPSSLIDETEMPLATE" val="4 Answer"/>
</p:tagLst>
</file>

<file path=ppt/tags/tag14.xml><?xml version="1.0" encoding="utf-8"?>
<p:tagLst xmlns:a="http://schemas.openxmlformats.org/drawingml/2006/main" xmlns:r="http://schemas.openxmlformats.org/officeDocument/2006/relationships" xmlns:p="http://schemas.openxmlformats.org/presentationml/2006/main">
  <p:tag name="CPSSHAPETYPE" val="QuestionStem"/>
</p:tagLst>
</file>

<file path=ppt/tags/tag15.xml><?xml version="1.0" encoding="utf-8"?>
<p:tagLst xmlns:a="http://schemas.openxmlformats.org/drawingml/2006/main" xmlns:r="http://schemas.openxmlformats.org/officeDocument/2006/relationships" xmlns:p="http://schemas.openxmlformats.org/presentationml/2006/main">
  <p:tag name="CPSSHAPETYPE" val="AnswerStems"/>
</p:tagLst>
</file>

<file path=ppt/tags/tag2.xml><?xml version="1.0" encoding="utf-8"?>
<p:tagLst xmlns:a="http://schemas.openxmlformats.org/drawingml/2006/main" xmlns:r="http://schemas.openxmlformats.org/officeDocument/2006/relationships" xmlns:p="http://schemas.openxmlformats.org/presentationml/2006/main">
  <p:tag name="CPSSHAPETYPE" val="QuestionStem"/>
</p:tagLst>
</file>

<file path=ppt/tags/tag3.xml><?xml version="1.0" encoding="utf-8"?>
<p:tagLst xmlns:a="http://schemas.openxmlformats.org/drawingml/2006/main" xmlns:r="http://schemas.openxmlformats.org/officeDocument/2006/relationships" xmlns:p="http://schemas.openxmlformats.org/presentationml/2006/main">
  <p:tag name="CPSSHAPETYPE" val="AnswerStems"/>
</p:tagLst>
</file>

<file path=ppt/tags/tag4.xml><?xml version="1.0" encoding="utf-8"?>
<p:tagLst xmlns:a="http://schemas.openxmlformats.org/drawingml/2006/main" xmlns:r="http://schemas.openxmlformats.org/officeDocument/2006/relationships" xmlns:p="http://schemas.openxmlformats.org/presentationml/2006/main">
  <p:tag name="CPSSLIDEREVISION" val="1.0.0"/>
  <p:tag name="CPSSLIDETEMPLATE" val="4 Answer"/>
</p:tagLst>
</file>

<file path=ppt/tags/tag5.xml><?xml version="1.0" encoding="utf-8"?>
<p:tagLst xmlns:a="http://schemas.openxmlformats.org/drawingml/2006/main" xmlns:r="http://schemas.openxmlformats.org/officeDocument/2006/relationships" xmlns:p="http://schemas.openxmlformats.org/presentationml/2006/main">
  <p:tag name="CPSSHAPETYPE" val="QuestionStem"/>
</p:tagLst>
</file>

<file path=ppt/tags/tag6.xml><?xml version="1.0" encoding="utf-8"?>
<p:tagLst xmlns:a="http://schemas.openxmlformats.org/drawingml/2006/main" xmlns:r="http://schemas.openxmlformats.org/officeDocument/2006/relationships" xmlns:p="http://schemas.openxmlformats.org/presentationml/2006/main">
  <p:tag name="CPSSHAPETYPE" val="AnswerStems"/>
</p:tagLst>
</file>

<file path=ppt/tags/tag7.xml><?xml version="1.0" encoding="utf-8"?>
<p:tagLst xmlns:a="http://schemas.openxmlformats.org/drawingml/2006/main" xmlns:r="http://schemas.openxmlformats.org/officeDocument/2006/relationships" xmlns:p="http://schemas.openxmlformats.org/presentationml/2006/main">
  <p:tag name="CPSSLIDEREVISION" val="1.0.0"/>
  <p:tag name="CPSSLIDETEMPLATE" val="4 Answer"/>
</p:tagLst>
</file>

<file path=ppt/tags/tag8.xml><?xml version="1.0" encoding="utf-8"?>
<p:tagLst xmlns:a="http://schemas.openxmlformats.org/drawingml/2006/main" xmlns:r="http://schemas.openxmlformats.org/officeDocument/2006/relationships" xmlns:p="http://schemas.openxmlformats.org/presentationml/2006/main">
  <p:tag name="CPSSHAPETYPE" val="QuestionStem"/>
</p:tagLst>
</file>

<file path=ppt/tags/tag9.xml><?xml version="1.0" encoding="utf-8"?>
<p:tagLst xmlns:a="http://schemas.openxmlformats.org/drawingml/2006/main" xmlns:r="http://schemas.openxmlformats.org/officeDocument/2006/relationships" xmlns:p="http://schemas.openxmlformats.org/presentationml/2006/main">
  <p:tag name="CPSSHAPETYPE" val="AnswerStems"/>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32437</TotalTime>
  <Words>1609</Words>
  <Application>Microsoft Macintosh PowerPoint</Application>
  <PresentationFormat>On-screen Show (4:3)</PresentationFormat>
  <Paragraphs>206</Paragraphs>
  <Slides>37</Slides>
  <Notes>27</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ＭＳ Ｐゴシック</vt:lpstr>
      <vt:lpstr>Arial</vt:lpstr>
      <vt:lpstr>Cambria Math</vt:lpstr>
      <vt:lpstr>Symbol</vt:lpstr>
      <vt:lpstr>Times New Roman</vt:lpstr>
      <vt:lpstr>Default Design</vt:lpstr>
      <vt:lpstr>Linear Correlation!!!</vt:lpstr>
      <vt:lpstr>PowerPoint Presentation</vt:lpstr>
      <vt:lpstr>Exploring the Data</vt:lpstr>
      <vt:lpstr>PowerPoint Presentation</vt:lpstr>
      <vt:lpstr>PowerPoint Presentation</vt:lpstr>
      <vt:lpstr>Which correlation coefficient best describes the scatter plot?</vt:lpstr>
      <vt:lpstr>Which correlation coefficient best describes the scatter plot?</vt:lpstr>
      <vt:lpstr>Which correlation coefficient best describes the scatter plot?</vt:lpstr>
      <vt:lpstr>Which correlation coefficient best describes the scatter plot?</vt:lpstr>
      <vt:lpstr>Which correlation coefficient best describes the scatter plot?</vt:lpstr>
      <vt:lpstr>Properties of the  Linear Correlation Coefficient r</vt:lpstr>
      <vt:lpstr>Requirements</vt:lpstr>
      <vt:lpstr>How do we find r?</vt:lpstr>
      <vt:lpstr>Or we can just use R!!!</vt:lpstr>
      <vt:lpstr>Interpreting r2 :  Explained Variation</vt:lpstr>
      <vt:lpstr>PowerPoint Presentation</vt:lpstr>
      <vt:lpstr>The Test Statistic!!!</vt:lpstr>
      <vt:lpstr>Movie Data</vt:lpstr>
      <vt:lpstr>R: Movie Data</vt:lpstr>
      <vt:lpstr>R: Movie Data</vt:lpstr>
      <vt:lpstr>Movies!!!</vt:lpstr>
      <vt:lpstr>R: Parent Child Heights</vt:lpstr>
      <vt:lpstr>R: Parent Child Heights</vt:lpstr>
      <vt:lpstr>R: Parent Child Heights</vt:lpstr>
      <vt:lpstr>Parent/Child Heights</vt:lpstr>
      <vt:lpstr>Quiz Q1: Crickets!!!</vt:lpstr>
      <vt:lpstr>Crickets!!!</vt:lpstr>
      <vt:lpstr>Crickets!!!</vt:lpstr>
      <vt:lpstr>Crickets!!!</vt:lpstr>
      <vt:lpstr>Crickets!!!</vt:lpstr>
      <vt:lpstr>Crickets!!!</vt:lpstr>
      <vt:lpstr>Quiz Q2: Marathons!!!</vt:lpstr>
      <vt:lpstr>Marathons!!!</vt:lpstr>
      <vt:lpstr>Marathons!!!</vt:lpstr>
      <vt:lpstr>Marathons!!!</vt:lpstr>
      <vt:lpstr>Marathons!!!</vt:lpstr>
      <vt:lpstr>Marathons!!!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9.2</dc:title>
  <dc:creator>Salazar</dc:creator>
  <cp:lastModifiedBy>Microsoft Office User</cp:lastModifiedBy>
  <cp:revision>94</cp:revision>
  <dcterms:created xsi:type="dcterms:W3CDTF">2007-05-11T15:07:45Z</dcterms:created>
  <dcterms:modified xsi:type="dcterms:W3CDTF">2019-06-27T02:13:09Z</dcterms:modified>
</cp:coreProperties>
</file>