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79" r:id="rId5"/>
    <p:sldId id="310" r:id="rId6"/>
    <p:sldId id="326" r:id="rId7"/>
    <p:sldId id="313" r:id="rId8"/>
    <p:sldId id="314" r:id="rId9"/>
    <p:sldId id="315" r:id="rId10"/>
    <p:sldId id="316" r:id="rId11"/>
    <p:sldId id="311" r:id="rId12"/>
    <p:sldId id="291" r:id="rId13"/>
    <p:sldId id="319" r:id="rId14"/>
    <p:sldId id="320" r:id="rId15"/>
    <p:sldId id="327" r:id="rId16"/>
    <p:sldId id="317" r:id="rId17"/>
    <p:sldId id="318" r:id="rId18"/>
    <p:sldId id="321" r:id="rId19"/>
    <p:sldId id="339" r:id="rId20"/>
    <p:sldId id="341" r:id="rId21"/>
    <p:sldId id="398" r:id="rId22"/>
    <p:sldId id="340" r:id="rId23"/>
    <p:sldId id="342" r:id="rId24"/>
    <p:sldId id="343" r:id="rId25"/>
    <p:sldId id="335" r:id="rId26"/>
    <p:sldId id="328" r:id="rId27"/>
    <p:sldId id="399" r:id="rId28"/>
    <p:sldId id="277" r:id="rId29"/>
    <p:sldId id="325" r:id="rId30"/>
    <p:sldId id="329" r:id="rId31"/>
    <p:sldId id="400" r:id="rId32"/>
    <p:sldId id="27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94" d="100"/>
          <a:sy n="94" d="100"/>
        </p:scale>
        <p:origin x="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D7D5B07-EF44-402A-A923-AA9ECE802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9F92FA-B7A8-4E23-A5F8-C3F18010263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/>
              <a:t>Page 619 of  text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363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8BD79C-7C08-4FBB-9CBF-3CD65E6FD128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/>
              <a:t>Page 619 of  text</a:t>
            </a:r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287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5B07-EF44-402A-A923-AA9ECE80277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9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5B07-EF44-402A-A923-AA9ECE80277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4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9A6-584F-4DD9-A933-06DA2A5ED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B1B05-B868-4104-9E2A-D8BA0070D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7C6-13C7-4B55-91C5-9DB7FD3B4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81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69A8-E6B3-4D1D-A7FF-CD1BC5030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2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976B-A3AB-4F65-96A8-0FBD7874F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271-1DA4-4B40-8F1D-01400B72D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D6DB-C2A7-4F63-BCF0-AF9DBD351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9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7860-E042-4AE9-8338-A0541752D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E2EF-51D2-4555-8651-93BD9E385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4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791E-E8DC-4815-B199-F8A5C9252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AFCB-A831-4B16-BA62-5503E1C66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8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319B65F-2149-4056-A8FB-F4F40887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/>
              <a:t>Correlation!!!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Equation of a Line!!!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1447800"/>
            <a:ext cx="5562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800"/>
              <a:t>y = mx +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34818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2600" y="1549401"/>
            <a:ext cx="6505435" cy="123110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pitchFamily="34" charset="0"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4889212"/>
            <a:ext cx="2720232" cy="58477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02602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We can use the regression line to predict a grade given the number of hours studied.  </a:t>
            </a: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8862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408488"/>
            <a:ext cx="937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The predicted grade for a student who studied four hours would be:</a:t>
            </a:r>
          </a:p>
          <a:p>
            <a:pPr algn="ctr"/>
            <a:r>
              <a:rPr lang="en-US" altLang="en-US" dirty="0"/>
              <a:t>Grade = 6.6518(4 hours) + 44.366 = 70.97 points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145088"/>
            <a:ext cx="937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Try one! Given this data, predict the Grade a student who studied 7 hours would receive.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863" y="5753100"/>
            <a:ext cx="565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Grade = 6.6518(7 hours) + 44.366 = 90.93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00017 -0.447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1828800" y="10287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Points = 6 + 3(Price)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5562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Give it a shot! (No pun intended!)  …. </a:t>
            </a:r>
          </a:p>
          <a:p>
            <a:r>
              <a:rPr lang="en-US" altLang="en-US"/>
              <a:t>What is the best predicted points per game for a player who is paid $9.5 million?</a:t>
            </a:r>
          </a:p>
          <a:p>
            <a:r>
              <a:rPr lang="en-US" altLang="en-US"/>
              <a:t>Points = 6 + 3 * 9.5 = 34.5 points per game!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838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Extrapolation!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The prediction are only valid for values of x inside of the domain of x that were used to build the model.  </a:t>
            </a:r>
          </a:p>
          <a:p>
            <a:pPr marL="0" indent="0">
              <a:buFontTx/>
              <a:buNone/>
            </a:pPr>
            <a:r>
              <a:rPr lang="en-US" altLang="en-US"/>
              <a:t>That is, for the Grade v. Study Hours data set, the regression equation is only valid for study hours as small as 1 and as large as 8 hours.  </a:t>
            </a:r>
          </a:p>
          <a:p>
            <a:pPr marL="0" indent="0">
              <a:buFontTx/>
              <a:buNone/>
            </a:pPr>
            <a:r>
              <a:rPr lang="en-US" altLang="en-US"/>
              <a:t>Any prediction outside of the domain of x that was used to build the model is known as </a:t>
            </a:r>
            <a:r>
              <a:rPr lang="en-US" altLang="en-US" b="1" i="1"/>
              <a:t>extrapolation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altLang="en-US"/>
              <a:t>Extrapolation: Example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2954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76200" y="44196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Given this data, predict the Grade a student who studied 18 hours would receive.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863" y="5029200"/>
            <a:ext cx="565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Grade = 6.6518(18 hours) + 44.366 =  164.1points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558482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Clearly this is impossible … but we have extrapolated.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62200" y="1752600"/>
            <a:ext cx="4986338" cy="762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8815" y="23933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/>
              <a:t>Interpretation: Slope and Y – Intercept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143000"/>
            <a:ext cx="3322637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5054393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Slope Interpretation: A 1 unit increase in x results in a 2 unit increase </a:t>
            </a:r>
            <a:r>
              <a:rPr lang="en-US" altLang="en-US"/>
              <a:t>in predicted y.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5638800"/>
            <a:ext cx="792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Y-</a:t>
            </a:r>
            <a:r>
              <a:rPr lang="en-US" altLang="en-US" dirty="0" err="1"/>
              <a:t>int</a:t>
            </a:r>
            <a:r>
              <a:rPr lang="en-US" altLang="en-US" dirty="0"/>
              <a:t> Interpretation: The predicted response that corresponds to x = 0 is </a:t>
            </a:r>
            <a:r>
              <a:rPr lang="en-US" altLang="en-US" i="1" dirty="0"/>
              <a:t>1.5</a:t>
            </a:r>
            <a:r>
              <a:rPr lang="en-US" altLang="en-US" dirty="0"/>
              <a:t>.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3072384" y="1524000"/>
            <a:ext cx="1521624" cy="2819400"/>
          </a:xfrm>
          <a:prstGeom prst="line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665655" y="32911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46071" y="2741928"/>
            <a:ext cx="0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86784" y="3636954"/>
                <a:ext cx="1652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i="1" dirty="0"/>
                  <a:t>Y-int =  1.5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84" y="3636954"/>
                <a:ext cx="1652016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65428" y="2379537"/>
                <a:ext cx="1956816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𝒔𝒍𝒐𝒑𝒆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𝒓𝒊𝒔𝒆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𝒓𝒖𝒏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400" b="1" i="1" dirty="0"/>
                  <a:t> 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28" y="2379537"/>
                <a:ext cx="1956816" cy="4041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23322" y="2892623"/>
                <a:ext cx="8310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22" y="2892623"/>
                <a:ext cx="831061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88539" y="3257129"/>
                <a:ext cx="787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39" y="3257129"/>
                <a:ext cx="78778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7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Interpret the slope …. 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9906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408488"/>
            <a:ext cx="937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Each extra hour spent studying results in a 6.6518 point increase in the predicted grade.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029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Interpret the y – intercept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300" y="55737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The predicted grade for a student who studies no hours is 44.37 points.  </a:t>
            </a:r>
          </a:p>
        </p:txBody>
      </p:sp>
      <p:sp>
        <p:nvSpPr>
          <p:cNvPr id="8" name="7-Point Star 7"/>
          <p:cNvSpPr/>
          <p:nvPr/>
        </p:nvSpPr>
        <p:spPr>
          <a:xfrm>
            <a:off x="2286000" y="2460408"/>
            <a:ext cx="152400" cy="157282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1828800" y="10287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Points = 6 + 3(Price)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55626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Slope Interpretation: Each $1 million increase in the price results in a 3 point increase in predicted point production per game.  </a:t>
            </a:r>
          </a:p>
          <a:p>
            <a:r>
              <a:rPr lang="en-US" altLang="en-US"/>
              <a:t>Y-Intercept interpretation:  A player who is not paid is still predicted to have 6 points per game on average.   	Why doesn’t this make sense?.  	</a:t>
            </a:r>
            <a:r>
              <a:rPr lang="en-US" altLang="en-US" b="1"/>
              <a:t>EXTRAPOLATION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838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  <p:sp>
        <p:nvSpPr>
          <p:cNvPr id="8" name="7-Point Star 7"/>
          <p:cNvSpPr/>
          <p:nvPr/>
        </p:nvSpPr>
        <p:spPr>
          <a:xfrm>
            <a:off x="1295400" y="4419600"/>
            <a:ext cx="152400" cy="157282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dirty="0"/>
              <a:t>Steps in Performing Linear Regression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1584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Before you do anything … PLOT THE DATA!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9618A-B1C9-A644-B4DC-500A01A9EEEC}"/>
              </a:ext>
            </a:extLst>
          </p:cNvPr>
          <p:cNvSpPr txBox="1"/>
          <p:nvPr/>
        </p:nvSpPr>
        <p:spPr>
          <a:xfrm>
            <a:off x="756313" y="3581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Conduct a hypothesis test for the slope of the regression of the dependent variable (aka the response which is the Y variable) on the independent variable (aka the explanatory variable which is the X variable.)  This test is equivalent to the test for linear correlation. </a:t>
            </a:r>
          </a:p>
          <a:p>
            <a:pPr marL="342900" indent="-342900">
              <a:buAutoNum type="arabicPeriod"/>
            </a:pPr>
            <a:r>
              <a:rPr lang="en-US" dirty="0"/>
              <a:t>If there is sufficient evidence of significant (non zero) slope then use the regression line to make predictions and interpret intercept and slope.  </a:t>
            </a:r>
          </a:p>
          <a:p>
            <a:pPr marL="342900" indent="-342900">
              <a:buAutoNum type="arabicPeriod"/>
            </a:pPr>
            <a:r>
              <a:rPr lang="en-US" dirty="0"/>
              <a:t>If there is not sufficient evidence of significant slope then use the average of the observations of the response as your prediction.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14800" y="4672963"/>
            <a:ext cx="495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Gross = – 164.14 + 3.472 * Budget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Equation of Regression Line: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beta0 = -164.14  beta1 = 3.4721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7763"/>
            <a:ext cx="3283217" cy="196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5338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1200" y="2191543"/>
            <a:ext cx="3147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There is sufficient evidence at the alpha = .05 level of significance (</a:t>
            </a:r>
            <a:r>
              <a:rPr lang="en-US" dirty="0" err="1"/>
              <a:t>pval</a:t>
            </a:r>
            <a:r>
              <a:rPr lang="en-US" dirty="0"/>
              <a:t> = .0028) to suggest that the data are linearly correlated.  We will proceed to calculate the regression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00517" y="2202559"/>
                <a:ext cx="1676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Ha: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2.57</a:t>
                </a:r>
              </a:p>
              <a:p>
                <a:r>
                  <a:rPr lang="en-US" dirty="0"/>
                  <a:t>3. t = 5.48  </a:t>
                </a:r>
              </a:p>
              <a:p>
                <a:r>
                  <a:rPr lang="en-US" dirty="0"/>
                  <a:t>4. p-value </a:t>
                </a:r>
              </a:p>
              <a:p>
                <a:r>
                  <a:rPr lang="en-US" dirty="0"/>
                  <a:t>    = .0028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17" y="2202559"/>
                <a:ext cx="1676400" cy="2585323"/>
              </a:xfrm>
              <a:prstGeom prst="rect">
                <a:avLst/>
              </a:prstGeom>
              <a:blipFill rotWithShape="0">
                <a:blip r:embed="rId5"/>
                <a:stretch>
                  <a:fillRect l="-3273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01" y="4222868"/>
            <a:ext cx="3536764" cy="254569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A315B3-BED4-8648-BA1D-43A325511B85}"/>
              </a:ext>
            </a:extLst>
          </p:cNvPr>
          <p:cNvCxnSpPr>
            <a:cxnSpLocks/>
          </p:cNvCxnSpPr>
          <p:nvPr/>
        </p:nvCxnSpPr>
        <p:spPr>
          <a:xfrm flipH="1" flipV="1">
            <a:off x="1170432" y="4447033"/>
            <a:ext cx="353568" cy="2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7940C3-226E-A348-9447-B954178F3089}"/>
              </a:ext>
            </a:extLst>
          </p:cNvPr>
          <p:cNvSpPr txBox="1"/>
          <p:nvPr/>
        </p:nvSpPr>
        <p:spPr>
          <a:xfrm>
            <a:off x="1524000" y="4600802"/>
            <a:ext cx="264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Linear model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C2AD4-36EA-494E-9DE6-DED23B08F8BA}"/>
              </a:ext>
            </a:extLst>
          </p:cNvPr>
          <p:cNvCxnSpPr>
            <a:cxnSpLocks/>
          </p:cNvCxnSpPr>
          <p:nvPr/>
        </p:nvCxnSpPr>
        <p:spPr>
          <a:xfrm flipH="1" flipV="1">
            <a:off x="1477850" y="4468068"/>
            <a:ext cx="222352" cy="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ACCBA-B8A1-E347-BFAB-1C9D0DEBFCC8}"/>
              </a:ext>
            </a:extLst>
          </p:cNvPr>
          <p:cNvSpPr txBox="1"/>
          <p:nvPr/>
        </p:nvSpPr>
        <p:spPr>
          <a:xfrm>
            <a:off x="1652149" y="4468800"/>
            <a:ext cx="263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37420-895E-4949-94B3-0BB00812A70A}"/>
              </a:ext>
            </a:extLst>
          </p:cNvPr>
          <p:cNvCxnSpPr>
            <a:cxnSpLocks/>
          </p:cNvCxnSpPr>
          <p:nvPr/>
        </p:nvCxnSpPr>
        <p:spPr>
          <a:xfrm flipH="1" flipV="1">
            <a:off x="1917420" y="4462759"/>
            <a:ext cx="341903" cy="9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0E02C5-0B3D-1F4B-BDF4-5050F25F704A}"/>
              </a:ext>
            </a:extLst>
          </p:cNvPr>
          <p:cNvSpPr txBox="1"/>
          <p:nvPr/>
        </p:nvSpPr>
        <p:spPr>
          <a:xfrm>
            <a:off x="2218306" y="4436822"/>
            <a:ext cx="264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1BE06-F066-1440-8355-17C0832637FA}"/>
              </a:ext>
            </a:extLst>
          </p:cNvPr>
          <p:cNvSpPr/>
          <p:nvPr/>
        </p:nvSpPr>
        <p:spPr>
          <a:xfrm>
            <a:off x="268001" y="5530349"/>
            <a:ext cx="3536764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A63E1-E8FE-7643-A195-0704B1AC3854}"/>
              </a:ext>
            </a:extLst>
          </p:cNvPr>
          <p:cNvCxnSpPr>
            <a:cxnSpLocks/>
          </p:cNvCxnSpPr>
          <p:nvPr/>
        </p:nvCxnSpPr>
        <p:spPr>
          <a:xfrm flipH="1">
            <a:off x="3886200" y="5366369"/>
            <a:ext cx="457201" cy="91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61D81D-FA7D-B14C-AF80-EDC29745730E}"/>
              </a:ext>
            </a:extLst>
          </p:cNvPr>
          <p:cNvSpPr txBox="1"/>
          <p:nvPr/>
        </p:nvSpPr>
        <p:spPr>
          <a:xfrm>
            <a:off x="4495800" y="5209568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b="1" dirty="0">
                <a:solidFill>
                  <a:srgbClr val="FF0000"/>
                </a:solidFill>
              </a:rPr>
              <a:t>Parameter Estimate Table”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54AB11-C31C-624C-9898-FEBA1422BC40}"/>
              </a:ext>
            </a:extLst>
          </p:cNvPr>
          <p:cNvCxnSpPr>
            <a:cxnSpLocks/>
          </p:cNvCxnSpPr>
          <p:nvPr/>
        </p:nvCxnSpPr>
        <p:spPr>
          <a:xfrm flipH="1">
            <a:off x="3076399" y="4699632"/>
            <a:ext cx="1648001" cy="1204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2" grpId="0"/>
      <p:bldP spid="5" grpId="0"/>
      <p:bldP spid="14" grpId="0"/>
      <p:bldP spid="9" grpId="0"/>
      <p:bldP spid="19" grpId="0"/>
      <p:bldP spid="21" grpId="0"/>
      <p:bldP spid="15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03200" y="165100"/>
            <a:ext cx="869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Scatterplots of Paired Data</a:t>
            </a:r>
          </a:p>
        </p:txBody>
      </p:sp>
      <p:pic>
        <p:nvPicPr>
          <p:cNvPr id="8196" name="Picture 4" descr="10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8"/>
          <a:stretch>
            <a:fillRect/>
          </a:stretch>
        </p:blipFill>
        <p:spPr bwMode="auto">
          <a:xfrm>
            <a:off x="958850" y="971550"/>
            <a:ext cx="7318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10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0"/>
          <a:stretch>
            <a:fillRect/>
          </a:stretch>
        </p:blipFill>
        <p:spPr bwMode="auto">
          <a:xfrm>
            <a:off x="922338" y="3419475"/>
            <a:ext cx="7318375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6" y="2243896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2400" y="421210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" y="4705311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275187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40" y="520270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564706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8" y="6028065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0, the mean gross is between $0 and $3.103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54" y="397066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1294" y="446387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Budget_slope</a:t>
            </a:r>
            <a:r>
              <a:rPr lang="en-US" sz="2000" dirty="0"/>
              <a:t>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05568" y="4126081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7194" y="496126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4654" y="5338971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579840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the when the budget is increased by $1 million dollars the mean gross increases between $1.84M and $5.10M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50000" b="27096"/>
          <a:stretch/>
        </p:blipFill>
        <p:spPr>
          <a:xfrm>
            <a:off x="4247713" y="2690963"/>
            <a:ext cx="46222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35494" y="249143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20254" y="29846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20" y="2554515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354" y="348203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6894" y="392639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55656" y="4307393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0, the mean gross is between $0 and $3.103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2960" y="224999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7432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Budget_slope</a:t>
            </a:r>
            <a:r>
              <a:rPr lang="en-US" sz="2000" dirty="0"/>
              <a:t>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2474" y="2405409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100" y="324059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1560" y="361829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7906" y="4077731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the when the budget is increased by $1 million dollars the mean gross increases between $1.84M and $5.10M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000" b="27096"/>
          <a:stretch/>
        </p:blipFill>
        <p:spPr>
          <a:xfrm>
            <a:off x="2420183" y="1082210"/>
            <a:ext cx="4622222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25" y="5289728"/>
            <a:ext cx="4764785" cy="12205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9C1A1-6516-C449-8ADB-D08EEAEEC254}"/>
              </a:ext>
            </a:extLst>
          </p:cNvPr>
          <p:cNvCxnSpPr>
            <a:cxnSpLocks/>
          </p:cNvCxnSpPr>
          <p:nvPr/>
        </p:nvCxnSpPr>
        <p:spPr>
          <a:xfrm flipV="1">
            <a:off x="1676400" y="5562600"/>
            <a:ext cx="2209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2FCFA-E2E3-7645-80CD-F5B1DC5B1717}"/>
              </a:ext>
            </a:extLst>
          </p:cNvPr>
          <p:cNvSpPr txBox="1"/>
          <p:nvPr/>
        </p:nvSpPr>
        <p:spPr>
          <a:xfrm>
            <a:off x="613013" y="567371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lm object</a:t>
            </a:r>
          </a:p>
        </p:txBody>
      </p:sp>
    </p:spTree>
    <p:extLst>
      <p:ext uri="{BB962C8B-B14F-4D97-AF65-F5344CB8AC3E}">
        <p14:creationId xmlns:p14="http://schemas.microsoft.com/office/powerpoint/2010/main" val="8018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/>
              <a:t>Movies Cont. !!!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70363" y="3671888"/>
            <a:ext cx="495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Gross = – 164.14 + 3.472 * Budget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91050" y="2586038"/>
            <a:ext cx="419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Equation of Regression Line: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beta0 = -164.14  beta1 = 3.4721</a:t>
            </a:r>
          </a:p>
        </p:txBody>
      </p:sp>
      <p:pic>
        <p:nvPicPr>
          <p:cNvPr id="225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9463"/>
            <a:ext cx="88773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14400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533650"/>
            <a:ext cx="3810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800600"/>
            <a:ext cx="9123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It is estimated that for every increase in $1 million to the budget, the movie will gross $3.4721 million more. A 95% confidence interval is ($1.84 M, $5.10 M).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" y="5554662"/>
            <a:ext cx="90297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y-</a:t>
            </a:r>
            <a:r>
              <a:rPr lang="en-US" altLang="en-US" dirty="0" err="1"/>
              <a:t>int</a:t>
            </a:r>
            <a:r>
              <a:rPr lang="en-US" altLang="en-US" dirty="0"/>
              <a:t>: For a movie with no budget ($0) it is predicted that is will gross    $0 (-$164 million from regression equation.)  A 95% confidence interval is ($0, $3.3 M).This has little practical meaning which is to be expected since it is extrapolation.</a:t>
            </a:r>
          </a:p>
        </p:txBody>
      </p:sp>
    </p:spTree>
    <p:extLst>
      <p:ext uri="{BB962C8B-B14F-4D97-AF65-F5344CB8AC3E}">
        <p14:creationId xmlns:p14="http://schemas.microsoft.com/office/powerpoint/2010/main" val="36081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2" grpId="0"/>
      <p:bldP spid="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Parent/Child Heights</a:t>
            </a:r>
          </a:p>
        </p:txBody>
      </p:sp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81400" y="5638800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Best Predicted Value is the average height: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63.3 inches (from 1 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 stats in calculator)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91200" y="2590800"/>
            <a:ext cx="3200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at the alpha = .05 level of significance (</a:t>
            </a:r>
            <a:r>
              <a:rPr lang="en-US" altLang="en-US" dirty="0" err="1"/>
              <a:t>pval</a:t>
            </a:r>
            <a:r>
              <a:rPr lang="en-US" altLang="en-US" dirty="0"/>
              <a:t> = .0569) to suggest that the data are linearly correlated.  The best predicted height of a daughter given the mothers height is the average of the daughters heights in the sample.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749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5052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8600" y="2590800"/>
                <a:ext cx="1828800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:r>
                  <a:rPr lang="el-GR" dirty="0"/>
                  <a:t>ρ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:r>
                  <a:rPr lang="el-GR" dirty="0"/>
                  <a:t>ρ</a:t>
                </a:r>
                <a:r>
                  <a:rPr lang="en-US" dirty="0"/>
                  <a:t> ≠ 0</a:t>
                </a: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endParaRPr lang="en-US" sz="300" dirty="0"/>
              </a:p>
              <a:p>
                <a:r>
                  <a:rPr lang="en-US" dirty="0"/>
                  <a:t>2. CV = 2.45</a:t>
                </a:r>
              </a:p>
              <a:p>
                <a:r>
                  <a:rPr lang="en-US" dirty="0"/>
                  <a:t>3. TS = 2.35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.0569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90800"/>
                <a:ext cx="1828800" cy="2631490"/>
              </a:xfrm>
              <a:prstGeom prst="rect">
                <a:avLst/>
              </a:prstGeom>
              <a:blipFill rotWithShape="0">
                <a:blip r:embed="rId4"/>
                <a:stretch>
                  <a:fillRect l="-3000" t="-115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648200"/>
            <a:ext cx="3103430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Parent/Child Heights</a:t>
            </a:r>
          </a:p>
        </p:txBody>
      </p:sp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10200" y="2362200"/>
            <a:ext cx="3733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6. There is not sufficient evidence at the alpha = .05 level of significance (</a:t>
            </a:r>
            <a:r>
              <a:rPr lang="en-US" altLang="en-US" sz="1600" dirty="0" err="1"/>
              <a:t>pval</a:t>
            </a:r>
            <a:r>
              <a:rPr lang="en-US" altLang="en-US" sz="1600" dirty="0"/>
              <a:t> = .0569) to suggest that the data are linearly correlated.  The best predicted height of a daughter given the mothers height is the average of the daughters heights in the sample.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4925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87838" y="433770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3640" y="475043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Mother ± t</a:t>
            </a:r>
            <a:r>
              <a:rPr lang="en-US" sz="2000" baseline="-25000" dirty="0"/>
              <a:t>.025,6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5430" y="4555361"/>
            <a:ext cx="916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9594" y="516578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.63915 ± 2.447*.27176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7054" y="554349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(-.02585, 1.304)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2260" y="59508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Notice the interval contains zero which implies that no linear correlation (</a:t>
            </a:r>
            <a:r>
              <a:rPr lang="el-GR" sz="1600" dirty="0"/>
              <a:t>ρ</a:t>
            </a:r>
            <a:r>
              <a:rPr lang="en-US" sz="1600" dirty="0"/>
              <a:t> = 0) is plausible given the data.  The interval agrees with our hypothesis test!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36819" y="2324537"/>
                <a:ext cx="18288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Ho: </a:t>
                </a:r>
                <a:r>
                  <a:rPr lang="el-GR" sz="1600" dirty="0"/>
                  <a:t>ρ</a:t>
                </a:r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:r>
                  <a:rPr lang="el-GR" sz="1600" dirty="0"/>
                  <a:t>ρ</a:t>
                </a:r>
                <a:r>
                  <a:rPr lang="en-US" sz="1600" dirty="0"/>
                  <a:t> ≠ 0</a:t>
                </a:r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  <a:p>
                <a:endParaRPr lang="en-US" sz="200" dirty="0"/>
              </a:p>
              <a:p>
                <a:r>
                  <a:rPr lang="en-US" sz="1600" dirty="0"/>
                  <a:t>2. CV = 2.45</a:t>
                </a:r>
              </a:p>
              <a:p>
                <a:r>
                  <a:rPr lang="en-US" sz="1600" dirty="0"/>
                  <a:t>3. TS = 2.35</a:t>
                </a:r>
              </a:p>
              <a:p>
                <a:r>
                  <a:rPr lang="en-US" sz="1600" dirty="0"/>
                  <a:t>4. </a:t>
                </a:r>
                <a:r>
                  <a:rPr lang="en-US" sz="1600" dirty="0" err="1"/>
                  <a:t>Pval</a:t>
                </a:r>
                <a:r>
                  <a:rPr lang="en-US" sz="1600" dirty="0"/>
                  <a:t> = .0569</a:t>
                </a:r>
              </a:p>
              <a:p>
                <a:r>
                  <a:rPr lang="en-US" sz="1600" dirty="0"/>
                  <a:t>5. FTR Ho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19" y="2324537"/>
                <a:ext cx="1828800" cy="2400657"/>
              </a:xfrm>
              <a:prstGeom prst="rect">
                <a:avLst/>
              </a:prstGeom>
              <a:blipFill rotWithShape="0">
                <a:blip r:embed="rId5"/>
                <a:stretch>
                  <a:fillRect l="-200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73" y="4648200"/>
            <a:ext cx="3103430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Parent/Child Heights</a:t>
            </a:r>
          </a:p>
        </p:txBody>
      </p:sp>
      <p:pic>
        <p:nvPicPr>
          <p:cNvPr id="3379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7737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67200" y="44196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Daughter = .639 * Mother + 22.95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419600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4939605"/>
            <a:ext cx="9067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Best Predicted Value is the average height: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63.3 inches A 95% confidence interval for the mean (not </a:t>
            </a:r>
            <a:r>
              <a:rPr lang="el-GR" altLang="en-US" sz="2800" b="1" dirty="0"/>
              <a:t>β</a:t>
            </a:r>
            <a:r>
              <a:rPr lang="en-US" altLang="en-US" sz="2800" b="1" baseline="-25000" dirty="0"/>
              <a:t>0</a:t>
            </a:r>
            <a:r>
              <a:rPr lang="en-US" altLang="en-US" sz="2800" b="1" dirty="0"/>
              <a:t>) is (60.845,65.755) inches.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305662"/>
            <a:ext cx="2895600" cy="173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447800" y="3122295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76474"/>
            <a:ext cx="3090286" cy="2134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05726" y="6334399"/>
                <a:ext cx="3989747" cy="443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=63.3±2.365∗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2.936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26" y="6334399"/>
                <a:ext cx="3989747" cy="443455"/>
              </a:xfrm>
              <a:prstGeom prst="rect">
                <a:avLst/>
              </a:prstGeom>
              <a:blipFill rotWithShape="0">
                <a:blip r:embed="rId5"/>
                <a:stretch>
                  <a:fillRect l="-153" t="-126027" r="-13893" b="-193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0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0F44-EC00-4F43-9829-79AF6BD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1D7E160-96C1-2D43-BFB8-17235894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2659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14F8B-1B8C-824B-B5A2-FC66C51989BF}"/>
              </a:ext>
            </a:extLst>
          </p:cNvPr>
          <p:cNvSpPr txBox="1"/>
          <p:nvPr/>
        </p:nvSpPr>
        <p:spPr>
          <a:xfrm>
            <a:off x="457200" y="3276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Plot the data and assess the visual evidence of a linear trend. 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correlation (rho).  Like we did last time.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intercept and slope.  (Regress Y on X…. that is regress temperature on cricket chirps.)</a:t>
            </a:r>
          </a:p>
          <a:p>
            <a:pPr marL="342900" indent="-342900">
              <a:buAutoNum type="arabicPeriod"/>
            </a:pPr>
            <a:r>
              <a:rPr lang="en-US" dirty="0"/>
              <a:t>Compare the </a:t>
            </a:r>
            <a:r>
              <a:rPr lang="en-US" dirty="0" err="1"/>
              <a:t>pvalue</a:t>
            </a:r>
            <a:r>
              <a:rPr lang="en-US" dirty="0"/>
              <a:t> between the test for correlation and the test for slope.</a:t>
            </a:r>
          </a:p>
          <a:p>
            <a:pPr marL="342900" indent="-342900">
              <a:buAutoNum type="arabicPeriod"/>
            </a:pPr>
            <a:r>
              <a:rPr lang="en-US" dirty="0"/>
              <a:t>Use you regression line to predict the temperature when there are 1000 cricket chirps per minute.  </a:t>
            </a:r>
          </a:p>
          <a:p>
            <a:pPr marL="342900" indent="-342900">
              <a:buAutoNum type="arabicPeriod"/>
            </a:pPr>
            <a:r>
              <a:rPr lang="en-US" dirty="0"/>
              <a:t>Interpret the Slope and Intercept.  </a:t>
            </a:r>
          </a:p>
        </p:txBody>
      </p:sp>
    </p:spTree>
    <p:extLst>
      <p:ext uri="{BB962C8B-B14F-4D97-AF65-F5344CB8AC3E}">
        <p14:creationId xmlns:p14="http://schemas.microsoft.com/office/powerpoint/2010/main" val="2056941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/>
              <a:t>Crickets!!!</a:t>
            </a:r>
          </a:p>
        </p:txBody>
      </p:sp>
      <p:pic>
        <p:nvPicPr>
          <p:cNvPr id="2457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5562600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5507529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1800" y="5997814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Predicted temperature when a cricket is chirping 1000 times per minute:</a:t>
            </a:r>
            <a:r>
              <a:rPr lang="en-US" altLang="en-US" sz="2400" dirty="0"/>
              <a:t>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y</a:t>
            </a:r>
            <a:r>
              <a:rPr lang="en-US" altLang="en-US" sz="2400" baseline="-25000" dirty="0"/>
              <a:t>1000</a:t>
            </a:r>
            <a:r>
              <a:rPr lang="en-US" altLang="en-US" sz="2400" dirty="0"/>
              <a:t>=.0523(1000) + 27.63 = 79.9 degrees F  </a:t>
            </a:r>
          </a:p>
        </p:txBody>
      </p:sp>
      <p:pic>
        <p:nvPicPr>
          <p:cNvPr id="2458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752600"/>
            <a:ext cx="330358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536825"/>
            <a:ext cx="37496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514600"/>
            <a:ext cx="37385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00356" y="4719329"/>
            <a:ext cx="8844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Reject Ho.</a:t>
            </a:r>
          </a:p>
          <a:p>
            <a:r>
              <a:rPr lang="en-US" sz="1600" dirty="0"/>
              <a:t>There is sufficient evidence at the alpha = .05 level of significance (</a:t>
            </a:r>
            <a:r>
              <a:rPr lang="en-US" sz="1600" dirty="0" err="1"/>
              <a:t>pval</a:t>
            </a:r>
            <a:r>
              <a:rPr lang="en-US" sz="1600" dirty="0"/>
              <a:t> = .0046) to suggest that the data are linearly correlated.  We will proceed to calculate the regression line.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42904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F430-EDEF-B947-A1B0-BFA1D511F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449" y="2514600"/>
            <a:ext cx="3234760" cy="23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/>
              <a:t>Crickets!!!</a:t>
            </a:r>
          </a:p>
        </p:txBody>
      </p:sp>
      <p:pic>
        <p:nvPicPr>
          <p:cNvPr id="2457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48200" y="4960938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496093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1800" y="55626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Predicted temperature when a cricket is chirping 1000 times per minute:</a:t>
            </a:r>
            <a:r>
              <a:rPr lang="en-US" altLang="en-US" sz="2400"/>
              <a:t>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</a:t>
            </a:r>
            <a:r>
              <a:rPr lang="en-US" altLang="en-US" sz="2400" baseline="-25000"/>
              <a:t>1000</a:t>
            </a:r>
            <a:r>
              <a:rPr lang="en-US" altLang="en-US" sz="2400"/>
              <a:t>=.0523(1000) + 27.63 = 79.9 degrees F  </a:t>
            </a:r>
          </a:p>
        </p:txBody>
      </p:sp>
      <p:pic>
        <p:nvPicPr>
          <p:cNvPr id="2458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752600"/>
            <a:ext cx="330358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536825"/>
            <a:ext cx="37496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514600"/>
            <a:ext cx="37385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50758" y="2523562"/>
                <a:ext cx="2169912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Ha: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endParaRPr lang="en-US" sz="400" dirty="0"/>
              </a:p>
              <a:p>
                <a:r>
                  <a:rPr lang="en-US" dirty="0"/>
                  <a:t>2. CV = 2.45</a:t>
                </a:r>
              </a:p>
              <a:p>
                <a:r>
                  <a:rPr lang="en-US" dirty="0"/>
                  <a:t>3. TS = 4.40</a:t>
                </a:r>
              </a:p>
              <a:p>
                <a:r>
                  <a:rPr lang="en-US" dirty="0"/>
                  <a:t>4. p-value = .0046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58" y="2523562"/>
                <a:ext cx="2169912" cy="2369880"/>
              </a:xfrm>
              <a:prstGeom prst="rect">
                <a:avLst/>
              </a:prstGeom>
              <a:blipFill rotWithShape="0">
                <a:blip r:embed="rId6"/>
                <a:stretch>
                  <a:fillRect l="-2528" t="-1542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168270" y="2519240"/>
            <a:ext cx="31478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Reject Ho.</a:t>
            </a:r>
          </a:p>
          <a:p>
            <a:r>
              <a:rPr lang="en-US" dirty="0"/>
              <a:t>6. There is sufficient evidence at the alpha = .05 level of significance (</a:t>
            </a:r>
            <a:r>
              <a:rPr lang="en-US" dirty="0" err="1"/>
              <a:t>pval</a:t>
            </a:r>
            <a:r>
              <a:rPr lang="en-US" dirty="0"/>
              <a:t> = .0046) to suggest that the data are linearly correlated.  We will proceed to calculate the regression line.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4360" y="48212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03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/>
              <a:t>Crickets!!!</a:t>
            </a:r>
          </a:p>
        </p:txBody>
      </p:sp>
      <p:pic>
        <p:nvPicPr>
          <p:cNvPr id="2560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419600" y="2967038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Temp =.0523 * Chirps + 27.63</a:t>
            </a:r>
          </a:p>
        </p:txBody>
      </p:sp>
      <p:sp>
        <p:nvSpPr>
          <p:cNvPr id="25605" name="TextBox 11"/>
          <p:cNvSpPr txBox="1">
            <a:spLocks noChangeArrowheads="1"/>
          </p:cNvSpPr>
          <p:nvPr/>
        </p:nvSpPr>
        <p:spPr bwMode="auto">
          <a:xfrm>
            <a:off x="4495800" y="2407717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4808538"/>
            <a:ext cx="853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Interpret the slope: For every increase in 1 chirp per minute the estimated temperature increases .0523 degrees F.   We are 95% confident that this increase will be between .023 and .081 degrees.</a:t>
            </a:r>
            <a:endParaRPr lang="en-US" altLang="en-US" sz="2400" dirty="0"/>
          </a:p>
        </p:txBody>
      </p:sp>
      <p:pic>
        <p:nvPicPr>
          <p:cNvPr id="256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752600"/>
            <a:ext cx="330358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36825"/>
            <a:ext cx="3740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5842000"/>
            <a:ext cx="8534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Interpret the y-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: If there are no crickets chirping, the estimated temperature is 27.63 degrees F (95% CI: (-2.15, 57.41).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While this is extrapolation, it does have a practical interpretation.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9569" y="277967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0D739-AC14-FA41-9E73-27E33A256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097" y="3657600"/>
            <a:ext cx="3450503" cy="10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3200" y="165100"/>
            <a:ext cx="869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Scatterplots of Paired Data</a:t>
            </a:r>
          </a:p>
        </p:txBody>
      </p:sp>
      <p:pic>
        <p:nvPicPr>
          <p:cNvPr id="10244" name="Picture 4" descr="10_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3"/>
          <a:stretch>
            <a:fillRect/>
          </a:stretch>
        </p:blipFill>
        <p:spPr bwMode="auto">
          <a:xfrm>
            <a:off x="615950" y="1631950"/>
            <a:ext cx="269557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0_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3"/>
          <a:stretch>
            <a:fillRect/>
          </a:stretch>
        </p:blipFill>
        <p:spPr bwMode="auto">
          <a:xfrm>
            <a:off x="3192463" y="1566863"/>
            <a:ext cx="53816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0F44-EC00-4F43-9829-79AF6BD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14F8B-1B8C-824B-B5A2-FC66C51989BF}"/>
              </a:ext>
            </a:extLst>
          </p:cNvPr>
          <p:cNvSpPr txBox="1"/>
          <p:nvPr/>
        </p:nvSpPr>
        <p:spPr>
          <a:xfrm>
            <a:off x="457200" y="3276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Plot the data and assess the visual evidence of a linear trend. 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correlation (rho).  Like we did last time.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intercept and slope.  (Regress Y on X…. time on temperature.)</a:t>
            </a:r>
          </a:p>
          <a:p>
            <a:pPr marL="342900" indent="-342900">
              <a:buAutoNum type="arabicPeriod"/>
            </a:pPr>
            <a:r>
              <a:rPr lang="en-US" dirty="0"/>
              <a:t>Compare the </a:t>
            </a:r>
            <a:r>
              <a:rPr lang="en-US" dirty="0" err="1"/>
              <a:t>pvalue</a:t>
            </a:r>
            <a:r>
              <a:rPr lang="en-US" dirty="0"/>
              <a:t> between the test for correlation and the test for slope.</a:t>
            </a:r>
          </a:p>
          <a:p>
            <a:pPr marL="342900" indent="-342900">
              <a:buAutoNum type="arabicPeriod"/>
            </a:pPr>
            <a:r>
              <a:rPr lang="en-US" dirty="0"/>
              <a:t>Use you regression line to predict the time to complete the marathon when the temperature is 65 degrees.    Do it again for 59 degrees.</a:t>
            </a:r>
          </a:p>
          <a:p>
            <a:pPr marL="342900" indent="-342900">
              <a:buAutoNum type="arabicPeriod"/>
            </a:pPr>
            <a:r>
              <a:rPr lang="en-US" dirty="0"/>
              <a:t>Interpret the Slope and Intercept.  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C5E3076F-FFF1-2B46-AA9D-FA878E72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503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Marathons!!!</a:t>
            </a:r>
          </a:p>
        </p:txBody>
      </p:sp>
      <p:pic>
        <p:nvPicPr>
          <p:cNvPr id="2662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6457890"/>
            <a:ext cx="883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Best Predicted Value is the average time: 147.077 sec.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524000"/>
            <a:ext cx="40036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239" y="5562600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6. There is not sufficient evidence at the alpha = .05 level of significance (</a:t>
            </a:r>
            <a:r>
              <a:rPr lang="en-US" altLang="en-US" sz="1600" dirty="0" err="1"/>
              <a:t>pval</a:t>
            </a:r>
            <a:r>
              <a:rPr lang="en-US" altLang="en-US" sz="1600" dirty="0"/>
              <a:t> = .6642) to suggest that the data are linearly correlated.  The best predicted finishing time given temperature is the average of all the finishing times in the sample.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8938"/>
            <a:ext cx="3910013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43200" y="3886200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DCEC970-82AE-D046-9E81-C517082A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52" y="2928938"/>
            <a:ext cx="3491278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Marathons!!!</a:t>
            </a:r>
          </a:p>
        </p:txBody>
      </p:sp>
      <p:pic>
        <p:nvPicPr>
          <p:cNvPr id="2662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66658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Best Predicted Value is the average time: 147.077 sec.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524000"/>
            <a:ext cx="40036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91200" y="2928938"/>
            <a:ext cx="3200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6. There is not sufficient evidence at the alpha = .05 level of significance (pval = .6642) to suggest that the data are linearly correlated.  The best predicted finishing time given temperature is the average of all the finishing times in the sample.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8938"/>
            <a:ext cx="3910013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43200" y="3886200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4800" y="3048000"/>
                <a:ext cx="18288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:r>
                  <a:rPr lang="el-GR" dirty="0"/>
                  <a:t>ρ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:r>
                  <a:rPr lang="el-GR" dirty="0"/>
                  <a:t>ρ</a:t>
                </a:r>
                <a:r>
                  <a:rPr lang="en-US" dirty="0"/>
                  <a:t> ≠ 0</a:t>
                </a: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2.45</a:t>
                </a:r>
              </a:p>
              <a:p>
                <a:r>
                  <a:rPr lang="en-US" dirty="0"/>
                  <a:t>3. TS = .4563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.6642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48000"/>
                <a:ext cx="1828800" cy="2585323"/>
              </a:xfrm>
              <a:prstGeom prst="rect">
                <a:avLst/>
              </a:prstGeom>
              <a:blipFill rotWithShape="0">
                <a:blip r:embed="rId5"/>
                <a:stretch>
                  <a:fillRect l="-2667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14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/>
              <a:t>Simple Linear Regression!!!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00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1"/>
              <a:t>Last time we considered ….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463925" y="26670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Example :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8638" y="3227388"/>
            <a:ext cx="5186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Studying Hours and Grades!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057400" y="3505200"/>
            <a:ext cx="6000750" cy="12954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400" y="2324100"/>
            <a:ext cx="5846763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905750" y="2057400"/>
            <a:ext cx="24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001000" y="3287713"/>
            <a:ext cx="24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28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/>
              <a:t>How to find the “Best” Line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538163" y="990600"/>
            <a:ext cx="8529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3600" b="1"/>
              <a:t>Residuals:  </a:t>
            </a:r>
            <a:r>
              <a:rPr lang="en-US" altLang="en-US" sz="2800" b="1"/>
              <a:t>res = observed - predicted</a:t>
            </a:r>
            <a:endParaRPr lang="en-US" altLang="en-US" sz="3600" b="1"/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2514600" y="1828800"/>
            <a:ext cx="4638675" cy="2819400"/>
            <a:chOff x="1447801" y="2362200"/>
            <a:chExt cx="4638040" cy="2819400"/>
          </a:xfrm>
        </p:grpSpPr>
        <p:pic>
          <p:nvPicPr>
            <p:cNvPr id="820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76"/>
            <a:stretch>
              <a:fillRect/>
            </a:stretch>
          </p:blipFill>
          <p:spPr bwMode="auto">
            <a:xfrm>
              <a:off x="1447801" y="2362200"/>
              <a:ext cx="463804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Box 5"/>
            <p:cNvSpPr txBox="1">
              <a:spLocks noChangeArrowheads="1"/>
            </p:cNvSpPr>
            <p:nvPr/>
          </p:nvSpPr>
          <p:spPr bwMode="auto">
            <a:xfrm>
              <a:off x="5623560" y="2895600"/>
              <a:ext cx="46228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240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3886200" y="3505200"/>
            <a:ext cx="152400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62400" y="35814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1 </a:t>
            </a:r>
            <a:r>
              <a:rPr lang="en-US" altLang="en-US" sz="1200" b="1" i="1"/>
              <a:t>= -3</a:t>
            </a:r>
            <a:endParaRPr lang="en-US" altLang="en-US" b="1" i="1" baseline="-25000"/>
          </a:p>
        </p:txBody>
      </p:sp>
      <p:sp>
        <p:nvSpPr>
          <p:cNvPr id="11" name="Right Brace 10"/>
          <p:cNvSpPr/>
          <p:nvPr/>
        </p:nvSpPr>
        <p:spPr>
          <a:xfrm>
            <a:off x="4384675" y="3024188"/>
            <a:ext cx="152400" cy="228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7600" y="3024188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2</a:t>
            </a:r>
            <a:r>
              <a:rPr lang="en-US" altLang="en-US" sz="1200" b="1" i="1"/>
              <a:t> = 1</a:t>
            </a:r>
            <a:endParaRPr lang="en-US" altLang="en-US" b="1" i="1" baseline="-25000"/>
          </a:p>
        </p:txBody>
      </p:sp>
      <p:sp>
        <p:nvSpPr>
          <p:cNvPr id="13" name="Right Brace 12"/>
          <p:cNvSpPr/>
          <p:nvPr/>
        </p:nvSpPr>
        <p:spPr>
          <a:xfrm>
            <a:off x="5410200" y="2947988"/>
            <a:ext cx="152400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86400" y="3024188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3</a:t>
            </a:r>
            <a:r>
              <a:rPr lang="en-US" altLang="en-US" sz="1200" b="1" i="1"/>
              <a:t> = -2</a:t>
            </a:r>
            <a:endParaRPr lang="en-US" altLang="en-US" b="1" i="1" baseline="-25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95975" y="208597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4</a:t>
            </a:r>
            <a:r>
              <a:rPr lang="en-US" altLang="en-US" sz="1200" b="1" i="1"/>
              <a:t> = 4</a:t>
            </a:r>
            <a:endParaRPr lang="en-US" altLang="en-US" b="1" i="1" baseline="-25000"/>
          </a:p>
        </p:txBody>
      </p:sp>
      <p:sp>
        <p:nvSpPr>
          <p:cNvPr id="8204" name="TextBox 15"/>
          <p:cNvSpPr txBox="1">
            <a:spLocks noChangeArrowheads="1"/>
          </p:cNvSpPr>
          <p:nvPr/>
        </p:nvSpPr>
        <p:spPr bwMode="auto">
          <a:xfrm>
            <a:off x="1176338" y="48768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Notice if we simply add the residuals we will get zero!</a:t>
            </a:r>
          </a:p>
          <a:p>
            <a:r>
              <a:rPr lang="en-US" altLang="en-US" dirty="0"/>
              <a:t>This is why we will square each residual and then sum them together.  </a:t>
            </a:r>
          </a:p>
        </p:txBody>
      </p:sp>
      <p:sp>
        <p:nvSpPr>
          <p:cNvPr id="8205" name="TextBox 16"/>
          <p:cNvSpPr txBox="1">
            <a:spLocks noChangeArrowheads="1"/>
          </p:cNvSpPr>
          <p:nvPr/>
        </p:nvSpPr>
        <p:spPr bwMode="auto">
          <a:xfrm>
            <a:off x="2852738" y="5638800"/>
            <a:ext cx="396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Sum of Squared Residuals = SSR = 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6177328"/>
            <a:ext cx="7764781" cy="375872"/>
          </a:xfrm>
          <a:prstGeom prst="rect">
            <a:avLst/>
          </a:prstGeom>
          <a:blipFill rotWithShape="1">
            <a:blip r:embed="rId3"/>
            <a:stretch>
              <a:fillRect t="-114516" b="-1822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8204" grpId="0"/>
      <p:bldP spid="8205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057400" y="3505200"/>
            <a:ext cx="6000750" cy="12954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400" y="2324100"/>
            <a:ext cx="5846763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7010400" y="2730500"/>
            <a:ext cx="152400" cy="9810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9000" y="3082925"/>
            <a:ext cx="9906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13 </a:t>
            </a:r>
            <a:r>
              <a:rPr lang="en-US" altLang="en-US" sz="1200" b="1" i="1" dirty="0">
                <a:solidFill>
                  <a:srgbClr val="00B050"/>
                </a:solidFill>
              </a:rPr>
              <a:t>= 30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pic>
        <p:nvPicPr>
          <p:cNvPr id="92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ight Brace 31"/>
          <p:cNvSpPr/>
          <p:nvPr/>
        </p:nvSpPr>
        <p:spPr>
          <a:xfrm>
            <a:off x="4510088" y="3638550"/>
            <a:ext cx="138112" cy="62865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14888" y="3738563"/>
            <a:ext cx="9001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7 </a:t>
            </a:r>
            <a:r>
              <a:rPr lang="en-US" altLang="en-US" sz="1200" b="1" i="1">
                <a:solidFill>
                  <a:srgbClr val="00B050"/>
                </a:solidFill>
              </a:rPr>
              <a:t>= 20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2971800" y="2946400"/>
            <a:ext cx="138113" cy="16557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78188" y="4073525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5 </a:t>
            </a:r>
            <a:r>
              <a:rPr lang="en-US" altLang="en-US" sz="1200" b="1" i="1">
                <a:solidFill>
                  <a:srgbClr val="00B050"/>
                </a:solidFill>
              </a:rPr>
              <a:t>= 60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749675" y="3006725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17925" y="26320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FF0000"/>
                </a:solidFill>
              </a:rPr>
              <a:t>6 </a:t>
            </a:r>
            <a:r>
              <a:rPr lang="en-US" altLang="en-US" sz="1200" b="1" i="1">
                <a:solidFill>
                  <a:srgbClr val="FF0000"/>
                </a:solidFill>
              </a:rPr>
              <a:t>= 5</a:t>
            </a:r>
            <a:endParaRPr lang="en-US" altLang="en-US" b="1" i="1" baseline="-2500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127750" y="2436813"/>
            <a:ext cx="69850" cy="2365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6000" y="2062163"/>
            <a:ext cx="55086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8 </a:t>
            </a:r>
            <a:r>
              <a:rPr lang="en-US" altLang="en-US" sz="1200" b="1" i="1" dirty="0">
                <a:solidFill>
                  <a:srgbClr val="FF0000"/>
                </a:solidFill>
              </a:rPr>
              <a:t>= 7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2089150" y="3582988"/>
            <a:ext cx="69850" cy="3698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89175" y="37115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200" b="1" i="1" dirty="0">
                <a:solidFill>
                  <a:srgbClr val="FF0000"/>
                </a:solidFill>
              </a:rPr>
              <a:t>= -10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7696200" y="2286000"/>
            <a:ext cx="69850" cy="119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940550" y="2286000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940550" y="2547938"/>
            <a:ext cx="69850" cy="19526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4522788" y="2644775"/>
            <a:ext cx="55562" cy="361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481513" y="3006725"/>
            <a:ext cx="46037" cy="6318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2925763" y="2946400"/>
            <a:ext cx="46037" cy="412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2895600" y="3375025"/>
            <a:ext cx="46038" cy="282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2135188" y="3322638"/>
            <a:ext cx="46037" cy="2476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4573588" y="2674938"/>
            <a:ext cx="227012" cy="149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084888" y="2416175"/>
            <a:ext cx="227012" cy="14970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7697788" y="2295525"/>
            <a:ext cx="227012" cy="12874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6896100" y="2286000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3732213" y="30273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2136775" y="33575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2057400" y="3962400"/>
            <a:ext cx="190500" cy="7953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67288" y="4038600"/>
            <a:ext cx="3719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/>
              <a:t>The squared and summed green residuals will be greater than the squared and summed red residuals. 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2819400" y="3657600"/>
            <a:ext cx="190500" cy="9445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325562" y="4433128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2 </a:t>
            </a:r>
            <a:r>
              <a:rPr lang="en-US" altLang="en-US" sz="1200" b="1" i="1" dirty="0">
                <a:solidFill>
                  <a:srgbClr val="00B050"/>
                </a:solidFill>
              </a:rPr>
              <a:t>= 30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228725" y="3942556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 </a:t>
            </a:r>
            <a:r>
              <a:rPr lang="en-US" altLang="en-US" sz="1200" b="1" i="1" dirty="0">
                <a:solidFill>
                  <a:srgbClr val="00B050"/>
                </a:solidFill>
              </a:rPr>
              <a:t>= 50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287963" y="2955131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8 </a:t>
            </a:r>
            <a:r>
              <a:rPr lang="en-US" altLang="en-US" sz="1200" b="1" i="1" dirty="0">
                <a:solidFill>
                  <a:srgbClr val="00B050"/>
                </a:solidFill>
              </a:rPr>
              <a:t>= 55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68162" y="2933700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9 </a:t>
            </a:r>
            <a:r>
              <a:rPr lang="en-US" altLang="en-US" sz="1200" b="1" i="1" dirty="0">
                <a:solidFill>
                  <a:srgbClr val="00B050"/>
                </a:solidFill>
              </a:rPr>
              <a:t>= 35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872413" y="2436813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10 </a:t>
            </a:r>
            <a:r>
              <a:rPr lang="en-US" altLang="en-US" sz="1200" b="1" i="1" dirty="0">
                <a:solidFill>
                  <a:srgbClr val="00B050"/>
                </a:solidFill>
              </a:rPr>
              <a:t>= 40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331486" y="2663031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3 </a:t>
            </a:r>
            <a:r>
              <a:rPr lang="en-US" altLang="en-US" sz="1200" b="1" i="1" dirty="0">
                <a:solidFill>
                  <a:srgbClr val="FF0000"/>
                </a:solidFill>
              </a:rPr>
              <a:t>= 6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005263" y="3161644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7 </a:t>
            </a:r>
            <a:r>
              <a:rPr lang="en-US" altLang="en-US" sz="1200" b="1" i="1" dirty="0">
                <a:solidFill>
                  <a:srgbClr val="FF0000"/>
                </a:solidFill>
              </a:rPr>
              <a:t>= -6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440415" y="3179934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 </a:t>
            </a:r>
            <a:r>
              <a:rPr lang="en-US" altLang="en-US" sz="1200" b="1" i="1" dirty="0">
                <a:solidFill>
                  <a:srgbClr val="FF0000"/>
                </a:solidFill>
              </a:rPr>
              <a:t>= 1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967038" y="3377681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3 </a:t>
            </a:r>
            <a:r>
              <a:rPr lang="en-US" altLang="en-US" sz="1200" b="1" i="1" dirty="0">
                <a:solidFill>
                  <a:srgbClr val="00B050"/>
                </a:solidFill>
              </a:rPr>
              <a:t>= 80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73325" y="4219575"/>
            <a:ext cx="536575" cy="46166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4 </a:t>
            </a:r>
            <a:r>
              <a:rPr lang="en-US" altLang="en-US" sz="1200" b="1" i="1" dirty="0">
                <a:solidFill>
                  <a:srgbClr val="00B050"/>
                </a:solidFill>
              </a:rPr>
              <a:t>= 20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702866" y="2449788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6 </a:t>
            </a:r>
            <a:r>
              <a:rPr lang="en-US" altLang="en-US" sz="1200" b="1" i="1" dirty="0">
                <a:solidFill>
                  <a:srgbClr val="00B050"/>
                </a:solidFill>
              </a:rPr>
              <a:t>= 60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323414" y="1793874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13</a:t>
            </a:r>
            <a:r>
              <a:rPr lang="en-US" altLang="en-US" sz="1200" b="1" i="1" dirty="0">
                <a:solidFill>
                  <a:srgbClr val="FF0000"/>
                </a:solidFill>
              </a:rPr>
              <a:t>= .5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759852" y="1814029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10 </a:t>
            </a:r>
            <a:r>
              <a:rPr lang="en-US" altLang="en-US" sz="1200" b="1" i="1" dirty="0">
                <a:solidFill>
                  <a:srgbClr val="FF0000"/>
                </a:solidFill>
              </a:rPr>
              <a:t>= 3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991350" y="2456172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9 </a:t>
            </a:r>
            <a:r>
              <a:rPr lang="en-US" altLang="en-US" sz="1200" b="1" i="1" dirty="0">
                <a:solidFill>
                  <a:srgbClr val="FF0000"/>
                </a:solidFill>
              </a:rPr>
              <a:t>= -2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054350" y="2663031"/>
            <a:ext cx="55086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4 </a:t>
            </a:r>
            <a:r>
              <a:rPr lang="en-US" altLang="en-US" sz="1200" b="1" i="1" dirty="0">
                <a:solidFill>
                  <a:srgbClr val="FF0000"/>
                </a:solidFill>
              </a:rPr>
              <a:t>= .2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70689" y="3199607"/>
            <a:ext cx="550863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5 </a:t>
            </a:r>
            <a:r>
              <a:rPr lang="en-US" altLang="en-US" sz="1200" b="1" i="1" dirty="0">
                <a:solidFill>
                  <a:srgbClr val="FF0000"/>
                </a:solidFill>
              </a:rPr>
              <a:t>= -1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/>
      <p:bldP spid="43" grpId="0" animBg="1"/>
      <p:bldP spid="44" grpId="0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Squares Regression Line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00200"/>
            <a:ext cx="8353425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041525" y="2552700"/>
            <a:ext cx="5848350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19800"/>
            <a:ext cx="5476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447800" y="6172200"/>
            <a:ext cx="7086600" cy="369888"/>
          </a:xfrm>
          <a:prstGeom prst="wedgeRectCallout">
            <a:avLst>
              <a:gd name="adj1" fmla="val -55386"/>
              <a:gd name="adj2" fmla="val 1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0200" y="61722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The “Least Squares Line minimizes the sum of squared residuals!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16977</TotalTime>
  <Words>2231</Words>
  <Application>Microsoft Macintosh PowerPoint</Application>
  <PresentationFormat>On-screen Show (4:3)</PresentationFormat>
  <Paragraphs>255</Paragraphs>
  <Slides>32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ＭＳ Ｐゴシック</vt:lpstr>
      <vt:lpstr>ＭＳ Ｐゴシック</vt:lpstr>
      <vt:lpstr>Arial</vt:lpstr>
      <vt:lpstr>Cambria Math</vt:lpstr>
      <vt:lpstr>Default Design</vt:lpstr>
      <vt:lpstr>Review</vt:lpstr>
      <vt:lpstr>PowerPoint Presentation</vt:lpstr>
      <vt:lpstr>PowerPoint Presentation</vt:lpstr>
      <vt:lpstr>PowerPoint Presentation</vt:lpstr>
      <vt:lpstr>PowerPoint Presentation</vt:lpstr>
      <vt:lpstr>Grades v. Study Hours  </vt:lpstr>
      <vt:lpstr>How to find the “Best” Line</vt:lpstr>
      <vt:lpstr>Grades v. Study Hours  </vt:lpstr>
      <vt:lpstr>Least Squares Regression Line</vt:lpstr>
      <vt:lpstr>Equation of a Line!!!</vt:lpstr>
      <vt:lpstr>Grades v. Study Hours  </vt:lpstr>
      <vt:lpstr>PowerPoint Presentation</vt:lpstr>
      <vt:lpstr>Extrapolation!</vt:lpstr>
      <vt:lpstr>Extrapolation: Example</vt:lpstr>
      <vt:lpstr>Interpretation: Slope and Y – Intercept</vt:lpstr>
      <vt:lpstr>Grades v. Study Hours  </vt:lpstr>
      <vt:lpstr>PowerPoint Presentation</vt:lpstr>
      <vt:lpstr>Steps in Performing Linear Regression </vt:lpstr>
      <vt:lpstr>Movies!!!</vt:lpstr>
      <vt:lpstr>Movies!!!</vt:lpstr>
      <vt:lpstr>Movies!!!</vt:lpstr>
      <vt:lpstr>Movies Cont. !!!</vt:lpstr>
      <vt:lpstr>Parent/Child Heights</vt:lpstr>
      <vt:lpstr>Parent/Child Heights</vt:lpstr>
      <vt:lpstr>Parent/Child Heights</vt:lpstr>
      <vt:lpstr>You Try It!</vt:lpstr>
      <vt:lpstr>Crickets!!!</vt:lpstr>
      <vt:lpstr>Crickets!!!</vt:lpstr>
      <vt:lpstr>Crickets!!!</vt:lpstr>
      <vt:lpstr>You Try It!</vt:lpstr>
      <vt:lpstr>Marathons!!!</vt:lpstr>
      <vt:lpstr>Marathons!!!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107</cp:revision>
  <dcterms:created xsi:type="dcterms:W3CDTF">2007-05-11T15:07:45Z</dcterms:created>
  <dcterms:modified xsi:type="dcterms:W3CDTF">2019-07-01T20:29:08Z</dcterms:modified>
</cp:coreProperties>
</file>