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37" r:id="rId2"/>
    <p:sldId id="336" r:id="rId3"/>
    <p:sldId id="342" r:id="rId4"/>
    <p:sldId id="330" r:id="rId5"/>
    <p:sldId id="331" r:id="rId6"/>
    <p:sldId id="359" r:id="rId7"/>
    <p:sldId id="332" r:id="rId8"/>
    <p:sldId id="335" r:id="rId9"/>
    <p:sldId id="333" r:id="rId10"/>
    <p:sldId id="344" r:id="rId11"/>
    <p:sldId id="343" r:id="rId12"/>
    <p:sldId id="340" r:id="rId13"/>
    <p:sldId id="334" r:id="rId14"/>
    <p:sldId id="339" r:id="rId15"/>
    <p:sldId id="341" r:id="rId16"/>
    <p:sldId id="349" r:id="rId17"/>
    <p:sldId id="350" r:id="rId18"/>
    <p:sldId id="345" r:id="rId19"/>
    <p:sldId id="346" r:id="rId20"/>
    <p:sldId id="347" r:id="rId21"/>
    <p:sldId id="348" r:id="rId22"/>
    <p:sldId id="354" r:id="rId23"/>
    <p:sldId id="351" r:id="rId24"/>
    <p:sldId id="355" r:id="rId25"/>
    <p:sldId id="358" r:id="rId26"/>
    <p:sldId id="362" r:id="rId27"/>
    <p:sldId id="360" r:id="rId28"/>
    <p:sldId id="363" r:id="rId29"/>
    <p:sldId id="352" r:id="rId30"/>
    <p:sldId id="356" r:id="rId31"/>
    <p:sldId id="361" r:id="rId32"/>
    <p:sldId id="353" r:id="rId33"/>
    <p:sldId id="357" r:id="rId34"/>
    <p:sldId id="364" r:id="rId35"/>
    <p:sldId id="365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7"/>
  </p:normalViewPr>
  <p:slideViewPr>
    <p:cSldViewPr>
      <p:cViewPr varScale="1">
        <p:scale>
          <a:sx n="88" d="100"/>
          <a:sy n="88" d="100"/>
        </p:scale>
        <p:origin x="5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F46E700-B619-404C-AC8C-7D44087930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883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ABA8F-1AB7-41B0-AE09-C066EED707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1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D27EA-4202-43B7-8DC9-1525C8D39B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95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B854-E876-4BBD-97A9-BC2CE54DEC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51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35247-B20B-417E-A2F4-79DE3BA7A5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40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6B0ED-066A-4AA0-9D2D-A1C9A12AE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4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97117-18CB-4726-B4FA-5D6836A86F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45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4E7BC-18BD-450D-AF9E-DD2E055F5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2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7F2A-8812-4B1E-9120-BC8A6205B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9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3B59E-8F1A-4892-8BE0-8E3D37772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32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79B04-663F-40D8-A52D-1D2EF9D93E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0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7EBEF-4DD7-40E1-AEAA-DD2A3670A3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6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17885-5837-444D-8898-3596A1361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36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11651EF-12C6-4DFC-A8FC-AD5D56898C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7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7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600200"/>
            <a:ext cx="8534400" cy="32004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Multiple Linear Regression…. </a:t>
            </a:r>
          </a:p>
          <a:p>
            <a:pPr eaLnBrk="1" hangingPunct="1"/>
            <a:r>
              <a:rPr lang="en-US" altLang="en-US" sz="4400" dirty="0"/>
              <a:t>But First….</a:t>
            </a:r>
          </a:p>
          <a:p>
            <a:pPr eaLnBrk="1" hangingPunct="1"/>
            <a:r>
              <a:rPr lang="en-US" altLang="en-US" sz="4400" dirty="0"/>
              <a:t>Review …</a:t>
            </a:r>
          </a:p>
          <a:p>
            <a:pPr eaLnBrk="1" hangingPunct="1"/>
            <a:r>
              <a:rPr lang="en-US" altLang="en-US" sz="4400" dirty="0"/>
              <a:t>Simple Linear Regression!!!</a:t>
            </a:r>
          </a:p>
        </p:txBody>
      </p:sp>
    </p:spTree>
    <p:extLst>
      <p:ext uri="{BB962C8B-B14F-4D97-AF65-F5344CB8AC3E}">
        <p14:creationId xmlns:p14="http://schemas.microsoft.com/office/powerpoint/2010/main" val="78185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Confidence Intervals of Regression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7561" y="1723968"/>
                <a:ext cx="7267951" cy="47530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6600" b="1" i="1" dirty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600" b="1" i="1" dirty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) 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𝒕</m:t>
                        </m:r>
                      </m:e>
                      <m:sub>
                        <m:f>
                          <m:fPr>
                            <m:ctrlPr>
                              <a:rPr lang="en-US" sz="6600" b="1" i="1" dirty="0" smtClean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600" b="1" i="1" dirty="0" smtClean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num>
                          <m:den>
                            <m:r>
                              <a:rPr lang="en-US" sz="6600" b="1" i="1" dirty="0" smtClean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𝒏</m:t>
                        </m:r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−</m:t>
                        </m:r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𝒑</m:t>
                        </m:r>
                      </m:sub>
                    </m:sSub>
                    <m:r>
                      <a:rPr lang="en-US" sz="6600" b="1" i="1" dirty="0" smtClean="0">
                        <a:ln w="31550" cmpd="sng">
                          <a:gradFill>
                            <a:gsLst>
                              <a:gs pos="70000">
                                <a:schemeClr val="accent6">
                                  <a:shade val="50000"/>
                                  <a:satMod val="190000"/>
                                </a:schemeClr>
                              </a:gs>
                              <a:gs pos="0">
                                <a:schemeClr val="accent6">
                                  <a:tint val="77000"/>
                                  <a:satMod val="180000"/>
                                </a:schemeClr>
                              </a:gs>
                            </a:gsLst>
                            <a:lin ang="5400000"/>
                          </a:gradFill>
                          <a:prstDash val="solid"/>
                        </a:ln>
                        <a:solidFill>
                          <a:schemeClr val="accent6">
                            <a:tint val="15000"/>
                            <a:satMod val="200000"/>
                          </a:schemeClr>
                        </a:solidFill>
                        <a:effectLst>
                          <a:outerShdw blurRad="50800" dist="40000" dir="5400000" algn="tl" rotWithShape="0">
                            <a:srgbClr val="000000">
                              <a:shade val="5000"/>
                              <a:satMod val="120000"/>
                              <a:alpha val="33000"/>
                            </a:srgbClr>
                          </a:outerShdw>
                        </a:effectLst>
                        <a:latin typeface="Cambria Math"/>
                      </a:rPr>
                      <m:t>𝑺𝑬</m:t>
                    </m:r>
                    <m:r>
                      <a:rPr lang="en-US" sz="6600" b="1" i="1" dirty="0" smtClean="0">
                        <a:ln w="31550" cmpd="sng">
                          <a:gradFill>
                            <a:gsLst>
                              <a:gs pos="70000">
                                <a:schemeClr val="accent6">
                                  <a:shade val="50000"/>
                                  <a:satMod val="190000"/>
                                </a:schemeClr>
                              </a:gs>
                              <a:gs pos="0">
                                <a:schemeClr val="accent6">
                                  <a:tint val="77000"/>
                                  <a:satMod val="180000"/>
                                </a:schemeClr>
                              </a:gs>
                            </a:gsLst>
                            <a:lin ang="5400000"/>
                          </a:gradFill>
                          <a:prstDash val="solid"/>
                        </a:ln>
                        <a:solidFill>
                          <a:schemeClr val="accent6">
                            <a:tint val="15000"/>
                            <a:satMod val="200000"/>
                          </a:schemeClr>
                        </a:solidFill>
                        <a:effectLst>
                          <a:outerShdw blurRad="50800" dist="40000" dir="5400000" algn="tl" rotWithShape="0">
                            <a:srgbClr val="000000">
                              <a:shade val="5000"/>
                              <a:satMod val="120000"/>
                              <a:alpha val="33000"/>
                            </a:srgbClr>
                          </a:outerShdw>
                        </a:effectLst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6600" b="1" i="1" dirty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600" b="1" i="1" dirty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)</a:t>
                </a:r>
              </a:p>
              <a:p>
                <a:pPr algn="ctr"/>
                <a:endParaRPr lang="en-US" sz="3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  <a:p>
                <a:pPr algn="ctr"/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Note: </a:t>
                </a:r>
                <a:r>
                  <a:rPr lang="en-US" sz="6600" b="1" dirty="0" err="1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df</a:t>
                </a:r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 = n – p</a:t>
                </a:r>
              </a:p>
              <a:p>
                <a:pPr algn="ctr"/>
                <a:r>
                  <a:rPr lang="en-US" sz="3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Where p is the number of </a:t>
                </a:r>
              </a:p>
              <a:p>
                <a:pPr algn="ctr"/>
                <a:r>
                  <a:rPr lang="en-US" sz="3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parameters in the model. </a:t>
                </a:r>
              </a:p>
              <a:p>
                <a:pPr algn="ctr"/>
                <a:r>
                  <a:rPr lang="en-US" sz="3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(Including the Intercept.)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61" y="1723968"/>
                <a:ext cx="7267951" cy="4753032"/>
              </a:xfrm>
              <a:prstGeom prst="rect">
                <a:avLst/>
              </a:prstGeom>
              <a:blipFill rotWithShape="1">
                <a:blip r:embed="rId2"/>
                <a:stretch>
                  <a:fillRect l="-5951" t="-4615" r="-595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3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Parameter Interpretation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18936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585686"/>
            <a:ext cx="72294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95732" y="6263580"/>
                <a:ext cx="66033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9</m:t>
                      </m:r>
                      <m:r>
                        <a:rPr lang="en-US" b="0" i="1" smtClean="0">
                          <a:latin typeface="Cambria Math"/>
                        </a:rPr>
                        <m:t>5% </m:t>
                      </m:r>
                      <m:r>
                        <a:rPr lang="en-US" b="0" i="1" smtClean="0">
                          <a:latin typeface="Cambria Math"/>
                        </a:rPr>
                        <m:t>𝑐𝑜𝑛𝑓𝑖𝑑𝑒𝑛𝑐𝑒</m:t>
                      </m:r>
                      <m:r>
                        <a:rPr lang="en-US" b="0" i="1" smtClean="0">
                          <a:latin typeface="Cambria Math"/>
                        </a:rPr>
                        <m:t>:$10,460 ±1.96 ∗$2,912=($4,752,$16,167)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2" y="6263580"/>
                <a:ext cx="660334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3443" b="-1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4482405"/>
            <a:ext cx="8001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size and the number of bathrooms </a:t>
            </a:r>
            <a:r>
              <a:rPr lang="en-US" b="1" dirty="0"/>
              <a:t>held fixed</a:t>
            </a:r>
            <a:r>
              <a:rPr lang="en-US" dirty="0"/>
              <a:t>, how does adding one bedroom affect the estimated value of the house?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712" y="5448388"/>
            <a:ext cx="8001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Answer: For the same size house with the same number of bathrooms, each additional bedroom increases the estimated value of the house by $10,460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2918936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2"/>
          <a:stretch/>
        </p:blipFill>
        <p:spPr bwMode="auto">
          <a:xfrm>
            <a:off x="1595437" y="1362532"/>
            <a:ext cx="5872163" cy="1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846" y="6263580"/>
            <a:ext cx="1981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df</a:t>
            </a:r>
            <a:r>
              <a:rPr lang="en-US" sz="1600" dirty="0"/>
              <a:t> = 1240-4 = 1236</a:t>
            </a:r>
          </a:p>
        </p:txBody>
      </p:sp>
    </p:spTree>
    <p:extLst>
      <p:ext uri="{BB962C8B-B14F-4D97-AF65-F5344CB8AC3E}">
        <p14:creationId xmlns:p14="http://schemas.microsoft.com/office/powerpoint/2010/main" val="37280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11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sz="3600" dirty="0"/>
              <a:t>Multiple Regression: </a:t>
            </a:r>
            <a:br>
              <a:rPr lang="en-US" sz="3600" dirty="0"/>
            </a:br>
            <a:r>
              <a:rPr lang="en-US" sz="3600" dirty="0"/>
              <a:t>Hypothesis Testing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199" y="4648200"/>
            <a:ext cx="61655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6. There is strong evidence to suggest that the number of beds in a house is significantly linearly related to the estimated value of the house. (</a:t>
            </a:r>
            <a:r>
              <a:rPr lang="en-US" altLang="en-US" dirty="0" err="1"/>
              <a:t>pval</a:t>
            </a:r>
            <a:r>
              <a:rPr lang="en-US" altLang="en-US" dirty="0"/>
              <a:t> = .0004).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4217075"/>
                <a:ext cx="20574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𝑛𝑏𝑒𝑑𝑠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𝑛𝑏𝑒𝑑𝑠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r>
                  <a:rPr lang="en-US" dirty="0"/>
                  <a:t>2. CV = t</a:t>
                </a:r>
                <a:r>
                  <a:rPr lang="en-US" baseline="-25000" dirty="0"/>
                  <a:t>.025,1236</a:t>
                </a:r>
              </a:p>
              <a:p>
                <a:r>
                  <a:rPr lang="en-US" dirty="0"/>
                  <a:t>    CV = ±1.96</a:t>
                </a:r>
              </a:p>
              <a:p>
                <a:r>
                  <a:rPr lang="en-US" dirty="0"/>
                  <a:t>3. TS = 3.59</a:t>
                </a:r>
              </a:p>
              <a:p>
                <a:r>
                  <a:rPr lang="en-US" dirty="0"/>
                  <a:t>4. </a:t>
                </a:r>
                <a:r>
                  <a:rPr lang="en-US" dirty="0" err="1"/>
                  <a:t>Pval</a:t>
                </a:r>
                <a:r>
                  <a:rPr lang="en-US" dirty="0"/>
                  <a:t> = .0004</a:t>
                </a:r>
              </a:p>
              <a:p>
                <a:r>
                  <a:rPr lang="en-US" dirty="0"/>
                  <a:t>5. Reject Ho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17075"/>
                <a:ext cx="20574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2367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09600" y="3048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become experts at reading this table!  </a:t>
            </a:r>
          </a:p>
          <a:p>
            <a:pPr algn="ctr"/>
            <a:r>
              <a:rPr lang="en-US" dirty="0"/>
              <a:t>You are actually looking at 5 different hypothesis tests!</a:t>
            </a:r>
          </a:p>
          <a:p>
            <a:pPr algn="ctr"/>
            <a:r>
              <a:rPr lang="en-US" dirty="0"/>
              <a:t>Let’s look at the one for </a:t>
            </a:r>
            <a:r>
              <a:rPr lang="en-US" dirty="0" err="1"/>
              <a:t>nbeds</a:t>
            </a:r>
            <a:r>
              <a:rPr lang="en-US" dirty="0"/>
              <a:t> a little closer … others are analogous!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0" y="4018508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𝑛𝑏𝑒𝑑𝑠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pPr algn="ctr"/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𝑛𝑏𝑒𝑑𝑠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18508"/>
                <a:ext cx="4572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467600" y="14478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1240</a:t>
            </a:r>
          </a:p>
          <a:p>
            <a:r>
              <a:rPr lang="en-US" dirty="0" err="1"/>
              <a:t>df</a:t>
            </a:r>
            <a:r>
              <a:rPr lang="en-US" dirty="0"/>
              <a:t> = 1240 – 4</a:t>
            </a:r>
          </a:p>
          <a:p>
            <a:r>
              <a:rPr lang="en-US" dirty="0" err="1"/>
              <a:t>df</a:t>
            </a:r>
            <a:r>
              <a:rPr lang="en-US" dirty="0"/>
              <a:t> =1236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49867" y="5505271"/>
            <a:ext cx="61655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For each additional bedroom, holding the size and number of bathrooms fixed, we estimate that there is a $10,460 increase in the value of the house.  A 95% confidence interval is ($4,752,$16,167).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3"/>
          <a:stretch/>
        </p:blipFill>
        <p:spPr bwMode="auto">
          <a:xfrm>
            <a:off x="1483518" y="1135848"/>
            <a:ext cx="5872163" cy="115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67600" y="1771149"/>
            <a:ext cx="1524000" cy="286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5" grpId="0"/>
      <p:bldP spid="14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Parameter Interpretation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5" y="3352800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45553" y="4419600"/>
                <a:ext cx="4479047" cy="3843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𝑛𝑏𝑎𝑡h𝑠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=13.55.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How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do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interpret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this</m:t>
                      </m:r>
                      <m:r>
                        <a:rPr lang="en-US" b="0" i="0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53" y="4419600"/>
                <a:ext cx="4479047" cy="384336"/>
              </a:xfrm>
              <a:prstGeom prst="rect">
                <a:avLst/>
              </a:prstGeom>
              <a:blipFill rotWithShape="1">
                <a:blip r:embed="rId3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1115" y="5269468"/>
            <a:ext cx="832792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Answer: Holding the size of the house and the number of bedrooms fixed, </a:t>
            </a:r>
          </a:p>
          <a:p>
            <a:pPr algn="ctr"/>
            <a:r>
              <a:rPr lang="en-US" dirty="0"/>
              <a:t>each additional bathroom increases the predicted price of the house by $13,546.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25378" y="6204466"/>
                <a:ext cx="66033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9</m:t>
                      </m:r>
                      <m:r>
                        <a:rPr lang="en-US" b="0" i="1" smtClean="0">
                          <a:latin typeface="Cambria Math"/>
                        </a:rPr>
                        <m:t>5% </m:t>
                      </m:r>
                      <m:r>
                        <a:rPr lang="en-US" b="0" i="1" smtClean="0">
                          <a:latin typeface="Cambria Math"/>
                        </a:rPr>
                        <m:t>𝑐𝑜𝑛𝑓𝑖𝑑𝑒𝑛𝑐𝑒</m:t>
                      </m:r>
                      <m:r>
                        <a:rPr lang="en-US" b="0" i="1" smtClean="0">
                          <a:latin typeface="Cambria Math"/>
                        </a:rPr>
                        <m:t>:$13,546 ±1.96 ∗$4,219=($5,277,$21,815)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78" y="6204466"/>
                <a:ext cx="660334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25" y="3352800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73"/>
          <a:stretch/>
        </p:blipFill>
        <p:spPr bwMode="auto">
          <a:xfrm>
            <a:off x="1298088" y="1524001"/>
            <a:ext cx="62579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06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Hypothesis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3700" y="29834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in $1,000s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199" y="4095482"/>
            <a:ext cx="61655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6. There is strong evidence to suggest that the number of bathrooms in a house is linearly related to the estimated value of the house. (</a:t>
            </a:r>
            <a:r>
              <a:rPr lang="en-US" altLang="en-US" dirty="0" err="1"/>
              <a:t>pval</a:t>
            </a:r>
            <a:r>
              <a:rPr lang="en-US" altLang="en-US" dirty="0"/>
              <a:t> = .0017).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4134892"/>
                <a:ext cx="1981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𝑛𝑏𝑎𝑡h𝑠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𝑛𝑏𝑎𝑡h𝑠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r>
                  <a:rPr lang="en-US" dirty="0"/>
                  <a:t>2. CV = t</a:t>
                </a:r>
                <a:r>
                  <a:rPr lang="en-US" baseline="-25000" dirty="0"/>
                  <a:t>.025,1236</a:t>
                </a:r>
              </a:p>
              <a:p>
                <a:r>
                  <a:rPr lang="en-US" dirty="0"/>
                  <a:t>    CV = ±1.96</a:t>
                </a:r>
              </a:p>
              <a:p>
                <a:r>
                  <a:rPr lang="en-US" dirty="0"/>
                  <a:t>3. TS = 3.21</a:t>
                </a:r>
              </a:p>
              <a:p>
                <a:r>
                  <a:rPr lang="en-US" dirty="0"/>
                  <a:t>4. </a:t>
                </a:r>
                <a:r>
                  <a:rPr lang="en-US" dirty="0" err="1"/>
                  <a:t>Pval</a:t>
                </a:r>
                <a:r>
                  <a:rPr lang="en-US" dirty="0"/>
                  <a:t> = .0017</a:t>
                </a:r>
              </a:p>
              <a:p>
                <a:r>
                  <a:rPr lang="en-US" dirty="0"/>
                  <a:t>5. Reject Ho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134892"/>
                <a:ext cx="19812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2462" t="-1497" r="-923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81200" y="3417332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𝑛𝑏𝑎𝑡h𝑠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pPr algn="ctr"/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𝑛𝑏𝑎𝑡h𝑠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17332"/>
                <a:ext cx="4572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790284" y="1741091"/>
            <a:ext cx="12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1240</a:t>
            </a:r>
          </a:p>
          <a:p>
            <a:r>
              <a:rPr lang="en-US" dirty="0" err="1"/>
              <a:t>df</a:t>
            </a:r>
            <a:r>
              <a:rPr lang="en-US" dirty="0"/>
              <a:t> = 1236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5069" y="5200471"/>
            <a:ext cx="6622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For each additional bathroom, for the same size and number of bedrooms, we estimate that there is a $13,546 (rounded) increase in the value of the house.  A 95% confidence interval is ($5,277,$21,815).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325602"/>
            <a:ext cx="6257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9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Hypothesis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3700" y="29834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in $1,000s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198" y="4438204"/>
            <a:ext cx="61655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6. There is not sufficient evidence to reject the claim that the intercept is equal to zero. (</a:t>
            </a:r>
            <a:r>
              <a:rPr lang="en-US" altLang="en-US" dirty="0" err="1"/>
              <a:t>pval</a:t>
            </a:r>
            <a:r>
              <a:rPr lang="en-US" altLang="en-US" dirty="0"/>
              <a:t> = .7435).  A 95% confidence interval is (-$39,352, $28,072).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2400" y="3981004"/>
                <a:ext cx="2286000" cy="2074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𝐼𝑛𝑡𝑒𝑟𝑐𝑒𝑝𝑡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𝐼𝑛𝑡𝑒𝑟𝑐𝑒𝑝𝑡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r>
                  <a:rPr lang="en-US" dirty="0"/>
                  <a:t>2. CV = t</a:t>
                </a:r>
                <a:r>
                  <a:rPr lang="en-US" baseline="-25000" dirty="0"/>
                  <a:t>.025,1236</a:t>
                </a:r>
              </a:p>
              <a:p>
                <a:r>
                  <a:rPr lang="en-US" dirty="0"/>
                  <a:t>    CV = ±1.96</a:t>
                </a:r>
              </a:p>
              <a:p>
                <a:r>
                  <a:rPr lang="en-US" dirty="0"/>
                  <a:t>3. TS = -.3279</a:t>
                </a:r>
              </a:p>
              <a:p>
                <a:r>
                  <a:rPr lang="en-US" dirty="0"/>
                  <a:t>4. </a:t>
                </a:r>
                <a:r>
                  <a:rPr lang="en-US" dirty="0" err="1"/>
                  <a:t>Pval</a:t>
                </a:r>
                <a:r>
                  <a:rPr lang="en-US" dirty="0"/>
                  <a:t> = .7435</a:t>
                </a:r>
              </a:p>
              <a:p>
                <a:r>
                  <a:rPr lang="en-US" dirty="0"/>
                  <a:t>5. FTR Ho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81004"/>
                <a:ext cx="2286000" cy="2074158"/>
              </a:xfrm>
              <a:prstGeom prst="rect">
                <a:avLst/>
              </a:prstGeom>
              <a:blipFill rotWithShape="0">
                <a:blip r:embed="rId2"/>
                <a:stretch>
                  <a:fillRect l="-2133" t="-1471" b="-3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81200" y="3410873"/>
                <a:ext cx="4572000" cy="6891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𝐼𝑛𝑡𝑒𝑟𝑐𝑒𝑝𝑡</m:t>
                        </m:r>
                      </m:sub>
                    </m:sSub>
                  </m:oMath>
                </a14:m>
                <a:r>
                  <a:rPr lang="en-US" dirty="0"/>
                  <a:t>= 0</a:t>
                </a:r>
              </a:p>
              <a:p>
                <a:pPr algn="ctr"/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𝐼𝑛𝑡𝑒𝑟𝑐𝑒𝑝𝑡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10873"/>
                <a:ext cx="4572000" cy="689163"/>
              </a:xfrm>
              <a:prstGeom prst="rect">
                <a:avLst/>
              </a:prstGeom>
              <a:blipFill rotWithShape="1">
                <a:blip r:embed="rId3"/>
                <a:stretch>
                  <a:fillRect t="-4425" b="-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704965" y="1732558"/>
            <a:ext cx="136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1240</a:t>
            </a:r>
          </a:p>
          <a:p>
            <a:r>
              <a:rPr lang="en-US" dirty="0" err="1"/>
              <a:t>df</a:t>
            </a:r>
            <a:r>
              <a:rPr lang="en-US" dirty="0"/>
              <a:t> = 1236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399" y="6488668"/>
            <a:ext cx="8375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Although it is extrapolation, does a zero intercept make practical sense here?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28800" y="5821472"/>
                <a:ext cx="707783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9</m:t>
                      </m:r>
                      <m:r>
                        <a:rPr lang="en-US" b="0" i="1" smtClean="0">
                          <a:latin typeface="Cambria Math"/>
                        </a:rPr>
                        <m:t>5% </m:t>
                      </m:r>
                      <m:r>
                        <a:rPr lang="en-US" b="0" i="1" smtClean="0">
                          <a:latin typeface="Cambria Math"/>
                        </a:rPr>
                        <m:t>𝑐𝑜𝑛𝑓𝑖𝑑𝑒𝑛𝑐𝑒</m:t>
                      </m:r>
                      <m:r>
                        <a:rPr lang="en-US" b="0" i="1" smtClean="0">
                          <a:latin typeface="Cambria Math"/>
                        </a:rPr>
                        <m:t>: −$5,640±1.96 ∗$17,200=(−$39,352, $28,072)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821472"/>
                <a:ext cx="707783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/>
        </p:blipFill>
        <p:spPr bwMode="auto">
          <a:xfrm>
            <a:off x="1483518" y="1327289"/>
            <a:ext cx="5872163" cy="118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35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China!!!</a:t>
            </a:r>
          </a:p>
        </p:txBody>
      </p:sp>
      <p:pic>
        <p:nvPicPr>
          <p:cNvPr id="5122" name="Picture 2" descr="http://4.bp.blogspot.com/-llwnD0t3mic/Tph_DoXRsTI/AAAAAAAAIhI/w4-Snv4YoZk/s1600/shanghai+1990+to+201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91"/>
          <a:stretch/>
        </p:blipFill>
        <p:spPr bwMode="auto">
          <a:xfrm>
            <a:off x="533400" y="2286000"/>
            <a:ext cx="8167791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 rot="19416939">
            <a:off x="8152950" y="4053442"/>
            <a:ext cx="457200" cy="45720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China!</a:t>
            </a:r>
          </a:p>
        </p:txBody>
      </p:sp>
      <p:pic>
        <p:nvPicPr>
          <p:cNvPr id="6146" name="Picture 2" descr="http://4.bp.blogspot.com/-llwnD0t3mic/Tph_DoXRsTI/AAAAAAAAIhI/w4-Snv4YoZk/s1600/shanghai+1990+to+201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80999" y="2209800"/>
            <a:ext cx="8121863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p Arrow 3"/>
          <p:cNvSpPr/>
          <p:nvPr/>
        </p:nvSpPr>
        <p:spPr>
          <a:xfrm rot="19416939">
            <a:off x="4053441" y="4129641"/>
            <a:ext cx="457200" cy="45720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/>
              <a:t>HOTELS IN CHINA!!!</a:t>
            </a:r>
          </a:p>
        </p:txBody>
      </p:sp>
      <p:pic>
        <p:nvPicPr>
          <p:cNvPr id="1028" name="Picture 4" descr="http://cdn.crccasia.com/files/Shanghai-Locati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905000"/>
            <a:ext cx="835670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12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Dubai!!!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776"/>
          <a:stretch/>
        </p:blipFill>
        <p:spPr>
          <a:xfrm>
            <a:off x="1981200" y="1828800"/>
            <a:ext cx="5362575" cy="361940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 rot="14427744" flipV="1">
            <a:off x="2318291" y="4544605"/>
            <a:ext cx="389950" cy="47663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/>
              <a:t>Equation of a Line!!!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3207" y="3360896"/>
            <a:ext cx="2383793" cy="5847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4600" y="3142649"/>
            <a:ext cx="1432187" cy="90358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1600" y="4889212"/>
            <a:ext cx="2720232" cy="58477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533" y="4889212"/>
            <a:ext cx="1192570" cy="58477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4572000" y="3048000"/>
            <a:ext cx="3517900" cy="3517900"/>
            <a:chOff x="4572000" y="3048000"/>
            <a:chExt cx="3517900" cy="3517900"/>
          </a:xfrm>
        </p:grpSpPr>
        <p:pic>
          <p:nvPicPr>
            <p:cNvPr id="21" name="Picture 2" descr="http://www.algebra.com/cgi-bin/plot-formula.mpl?expression=graph(500%2C500%2C-10%2C10%2C-10%2C10%2Cx-4)&amp;x=000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572000" y="3048000"/>
              <a:ext cx="3517900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22" name="Straight Connector 21"/>
            <p:cNvCxnSpPr/>
            <p:nvPr/>
          </p:nvCxnSpPr>
          <p:spPr>
            <a:xfrm rot="5400000">
              <a:off x="5257800" y="3810000"/>
              <a:ext cx="2743200" cy="2743200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95800" y="1417638"/>
                <a:ext cx="595239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800" y="1417638"/>
                <a:ext cx="5952399" cy="11079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2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Dubai!!!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2181"/>
          <a:stretch/>
        </p:blipFill>
        <p:spPr>
          <a:xfrm>
            <a:off x="1548566" y="1828800"/>
            <a:ext cx="6046867" cy="3810000"/>
          </a:xfrm>
          <a:prstGeom prst="rect">
            <a:avLst/>
          </a:prstGeom>
        </p:spPr>
      </p:pic>
      <p:sp>
        <p:nvSpPr>
          <p:cNvPr id="4" name="Up Arrow 3"/>
          <p:cNvSpPr/>
          <p:nvPr/>
        </p:nvSpPr>
        <p:spPr>
          <a:xfrm rot="14427744" flipV="1">
            <a:off x="2470690" y="4849405"/>
            <a:ext cx="389950" cy="47663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Hotels In Dubai!!!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447800"/>
            <a:ext cx="38385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China!!!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Assume you just got a job as a VP of Operations for Hilton in China.  Nice Work!  You decided to try and save the company millions by using energy more efficiently.  In order to do this, you decide to conduct a study to see if you can learn </a:t>
            </a:r>
            <a:r>
              <a:rPr lang="en-US" b="1" i="1" dirty="0"/>
              <a:t>what factors </a:t>
            </a:r>
            <a:r>
              <a:rPr lang="en-US" dirty="0"/>
              <a:t>affect the amount of energy consumed (Giga Watts) and what the </a:t>
            </a:r>
            <a:r>
              <a:rPr lang="en-US" b="1" i="1" dirty="0"/>
              <a:t>relationship</a:t>
            </a:r>
            <a:r>
              <a:rPr lang="en-US" dirty="0"/>
              <a:t> is between those factors and energy consumption. Use alpha = .1 for this study. </a:t>
            </a:r>
          </a:p>
        </p:txBody>
      </p:sp>
    </p:spTree>
    <p:extLst>
      <p:ext uri="{BB962C8B-B14F-4D97-AF65-F5344CB8AC3E}">
        <p14:creationId xmlns:p14="http://schemas.microsoft.com/office/powerpoint/2010/main" val="11336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Hotels In China!!!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06" y="5715000"/>
            <a:ext cx="43053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81" y="951368"/>
            <a:ext cx="5086350" cy="46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71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/>
              <a:t>Plot the Data!!!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29677"/>
            <a:ext cx="5338604" cy="5375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002" y="6502400"/>
            <a:ext cx="28194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5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88" y="-244232"/>
            <a:ext cx="8229600" cy="1143000"/>
          </a:xfrm>
        </p:spPr>
        <p:txBody>
          <a:bodyPr/>
          <a:lstStyle/>
          <a:p>
            <a:r>
              <a:rPr lang="en-US" dirty="0"/>
              <a:t>Hotels In China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135" y="5818879"/>
                <a:ext cx="11605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5" y="5818879"/>
                <a:ext cx="1160511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4188" t="-73333" r="-7330" b="-4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32759" y="5816216"/>
                <a:ext cx="145956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𝑎𝑟𝑒𝑎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59" y="5816216"/>
                <a:ext cx="1459567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3347" t="-71429" r="-5858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52428" y="5796309"/>
                <a:ext cx="1375569" cy="59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428" y="5796309"/>
                <a:ext cx="1375569" cy="599138"/>
              </a:xfrm>
              <a:prstGeom prst="rect">
                <a:avLst/>
              </a:prstGeom>
              <a:blipFill rotWithShape="0">
                <a:blip r:embed="rId4"/>
                <a:stretch>
                  <a:fillRect l="-3540" t="-66327" r="-6195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88099" y="5799757"/>
                <a:ext cx="19686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𝑛𝑢𝑚𝑟𝑜𝑜𝑚𝑠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𝑛𝑢𝑚𝑟𝑜𝑜𝑚𝑠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99" y="5799757"/>
                <a:ext cx="1968680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2167" t="-71429" r="-4334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24209" y="5776047"/>
                <a:ext cx="2399567" cy="596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𝑜𝑐𝑐𝑢𝑝𝑎𝑡𝑖𝑜𝑛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𝑜𝑐𝑐𝑢𝑝𝑎𝑡𝑖𝑜𝑛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09" y="5776047"/>
                <a:ext cx="2399567" cy="596830"/>
              </a:xfrm>
              <a:prstGeom prst="rect">
                <a:avLst/>
              </a:prstGeom>
              <a:blipFill rotWithShape="0">
                <a:blip r:embed="rId6"/>
                <a:stretch>
                  <a:fillRect l="-1781" t="-68041" r="-3308" b="-63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8514" y="509837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Remember, this table represents 5 different hypothesis tests.  </a:t>
            </a:r>
          </a:p>
          <a:p>
            <a:pPr algn="ctr"/>
            <a:r>
              <a:rPr lang="en-US" dirty="0"/>
              <a:t>The formal null and alternative hypothesis of these tests are below.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993" y="674063"/>
            <a:ext cx="6604000" cy="43929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95375" y="2984818"/>
            <a:ext cx="4545818" cy="199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95375" y="3184555"/>
            <a:ext cx="4545818" cy="199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95375" y="3746818"/>
            <a:ext cx="4545818" cy="199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135" y="6395447"/>
            <a:ext cx="116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FTR Ho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2286" y="6407170"/>
            <a:ext cx="116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Reject Ho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4437" y="6428072"/>
            <a:ext cx="116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FTR Ho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79268" y="6407170"/>
            <a:ext cx="116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FTR Ho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2681" y="6428072"/>
            <a:ext cx="116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Reject Ho</a:t>
            </a:r>
          </a:p>
        </p:txBody>
      </p:sp>
    </p:spTree>
    <p:extLst>
      <p:ext uri="{BB962C8B-B14F-4D97-AF65-F5344CB8AC3E}">
        <p14:creationId xmlns:p14="http://schemas.microsoft.com/office/powerpoint/2010/main" val="97644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7" grpId="0"/>
      <p:bldP spid="18" grpId="0"/>
      <p:bldP spid="7" grpId="0"/>
      <p:bldP spid="12" grpId="0" animBg="1"/>
      <p:bldP spid="19" grpId="0" animBg="1"/>
      <p:bldP spid="20" grpId="0" animBg="1"/>
      <p:bldP spid="6" grpId="0"/>
      <p:bldP spid="21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4232"/>
            <a:ext cx="9144000" cy="1143000"/>
          </a:xfrm>
        </p:spPr>
        <p:txBody>
          <a:bodyPr/>
          <a:lstStyle/>
          <a:p>
            <a:r>
              <a:rPr lang="en-US" dirty="0"/>
              <a:t>Check </a:t>
            </a:r>
            <a:r>
              <a:rPr lang="en-US"/>
              <a:t>the Assumptions: Residuals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08" y="898768"/>
            <a:ext cx="5103285" cy="5123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6172200"/>
            <a:ext cx="5956300" cy="520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42995" y="2209800"/>
            <a:ext cx="32459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appear to be evenly scattered around zero.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There does not appear to be significant visual evidence against equal standard deviation in the residuals. </a:t>
            </a:r>
          </a:p>
          <a:p>
            <a:endParaRPr lang="en-US" dirty="0"/>
          </a:p>
          <a:p>
            <a:r>
              <a:rPr lang="en-US" dirty="0"/>
              <a:t>We will still assume the observations are independent. </a:t>
            </a:r>
          </a:p>
        </p:txBody>
      </p:sp>
    </p:spTree>
    <p:extLst>
      <p:ext uri="{BB962C8B-B14F-4D97-AF65-F5344CB8AC3E}">
        <p14:creationId xmlns:p14="http://schemas.microsoft.com/office/powerpoint/2010/main" val="1478854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88" y="-244232"/>
            <a:ext cx="8229600" cy="1143000"/>
          </a:xfrm>
        </p:spPr>
        <p:txBody>
          <a:bodyPr/>
          <a:lstStyle/>
          <a:p>
            <a:r>
              <a:rPr lang="en-US" dirty="0"/>
              <a:t>Hotels In China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5" y="917525"/>
            <a:ext cx="768008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79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4232"/>
            <a:ext cx="9144000" cy="1143000"/>
          </a:xfrm>
        </p:spPr>
        <p:txBody>
          <a:bodyPr/>
          <a:lstStyle/>
          <a:p>
            <a:r>
              <a:rPr lang="en-US" dirty="0"/>
              <a:t>Check </a:t>
            </a:r>
            <a:r>
              <a:rPr lang="en-US"/>
              <a:t>the Assumptions: Residuals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2995" y="2209800"/>
            <a:ext cx="32459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appear to be evenly scattered around zero.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There does not appear to be significant visual evidence against equal standard deviation in the residuals. </a:t>
            </a:r>
          </a:p>
          <a:p>
            <a:endParaRPr lang="en-US" dirty="0"/>
          </a:p>
          <a:p>
            <a:r>
              <a:rPr lang="en-US"/>
              <a:t>We will still assume the observations are independent.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98768"/>
            <a:ext cx="5222400" cy="518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0" y="6324600"/>
            <a:ext cx="46863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9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719"/>
          </a:xfrm>
        </p:spPr>
        <p:txBody>
          <a:bodyPr/>
          <a:lstStyle/>
          <a:p>
            <a:r>
              <a:rPr lang="en-US" dirty="0"/>
              <a:t>Hotels In China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657600"/>
            <a:ext cx="75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down the model that was fit: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4973" y="4210050"/>
                <a:ext cx="73173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𝑃𝑟𝑖𝑐𝑒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𝑎𝑟𝑒𝑎</m:t>
                      </m:r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𝑂𝑐𝑐𝑢𝑝𝑎𝑡𝑖𝑜𝑛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𝑅𝑎𝑡𝑒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73" y="4210050"/>
                <a:ext cx="731735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4973" y="4800600"/>
            <a:ext cx="75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down the final model (regression equation):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73073" y="5410200"/>
                <a:ext cx="73173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𝑃𝑟𝑖𝑐𝑒</m:t>
                      </m:r>
                      <m:r>
                        <a:rPr lang="en-US" b="0" i="1" smtClean="0">
                          <a:latin typeface="Cambria Math"/>
                        </a:rPr>
                        <m:t>=−55.19+.00168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𝑎𝑟𝑒𝑎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74.19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𝑂𝑐𝑐𝑢𝑝𝑎𝑡𝑖𝑜𝑛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𝑅𝑎𝑡𝑒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73" y="5410200"/>
                <a:ext cx="731735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56" y="876866"/>
            <a:ext cx="8185384" cy="33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8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301625"/>
            <a:ext cx="2133600" cy="609600"/>
          </a:xfrm>
        </p:spPr>
        <p:txBody>
          <a:bodyPr/>
          <a:lstStyle/>
          <a:p>
            <a:r>
              <a:rPr lang="en-US" dirty="0"/>
              <a:t>Study </a:t>
            </a:r>
            <a:br>
              <a:rPr lang="en-US" dirty="0"/>
            </a:br>
            <a:r>
              <a:rPr lang="en-US" dirty="0"/>
              <a:t>Hours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18002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371600"/>
            <a:ext cx="3162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19425"/>
            <a:ext cx="4200525" cy="67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4230596"/>
            <a:ext cx="4081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Intercept: </a:t>
            </a:r>
            <a:r>
              <a:rPr lang="en-US" sz="1600" dirty="0"/>
              <a:t>Although this was extrapolation, it makes sense to talk about 0 study hours and we actually measured 1 study hour.  We are 95% confident that at 0 study hours, the student’s mean grade will be between 26.95 and 55.04 points; our best estimate is the y-intercept: 40.993 points.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67199" y="4572000"/>
            <a:ext cx="4648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Slope: </a:t>
            </a:r>
            <a:r>
              <a:rPr lang="en-US" sz="1600" dirty="0"/>
              <a:t>We are 95% confident for every additional hour studied, a student’s predicted grade will increase between 3.62 and 9.79 points.  Our best estimate given the data is the slope: 6.707 points.  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96400" y="3752779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t</a:t>
            </a:r>
            <a:r>
              <a:rPr lang="en-US" sz="2400" baseline="-25000" dirty="0"/>
              <a:t>.025,11</a:t>
            </a:r>
            <a:r>
              <a:rPr lang="en-US" sz="2400" dirty="0"/>
              <a:t>= 2.201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53" y="381000"/>
            <a:ext cx="386534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0" y="38216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Grade = 40.993 + 6.7076 * Hours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" y="6172200"/>
                <a:ext cx="389061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4</m:t>
                      </m:r>
                      <m:r>
                        <a:rPr lang="en-US" sz="1600" b="0" i="1" smtClean="0">
                          <a:latin typeface="Cambria Math"/>
                        </a:rPr>
                        <m:t>0.993 ±2.201 ∗6.381=(26.95,55.04)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172200"/>
                <a:ext cx="3890616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22064" y="6172200"/>
                <a:ext cx="353846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6</m:t>
                      </m:r>
                      <m:r>
                        <a:rPr lang="en-US" sz="1600" b="0" i="1" smtClean="0">
                          <a:latin typeface="Cambria Math"/>
                        </a:rPr>
                        <m:t>.708 ±2.201 ∗1.403=(3.62, 9.80)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64" y="6172200"/>
                <a:ext cx="3538469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5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3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China!!!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Assume you just got a job as a VP of Operations for Hilton in China.  Nice Work!  You decided to try and save the company millions by using energy more efficiently.  In order to do this, you decide to conduct a study to see if you can learn </a:t>
            </a:r>
            <a:r>
              <a:rPr lang="en-US" b="1" i="1" dirty="0"/>
              <a:t>what factors </a:t>
            </a:r>
            <a:r>
              <a:rPr lang="en-US" dirty="0"/>
              <a:t>affect the amount of energy consumed (Giga Watts) and what the </a:t>
            </a:r>
            <a:r>
              <a:rPr lang="en-US" b="1" i="1" dirty="0"/>
              <a:t>relationship</a:t>
            </a:r>
            <a:r>
              <a:rPr lang="en-US" dirty="0"/>
              <a:t> is between those factors and energy consumption.  For this study use an alpha = .1.  </a:t>
            </a:r>
          </a:p>
        </p:txBody>
      </p:sp>
    </p:spTree>
    <p:extLst>
      <p:ext uri="{BB962C8B-B14F-4D97-AF65-F5344CB8AC3E}">
        <p14:creationId xmlns:p14="http://schemas.microsoft.com/office/powerpoint/2010/main" val="3718938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/>
              <a:t>Hotels in China!!!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10683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analysis suggests that both area (</a:t>
            </a:r>
            <a:r>
              <a:rPr lang="en-US" dirty="0" err="1"/>
              <a:t>pvalue</a:t>
            </a:r>
            <a:r>
              <a:rPr lang="en-US" dirty="0"/>
              <a:t> &lt; .0001) and the occupation rate (</a:t>
            </a:r>
            <a:r>
              <a:rPr lang="en-US" dirty="0" err="1"/>
              <a:t>pvalue</a:t>
            </a:r>
            <a:r>
              <a:rPr lang="en-US" dirty="0"/>
              <a:t> = .0504)  are significant predictors of energy consumption. 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The data suggest that for each additional </a:t>
            </a:r>
            <a:r>
              <a:rPr lang="en-US" dirty="0" err="1"/>
              <a:t>sqft</a:t>
            </a:r>
            <a:r>
              <a:rPr lang="en-US" dirty="0"/>
              <a:t> (holding all other variables fixed), the predicted consumption of energy of the hotel increases .00168 GWs.  </a:t>
            </a:r>
          </a:p>
          <a:p>
            <a:pPr algn="ctr"/>
            <a:r>
              <a:rPr lang="en-US" dirty="0"/>
              <a:t>A 90% confidence interval is:</a:t>
            </a:r>
          </a:p>
          <a:p>
            <a:pPr algn="ctr"/>
            <a:r>
              <a:rPr lang="en-US" dirty="0"/>
              <a:t> (.00168 – t</a:t>
            </a:r>
            <a:r>
              <a:rPr lang="en-US" baseline="-25000" dirty="0"/>
              <a:t>.05,16</a:t>
            </a:r>
            <a:r>
              <a:rPr lang="en-US" dirty="0"/>
              <a:t>(.000195), .00168 + t</a:t>
            </a:r>
            <a:r>
              <a:rPr lang="en-US" baseline="-25000" dirty="0"/>
              <a:t>.05,16</a:t>
            </a:r>
            <a:r>
              <a:rPr lang="en-US" dirty="0"/>
              <a:t>(.000195))</a:t>
            </a:r>
          </a:p>
          <a:p>
            <a:pPr algn="ctr"/>
            <a:r>
              <a:rPr lang="en-US" dirty="0"/>
              <a:t>= (.0013,.0020) GW.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data suggest that for each additional percent of occupancy (holding all other variables fixed), the predicted consumption of energy of the hotel increases 74.19 </a:t>
            </a:r>
            <a:r>
              <a:rPr lang="en-US" sz="1200" b="1" dirty="0"/>
              <a:t>GWs.  </a:t>
            </a:r>
            <a:endParaRPr lang="en-US" b="1" dirty="0"/>
          </a:p>
          <a:p>
            <a:pPr algn="ctr"/>
            <a:r>
              <a:rPr lang="en-US" dirty="0"/>
              <a:t>A 90% confidence interval is:</a:t>
            </a:r>
          </a:p>
          <a:p>
            <a:pPr algn="ctr"/>
            <a:r>
              <a:rPr lang="en-US" dirty="0"/>
              <a:t> (74.19 – t</a:t>
            </a:r>
            <a:r>
              <a:rPr lang="en-US" baseline="-25000" dirty="0"/>
              <a:t>.05,16</a:t>
            </a:r>
            <a:r>
              <a:rPr lang="en-US" dirty="0"/>
              <a:t>(35.07), 74.19 + t</a:t>
            </a:r>
            <a:r>
              <a:rPr lang="en-US" baseline="-25000" dirty="0"/>
              <a:t>.05,16</a:t>
            </a:r>
            <a:r>
              <a:rPr lang="en-US" dirty="0"/>
              <a:t>(35.07))</a:t>
            </a:r>
          </a:p>
          <a:p>
            <a:pPr algn="ctr"/>
            <a:r>
              <a:rPr lang="en-US" dirty="0"/>
              <a:t>= (12.96, 135.42) GW. 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408314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19</a:t>
            </a:r>
          </a:p>
          <a:p>
            <a:r>
              <a:rPr lang="en-US" dirty="0" err="1"/>
              <a:t>df</a:t>
            </a:r>
            <a:r>
              <a:rPr lang="en-US" dirty="0"/>
              <a:t> = 19 – 3</a:t>
            </a:r>
          </a:p>
          <a:p>
            <a:r>
              <a:rPr lang="en-US" dirty="0" err="1"/>
              <a:t>df</a:t>
            </a:r>
            <a:r>
              <a:rPr lang="en-US" dirty="0"/>
              <a:t> =16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15200" y="4406490"/>
            <a:ext cx="1524000" cy="599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5" y="722898"/>
            <a:ext cx="744708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/>
              <a:t>Hotels in China!!!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10683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analysis suggests that both area (</a:t>
            </a:r>
            <a:r>
              <a:rPr lang="en-US" dirty="0" err="1"/>
              <a:t>pvalue</a:t>
            </a:r>
            <a:r>
              <a:rPr lang="en-US" dirty="0"/>
              <a:t> &lt; .0001) and the occupation rate (</a:t>
            </a:r>
            <a:r>
              <a:rPr lang="en-US" dirty="0" err="1"/>
              <a:t>pvalue</a:t>
            </a:r>
            <a:r>
              <a:rPr lang="en-US" dirty="0"/>
              <a:t> = .0504)  are significant predictors of energy consumption. 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The data suggest that for each additional </a:t>
            </a:r>
            <a:r>
              <a:rPr lang="en-US" dirty="0" err="1"/>
              <a:t>sqft</a:t>
            </a:r>
            <a:r>
              <a:rPr lang="en-US" dirty="0"/>
              <a:t> (holding all other variables fixed), the predicted consumption of energy of the hotel increases .00168 GWs.  </a:t>
            </a:r>
          </a:p>
          <a:p>
            <a:pPr algn="ctr"/>
            <a:r>
              <a:rPr lang="en-US" dirty="0"/>
              <a:t>A 90% confidence interval is:</a:t>
            </a:r>
          </a:p>
          <a:p>
            <a:pPr algn="ctr"/>
            <a:r>
              <a:rPr lang="en-US" dirty="0"/>
              <a:t> (.00168 – t</a:t>
            </a:r>
            <a:r>
              <a:rPr lang="en-US" baseline="-25000" dirty="0"/>
              <a:t>.05,16</a:t>
            </a:r>
            <a:r>
              <a:rPr lang="en-US" dirty="0"/>
              <a:t>(.000195), .00168 + t</a:t>
            </a:r>
            <a:r>
              <a:rPr lang="en-US" baseline="-25000" dirty="0"/>
              <a:t>.05,16</a:t>
            </a:r>
            <a:r>
              <a:rPr lang="en-US" dirty="0"/>
              <a:t>(.000195))</a:t>
            </a:r>
          </a:p>
          <a:p>
            <a:pPr algn="ctr"/>
            <a:r>
              <a:rPr lang="en-US" dirty="0"/>
              <a:t>= (.0013,.0020) GW.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data suggest that for each additional percent of occupancy (holding all other variables fixed), the predicted consumption of energy of the hotel increases 74.19 </a:t>
            </a:r>
            <a:r>
              <a:rPr lang="en-US" sz="1200" b="1" dirty="0"/>
              <a:t>GWs.  </a:t>
            </a:r>
            <a:endParaRPr lang="en-US" b="1" dirty="0"/>
          </a:p>
          <a:p>
            <a:pPr algn="ctr"/>
            <a:r>
              <a:rPr lang="en-US" dirty="0"/>
              <a:t>A 90% confidence interval is:</a:t>
            </a:r>
          </a:p>
          <a:p>
            <a:pPr algn="ctr"/>
            <a:r>
              <a:rPr lang="en-US" dirty="0"/>
              <a:t> (74.19 – t</a:t>
            </a:r>
            <a:r>
              <a:rPr lang="en-US" baseline="-25000" dirty="0"/>
              <a:t>.05,16</a:t>
            </a:r>
            <a:r>
              <a:rPr lang="en-US" dirty="0"/>
              <a:t>(35.07), 74.19 + t</a:t>
            </a:r>
            <a:r>
              <a:rPr lang="en-US" baseline="-25000" dirty="0"/>
              <a:t>.05,16</a:t>
            </a:r>
            <a:r>
              <a:rPr lang="en-US" dirty="0"/>
              <a:t>(35.07))</a:t>
            </a:r>
          </a:p>
          <a:p>
            <a:pPr algn="ctr"/>
            <a:r>
              <a:rPr lang="en-US" dirty="0"/>
              <a:t>= (12.96, 135.42) GW. 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1400" y="402005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19</a:t>
            </a:r>
          </a:p>
          <a:p>
            <a:r>
              <a:rPr lang="en-US" dirty="0" err="1"/>
              <a:t>df</a:t>
            </a:r>
            <a:r>
              <a:rPr lang="en-US" dirty="0"/>
              <a:t> = 19 – 3</a:t>
            </a:r>
          </a:p>
          <a:p>
            <a:r>
              <a:rPr lang="en-US" dirty="0" err="1"/>
              <a:t>df</a:t>
            </a:r>
            <a:r>
              <a:rPr lang="en-US" dirty="0"/>
              <a:t> =16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4343400"/>
            <a:ext cx="1524000" cy="599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22" y="868032"/>
            <a:ext cx="5433955" cy="15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9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016"/>
            <a:ext cx="522493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Note that this does not mean that other variables (like </a:t>
            </a:r>
            <a:r>
              <a:rPr lang="en-US" sz="2200" i="1" dirty="0"/>
              <a:t>number of rooms</a:t>
            </a:r>
            <a:r>
              <a:rPr lang="en-US" sz="2200" dirty="0"/>
              <a:t>) is not a significant predictor of energy consumption.  It may be that the </a:t>
            </a:r>
            <a:r>
              <a:rPr lang="en-US" sz="2200" i="1" dirty="0"/>
              <a:t>area</a:t>
            </a:r>
            <a:r>
              <a:rPr lang="en-US" sz="2200" dirty="0"/>
              <a:t> variable accounts for the variation in energy consumption described by the </a:t>
            </a:r>
            <a:r>
              <a:rPr lang="en-US" sz="2200" i="1" dirty="0"/>
              <a:t>number of rooms</a:t>
            </a:r>
            <a:r>
              <a:rPr lang="en-US" sz="2200" dirty="0"/>
              <a:t> variable.  (In short, </a:t>
            </a:r>
            <a:r>
              <a:rPr lang="en-US" sz="2200" i="1" dirty="0"/>
              <a:t>number of rooms </a:t>
            </a:r>
            <a:r>
              <a:rPr lang="en-US" sz="2200" dirty="0"/>
              <a:t>and </a:t>
            </a:r>
            <a:r>
              <a:rPr lang="en-US" sz="2200" i="1" dirty="0"/>
              <a:t>area</a:t>
            </a:r>
            <a:r>
              <a:rPr lang="en-US" sz="2200" dirty="0"/>
              <a:t> may provide the same information about </a:t>
            </a:r>
            <a:r>
              <a:rPr lang="en-US" sz="2200" i="1" dirty="0"/>
              <a:t>energy consumption</a:t>
            </a:r>
            <a:r>
              <a:rPr lang="en-US" sz="2200" dirty="0"/>
              <a:t>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840" b="21052"/>
          <a:stretch/>
        </p:blipFill>
        <p:spPr>
          <a:xfrm>
            <a:off x="304800" y="4170901"/>
            <a:ext cx="4002545" cy="249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8238"/>
          <a:stretch/>
        </p:blipFill>
        <p:spPr>
          <a:xfrm>
            <a:off x="4727631" y="4114800"/>
            <a:ext cx="4179563" cy="24965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934" y="196823"/>
            <a:ext cx="3690466" cy="37162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7631" y="5536516"/>
            <a:ext cx="4027163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80960" y="976821"/>
            <a:ext cx="506436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80960" y="1556711"/>
            <a:ext cx="506436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1" y="5592617"/>
            <a:ext cx="38862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016"/>
            <a:ext cx="52249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Note that this does not mean that other variables (like </a:t>
            </a:r>
            <a:r>
              <a:rPr lang="en-US" sz="2200" i="1" dirty="0"/>
              <a:t>number of rooms</a:t>
            </a:r>
            <a:r>
              <a:rPr lang="en-US" sz="2200" dirty="0"/>
              <a:t>) is not a significant predictor of energy consumption.  It may be that the </a:t>
            </a:r>
            <a:r>
              <a:rPr lang="en-US" sz="2200" i="1" dirty="0"/>
              <a:t>area</a:t>
            </a:r>
            <a:r>
              <a:rPr lang="en-US" sz="2200" dirty="0"/>
              <a:t> variable accounts for the variation in energy consumption described by the </a:t>
            </a:r>
            <a:r>
              <a:rPr lang="en-US" sz="2200" i="1" dirty="0"/>
              <a:t>number of rooms</a:t>
            </a:r>
            <a:r>
              <a:rPr lang="en-US" sz="2200" dirty="0"/>
              <a:t> variable.  (In short, </a:t>
            </a:r>
            <a:r>
              <a:rPr lang="en-US" sz="2200" i="1" dirty="0"/>
              <a:t>number of rooms </a:t>
            </a:r>
            <a:r>
              <a:rPr lang="en-US" sz="2200" dirty="0"/>
              <a:t>and </a:t>
            </a:r>
            <a:r>
              <a:rPr lang="en-US" sz="2200" i="1" dirty="0"/>
              <a:t>area</a:t>
            </a:r>
            <a:r>
              <a:rPr lang="en-US" sz="2200" dirty="0"/>
              <a:t> may provide the same information about </a:t>
            </a:r>
            <a:r>
              <a:rPr lang="en-US" sz="2200" i="1" dirty="0"/>
              <a:t>energy consumption</a:t>
            </a:r>
            <a:r>
              <a:rPr lang="en-US" sz="2200" dirty="0"/>
              <a:t>.  When two </a:t>
            </a:r>
            <a:r>
              <a:rPr lang="en-US" sz="2200" i="1" u="sng" dirty="0"/>
              <a:t>explanatory variables </a:t>
            </a:r>
            <a:r>
              <a:rPr lang="en-US" sz="2200" dirty="0"/>
              <a:t>are correlated this is known as </a:t>
            </a:r>
            <a:r>
              <a:rPr lang="en-US" sz="2200" b="1" dirty="0"/>
              <a:t>multicollinearity</a:t>
            </a:r>
            <a:r>
              <a:rPr lang="en-US" sz="2200" dirty="0"/>
              <a:t>.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840" b="21052"/>
          <a:stretch/>
        </p:blipFill>
        <p:spPr>
          <a:xfrm>
            <a:off x="304800" y="4170901"/>
            <a:ext cx="4002545" cy="249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8238"/>
          <a:stretch/>
        </p:blipFill>
        <p:spPr>
          <a:xfrm>
            <a:off x="4727631" y="4114800"/>
            <a:ext cx="4179563" cy="24965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934" y="196823"/>
            <a:ext cx="3690466" cy="37162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7631" y="5536516"/>
            <a:ext cx="4027163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80960" y="976821"/>
            <a:ext cx="506436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80960" y="1556711"/>
            <a:ext cx="506436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1" y="5592617"/>
            <a:ext cx="38862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7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9DEC-7D40-2347-BA80-7D69AB2B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7E6A-344D-7D4F-AC57-B0504C4C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Your goal is to assess the relationship, if any, between miles per gallon (MPG) and the horsepower, displacement and weight of the car.  </a:t>
            </a:r>
          </a:p>
          <a:p>
            <a:r>
              <a:rPr lang="en-US" sz="2400" dirty="0"/>
              <a:t>You should plot the data with a matrix of scatter plots first to assess the assumptions for each variables relationship with MPG.</a:t>
            </a:r>
          </a:p>
          <a:p>
            <a:r>
              <a:rPr lang="en-US" sz="2400" dirty="0"/>
              <a:t>Then fit a multiple linear regression model with MPG as the response and interpret each slope with confidence intervals. </a:t>
            </a:r>
          </a:p>
          <a:p>
            <a:r>
              <a:rPr lang="en-US" sz="2400" dirty="0"/>
              <a:t>Finally, use your model to estimate the MPG of a car that weighs 2,600 </a:t>
            </a:r>
            <a:r>
              <a:rPr lang="en-US" sz="2400" dirty="0" err="1"/>
              <a:t>lbs</a:t>
            </a:r>
            <a:r>
              <a:rPr lang="en-US" sz="2400" dirty="0"/>
              <a:t> (2.6 K </a:t>
            </a:r>
            <a:r>
              <a:rPr lang="en-US" sz="2400" dirty="0" err="1"/>
              <a:t>lbs</a:t>
            </a:r>
            <a:r>
              <a:rPr lang="en-US" sz="2400" dirty="0"/>
              <a:t>), has 100 horse power and has a displacement of 160 cubic inches.  </a:t>
            </a:r>
          </a:p>
        </p:txBody>
      </p:sp>
    </p:spTree>
    <p:extLst>
      <p:ext uri="{BB962C8B-B14F-4D97-AF65-F5344CB8AC3E}">
        <p14:creationId xmlns:p14="http://schemas.microsoft.com/office/powerpoint/2010/main" val="209740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388" y="1371242"/>
                <a:ext cx="79812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𝑦</m:t>
                      </m:r>
                      <m:r>
                        <a:rPr lang="en-US" sz="36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/>
                        </a:rPr>
                        <m:t>+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371242"/>
                <a:ext cx="7981224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0" y="2362200"/>
                <a:ext cx="6096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en-US" dirty="0"/>
                  <a:t> are unique explanatory variables.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…,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the respective slope coefficients.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, that is, to check the assumptions of the multiple regression model, we need to check the distribution of the residuals.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362200"/>
                <a:ext cx="6096000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800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6628" y="4527362"/>
                <a:ext cx="6096000" cy="2330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New Interpretation: Each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now describes the change in Y when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j</a:t>
                </a:r>
                <a:r>
                  <a:rPr lang="en-US" baseline="-25000" dirty="0"/>
                  <a:t> </a:t>
                </a:r>
                <a:r>
                  <a:rPr lang="en-US" dirty="0"/>
                  <a:t> increases by one unit, </a:t>
                </a:r>
                <a:r>
                  <a:rPr lang="en-US" b="1" i="1" dirty="0"/>
                  <a:t>holding all of the other x's fixed.</a:t>
                </a:r>
              </a:p>
              <a:p>
                <a:pPr algn="ctr"/>
                <a:r>
                  <a:rPr lang="en-US" dirty="0"/>
                  <a:t>You can think of this as “controlling" for all of the other explanatory variables (</a:t>
                </a:r>
                <a:r>
                  <a:rPr lang="en-US" dirty="0" err="1"/>
                  <a:t>Xs</a:t>
                </a:r>
                <a:r>
                  <a:rPr lang="en-US" dirty="0"/>
                  <a:t>) in the model.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Let’s see an example: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28" y="4527362"/>
                <a:ext cx="6096000" cy="2330638"/>
              </a:xfrm>
              <a:prstGeom prst="rect">
                <a:avLst/>
              </a:prstGeom>
              <a:blipFill rotWithShape="0">
                <a:blip r:embed="rId4"/>
                <a:stretch>
                  <a:fillRect l="-500" t="-1571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51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of Houses!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1437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45836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nbeds</a:t>
            </a:r>
            <a:r>
              <a:rPr lang="en-US" dirty="0"/>
              <a:t> = Bedrooms = number of bedrooms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4900136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nbath</a:t>
            </a:r>
            <a:r>
              <a:rPr lang="en-US" dirty="0"/>
              <a:t> = Bathrooms = number of Bathrooms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5498068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= Price of the Home in $1,000s</a:t>
            </a:r>
          </a:p>
          <a:p>
            <a:r>
              <a:rPr lang="en-US" dirty="0" err="1"/>
              <a:t>nTrees</a:t>
            </a:r>
            <a:r>
              <a:rPr lang="en-US" dirty="0"/>
              <a:t> = number of trees on the property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5204936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= </a:t>
            </a:r>
            <a:r>
              <a:rPr lang="en-US" dirty="0" err="1"/>
              <a:t>SqFt</a:t>
            </a:r>
            <a:r>
              <a:rPr lang="en-US" dirty="0"/>
              <a:t> = square footage of the house in 1,000’s </a:t>
            </a:r>
            <a:r>
              <a:rPr lang="en-US" dirty="0" err="1"/>
              <a:t>sqft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114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First 10 of a sample size of 1240 randomly selected houses.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45920"/>
            <a:ext cx="485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371600"/>
            <a:ext cx="689123" cy="263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61641"/>
              </p:ext>
            </p:extLst>
          </p:nvPr>
        </p:nvGraphicFramePr>
        <p:xfrm>
          <a:off x="6877050" y="1676400"/>
          <a:ext cx="838200" cy="2333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114.3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114.2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114.8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94.7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119.8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114.6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151.6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150.7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119.2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3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7" y="67359"/>
            <a:ext cx="8229600" cy="1143000"/>
          </a:xfrm>
        </p:spPr>
        <p:txBody>
          <a:bodyPr/>
          <a:lstStyle/>
          <a:p>
            <a:r>
              <a:rPr lang="en-US" dirty="0"/>
              <a:t>The Parameter Estimate Table:</a:t>
            </a:r>
            <a:br>
              <a:rPr lang="en-US" dirty="0"/>
            </a:br>
            <a:r>
              <a:rPr lang="en-US" dirty="0"/>
              <a:t>5 Different Hypothesis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482844"/>
                <a:ext cx="11605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2844"/>
                <a:ext cx="1160511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4211" t="-71429" r="-7368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94505" y="5482844"/>
                <a:ext cx="15567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𝑛𝑏𝑒𝑑𝑠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𝑛𝑏𝑒𝑑𝑠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05" y="5482844"/>
                <a:ext cx="1556708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3137" t="-71429" r="-5490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" y="6227802"/>
                <a:ext cx="13946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𝑆𝑖𝑧𝑒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227802"/>
                <a:ext cx="1394676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3493" t="-72527" r="-5677" b="-39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77088" y="6197869"/>
                <a:ext cx="16970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𝑛𝑏𝑎𝑡h𝑠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𝑛𝑏𝑎𝑡h𝑠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088" y="6197869"/>
                <a:ext cx="1697003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079" t="-71429" r="-3237" b="-39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42137" y="5717858"/>
                <a:ext cx="1635063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𝑛𝑇𝑟𝑒𝑒𝑠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𝑛𝑇𝑟𝑒𝑒𝑠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37" y="5717858"/>
                <a:ext cx="1635063" cy="575414"/>
              </a:xfrm>
              <a:prstGeom prst="rect">
                <a:avLst/>
              </a:prstGeom>
              <a:blipFill rotWithShape="0">
                <a:blip r:embed="rId6"/>
                <a:stretch>
                  <a:fillRect l="-2985" t="-69149" r="-4851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0068" y="1440565"/>
            <a:ext cx="5043853" cy="17114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81200" y="5588269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FTR Ho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7200" y="5851676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FTR Ho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5605954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Reject Ho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4091" y="6350912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Reject Ho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20535" y="6320979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Reject 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57294" y="3219901"/>
                <a:ext cx="6477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𝑃𝑟𝑖𝑐𝑒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𝑠𝑖𝑧𝑒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𝑛𝐵𝑒𝑑𝑠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𝑛𝐵𝑎𝑡h𝑠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𝑛𝑇𝑟𝑒𝑒𝑠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4" y="3219901"/>
                <a:ext cx="6477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2691" y="3750260"/>
            <a:ext cx="6371603" cy="15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3" grpId="0"/>
      <p:bldP spid="14" grpId="0"/>
      <p:bldP spid="15" grpId="0"/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2"/>
          </a:xfrm>
        </p:spPr>
        <p:txBody>
          <a:bodyPr/>
          <a:lstStyle/>
          <a:p>
            <a:r>
              <a:rPr lang="en-US" dirty="0"/>
              <a:t>Multiple Regression: Prediction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486088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67"/>
          <a:stretch/>
        </p:blipFill>
        <p:spPr bwMode="auto">
          <a:xfrm>
            <a:off x="590550" y="4076701"/>
            <a:ext cx="8020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5562600"/>
            <a:ext cx="7534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324600"/>
            <a:ext cx="3505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3486088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181411"/>
            <a:ext cx="6249880" cy="30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35" y="1364878"/>
            <a:ext cx="5792680" cy="11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71"/>
          <a:stretch/>
        </p:blipFill>
        <p:spPr bwMode="auto">
          <a:xfrm>
            <a:off x="600074" y="4762499"/>
            <a:ext cx="8020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2964417"/>
                <a:ext cx="6477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𝑃𝑟𝑖𝑐𝑒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𝑠𝑖𝑧𝑒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𝑛𝐵𝑒𝑑𝑠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𝑛𝐵𝑎𝑡h𝑠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𝑛𝑇𝑟𝑒𝑒𝑠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964417"/>
                <a:ext cx="6477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541750" y="663476"/>
            <a:ext cx="1526050" cy="23083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Only include significant terms (slopes) in the </a:t>
            </a:r>
            <a:r>
              <a:rPr lang="en-US" sz="1600" b="1" dirty="0"/>
              <a:t>final </a:t>
            </a:r>
            <a:r>
              <a:rPr lang="en-US" sz="1600" dirty="0"/>
              <a:t>model.  But for this class we will always include the intercept. </a:t>
            </a:r>
          </a:p>
        </p:txBody>
      </p:sp>
      <p:sp>
        <p:nvSpPr>
          <p:cNvPr id="8" name="Bent Arrow 7"/>
          <p:cNvSpPr/>
          <p:nvPr/>
        </p:nvSpPr>
        <p:spPr>
          <a:xfrm flipH="1" flipV="1">
            <a:off x="8153400" y="3048000"/>
            <a:ext cx="545306" cy="790510"/>
          </a:xfrm>
          <a:prstGeom prst="bentArrow">
            <a:avLst>
              <a:gd name="adj1" fmla="val 48381"/>
              <a:gd name="adj2" fmla="val 27039"/>
              <a:gd name="adj3" fmla="val 30308"/>
              <a:gd name="adj4" fmla="val 41152"/>
            </a:avLst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" y="990600"/>
            <a:ext cx="1428750" cy="15081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This is the model we fit.  Note that we have 5 parameters.</a:t>
            </a:r>
          </a:p>
          <a:p>
            <a:pPr algn="ctr"/>
            <a:r>
              <a:rPr lang="en-US" sz="1200" dirty="0"/>
              <a:t>(</a:t>
            </a:r>
            <a:r>
              <a:rPr lang="el-GR" sz="1200" dirty="0"/>
              <a:t>β</a:t>
            </a:r>
            <a:r>
              <a:rPr lang="en-US" sz="1200" baseline="-25000" dirty="0"/>
              <a:t>0</a:t>
            </a:r>
            <a:r>
              <a:rPr lang="en-US" sz="1200" dirty="0"/>
              <a:t>,</a:t>
            </a:r>
            <a:r>
              <a:rPr lang="el-GR" sz="1200" dirty="0"/>
              <a:t> β</a:t>
            </a:r>
            <a:r>
              <a:rPr lang="en-US" sz="1200" baseline="-25000" dirty="0"/>
              <a:t>1</a:t>
            </a:r>
            <a:r>
              <a:rPr lang="en-US" sz="1200" dirty="0"/>
              <a:t>,</a:t>
            </a:r>
            <a:r>
              <a:rPr lang="el-GR" sz="1200" dirty="0"/>
              <a:t> β</a:t>
            </a:r>
            <a:r>
              <a:rPr lang="en-US" sz="1200" baseline="-25000" dirty="0"/>
              <a:t>2</a:t>
            </a:r>
            <a:r>
              <a:rPr lang="en-US" sz="1200" dirty="0"/>
              <a:t>,</a:t>
            </a:r>
            <a:r>
              <a:rPr lang="el-GR" sz="1200" dirty="0"/>
              <a:t> β</a:t>
            </a:r>
            <a:r>
              <a:rPr lang="en-US" sz="1200" baseline="-25000" dirty="0"/>
              <a:t>3</a:t>
            </a:r>
            <a:r>
              <a:rPr lang="en-US" sz="1200" dirty="0"/>
              <a:t>,</a:t>
            </a:r>
            <a:r>
              <a:rPr lang="el-GR" sz="1200" dirty="0"/>
              <a:t> β</a:t>
            </a:r>
            <a:r>
              <a:rPr lang="en-US" sz="1200" baseline="-25000" dirty="0"/>
              <a:t>4</a:t>
            </a:r>
            <a:r>
              <a:rPr lang="en-US" sz="1200" dirty="0"/>
              <a:t>) </a:t>
            </a:r>
          </a:p>
        </p:txBody>
      </p:sp>
      <p:sp>
        <p:nvSpPr>
          <p:cNvPr id="18" name="Bent Arrow 17"/>
          <p:cNvSpPr/>
          <p:nvPr/>
        </p:nvSpPr>
        <p:spPr>
          <a:xfrm flipV="1">
            <a:off x="457200" y="2589250"/>
            <a:ext cx="413436" cy="687349"/>
          </a:xfrm>
          <a:prstGeom prst="bentArrow">
            <a:avLst>
              <a:gd name="adj1" fmla="val 48381"/>
              <a:gd name="adj2" fmla="val 27039"/>
              <a:gd name="adj3" fmla="val 30308"/>
              <a:gd name="adj4" fmla="val 41152"/>
            </a:avLst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7375" y="83148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REFIT WITHOUT </a:t>
            </a:r>
            <a:r>
              <a:rPr lang="en-US" b="1" i="1" u="sng" dirty="0" err="1"/>
              <a:t>nTREES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1955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7" grpId="0" animBg="1"/>
      <p:bldP spid="18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Prediction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048000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905000"/>
            <a:ext cx="624988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4272" y="3895904"/>
            <a:ext cx="64058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Suppose a house has size 4.4 (4,400 ft</a:t>
            </a:r>
            <a:r>
              <a:rPr lang="en-US" baseline="30000" dirty="0"/>
              <a:t>2</a:t>
            </a:r>
            <a:r>
              <a:rPr lang="en-US" dirty="0"/>
              <a:t>), 5 bedrooms and 4 bathrooms.  What is the predicted price of the house?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5638800"/>
            <a:ext cx="3886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Prediction is $257,676!!!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3048000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19237" y="4888468"/>
            <a:ext cx="5795963" cy="36933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-5.64 + 35.64 * 4.4 + 10.46*5 + 13.55 * 4 = 257.676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11"/>
          <a:stretch/>
        </p:blipFill>
        <p:spPr bwMode="auto">
          <a:xfrm>
            <a:off x="1238249" y="1227920"/>
            <a:ext cx="62579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41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Parameter Interpretation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01217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967967"/>
            <a:ext cx="72294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4864686"/>
            <a:ext cx="8001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size and the number of bathrooms </a:t>
            </a:r>
            <a:r>
              <a:rPr lang="en-US" b="1" dirty="0"/>
              <a:t>held fixed</a:t>
            </a:r>
            <a:r>
              <a:rPr lang="en-US" dirty="0"/>
              <a:t>, how does adding one bedroom affect the estimated value of the house?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712" y="5830669"/>
            <a:ext cx="8001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Answer: </a:t>
            </a:r>
            <a:r>
              <a:rPr lang="en-US" b="1" dirty="0"/>
              <a:t>Holding all other variables held fixed</a:t>
            </a:r>
            <a:r>
              <a:rPr lang="en-US" dirty="0"/>
              <a:t>, each additional bedroom increases the estimated value of the house by $10,460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3301217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4"/>
          <a:stretch/>
        </p:blipFill>
        <p:spPr bwMode="auto">
          <a:xfrm>
            <a:off x="1328737" y="1447801"/>
            <a:ext cx="62579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54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16977</TotalTime>
  <Words>2221</Words>
  <Application>Microsoft Macintosh PowerPoint</Application>
  <PresentationFormat>On-screen Show (4:3)</PresentationFormat>
  <Paragraphs>227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ＭＳ Ｐゴシック</vt:lpstr>
      <vt:lpstr>Arial</vt:lpstr>
      <vt:lpstr>Calibri</vt:lpstr>
      <vt:lpstr>Cambria Math</vt:lpstr>
      <vt:lpstr>Default Design</vt:lpstr>
      <vt:lpstr>PowerPoint Presentation</vt:lpstr>
      <vt:lpstr>Equation of a Line!!!</vt:lpstr>
      <vt:lpstr>Study  Hours</vt:lpstr>
      <vt:lpstr>Multiple Regression</vt:lpstr>
      <vt:lpstr>Price of Houses!</vt:lpstr>
      <vt:lpstr>The Parameter Estimate Table: 5 Different Hypothesis Tests</vt:lpstr>
      <vt:lpstr>Multiple Regression: Prediction</vt:lpstr>
      <vt:lpstr>Multiple Regression: Prediction</vt:lpstr>
      <vt:lpstr>Multiple Regression:  Parameter Interpretation</vt:lpstr>
      <vt:lpstr>Confidence Intervals of Regression Parameters</vt:lpstr>
      <vt:lpstr>Multiple Regression:  Parameter Interpretation</vt:lpstr>
      <vt:lpstr>Multiple Regression:  Hypothesis Testing</vt:lpstr>
      <vt:lpstr>Multiple Regression:  Parameter Interpretation</vt:lpstr>
      <vt:lpstr>Multiple Regression:  Hypothesis Testing</vt:lpstr>
      <vt:lpstr>Multiple Regression:  Hypothesis Testing</vt:lpstr>
      <vt:lpstr>Hotels in China!!!</vt:lpstr>
      <vt:lpstr>Hotels in China!</vt:lpstr>
      <vt:lpstr>HOTELS IN CHINA!!!</vt:lpstr>
      <vt:lpstr>Hotels In Dubai!!!</vt:lpstr>
      <vt:lpstr>Hotels in Dubai!!!</vt:lpstr>
      <vt:lpstr>Hotels In Dubai!!!</vt:lpstr>
      <vt:lpstr>Hotels in China!!!</vt:lpstr>
      <vt:lpstr>Hotels In China!!!</vt:lpstr>
      <vt:lpstr>Plot the Data!!!</vt:lpstr>
      <vt:lpstr>Hotels In China</vt:lpstr>
      <vt:lpstr>Check the Assumptions: Residuals</vt:lpstr>
      <vt:lpstr>Hotels In China</vt:lpstr>
      <vt:lpstr>Check the Assumptions: Residuals</vt:lpstr>
      <vt:lpstr>Hotels In China</vt:lpstr>
      <vt:lpstr>Hotels in China!!!</vt:lpstr>
      <vt:lpstr>Hotels in China!!!</vt:lpstr>
      <vt:lpstr>Hotels in China!!!</vt:lpstr>
      <vt:lpstr>PowerPoint Presentation</vt:lpstr>
      <vt:lpstr>PowerPoint Presentation</vt:lpstr>
      <vt:lpstr>MPG Analysis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Microsoft Office User</cp:lastModifiedBy>
  <cp:revision>163</cp:revision>
  <dcterms:created xsi:type="dcterms:W3CDTF">2007-05-11T15:07:45Z</dcterms:created>
  <dcterms:modified xsi:type="dcterms:W3CDTF">2019-07-10T20:50:28Z</dcterms:modified>
</cp:coreProperties>
</file>