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91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02CC3-113F-4A2A-9B7C-26616F5EC2F9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2127C-5278-4107-902F-5B55FB6F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2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2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2127C-5278-4107-902F-5B55FB6F76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9A6-584F-4DD9-A933-06DA2A5EDF7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B1B05-B868-4104-9E2A-D8BA0070D2C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77C6-13C7-4B55-91C5-9DB7FD3B4E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C098-B10F-48F4-B6AB-08CC7DD84F8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8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169A8-E6B3-4D1D-A7FF-CD1BC5030C8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6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D976B-A3AB-4F65-96A8-0FBD7874F8B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24271-1DA4-4B40-8F1D-01400B72D5E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4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D6DB-C2A7-4F63-BCF0-AF9DBD351F8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3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07860-E042-4AE9-8338-A0541752D61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0E2EF-51D2-4555-8651-93BD9E38594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E791E-E8DC-4815-B199-F8A5C92527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9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AFCB-A831-4B16-BA62-5503E1C667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19B65F-2149-4056-A8FB-F4F408873CD6}" type="slidenum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53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520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Linear Regression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FE13-975C-0646-9951-B9AC7144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8385"/>
            <a:ext cx="10972800" cy="559551"/>
          </a:xfrm>
        </p:spPr>
        <p:txBody>
          <a:bodyPr/>
          <a:lstStyle/>
          <a:p>
            <a:r>
              <a:rPr lang="en-US" dirty="0"/>
              <a:t>Residual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504E4-5760-3743-AA72-523262F1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9" y="915905"/>
            <a:ext cx="4305785" cy="4277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5C846-DF0F-A24A-91D4-3C2F19CA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89" y="818146"/>
            <a:ext cx="44958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4DBED-C6B8-6443-9C58-6CCE6B828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473" y="1434604"/>
            <a:ext cx="3817033" cy="3758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9801C4-53AB-A14A-A205-8748E9495B50}"/>
              </a:ext>
            </a:extLst>
          </p:cNvPr>
          <p:cNvSpPr txBox="1"/>
          <p:nvPr/>
        </p:nvSpPr>
        <p:spPr>
          <a:xfrm>
            <a:off x="144378" y="5276271"/>
            <a:ext cx="11630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Normality:  There are no notable outliers that contest the normality assumption.  We will assume the response is normally distributed conditional on the </a:t>
            </a:r>
            <a:r>
              <a:rPr lang="en-US" dirty="0" err="1"/>
              <a:t>Xs</a:t>
            </a:r>
            <a:r>
              <a:rPr lang="en-US" dirty="0"/>
              <a:t>.   </a:t>
            </a:r>
          </a:p>
          <a:p>
            <a:r>
              <a:rPr lang="en-US" dirty="0"/>
              <a:t>Linearity: There is no evidence against the mean of those normal distributions being linearly related to the </a:t>
            </a:r>
            <a:r>
              <a:rPr lang="en-US" dirty="0" err="1"/>
              <a:t>Xs</a:t>
            </a:r>
            <a:r>
              <a:rPr lang="en-US" dirty="0"/>
              <a:t>.  </a:t>
            </a:r>
          </a:p>
          <a:p>
            <a:r>
              <a:rPr lang="en-US" dirty="0"/>
              <a:t>Constant SD:  There is no evidence against equal standard deviation of the normal distribution across the </a:t>
            </a:r>
            <a:r>
              <a:rPr lang="en-US" dirty="0" err="1"/>
              <a:t>Xs</a:t>
            </a:r>
            <a:r>
              <a:rPr lang="en-US" dirty="0"/>
              <a:t>.  </a:t>
            </a:r>
          </a:p>
          <a:p>
            <a:r>
              <a:rPr lang="en-US" dirty="0"/>
              <a:t>Independence:  We will assume the observation are independent of one another.  </a:t>
            </a:r>
          </a:p>
        </p:txBody>
      </p:sp>
    </p:spTree>
    <p:extLst>
      <p:ext uri="{BB962C8B-B14F-4D97-AF65-F5344CB8AC3E}">
        <p14:creationId xmlns:p14="http://schemas.microsoft.com/office/powerpoint/2010/main" val="65841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E972-C032-F849-942F-2CB824FA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1425"/>
          </a:xfrm>
        </p:spPr>
        <p:txBody>
          <a:bodyPr/>
          <a:lstStyle/>
          <a:p>
            <a:r>
              <a:rPr lang="en-US" dirty="0"/>
              <a:t>Residual Plot (Curved Trend)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A3CDB-F31A-4344-B102-272D0DD4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70" y="1026698"/>
            <a:ext cx="4086402" cy="4058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07F58-ADEA-2945-8003-5F3F1CED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4" y="1026698"/>
            <a:ext cx="4419420" cy="4058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1FF1A-5A8D-C644-A694-79E3082CCC1C}"/>
              </a:ext>
            </a:extLst>
          </p:cNvPr>
          <p:cNvSpPr txBox="1"/>
          <p:nvPr/>
        </p:nvSpPr>
        <p:spPr>
          <a:xfrm>
            <a:off x="0" y="514951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Normality:  There are no notable outliers that contest the normality assumption.  We will assume the response is normally distributed conditional on the </a:t>
            </a:r>
            <a:r>
              <a:rPr lang="en-US" dirty="0" err="1"/>
              <a:t>Xs</a:t>
            </a:r>
            <a:r>
              <a:rPr lang="en-US" dirty="0"/>
              <a:t>.   </a:t>
            </a:r>
          </a:p>
          <a:p>
            <a:r>
              <a:rPr lang="en-US" dirty="0"/>
              <a:t>Linearity: There is strong evidence of a curvilinear relationship between the means of the distribution of the response and the x variable.</a:t>
            </a:r>
          </a:p>
          <a:p>
            <a:r>
              <a:rPr lang="en-US" dirty="0"/>
              <a:t>Constant SD:  There is no evidence against equal standard deviation of the normal distribution across the </a:t>
            </a:r>
            <a:r>
              <a:rPr lang="en-US" dirty="0" err="1"/>
              <a:t>Xs</a:t>
            </a:r>
            <a:r>
              <a:rPr lang="en-US" dirty="0"/>
              <a:t>. </a:t>
            </a:r>
          </a:p>
          <a:p>
            <a:r>
              <a:rPr lang="en-US" dirty="0"/>
              <a:t>Independence:  We will assume all the of X,Y pairs are independent.   </a:t>
            </a:r>
          </a:p>
        </p:txBody>
      </p:sp>
    </p:spTree>
    <p:extLst>
      <p:ext uri="{BB962C8B-B14F-4D97-AF65-F5344CB8AC3E}">
        <p14:creationId xmlns:p14="http://schemas.microsoft.com/office/powerpoint/2010/main" val="59193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9C77-AABB-704F-A4C8-206F01A1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75594"/>
          </a:xfrm>
        </p:spPr>
        <p:txBody>
          <a:bodyPr/>
          <a:lstStyle/>
          <a:p>
            <a:r>
              <a:rPr lang="en-US" dirty="0"/>
              <a:t>Residual Plot (Non-Constant SD)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A47BB-6170-D040-8E8D-3446D47C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47" y="1074823"/>
            <a:ext cx="4015003" cy="3994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4B39A-1590-184E-9ADC-7EAE918F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1" y="1074823"/>
            <a:ext cx="4293341" cy="3994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65ACA-0FF4-3E49-8B42-0ACF44BEA013}"/>
              </a:ext>
            </a:extLst>
          </p:cNvPr>
          <p:cNvSpPr txBox="1"/>
          <p:nvPr/>
        </p:nvSpPr>
        <p:spPr>
          <a:xfrm>
            <a:off x="0" y="521368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Normality:  There are no notable outliers that contest the normality assumption.  We will assume the response is normally distributed conditional on the </a:t>
            </a:r>
            <a:r>
              <a:rPr lang="en-US" dirty="0" err="1"/>
              <a:t>Xs</a:t>
            </a:r>
            <a:r>
              <a:rPr lang="en-US" dirty="0"/>
              <a:t>.   </a:t>
            </a:r>
          </a:p>
          <a:p>
            <a:r>
              <a:rPr lang="en-US" dirty="0"/>
              <a:t>Linearity: There is no evidence against the mean of those normal distributions being linearly related to the </a:t>
            </a:r>
            <a:r>
              <a:rPr lang="en-US" dirty="0" err="1"/>
              <a:t>Xs</a:t>
            </a:r>
            <a:r>
              <a:rPr lang="en-US" dirty="0"/>
              <a:t>.  </a:t>
            </a:r>
          </a:p>
          <a:p>
            <a:r>
              <a:rPr lang="en-US" dirty="0"/>
              <a:t>Constant SD:  There is strong evidence that the standard deviation of the distributions of the response is increasing with increasing x. </a:t>
            </a:r>
          </a:p>
          <a:p>
            <a:r>
              <a:rPr lang="en-US" dirty="0"/>
              <a:t>Independence:  We will assume all the of X,Y pairs are independent.   </a:t>
            </a:r>
          </a:p>
        </p:txBody>
      </p:sp>
    </p:spTree>
    <p:extLst>
      <p:ext uri="{BB962C8B-B14F-4D97-AF65-F5344CB8AC3E}">
        <p14:creationId xmlns:p14="http://schemas.microsoft.com/office/powerpoint/2010/main" val="8149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5146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Simple Linear </a:t>
            </a:r>
            <a:r>
              <a:rPr lang="en-US" altLang="en-US" sz="4400"/>
              <a:t>Regression!!!</a:t>
            </a:r>
          </a:p>
          <a:p>
            <a:pPr eaLnBrk="1" hangingPunct="1"/>
            <a:r>
              <a:rPr lang="en-US" altLang="en-US" sz="4400"/>
              <a:t>Assumptions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0186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/>
              <a:t>Assumptions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143001"/>
            <a:ext cx="626427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47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4343400" cy="218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429000"/>
            <a:ext cx="427139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292634" y="1371600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52595" y="1524001"/>
                <a:ext cx="4244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𝐺𝑟𝑎𝑑𝑒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ＭＳ Ｐゴシック" pitchFamily="34" charset="-128"/>
                  </a:rPr>
                  <a:t>=6.6518(Hours) + 44.366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95" y="1524000"/>
                <a:ext cx="424475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11" t="-28889" r="-25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5212239" y="4343400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06814" y="4495800"/>
                <a:ext cx="3266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ＭＳ Ｐゴシック" pitchFamily="34" charset="-128"/>
                  </a:rPr>
                  <a:t>= 3.5 (Price) + 6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14" y="4495799"/>
                <a:ext cx="3266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25" t="-26087" r="-335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11983"/>
            <a:ext cx="5774388" cy="496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66139"/>
          </a:xfrm>
        </p:spPr>
        <p:txBody>
          <a:bodyPr/>
          <a:lstStyle/>
          <a:p>
            <a:r>
              <a:rPr lang="en-US" altLang="en-US" dirty="0"/>
              <a:t>Assumptions</a:t>
            </a:r>
            <a:endParaRPr lang="en-US" dirty="0"/>
          </a:p>
        </p:txBody>
      </p:sp>
      <p:pic>
        <p:nvPicPr>
          <p:cNvPr id="5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981200"/>
            <a:ext cx="425128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8687" y="3781482"/>
            <a:ext cx="872295" cy="472133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2996496" y="3850512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67120" y="3137787"/>
            <a:ext cx="872295" cy="47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43420" y="2661092"/>
            <a:ext cx="872295" cy="472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5727" y="3487522"/>
            <a:ext cx="872295" cy="4721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869982" y="3886200"/>
            <a:ext cx="2690474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15219" y="3234638"/>
            <a:ext cx="1329372" cy="16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2"/>
          </p:cNvCxnSpPr>
          <p:nvPr/>
        </p:nvCxnSpPr>
        <p:spPr>
          <a:xfrm flipH="1" flipV="1">
            <a:off x="3555808" y="3723589"/>
            <a:ext cx="3014693" cy="14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859374" y="3115109"/>
            <a:ext cx="1695264" cy="207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4327478" y="3211184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048000" y="4009359"/>
            <a:ext cx="3567438" cy="145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443657" y="3333306"/>
            <a:ext cx="2155916" cy="212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98320" y="5427672"/>
            <a:ext cx="328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There is an NBA salary cap &amp;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only so many points can be scored in a game…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105400" y="5633230"/>
            <a:ext cx="1449238" cy="23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205054" y="2762819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>
          <a:xfrm flipH="1" flipV="1">
            <a:off x="5205054" y="2917431"/>
            <a:ext cx="1410385" cy="254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21279" y="864987"/>
                <a:ext cx="3010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ＭＳ Ｐゴシック" pitchFamily="34" charset="-128"/>
                  </a:rPr>
                  <a:t>= 3(Price) + 6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9" y="864986"/>
                <a:ext cx="30104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34" t="-28889" r="-364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068292" y="1252253"/>
            <a:ext cx="2265708" cy="160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7" grpId="0" animBg="1"/>
      <p:bldP spid="27" grpId="1" animBg="1"/>
      <p:bldP spid="30" grpId="0"/>
      <p:bldP spid="21" grpId="0" animBg="1"/>
      <p:bldP spid="21" grpId="1" animBg="1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133600" y="304801"/>
            <a:ext cx="8229600" cy="246063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9" y="9906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86725" y="1823677"/>
            <a:ext cx="1188109" cy="588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08" y="4572000"/>
            <a:ext cx="2921654" cy="1447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5200" y="4114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Hours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4003" y="5733982"/>
            <a:ext cx="76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63.92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00601" y="4807439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807438"/>
                <a:ext cx="2044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152" r="-909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89" y="4572000"/>
            <a:ext cx="2921654" cy="1447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37781" y="4114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Hours = 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46584" y="5733982"/>
            <a:ext cx="76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89.99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933182" y="4807439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181" y="4807438"/>
                <a:ext cx="20441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706" r="-882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38106" y="1384125"/>
            <a:ext cx="1188109" cy="5887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74038" y="6103315"/>
            <a:ext cx="264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Distribution of Grades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when Hours =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06619" y="6019801"/>
            <a:ext cx="264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Distribution of Grades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when Hours = 7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910874" y="1897225"/>
            <a:ext cx="128533" cy="3170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89775" y="2214305"/>
                <a:ext cx="2730759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sz="1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𝑮𝒓𝒂𝒅𝒆</m:t>
                    </m:r>
                    <m:r>
                      <a:rPr lang="en-US" sz="1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𝑯𝒐𝒖𝒓𝒔</m:t>
                    </m:r>
                    <m:r>
                      <a:rPr lang="en-US" sz="1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100" b="1" dirty="0">
                    <a:solidFill>
                      <a:srgbClr val="000000"/>
                    </a:solidFill>
                    <a:ea typeface="ＭＳ Ｐゴシック" pitchFamily="34" charset="-128"/>
                  </a:rPr>
                  <a:t>=</a:t>
                </a:r>
                <a:r>
                  <a:rPr lang="en-US" sz="1100" dirty="0">
                    <a:solidFill>
                      <a:srgbClr val="000000"/>
                    </a:solidFill>
                    <a:ea typeface="ＭＳ Ｐゴシック" pitchFamily="34" charset="-128"/>
                  </a:rPr>
                  <a:t>6.6518(Hours) + 44.366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75" y="2214305"/>
                <a:ext cx="2730759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1786" t="-28571" r="-22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9489" y="2381250"/>
            <a:ext cx="2395539" cy="2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7" grpId="0"/>
      <p:bldP spid="18" grpId="0"/>
      <p:bldP spid="19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3364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83058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r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 = 0. 823</a:t>
            </a:r>
            <a:endParaRPr lang="en-US" altLang="en-US" sz="1800" baseline="30000">
              <a:solidFill>
                <a:srgbClr val="000000"/>
              </a:solidFill>
            </a:endParaRP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24384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r = .907</a:t>
            </a:r>
            <a:endParaRPr lang="en-US" altLang="en-US" sz="1800" baseline="30000">
              <a:solidFill>
                <a:srgbClr val="000000"/>
              </a:solidFill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3352800" y="10287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Points = 6 + 3.5(Price)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8814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^</a:t>
            </a:r>
            <a:endParaRPr lang="en-US" sz="24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46158" y="3198025"/>
            <a:ext cx="1589360" cy="787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70096" y="1508023"/>
            <a:ext cx="1589360" cy="78759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 flipV="1">
            <a:off x="3926972" y="4012263"/>
            <a:ext cx="657834" cy="10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01319" y="2639015"/>
            <a:ext cx="1589360" cy="7875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56479" y="2229685"/>
            <a:ext cx="1589360" cy="7875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42597" y="1810585"/>
            <a:ext cx="1589360" cy="7875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9898" y="3618467"/>
            <a:ext cx="1589360" cy="7875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8" y="5826029"/>
            <a:ext cx="1589360" cy="7875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5600" y="546937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Price =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92318" y="6400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ea typeface="ＭＳ Ｐゴシック" pitchFamily="34" charset="-128"/>
              </a:rPr>
              <a:t>13</a:t>
            </a: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71945" y="5979709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44" y="5979708"/>
                <a:ext cx="2044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588138" y="6616127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Distribution of Points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73" y="5715775"/>
            <a:ext cx="1589360" cy="7875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72769" y="5361276"/>
            <a:ext cx="153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Price = 10.5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72400" y="6290546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ea typeface="ＭＳ Ｐゴシック" pitchFamily="34" charset="-128"/>
              </a:rPr>
              <a:t>42.75</a:t>
            </a: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405680" y="5869455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9" y="5869454"/>
                <a:ext cx="20441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7221873" y="650587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Distribution of Points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2" y="5773942"/>
            <a:ext cx="1589360" cy="7875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14984" y="541728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Price =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11702" y="6348713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ea typeface="ＭＳ Ｐゴシック" pitchFamily="34" charset="-128"/>
              </a:rPr>
              <a:t>27</a:t>
            </a: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91329" y="592762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28" y="5927621"/>
                <a:ext cx="20441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706" r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907522" y="656404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Distribution of Points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83003" y="1451117"/>
            <a:ext cx="1586830" cy="1547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11" grpId="0"/>
      <p:bldP spid="12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Violations of Assumptions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4960"/>
            <a:ext cx="4180034" cy="4225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6132576"/>
                <a:ext cx="4279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𝑖𝑠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𝑙𝑖𝑛𝑒𝑎𝑟𝑙𝑦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𝑟𝑒𝑙𝑎𝑡𝑒𝑑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𝑡𝑜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132576"/>
                <a:ext cx="427939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6827520" y="1575968"/>
            <a:ext cx="4754880" cy="4259778"/>
            <a:chOff x="6827520" y="1575968"/>
            <a:chExt cx="4754880" cy="42597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06912" y="1575968"/>
              <a:ext cx="475488" cy="423433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7520" y="1584960"/>
              <a:ext cx="4279392" cy="425078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27520" y="5994076"/>
                <a:ext cx="42793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</a:rPr>
                        <m:t>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𝐶𝑜𝑛𝑠𝑡𝑎𝑛𝑡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𝑠𝑡𝑎𝑛𝑑𝑎𝑟𝑑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𝑑𝑒𝑣𝑖𝑎𝑡𝑖𝑜𝑛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h𝑒𝑡𝑒𝑟𝑜𝑠𝑐h𝑒𝑑𝑎𝑠𝑡𝑖𝑐𝑖𝑡𝑦</m:t>
                      </m:r>
                      <m:r>
                        <a:rPr lang="en-US" b="0" i="1" smtClean="0">
                          <a:latin typeface="Cambria Math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20" y="5994076"/>
                <a:ext cx="4279392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3774" b="-2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021" y="4652221"/>
            <a:ext cx="1188109" cy="588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66778" y="4652221"/>
            <a:ext cx="1188109" cy="588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91342" y="4579068"/>
            <a:ext cx="1188109" cy="5887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1261" y="4280364"/>
            <a:ext cx="1188109" cy="588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36801" y="3627034"/>
            <a:ext cx="1188109" cy="5887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70285" y="2609002"/>
            <a:ext cx="1188109" cy="5887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07581" y="4642337"/>
            <a:ext cx="1188109" cy="5887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88149" y="4397053"/>
            <a:ext cx="1575204" cy="516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41539" y="3818741"/>
            <a:ext cx="2088487" cy="611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72505" y="3191622"/>
            <a:ext cx="2088487" cy="6116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55035" y="2774497"/>
            <a:ext cx="2583641" cy="6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872069" cy="1143000"/>
          </a:xfrm>
        </p:spPr>
        <p:txBody>
          <a:bodyPr/>
          <a:lstStyle/>
          <a:p>
            <a:r>
              <a:rPr lang="en-US" dirty="0"/>
              <a:t>Constant SD!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12771" y="5175379"/>
            <a:ext cx="609600" cy="186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34" y="510288"/>
            <a:ext cx="6023118" cy="59832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3AE51B-53AC-0042-971C-B9E250BF91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97739" y="1281416"/>
            <a:ext cx="1933075" cy="95791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23E7EE-5BC5-BB4F-8533-4DD637C38113}"/>
              </a:ext>
            </a:extLst>
          </p:cNvPr>
          <p:cNvCxnSpPr>
            <a:cxnSpLocks/>
          </p:cNvCxnSpPr>
          <p:nvPr/>
        </p:nvCxnSpPr>
        <p:spPr>
          <a:xfrm>
            <a:off x="8891177" y="3538860"/>
            <a:ext cx="4148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991D12-E788-0149-BB16-C77A13C3CBDB}"/>
              </a:ext>
            </a:extLst>
          </p:cNvPr>
          <p:cNvCxnSpPr/>
          <p:nvPr/>
        </p:nvCxnSpPr>
        <p:spPr>
          <a:xfrm>
            <a:off x="6591982" y="5232621"/>
            <a:ext cx="3543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41207" y="1313313"/>
                <a:ext cx="2457404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𝑴𝒐𝒅𝒆𝒍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charset="0"/>
                        </a:rPr>
                        <m:t>𝟖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𝟓𝐗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207" y="1313313"/>
                <a:ext cx="2457404" cy="284437"/>
              </a:xfrm>
              <a:prstGeom prst="rect">
                <a:avLst/>
              </a:prstGeom>
              <a:blipFill>
                <a:blip r:embed="rId4"/>
                <a:stretch>
                  <a:fillRect l="-1546" t="-16667" r="-15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2FA4FA-F395-214A-AC38-A51BA046956F}"/>
              </a:ext>
            </a:extLst>
          </p:cNvPr>
          <p:cNvCxnSpPr>
            <a:cxnSpLocks/>
          </p:cNvCxnSpPr>
          <p:nvPr/>
        </p:nvCxnSpPr>
        <p:spPr>
          <a:xfrm>
            <a:off x="11285318" y="1816159"/>
            <a:ext cx="3722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BCE4372-A489-DC49-9CE4-E09BA0E7DD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053" y="4696420"/>
            <a:ext cx="1933075" cy="957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D60844-8C0D-7C48-8109-1A7190913D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56439" y="3022971"/>
            <a:ext cx="1933075" cy="9579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1AD88B-90C8-5A47-889B-6EEED45F7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78" y="1455532"/>
            <a:ext cx="4699001" cy="331913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9B9A7AF-7F02-D34A-93AE-8305AA5CA55D}"/>
              </a:ext>
            </a:extLst>
          </p:cNvPr>
          <p:cNvSpPr/>
          <p:nvPr/>
        </p:nvSpPr>
        <p:spPr>
          <a:xfrm>
            <a:off x="2419469" y="4176757"/>
            <a:ext cx="468109" cy="259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9D01C2-D03D-9E4B-926A-98DF26343B73}"/>
                  </a:ext>
                </a:extLst>
              </p:cNvPr>
              <p:cNvSpPr txBox="1"/>
              <p:nvPr/>
            </p:nvSpPr>
            <p:spPr>
              <a:xfrm>
                <a:off x="7671550" y="5251291"/>
                <a:ext cx="938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9D01C2-D03D-9E4B-926A-98DF26343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50" y="5251291"/>
                <a:ext cx="938590" cy="276999"/>
              </a:xfrm>
              <a:prstGeom prst="rect">
                <a:avLst/>
              </a:prstGeom>
              <a:blipFill>
                <a:blip r:embed="rId7"/>
                <a:stretch>
                  <a:fillRect l="-1333" t="-4348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E18F0-7C07-D944-B3A0-CBC2C2F408C9}"/>
                  </a:ext>
                </a:extLst>
              </p:cNvPr>
              <p:cNvSpPr txBox="1"/>
              <p:nvPr/>
            </p:nvSpPr>
            <p:spPr>
              <a:xfrm>
                <a:off x="9395930" y="4029571"/>
                <a:ext cx="938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E18F0-7C07-D944-B3A0-CBC2C2F40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930" y="4029571"/>
                <a:ext cx="938590" cy="276999"/>
              </a:xfrm>
              <a:prstGeom prst="rect">
                <a:avLst/>
              </a:prstGeom>
              <a:blipFill>
                <a:blip r:embed="rId8"/>
                <a:stretch>
                  <a:fillRect l="-1333" t="-8696" r="-2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8FF24E-36B3-734A-BE5F-80BEF0945836}"/>
                  </a:ext>
                </a:extLst>
              </p:cNvPr>
              <p:cNvSpPr txBox="1"/>
              <p:nvPr/>
            </p:nvSpPr>
            <p:spPr>
              <a:xfrm>
                <a:off x="10652867" y="2785353"/>
                <a:ext cx="938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8FF24E-36B3-734A-BE5F-80BEF0945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867" y="2785353"/>
                <a:ext cx="938590" cy="276999"/>
              </a:xfrm>
              <a:prstGeom prst="rect">
                <a:avLst/>
              </a:prstGeom>
              <a:blipFill>
                <a:blip r:embed="rId8"/>
                <a:stretch>
                  <a:fillRect l="-1333" t="-8696" r="-2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0F92A-8F62-A042-ACF6-D0C50BC331E4}"/>
                  </a:ext>
                </a:extLst>
              </p:cNvPr>
              <p:cNvSpPr txBox="1"/>
              <p:nvPr/>
            </p:nvSpPr>
            <p:spPr>
              <a:xfrm>
                <a:off x="6641207" y="1673940"/>
                <a:ext cx="2459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𝑴𝒐𝒅𝒆𝒍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charset="0"/>
                        </a:rPr>
                        <m:t>𝟖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𝟓𝐗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0F92A-8F62-A042-ACF6-D0C50BC33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207" y="1673940"/>
                <a:ext cx="2459006" cy="276999"/>
              </a:xfrm>
              <a:prstGeom prst="rect">
                <a:avLst/>
              </a:prstGeom>
              <a:blipFill>
                <a:blip r:embed="rId9"/>
                <a:stretch>
                  <a:fillRect l="-1538" t="-13636" r="-153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8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 animBg="1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469</Words>
  <Application>Microsoft Macintosh PowerPoint</Application>
  <PresentationFormat>Widescreen</PresentationFormat>
  <Paragraphs>69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Cambria Math</vt:lpstr>
      <vt:lpstr>Default Design</vt:lpstr>
      <vt:lpstr>Simple Linear Regression Part 2</vt:lpstr>
      <vt:lpstr>PowerPoint Presentation</vt:lpstr>
      <vt:lpstr>Assumptions</vt:lpstr>
      <vt:lpstr>PowerPoint Presentation</vt:lpstr>
      <vt:lpstr>Assumptions</vt:lpstr>
      <vt:lpstr>Grades v. Study Hours  </vt:lpstr>
      <vt:lpstr>PowerPoint Presentation</vt:lpstr>
      <vt:lpstr>Violations of Assumptions </vt:lpstr>
      <vt:lpstr>Constant SD!</vt:lpstr>
      <vt:lpstr>Residual Plots</vt:lpstr>
      <vt:lpstr>Residual Plot (Curved Trend)</vt:lpstr>
      <vt:lpstr>Residual Plot (Non-Constant SD)</vt:lpstr>
    </vt:vector>
  </TitlesOfParts>
  <Company>Southern Methodist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Part 2</dc:title>
  <dc:creator>OIT</dc:creator>
  <cp:lastModifiedBy>Microsoft Office User</cp:lastModifiedBy>
  <cp:revision>48</cp:revision>
  <dcterms:created xsi:type="dcterms:W3CDTF">2017-10-17T15:57:59Z</dcterms:created>
  <dcterms:modified xsi:type="dcterms:W3CDTF">2019-07-03T16:23:36Z</dcterms:modified>
</cp:coreProperties>
</file>