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3"/>
  </p:notesMasterIdLst>
  <p:sldIdLst>
    <p:sldId id="256" r:id="rId6"/>
    <p:sldId id="288" r:id="rId7"/>
    <p:sldId id="284" r:id="rId8"/>
    <p:sldId id="285" r:id="rId9"/>
    <p:sldId id="283" r:id="rId10"/>
    <p:sldId id="266" r:id="rId11"/>
    <p:sldId id="292" r:id="rId12"/>
    <p:sldId id="289" r:id="rId13"/>
    <p:sldId id="294" r:id="rId14"/>
    <p:sldId id="268" r:id="rId15"/>
    <p:sldId id="269" r:id="rId16"/>
    <p:sldId id="270" r:id="rId17"/>
    <p:sldId id="271" r:id="rId18"/>
    <p:sldId id="272" r:id="rId19"/>
    <p:sldId id="259" r:id="rId20"/>
    <p:sldId id="287" r:id="rId21"/>
    <p:sldId id="275" r:id="rId22"/>
    <p:sldId id="276" r:id="rId23"/>
    <p:sldId id="295" r:id="rId24"/>
    <p:sldId id="308" r:id="rId25"/>
    <p:sldId id="305" r:id="rId26"/>
    <p:sldId id="306" r:id="rId27"/>
    <p:sldId id="309" r:id="rId28"/>
    <p:sldId id="307" r:id="rId29"/>
    <p:sldId id="310" r:id="rId30"/>
    <p:sldId id="317" r:id="rId31"/>
    <p:sldId id="31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0"/>
    <p:restoredTop sz="94607"/>
  </p:normalViewPr>
  <p:slideViewPr>
    <p:cSldViewPr>
      <p:cViewPr varScale="1">
        <p:scale>
          <a:sx n="102" d="100"/>
          <a:sy n="102" d="100"/>
        </p:scale>
        <p:origin x="176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4DC03-3F9C-4F56-9FF4-1FD95C51991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075FE-CFC8-4097-B7EF-2A08C435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1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5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4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1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9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2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8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75FE-CFC8-4097-B7EF-2A08C43508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69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6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9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7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4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7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68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95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46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9373D2-64D3-4A88-9E4E-F0399D0C847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03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89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57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71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8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11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0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260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37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597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38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66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9373D2-64D3-4A88-9E4E-F0399D0C847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216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906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275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97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87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00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0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708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49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10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2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374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9373D2-64D3-4A88-9E4E-F0399D0C847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709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11F2-98F3-C148-908F-AC674C78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50B9-558E-7C44-B9B7-6C38D6EC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F64E-9CE3-EE42-A7A4-05D4671B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B46A-E905-4A4D-884F-ED7A49E3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3AD4-3533-2349-B8F1-E0C31A19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47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6CB4-2262-A34F-B107-B5ABA529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D8A2-AEFA-F242-9A44-6B1BC68F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7830-14BA-1746-A1A4-440C41D1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E49C-B9AC-0440-8FE5-61BA8884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4CF6-EAC2-674C-8C4A-928CFE9B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31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92FA-A7A9-234D-AA47-C32E5A8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8980-4363-4543-B3C2-643EE9B07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9195-F6A9-0C41-839E-6F04057E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06E5-AE3E-1B4A-B3C4-85870E45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B50F-9C1C-104E-9D54-34489ED6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16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D54A-8A55-5D4A-9377-DB1645DA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846-2E5C-C444-9AF2-640DDEB7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4AEA6-E55C-2A40-ABD8-09C5A1AD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ACA61-E77C-0C49-87AB-1B6D7C2F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BA72-64D6-994D-8F6E-AD90B70B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6C5F-04F2-8F44-823D-78B90E9F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8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81F0-02B6-EA42-B906-FB3DA662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74657-8EFE-0C4A-B0D5-47078276C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4FEFC-DCF3-F843-865B-20A37D24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160E8-7F5A-8846-B5C3-D98D9BC0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472D0-02B1-0347-A317-B45786D2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FB754-2A16-D248-BFA4-505DB307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154CC-19FC-F24B-BBBA-51C62006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357DC-08BD-274B-9BDD-9387EDF0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9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4120-8A0B-5E46-8124-8A618B9E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A4D4D-2269-924E-AB03-DC9C5567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ABE45-3D91-A442-918B-860405A4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0358A-93F1-0448-AAE6-26E440AC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99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45FFF-6BCA-B14B-BCAD-94DCE74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2374A-7B2B-6C41-91B7-D38E12BC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77AC-0199-FA4A-B145-448B5E73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1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8BBD-9530-8E41-9CB9-2424E2A4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474F-5196-E34F-98DD-00D000CF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96842-0D89-7D44-A2CE-2555DDE56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B124C-E326-AC49-88AB-5B716177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397F-DCC6-9844-B36A-174CA4F4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18B0-8EB1-6E4E-8D90-9DDDDDC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02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F8C7-7C7C-A04E-A16A-BE65F33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0A74B-00C8-664B-B768-FFD4FF12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E7CD4-B26F-3349-8FFC-5DF6A156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A4F93-9A8A-ED49-A016-5049B025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616D-4E13-7141-B8E4-2BA6A5FF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4AD8-4C23-1749-A3B4-B0D12555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9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D1C1-6FB3-8147-89E3-085145D0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8A4D-7C04-F040-A2ED-0867B3E7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88D1-B84A-1C4A-AD1C-1DC77BBE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BB71-2538-A34B-8A2A-3D8433E8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4D74-7A1D-2F47-AC13-7AE34C80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0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12AC3-9AE6-1C4B-AC23-45957BA24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28BC-08C2-834A-8F21-B655A0D4B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18BF-95E8-0740-9AFC-E90AC015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7798-A79C-E741-A7F1-D7B9A886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2567-D376-F645-9747-3E741135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4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100000">
              <a:schemeClr val="accent1">
                <a:tint val="44500"/>
                <a:satMod val="160000"/>
              </a:schemeClr>
            </a:gs>
            <a:gs pos="19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A472-72F3-42FE-955F-CD1B07B5819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F29D-9D39-4167-ACFD-BA0F608DD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100000">
              <a:schemeClr val="accent1">
                <a:tint val="44500"/>
                <a:satMod val="160000"/>
              </a:schemeClr>
            </a:gs>
            <a:gs pos="19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A472-72F3-42FE-955F-CD1B07B581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F29D-9D39-4167-ACFD-BA0F608DDD2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100000">
              <a:schemeClr val="accent1">
                <a:tint val="44500"/>
                <a:satMod val="160000"/>
              </a:schemeClr>
            </a:gs>
            <a:gs pos="19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100000">
              <a:schemeClr val="accent1">
                <a:tint val="44500"/>
                <a:satMod val="160000"/>
              </a:schemeClr>
            </a:gs>
            <a:gs pos="19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A472-72F3-42FE-955F-CD1B07B581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F29D-9D39-4167-ACFD-BA0F608DDD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52606-B07A-2C42-BB63-69C99693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26DFA-901A-194B-81D2-488B2C24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545C-7C6C-B54A-AF48-A0492B0FB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1E2E-338B-3E45-8C27-9E5025D5ED7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F0AC-6F82-D94D-B65A-26E20DA39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36B7-4376-AC40-88CD-BD6CEF40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49DE-5A34-8A41-ABD0-F63896B3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Logistic Regression!!!</a:t>
            </a:r>
            <a:br>
              <a:rPr lang="en-US" dirty="0"/>
            </a:br>
            <a:br>
              <a:rPr lang="en-US" sz="2200" dirty="0"/>
            </a:br>
            <a:r>
              <a:rPr lang="en-US" sz="2200" dirty="0"/>
              <a:t>Odds</a:t>
            </a:r>
            <a:br>
              <a:rPr lang="en-US" sz="2200" dirty="0"/>
            </a:br>
            <a:r>
              <a:rPr lang="en-US" sz="2200" dirty="0"/>
              <a:t>Logit</a:t>
            </a:r>
            <a:br>
              <a:rPr lang="en-US" sz="2200" dirty="0"/>
            </a:br>
            <a:r>
              <a:rPr lang="en-US" sz="22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8043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tx1"/>
            </a:gs>
            <a:gs pos="14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Horse Power v. Engine Size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2319587"/>
            <a:ext cx="3657600" cy="3763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Need a continuous variable to use multiple regression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could use the proportion … but the proportion has range 0 to 1.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Hmmmmm</a:t>
            </a:r>
            <a:r>
              <a:rPr lang="en-US" sz="2000" dirty="0">
                <a:solidFill>
                  <a:schemeClr val="bg1"/>
                </a:solidFill>
              </a:rPr>
              <a:t>……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would like to have a response that was continuous across the real line!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1447800"/>
            <a:ext cx="3648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THE ODDS!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76800" y="2950029"/>
                <a:ext cx="2629822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𝑂𝑑𝑑𝑠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950029"/>
                <a:ext cx="2629822" cy="564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3667264"/>
                <a:ext cx="3017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𝑝𝑜𝑝𝑢𝑙𝑎𝑡𝑖𝑜𝑛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𝑝𝑟𝑜𝑝𝑜𝑟𝑡𝑖𝑜𝑛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667264"/>
                <a:ext cx="3017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4143" y="4408714"/>
                <a:ext cx="320760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408714"/>
                <a:ext cx="3207609" cy="669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2509" y="5486400"/>
                <a:ext cx="345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𝑜𝑑𝑑𝑠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𝑐𝑜𝑛𝑡𝑖𝑛𝑢𝑜𝑢𝑠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𝑓𝑟𝑜𝑚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09" y="5486400"/>
                <a:ext cx="34527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6017" y="6008132"/>
                <a:ext cx="3659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𝑤h𝑜𝑙𝑒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𝑟𝑒𝑎𝑙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𝑙𝑖𝑛𝑒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…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17" y="6008132"/>
                <a:ext cx="365978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84851" y="5486400"/>
                <a:ext cx="1453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0 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𝑡𝑜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𝑖𝑛𝑓𝑖𝑛𝑡𝑦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51" y="5486400"/>
                <a:ext cx="145366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8" grpId="0"/>
      <p:bldP spid="9" grpId="0"/>
      <p:bldP spid="1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tx1"/>
            </a:gs>
            <a:gs pos="14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Horse Power v. Engine Size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2485232"/>
            <a:ext cx="8534400" cy="97642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Continuous response variable from –infinity to +infinity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Often </a:t>
            </a:r>
            <a:r>
              <a:rPr lang="en-US" sz="2000" b="1" i="1" dirty="0">
                <a:solidFill>
                  <a:schemeClr val="bg1"/>
                </a:solidFill>
              </a:rPr>
              <a:t>linearly</a:t>
            </a:r>
            <a:r>
              <a:rPr lang="en-US" sz="2000" dirty="0">
                <a:solidFill>
                  <a:schemeClr val="bg1"/>
                </a:solidFill>
              </a:rPr>
              <a:t> related to the explanatory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436912"/>
            <a:ext cx="51258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prstClr val="white"/>
                </a:solidFill>
              </a:rPr>
              <a:t>THE LOG ODDS!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9483" y="3352800"/>
                <a:ext cx="405405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𝑇h𝑒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𝐿𝑜𝑔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𝑂𝑑𝑑𝑠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⁡(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83" y="3352800"/>
                <a:ext cx="4054059" cy="564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87894" y="4038600"/>
                <a:ext cx="3017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𝑝𝑜𝑝𝑢𝑙𝑎𝑡𝑖𝑜𝑛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𝑝𝑟𝑜𝑝𝑜𝑟𝑡𝑖𝑜𝑛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94" y="4038600"/>
                <a:ext cx="3017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6047" y="4670286"/>
                <a:ext cx="68906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prstClr val="white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47" y="4670286"/>
                <a:ext cx="6890604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9552" y="5585944"/>
                <a:ext cx="72000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𝑖𝑡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52" y="5585944"/>
                <a:ext cx="7200048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5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Horse Power v. Engine Score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162992" cy="24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09" y="3751704"/>
            <a:ext cx="3810000" cy="289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371" y="6047906"/>
            <a:ext cx="47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Still a bit non-linear.  LOGIT ….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1592" y="829718"/>
            <a:ext cx="57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get a proportion, we need to “bin” the observations.</a:t>
            </a:r>
          </a:p>
        </p:txBody>
      </p:sp>
      <p:sp>
        <p:nvSpPr>
          <p:cNvPr id="5" name="Down Arrow 4"/>
          <p:cNvSpPr/>
          <p:nvPr/>
        </p:nvSpPr>
        <p:spPr>
          <a:xfrm>
            <a:off x="5191125" y="1238450"/>
            <a:ext cx="304800" cy="63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124" y="4676016"/>
            <a:ext cx="439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Visualize the trend between the proportion and the engine score!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340797" y="5003049"/>
            <a:ext cx="764603" cy="264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26" y="998241"/>
            <a:ext cx="3181165" cy="2397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918" y="3051833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17923" y="3048000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03120" y="3055641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3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38329" y="3061609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06129" y="3067577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5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48137" y="3055641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89061" y="3073545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7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05191" y="3089800"/>
            <a:ext cx="304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8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65428" y="3101817"/>
            <a:ext cx="304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23197" y="3228201"/>
            <a:ext cx="15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Engine Score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81600" y="4572000"/>
            <a:ext cx="228600" cy="1126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37611" y="1295400"/>
                <a:ext cx="4967287" cy="2435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𝐸𝑛𝑔𝑖𝑛𝑒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𝐸𝑛𝑔𝑖𝑛𝑒𝑆𝑖𝑧𝑒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&lt;2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2   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2&lt;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𝐸𝑛𝑔𝑖𝑛𝑒𝑆𝑖𝑧𝑒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3 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2.5&lt;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𝐸𝑛𝑔𝑖𝑛𝑒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𝑆𝑖𝑧𝑒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3&lt;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𝐸𝑛𝑔𝑖𝑛𝑒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𝑆𝑖𝑧𝑒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&lt;3.5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5 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3.5&lt;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𝐸𝑛𝑔𝑖𝑛𝑒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𝑆𝑖𝑧𝑒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6 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4&lt;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𝐸𝑛𝑔𝑖𝑛𝑒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𝑆𝑖𝑧𝑒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&lt;4.5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7 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4.5&lt;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𝐸𝑛𝑔𝑖𝑛𝑒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𝑆𝑖𝑧𝑒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𝐸𝑛𝑔𝑖𝑛𝑒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𝑆𝑖𝑧𝑒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1" y="1295400"/>
                <a:ext cx="4967287" cy="2435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4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  <p:bldP spid="10" grpId="0"/>
      <p:bldP spid="6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Horse Power v. Engine Score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28" y="1708829"/>
            <a:ext cx="5935374" cy="453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4229" y="6301990"/>
            <a:ext cx="67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logit has a much more linear relationship with engine score!</a:t>
            </a:r>
          </a:p>
        </p:txBody>
      </p:sp>
      <p:sp>
        <p:nvSpPr>
          <p:cNvPr id="8" name="Down Arrow 7"/>
          <p:cNvSpPr/>
          <p:nvPr/>
        </p:nvSpPr>
        <p:spPr>
          <a:xfrm>
            <a:off x="990600" y="1652477"/>
            <a:ext cx="304800" cy="63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45956" y="3678262"/>
            <a:ext cx="22860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6787" y="889642"/>
                <a:ext cx="7424660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𝑻𝒉𝒆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𝑳𝒐𝒈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𝑶𝒅𝒅𝒔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⁡(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𝐥𝐨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− 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𝝅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/>
                            </a:rPr>
                            <m:t>𝒍𝒐𝒈𝒊𝒕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  <m:r>
                            <a:rPr lang="en-US" sz="2400" b="1" i="1" smtClean="0">
                              <a:latin typeface="Cambria Math" charset="0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889642"/>
                <a:ext cx="7424660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87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Horse Power v. </a:t>
            </a:r>
            <a:r>
              <a:rPr lang="en-US" dirty="0" err="1"/>
              <a:t>EngineScore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099454"/>
            <a:ext cx="5788265" cy="442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099454"/>
            <a:ext cx="5781464" cy="442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15000"/>
            <a:ext cx="3714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1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</p:spPr>
        <p:txBody>
          <a:bodyPr/>
          <a:lstStyle/>
          <a:p>
            <a:r>
              <a:rPr lang="en-US" altLang="en-US"/>
              <a:t>Logit Transformation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The logit transformation gives way to the logistic regression model 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(solving for P(Y|X)):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98709"/>
              </p:ext>
            </p:extLst>
          </p:nvPr>
        </p:nvGraphicFramePr>
        <p:xfrm>
          <a:off x="2286000" y="3962400"/>
          <a:ext cx="3657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5" imgW="1371600" imgH="419040" progId="Equation.3">
                  <p:embed/>
                </p:oleObj>
              </mc:Choice>
              <mc:Fallback>
                <p:oleObj name="Equation" r:id="rId5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3657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822498"/>
              </p:ext>
            </p:extLst>
          </p:nvPr>
        </p:nvGraphicFramePr>
        <p:xfrm>
          <a:off x="1489075" y="2393950"/>
          <a:ext cx="61658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7" imgW="2374560" imgH="457200" progId="Equation.3">
                  <p:embed/>
                </p:oleObj>
              </mc:Choice>
              <mc:Fallback>
                <p:oleObj name="Equation" r:id="rId7" imgW="23745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2393950"/>
                        <a:ext cx="61658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54102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Note: The logit transformation is also known as the logit link function.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07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r>
              <a:rPr lang="en-US" dirty="0"/>
              <a:t>What will we do in Practice?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495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The previous slides were aimed at showing the big picture.  They were aimed at showing the strategy behind logistic regression.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“binning” was performed so we could SEE the strategy.  In practice do not need to “bin” the observations to perform logistic regression.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fit the logistic function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Using the raw un-binned data</a:t>
            </a:r>
            <a:r>
              <a:rPr lang="mr-IN" dirty="0"/>
              <a:t>…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94528"/>
              </p:ext>
            </p:extLst>
          </p:nvPr>
        </p:nvGraphicFramePr>
        <p:xfrm>
          <a:off x="2743200" y="3886200"/>
          <a:ext cx="36576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1854000" imgH="419040" progId="Equation.3">
                  <p:embed/>
                </p:oleObj>
              </mc:Choice>
              <mc:Fallback>
                <p:oleObj name="Equation" r:id="rId4" imgW="185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36576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1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8" y="30209"/>
            <a:ext cx="9054021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More Information by not Grouping Engine Size.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8" y="990600"/>
            <a:ext cx="4095038" cy="31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75668" y="1106269"/>
            <a:ext cx="504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only binned the engine sizes earlier to “see” the proportions.  We do not need to do this in practice.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068" y="4702101"/>
                <a:ext cx="9033370" cy="1167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−7.0892+1.9038∗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𝐸𝑛𝑔𝑖𝑛𝑒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𝑆𝑖𝑧𝑒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0892+1.90388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𝐸𝑛𝑔𝑖𝑛𝑒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𝑆𝑖𝑧𝑒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8" y="4702101"/>
                <a:ext cx="9033370" cy="1167371"/>
              </a:xfrm>
              <a:prstGeom prst="rect">
                <a:avLst/>
              </a:prstGeom>
              <a:blipFill>
                <a:blip r:embed="rId4"/>
                <a:stretch>
                  <a:fillRect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6022866"/>
                <a:ext cx="8153400" cy="81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estimated proportion of cars that have “High Horsepower” given that they have an engine size of 3.0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.0892+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1.9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038(3.0)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7.0892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1.9038(3.0)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.2014 = 20.14% (</a:t>
                </a:r>
                <a:r>
                  <a:rPr lang="en-US" dirty="0" err="1">
                    <a:solidFill>
                      <a:schemeClr val="bg1"/>
                    </a:solidFill>
                  </a:rPr>
                  <a:t>pvalue</a:t>
                </a:r>
                <a:r>
                  <a:rPr lang="en-US" dirty="0">
                    <a:solidFill>
                      <a:schemeClr val="bg1"/>
                    </a:solidFill>
                  </a:rPr>
                  <a:t> &lt; .0001).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22866"/>
                <a:ext cx="8153400" cy="815160"/>
              </a:xfrm>
              <a:prstGeom prst="rect">
                <a:avLst/>
              </a:prstGeom>
              <a:blipFill>
                <a:blip r:embed="rId5"/>
                <a:stretch>
                  <a:fillRect l="-622" t="-1538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8E8494-2B7D-EE4E-84B6-FDDD55280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744" y="1853029"/>
            <a:ext cx="4544840" cy="28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Try 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2667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Assume we want to predict the probability of being admitted to SMU given a GRE score.  Say we have data from the last 10 years.  And have the following results from a logistic regression of Admit ( 0 or 1) on GRE score (0 – 2400). </a:t>
            </a:r>
          </a:p>
          <a:p>
            <a:pPr marL="0" indent="0">
              <a:buNone/>
            </a:pPr>
            <a:r>
              <a:rPr lang="en-US" dirty="0"/>
              <a:t>A)  Estimate the odds of being admitted for a student who applies with a GRE of 1200.  </a:t>
            </a:r>
          </a:p>
          <a:p>
            <a:pPr marL="0" indent="0">
              <a:buNone/>
            </a:pPr>
            <a:r>
              <a:rPr lang="en-US" dirty="0"/>
              <a:t>B)  </a:t>
            </a:r>
            <a:r>
              <a:rPr lang="en-US" sz="2900" dirty="0"/>
              <a:t>Estimate the proportion of students who are admitted who apply with a GRE of 1200.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10778"/>
              </p:ext>
            </p:extLst>
          </p:nvPr>
        </p:nvGraphicFramePr>
        <p:xfrm>
          <a:off x="1333499" y="3657600"/>
          <a:ext cx="6477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&gt;Chi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 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r>
                        <a:rPr lang="en-US" dirty="0"/>
                        <a:t> 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044758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A) The odds of being admitted with a GRE score of 1200 are estimated to be</a:t>
            </a:r>
          </a:p>
          <a:p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US" baseline="30000" dirty="0">
                <a:solidFill>
                  <a:schemeClr val="bg1"/>
                </a:solidFill>
              </a:rPr>
              <a:t>-12.024+ .01234*1200 </a:t>
            </a:r>
            <a:r>
              <a:rPr lang="en-US" dirty="0">
                <a:solidFill>
                  <a:schemeClr val="bg1"/>
                </a:solidFill>
              </a:rPr>
              <a:t>= 16.2 (</a:t>
            </a:r>
            <a:r>
              <a:rPr lang="en-US" dirty="0" err="1">
                <a:solidFill>
                  <a:schemeClr val="bg1"/>
                </a:solidFill>
              </a:rPr>
              <a:t>pvalue</a:t>
            </a:r>
            <a:r>
              <a:rPr lang="en-US" dirty="0">
                <a:solidFill>
                  <a:schemeClr val="bg1"/>
                </a:solidFill>
              </a:rPr>
              <a:t> &lt; .0001).  In other words, for students with a 1200, for every one non-admitted student there are 16.2 admitted students. 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92242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B) The proportion of students admitted who are admitted with a GRE of 1200 are estimated to be: e</a:t>
            </a:r>
            <a:r>
              <a:rPr lang="en-US" baseline="30000" dirty="0">
                <a:solidFill>
                  <a:schemeClr val="bg1"/>
                </a:solidFill>
              </a:rPr>
              <a:t>-12.034+.01234*(1200)</a:t>
            </a:r>
            <a:r>
              <a:rPr lang="en-US" dirty="0">
                <a:solidFill>
                  <a:schemeClr val="bg1"/>
                </a:solidFill>
              </a:rPr>
              <a:t>/(1+e</a:t>
            </a:r>
            <a:r>
              <a:rPr lang="en-US" baseline="30000" dirty="0">
                <a:solidFill>
                  <a:schemeClr val="bg1"/>
                </a:solidFill>
              </a:rPr>
              <a:t>-12.034+.01234*(1200)</a:t>
            </a:r>
            <a:r>
              <a:rPr lang="en-US" dirty="0">
                <a:solidFill>
                  <a:schemeClr val="bg1"/>
                </a:solidFill>
              </a:rPr>
              <a:t>) = .94 = 94%.  </a:t>
            </a:r>
          </a:p>
        </p:txBody>
      </p:sp>
    </p:spTree>
    <p:extLst>
      <p:ext uri="{BB962C8B-B14F-4D97-AF65-F5344CB8AC3E}">
        <p14:creationId xmlns:p14="http://schemas.microsoft.com/office/powerpoint/2010/main" val="3241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D4F8F-EF7E-9B49-BF3A-328DCD050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6858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Scoring / Confusion Matrices / Classification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231195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/>
              <a:t>Background / Theory / Strategy</a:t>
            </a:r>
          </a:p>
        </p:txBody>
      </p:sp>
    </p:spTree>
    <p:extLst>
      <p:ext uri="{BB962C8B-B14F-4D97-AF65-F5344CB8AC3E}">
        <p14:creationId xmlns:p14="http://schemas.microsoft.com/office/powerpoint/2010/main" val="126979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D472-8E89-E24D-8CB2-497DD4DE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Cars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ED0A7-61F8-8348-B4A8-212F78D7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816"/>
            <a:ext cx="9144000" cy="2467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5E8F7-4900-8B4B-AC9E-D28E490D17BB}"/>
              </a:ext>
            </a:extLst>
          </p:cNvPr>
          <p:cNvSpPr txBox="1"/>
          <p:nvPr/>
        </p:nvSpPr>
        <p:spPr>
          <a:xfrm>
            <a:off x="2731957" y="2161633"/>
            <a:ext cx="34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01F5A-2179-F54F-9225-C1EE3F7CC168}"/>
              </a:ext>
            </a:extLst>
          </p:cNvPr>
          <p:cNvSpPr txBox="1"/>
          <p:nvPr/>
        </p:nvSpPr>
        <p:spPr>
          <a:xfrm>
            <a:off x="5263421" y="2161633"/>
            <a:ext cx="348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 panose="020F0502020204030204"/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3F0B1-0502-8447-84D3-2A01F9223C77}"/>
              </a:ext>
            </a:extLst>
          </p:cNvPr>
          <p:cNvSpPr/>
          <p:nvPr/>
        </p:nvSpPr>
        <p:spPr>
          <a:xfrm>
            <a:off x="2941721" y="3528260"/>
            <a:ext cx="1407695" cy="130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20066-7C4A-474D-9D7A-9D3F6D965D29}"/>
              </a:ext>
            </a:extLst>
          </p:cNvPr>
          <p:cNvSpPr txBox="1"/>
          <p:nvPr/>
        </p:nvSpPr>
        <p:spPr>
          <a:xfrm>
            <a:off x="2400694" y="4831277"/>
            <a:ext cx="5410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 panose="020F0502020204030204"/>
              </a:rPr>
              <a:t>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3AEFE-77A4-C244-9C07-419883135C9F}"/>
              </a:ext>
            </a:extLst>
          </p:cNvPr>
          <p:cNvSpPr txBox="1"/>
          <p:nvPr/>
        </p:nvSpPr>
        <p:spPr>
          <a:xfrm>
            <a:off x="1781659" y="4834343"/>
            <a:ext cx="6190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 panose="020F050202020403020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5252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201-376B-A143-B3A5-B3F4255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46868"/>
          </a:xfrm>
        </p:spPr>
        <p:txBody>
          <a:bodyPr/>
          <a:lstStyle/>
          <a:p>
            <a:r>
              <a:rPr lang="en-US" dirty="0"/>
              <a:t>Scoring a Data Set (Making predictions)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722FF-BE70-6C4B-8364-BA3EA2E0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2" y="1677962"/>
            <a:ext cx="1465258" cy="2136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D245C-5173-BA4A-8236-85E820C3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75" y="2583345"/>
            <a:ext cx="5873531" cy="224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76E7BD-0E0D-924F-9545-B20694B6B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715" y="3510172"/>
            <a:ext cx="2883420" cy="2340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397D1-FBBA-D146-BFAE-26024B6FF289}"/>
              </a:ext>
            </a:extLst>
          </p:cNvPr>
          <p:cNvSpPr txBox="1"/>
          <p:nvPr/>
        </p:nvSpPr>
        <p:spPr>
          <a:xfrm>
            <a:off x="2415915" y="189898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codes Low as a 0 and High as a 1.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835420-43DF-7041-8BD7-811D24E0C4EE}"/>
              </a:ext>
            </a:extLst>
          </p:cNvPr>
          <p:cNvCxnSpPr/>
          <p:nvPr/>
        </p:nvCxnSpPr>
        <p:spPr>
          <a:xfrm flipH="1">
            <a:off x="3733800" y="2286000"/>
            <a:ext cx="152400" cy="27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201-376B-A143-B3A5-B3F4255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46868"/>
          </a:xfrm>
        </p:spPr>
        <p:txBody>
          <a:bodyPr/>
          <a:lstStyle/>
          <a:p>
            <a:r>
              <a:rPr lang="en-US" dirty="0"/>
              <a:t>Scoring a Data Set (Making predictions)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6E7BD-0E0D-924F-9545-B20694B6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8" y="1677962"/>
            <a:ext cx="3836600" cy="3114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DEB7E-41E7-BA4C-BA91-5E14CE04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633" y="2235877"/>
            <a:ext cx="3771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14400"/>
            <a:ext cx="6172200" cy="40005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/ Confusion Matrix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34647"/>
              </p:ext>
            </p:extLst>
          </p:nvPr>
        </p:nvGraphicFramePr>
        <p:xfrm>
          <a:off x="3834432" y="4800600"/>
          <a:ext cx="5143501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CLASSIFIED</a:t>
                      </a:r>
                      <a:r>
                        <a:rPr lang="en-US" sz="1000" baseline="0" dirty="0"/>
                        <a:t> AS High HP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CLASSIFIED</a:t>
                      </a:r>
                      <a:r>
                        <a:rPr lang="en-US" sz="1000" baseline="0" dirty="0"/>
                        <a:t> AS Low HP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 HP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 HP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34557" y="2400300"/>
            <a:ext cx="3143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Confusion Matrix for </a:t>
            </a:r>
            <a:r>
              <a:rPr lang="en-US" sz="1350" b="1" dirty="0" err="1">
                <a:solidFill>
                  <a:prstClr val="black"/>
                </a:solidFill>
                <a:latin typeface="Calibri" panose="020F0502020204030204"/>
              </a:rPr>
              <a:t>Prob</a:t>
            </a:r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 Level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: 0..5.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C6C3-0942-0746-921D-729B67B0C63A}"/>
              </a:ext>
            </a:extLst>
          </p:cNvPr>
          <p:cNvSpPr txBox="1"/>
          <p:nvPr/>
        </p:nvSpPr>
        <p:spPr>
          <a:xfrm>
            <a:off x="584617" y="1565536"/>
            <a:ext cx="79035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 Confusion Matrix is a table that summarizes the classification performance of a model.  One direction displays the actual value and the other direction displays the value that was assigned through the model (the classification).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E0FF-909F-5D4E-8490-5D8384F8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1" y="2400301"/>
            <a:ext cx="3495117" cy="3336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FF3ED-B67B-4B4E-B8D6-D773C28B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81" y="3471909"/>
            <a:ext cx="3552402" cy="11285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9358E4-B749-9742-A907-7A2E8B238389}"/>
              </a:ext>
            </a:extLst>
          </p:cNvPr>
          <p:cNvCxnSpPr>
            <a:cxnSpLocks/>
          </p:cNvCxnSpPr>
          <p:nvPr/>
        </p:nvCxnSpPr>
        <p:spPr>
          <a:xfrm>
            <a:off x="5812437" y="3120970"/>
            <a:ext cx="371006" cy="31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3F6352-87A6-564B-AF7A-81360BE87870}"/>
              </a:ext>
            </a:extLst>
          </p:cNvPr>
          <p:cNvCxnSpPr>
            <a:cxnSpLocks/>
          </p:cNvCxnSpPr>
          <p:nvPr/>
        </p:nvCxnSpPr>
        <p:spPr>
          <a:xfrm flipH="1">
            <a:off x="7462291" y="3087702"/>
            <a:ext cx="391619" cy="35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DDA827-0EF5-AC46-B6E1-8A7BA401D5DD}"/>
              </a:ext>
            </a:extLst>
          </p:cNvPr>
          <p:cNvSpPr txBox="1"/>
          <p:nvPr/>
        </p:nvSpPr>
        <p:spPr>
          <a:xfrm>
            <a:off x="4834557" y="2819566"/>
            <a:ext cx="1652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Row (Actual)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B242F-3B74-B74D-B511-A9A7D01BC726}"/>
              </a:ext>
            </a:extLst>
          </p:cNvPr>
          <p:cNvSpPr txBox="1"/>
          <p:nvPr/>
        </p:nvSpPr>
        <p:spPr>
          <a:xfrm>
            <a:off x="7027691" y="2797605"/>
            <a:ext cx="1652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Column (Predicted)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69D63-ECDC-0048-8AA2-63AE077F018B}"/>
              </a:ext>
            </a:extLst>
          </p:cNvPr>
          <p:cNvSpPr/>
          <p:nvPr/>
        </p:nvSpPr>
        <p:spPr>
          <a:xfrm>
            <a:off x="4196062" y="4191000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(Actual)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C851-28BC-2E44-BE4C-3032FB980F4F}"/>
              </a:ext>
            </a:extLst>
          </p:cNvPr>
          <p:cNvSpPr/>
          <p:nvPr/>
        </p:nvSpPr>
        <p:spPr>
          <a:xfrm>
            <a:off x="5289714" y="3701142"/>
            <a:ext cx="88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Predicted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20" y="1105525"/>
            <a:ext cx="6172200" cy="400050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 Statistics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45729"/>
              </p:ext>
            </p:extLst>
          </p:nvPr>
        </p:nvGraphicFramePr>
        <p:xfrm>
          <a:off x="1212677" y="1924116"/>
          <a:ext cx="6602469" cy="139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714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CLASSIFIED</a:t>
                      </a:r>
                      <a:r>
                        <a:rPr lang="en-US" sz="1000" baseline="0" dirty="0"/>
                        <a:t> AS High HP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CLASSIFIED</a:t>
                      </a:r>
                      <a:r>
                        <a:rPr lang="en-US" sz="1000" baseline="0" dirty="0"/>
                        <a:t> AS Low HP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7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 HP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7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 HP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86CB55-6FF2-1C47-883D-C8550110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3733800"/>
            <a:ext cx="8578121" cy="20800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Misclassification Rate: Number of misclassified observations / total:  71 / 428 = .1659 = 16.59%</a:t>
            </a:r>
          </a:p>
          <a:p>
            <a:r>
              <a:rPr lang="en-US" dirty="0"/>
              <a:t>Sensitivity:  Mathematically simply the number of correctly identified successes divided by the true number of successes:  91 / 146 = .6233 = 62.33%</a:t>
            </a:r>
          </a:p>
          <a:p>
            <a:r>
              <a:rPr lang="en-US" dirty="0"/>
              <a:t>Specificity:  Mathematically simply the number of correctly identified failures divided the true number of failures.  266 / 282 = .9433 = 94.33%</a:t>
            </a:r>
          </a:p>
          <a:p>
            <a:r>
              <a:rPr lang="en-US" dirty="0"/>
              <a:t>False Positives: The number of true failures identified as successes divided by the total number of </a:t>
            </a:r>
            <a:r>
              <a:rPr lang="en-US" i="1" dirty="0"/>
              <a:t>classified</a:t>
            </a:r>
            <a:r>
              <a:rPr lang="en-US" dirty="0"/>
              <a:t> successes:  16 / 107 = .1495 = 14.95%</a:t>
            </a:r>
          </a:p>
          <a:p>
            <a:r>
              <a:rPr lang="en-US" dirty="0"/>
              <a:t>False Negatives: The number of true successes identified as failures divided by the total number of </a:t>
            </a:r>
            <a:r>
              <a:rPr lang="en-US" i="1" dirty="0"/>
              <a:t>classified</a:t>
            </a:r>
            <a:r>
              <a:rPr lang="en-US" dirty="0"/>
              <a:t> failures: 55 / 321 = .1713 = 17.13%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0D2B7-EC93-844C-A391-4D820B77A3A5}"/>
              </a:ext>
            </a:extLst>
          </p:cNvPr>
          <p:cNvSpPr/>
          <p:nvPr/>
        </p:nvSpPr>
        <p:spPr>
          <a:xfrm rot="16200000">
            <a:off x="673063" y="2688416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(Actual)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91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2DAA-86A1-7A4C-90B7-48218533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2" y="365126"/>
            <a:ext cx="8614348" cy="1325563"/>
          </a:xfrm>
        </p:spPr>
        <p:txBody>
          <a:bodyPr/>
          <a:lstStyle/>
          <a:p>
            <a:r>
              <a:rPr lang="en-US" dirty="0"/>
              <a:t>Using the</a:t>
            </a:r>
            <a:r>
              <a:rPr lang="en-US" i="1" dirty="0"/>
              <a:t> caret </a:t>
            </a:r>
            <a:r>
              <a:rPr lang="en-US" dirty="0"/>
              <a:t>package and </a:t>
            </a:r>
            <a:r>
              <a:rPr lang="en-US" dirty="0" err="1"/>
              <a:t>confusionMatrix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1BCB0-B98A-544E-8DAD-31BCDBBA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44" y="1600200"/>
            <a:ext cx="3468370" cy="502123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2DAC-4F42-1040-B521-ADAE0D7A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2286000"/>
            <a:ext cx="4978157" cy="4038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Misclassification Rate: Number of misclassified observations / total:  71 / 428 = .1659 = 16.59%</a:t>
            </a:r>
          </a:p>
          <a:p>
            <a:r>
              <a:rPr lang="en-US" dirty="0"/>
              <a:t>Sensitivity:  Mathematically simply the number of correctly identified successes divided by the true number of successes:  91 / 146 = .6233 = 62.33%</a:t>
            </a:r>
          </a:p>
          <a:p>
            <a:r>
              <a:rPr lang="en-US" dirty="0"/>
              <a:t>Specificity:  Mathematically simply the number of correctly identified failures divided the true number of failures.  16 / 282 = .0567 = 5.67%</a:t>
            </a:r>
          </a:p>
          <a:p>
            <a:r>
              <a:rPr lang="en-US" dirty="0"/>
              <a:t>False Positives: The number of true failures identified as successes divided by the total number of </a:t>
            </a:r>
            <a:r>
              <a:rPr lang="en-US" i="1" dirty="0"/>
              <a:t>classified</a:t>
            </a:r>
            <a:r>
              <a:rPr lang="en-US" dirty="0"/>
              <a:t> successes:  16 / 107 = .1495 = 14.95%</a:t>
            </a:r>
          </a:p>
          <a:p>
            <a:r>
              <a:rPr lang="en-US" dirty="0"/>
              <a:t>False Negatives: The number of true successes identified as failures divided by the total number of </a:t>
            </a:r>
            <a:r>
              <a:rPr lang="en-US" i="1" dirty="0"/>
              <a:t>classified</a:t>
            </a:r>
            <a:r>
              <a:rPr lang="en-US" dirty="0"/>
              <a:t> failures: 55 / 321 = .1713 = 17.13%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EF745-CF26-734D-92A2-F558F848E2AC}"/>
              </a:ext>
            </a:extLst>
          </p:cNvPr>
          <p:cNvSpPr txBox="1"/>
          <p:nvPr/>
        </p:nvSpPr>
        <p:spPr>
          <a:xfrm>
            <a:off x="304800" y="1447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note: to use the caret package predictions have to come first and the actuals second in the table. </a:t>
            </a:r>
          </a:p>
        </p:txBody>
      </p:sp>
    </p:spTree>
    <p:extLst>
      <p:ext uri="{BB962C8B-B14F-4D97-AF65-F5344CB8AC3E}">
        <p14:creationId xmlns:p14="http://schemas.microsoft.com/office/powerpoint/2010/main" val="33590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B6C9-4165-8845-BF7D-4FCC0E77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78031-3108-164F-919A-6068C2E3B894}"/>
              </a:ext>
            </a:extLst>
          </p:cNvPr>
          <p:cNvSpPr/>
          <p:nvPr/>
        </p:nvSpPr>
        <p:spPr>
          <a:xfrm>
            <a:off x="628650" y="18288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#Make a prediction of High </a:t>
            </a:r>
            <a:r>
              <a:rPr lang="en-US" dirty="0" err="1"/>
              <a:t>HorsePower</a:t>
            </a:r>
            <a:r>
              <a:rPr lang="en-US" dirty="0"/>
              <a:t> for a US car that has engine size = 2.6</a:t>
            </a:r>
          </a:p>
          <a:p>
            <a:r>
              <a:rPr lang="en-US" dirty="0" err="1"/>
              <a:t>newcar</a:t>
            </a:r>
            <a:r>
              <a:rPr lang="en-US" dirty="0"/>
              <a:t> =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EngineSize</a:t>
            </a:r>
            <a:r>
              <a:rPr lang="en-US" dirty="0"/>
              <a:t> = 2.6, Origin = "USA")</a:t>
            </a:r>
          </a:p>
          <a:p>
            <a:r>
              <a:rPr lang="en-US" dirty="0"/>
              <a:t>predict(fit,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newcar</a:t>
            </a:r>
            <a:r>
              <a:rPr lang="en-US" dirty="0"/>
              <a:t>, type = "response")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1A1FB-6D7A-AB4D-8B1E-00367AC2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93" y="3657600"/>
            <a:ext cx="769252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89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596C-CE42-2D44-B701-D122A597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One!   Classification of Admittance with Respect to GRE Score and Gender.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B82E-14D7-9F47-BB80-77467F24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Load the </a:t>
            </a:r>
            <a:r>
              <a:rPr lang="en-US" dirty="0" err="1"/>
              <a:t>CollegeEntrance.csv</a:t>
            </a:r>
            <a:r>
              <a:rPr lang="en-US" dirty="0"/>
              <a:t> file </a:t>
            </a:r>
          </a:p>
          <a:p>
            <a:r>
              <a:rPr lang="en-US" dirty="0"/>
              <a:t>Perform a Logistic Regression to predict the Result (Admit, Deny) using the explanatory variables GRE and Gender.  </a:t>
            </a:r>
          </a:p>
          <a:p>
            <a:r>
              <a:rPr lang="en-US" dirty="0"/>
              <a:t>Is there sufficient evidence to suggest that the probability (or the odds) of admittance depends on Gender?  Why?</a:t>
            </a:r>
          </a:p>
          <a:p>
            <a:r>
              <a:rPr lang="en-US" dirty="0"/>
              <a:t>Assume your client has suggested to keep Gender in the model no matter what the statistical result is.  Evaluate the performance of your model using a confusion matrix and finding the accuracy, sensitivity an specificity</a:t>
            </a:r>
            <a:r>
              <a:rPr lang="en-US" b="1" dirty="0"/>
              <a:t>.  (Hint: You will need to filter out the row with the missing result.)</a:t>
            </a:r>
          </a:p>
          <a:p>
            <a:r>
              <a:rPr lang="en-US" dirty="0"/>
              <a:t>Use this model to predict the admission result (Admit or Deny) of a female who scored 1188 on the GRE (the student with the missing result in the dataset.) What were the corresponding probabilities behind the classification? </a:t>
            </a:r>
          </a:p>
          <a:p>
            <a:r>
              <a:rPr lang="en-US" dirty="0"/>
              <a:t>Nice work!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C9D9B-8A1E-DB41-B635-034855A1A599}"/>
              </a:ext>
            </a:extLst>
          </p:cNvPr>
          <p:cNvSpPr/>
          <p:nvPr/>
        </p:nvSpPr>
        <p:spPr>
          <a:xfrm>
            <a:off x="-29030" y="7086600"/>
            <a:ext cx="91730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Code for this problem</a:t>
            </a:r>
          </a:p>
          <a:p>
            <a:r>
              <a:rPr lang="en-US" dirty="0"/>
              <a:t>College = </a:t>
            </a:r>
            <a:r>
              <a:rPr lang="en-US" dirty="0" err="1"/>
              <a:t>read.csv</a:t>
            </a:r>
            <a:r>
              <a:rPr lang="en-US" dirty="0"/>
              <a:t>(</a:t>
            </a:r>
            <a:r>
              <a:rPr lang="en-US" dirty="0" err="1"/>
              <a:t>file.choose</a:t>
            </a:r>
            <a:r>
              <a:rPr lang="en-US" dirty="0"/>
              <a:t>(),header = TRUE)</a:t>
            </a:r>
          </a:p>
          <a:p>
            <a:r>
              <a:rPr lang="en-US" dirty="0" err="1"/>
              <a:t>str</a:t>
            </a:r>
            <a:r>
              <a:rPr lang="en-US" dirty="0"/>
              <a:t>(College)</a:t>
            </a:r>
          </a:p>
          <a:p>
            <a:r>
              <a:rPr lang="en-US" dirty="0"/>
              <a:t>fit = </a:t>
            </a:r>
            <a:r>
              <a:rPr lang="en-US" dirty="0" err="1"/>
              <a:t>glm</a:t>
            </a:r>
            <a:r>
              <a:rPr lang="en-US" dirty="0"/>
              <a:t>(relevel(Result, ref = "Deny")~GRE + Gender, family = "binomial", data = College)</a:t>
            </a:r>
          </a:p>
          <a:p>
            <a:r>
              <a:rPr lang="en-US" dirty="0"/>
              <a:t>summary(fit)</a:t>
            </a:r>
          </a:p>
          <a:p>
            <a:r>
              <a:rPr lang="en-US" dirty="0"/>
              <a:t>which(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College$Result</a:t>
            </a:r>
            <a:r>
              <a:rPr lang="en-US" dirty="0"/>
              <a:t>))</a:t>
            </a:r>
          </a:p>
          <a:p>
            <a:r>
              <a:rPr lang="en-US" dirty="0"/>
              <a:t>College2 = College[-197,]</a:t>
            </a:r>
          </a:p>
          <a:p>
            <a:r>
              <a:rPr lang="en-US" dirty="0"/>
              <a:t>College2$probAdmit = predict(</a:t>
            </a:r>
            <a:r>
              <a:rPr lang="en-US" dirty="0" err="1"/>
              <a:t>fit,type</a:t>
            </a:r>
            <a:r>
              <a:rPr lang="en-US" dirty="0"/>
              <a:t> = "response")</a:t>
            </a:r>
          </a:p>
          <a:p>
            <a:r>
              <a:rPr lang="en-US" dirty="0"/>
              <a:t>College2$predAdmit = </a:t>
            </a:r>
            <a:r>
              <a:rPr lang="en-US" dirty="0" err="1"/>
              <a:t>if_else</a:t>
            </a:r>
            <a:r>
              <a:rPr lang="en-US" dirty="0"/>
              <a:t>(College2$probAdmit &gt; .5, "</a:t>
            </a:r>
            <a:r>
              <a:rPr lang="en-US" dirty="0" err="1"/>
              <a:t>Admit","Deny</a:t>
            </a:r>
            <a:r>
              <a:rPr lang="en-US" dirty="0"/>
              <a:t>")</a:t>
            </a:r>
          </a:p>
          <a:p>
            <a:r>
              <a:rPr lang="en-US" dirty="0" err="1"/>
              <a:t>AdmitTable</a:t>
            </a:r>
            <a:r>
              <a:rPr lang="en-US" dirty="0"/>
              <a:t> = table(College2$predAdmit,College2$Result)</a:t>
            </a:r>
          </a:p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AdmitTable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7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tx1"/>
            </a:gs>
            <a:gs pos="15000">
              <a:schemeClr val="accent1">
                <a:tint val="44500"/>
                <a:satMod val="160000"/>
              </a:schemeClr>
            </a:gs>
            <a:gs pos="13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What are Odds?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2829" y="2133600"/>
                <a:ext cx="1358449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29" y="2133600"/>
                <a:ext cx="1358449" cy="564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6324" y="1524000"/>
                <a:ext cx="3017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𝑝𝑜𝑝𝑢𝑙𝑎𝑡𝑖𝑜𝑛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𝑝𝑟𝑜𝑝𝑜𝑟𝑡𝑖𝑜𝑛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24" y="1524000"/>
                <a:ext cx="3017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1429" y="2934077"/>
                <a:ext cx="320760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29" y="2934077"/>
                <a:ext cx="3207609" cy="669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3400" y="3886200"/>
                <a:ext cx="7924800" cy="214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Let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= proportion of those who get an A after studying 10 hours for a test.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=.8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The Odds of getting an A among students who study 10 hours: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1 − </m:t>
                        </m:r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80</m:t>
                        </m:r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1 − .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80</m:t>
                        </m:r>
                      </m:den>
                    </m:f>
                    <m:r>
                      <a:rPr lang="en-US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4</m:t>
                    </m:r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Interpretation: For every 1 student who studied 10 hours that did not receive an A, there are 4 that did receive an A.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7924800" cy="2147896"/>
              </a:xfrm>
              <a:prstGeom prst="rect">
                <a:avLst/>
              </a:prstGeom>
              <a:blipFill>
                <a:blip r:embed="rId6"/>
                <a:stretch>
                  <a:fillRect l="-640" t="-1176" r="-480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05628" y="2231351"/>
                <a:ext cx="1385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"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𝑇h𝑒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𝑂𝑑𝑑𝑠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28" y="2231351"/>
                <a:ext cx="138557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9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tx1"/>
            </a:gs>
            <a:gs pos="15000">
              <a:schemeClr val="accent1">
                <a:tint val="44500"/>
                <a:satMod val="160000"/>
              </a:schemeClr>
            </a:gs>
            <a:gs pos="13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Odds: You Try!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0031" y="2133600"/>
                <a:ext cx="2629822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𝑇h𝑒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𝑂𝑑𝑑𝑠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031" y="2133600"/>
                <a:ext cx="2629822" cy="564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6324" y="1524000"/>
                <a:ext cx="3017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𝑝𝑜𝑝𝑢𝑙𝑎𝑡𝑖𝑜𝑛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𝑝𝑟𝑜𝑝𝑜𝑟𝑡𝑖𝑜𝑛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24" y="1524000"/>
                <a:ext cx="3017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1429" y="2934077"/>
                <a:ext cx="320760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29" y="2934077"/>
                <a:ext cx="3207609" cy="669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3886200"/>
                <a:ext cx="8458200" cy="270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Consider this example: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= probability of your shoes lasting for year if they are Nikes.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= .6</a:t>
                </a: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The odds of someone’s shoes lasting for a year if they are Nikes: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1 − </m:t>
                        </m:r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1 − .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en-US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1.5</m:t>
                    </m:r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Interpretation: For every 1 pair of Nikes that do not last a year, there are 1.5 pairs of shoes that did last a year.  </a:t>
                </a:r>
              </a:p>
              <a:p>
                <a:endParaRPr lang="en-US" dirty="0">
                  <a:solidFill>
                    <a:prstClr val="white"/>
                  </a:solidFill>
                </a:endParaRPr>
              </a:p>
              <a:p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86200"/>
                <a:ext cx="8458200" cy="2701765"/>
              </a:xfrm>
              <a:prstGeom prst="rect">
                <a:avLst/>
              </a:prstGeom>
              <a:blipFill rotWithShape="0">
                <a:blip r:embed="rId6"/>
                <a:stretch>
                  <a:fillRect l="-576" t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3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9000">
              <a:schemeClr val="tx1"/>
            </a:gs>
            <a:gs pos="15000">
              <a:schemeClr val="accent1">
                <a:tint val="44500"/>
                <a:satMod val="160000"/>
              </a:schemeClr>
            </a:gs>
            <a:gs pos="13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Odds: You Try!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0031" y="2133600"/>
                <a:ext cx="2629822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𝑂𝑑𝑑𝑠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031" y="2133600"/>
                <a:ext cx="2629822" cy="5648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6324" y="1524000"/>
                <a:ext cx="3017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𝑝𝑜𝑝𝑢𝑙𝑎𝑡𝑖𝑜𝑛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𝑝𝑟𝑜𝑝𝑜𝑟𝑡𝑖𝑜𝑛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24" y="1524000"/>
                <a:ext cx="30172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1429" y="2934077"/>
                <a:ext cx="320760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1 −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=1|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29" y="2934077"/>
                <a:ext cx="3207609" cy="669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3886200"/>
                <a:ext cx="7924800" cy="2978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Consider the examples from yesterday: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proportion of those who got malaria using bed nets.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found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 .044=4.4%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The Odds of and infant in Kenya getting malaria while using a </a:t>
                </a:r>
                <a:r>
                  <a:rPr lang="en-US" dirty="0" err="1">
                    <a:solidFill>
                      <a:schemeClr val="bg1"/>
                    </a:solidFill>
                  </a:rPr>
                  <a:t>bednet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1 −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.044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1 −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.044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 .046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Interpretation: For every 1 Kenyan infant that used a </a:t>
                </a:r>
                <a:r>
                  <a:rPr lang="en-US" dirty="0" err="1">
                    <a:solidFill>
                      <a:schemeClr val="bg1"/>
                    </a:solidFill>
                  </a:rPr>
                  <a:t>bednet</a:t>
                </a:r>
                <a:r>
                  <a:rPr lang="en-US" dirty="0">
                    <a:solidFill>
                      <a:schemeClr val="bg1"/>
                    </a:solidFill>
                  </a:rPr>
                  <a:t> that does not contract Malaria, there are .046 Kenyan infants that did. 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7924800" cy="2978764"/>
              </a:xfrm>
              <a:prstGeom prst="rect">
                <a:avLst/>
              </a:prstGeom>
              <a:blipFill rotWithShape="0">
                <a:blip r:embed="rId5"/>
                <a:stretch>
                  <a:fillRect l="-692" t="-1230" r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09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Logistic Regression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839200" cy="5334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en-US" sz="2800" dirty="0"/>
              <a:t>Models relationship between</a:t>
            </a:r>
            <a:r>
              <a:rPr lang="fr-FR" altLang="en-US" sz="2800" dirty="0"/>
              <a:t> </a:t>
            </a:r>
            <a:r>
              <a:rPr lang="en-GB" altLang="en-US" sz="2800" dirty="0"/>
              <a:t>set of </a:t>
            </a:r>
          </a:p>
          <a:p>
            <a:pPr marL="0" indent="0" algn="ctr">
              <a:buNone/>
            </a:pPr>
            <a:r>
              <a:rPr lang="en-GB" altLang="en-US" sz="3600" b="1" dirty="0"/>
              <a:t>explanatory variables </a:t>
            </a:r>
            <a:r>
              <a:rPr lang="fr-FR" altLang="en-US" sz="2800" b="1" i="1" dirty="0"/>
              <a:t>X</a:t>
            </a:r>
            <a:r>
              <a:rPr lang="en-GB" altLang="en-US" sz="2800" b="1" i="1" baseline="-25000" dirty="0" err="1"/>
              <a:t>i</a:t>
            </a:r>
            <a:endParaRPr lang="fr-FR" altLang="en-US" sz="2800" b="1" i="1" baseline="-25000" dirty="0"/>
          </a:p>
          <a:p>
            <a:pPr lvl="1"/>
            <a:r>
              <a:rPr lang="en-GB" altLang="en-US" dirty="0"/>
              <a:t>dichotomous (yes/no, smoker/</a:t>
            </a:r>
            <a:r>
              <a:rPr lang="en-GB" altLang="en-US" dirty="0" err="1"/>
              <a:t>nonsmoker</a:t>
            </a:r>
            <a:r>
              <a:rPr lang="en-GB" altLang="en-US" dirty="0"/>
              <a:t>,…)</a:t>
            </a:r>
            <a:endParaRPr lang="fr-FR" altLang="en-US" dirty="0"/>
          </a:p>
          <a:p>
            <a:pPr lvl="1"/>
            <a:r>
              <a:rPr lang="en-GB" altLang="en-US" dirty="0"/>
              <a:t>categorical (social class</a:t>
            </a:r>
            <a:r>
              <a:rPr lang="fr-FR" altLang="en-US" dirty="0"/>
              <a:t>, race, </a:t>
            </a:r>
            <a:r>
              <a:rPr lang="en-GB" altLang="en-US" dirty="0"/>
              <a:t>...</a:t>
            </a:r>
            <a:r>
              <a:rPr lang="fr-FR" altLang="en-US" dirty="0"/>
              <a:t> </a:t>
            </a:r>
            <a:r>
              <a:rPr lang="en-GB" altLang="en-US" dirty="0"/>
              <a:t>)</a:t>
            </a:r>
            <a:endParaRPr lang="fr-FR" altLang="en-US" dirty="0"/>
          </a:p>
          <a:p>
            <a:pPr lvl="1"/>
            <a:r>
              <a:rPr lang="en-GB" altLang="en-US" dirty="0"/>
              <a:t>continuous (age</a:t>
            </a:r>
            <a:r>
              <a:rPr lang="fr-FR" altLang="en-US" dirty="0"/>
              <a:t>, </a:t>
            </a:r>
            <a:r>
              <a:rPr lang="en-US" altLang="en-US" dirty="0"/>
              <a:t>weight</a:t>
            </a:r>
            <a:r>
              <a:rPr lang="fr-FR" altLang="en-US" dirty="0"/>
              <a:t>, </a:t>
            </a:r>
            <a:r>
              <a:rPr lang="en-US" altLang="en-US" dirty="0"/>
              <a:t>gestational</a:t>
            </a:r>
            <a:r>
              <a:rPr lang="fr-FR" altLang="en-US" dirty="0"/>
              <a:t> </a:t>
            </a:r>
            <a:r>
              <a:rPr lang="en-US" altLang="en-US" dirty="0"/>
              <a:t>age</a:t>
            </a:r>
            <a:r>
              <a:rPr lang="fr-FR" altLang="en-US" dirty="0"/>
              <a:t>, </a:t>
            </a:r>
            <a:r>
              <a:rPr lang="en-GB" altLang="en-US" dirty="0"/>
              <a:t>...)</a:t>
            </a:r>
            <a:endParaRPr lang="fr-FR" altLang="en-US" dirty="0"/>
          </a:p>
          <a:p>
            <a:pPr algn="ctr">
              <a:buFontTx/>
              <a:buNone/>
            </a:pPr>
            <a:r>
              <a:rPr lang="fr-FR" altLang="en-US" dirty="0"/>
              <a:t>a</a:t>
            </a:r>
            <a:r>
              <a:rPr lang="en-GB" altLang="en-US" dirty="0" err="1"/>
              <a:t>nd</a:t>
            </a:r>
            <a:endParaRPr lang="en-GB" altLang="en-US" i="1" dirty="0"/>
          </a:p>
          <a:p>
            <a:pPr marL="457200" lvl="1" indent="0" algn="ctr">
              <a:buNone/>
            </a:pPr>
            <a:r>
              <a:rPr lang="en-US" altLang="en-US" b="1" dirty="0">
                <a:solidFill>
                  <a:srgbClr val="FFFF00"/>
                </a:solidFill>
              </a:rPr>
              <a:t>response</a:t>
            </a:r>
            <a:r>
              <a:rPr lang="fr-CH" altLang="en-US" b="1" dirty="0">
                <a:solidFill>
                  <a:srgbClr val="FFFF00"/>
                </a:solidFill>
              </a:rPr>
              <a:t> </a:t>
            </a:r>
            <a:r>
              <a:rPr lang="en-GB" altLang="en-US" b="1" dirty="0">
                <a:solidFill>
                  <a:srgbClr val="FFFF00"/>
                </a:solidFill>
              </a:rPr>
              <a:t>variable </a:t>
            </a:r>
            <a:r>
              <a:rPr lang="fr-FR" altLang="en-US" b="1" i="1" dirty="0">
                <a:solidFill>
                  <a:srgbClr val="FFFF00"/>
                </a:solidFill>
              </a:rPr>
              <a:t>Y</a:t>
            </a:r>
            <a:r>
              <a:rPr lang="fr-FR" altLang="en-US" dirty="0">
                <a:solidFill>
                  <a:srgbClr val="FFFF00"/>
                </a:solidFill>
              </a:rPr>
              <a:t> </a:t>
            </a:r>
          </a:p>
          <a:p>
            <a:pPr marL="457200" lvl="1" indent="0" algn="ctr">
              <a:buNone/>
            </a:pPr>
            <a:endParaRPr lang="fr-FR" altLang="en-US" dirty="0">
              <a:solidFill>
                <a:srgbClr val="FFFF00"/>
              </a:solidFill>
            </a:endParaRPr>
          </a:p>
          <a:p>
            <a:pPr marL="457200" lvl="1" indent="0" algn="ctr">
              <a:buNone/>
            </a:pPr>
            <a:endParaRPr lang="fr-FR" altLang="en-US" dirty="0">
              <a:solidFill>
                <a:srgbClr val="FFFF00"/>
              </a:solidFill>
            </a:endParaRPr>
          </a:p>
          <a:p>
            <a:pPr lvl="1" algn="ctr">
              <a:buFontTx/>
              <a:buNone/>
            </a:pPr>
            <a:r>
              <a:rPr lang="en-GB" altLang="en-US" dirty="0">
                <a:solidFill>
                  <a:srgbClr val="00B0F0"/>
                </a:solidFill>
              </a:rPr>
              <a:t>   e.g. </a:t>
            </a:r>
            <a:r>
              <a:rPr lang="en-GB" altLang="en-US" sz="2400" dirty="0">
                <a:solidFill>
                  <a:srgbClr val="00B0F0"/>
                </a:solidFill>
              </a:rPr>
              <a:t>Success/Failure, Remission/No Remission        Survived/Died, CHD/No CHD, </a:t>
            </a:r>
          </a:p>
          <a:p>
            <a:pPr lvl="1" algn="ctr">
              <a:buFontTx/>
              <a:buNone/>
            </a:pPr>
            <a:r>
              <a:rPr lang="en-GB" altLang="en-US" sz="2400" dirty="0">
                <a:solidFill>
                  <a:srgbClr val="00B0F0"/>
                </a:solidFill>
              </a:rPr>
              <a:t>Low Birth Weight/Normal Birth Weight, etc…</a:t>
            </a:r>
            <a:endParaRPr lang="en-US" altLang="en-US" sz="20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801" y="4222875"/>
            <a:ext cx="208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b="1" dirty="0">
                <a:solidFill>
                  <a:srgbClr val="FFFF00"/>
                </a:solidFill>
              </a:rPr>
              <a:t>CONTINUOUS</a:t>
            </a:r>
            <a:endParaRPr lang="fr-CH" altLang="en-US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4222875"/>
            <a:ext cx="441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GB" altLang="en-US" sz="2400" b="1" dirty="0">
                <a:solidFill>
                  <a:srgbClr val="FFFF00"/>
                </a:solidFill>
              </a:rPr>
              <a:t>Dichotomous and </a:t>
            </a:r>
            <a:r>
              <a:rPr lang="en-US" altLang="en-US" sz="2400" b="1" dirty="0">
                <a:solidFill>
                  <a:srgbClr val="FFFF00"/>
                </a:solidFill>
              </a:rPr>
              <a:t>categorical</a:t>
            </a:r>
            <a:r>
              <a:rPr lang="fr-CH" altLang="en-US" sz="2400" b="1" dirty="0">
                <a:solidFill>
                  <a:srgbClr val="FFFF0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1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 err="1"/>
              <a:t>HorsePower</a:t>
            </a:r>
            <a:r>
              <a:rPr lang="en-US" dirty="0"/>
              <a:t> v. Number of Cylinders</a:t>
            </a:r>
          </a:p>
        </p:txBody>
      </p:sp>
    </p:spTree>
    <p:extLst>
      <p:ext uri="{BB962C8B-B14F-4D97-AF65-F5344CB8AC3E}">
        <p14:creationId xmlns:p14="http://schemas.microsoft.com/office/powerpoint/2010/main" val="39025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Horse Power v. Engine Size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29" y="2362200"/>
            <a:ext cx="5075382" cy="385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3276600"/>
            <a:ext cx="3657600" cy="2773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Need a continuous variable to use multiple regression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could use the proportion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362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Horse = 1 if horsepower ≥ 230</a:t>
            </a:r>
          </a:p>
          <a:p>
            <a:r>
              <a:rPr lang="en-US" dirty="0"/>
              <a:t>High Horse = 0 if horsepower &lt; 230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958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3075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102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484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56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860100" y="2509375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3911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.04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42701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.10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94526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.12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.20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52004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.20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82650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.55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1249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.78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858447" y="5181600"/>
            <a:ext cx="463288" cy="47148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278625" y="3625814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.80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354824" y="5181600"/>
            <a:ext cx="463288" cy="471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" y="1023693"/>
            <a:ext cx="9144000" cy="10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1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Horse Power v. Engine Size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3276600"/>
            <a:ext cx="3657600" cy="2773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Need a continuous variable to use multiple regression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could use the proportion … but the proportion has range 0 to 1.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Hmmmmm</a:t>
            </a:r>
            <a:r>
              <a:rPr lang="en-US" sz="20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362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Horse = 1 if horsepower ≥ 230</a:t>
            </a:r>
          </a:p>
          <a:p>
            <a:r>
              <a:rPr lang="en-US" dirty="0"/>
              <a:t>High Horse = 0 if horsepower &lt; 230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29" y="2362200"/>
            <a:ext cx="5075382" cy="385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4958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03075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102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98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84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5600" y="2514600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860100" y="2509375"/>
            <a:ext cx="0" cy="320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3911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.04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42701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.10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94526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.12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.20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52004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.20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82650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.55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11249" y="3657600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.78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858447" y="5181600"/>
            <a:ext cx="463288" cy="4714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78625" y="3625814"/>
            <a:ext cx="357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.80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354824" y="5181600"/>
            <a:ext cx="463288" cy="4714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" y="1023693"/>
            <a:ext cx="9144000" cy="10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890748972,D:\Data\Deppa Documents\STAT 701\Power Points\Deppa Powerpoints\Logistic\Logistic Regression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1890748972,D:\Data\Deppa Documents\STAT 701\Power Points\Deppa Powerpoints\Logistic\Logistic Regression.p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17310</TotalTime>
  <Words>1914</Words>
  <Application>Microsoft Macintosh PowerPoint</Application>
  <PresentationFormat>On-screen Show (4:3)</PresentationFormat>
  <Paragraphs>247</Paragraphs>
  <Slides>27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Mangal</vt:lpstr>
      <vt:lpstr>Office Theme</vt:lpstr>
      <vt:lpstr>1_Office Theme</vt:lpstr>
      <vt:lpstr>2_Office Theme</vt:lpstr>
      <vt:lpstr>3_Office Theme</vt:lpstr>
      <vt:lpstr>4_Office Theme</vt:lpstr>
      <vt:lpstr>Equation</vt:lpstr>
      <vt:lpstr> Logistic Regression!!!  Odds Logit Logistic Regression</vt:lpstr>
      <vt:lpstr>Background / Theory / Strategy</vt:lpstr>
      <vt:lpstr>What are Odds?</vt:lpstr>
      <vt:lpstr>Odds: You Try!  </vt:lpstr>
      <vt:lpstr>Odds: You Try!  </vt:lpstr>
      <vt:lpstr>Logistic Regression</vt:lpstr>
      <vt:lpstr>Example:  HorsePower v. Number of Cylinders</vt:lpstr>
      <vt:lpstr>Example: Horse Power v. Engine Size</vt:lpstr>
      <vt:lpstr>Example: Horse Power v. Engine Size</vt:lpstr>
      <vt:lpstr>Example: Horse Power v. Engine Size</vt:lpstr>
      <vt:lpstr>Example: Horse Power v. Engine Size</vt:lpstr>
      <vt:lpstr>Example: Horse Power v. Engine Score</vt:lpstr>
      <vt:lpstr>Example: Horse Power v. Engine Score</vt:lpstr>
      <vt:lpstr>Example: Horse Power v. EngineScore</vt:lpstr>
      <vt:lpstr>Logit Transformation</vt:lpstr>
      <vt:lpstr>What will we do in Practice?</vt:lpstr>
      <vt:lpstr>More Information by not Grouping Engine Size.</vt:lpstr>
      <vt:lpstr>Let’s Try One!</vt:lpstr>
      <vt:lpstr>PowerPoint Presentation</vt:lpstr>
      <vt:lpstr>Remember the Cars data Set</vt:lpstr>
      <vt:lpstr>Scoring a Data Set (Making predictions)</vt:lpstr>
      <vt:lpstr>Scoring a Data Set (Making predictions)</vt:lpstr>
      <vt:lpstr>Classification / Confusion Matrix</vt:lpstr>
      <vt:lpstr>Confusion Matrix Statistics</vt:lpstr>
      <vt:lpstr>Using the caret package and confusionMatrix()</vt:lpstr>
      <vt:lpstr>Making a Prediction</vt:lpstr>
      <vt:lpstr>TRY One!   Classification of Admittance with Respect to GRE Score and Gender.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Bivin Sadler</dc:creator>
  <cp:lastModifiedBy>Microsoft Office User</cp:lastModifiedBy>
  <cp:revision>118</cp:revision>
  <dcterms:created xsi:type="dcterms:W3CDTF">2015-03-15T22:04:02Z</dcterms:created>
  <dcterms:modified xsi:type="dcterms:W3CDTF">2019-07-11T20:30:58Z</dcterms:modified>
</cp:coreProperties>
</file>