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7" r:id="rId2"/>
    <p:sldId id="259" r:id="rId3"/>
    <p:sldId id="270" r:id="rId4"/>
    <p:sldId id="278" r:id="rId5"/>
    <p:sldId id="279" r:id="rId6"/>
    <p:sldId id="280" r:id="rId7"/>
    <p:sldId id="281" r:id="rId8"/>
    <p:sldId id="28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6939" y="357558"/>
            <a:ext cx="9603275" cy="1049235"/>
          </a:xfrm>
        </p:spPr>
        <p:txBody>
          <a:bodyPr/>
          <a:lstStyle/>
          <a:p>
            <a:r>
              <a:rPr lang="en-US" dirty="0"/>
              <a:t>Click to edit Master title style</a:t>
            </a:r>
          </a:p>
        </p:txBody>
      </p:sp>
      <p:sp>
        <p:nvSpPr>
          <p:cNvPr id="3" name="Content Placeholder 2"/>
          <p:cNvSpPr>
            <a:spLocks noGrp="1"/>
          </p:cNvSpPr>
          <p:nvPr>
            <p:ph idx="1"/>
          </p:nvPr>
        </p:nvSpPr>
        <p:spPr>
          <a:xfrm>
            <a:off x="1451579" y="1433982"/>
            <a:ext cx="9603275" cy="4032364"/>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292239" y="140679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12/22/2018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12/22/2018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sdn.microsoft.com/en-us/data/jj574232.aspx?f=255&amp;MSPPError=-214721739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27CF-8F16-4263-98EA-664D7D338265}"/>
              </a:ext>
            </a:extLst>
          </p:cNvPr>
          <p:cNvSpPr>
            <a:spLocks noGrp="1"/>
          </p:cNvSpPr>
          <p:nvPr>
            <p:ph type="title"/>
          </p:nvPr>
        </p:nvSpPr>
        <p:spPr>
          <a:xfrm>
            <a:off x="1137146" y="342420"/>
            <a:ext cx="9603275" cy="1091561"/>
          </a:xfrm>
        </p:spPr>
        <p:txBody>
          <a:bodyPr>
            <a:normAutofit/>
          </a:bodyPr>
          <a:lstStyle/>
          <a:p>
            <a:r>
              <a:rPr lang="en-US" b="1" dirty="0"/>
              <a:t>Entity Framework</a:t>
            </a:r>
            <a:endParaRPr lang="en-US" dirty="0"/>
          </a:p>
        </p:txBody>
      </p:sp>
      <p:sp>
        <p:nvSpPr>
          <p:cNvPr id="3" name="Content Placeholder 2">
            <a:extLst>
              <a:ext uri="{FF2B5EF4-FFF2-40B4-BE49-F238E27FC236}">
                <a16:creationId xmlns:a16="http://schemas.microsoft.com/office/drawing/2014/main" id="{9207C7B1-5B61-4363-A5CB-C62A3F480A0B}"/>
              </a:ext>
            </a:extLst>
          </p:cNvPr>
          <p:cNvSpPr>
            <a:spLocks noGrp="1"/>
          </p:cNvSpPr>
          <p:nvPr>
            <p:ph idx="1"/>
          </p:nvPr>
        </p:nvSpPr>
        <p:spPr>
          <a:xfrm>
            <a:off x="1191491" y="1433981"/>
            <a:ext cx="9863363" cy="4675873"/>
          </a:xfrm>
        </p:spPr>
        <p:txBody>
          <a:bodyPr>
            <a:noAutofit/>
          </a:bodyPr>
          <a:lstStyle/>
          <a:p>
            <a:r>
              <a:rPr lang="en-US" dirty="0"/>
              <a:t>Entity Framework is an object-relational mapper (O/RM) that enables .NET developers to work with a database using .NET objects.</a:t>
            </a:r>
          </a:p>
          <a:p>
            <a:r>
              <a:rPr lang="en-US" dirty="0"/>
              <a:t> It eliminates the need for most of the data-access code that developers usually need to write.</a:t>
            </a:r>
            <a:endParaRPr lang="en-US" sz="2200" dirty="0"/>
          </a:p>
        </p:txBody>
      </p:sp>
    </p:spTree>
    <p:extLst>
      <p:ext uri="{BB962C8B-B14F-4D97-AF65-F5344CB8AC3E}">
        <p14:creationId xmlns:p14="http://schemas.microsoft.com/office/powerpoint/2010/main" val="348548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2227-8AF0-4810-BE51-A61289083B0C}"/>
              </a:ext>
            </a:extLst>
          </p:cNvPr>
          <p:cNvSpPr>
            <a:spLocks noGrp="1"/>
          </p:cNvSpPr>
          <p:nvPr>
            <p:ph type="title"/>
          </p:nvPr>
        </p:nvSpPr>
        <p:spPr/>
        <p:txBody>
          <a:bodyPr/>
          <a:lstStyle/>
          <a:p>
            <a:r>
              <a:rPr lang="en-US" b="1" cap="none" dirty="0"/>
              <a:t>Contd..</a:t>
            </a:r>
          </a:p>
        </p:txBody>
      </p:sp>
      <p:sp>
        <p:nvSpPr>
          <p:cNvPr id="6" name="Content Placeholder 5">
            <a:extLst>
              <a:ext uri="{FF2B5EF4-FFF2-40B4-BE49-F238E27FC236}">
                <a16:creationId xmlns:a16="http://schemas.microsoft.com/office/drawing/2014/main" id="{1A67C816-AD32-40C8-B929-85D61FE3710B}"/>
              </a:ext>
            </a:extLst>
          </p:cNvPr>
          <p:cNvSpPr>
            <a:spLocks noGrp="1"/>
          </p:cNvSpPr>
          <p:nvPr>
            <p:ph idx="1"/>
          </p:nvPr>
        </p:nvSpPr>
        <p:spPr>
          <a:xfrm>
            <a:off x="1336939" y="1433981"/>
            <a:ext cx="9717915" cy="4701776"/>
          </a:xfrm>
        </p:spPr>
        <p:txBody>
          <a:bodyPr>
            <a:normAutofit lnSpcReduction="10000"/>
          </a:bodyPr>
          <a:lstStyle/>
          <a:p>
            <a:r>
              <a:rPr lang="en-US" sz="2400" dirty="0"/>
              <a:t>The </a:t>
            </a:r>
            <a:r>
              <a:rPr lang="en-US" sz="2400" b="1" dirty="0" err="1"/>
              <a:t>DbSet</a:t>
            </a:r>
            <a:r>
              <a:rPr lang="en-US" sz="2400" dirty="0"/>
              <a:t> class represents an entity set that can be used for create, read, update.</a:t>
            </a:r>
          </a:p>
          <a:p>
            <a:r>
              <a:rPr lang="en-US" sz="2400" dirty="0"/>
              <a:t>The context class (derived from </a:t>
            </a:r>
            <a:r>
              <a:rPr lang="en-US" sz="2400" dirty="0" err="1"/>
              <a:t>DbContext</a:t>
            </a:r>
            <a:r>
              <a:rPr lang="en-US" sz="2400" dirty="0"/>
              <a:t>) must include the </a:t>
            </a:r>
            <a:r>
              <a:rPr lang="en-US" sz="2400" dirty="0" err="1"/>
              <a:t>DbSet</a:t>
            </a:r>
            <a:r>
              <a:rPr lang="en-US" sz="2400" dirty="0"/>
              <a:t> type properties for the entities which map to database tables and views., and delete operations.</a:t>
            </a:r>
          </a:p>
          <a:p>
            <a:r>
              <a:rPr lang="en-US" sz="2400" dirty="0"/>
              <a:t> </a:t>
            </a:r>
            <a:r>
              <a:rPr lang="en-US" sz="2400" b="1" dirty="0" err="1"/>
              <a:t>DbContext</a:t>
            </a:r>
            <a:r>
              <a:rPr lang="en-US" sz="2400" dirty="0"/>
              <a:t> corresponds to database (or a collection of tables and views in database) whereas a </a:t>
            </a:r>
            <a:r>
              <a:rPr lang="en-US" sz="2400" dirty="0" err="1"/>
              <a:t>DbSet</a:t>
            </a:r>
            <a:r>
              <a:rPr lang="en-US" sz="2400" dirty="0"/>
              <a:t> corresponds to a table or view in database. </a:t>
            </a:r>
          </a:p>
          <a:p>
            <a:r>
              <a:rPr lang="en-US" sz="2400" dirty="0"/>
              <a:t> </a:t>
            </a:r>
            <a:r>
              <a:rPr lang="en-US" sz="2400" dirty="0" err="1"/>
              <a:t>DbContext</a:t>
            </a:r>
            <a:r>
              <a:rPr lang="en-US" sz="2400" dirty="0"/>
              <a:t> object to get access to tables/views (represented by </a:t>
            </a:r>
            <a:r>
              <a:rPr lang="en-US" sz="2400" dirty="0" err="1"/>
              <a:t>DbSet's</a:t>
            </a:r>
            <a:r>
              <a:rPr lang="en-US" sz="2400" dirty="0"/>
              <a:t>) and </a:t>
            </a:r>
            <a:r>
              <a:rPr lang="en-US" sz="2400" dirty="0" err="1"/>
              <a:t>DbSet's</a:t>
            </a:r>
            <a:r>
              <a:rPr lang="en-US" sz="2400" dirty="0"/>
              <a:t> to get access, create, update, delete and modify your table data.</a:t>
            </a:r>
          </a:p>
        </p:txBody>
      </p:sp>
    </p:spTree>
    <p:extLst>
      <p:ext uri="{BB962C8B-B14F-4D97-AF65-F5344CB8AC3E}">
        <p14:creationId xmlns:p14="http://schemas.microsoft.com/office/powerpoint/2010/main" val="259426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B0CC3A-B8EC-485B-B1C3-1FF5EC8286C1}"/>
              </a:ext>
            </a:extLst>
          </p:cNvPr>
          <p:cNvSpPr>
            <a:spLocks noGrp="1"/>
          </p:cNvSpPr>
          <p:nvPr>
            <p:ph type="title"/>
          </p:nvPr>
        </p:nvSpPr>
        <p:spPr/>
        <p:txBody>
          <a:bodyPr/>
          <a:lstStyle/>
          <a:p>
            <a:r>
              <a:rPr lang="en-US" b="1" dirty="0"/>
              <a:t>Example</a:t>
            </a:r>
          </a:p>
        </p:txBody>
      </p:sp>
      <p:sp>
        <p:nvSpPr>
          <p:cNvPr id="5" name="Content Placeholder 4">
            <a:extLst>
              <a:ext uri="{FF2B5EF4-FFF2-40B4-BE49-F238E27FC236}">
                <a16:creationId xmlns:a16="http://schemas.microsoft.com/office/drawing/2014/main" id="{DDA41E5C-4207-4D5D-B8E7-6B208AB4B852}"/>
              </a:ext>
            </a:extLst>
          </p:cNvPr>
          <p:cNvSpPr>
            <a:spLocks noGrp="1"/>
          </p:cNvSpPr>
          <p:nvPr>
            <p:ph idx="1"/>
          </p:nvPr>
        </p:nvSpPr>
        <p:spPr>
          <a:xfrm>
            <a:off x="1451579" y="1433982"/>
            <a:ext cx="9603275" cy="4662018"/>
          </a:xfrm>
        </p:spPr>
        <p:txBody>
          <a:bodyPr>
            <a:normAutofit fontScale="77500" lnSpcReduction="20000"/>
          </a:bodyPr>
          <a:lstStyle/>
          <a:p>
            <a:pPr marL="0" indent="0" fontAlgn="base">
              <a:buNone/>
            </a:pPr>
            <a:r>
              <a:rPr lang="en-US" dirty="0"/>
              <a:t>public class </a:t>
            </a:r>
            <a:r>
              <a:rPr lang="en-US" dirty="0" err="1"/>
              <a:t>ConventionSystemContext</a:t>
            </a:r>
            <a:r>
              <a:rPr lang="en-US" dirty="0"/>
              <a:t> : </a:t>
            </a:r>
            <a:r>
              <a:rPr lang="en-US" dirty="0" err="1"/>
              <a:t>DbContext</a:t>
            </a:r>
            <a:endParaRPr lang="en-US" dirty="0"/>
          </a:p>
          <a:p>
            <a:pPr marL="0" indent="0" fontAlgn="base">
              <a:buNone/>
            </a:pPr>
            <a:r>
              <a:rPr lang="en-US" dirty="0"/>
              <a:t>{</a:t>
            </a:r>
          </a:p>
          <a:p>
            <a:pPr marL="0" indent="0" fontAlgn="base">
              <a:buNone/>
            </a:pPr>
            <a:r>
              <a:rPr lang="en-US" dirty="0"/>
              <a:t>    public </a:t>
            </a:r>
            <a:r>
              <a:rPr lang="en-US" dirty="0" err="1"/>
              <a:t>MyAppContext</a:t>
            </a:r>
            <a:r>
              <a:rPr lang="en-US" dirty="0"/>
              <a:t> () : ; </a:t>
            </a:r>
          </a:p>
          <a:p>
            <a:pPr marL="0" indent="0" fontAlgn="base">
              <a:buNone/>
            </a:pPr>
            <a:r>
              <a:rPr lang="en-US" dirty="0"/>
              <a:t>    public </a:t>
            </a:r>
            <a:r>
              <a:rPr lang="en-US" dirty="0" err="1"/>
              <a:t>DbSet</a:t>
            </a:r>
            <a:r>
              <a:rPr lang="en-US" dirty="0"/>
              <a:t>&lt;Seminar&gt; Seminars { get; set; }</a:t>
            </a:r>
          </a:p>
          <a:p>
            <a:pPr marL="0" indent="0" fontAlgn="base">
              <a:buNone/>
            </a:pPr>
            <a:r>
              <a:rPr lang="en-US" dirty="0"/>
              <a:t>    public </a:t>
            </a:r>
            <a:r>
              <a:rPr lang="en-US" dirty="0" err="1"/>
              <a:t>DbSet</a:t>
            </a:r>
            <a:r>
              <a:rPr lang="en-US" dirty="0"/>
              <a:t>&lt;Attendee&gt; </a:t>
            </a:r>
            <a:r>
              <a:rPr lang="en-US" dirty="0" err="1"/>
              <a:t>Attandees</a:t>
            </a:r>
            <a:r>
              <a:rPr lang="en-US" dirty="0"/>
              <a:t> { get; set; }</a:t>
            </a:r>
          </a:p>
          <a:p>
            <a:pPr marL="0" indent="0" fontAlgn="base">
              <a:buNone/>
            </a:pPr>
            <a:r>
              <a:rPr lang="en-US" dirty="0"/>
              <a:t>}</a:t>
            </a:r>
          </a:p>
          <a:p>
            <a:pPr marL="0" indent="0">
              <a:buNone/>
            </a:pPr>
            <a:r>
              <a:rPr lang="en-US" sz="2200" dirty="0"/>
              <a:t>public class Attendee </a:t>
            </a:r>
          </a:p>
          <a:p>
            <a:pPr marL="0" indent="0">
              <a:buNone/>
            </a:pPr>
            <a:r>
              <a:rPr lang="en-US" sz="2200" dirty="0"/>
              <a:t>{</a:t>
            </a:r>
          </a:p>
          <a:p>
            <a:pPr marL="0" indent="0">
              <a:buNone/>
            </a:pPr>
            <a:r>
              <a:rPr lang="en-US" sz="2200" dirty="0"/>
              <a:t>   public int Id {get; set;}</a:t>
            </a:r>
          </a:p>
          <a:p>
            <a:pPr marL="0" indent="0">
              <a:buNone/>
            </a:pPr>
            <a:r>
              <a:rPr lang="en-US" sz="2200" dirty="0"/>
              <a:t>   public string Name {get; set;}</a:t>
            </a:r>
          </a:p>
          <a:p>
            <a:pPr marL="0" indent="0">
              <a:buNone/>
            </a:pPr>
            <a:r>
              <a:rPr lang="en-US" sz="2200" dirty="0"/>
              <a:t>   public string Email{</a:t>
            </a:r>
            <a:r>
              <a:rPr lang="en-US" sz="2200" dirty="0" err="1"/>
              <a:t>get;set</a:t>
            </a:r>
            <a:r>
              <a:rPr lang="en-US" sz="2200" dirty="0"/>
              <a:t>;}</a:t>
            </a:r>
          </a:p>
          <a:p>
            <a:pPr marL="0" indent="0">
              <a:buNone/>
            </a:pPr>
            <a:r>
              <a:rPr lang="en-US" sz="2200" dirty="0"/>
              <a:t>}</a:t>
            </a:r>
          </a:p>
          <a:p>
            <a:pPr marL="0" indent="0">
              <a:buNone/>
            </a:pPr>
            <a:endParaRPr lang="en-US" sz="2200" dirty="0"/>
          </a:p>
        </p:txBody>
      </p:sp>
    </p:spTree>
    <p:extLst>
      <p:ext uri="{BB962C8B-B14F-4D97-AF65-F5344CB8AC3E}">
        <p14:creationId xmlns:p14="http://schemas.microsoft.com/office/powerpoint/2010/main" val="2365723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45C0EB-FC2D-4DEE-972B-31AD6E8C7F16}"/>
              </a:ext>
            </a:extLst>
          </p:cNvPr>
          <p:cNvGraphicFramePr>
            <a:graphicFrameLocks noGrp="1"/>
          </p:cNvGraphicFramePr>
          <p:nvPr>
            <p:ph idx="4294967295"/>
            <p:extLst>
              <p:ext uri="{D42A27DB-BD31-4B8C-83A1-F6EECF244321}">
                <p14:modId xmlns:p14="http://schemas.microsoft.com/office/powerpoint/2010/main" val="2813684149"/>
              </p:ext>
            </p:extLst>
          </p:nvPr>
        </p:nvGraphicFramePr>
        <p:xfrm>
          <a:off x="702365" y="450574"/>
          <a:ext cx="10933044" cy="5618922"/>
        </p:xfrm>
        <a:graphic>
          <a:graphicData uri="http://schemas.openxmlformats.org/drawingml/2006/table">
            <a:tbl>
              <a:tblPr firstRow="1" bandRow="1">
                <a:tableStyleId>{5C22544A-7EE6-4342-B048-85BDC9FD1C3A}</a:tableStyleId>
              </a:tblPr>
              <a:tblGrid>
                <a:gridCol w="2455188">
                  <a:extLst>
                    <a:ext uri="{9D8B030D-6E8A-4147-A177-3AD203B41FA5}">
                      <a16:colId xmlns:a16="http://schemas.microsoft.com/office/drawing/2014/main" val="2861362167"/>
                    </a:ext>
                  </a:extLst>
                </a:gridCol>
                <a:gridCol w="1971038">
                  <a:extLst>
                    <a:ext uri="{9D8B030D-6E8A-4147-A177-3AD203B41FA5}">
                      <a16:colId xmlns:a16="http://schemas.microsoft.com/office/drawing/2014/main" val="1435302792"/>
                    </a:ext>
                  </a:extLst>
                </a:gridCol>
                <a:gridCol w="6506818">
                  <a:extLst>
                    <a:ext uri="{9D8B030D-6E8A-4147-A177-3AD203B41FA5}">
                      <a16:colId xmlns:a16="http://schemas.microsoft.com/office/drawing/2014/main" val="3915002883"/>
                    </a:ext>
                  </a:extLst>
                </a:gridCol>
              </a:tblGrid>
              <a:tr h="392518">
                <a:tc>
                  <a:txBody>
                    <a:bodyPr/>
                    <a:lstStyle/>
                    <a:p>
                      <a:r>
                        <a:rPr lang="en-US" dirty="0"/>
                        <a:t>Method</a:t>
                      </a:r>
                    </a:p>
                  </a:txBody>
                  <a:tcPr/>
                </a:tc>
                <a:tc>
                  <a:txBody>
                    <a:bodyPr/>
                    <a:lstStyle/>
                    <a:p>
                      <a:r>
                        <a:rPr lang="en-US" dirty="0"/>
                        <a:t>Return Type</a:t>
                      </a:r>
                    </a:p>
                  </a:txBody>
                  <a:tcPr/>
                </a:tc>
                <a:tc>
                  <a:txBody>
                    <a:bodyPr/>
                    <a:lstStyle/>
                    <a:p>
                      <a:r>
                        <a:rPr lang="en-US" dirty="0"/>
                        <a:t>Description</a:t>
                      </a:r>
                    </a:p>
                  </a:txBody>
                  <a:tcPr/>
                </a:tc>
                <a:extLst>
                  <a:ext uri="{0D108BD9-81ED-4DB2-BD59-A6C34878D82A}">
                    <a16:rowId xmlns:a16="http://schemas.microsoft.com/office/drawing/2014/main" val="1726490340"/>
                  </a:ext>
                </a:extLst>
              </a:tr>
              <a:tr h="1548564">
                <a:tc>
                  <a:txBody>
                    <a:bodyPr/>
                    <a:lstStyle/>
                    <a:p>
                      <a:r>
                        <a:rPr lang="en-US" dirty="0"/>
                        <a:t>Add</a:t>
                      </a:r>
                    </a:p>
                  </a:txBody>
                  <a:tcPr/>
                </a:tc>
                <a:tc>
                  <a:txBody>
                    <a:bodyPr/>
                    <a:lstStyle/>
                    <a:p>
                      <a:r>
                        <a:rPr lang="en-US" sz="1800" b="0" i="0" kern="1200" dirty="0">
                          <a:solidFill>
                            <a:schemeClr val="dk1"/>
                          </a:solidFill>
                          <a:effectLst/>
                          <a:latin typeface="+mn-lt"/>
                          <a:ea typeface="+mn-ea"/>
                          <a:cs typeface="+mn-cs"/>
                        </a:rPr>
                        <a:t>Added entity type</a:t>
                      </a:r>
                      <a:endParaRPr lang="en-US" dirty="0"/>
                    </a:p>
                  </a:txBody>
                  <a:tcPr/>
                </a:tc>
                <a:tc>
                  <a:txBody>
                    <a:bodyPr/>
                    <a:lstStyle/>
                    <a:p>
                      <a:r>
                        <a:rPr lang="en-US" sz="1800" b="0" i="0" kern="1200" dirty="0">
                          <a:solidFill>
                            <a:schemeClr val="dk1"/>
                          </a:solidFill>
                          <a:effectLst/>
                          <a:latin typeface="+mn-lt"/>
                          <a:ea typeface="+mn-ea"/>
                          <a:cs typeface="+mn-cs"/>
                        </a:rPr>
                        <a:t>Adds the given entity to the context with the Added state. When the changes are saved, the entities in the Added states are inserted into the database. After the changes are saved, the object state changes to Unchanged.</a:t>
                      </a:r>
                      <a:br>
                        <a:rPr lang="en-US" dirty="0"/>
                      </a:br>
                      <a:r>
                        <a:rPr lang="en-US" sz="1800" b="0" i="0" kern="1200" dirty="0" err="1">
                          <a:solidFill>
                            <a:schemeClr val="dk1"/>
                          </a:solidFill>
                          <a:effectLst/>
                          <a:latin typeface="+mn-lt"/>
                          <a:ea typeface="+mn-ea"/>
                          <a:cs typeface="+mn-cs"/>
                        </a:rPr>
                        <a:t>dbcontext.Students.Add</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studentEntity</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407231369"/>
                  </a:ext>
                </a:extLst>
              </a:tr>
              <a:tr h="2129276">
                <a:tc>
                  <a:txBody>
                    <a:bodyPr/>
                    <a:lstStyle/>
                    <a:p>
                      <a:pPr fontAlgn="t"/>
                      <a:r>
                        <a:rPr lang="en-US" dirty="0" err="1">
                          <a:solidFill>
                            <a:srgbClr val="414141"/>
                          </a:solidFill>
                          <a:effectLst/>
                        </a:rPr>
                        <a:t>AsNoTracking</a:t>
                      </a:r>
                      <a:r>
                        <a:rPr lang="en-US" dirty="0">
                          <a:solidFill>
                            <a:srgbClr val="414141"/>
                          </a:solidFill>
                          <a:effectLst/>
                        </a:rPr>
                        <a:t>&lt;Entity&gt;</a:t>
                      </a:r>
                    </a:p>
                  </a:txBody>
                  <a:tcPr/>
                </a:tc>
                <a:tc>
                  <a:txBody>
                    <a:bodyPr/>
                    <a:lstStyle/>
                    <a:p>
                      <a:r>
                        <a:rPr lang="en-US" sz="1800" b="0" i="0" kern="1200" dirty="0" err="1">
                          <a:solidFill>
                            <a:schemeClr val="dk1"/>
                          </a:solidFill>
                          <a:effectLst/>
                          <a:latin typeface="+mn-lt"/>
                          <a:ea typeface="+mn-ea"/>
                          <a:cs typeface="+mn-cs"/>
                        </a:rPr>
                        <a:t>DBQuery</a:t>
                      </a:r>
                      <a:r>
                        <a:rPr lang="en-US" sz="1800" b="0" i="0" kern="1200" dirty="0">
                          <a:solidFill>
                            <a:schemeClr val="dk1"/>
                          </a:solidFill>
                          <a:effectLst/>
                          <a:latin typeface="+mn-lt"/>
                          <a:ea typeface="+mn-ea"/>
                          <a:cs typeface="+mn-cs"/>
                        </a:rPr>
                        <a:t>&lt;Entity&gt;</a:t>
                      </a:r>
                      <a:endParaRPr lang="en-US" dirty="0"/>
                    </a:p>
                  </a:txBody>
                  <a:tcPr/>
                </a:tc>
                <a:tc>
                  <a:txBody>
                    <a:bodyPr/>
                    <a:lstStyle/>
                    <a:p>
                      <a:r>
                        <a:rPr lang="en-US" sz="1800" b="0" i="0" kern="1200" dirty="0">
                          <a:solidFill>
                            <a:schemeClr val="dk1"/>
                          </a:solidFill>
                          <a:effectLst/>
                          <a:latin typeface="+mn-lt"/>
                          <a:ea typeface="+mn-ea"/>
                          <a:cs typeface="+mn-cs"/>
                        </a:rPr>
                        <a:t>Returns a new query where the entities returned will not be cached in the </a:t>
                      </a:r>
                      <a:r>
                        <a:rPr lang="en-US" sz="1800" b="0" i="0" kern="1200" dirty="0" err="1">
                          <a:solidFill>
                            <a:schemeClr val="dk1"/>
                          </a:solidFill>
                          <a:effectLst/>
                          <a:latin typeface="+mn-lt"/>
                          <a:ea typeface="+mn-ea"/>
                          <a:cs typeface="+mn-cs"/>
                        </a:rPr>
                        <a:t>DbContext</a:t>
                      </a:r>
                      <a:r>
                        <a:rPr lang="en-US" sz="1800" b="0" i="0" kern="1200" dirty="0">
                          <a:solidFill>
                            <a:schemeClr val="dk1"/>
                          </a:solidFill>
                          <a:effectLst/>
                          <a:latin typeface="+mn-lt"/>
                          <a:ea typeface="+mn-ea"/>
                          <a:cs typeface="+mn-cs"/>
                        </a:rPr>
                        <a:t>. (Inherited from </a:t>
                      </a:r>
                      <a:r>
                        <a:rPr lang="en-US" sz="1800" b="0" i="0" kern="1200" dirty="0" err="1">
                          <a:solidFill>
                            <a:schemeClr val="dk1"/>
                          </a:solidFill>
                          <a:effectLst/>
                          <a:latin typeface="+mn-lt"/>
                          <a:ea typeface="+mn-ea"/>
                          <a:cs typeface="+mn-cs"/>
                        </a:rPr>
                        <a:t>DbQuery</a:t>
                      </a:r>
                      <a:r>
                        <a:rPr lang="en-US" sz="1800" b="0" i="0" kern="1200" dirty="0">
                          <a:solidFill>
                            <a:schemeClr val="dk1"/>
                          </a:solidFill>
                          <a:effectLst/>
                          <a:latin typeface="+mn-lt"/>
                          <a:ea typeface="+mn-ea"/>
                          <a:cs typeface="+mn-cs"/>
                        </a:rPr>
                        <a:t>.)</a:t>
                      </a:r>
                      <a:br>
                        <a:rPr lang="en-US" dirty="0"/>
                      </a:br>
                      <a:br>
                        <a:rPr lang="en-US" dirty="0"/>
                      </a:br>
                      <a:r>
                        <a:rPr lang="en-US" sz="1800" b="1" i="0" kern="1200" dirty="0">
                          <a:solidFill>
                            <a:schemeClr val="dk1"/>
                          </a:solidFill>
                          <a:effectLst/>
                          <a:latin typeface="+mn-lt"/>
                          <a:ea typeface="+mn-ea"/>
                          <a:cs typeface="+mn-cs"/>
                        </a:rPr>
                        <a:t>a significant performance boost for read-only entities. </a:t>
                      </a:r>
                    </a:p>
                    <a:p>
                      <a:r>
                        <a:rPr lang="en-US" sz="1800" b="0" i="0" kern="1200" dirty="0">
                          <a:solidFill>
                            <a:schemeClr val="dk1"/>
                          </a:solidFill>
                          <a:effectLst/>
                          <a:latin typeface="+mn-lt"/>
                          <a:ea typeface="+mn-ea"/>
                          <a:cs typeface="+mn-cs"/>
                        </a:rPr>
                        <a:t>var </a:t>
                      </a:r>
                      <a:r>
                        <a:rPr lang="en-US" sz="1800" b="0" i="0" kern="1200" dirty="0" err="1">
                          <a:solidFill>
                            <a:schemeClr val="dk1"/>
                          </a:solidFill>
                          <a:effectLst/>
                          <a:latin typeface="+mn-lt"/>
                          <a:ea typeface="+mn-ea"/>
                          <a:cs typeface="+mn-cs"/>
                        </a:rPr>
                        <a:t>studentList</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dbcontext.Students.AsNoTracking</a:t>
                      </a:r>
                      <a:r>
                        <a:rPr lang="en-US" sz="1800" b="0" i="0" kern="1200" dirty="0">
                          <a:solidFill>
                            <a:schemeClr val="dk1"/>
                          </a:solidFill>
                          <a:effectLst/>
                          <a:latin typeface="+mn-lt"/>
                          <a:ea typeface="+mn-ea"/>
                          <a:cs typeface="+mn-cs"/>
                        </a:rPr>
                        <a:t>&lt;Student&gt;().</a:t>
                      </a:r>
                      <a:r>
                        <a:rPr lang="en-US" sz="1800" b="0" i="0" kern="1200" dirty="0" err="1">
                          <a:solidFill>
                            <a:schemeClr val="dk1"/>
                          </a:solidFill>
                          <a:effectLst/>
                          <a:latin typeface="+mn-lt"/>
                          <a:ea typeface="+mn-ea"/>
                          <a:cs typeface="+mn-cs"/>
                        </a:rPr>
                        <a:t>ToList</a:t>
                      </a:r>
                      <a:r>
                        <a:rPr lang="en-US" sz="1800" b="0" i="0" kern="1200" dirty="0">
                          <a:solidFill>
                            <a:schemeClr val="dk1"/>
                          </a:solidFill>
                          <a:effectLst/>
                          <a:latin typeface="+mn-lt"/>
                          <a:ea typeface="+mn-ea"/>
                          <a:cs typeface="+mn-cs"/>
                        </a:rPr>
                        <a:t>&lt;Student&gt;();</a:t>
                      </a:r>
                      <a:endParaRPr lang="en-US" dirty="0"/>
                    </a:p>
                  </a:txBody>
                  <a:tcPr/>
                </a:tc>
                <a:extLst>
                  <a:ext uri="{0D108BD9-81ED-4DB2-BD59-A6C34878D82A}">
                    <a16:rowId xmlns:a16="http://schemas.microsoft.com/office/drawing/2014/main" val="42993914"/>
                  </a:ext>
                </a:extLst>
              </a:tr>
              <a:tr h="1548564">
                <a:tc>
                  <a:txBody>
                    <a:bodyPr/>
                    <a:lstStyle/>
                    <a:p>
                      <a:r>
                        <a:rPr lang="en-US" sz="1800" b="0" i="0" kern="1200" dirty="0">
                          <a:solidFill>
                            <a:schemeClr val="dk1"/>
                          </a:solidFill>
                          <a:effectLst/>
                          <a:latin typeface="+mn-lt"/>
                          <a:ea typeface="+mn-ea"/>
                          <a:cs typeface="+mn-cs"/>
                        </a:rPr>
                        <a:t>Find(int)</a:t>
                      </a:r>
                      <a:endParaRPr lang="en-US" dirty="0"/>
                    </a:p>
                  </a:txBody>
                  <a:tcPr/>
                </a:tc>
                <a:tc>
                  <a:txBody>
                    <a:bodyPr/>
                    <a:lstStyle/>
                    <a:p>
                      <a:r>
                        <a:rPr lang="en-US" dirty="0"/>
                        <a:t>Entity Type</a:t>
                      </a:r>
                    </a:p>
                  </a:txBody>
                  <a:tcPr/>
                </a:tc>
                <a:tc>
                  <a:txBody>
                    <a:bodyPr/>
                    <a:lstStyle/>
                    <a:p>
                      <a:r>
                        <a:rPr lang="en-US" sz="1800" b="0" i="0" kern="1200" dirty="0">
                          <a:solidFill>
                            <a:schemeClr val="dk1"/>
                          </a:solidFill>
                          <a:effectLst/>
                          <a:latin typeface="+mn-lt"/>
                          <a:ea typeface="+mn-ea"/>
                          <a:cs typeface="+mn-cs"/>
                        </a:rPr>
                        <a:t>Uses the primary key value to find an entity tracked by the context. null is returned if the entity is not found in the context or in the data source. </a:t>
                      </a:r>
                      <a:br>
                        <a:rPr lang="en-US" dirty="0"/>
                      </a:br>
                      <a:br>
                        <a:rPr lang="en-US" dirty="0"/>
                      </a:br>
                      <a:r>
                        <a:rPr lang="en-US" sz="1800" b="0" i="0" kern="1200" dirty="0">
                          <a:solidFill>
                            <a:schemeClr val="dk1"/>
                          </a:solidFill>
                          <a:effectLst/>
                          <a:latin typeface="+mn-lt"/>
                          <a:ea typeface="+mn-ea"/>
                          <a:cs typeface="+mn-cs"/>
                        </a:rPr>
                        <a:t>Student </a:t>
                      </a:r>
                      <a:r>
                        <a:rPr lang="en-US" sz="1800" b="0" i="0" kern="1200" dirty="0" err="1">
                          <a:solidFill>
                            <a:schemeClr val="dk1"/>
                          </a:solidFill>
                          <a:effectLst/>
                          <a:latin typeface="+mn-lt"/>
                          <a:ea typeface="+mn-ea"/>
                          <a:cs typeface="+mn-cs"/>
                        </a:rPr>
                        <a:t>studEntity</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dbcontext.Students.Find</a:t>
                      </a:r>
                      <a:r>
                        <a:rPr lang="en-US" sz="1800" b="0" i="0" kern="1200" dirty="0">
                          <a:solidFill>
                            <a:schemeClr val="dk1"/>
                          </a:solidFill>
                          <a:effectLst/>
                          <a:latin typeface="+mn-lt"/>
                          <a:ea typeface="+mn-ea"/>
                          <a:cs typeface="+mn-cs"/>
                        </a:rPr>
                        <a:t>(1);</a:t>
                      </a:r>
                      <a:endParaRPr lang="en-US" dirty="0"/>
                    </a:p>
                  </a:txBody>
                  <a:tcPr/>
                </a:tc>
                <a:extLst>
                  <a:ext uri="{0D108BD9-81ED-4DB2-BD59-A6C34878D82A}">
                    <a16:rowId xmlns:a16="http://schemas.microsoft.com/office/drawing/2014/main" val="3861417021"/>
                  </a:ext>
                </a:extLst>
              </a:tr>
            </a:tbl>
          </a:graphicData>
        </a:graphic>
      </p:graphicFrame>
    </p:spTree>
    <p:extLst>
      <p:ext uri="{BB962C8B-B14F-4D97-AF65-F5344CB8AC3E}">
        <p14:creationId xmlns:p14="http://schemas.microsoft.com/office/powerpoint/2010/main" val="364782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3C0742-47B9-48CE-A093-34D0AFFD3231}"/>
              </a:ext>
            </a:extLst>
          </p:cNvPr>
          <p:cNvGraphicFramePr>
            <a:graphicFrameLocks noGrp="1"/>
          </p:cNvGraphicFramePr>
          <p:nvPr>
            <p:extLst>
              <p:ext uri="{D42A27DB-BD31-4B8C-83A1-F6EECF244321}">
                <p14:modId xmlns:p14="http://schemas.microsoft.com/office/powerpoint/2010/main" val="2470472840"/>
              </p:ext>
            </p:extLst>
          </p:nvPr>
        </p:nvGraphicFramePr>
        <p:xfrm>
          <a:off x="636105" y="1064222"/>
          <a:ext cx="10813773" cy="4130628"/>
        </p:xfrm>
        <a:graphic>
          <a:graphicData uri="http://schemas.openxmlformats.org/drawingml/2006/table">
            <a:tbl>
              <a:tblPr firstRow="1" bandRow="1">
                <a:tableStyleId>{5C22544A-7EE6-4342-B048-85BDC9FD1C3A}</a:tableStyleId>
              </a:tblPr>
              <a:tblGrid>
                <a:gridCol w="1736716">
                  <a:extLst>
                    <a:ext uri="{9D8B030D-6E8A-4147-A177-3AD203B41FA5}">
                      <a16:colId xmlns:a16="http://schemas.microsoft.com/office/drawing/2014/main" val="2493780328"/>
                    </a:ext>
                  </a:extLst>
                </a:gridCol>
                <a:gridCol w="2523666">
                  <a:extLst>
                    <a:ext uri="{9D8B030D-6E8A-4147-A177-3AD203B41FA5}">
                      <a16:colId xmlns:a16="http://schemas.microsoft.com/office/drawing/2014/main" val="2578424711"/>
                    </a:ext>
                  </a:extLst>
                </a:gridCol>
                <a:gridCol w="6553391">
                  <a:extLst>
                    <a:ext uri="{9D8B030D-6E8A-4147-A177-3AD203B41FA5}">
                      <a16:colId xmlns:a16="http://schemas.microsoft.com/office/drawing/2014/main" val="2300104096"/>
                    </a:ext>
                  </a:extLst>
                </a:gridCol>
              </a:tblGrid>
              <a:tr h="39833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8856511"/>
                  </a:ext>
                </a:extLst>
              </a:tr>
              <a:tr h="1866149">
                <a:tc>
                  <a:txBody>
                    <a:bodyPr/>
                    <a:lstStyle/>
                    <a:p>
                      <a:r>
                        <a:rPr lang="en-US" dirty="0"/>
                        <a:t>Remove </a:t>
                      </a:r>
                    </a:p>
                  </a:txBody>
                  <a:tcPr/>
                </a:tc>
                <a:tc>
                  <a:txBody>
                    <a:bodyPr/>
                    <a:lstStyle/>
                    <a:p>
                      <a:r>
                        <a:rPr lang="en-US" dirty="0"/>
                        <a:t>Removed Entity</a:t>
                      </a:r>
                    </a:p>
                  </a:txBody>
                  <a:tcPr/>
                </a:tc>
                <a:tc>
                  <a:txBody>
                    <a:bodyPr/>
                    <a:lstStyle/>
                    <a:p>
                      <a:r>
                        <a:rPr lang="en-US" sz="1800" b="0" i="0" kern="1200" dirty="0">
                          <a:solidFill>
                            <a:schemeClr val="dk1"/>
                          </a:solidFill>
                          <a:effectLst/>
                          <a:latin typeface="+mn-lt"/>
                          <a:ea typeface="+mn-ea"/>
                          <a:cs typeface="+mn-cs"/>
                        </a:rPr>
                        <a:t>Marks the given entity as Deleted. When the changes are saved, the entity is deleted from the database. The entity must exist in the context in some other state before this method is called.</a:t>
                      </a:r>
                      <a:br>
                        <a:rPr lang="en-US" dirty="0"/>
                      </a:br>
                      <a:br>
                        <a:rPr lang="en-US" dirty="0"/>
                      </a:br>
                      <a:r>
                        <a:rPr lang="en-US" sz="1800" b="0" i="0" kern="1200" dirty="0">
                          <a:solidFill>
                            <a:schemeClr val="dk1"/>
                          </a:solidFill>
                          <a:effectLst/>
                          <a:latin typeface="+mn-lt"/>
                          <a:ea typeface="+mn-ea"/>
                          <a:cs typeface="+mn-cs"/>
                        </a:rPr>
                        <a:t>Example:</a:t>
                      </a:r>
                      <a:br>
                        <a:rPr lang="en-US" dirty="0"/>
                      </a:br>
                      <a:r>
                        <a:rPr lang="en-US" sz="1800" b="0" i="0" kern="1200" dirty="0" err="1">
                          <a:solidFill>
                            <a:schemeClr val="dk1"/>
                          </a:solidFill>
                          <a:effectLst/>
                          <a:latin typeface="+mn-lt"/>
                          <a:ea typeface="+mn-ea"/>
                          <a:cs typeface="+mn-cs"/>
                        </a:rPr>
                        <a:t>dbcontext.Students.Remove</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studentEntity</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425628300"/>
                  </a:ext>
                </a:extLst>
              </a:tr>
              <a:tr h="1866149">
                <a:tc>
                  <a:txBody>
                    <a:bodyPr/>
                    <a:lstStyle/>
                    <a:p>
                      <a:r>
                        <a:rPr lang="en-US" dirty="0"/>
                        <a:t>Include</a:t>
                      </a:r>
                    </a:p>
                  </a:txBody>
                  <a:tcPr/>
                </a:tc>
                <a:tc>
                  <a:txBody>
                    <a:bodyPr/>
                    <a:lstStyle/>
                    <a:p>
                      <a:r>
                        <a:rPr lang="en-US" dirty="0" err="1"/>
                        <a:t>DBQuery</a:t>
                      </a:r>
                      <a:endParaRPr lang="en-US" dirty="0"/>
                    </a:p>
                  </a:txBody>
                  <a:tcPr/>
                </a:tc>
                <a:tc>
                  <a:txBody>
                    <a:bodyPr/>
                    <a:lstStyle/>
                    <a:p>
                      <a:r>
                        <a:rPr lang="en-US" sz="1800" b="0" i="0" kern="1200" dirty="0">
                          <a:solidFill>
                            <a:schemeClr val="dk1"/>
                          </a:solidFill>
                          <a:effectLst/>
                          <a:latin typeface="+mn-lt"/>
                          <a:ea typeface="+mn-ea"/>
                          <a:cs typeface="+mn-cs"/>
                        </a:rPr>
                        <a:t>Returns the included non-generic LINQ to Entities query against a </a:t>
                      </a:r>
                      <a:r>
                        <a:rPr lang="en-US" sz="1800" b="0" i="0" kern="1200" dirty="0" err="1">
                          <a:solidFill>
                            <a:schemeClr val="dk1"/>
                          </a:solidFill>
                          <a:effectLst/>
                          <a:latin typeface="+mn-lt"/>
                          <a:ea typeface="+mn-ea"/>
                          <a:cs typeface="+mn-cs"/>
                        </a:rPr>
                        <a:t>DbContext</a:t>
                      </a:r>
                      <a:r>
                        <a:rPr lang="en-US" sz="1800" b="0" i="0" kern="1200" dirty="0">
                          <a:solidFill>
                            <a:schemeClr val="dk1"/>
                          </a:solidFill>
                          <a:effectLst/>
                          <a:latin typeface="+mn-lt"/>
                          <a:ea typeface="+mn-ea"/>
                          <a:cs typeface="+mn-cs"/>
                        </a:rPr>
                        <a:t>. (Inherited from </a:t>
                      </a:r>
                      <a:r>
                        <a:rPr lang="en-US" sz="1800" b="0" i="0" kern="1200" dirty="0" err="1">
                          <a:solidFill>
                            <a:schemeClr val="dk1"/>
                          </a:solidFill>
                          <a:effectLst/>
                          <a:latin typeface="+mn-lt"/>
                          <a:ea typeface="+mn-ea"/>
                          <a:cs typeface="+mn-cs"/>
                        </a:rPr>
                        <a:t>DbQuery</a:t>
                      </a:r>
                      <a:r>
                        <a:rPr lang="en-US" sz="1800" b="0" i="0" kern="1200" dirty="0">
                          <a:solidFill>
                            <a:schemeClr val="dk1"/>
                          </a:solidFill>
                          <a:effectLst/>
                          <a:latin typeface="+mn-lt"/>
                          <a:ea typeface="+mn-ea"/>
                          <a:cs typeface="+mn-cs"/>
                        </a:rPr>
                        <a:t>)</a:t>
                      </a:r>
                      <a:br>
                        <a:rPr lang="en-US" dirty="0"/>
                      </a:br>
                      <a:br>
                        <a:rPr lang="en-US" dirty="0"/>
                      </a:br>
                      <a:br>
                        <a:rPr lang="en-US" dirty="0"/>
                      </a:br>
                      <a:r>
                        <a:rPr lang="en-US" sz="1800" b="0" i="0" kern="1200" dirty="0">
                          <a:solidFill>
                            <a:schemeClr val="dk1"/>
                          </a:solidFill>
                          <a:effectLst/>
                          <a:latin typeface="+mn-lt"/>
                          <a:ea typeface="+mn-ea"/>
                          <a:cs typeface="+mn-cs"/>
                        </a:rPr>
                        <a:t>var </a:t>
                      </a:r>
                      <a:r>
                        <a:rPr lang="en-US" sz="1800" b="0" i="0" kern="1200" dirty="0" err="1">
                          <a:solidFill>
                            <a:schemeClr val="dk1"/>
                          </a:solidFill>
                          <a:effectLst/>
                          <a:latin typeface="+mn-lt"/>
                          <a:ea typeface="+mn-ea"/>
                          <a:cs typeface="+mn-cs"/>
                        </a:rPr>
                        <a:t>studentList</a:t>
                      </a:r>
                      <a:r>
                        <a:rPr lang="en-US" sz="1800" b="0" i="0" kern="1200" dirty="0">
                          <a:solidFill>
                            <a:schemeClr val="dk1"/>
                          </a:solidFill>
                          <a:effectLst/>
                          <a:latin typeface="+mn-lt"/>
                          <a:ea typeface="+mn-ea"/>
                          <a:cs typeface="+mn-cs"/>
                        </a:rPr>
                        <a:t> = </a:t>
                      </a:r>
                      <a:r>
                        <a:rPr lang="en-US" sz="1800" b="0" i="0" kern="1200" dirty="0" err="1">
                          <a:solidFill>
                            <a:schemeClr val="dk1"/>
                          </a:solidFill>
                          <a:effectLst/>
                          <a:latin typeface="+mn-lt"/>
                          <a:ea typeface="+mn-ea"/>
                          <a:cs typeface="+mn-cs"/>
                        </a:rPr>
                        <a:t>dbcontext.Students.Include</a:t>
                      </a:r>
                      <a:r>
                        <a:rPr lang="en-US" sz="1800" b="0" i="0" kern="1200" dirty="0">
                          <a:solidFill>
                            <a:schemeClr val="dk1"/>
                          </a:solidFill>
                          <a:effectLst/>
                          <a:latin typeface="+mn-lt"/>
                          <a:ea typeface="+mn-ea"/>
                          <a:cs typeface="+mn-cs"/>
                        </a:rPr>
                        <a:t>(s =&gt; </a:t>
                      </a:r>
                      <a:r>
                        <a:rPr lang="en-US" sz="1800" b="0" i="0" kern="1200" dirty="0" err="1">
                          <a:solidFill>
                            <a:schemeClr val="dk1"/>
                          </a:solidFill>
                          <a:effectLst/>
                          <a:latin typeface="+mn-lt"/>
                          <a:ea typeface="+mn-ea"/>
                          <a:cs typeface="+mn-cs"/>
                        </a:rPr>
                        <a:t>s.StudentAddress</a:t>
                      </a:r>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ToList</a:t>
                      </a:r>
                      <a:r>
                        <a:rPr lang="en-US" sz="1800" b="0" i="0" kern="1200" dirty="0">
                          <a:solidFill>
                            <a:schemeClr val="dk1"/>
                          </a:solidFill>
                          <a:effectLst/>
                          <a:latin typeface="+mn-lt"/>
                          <a:ea typeface="+mn-ea"/>
                          <a:cs typeface="+mn-cs"/>
                        </a:rPr>
                        <a:t>&lt;Student&gt;();</a:t>
                      </a:r>
                      <a:endParaRPr lang="en-US" dirty="0"/>
                    </a:p>
                  </a:txBody>
                  <a:tcPr/>
                </a:tc>
                <a:extLst>
                  <a:ext uri="{0D108BD9-81ED-4DB2-BD59-A6C34878D82A}">
                    <a16:rowId xmlns:a16="http://schemas.microsoft.com/office/drawing/2014/main" val="3183819343"/>
                  </a:ext>
                </a:extLst>
              </a:tr>
            </a:tbl>
          </a:graphicData>
        </a:graphic>
      </p:graphicFrame>
    </p:spTree>
    <p:extLst>
      <p:ext uri="{BB962C8B-B14F-4D97-AF65-F5344CB8AC3E}">
        <p14:creationId xmlns:p14="http://schemas.microsoft.com/office/powerpoint/2010/main" val="81613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151C-08A8-46B6-8C2C-32E2D51BF25C}"/>
              </a:ext>
            </a:extLst>
          </p:cNvPr>
          <p:cNvSpPr>
            <a:spLocks noGrp="1"/>
          </p:cNvSpPr>
          <p:nvPr>
            <p:ph type="title"/>
          </p:nvPr>
        </p:nvSpPr>
        <p:spPr/>
        <p:txBody>
          <a:bodyPr/>
          <a:lstStyle/>
          <a:p>
            <a:r>
              <a:rPr lang="en-US" cap="none" dirty="0"/>
              <a:t>Lazy Loading In Entity Framework</a:t>
            </a:r>
            <a:br>
              <a:rPr lang="en-US" dirty="0"/>
            </a:br>
            <a:endParaRPr lang="en-US" dirty="0"/>
          </a:p>
        </p:txBody>
      </p:sp>
      <p:sp>
        <p:nvSpPr>
          <p:cNvPr id="3" name="Content Placeholder 2">
            <a:extLst>
              <a:ext uri="{FF2B5EF4-FFF2-40B4-BE49-F238E27FC236}">
                <a16:creationId xmlns:a16="http://schemas.microsoft.com/office/drawing/2014/main" id="{18CAB3E1-AD17-46D9-BDA6-6F048A5A32BF}"/>
              </a:ext>
            </a:extLst>
          </p:cNvPr>
          <p:cNvSpPr>
            <a:spLocks noGrp="1"/>
          </p:cNvSpPr>
          <p:nvPr>
            <p:ph idx="1"/>
          </p:nvPr>
        </p:nvSpPr>
        <p:spPr/>
        <p:txBody>
          <a:bodyPr>
            <a:normAutofit/>
          </a:bodyPr>
          <a:lstStyle/>
          <a:p>
            <a:r>
              <a:rPr lang="en-US" sz="2400" dirty="0"/>
              <a:t>Lazy loading is delaying the loading of related data, until you specifically request for it. </a:t>
            </a:r>
          </a:p>
          <a:p>
            <a:r>
              <a:rPr lang="en-US" sz="2400" dirty="0"/>
              <a:t>For example, the Student entity contains the </a:t>
            </a:r>
            <a:r>
              <a:rPr lang="en-US" sz="2400" dirty="0" err="1"/>
              <a:t>StudentAddress</a:t>
            </a:r>
            <a:r>
              <a:rPr lang="en-US" sz="2400" dirty="0"/>
              <a:t> entity. </a:t>
            </a:r>
          </a:p>
          <a:p>
            <a:pPr marL="0" indent="0">
              <a:buNone/>
            </a:pPr>
            <a:r>
              <a:rPr lang="en-US" sz="2400" dirty="0"/>
              <a:t>In the lazy loading, the context first loads the Student entity data from the database, then it will load the </a:t>
            </a:r>
            <a:r>
              <a:rPr lang="en-US" sz="2400" dirty="0" err="1"/>
              <a:t>StudentAddress</a:t>
            </a:r>
            <a:r>
              <a:rPr lang="en-US" sz="2400" dirty="0"/>
              <a:t> entity when we access the </a:t>
            </a:r>
            <a:r>
              <a:rPr lang="en-US" sz="2400" dirty="0" err="1"/>
              <a:t>StudentAddress</a:t>
            </a:r>
            <a:r>
              <a:rPr lang="en-US" sz="2400" dirty="0"/>
              <a:t> property as shown below.</a:t>
            </a:r>
          </a:p>
        </p:txBody>
      </p:sp>
    </p:spTree>
    <p:extLst>
      <p:ext uri="{BB962C8B-B14F-4D97-AF65-F5344CB8AC3E}">
        <p14:creationId xmlns:p14="http://schemas.microsoft.com/office/powerpoint/2010/main" val="370979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5639-690F-4732-865F-95B9B55EF12E}"/>
              </a:ext>
            </a:extLst>
          </p:cNvPr>
          <p:cNvSpPr>
            <a:spLocks noGrp="1"/>
          </p:cNvSpPr>
          <p:nvPr>
            <p:ph type="title"/>
          </p:nvPr>
        </p:nvSpPr>
        <p:spPr/>
        <p:txBody>
          <a:bodyPr/>
          <a:lstStyle/>
          <a:p>
            <a:r>
              <a:rPr lang="en-US" dirty="0" err="1"/>
              <a:t>Contd</a:t>
            </a:r>
            <a:r>
              <a:rPr lang="en-US" dirty="0"/>
              <a:t>…</a:t>
            </a:r>
          </a:p>
        </p:txBody>
      </p:sp>
      <p:sp>
        <p:nvSpPr>
          <p:cNvPr id="5" name="Rectangle 2">
            <a:extLst>
              <a:ext uri="{FF2B5EF4-FFF2-40B4-BE49-F238E27FC236}">
                <a16:creationId xmlns:a16="http://schemas.microsoft.com/office/drawing/2014/main" id="{FA858186-0397-4208-8A3C-6D549A9633FA}"/>
              </a:ext>
            </a:extLst>
          </p:cNvPr>
          <p:cNvSpPr>
            <a:spLocks noGrp="1" noChangeArrowheads="1"/>
          </p:cNvSpPr>
          <p:nvPr>
            <p:ph idx="1"/>
          </p:nvPr>
        </p:nvSpPr>
        <p:spPr bwMode="auto">
          <a:xfrm>
            <a:off x="1451579" y="1784517"/>
            <a:ext cx="9603275" cy="33312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ts val="600"/>
              </a:spcBef>
              <a:spcAft>
                <a:spcPts val="600"/>
              </a:spcAft>
              <a:buClrTx/>
              <a:buSzTx/>
              <a:buFontTx/>
              <a:buNone/>
              <a:tabLst/>
            </a:pPr>
            <a:r>
              <a:rPr kumimoji="0" lang="en-US" altLang="en-US" b="0" i="0" u="none" strike="noStrike" cap="none" normalizeH="0" baseline="0" dirty="0">
                <a:ln>
                  <a:noFill/>
                </a:ln>
                <a:solidFill>
                  <a:srgbClr val="0000FF"/>
                </a:solidFill>
                <a:effectLst/>
                <a:ea typeface="Times New Roman" panose="02020603050405020304" pitchFamily="18" charset="0"/>
                <a:cs typeface="Courier New" panose="02070309020205020404" pitchFamily="49" charset="0"/>
              </a:rPr>
              <a:t>using</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00FF"/>
                </a:solidFill>
                <a:effectLst/>
                <a:ea typeface="Times New Roman" panose="02020603050405020304" pitchFamily="18" charset="0"/>
                <a:cs typeface="Courier New" panose="02070309020205020404" pitchFamily="49" charset="0"/>
              </a:rPr>
              <a:t>var</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ctx</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 </a:t>
            </a:r>
            <a:r>
              <a:rPr kumimoji="0" lang="en-US" altLang="en-US" b="0" i="0" u="none" strike="noStrike" cap="none" normalizeH="0" baseline="0" dirty="0">
                <a:ln>
                  <a:noFill/>
                </a:ln>
                <a:solidFill>
                  <a:srgbClr val="0000FF"/>
                </a:solidFill>
                <a:effectLst/>
                <a:ea typeface="Times New Roman" panose="02020603050405020304" pitchFamily="18" charset="0"/>
                <a:cs typeface="Courier New" panose="02070309020205020404" pitchFamily="49" charset="0"/>
              </a:rPr>
              <a:t>new</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2B91AF"/>
                </a:solidFill>
                <a:effectLst/>
                <a:ea typeface="Times New Roman" panose="02020603050405020304" pitchFamily="18" charset="0"/>
                <a:cs typeface="Courier New" panose="02070309020205020404" pitchFamily="49" charset="0"/>
              </a:rPr>
              <a:t>SchoolDBEntities</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008000"/>
                </a:solidFill>
                <a:effectLst/>
                <a:ea typeface="Times New Roman" panose="02020603050405020304" pitchFamily="18" charset="0"/>
                <a:cs typeface="Courier New" panose="02070309020205020404" pitchFamily="49" charset="0"/>
              </a:rPr>
              <a:t>//Loading students only</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ts val="600"/>
              </a:spcBef>
              <a:spcAft>
                <a:spcPts val="60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2B91AF"/>
                </a:solidFill>
                <a:effectLst/>
                <a:ea typeface="Times New Roman" panose="02020603050405020304" pitchFamily="18" charset="0"/>
                <a:cs typeface="Courier New" panose="02070309020205020404" pitchFamily="49" charset="0"/>
              </a:rPr>
              <a:t>IList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&lt;</a:t>
            </a:r>
            <a:r>
              <a:rPr kumimoji="0" lang="en-US" altLang="en-US" b="0" i="0" u="none" strike="noStrike" cap="none" normalizeH="0" baseline="0" dirty="0">
                <a:ln>
                  <a:noFill/>
                </a:ln>
                <a:solidFill>
                  <a:srgbClr val="2B91AF"/>
                </a:solidFill>
                <a:effectLst/>
                <a:ea typeface="Times New Roman" panose="02020603050405020304" pitchFamily="18" charset="0"/>
                <a:cs typeface="Courier New" panose="02070309020205020404" pitchFamily="49" charset="0"/>
              </a:rPr>
              <a:t>Student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&gt; </a:t>
            </a:r>
            <a:r>
              <a:rPr kumimoji="0" lang="en-US" altLang="en-US" b="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studList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 </a:t>
            </a:r>
            <a:r>
              <a:rPr kumimoji="0" lang="en-US" altLang="en-US" b="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ctx.Students.ToList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&lt;</a:t>
            </a:r>
            <a:r>
              <a:rPr kumimoji="0" lang="en-US" altLang="en-US" b="0" i="0" u="none" strike="noStrike" cap="none" normalizeH="0" baseline="0" dirty="0">
                <a:ln>
                  <a:noFill/>
                </a:ln>
                <a:solidFill>
                  <a:srgbClr val="2B91AF"/>
                </a:solidFill>
                <a:effectLst/>
                <a:ea typeface="Times New Roman" panose="02020603050405020304" pitchFamily="18" charset="0"/>
                <a:cs typeface="Courier New" panose="02070309020205020404" pitchFamily="49" charset="0"/>
              </a:rPr>
              <a:t>Student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&gt;();   </a:t>
            </a:r>
          </a:p>
          <a:p>
            <a:pPr marL="0" marR="0" lvl="0" indent="0" algn="l" defTabSz="914400" rtl="0" eaLnBrk="0" fontAlgn="base" latinLnBrk="0" hangingPunct="0">
              <a:lnSpc>
                <a:spcPct val="150000"/>
              </a:lnSpc>
              <a:spcBef>
                <a:spcPts val="600"/>
              </a:spcBef>
              <a:spcAft>
                <a:spcPts val="60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a:ln>
                  <a:noFill/>
                </a:ln>
                <a:solidFill>
                  <a:srgbClr val="2B91AF"/>
                </a:solidFill>
                <a:effectLst/>
                <a:ea typeface="Times New Roman" panose="02020603050405020304" pitchFamily="18" charset="0"/>
                <a:cs typeface="Courier New" panose="02070309020205020404" pitchFamily="49" charset="0"/>
              </a:rPr>
              <a:t>Student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std = </a:t>
            </a:r>
            <a:r>
              <a:rPr kumimoji="0" lang="en-US" altLang="en-US" b="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studList</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[0];    </a:t>
            </a:r>
            <a:r>
              <a:rPr kumimoji="0" lang="en-US" altLang="en-US" b="0" i="0" u="none" strike="noStrike" cap="none" normalizeH="0" baseline="0" dirty="0">
                <a:ln>
                  <a:noFill/>
                </a:ln>
                <a:solidFill>
                  <a:srgbClr val="008000"/>
                </a:solidFill>
                <a:effectLst/>
                <a:ea typeface="Times New Roman" panose="02020603050405020304" pitchFamily="18" charset="0"/>
                <a:cs typeface="Courier New" panose="02070309020205020404" pitchFamily="49" charset="0"/>
              </a:rPr>
              <a:t>//Loads Student address for particular Student only (</a:t>
            </a:r>
            <a:r>
              <a:rPr kumimoji="0" lang="en-US" altLang="en-US" b="0" i="0" u="none" strike="noStrike" cap="none" normalizeH="0" baseline="0" dirty="0" err="1">
                <a:ln>
                  <a:noFill/>
                </a:ln>
                <a:solidFill>
                  <a:srgbClr val="008000"/>
                </a:solidFill>
                <a:effectLst/>
                <a:ea typeface="Times New Roman" panose="02020603050405020304" pitchFamily="18" charset="0"/>
                <a:cs typeface="Courier New" panose="02070309020205020404" pitchFamily="49" charset="0"/>
              </a:rPr>
              <a:t>seperate</a:t>
            </a:r>
            <a:r>
              <a:rPr kumimoji="0" lang="en-US" altLang="en-US" b="0" i="0" u="none" strike="noStrike" cap="none" normalizeH="0" baseline="0" dirty="0">
                <a:ln>
                  <a:noFill/>
                </a:ln>
                <a:solidFill>
                  <a:srgbClr val="008000"/>
                </a:solidFill>
                <a:effectLst/>
                <a:ea typeface="Times New Roman" panose="02020603050405020304" pitchFamily="18" charset="0"/>
                <a:cs typeface="Courier New" panose="02070309020205020404" pitchFamily="49" charset="0"/>
              </a:rPr>
              <a:t> SQL query)</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50000"/>
              </a:lnSpc>
              <a:spcBef>
                <a:spcPts val="600"/>
              </a:spcBef>
              <a:spcAft>
                <a:spcPts val="60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t>
            </a:r>
            <a:r>
              <a:rPr kumimoji="0" lang="en-US" altLang="en-US" b="0" i="0" u="none" strike="noStrike" cap="none" normalizeH="0" baseline="0" dirty="0" err="1">
                <a:ln>
                  <a:noFill/>
                </a:ln>
                <a:solidFill>
                  <a:srgbClr val="2B91AF"/>
                </a:solidFill>
                <a:effectLst/>
                <a:ea typeface="Times New Roman" panose="02020603050405020304" pitchFamily="18" charset="0"/>
                <a:cs typeface="Courier New" panose="02070309020205020404" pitchFamily="49" charset="0"/>
              </a:rPr>
              <a:t>StudentAddress</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 add = </a:t>
            </a:r>
            <a:r>
              <a:rPr kumimoji="0" lang="en-US" altLang="en-US" b="0" i="0" u="none" strike="noStrike" cap="none" normalizeH="0" baseline="0" dirty="0" err="1">
                <a:ln>
                  <a:noFill/>
                </a:ln>
                <a:solidFill>
                  <a:srgbClr val="000000"/>
                </a:solidFill>
                <a:effectLst/>
                <a:ea typeface="Times New Roman" panose="02020603050405020304" pitchFamily="18" charset="0"/>
                <a:cs typeface="Courier New" panose="02070309020205020404" pitchFamily="49" charset="0"/>
              </a:rPr>
              <a:t>std.StudentAddress</a:t>
            </a:r>
            <a:r>
              <a:rPr kumimoji="0" lang="en-US" altLang="en-US" b="0" i="0" u="none" strike="noStrike" cap="none" normalizeH="0" baseline="0" dirty="0">
                <a:ln>
                  <a:noFill/>
                </a:ln>
                <a:solidFill>
                  <a:srgbClr val="000000"/>
                </a:solidFill>
                <a:effectLst/>
                <a:ea typeface="Times New Roman" panose="02020603050405020304" pitchFamily="18" charset="0"/>
                <a:cs typeface="Courier New" panose="02070309020205020404" pitchFamily="49" charset="0"/>
              </a:rPr>
              <a:t>;</a:t>
            </a:r>
            <a:endParaRPr kumimoji="0" lang="en-US" altLang="en-US"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ts val="600"/>
              </a:spcBef>
              <a:spcAft>
                <a:spcPts val="600"/>
              </a:spcAft>
              <a:buClrTx/>
              <a:buSzTx/>
              <a:buFontTx/>
              <a:buNone/>
              <a:tabLst/>
            </a:pPr>
            <a:r>
              <a:rPr kumimoji="0" lang="en-US" altLang="en-US" b="0" i="0" u="none" strike="noStrike" cap="none" normalizeH="0" baseline="0" dirty="0">
                <a:ln>
                  <a:noFill/>
                </a:ln>
                <a:solidFill>
                  <a:srgbClr val="000000"/>
                </a:solidFill>
                <a:effectLst/>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10108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49B5-32C5-498F-90AD-A20161B6696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6A1A5DDA-2D7B-42DF-85DC-B100C3CAACFC}"/>
              </a:ext>
            </a:extLst>
          </p:cNvPr>
          <p:cNvSpPr>
            <a:spLocks noGrp="1"/>
          </p:cNvSpPr>
          <p:nvPr>
            <p:ph idx="1"/>
          </p:nvPr>
        </p:nvSpPr>
        <p:spPr>
          <a:xfrm>
            <a:off x="1451579" y="1433982"/>
            <a:ext cx="9603275" cy="4502992"/>
          </a:xfrm>
        </p:spPr>
        <p:txBody>
          <a:bodyPr>
            <a:normAutofit/>
          </a:bodyPr>
          <a:lstStyle/>
          <a:p>
            <a:r>
              <a:rPr lang="en-US" sz="2400" dirty="0"/>
              <a:t>In the context of EF, marking a property as virtual allows EF to use </a:t>
            </a:r>
            <a:r>
              <a:rPr lang="en-US" sz="2400" dirty="0">
                <a:hlinkClick r:id="rId2"/>
              </a:rPr>
              <a:t>lazy loading </a:t>
            </a:r>
            <a:r>
              <a:rPr lang="en-US" sz="2400" dirty="0"/>
              <a:t>to load it. </a:t>
            </a:r>
          </a:p>
          <a:p>
            <a:r>
              <a:rPr lang="en-US" sz="2400" dirty="0"/>
              <a:t>For lazy loading to work EF has to create a proxy object that overrides virtual properties with an implementation that loads the referenced entity when it is first accessed. </a:t>
            </a:r>
          </a:p>
          <a:p>
            <a:r>
              <a:rPr lang="en-US" sz="2400" dirty="0"/>
              <a:t>If we don't mark the property as virtual then lazy loading won't work with it.</a:t>
            </a:r>
          </a:p>
        </p:txBody>
      </p:sp>
    </p:spTree>
    <p:extLst>
      <p:ext uri="{BB962C8B-B14F-4D97-AF65-F5344CB8AC3E}">
        <p14:creationId xmlns:p14="http://schemas.microsoft.com/office/powerpoint/2010/main" val="9513740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596</TotalTime>
  <Words>384</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Entity Framework</vt:lpstr>
      <vt:lpstr>Contd..</vt:lpstr>
      <vt:lpstr>Example</vt:lpstr>
      <vt:lpstr>PowerPoint Presentation</vt:lpstr>
      <vt:lpstr>PowerPoint Presentation</vt:lpstr>
      <vt:lpstr>Lazy Loading In Entity Framework </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ASP(ACTIVE SERVER PAGE or classic asp)</dc:title>
  <dc:creator>Binod Thapa</dc:creator>
  <cp:lastModifiedBy>Binod Thapa</cp:lastModifiedBy>
  <cp:revision>156</cp:revision>
  <dcterms:created xsi:type="dcterms:W3CDTF">2017-08-11T16:16:38Z</dcterms:created>
  <dcterms:modified xsi:type="dcterms:W3CDTF">2018-12-22T16:40:25Z</dcterms:modified>
</cp:coreProperties>
</file>