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94" r:id="rId3"/>
    <p:sldId id="296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20" r:id="rId16"/>
    <p:sldId id="332" r:id="rId17"/>
    <p:sldId id="333" r:id="rId18"/>
    <p:sldId id="316" r:id="rId19"/>
    <p:sldId id="308" r:id="rId20"/>
    <p:sldId id="310" r:id="rId21"/>
    <p:sldId id="309" r:id="rId22"/>
    <p:sldId id="311" r:id="rId23"/>
    <p:sldId id="312" r:id="rId24"/>
    <p:sldId id="313" r:id="rId25"/>
    <p:sldId id="314" r:id="rId26"/>
    <p:sldId id="317" r:id="rId27"/>
    <p:sldId id="318" r:id="rId28"/>
    <p:sldId id="319" r:id="rId29"/>
    <p:sldId id="359" r:id="rId30"/>
    <p:sldId id="368" r:id="rId31"/>
    <p:sldId id="367" r:id="rId32"/>
    <p:sldId id="370" r:id="rId33"/>
    <p:sldId id="371" r:id="rId34"/>
    <p:sldId id="372" r:id="rId35"/>
    <p:sldId id="361" r:id="rId36"/>
    <p:sldId id="360" r:id="rId37"/>
    <p:sldId id="362" r:id="rId38"/>
    <p:sldId id="363" r:id="rId39"/>
    <p:sldId id="364" r:id="rId40"/>
    <p:sldId id="365" r:id="rId41"/>
    <p:sldId id="366" r:id="rId42"/>
    <p:sldId id="373" r:id="rId43"/>
    <p:sldId id="374" r:id="rId44"/>
    <p:sldId id="375" r:id="rId45"/>
    <p:sldId id="376" r:id="rId46"/>
    <p:sldId id="385" r:id="rId47"/>
    <p:sldId id="386" r:id="rId48"/>
    <p:sldId id="345" r:id="rId49"/>
    <p:sldId id="346" r:id="rId50"/>
    <p:sldId id="347" r:id="rId51"/>
    <p:sldId id="353" r:id="rId52"/>
    <p:sldId id="348" r:id="rId53"/>
    <p:sldId id="349" r:id="rId54"/>
    <p:sldId id="384" r:id="rId55"/>
    <p:sldId id="377" r:id="rId56"/>
    <p:sldId id="378" r:id="rId57"/>
    <p:sldId id="379" r:id="rId58"/>
    <p:sldId id="380" r:id="rId59"/>
    <p:sldId id="381" r:id="rId60"/>
    <p:sldId id="382" r:id="rId61"/>
    <p:sldId id="38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Rana" initials="KR" lastIdx="1" clrIdx="0">
    <p:extLst>
      <p:ext uri="{19B8F6BF-5375-455C-9EA6-DF929625EA0E}">
        <p15:presenceInfo xmlns:p15="http://schemas.microsoft.com/office/powerpoint/2012/main" userId="2d06a14dc833de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44" autoAdjust="0"/>
  </p:normalViewPr>
  <p:slideViewPr>
    <p:cSldViewPr snapToGrid="0">
      <p:cViewPr varScale="1">
        <p:scale>
          <a:sx n="104" d="100"/>
          <a:sy n="10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A2E2-A829-4DFB-88FA-1A788F1FA765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AAF0-A470-4192-86B4-821332E062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C0013F-73D0-428B-840F-E6A9254BC992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2072-41B7-40F2-8D93-4E7732C5C319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0A2E-A2C8-44E4-BFBF-13196D863556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3480-8409-42C4-8E13-66D23B4972A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33CE-4738-4B6F-BE4B-32D156C77C97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C58C-03D9-46C4-93AC-4A2C4BEE02CA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53-30A2-4CDF-84A1-24B9170DDE59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7B9D-3D75-47E8-B093-9A0F2F72F045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8F88-5979-4DBB-8563-4F32CD6F9627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2572DB-8A3D-4BE4-8BC3-89B2F169142F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32D89F-3F8A-4FC5-917A-7426CB8D42B6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8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0467"/>
            <a:ext cx="12191999" cy="3352800"/>
          </a:xfrm>
        </p:spPr>
        <p:txBody>
          <a:bodyPr/>
          <a:lstStyle/>
          <a:p>
            <a:pPr algn="ctr"/>
            <a:r>
              <a:rPr lang="en-US" altLang="en-US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2341"/>
            <a:ext cx="12191999" cy="673796"/>
          </a:xfrm>
        </p:spPr>
        <p:txBody>
          <a:bodyPr/>
          <a:lstStyle/>
          <a:p>
            <a:pPr algn="ctr"/>
            <a:r>
              <a:rPr lang="en-US" dirty="0"/>
              <a:t>STW300CEM Android Applications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6DBC-B0E8-45B9-85CD-44343778B22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the Testing Pyramid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735" y="2513330"/>
            <a:ext cx="5928360" cy="3646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19150" y="2628900"/>
            <a:ext cx="47301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/>
              <a:t>1. </a:t>
            </a:r>
            <a:r>
              <a:rPr lang="en-US" altLang="en-US" b="1"/>
              <a:t>Small tests</a:t>
            </a:r>
            <a:r>
              <a:rPr lang="en-US" altLang="en-US"/>
              <a:t> are unit tests that validate your app's behavior one class at a time.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2. </a:t>
            </a:r>
            <a:r>
              <a:rPr lang="en-US" altLang="en-US" b="1"/>
              <a:t>Medium tests</a:t>
            </a:r>
            <a:r>
              <a:rPr lang="en-US" altLang="en-US"/>
              <a:t> are integration tests that validate either interactions between levels of the stack within a module, or interactions between related modules.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3. </a:t>
            </a:r>
            <a:r>
              <a:rPr lang="en-US" altLang="en-US" b="1"/>
              <a:t>Large tests</a:t>
            </a:r>
            <a:r>
              <a:rPr lang="en-US" altLang="en-US"/>
              <a:t> are end-to-end tests that validate user journeys spanning multiple modules of your app.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en-US" sz="4800">
              <a:sym typeface="+mn-ea"/>
            </a:endParaRPr>
          </a:p>
          <a:p>
            <a:pPr algn="ctr"/>
            <a:r>
              <a:rPr lang="en-US" altLang="en-US" sz="4800">
                <a:sym typeface="+mn-ea"/>
              </a:rPr>
              <a:t>Local Unit test</a:t>
            </a:r>
            <a:endParaRPr lang="en-US" alt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Test individual units of a program.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Simplest way to think of it – test every function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No guarantee that the different functions work together</a:t>
            </a:r>
          </a:p>
          <a:p>
            <a:pPr marL="0" indent="0">
              <a:buFont typeface="Arial" panose="02080604020202020204" pitchFamily="34" charset="0"/>
              <a:buNone/>
            </a:pPr>
            <a:r>
              <a:rPr lang="en-US"/>
              <a:t>harmoniously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Need to do integration testing afterwards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6910" y="6460707"/>
            <a:ext cx="4114800" cy="228600"/>
          </a:xfrm>
        </p:spPr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frameworks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To make it easy to write tests.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To make it easy to run tests.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To make it easy to tell if the tests passed.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To make it easy to identify where and why tests failed.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To not require any input from the user.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To separate logic from input/output.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JUnit is a unit testing framework for the Java programming language.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 JUnit has been important in the development of test-driven development, and is one of a family of unit testing frameworks which is collectively known as xUnit that originated with SUnit.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Test is a class in JUnit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The use of annotation and assertion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Android uses </a:t>
            </a:r>
            <a:r>
              <a:rPr lang="en-US" b="1">
                <a:solidFill>
                  <a:srgbClr val="00B050"/>
                </a:solidFill>
              </a:rPr>
              <a:t>JUnit 4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NOT JUnit 3/5</a:t>
            </a:r>
            <a:r>
              <a:rPr lang="en-US" alt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JUnit – Basic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/>
              <a:t>@BeforeClass</a:t>
            </a:r>
            <a:r>
              <a:rPr lang="en-US"/>
              <a:t> – Run once before any of the test methods in the class, public static void</a:t>
            </a:r>
          </a:p>
          <a:p>
            <a:pPr marL="457200" indent="-457200">
              <a:buAutoNum type="arabicPeriod"/>
            </a:pPr>
            <a:r>
              <a:rPr lang="en-US" b="1"/>
              <a:t>@AfterClass</a:t>
            </a:r>
            <a:r>
              <a:rPr lang="en-US"/>
              <a:t> – Run once after all the tests in the class have been run, public static void</a:t>
            </a:r>
          </a:p>
          <a:p>
            <a:pPr marL="457200" indent="-457200">
              <a:buAutoNum type="arabicPeriod"/>
            </a:pPr>
            <a:r>
              <a:rPr lang="en-US" b="1"/>
              <a:t>@Before</a:t>
            </a:r>
            <a:r>
              <a:rPr lang="en-US"/>
              <a:t> – Run before @Test, public void</a:t>
            </a:r>
          </a:p>
          <a:p>
            <a:pPr marL="457200" indent="-457200">
              <a:buAutoNum type="arabicPeriod"/>
            </a:pPr>
            <a:r>
              <a:rPr lang="en-US" b="1"/>
              <a:t>@After</a:t>
            </a:r>
            <a:r>
              <a:rPr lang="en-US"/>
              <a:t> – Run after @Test, public void</a:t>
            </a:r>
          </a:p>
          <a:p>
            <a:pPr marL="457200" indent="-457200">
              <a:buAutoNum type="arabicPeriod"/>
            </a:pPr>
            <a:r>
              <a:rPr lang="en-US" b="1"/>
              <a:t>@Test</a:t>
            </a:r>
            <a:r>
              <a:rPr lang="en-US"/>
              <a:t> – This is the test method to run, public void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8554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80604020202020204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345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15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175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225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80604020202020204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b="1"/>
              <a:t>@BeforeClass</a:t>
            </a:r>
            <a:r>
              <a:rPr lang="en-US"/>
              <a:t> – Run once before any of the test methods in the class, public static void</a:t>
            </a:r>
          </a:p>
          <a:p>
            <a:pPr marL="457200" indent="-457200">
              <a:buAutoNum type="arabicPeriod"/>
            </a:pPr>
            <a:r>
              <a:rPr lang="en-US" b="1"/>
              <a:t>@AfterClass</a:t>
            </a:r>
            <a:r>
              <a:rPr lang="en-US"/>
              <a:t> – Run once after all the tests in the class have been run, public static void</a:t>
            </a:r>
          </a:p>
          <a:p>
            <a:pPr marL="457200" indent="-457200">
              <a:buAutoNum type="arabicPeriod"/>
            </a:pPr>
            <a:r>
              <a:rPr lang="en-US" b="1"/>
              <a:t>@Before</a:t>
            </a:r>
            <a:r>
              <a:rPr lang="en-US"/>
              <a:t> – Run before @Test, public void</a:t>
            </a:r>
          </a:p>
          <a:p>
            <a:pPr marL="457200" indent="-457200">
              <a:buAutoNum type="arabicPeriod"/>
            </a:pPr>
            <a:r>
              <a:rPr lang="en-US" b="1"/>
              <a:t>@After</a:t>
            </a:r>
            <a:r>
              <a:rPr lang="en-US"/>
              <a:t> – Run after @Test, public void</a:t>
            </a:r>
          </a:p>
          <a:p>
            <a:pPr marL="457200" indent="-457200">
              <a:buAutoNum type="arabicPeriod"/>
            </a:pPr>
            <a:r>
              <a:rPr lang="en-US" b="1"/>
              <a:t>@Test</a:t>
            </a:r>
            <a:r>
              <a:rPr lang="en-US"/>
              <a:t> – This is the test method to run, public void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Assert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1. </a:t>
            </a:r>
            <a:r>
              <a:rPr lang="en-US" b="1"/>
              <a:t>Boolean</a:t>
            </a:r>
            <a:endParaRPr lang="en-US"/>
          </a:p>
          <a:p>
            <a:pPr lvl="1"/>
            <a:r>
              <a:rPr lang="en-US"/>
              <a:t>If you want to test the boolean conditions (true or false), you can use following assert methods</a:t>
            </a:r>
          </a:p>
          <a:p>
            <a:pPr marL="457200" lvl="1" indent="0">
              <a:buNone/>
            </a:pPr>
            <a:r>
              <a:rPr lang="en-US">
                <a:solidFill>
                  <a:srgbClr val="00B050"/>
                </a:solidFill>
              </a:rPr>
              <a:t>assertTrue(condition)</a:t>
            </a:r>
          </a:p>
          <a:p>
            <a:pPr marL="457200" lvl="1" indent="0">
              <a:buNone/>
            </a:pPr>
            <a:r>
              <a:rPr lang="en-US">
                <a:solidFill>
                  <a:srgbClr val="00B050"/>
                </a:solidFill>
              </a:rPr>
              <a:t>assertFalse(condition)</a:t>
            </a:r>
          </a:p>
          <a:p>
            <a:pPr marL="457200" lvl="1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altLang="en-US"/>
              <a:t>2. </a:t>
            </a:r>
            <a:r>
              <a:rPr lang="en-US" b="1"/>
              <a:t>Assert Equals</a:t>
            </a:r>
            <a:endParaRPr lang="en-US"/>
          </a:p>
          <a:p>
            <a:pPr marL="0" lvl="0" indent="0">
              <a:buNone/>
            </a:pPr>
            <a:r>
              <a:rPr lang="en-US" altLang="en-US"/>
              <a:t>     If you want to test equality of two objects, you have the following methods</a:t>
            </a:r>
          </a:p>
          <a:p>
            <a:pPr marL="0" lvl="0" indent="0">
              <a:buNone/>
            </a:pPr>
            <a:r>
              <a:rPr lang="en-US">
                <a:solidFill>
                  <a:srgbClr val="00B050"/>
                </a:solidFill>
              </a:rPr>
              <a:t>     assertEquals(expected, actual)</a:t>
            </a:r>
          </a:p>
          <a:p>
            <a:pPr marL="0" lvl="0" indent="0">
              <a:buNone/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10" y="241300"/>
            <a:ext cx="10753725" cy="5536565"/>
          </a:xfrm>
        </p:spPr>
        <p:txBody>
          <a:bodyPr/>
          <a:lstStyle/>
          <a:p>
            <a:r>
              <a:rPr lang="en-US" altLang="en-US"/>
              <a:t>3. </a:t>
            </a:r>
            <a:r>
              <a:rPr lang="en-US" b="1"/>
              <a:t>Assert Array Equals</a:t>
            </a:r>
          </a:p>
          <a:p>
            <a:pPr lvl="1"/>
            <a:r>
              <a:rPr lang="en-US"/>
              <a:t>    If you want to test equality of arrays, you have the following methods as given below: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assertArrayEquals(expected, actual)</a:t>
            </a:r>
            <a:r>
              <a:rPr lang="en-US" altLang="en-US">
                <a:solidFill>
                  <a:srgbClr val="00B050"/>
                </a:solidFill>
              </a:rPr>
              <a:t>;</a:t>
            </a:r>
            <a:endParaRPr lang="en-US">
              <a:solidFill>
                <a:srgbClr val="00B050"/>
              </a:solidFill>
            </a:endParaRPr>
          </a:p>
          <a:p>
            <a:pPr lvl="1"/>
            <a:endParaRPr lang="en-US">
              <a:solidFill>
                <a:srgbClr val="00B050"/>
              </a:solidFill>
            </a:endParaRPr>
          </a:p>
          <a:p>
            <a:pPr marL="4445" lvl="1" indent="0">
              <a:buNone/>
            </a:pPr>
            <a:r>
              <a:rPr lang="en-US" altLang="en-US">
                <a:solidFill>
                  <a:schemeClr val="tx1"/>
                </a:solidFill>
              </a:rPr>
              <a:t>4. </a:t>
            </a:r>
            <a:r>
              <a:rPr lang="en-US" altLang="en-US" b="1">
                <a:solidFill>
                  <a:schemeClr val="tx1"/>
                </a:solidFill>
              </a:rPr>
              <a:t>Fail Message</a:t>
            </a:r>
            <a:endParaRPr lang="en-US" altLang="en-US">
              <a:solidFill>
                <a:schemeClr val="tx1"/>
              </a:solidFill>
            </a:endParaRPr>
          </a:p>
          <a:p>
            <a:pPr marL="4445" lvl="1" indent="0">
              <a:buNone/>
            </a:pPr>
            <a:r>
              <a:rPr lang="en-US" altLang="en-US">
                <a:solidFill>
                  <a:srgbClr val="00B05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If you want to throw any assertion error, you have fail() that always results in a fail verdict.</a:t>
            </a:r>
          </a:p>
          <a:p>
            <a:pPr marL="4445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4445" lvl="1" indent="0">
              <a:buNone/>
            </a:pPr>
            <a:r>
              <a:rPr lang="en-US" altLang="en-US">
                <a:solidFill>
                  <a:srgbClr val="00B05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Fail(message);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build.gradle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shot from 2019-05-26 14-35-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82875"/>
            <a:ext cx="10492105" cy="2423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0305" y="3732530"/>
            <a:ext cx="4592955" cy="254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" y="3175"/>
            <a:ext cx="5662295" cy="929005"/>
          </a:xfrm>
        </p:spPr>
        <p:txBody>
          <a:bodyPr/>
          <a:lstStyle/>
          <a:p>
            <a:r>
              <a:rPr lang="en-US" altLang="en-US"/>
              <a:t>Sample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creenshot from 2019-05-26 14-02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932180"/>
            <a:ext cx="3648075" cy="5807075"/>
          </a:xfrm>
          <a:prstGeom prst="rect">
            <a:avLst/>
          </a:prstGeom>
        </p:spPr>
      </p:pic>
      <p:pic>
        <p:nvPicPr>
          <p:cNvPr id="7" name="Picture 6" descr="Screenshot from 2019-05-26 14-02-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130" y="787400"/>
            <a:ext cx="3600450" cy="59512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66640" y="3074670"/>
            <a:ext cx="2630170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Test-Driven Development (TDD)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Local Unit test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Instrumented unit test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UI tests using Expresso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shot from 2019-05-26 14-05-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55" y="132715"/>
            <a:ext cx="5763895" cy="6654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4445"/>
            <a:ext cx="7737475" cy="848995"/>
          </a:xfrm>
        </p:spPr>
        <p:txBody>
          <a:bodyPr>
            <a:normAutofit/>
          </a:bodyPr>
          <a:lstStyle/>
          <a:p>
            <a:r>
              <a:rPr lang="en-US" altLang="en-US"/>
              <a:t>Arithmetic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shot from 2019-05-26 14-03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85" y="1327150"/>
            <a:ext cx="5785485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" y="25400"/>
            <a:ext cx="6310630" cy="72771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Screenshot from 2019-05-26 14-07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5" y="158750"/>
            <a:ext cx="8315325" cy="6440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8675" y="5528310"/>
            <a:ext cx="7548245" cy="698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9955" y="5221605"/>
            <a:ext cx="2843530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Screenshot from 2019-05-26 14-11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60" y="1238250"/>
            <a:ext cx="4146550" cy="34169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77440" y="3792220"/>
            <a:ext cx="1638935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77440" y="342392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Unit test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935085" y="3792220"/>
            <a:ext cx="31464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create a class named </a:t>
            </a:r>
          </a:p>
          <a:p>
            <a:r>
              <a:rPr lang="en-US" altLang="en-US"/>
              <a:t>ArithmeticTest for testing </a:t>
            </a:r>
          </a:p>
          <a:p>
            <a:r>
              <a:rPr lang="en-US" altLang="en-US"/>
              <a:t>Arithmetic class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7661910" y="4151630"/>
            <a:ext cx="1183640" cy="202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745"/>
            <a:ext cx="8192135" cy="940435"/>
          </a:xfrm>
        </p:spPr>
        <p:txBody>
          <a:bodyPr/>
          <a:lstStyle/>
          <a:p>
            <a:r>
              <a:rPr lang="en-US" altLang="en-US"/>
              <a:t>Testing Example - 1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Screenshot from 2019-05-26 14-18-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" y="2011680"/>
            <a:ext cx="4467225" cy="1162050"/>
          </a:xfrm>
          <a:prstGeom prst="rect">
            <a:avLst/>
          </a:prstGeom>
        </p:spPr>
      </p:pic>
      <p:pic>
        <p:nvPicPr>
          <p:cNvPr id="7" name="Picture 6" descr="Screenshot from 2019-05-26 14-18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05" y="1541145"/>
            <a:ext cx="5619750" cy="3105150"/>
          </a:xfrm>
          <a:prstGeom prst="rect">
            <a:avLst/>
          </a:prstGeom>
        </p:spPr>
      </p:pic>
      <p:pic>
        <p:nvPicPr>
          <p:cNvPr id="8" name="Picture 7" descr="Screenshot from 2019-05-26 14-20-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" y="4697095"/>
            <a:ext cx="8170545" cy="1715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812530" y="4652645"/>
            <a:ext cx="24453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/>
              <a:t>to run test</a:t>
            </a:r>
          </a:p>
          <a:p>
            <a:r>
              <a:rPr lang="en-US" altLang="en-US"/>
              <a:t> 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right-click - &gt; run</a:t>
            </a:r>
          </a:p>
          <a:p>
            <a:endParaRPr lang="en-US" altLang="en-US" b="1">
              <a:solidFill>
                <a:srgbClr val="00B050"/>
              </a:solidFill>
            </a:endParaRPr>
          </a:p>
          <a:p>
            <a:r>
              <a:rPr lang="en-US" altLang="en-US" b="1">
                <a:solidFill>
                  <a:srgbClr val="00B050"/>
                </a:solidFill>
              </a:rPr>
              <a:t>or</a:t>
            </a:r>
          </a:p>
          <a:p>
            <a:endParaRPr lang="en-US" altLang="en-US" b="1">
              <a:solidFill>
                <a:srgbClr val="00B050"/>
              </a:solidFill>
            </a:endParaRPr>
          </a:p>
          <a:p>
            <a:r>
              <a:rPr lang="en-US" altLang="en-US" b="1">
                <a:solidFill>
                  <a:srgbClr val="00B050"/>
                </a:solidFill>
              </a:rPr>
              <a:t>ctrl + shift + f10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" y="34290"/>
            <a:ext cx="6542405" cy="838835"/>
          </a:xfrm>
        </p:spPr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Testing Example - 2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Screenshot from 2019-05-26 14-21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98695"/>
            <a:ext cx="10058400" cy="2023745"/>
          </a:xfrm>
          <a:prstGeom prst="rect">
            <a:avLst/>
          </a:prstGeom>
        </p:spPr>
      </p:pic>
      <p:pic>
        <p:nvPicPr>
          <p:cNvPr id="7" name="Picture 6" descr="Screenshot from 2019-05-26 14-21-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90" y="749300"/>
            <a:ext cx="5863590" cy="3968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3215" y="1794510"/>
            <a:ext cx="196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Test passed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89890" y="3125470"/>
            <a:ext cx="196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Test failed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64055" y="1857375"/>
            <a:ext cx="1092835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964055" y="3125470"/>
            <a:ext cx="1092835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4798695"/>
            <a:ext cx="3370580" cy="1011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509000" y="818515"/>
            <a:ext cx="363537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Run multiple test click outside</a:t>
            </a:r>
          </a:p>
          <a:p>
            <a:r>
              <a:rPr lang="en-US" altLang="en-US"/>
              <a:t>the function and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right-click -&gt; run</a:t>
            </a:r>
          </a:p>
          <a:p>
            <a:endParaRPr lang="en-US" altLang="en-US"/>
          </a:p>
          <a:p>
            <a:r>
              <a:rPr lang="en-US" altLang="en-US"/>
              <a:t>or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ctrl + shift + f10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The higher coverage the better</a:t>
            </a:r>
            <a:r>
              <a:rPr lang="en-US" alt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b="1">
                <a:solidFill>
                  <a:srgbClr val="00B050"/>
                </a:solidFill>
              </a:rPr>
              <a:t>Show it in your video.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creenshot from 2019-05-26 14-40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3381375"/>
            <a:ext cx="11776710" cy="1807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Screenshot from 2019-05-26 15-29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0" y="325755"/>
            <a:ext cx="6393180" cy="62058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" y="26035"/>
            <a:ext cx="8192135" cy="919480"/>
          </a:xfrm>
        </p:spPr>
        <p:txBody>
          <a:bodyPr>
            <a:normAutofit/>
          </a:bodyPr>
          <a:lstStyle/>
          <a:p>
            <a:r>
              <a:rPr lang="en-US" altLang="en-US"/>
              <a:t>@Before and @After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Screenshot from 2019-05-26 16-35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826135"/>
            <a:ext cx="6119495" cy="59328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9740" y="1404620"/>
            <a:ext cx="748665" cy="1822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48790" y="5614670"/>
            <a:ext cx="647700" cy="1822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Espresso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dirty="0">
                <a:sym typeface="+mn-ea"/>
              </a:rPr>
              <a:t>The Espresso tests are classes that are separate from your app's code. You can create as many tests as you need in order to interact with the </a:t>
            </a:r>
            <a:r>
              <a:rPr lang="en-US" altLang="en-US" sz="2400" b="1" dirty="0">
                <a:sym typeface="+mn-ea"/>
              </a:rPr>
              <a:t>View </a:t>
            </a:r>
            <a:r>
              <a:rPr lang="en-US" altLang="en-US" sz="2400" dirty="0">
                <a:sym typeface="+mn-ea"/>
              </a:rPr>
              <a:t>elements in your UI that you want to test.</a:t>
            </a:r>
            <a:endParaRPr lang="en-US" alt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The Espresso test is like a robot that must be told what to do. It must find the </a:t>
            </a:r>
            <a:r>
              <a:rPr lang="en-US" altLang="en-US" sz="2400" b="1" dirty="0">
                <a:sym typeface="+mn-ea"/>
              </a:rPr>
              <a:t>View </a:t>
            </a:r>
            <a:r>
              <a:rPr lang="en-US" altLang="en-US" sz="2400" dirty="0">
                <a:sym typeface="+mn-ea"/>
              </a:rPr>
              <a:t>you want it to find on the screen, and it must interact with it, such as clicking the View, and checking the contents of the </a:t>
            </a:r>
            <a:r>
              <a:rPr lang="en-US" altLang="en-US" sz="2400" dirty="0" err="1">
                <a:sym typeface="+mn-ea"/>
              </a:rPr>
              <a:t>View.If</a:t>
            </a:r>
            <a:r>
              <a:rPr lang="en-US" altLang="en-US" sz="2400" dirty="0">
                <a:sym typeface="+mn-ea"/>
              </a:rPr>
              <a:t> it fails to do any of these things properly, or if the result is not what you expected, the test fails.</a:t>
            </a:r>
            <a:endParaRPr lang="en-US" alt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The key concepts are locating and then interacting with UI elements. These are the basic steps:</a:t>
            </a:r>
            <a:endParaRPr lang="en-US" altLang="en-US" sz="2400" dirty="0"/>
          </a:p>
          <a:p>
            <a:pPr marL="918845" lvl="2" indent="-457200">
              <a:buFont typeface="Arial" panose="02080604020202020204" pitchFamily="34" charset="0"/>
              <a:buAutoNum type="arabicPeriod"/>
            </a:pPr>
            <a:r>
              <a:rPr lang="en-US" altLang="en-US" sz="2400" b="1" dirty="0">
                <a:sym typeface="+mn-ea"/>
              </a:rPr>
              <a:t>Match a View:</a:t>
            </a:r>
            <a:r>
              <a:rPr lang="en-US" altLang="en-US" sz="2400" dirty="0">
                <a:sym typeface="+mn-ea"/>
              </a:rPr>
              <a:t> Find a View</a:t>
            </a:r>
            <a:endParaRPr lang="en-US" altLang="en-US" sz="2400" dirty="0"/>
          </a:p>
          <a:p>
            <a:pPr marL="918845" lvl="2" indent="-457200">
              <a:buFont typeface="Arial" panose="02080604020202020204" pitchFamily="34" charset="0"/>
              <a:buAutoNum type="arabicPeriod"/>
            </a:pPr>
            <a:r>
              <a:rPr lang="en-US" altLang="en-US" sz="2400" b="1" dirty="0">
                <a:sym typeface="+mn-ea"/>
              </a:rPr>
              <a:t>Perform an action:</a:t>
            </a:r>
            <a:r>
              <a:rPr lang="en-US" altLang="en-US" sz="2400" dirty="0">
                <a:sym typeface="+mn-ea"/>
              </a:rPr>
              <a:t> Perform a click or other action that triggers an event with the View</a:t>
            </a:r>
            <a:endParaRPr lang="en-US" altLang="en-US" sz="2400" dirty="0"/>
          </a:p>
          <a:p>
            <a:pPr marL="918845" lvl="2" indent="-457200">
              <a:buFont typeface="Arial" panose="02080604020202020204" pitchFamily="34" charset="0"/>
              <a:buAutoNum type="arabicPeriod"/>
            </a:pPr>
            <a:r>
              <a:rPr lang="en-US" altLang="en-US" sz="2400" b="1" dirty="0">
                <a:sym typeface="+mn-ea"/>
              </a:rPr>
              <a:t>Assert and verify the result:</a:t>
            </a:r>
            <a:r>
              <a:rPr lang="en-US" altLang="en-US" sz="2400" dirty="0">
                <a:sym typeface="+mn-ea"/>
              </a:rPr>
              <a:t> Check the state of the View to see if it reflects the expected state or behavior defined by the assertion.	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1_qEHlwf2tY5btjTTXoR1b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85" y="153035"/>
            <a:ext cx="2907665" cy="1650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Write the test before you write the code</a:t>
            </a:r>
            <a:r>
              <a:rPr lang="en-US" alt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Use tests to communicate unusual circumstances in which the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code should work.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Unit tests written by the developer.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Unit tests must always work at 100% in deployed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UI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1. Find a View</a:t>
            </a:r>
          </a:p>
          <a:p>
            <a:r>
              <a:rPr lang="en-US" altLang="en-US"/>
              <a:t>2. Perform an Action</a:t>
            </a:r>
          </a:p>
          <a:p>
            <a:r>
              <a:rPr lang="en-US" altLang="en-US"/>
              <a:t>3. Inspect the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UI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OnView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Matcher&lt;View&gt;</a:t>
            </a:r>
            <a:r>
              <a:rPr lang="en-US" altLang="en-US"/>
              <a:t>)</a:t>
            </a:r>
          </a:p>
          <a:p>
            <a:r>
              <a:rPr lang="en-US" altLang="en-US"/>
              <a:t>2. Perform an Action</a:t>
            </a:r>
          </a:p>
          <a:p>
            <a:r>
              <a:rPr lang="en-US" altLang="en-US"/>
              <a:t>3. Inspect the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UI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OnView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Matcher&lt;View&gt;</a:t>
            </a:r>
            <a:r>
              <a:rPr lang="en-US" altLang="en-US"/>
              <a:t>)</a:t>
            </a:r>
          </a:p>
          <a:p>
            <a:r>
              <a:rPr lang="en-US" altLang="en-US" b="1"/>
              <a:t>.perform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ViewAction</a:t>
            </a:r>
            <a:r>
              <a:rPr lang="en-US" altLang="en-US"/>
              <a:t>)</a:t>
            </a:r>
          </a:p>
          <a:p>
            <a:r>
              <a:rPr lang="en-US" altLang="en-US"/>
              <a:t>3. Inspect the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UI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OnView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Matcher&lt;View&gt;</a:t>
            </a:r>
            <a:r>
              <a:rPr lang="en-US" altLang="en-US"/>
              <a:t>)</a:t>
            </a:r>
          </a:p>
          <a:p>
            <a:r>
              <a:rPr lang="en-US" altLang="en-US" b="1"/>
              <a:t>.perform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ViewAction</a:t>
            </a:r>
            <a:r>
              <a:rPr lang="en-US" altLang="en-US"/>
              <a:t>)</a:t>
            </a:r>
          </a:p>
          <a:p>
            <a:r>
              <a:rPr lang="en-US" altLang="en-US" b="1"/>
              <a:t>.check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B050"/>
                </a:solidFill>
              </a:rPr>
              <a:t>ViewAssertion</a:t>
            </a:r>
            <a:r>
              <a:rPr lang="en-US" alt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Matchers and View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Screenshot from 2019-06-01 22-10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1831975"/>
            <a:ext cx="5323205" cy="4370705"/>
          </a:xfrm>
          <a:prstGeom prst="rect">
            <a:avLst/>
          </a:prstGeom>
        </p:spPr>
      </p:pic>
      <p:pic>
        <p:nvPicPr>
          <p:cNvPr id="7" name="Picture 6" descr="Screenshot from 2019-06-01 22-10-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1831975"/>
            <a:ext cx="5581015" cy="4422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displaying </a:t>
            </a:r>
            <a:r>
              <a:rPr lang="en-US" altLang="en-US" b="1"/>
              <a:t>EditText </a:t>
            </a:r>
            <a:r>
              <a:rPr lang="en-US" altLang="en-US"/>
              <a:t>value</a:t>
            </a:r>
          </a:p>
          <a:p>
            <a:r>
              <a:rPr lang="en-US" altLang="en-US"/>
              <a:t>in </a:t>
            </a:r>
            <a:r>
              <a:rPr lang="en-US" altLang="en-US" b="1"/>
              <a:t>TextView </a:t>
            </a:r>
            <a:r>
              <a:rPr lang="en-US" altLang="en-US"/>
              <a:t>on </a:t>
            </a:r>
            <a:r>
              <a:rPr lang="en-US" altLang="en-US" b="1"/>
              <a:t>button </a:t>
            </a:r>
            <a:r>
              <a:rPr lang="en-US" altLang="en-US"/>
              <a:t>click. </a:t>
            </a:r>
          </a:p>
          <a:p>
            <a:endParaRPr lang="en-US" altLang="en-US"/>
          </a:p>
          <a:p>
            <a:r>
              <a:rPr lang="en-US" altLang="en-US"/>
              <a:t>We will </a:t>
            </a:r>
            <a:r>
              <a:rPr lang="en-US" altLang="en-US" b="1"/>
              <a:t>automate </a:t>
            </a:r>
            <a:r>
              <a:rPr lang="en-US" altLang="en-US"/>
              <a:t>this test </a:t>
            </a:r>
          </a:p>
          <a:p>
            <a:r>
              <a:rPr lang="en-US" altLang="en-US"/>
              <a:t>using </a:t>
            </a:r>
            <a:r>
              <a:rPr lang="en-US" altLang="en-US" b="1"/>
              <a:t>Espresso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Screenshot from 2019-06-01 21-29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499745"/>
            <a:ext cx="367665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5" y="135890"/>
            <a:ext cx="7087870" cy="48641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Screenshot from 2019-06-01 21-29-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622300"/>
            <a:ext cx="7010400" cy="6172200"/>
          </a:xfrm>
          <a:prstGeom prst="rect">
            <a:avLst/>
          </a:prstGeom>
        </p:spPr>
      </p:pic>
      <p:pic>
        <p:nvPicPr>
          <p:cNvPr id="7" name="Picture 6" descr="Screenshot from 2019-06-01 21-29-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70" y="541020"/>
            <a:ext cx="3619500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95250"/>
            <a:ext cx="7120255" cy="909320"/>
          </a:xfrm>
        </p:spPr>
        <p:txBody>
          <a:bodyPr/>
          <a:lstStyle/>
          <a:p>
            <a:r>
              <a:rPr lang="en-US" altLang="en-US"/>
              <a:t>Activity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Screenshot from 2019-06-01 21-30-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0" y="1004570"/>
            <a:ext cx="8214360" cy="52647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" y="85090"/>
            <a:ext cx="8637905" cy="1132840"/>
          </a:xfrm>
        </p:spPr>
        <p:txBody>
          <a:bodyPr/>
          <a:lstStyle/>
          <a:p>
            <a:r>
              <a:rPr lang="en-US" altLang="en-US"/>
              <a:t>Instrumented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4406" y="5828152"/>
            <a:ext cx="2926080" cy="1397039"/>
          </a:xfrm>
        </p:spPr>
        <p:txBody>
          <a:bodyPr/>
          <a:lstStyle/>
          <a:p>
            <a:fld id="{27BD63D2-AB5A-48E8-91A7-007FF807CA72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Screenshot from 2019-06-01 21-33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70" y="1635125"/>
            <a:ext cx="4412615" cy="36880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96235" y="3289300"/>
            <a:ext cx="146685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750175" y="2644140"/>
            <a:ext cx="3734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Create a class </a:t>
            </a:r>
            <a:r>
              <a:rPr lang="en-US" altLang="en-US" b="1"/>
              <a:t>SimpleActivityTest</a:t>
            </a:r>
            <a:endParaRPr lang="en-US" altLang="en-US"/>
          </a:p>
          <a:p>
            <a:r>
              <a:rPr lang="en-US" altLang="en-US"/>
              <a:t>for testing </a:t>
            </a:r>
            <a:r>
              <a:rPr lang="en-US" altLang="en-US" b="1"/>
              <a:t>SimpleActivity</a:t>
            </a:r>
            <a:r>
              <a:rPr lang="en-US" altLang="en-US"/>
              <a:t> activity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" y="3810"/>
            <a:ext cx="9537700" cy="1000760"/>
          </a:xfrm>
        </p:spPr>
        <p:txBody>
          <a:bodyPr/>
          <a:lstStyle/>
          <a:p>
            <a:r>
              <a:rPr lang="en-US" altLang="en-US"/>
              <a:t>build.gradle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39</a:t>
            </a:fld>
            <a:endParaRPr lang="en-US"/>
          </a:p>
        </p:txBody>
      </p:sp>
      <p:pic>
        <p:nvPicPr>
          <p:cNvPr id="17" name="Picture 16" descr="Screenshot from 2019-06-01 23-26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849630"/>
            <a:ext cx="9911080" cy="584454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3775" y="5620385"/>
            <a:ext cx="7153275" cy="8902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9220" y="2388870"/>
            <a:ext cx="6839585" cy="2025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218805" y="1471295"/>
            <a:ext cx="366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Replace this with the previous one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840980" y="1920875"/>
            <a:ext cx="42481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Test-Driven Development (TDD)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20" y="1727835"/>
            <a:ext cx="6164580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 descr="Screenshot from 2019-06-02 08-56-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15" y="53975"/>
            <a:ext cx="6540500" cy="65963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84" y="489373"/>
            <a:ext cx="10772775" cy="1658198"/>
          </a:xfrm>
        </p:spPr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Emulator will run the application and perform all the task which we have told and after finishing testing it will show this window.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 descr="Screenshot from 2019-06-01 21-57-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3377565"/>
            <a:ext cx="11663680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 Weather some text is displayed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 descr="Screenshot from 2019-06-01 22-24-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2142"/>
            <a:ext cx="680148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 descr="Screenshot from 2019-06-01 22-25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620645"/>
            <a:ext cx="11927205" cy="22167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" y="44450"/>
            <a:ext cx="8839835" cy="1101725"/>
          </a:xfrm>
        </p:spPr>
        <p:txBody>
          <a:bodyPr/>
          <a:lstStyle/>
          <a:p>
            <a:r>
              <a:rPr lang="en-US" altLang="en-US"/>
              <a:t>Testing multiple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 descr="Screenshot from 2019-05-26 14-02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932180"/>
            <a:ext cx="3648075" cy="5807075"/>
          </a:xfrm>
          <a:prstGeom prst="rect">
            <a:avLst/>
          </a:prstGeom>
        </p:spPr>
      </p:pic>
      <p:pic>
        <p:nvPicPr>
          <p:cNvPr id="7" name="Picture 6" descr="Screenshot from 2019-05-26 14-02-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130" y="787400"/>
            <a:ext cx="3600450" cy="59512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66640" y="3074670"/>
            <a:ext cx="2630170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Screenshot from 2019-06-01 23-23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49885"/>
            <a:ext cx="8512810" cy="615759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15" y="128340"/>
            <a:ext cx="8749326" cy="912808"/>
          </a:xfrm>
        </p:spPr>
        <p:txBody>
          <a:bodyPr/>
          <a:lstStyle/>
          <a:p>
            <a:r>
              <a:rPr lang="en-US" dirty="0"/>
              <a:t>Testing fragment using espresso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64" y="1034464"/>
            <a:ext cx="3025115" cy="53779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6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1" y="74020"/>
            <a:ext cx="9419283" cy="1066717"/>
          </a:xfrm>
        </p:spPr>
        <p:txBody>
          <a:bodyPr/>
          <a:lstStyle/>
          <a:p>
            <a:r>
              <a:rPr lang="en-US" dirty="0"/>
              <a:t>Instrumented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97" y="820213"/>
            <a:ext cx="8977588" cy="5820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9624" y="2154725"/>
            <a:ext cx="6536602" cy="1394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3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" y="44450"/>
            <a:ext cx="11875135" cy="1041400"/>
          </a:xfrm>
        </p:spPr>
        <p:txBody>
          <a:bodyPr>
            <a:normAutofit/>
          </a:bodyPr>
          <a:lstStyle/>
          <a:p>
            <a:r>
              <a:rPr lang="en-US" altLang="en-US" sz="3600"/>
              <a:t>Running app in mobile device and accessing server data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Screenshot from 2019-06-01 10-38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677670"/>
            <a:ext cx="8915400" cy="46196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810500" y="1131570"/>
            <a:ext cx="248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Your laptop IP address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64830" y="1485900"/>
            <a:ext cx="404495" cy="7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" y="74295"/>
            <a:ext cx="7960360" cy="52514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Testing API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Screenshot from 2019-06-01 10-41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756285"/>
            <a:ext cx="11758930" cy="5372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84" y="489373"/>
            <a:ext cx="10772775" cy="1658198"/>
          </a:xfrm>
        </p:spPr>
        <p:txBody>
          <a:bodyPr/>
          <a:lstStyle/>
          <a:p>
            <a:r>
              <a:rPr lang="en-US" altLang="en-US"/>
              <a:t>Why TDD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Thinking about what is the goal first and then the implementations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Better understand the software behaviour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Get quick feedback whether the software works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There is no code without a test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Use the written test as regression tests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More courage to refactor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Can save lots of time</a:t>
            </a:r>
            <a:r>
              <a:rPr lang="en-US" alt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" y="44450"/>
            <a:ext cx="7494905" cy="828675"/>
          </a:xfrm>
        </p:spPr>
        <p:txBody>
          <a:bodyPr>
            <a:normAutofit/>
          </a:bodyPr>
          <a:lstStyle/>
          <a:p>
            <a:r>
              <a:rPr lang="en-US" altLang="en-US"/>
              <a:t>Testing login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 descr="Screenshot from 2019-06-01 10-58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726440"/>
            <a:ext cx="10302240" cy="4222750"/>
          </a:xfrm>
          <a:prstGeom prst="rect">
            <a:avLst/>
          </a:prstGeom>
        </p:spPr>
      </p:pic>
      <p:pic>
        <p:nvPicPr>
          <p:cNvPr id="7" name="Picture 6" descr="Screenshot from 2019-06-01 10-58-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" y="4949190"/>
            <a:ext cx="8820785" cy="1463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37970" y="3187700"/>
            <a:ext cx="874077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469900"/>
            <a:ext cx="8122285" cy="9194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for cookies after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Screenshot from 2019-06-01 10-59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157605"/>
            <a:ext cx="10716260" cy="5483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1350" y="4460240"/>
            <a:ext cx="4472305" cy="21139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" y="54610"/>
            <a:ext cx="8931275" cy="7880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Failed test without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 descr="Screenshot from 2019-06-01 11-01-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54050"/>
            <a:ext cx="9953625" cy="3886200"/>
          </a:xfrm>
          <a:prstGeom prst="rect">
            <a:avLst/>
          </a:prstGeom>
        </p:spPr>
      </p:pic>
      <p:pic>
        <p:nvPicPr>
          <p:cNvPr id="7" name="Picture 6" descr="Screenshot from 2019-06-01 11-01-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4540250"/>
            <a:ext cx="10058400" cy="2254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29910" y="1567815"/>
            <a:ext cx="4885690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7645" y="2894330"/>
            <a:ext cx="5270500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561955" y="33775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Output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238105" y="3741420"/>
            <a:ext cx="58674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44450"/>
            <a:ext cx="7019290" cy="859155"/>
          </a:xfrm>
        </p:spPr>
        <p:txBody>
          <a:bodyPr>
            <a:normAutofit/>
          </a:bodyPr>
          <a:lstStyle/>
          <a:p>
            <a:r>
              <a:rPr lang="en-US" altLang="en-US" dirty="0"/>
              <a:t>Passed Test without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 descr="Screenshot from 2019-06-01 11-03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659765"/>
            <a:ext cx="10681970" cy="3989705"/>
          </a:xfrm>
          <a:prstGeom prst="rect">
            <a:avLst/>
          </a:prstGeom>
        </p:spPr>
      </p:pic>
      <p:pic>
        <p:nvPicPr>
          <p:cNvPr id="7" name="Picture 6" descr="Screenshot from 2019-06-01 11-03-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72355"/>
            <a:ext cx="9458960" cy="16116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43870" y="37623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Output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20020" y="4126230"/>
            <a:ext cx="58674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4435" y="2945130"/>
            <a:ext cx="583501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Do not write business login in activity class.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8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8859618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5505" y="3319503"/>
            <a:ext cx="8291048" cy="2175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0077" y="3720977"/>
            <a:ext cx="4040890" cy="1991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44008" y="959667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Login activity without class</a:t>
            </a:r>
          </a:p>
        </p:txBody>
      </p:sp>
    </p:spTree>
    <p:extLst>
      <p:ext uri="{BB962C8B-B14F-4D97-AF65-F5344CB8AC3E}">
        <p14:creationId xmlns:p14="http://schemas.microsoft.com/office/powerpoint/2010/main" val="3916441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07"/>
            <a:ext cx="12192000" cy="57127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025" y="488891"/>
            <a:ext cx="4077104" cy="1901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6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13" y="344031"/>
            <a:ext cx="8803087" cy="5957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7034"/>
            <a:ext cx="3079377" cy="337581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0246" y="2272420"/>
            <a:ext cx="1204110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38845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7360" y="3811512"/>
            <a:ext cx="1886165" cy="217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32071" y="56131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Login Activity</a:t>
            </a:r>
          </a:p>
        </p:txBody>
      </p:sp>
    </p:spTree>
    <p:extLst>
      <p:ext uri="{BB962C8B-B14F-4D97-AF65-F5344CB8AC3E}">
        <p14:creationId xmlns:p14="http://schemas.microsoft.com/office/powerpoint/2010/main" val="1444937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Login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4461"/>
            <a:ext cx="7992350" cy="20793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58441"/>
            <a:ext cx="10621120" cy="14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74930"/>
            <a:ext cx="6815455" cy="899160"/>
          </a:xfrm>
        </p:spPr>
        <p:txBody>
          <a:bodyPr/>
          <a:lstStyle/>
          <a:p>
            <a:r>
              <a:rPr lang="en-US" altLang="en-US"/>
              <a:t>The TDD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0875" y="1955800"/>
            <a:ext cx="4880610" cy="34582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535" y="781050"/>
            <a:ext cx="6751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Each new feature begins with writing a series of tests.</a:t>
            </a: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The developer must clearly understand the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000"/>
              <a:t>     user story to understand the requirements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000"/>
              <a:t>     and exception conditions.</a:t>
            </a: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Tests are typically written in the same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000"/>
              <a:t>     language as the code to be tested and are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000"/>
              <a:t>     organised into suites.</a:t>
            </a: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Tests are then run using an automated test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000"/>
              <a:t>     framework to make sure they fail.</a:t>
            </a: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Code is then written to make the tests pass.</a:t>
            </a: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0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000"/>
              <a:t>The code is refactored to improve performance and readability.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with coverage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1" y="1789191"/>
            <a:ext cx="11044933" cy="29478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1" y="5021127"/>
            <a:ext cx="11367663" cy="12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Add another class for Register user and write a test for this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" y="479425"/>
            <a:ext cx="9274810" cy="1183005"/>
          </a:xfrm>
        </p:spPr>
        <p:txBody>
          <a:bodyPr/>
          <a:lstStyle/>
          <a:p>
            <a:r>
              <a:rPr lang="en-US"/>
              <a:t>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Test at least one "</a:t>
            </a:r>
            <a:r>
              <a:rPr lang="en-US" b="1"/>
              <a:t>typical</a:t>
            </a:r>
            <a:r>
              <a:rPr lang="en-US"/>
              <a:t>" case (for example, 3+7==10).</a:t>
            </a:r>
          </a:p>
          <a:p>
            <a:pPr lvl="1"/>
            <a:r>
              <a:rPr lang="en-US" sz="2000"/>
              <a:t>However, if this is all you do, you are following the happy path</a:t>
            </a:r>
          </a:p>
          <a:p>
            <a:pPr lvl="1"/>
            <a:r>
              <a:rPr lang="en-US" sz="2000"/>
              <a:t>where everything is sweetness and light, everyone loves everyone</a:t>
            </a:r>
          </a:p>
          <a:p>
            <a:pPr lvl="1"/>
            <a:r>
              <a:rPr lang="en-US" sz="2000"/>
              <a:t>else, and mistakes never happen. In other words, this isn't good</a:t>
            </a:r>
          </a:p>
          <a:p>
            <a:pPr lvl="1"/>
            <a:r>
              <a:rPr lang="en-US" sz="2000"/>
              <a:t>enough! Your object is writing tests is not to "prove" your program</a:t>
            </a:r>
          </a:p>
          <a:p>
            <a:pPr lvl="1"/>
            <a:r>
              <a:rPr lang="en-US" sz="2000"/>
              <a:t>works, it's to try to find out where it doesn't!</a:t>
            </a:r>
            <a:endParaRPr lang="en-US" sz="1800"/>
          </a:p>
          <a:p>
            <a:pPr lvl="1"/>
            <a:endParaRPr lang="en-US" sz="1800"/>
          </a:p>
          <a:p>
            <a:pPr lvl="0"/>
            <a:r>
              <a:rPr lang="en-US"/>
              <a:t>Test every "</a:t>
            </a:r>
            <a:r>
              <a:rPr lang="en-US" b="1"/>
              <a:t>extreme</a:t>
            </a:r>
            <a:r>
              <a:rPr lang="en-US"/>
              <a:t>" case you can think of.</a:t>
            </a:r>
          </a:p>
          <a:p>
            <a:pPr lvl="1"/>
            <a:r>
              <a:rPr lang="en-US" sz="2000"/>
              <a:t>For example, if you were to write and test a function to sort a list,</a:t>
            </a:r>
          </a:p>
          <a:p>
            <a:pPr lvl="1"/>
            <a:r>
              <a:rPr lang="en-US" sz="2000"/>
              <a:t>some things you might consider are: What if the list contains some</a:t>
            </a:r>
          </a:p>
          <a:p>
            <a:pPr lvl="1"/>
            <a:r>
              <a:rPr lang="en-US" sz="2000"/>
              <a:t>equal numbers? Do the first and last elements get moved to the</a:t>
            </a:r>
          </a:p>
          <a:p>
            <a:pPr lvl="1"/>
            <a:r>
              <a:rPr lang="en-US" sz="2000"/>
              <a:t>correct position? Can you sort a 1-element list without getting an</a:t>
            </a:r>
          </a:p>
          <a:p>
            <a:pPr lvl="1"/>
            <a:r>
              <a:rPr lang="en-US" sz="2000"/>
              <a:t>error? How about an empty list?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from 2019-05-26 13-45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80" y="3352165"/>
            <a:ext cx="3199130" cy="3401060"/>
          </a:xfrm>
          <a:prstGeom prst="rect">
            <a:avLst/>
          </a:prstGeom>
        </p:spPr>
      </p:pic>
      <p:pic>
        <p:nvPicPr>
          <p:cNvPr id="7" name="Picture 6" descr="Screenshot from 2019-05-26 13-45-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3248025"/>
            <a:ext cx="5232400" cy="3505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42035" y="1819910"/>
            <a:ext cx="421005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800" b="1"/>
              <a:t>Local unit test</a:t>
            </a: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Tests that run on your machine's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local Java Virtual Machine (JVM)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505700" y="1819910"/>
            <a:ext cx="382714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800" b="1"/>
              <a:t>Instrumented test</a:t>
            </a:r>
          </a:p>
          <a:p>
            <a:pPr algn="l"/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Tests that run on a hardware</a:t>
            </a:r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device or emulator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Wednesday, February 12,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499745"/>
            <a:ext cx="10669270" cy="4218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5500" y="5147945"/>
            <a:ext cx="995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Your project's </a:t>
            </a:r>
          </a:p>
          <a:p>
            <a:pPr algn="l"/>
            <a:endParaRPr lang="en-US"/>
          </a:p>
          <a:p>
            <a:pPr algn="l"/>
            <a:r>
              <a:rPr lang="en-US"/>
              <a:t>(1) instrumented tests and </a:t>
            </a:r>
          </a:p>
          <a:p>
            <a:pPr algn="l"/>
            <a:r>
              <a:rPr lang="en-US"/>
              <a:t>(2) local JVM tests are visible in either the Project view (left) or Android view (right).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108</TotalTime>
  <Words>1531</Words>
  <Application>Microsoft Office PowerPoint</Application>
  <PresentationFormat>Widescreen</PresentationFormat>
  <Paragraphs>335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Metropolitan</vt:lpstr>
      <vt:lpstr>Testing</vt:lpstr>
      <vt:lpstr>Contents</vt:lpstr>
      <vt:lpstr>Testing</vt:lpstr>
      <vt:lpstr>Test-Driven Development (TDD)</vt:lpstr>
      <vt:lpstr>Why TDD ? </vt:lpstr>
      <vt:lpstr>The TDD Process</vt:lpstr>
      <vt:lpstr>How many tests?</vt:lpstr>
      <vt:lpstr>Testing types</vt:lpstr>
      <vt:lpstr>PowerPoint Presentation</vt:lpstr>
      <vt:lpstr>Levels of the Testing Pyramid</vt:lpstr>
      <vt:lpstr>PowerPoint Presentation</vt:lpstr>
      <vt:lpstr>Unit Testing</vt:lpstr>
      <vt:lpstr>Unit testing frameworks goals</vt:lpstr>
      <vt:lpstr>JUnit4</vt:lpstr>
      <vt:lpstr>JUnit – Basic annotation</vt:lpstr>
      <vt:lpstr>JUnit Assert Methods</vt:lpstr>
      <vt:lpstr>PowerPoint Presentation</vt:lpstr>
      <vt:lpstr>build.gradle</vt:lpstr>
      <vt:lpstr>Sample App</vt:lpstr>
      <vt:lpstr>XML</vt:lpstr>
      <vt:lpstr>Arithmetic class</vt:lpstr>
      <vt:lpstr>Activity</vt:lpstr>
      <vt:lpstr>PowerPoint Presentation</vt:lpstr>
      <vt:lpstr>Testing Example - 1</vt:lpstr>
      <vt:lpstr>Testing Example - 2</vt:lpstr>
      <vt:lpstr>Coverage</vt:lpstr>
      <vt:lpstr>PowerPoint Presentation</vt:lpstr>
      <vt:lpstr>@Before and @After</vt:lpstr>
      <vt:lpstr>Espresso</vt:lpstr>
      <vt:lpstr>Anatomy of UI Test</vt:lpstr>
      <vt:lpstr>Anatomy of UI Test</vt:lpstr>
      <vt:lpstr>Anatomy of UI Test</vt:lpstr>
      <vt:lpstr>Anatomy of UI Test</vt:lpstr>
      <vt:lpstr>View Matchers and View Actions</vt:lpstr>
      <vt:lpstr>PowerPoint Presentation</vt:lpstr>
      <vt:lpstr>XML</vt:lpstr>
      <vt:lpstr>Activity Code</vt:lpstr>
      <vt:lpstr>Instrumented Test</vt:lpstr>
      <vt:lpstr>build.gradle</vt:lpstr>
      <vt:lpstr>PowerPoint Presentation</vt:lpstr>
      <vt:lpstr>output</vt:lpstr>
      <vt:lpstr>Check Weather some text is displayed or not</vt:lpstr>
      <vt:lpstr>Output</vt:lpstr>
      <vt:lpstr>Testing multiple activity</vt:lpstr>
      <vt:lpstr>PowerPoint Presentation</vt:lpstr>
      <vt:lpstr>Testing fragment using espresso</vt:lpstr>
      <vt:lpstr>Instrumented test</vt:lpstr>
      <vt:lpstr>Running app in mobile device and accessing server data locally</vt:lpstr>
      <vt:lpstr>Testing API data</vt:lpstr>
      <vt:lpstr>Testing login</vt:lpstr>
      <vt:lpstr>Check for cookies after login</vt:lpstr>
      <vt:lpstr>Failed test without class </vt:lpstr>
      <vt:lpstr>Passed Test without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Login Function</vt:lpstr>
      <vt:lpstr>Run test with coverage</vt:lpstr>
      <vt:lpstr>Classwork</vt:lpstr>
    </vt:vector>
  </TitlesOfParts>
  <Company>Softwarica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faculty</dc:creator>
  <cp:lastModifiedBy>Kiran Rana</cp:lastModifiedBy>
  <cp:revision>415</cp:revision>
  <dcterms:created xsi:type="dcterms:W3CDTF">2019-06-02T03:12:31Z</dcterms:created>
  <dcterms:modified xsi:type="dcterms:W3CDTF">2020-02-12T08:28:43Z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