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13"/>
  </p:notesMasterIdLst>
  <p:sldIdLst>
    <p:sldId id="402" r:id="rId2"/>
    <p:sldId id="418" r:id="rId3"/>
    <p:sldId id="430" r:id="rId4"/>
    <p:sldId id="432" r:id="rId5"/>
    <p:sldId id="433" r:id="rId6"/>
    <p:sldId id="424" r:id="rId7"/>
    <p:sldId id="434" r:id="rId8"/>
    <p:sldId id="435" r:id="rId9"/>
    <p:sldId id="436" r:id="rId10"/>
    <p:sldId id="417" r:id="rId11"/>
    <p:sldId id="42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A51EA9-7B3C-4D40-B2E5-DFD25BD3C9BD}">
          <p14:sldIdLst>
            <p14:sldId id="402"/>
            <p14:sldId id="418"/>
            <p14:sldId id="430"/>
            <p14:sldId id="432"/>
            <p14:sldId id="433"/>
            <p14:sldId id="424"/>
            <p14:sldId id="434"/>
            <p14:sldId id="435"/>
            <p14:sldId id="436"/>
            <p14:sldId id="417"/>
            <p14:sldId id="4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6095"/>
    <a:srgbClr val="00A3A6"/>
    <a:srgbClr val="BACBD5"/>
    <a:srgbClr val="E9EFF5"/>
    <a:srgbClr val="B8D1D6"/>
    <a:srgbClr val="E6F6F6"/>
    <a:srgbClr val="BBE1DE"/>
    <a:srgbClr val="183E56"/>
    <a:srgbClr val="0F8243"/>
    <a:srgbClr val="56C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1"/>
    <p:restoredTop sz="93919"/>
  </p:normalViewPr>
  <p:slideViewPr>
    <p:cSldViewPr snapToGrid="0" snapToObjects="1">
      <p:cViewPr varScale="1">
        <p:scale>
          <a:sx n="153" d="100"/>
          <a:sy n="153" d="100"/>
        </p:scale>
        <p:origin x="108" y="13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55" d="100"/>
          <a:sy n="155" d="100"/>
        </p:scale>
        <p:origin x="45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6CF1-1FCD-E243-925E-A75B8B4E667B}"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95EDB-6B5D-864C-AC6A-318791A1A935}" type="slidenum">
              <a:rPr lang="en-US" smtClean="0"/>
              <a:t>‹#›</a:t>
            </a:fld>
            <a:endParaRPr lang="en-US"/>
          </a:p>
        </p:txBody>
      </p:sp>
    </p:spTree>
    <p:extLst>
      <p:ext uri="{BB962C8B-B14F-4D97-AF65-F5344CB8AC3E}">
        <p14:creationId xmlns:p14="http://schemas.microsoft.com/office/powerpoint/2010/main" val="423831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95EDB-6B5D-864C-AC6A-318791A1A935}" type="slidenum">
              <a:rPr lang="en-US" smtClean="0"/>
              <a:t>1</a:t>
            </a:fld>
            <a:endParaRPr lang="en-US"/>
          </a:p>
        </p:txBody>
      </p:sp>
    </p:spTree>
    <p:extLst>
      <p:ext uri="{BB962C8B-B14F-4D97-AF65-F5344CB8AC3E}">
        <p14:creationId xmlns:p14="http://schemas.microsoft.com/office/powerpoint/2010/main" val="420737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895EDB-6B5D-864C-AC6A-318791A1A935}" type="slidenum">
              <a:rPr lang="en-US" smtClean="0"/>
              <a:t>3</a:t>
            </a:fld>
            <a:endParaRPr lang="en-US"/>
          </a:p>
        </p:txBody>
      </p:sp>
    </p:spTree>
    <p:extLst>
      <p:ext uri="{BB962C8B-B14F-4D97-AF65-F5344CB8AC3E}">
        <p14:creationId xmlns:p14="http://schemas.microsoft.com/office/powerpoint/2010/main" val="3306258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B3003A7E-23D8-E24C-BF09-F295F1F8A7DE}"/>
              </a:ext>
            </a:extLst>
          </p:cNvPr>
          <p:cNvSpPr>
            <a:spLocks noGrp="1"/>
          </p:cNvSpPr>
          <p:nvPr>
            <p:ph type="sldNum" sz="quarter" idx="12"/>
          </p:nvPr>
        </p:nvSpPr>
        <p:spPr>
          <a:xfrm>
            <a:off x="4662087" y="6250891"/>
            <a:ext cx="2867826" cy="365125"/>
          </a:xfrm>
          <a:prstGeom prst="rect">
            <a:avLst/>
          </a:prstGeom>
        </p:spPr>
        <p:txBody>
          <a:bodyPr/>
          <a:lstStyle>
            <a:lvl1pPr>
              <a:defRPr>
                <a:solidFill>
                  <a:schemeClr val="bg1"/>
                </a:solidFill>
              </a:defRPr>
            </a:lvl1pPr>
          </a:lstStyle>
          <a:p>
            <a:pPr algn="ctr"/>
            <a:fld id="{232417FB-2EF4-EC49-BC13-97513C37E9E5}" type="slidenum">
              <a:rPr lang="en-US" smtClean="0"/>
              <a:pPr algn="ctr"/>
              <a:t>‹#›</a:t>
            </a:fld>
            <a:endParaRPr lang="en-US" dirty="0"/>
          </a:p>
        </p:txBody>
      </p:sp>
      <p:sp>
        <p:nvSpPr>
          <p:cNvPr id="3" name="Title Placeholder">
            <a:extLst>
              <a:ext uri="{FF2B5EF4-FFF2-40B4-BE49-F238E27FC236}">
                <a16:creationId xmlns:a16="http://schemas.microsoft.com/office/drawing/2014/main" id="{48485E20-F5C4-4B08-A033-1AF23AE221F2}"/>
              </a:ext>
            </a:extLst>
          </p:cNvPr>
          <p:cNvSpPr>
            <a:spLocks noGrp="1"/>
          </p:cNvSpPr>
          <p:nvPr>
            <p:ph type="title" hasCustomPrompt="1"/>
          </p:nvPr>
        </p:nvSpPr>
        <p:spPr>
          <a:xfrm>
            <a:off x="838201" y="848994"/>
            <a:ext cx="7382434" cy="2718959"/>
          </a:xfrm>
          <a:prstGeom prst="rect">
            <a:avLst/>
          </a:prstGeom>
        </p:spPr>
        <p:txBody>
          <a:bodyPr/>
          <a:lstStyle>
            <a:lvl1pPr>
              <a:defRPr>
                <a:solidFill>
                  <a:schemeClr val="bg1"/>
                </a:solidFill>
              </a:defRPr>
            </a:lvl1pPr>
          </a:lstStyle>
          <a:p>
            <a:r>
              <a:rPr lang="en-US" dirty="0"/>
              <a:t>Write your title here</a:t>
            </a:r>
            <a:br>
              <a:rPr lang="en-US" dirty="0"/>
            </a:br>
            <a:r>
              <a:rPr lang="en-US" dirty="0"/>
              <a:t>(in sentence case)</a:t>
            </a:r>
            <a:endParaRPr lang="en-GB" dirty="0"/>
          </a:p>
        </p:txBody>
      </p:sp>
      <p:sp>
        <p:nvSpPr>
          <p:cNvPr id="21" name="Presenter Text Placeholder">
            <a:extLst>
              <a:ext uri="{FF2B5EF4-FFF2-40B4-BE49-F238E27FC236}">
                <a16:creationId xmlns:a16="http://schemas.microsoft.com/office/drawing/2014/main" id="{8A06CB80-AF0F-B54A-A31F-0FB8E0F9BB86}"/>
              </a:ext>
            </a:extLst>
          </p:cNvPr>
          <p:cNvSpPr>
            <a:spLocks noGrp="1"/>
          </p:cNvSpPr>
          <p:nvPr>
            <p:ph idx="13" hasCustomPrompt="1"/>
          </p:nvPr>
        </p:nvSpPr>
        <p:spPr>
          <a:xfrm>
            <a:off x="838200" y="3785744"/>
            <a:ext cx="6433868" cy="430887"/>
          </a:xfrm>
          <a:prstGeom prst="rect">
            <a:avLst/>
          </a:prstGeom>
        </p:spPr>
        <p:txBody>
          <a:bodyPr vert="horz" wrap="square" lIns="0" tIns="0" rIns="0" bIns="0" rtlCol="0" anchor="b" anchorCtr="0">
            <a:spAutoFit/>
          </a:bodyPr>
          <a:lstStyle>
            <a:lvl1pPr marL="0" indent="0">
              <a:spcBef>
                <a:spcPts val="0"/>
              </a:spcBef>
              <a:buNone/>
              <a:defRPr sz="2800" b="1" i="0">
                <a:solidFill>
                  <a:schemeClr val="bg1"/>
                </a:solidFill>
                <a:latin typeface="Arial" panose="020B0604020202020204" pitchFamily="34" charset="0"/>
                <a:cs typeface="Arial" panose="020B0604020202020204" pitchFamily="34" charset="0"/>
              </a:defRPr>
            </a:lvl1pPr>
          </a:lstStyle>
          <a:p>
            <a:pPr>
              <a:lnSpc>
                <a:spcPct val="100000"/>
              </a:lnSpc>
            </a:pPr>
            <a:r>
              <a:rPr lang="en-US" dirty="0">
                <a:solidFill>
                  <a:srgbClr val="183E56"/>
                </a:solidFill>
                <a:latin typeface="Arial" panose="020B0604020202020204" pitchFamily="34" charset="0"/>
                <a:cs typeface="Arial" panose="020B0604020202020204" pitchFamily="34" charset="0"/>
              </a:rPr>
              <a:t>Presenter Name</a:t>
            </a:r>
          </a:p>
        </p:txBody>
      </p:sp>
      <p:sp>
        <p:nvSpPr>
          <p:cNvPr id="19" name="Presenter Information Text Placeholder">
            <a:extLst>
              <a:ext uri="{FF2B5EF4-FFF2-40B4-BE49-F238E27FC236}">
                <a16:creationId xmlns:a16="http://schemas.microsoft.com/office/drawing/2014/main" id="{08E0EA14-7348-FB49-B0DB-D8600EBF4C8C}"/>
              </a:ext>
            </a:extLst>
          </p:cNvPr>
          <p:cNvSpPr>
            <a:spLocks noGrp="1"/>
          </p:cNvSpPr>
          <p:nvPr>
            <p:ph idx="1" hasCustomPrompt="1"/>
          </p:nvPr>
        </p:nvSpPr>
        <p:spPr>
          <a:xfrm>
            <a:off x="838200" y="4249009"/>
            <a:ext cx="6433868" cy="923330"/>
          </a:xfrm>
          <a:prstGeom prst="rect">
            <a:avLst/>
          </a:prstGeom>
        </p:spPr>
        <p:txBody>
          <a:bodyPr vert="horz" wrap="square" lIns="0" tIns="0" rIns="0" bIns="0" rtlCol="0" anchor="t" anchorCtr="0">
            <a:spAutoFit/>
          </a:bodyPr>
          <a:lstStyle>
            <a:lvl1pPr marL="0" indent="0">
              <a:spcBef>
                <a:spcPts val="0"/>
              </a:spcBef>
              <a:spcAft>
                <a:spcPts val="0"/>
              </a:spcAft>
              <a:buNone/>
              <a:defRPr sz="2000" b="0" i="0">
                <a:solidFill>
                  <a:schemeClr val="bg1"/>
                </a:solidFill>
                <a:latin typeface="Arial" panose="020B0604020202020204" pitchFamily="34" charset="0"/>
                <a:cs typeface="Arial" panose="020B0604020202020204" pitchFamily="34" charset="0"/>
              </a:defRPr>
            </a:lvl1pPr>
          </a:lstStyle>
          <a:p>
            <a:pPr>
              <a:lnSpc>
                <a:spcPct val="100000"/>
              </a:lnSpc>
            </a:pPr>
            <a:r>
              <a:rPr lang="en-US" dirty="0">
                <a:solidFill>
                  <a:srgbClr val="183E56"/>
                </a:solidFill>
                <a:latin typeface="Arial" panose="020B0604020202020204" pitchFamily="34" charset="0"/>
                <a:cs typeface="Arial" panose="020B0604020202020204" pitchFamily="34" charset="0"/>
              </a:rPr>
              <a:t>Job Title</a:t>
            </a:r>
            <a:br>
              <a:rPr lang="en-US"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Department</a:t>
            </a:r>
            <a:br>
              <a:rPr lang="en-US" dirty="0">
                <a:solidFill>
                  <a:srgbClr val="183E56"/>
                </a:solidFill>
                <a:latin typeface="Arial" panose="020B0604020202020204" pitchFamily="34" charset="0"/>
                <a:cs typeface="Arial" panose="020B0604020202020204" pitchFamily="34" charset="0"/>
              </a:rPr>
            </a:br>
            <a:r>
              <a:rPr lang="en-US" dirty="0">
                <a:solidFill>
                  <a:srgbClr val="183E56"/>
                </a:solidFill>
                <a:latin typeface="Arial" panose="020B0604020202020204" pitchFamily="34" charset="0"/>
                <a:cs typeface="Arial" panose="020B0604020202020204" pitchFamily="34" charset="0"/>
              </a:rPr>
              <a:t>@Twitter-handle (if desired)</a:t>
            </a:r>
          </a:p>
        </p:txBody>
      </p:sp>
      <p:sp>
        <p:nvSpPr>
          <p:cNvPr id="6" name="Date Placeholder">
            <a:extLst>
              <a:ext uri="{FF2B5EF4-FFF2-40B4-BE49-F238E27FC236}">
                <a16:creationId xmlns:a16="http://schemas.microsoft.com/office/drawing/2014/main" id="{AA6F2061-5E6E-7440-8213-347350CB8141}"/>
              </a:ext>
            </a:extLst>
          </p:cNvPr>
          <p:cNvSpPr>
            <a:spLocks noGrp="1"/>
          </p:cNvSpPr>
          <p:nvPr>
            <p:ph type="dt" sz="half" idx="10"/>
          </p:nvPr>
        </p:nvSpPr>
        <p:spPr>
          <a:xfrm>
            <a:off x="838200" y="5485491"/>
            <a:ext cx="2743200" cy="365125"/>
          </a:xfrm>
          <a:prstGeom prst="rect">
            <a:avLst/>
          </a:prstGeom>
        </p:spPr>
        <p:txBody>
          <a:bodyPr/>
          <a:lstStyle>
            <a:lvl1pPr>
              <a:defRPr>
                <a:solidFill>
                  <a:schemeClr val="bg1"/>
                </a:solidFill>
              </a:defRPr>
            </a:lvl1pPr>
          </a:lstStyle>
          <a:p>
            <a:fld id="{06C531F1-065E-594C-8147-D209A7179285}" type="datetime4">
              <a:rPr lang="en-GB" smtClean="0"/>
              <a:pPr/>
              <a:t>06 October 2022</a:t>
            </a:fld>
            <a:endParaRPr lang="en-US" dirty="0"/>
          </a:p>
        </p:txBody>
      </p:sp>
      <p:sp>
        <p:nvSpPr>
          <p:cNvPr id="8" name="Footer Placeholder">
            <a:extLst>
              <a:ext uri="{FF2B5EF4-FFF2-40B4-BE49-F238E27FC236}">
                <a16:creationId xmlns:a16="http://schemas.microsoft.com/office/drawing/2014/main" id="{D23EF8DF-C331-5B47-83E0-A9DAB9AF7D2F}"/>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Tree>
    <p:extLst>
      <p:ext uri="{BB962C8B-B14F-4D97-AF65-F5344CB8AC3E}">
        <p14:creationId xmlns:p14="http://schemas.microsoft.com/office/powerpoint/2010/main" val="2765539648"/>
      </p:ext>
    </p:extLst>
  </p:cSld>
  <p:clrMapOvr>
    <a:masterClrMapping/>
  </p:clrMapOvr>
  <p:extLst>
    <p:ext uri="{DCECCB84-F9BA-43D5-87BE-67443E8EF086}">
      <p15:sldGuideLst xmlns:p15="http://schemas.microsoft.com/office/powerpoint/2012/main">
        <p15:guide id="1" orient="horz" pos="527" userDrawn="1">
          <p15:clr>
            <a:srgbClr val="FBAE40"/>
          </p15:clr>
        </p15:guide>
        <p15:guide id="2" pos="7174" userDrawn="1">
          <p15:clr>
            <a:srgbClr val="FBAE40"/>
          </p15:clr>
        </p15:guide>
        <p15:guide id="3" orient="horz" pos="3634" userDrawn="1">
          <p15:clr>
            <a:srgbClr val="FBAE40"/>
          </p15:clr>
        </p15:guide>
        <p15:guide id="4" pos="5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Single column title and content">
    <p:bg>
      <p:bgPr>
        <a:solidFill>
          <a:srgbClr val="27A0CC">
            <a:alpha val="9804"/>
          </a:srgbClr>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27A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4" name="Footer Placeholder">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0" name="Title">
            <a:extLst>
              <a:ext uri="{FF2B5EF4-FFF2-40B4-BE49-F238E27FC236}">
                <a16:creationId xmlns:a16="http://schemas.microsoft.com/office/drawing/2014/main" id="{F86CEC68-96A8-9942-B57F-300C064ECCC8}"/>
              </a:ext>
            </a:extLst>
          </p:cNvPr>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lvl1pPr>
          </a:lstStyle>
          <a:p>
            <a:r>
              <a:rPr lang="en-US" dirty="0"/>
              <a:t>Add your heading here</a:t>
            </a:r>
          </a:p>
        </p:txBody>
      </p:sp>
      <p:sp>
        <p:nvSpPr>
          <p:cNvPr id="11" name="Content Placeholder">
            <a:extLst>
              <a:ext uri="{FF2B5EF4-FFF2-40B4-BE49-F238E27FC236}">
                <a16:creationId xmlns:a16="http://schemas.microsoft.com/office/drawing/2014/main" id="{485AD947-1A1D-1741-9924-A4BD848EB59D}"/>
              </a:ext>
            </a:extLst>
          </p:cNvP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1800">
                <a:solidFill>
                  <a:schemeClr val="tx1"/>
                </a:solidFill>
              </a:defRPr>
            </a:lvl5pPr>
          </a:lstStyle>
          <a:p>
            <a:pPr lvl="0"/>
            <a:r>
              <a:rPr lang="en-US" dirty="0"/>
              <a:t>Single column</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649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_Single column title and content">
    <p:bg>
      <p:bgPr>
        <a:solidFill>
          <a:srgbClr val="00A3A6">
            <a:alpha val="9804"/>
          </a:srgbClr>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4" name="Footer Placeholder">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9" name="Title">
            <a:extLst>
              <a:ext uri="{FF2B5EF4-FFF2-40B4-BE49-F238E27FC236}">
                <a16:creationId xmlns:a16="http://schemas.microsoft.com/office/drawing/2014/main" id="{2ABAF583-29A6-2E47-8107-77BF62EAA799}"/>
              </a:ext>
            </a:extLst>
          </p:cNvPr>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lvl1pPr>
          </a:lstStyle>
          <a:p>
            <a:r>
              <a:rPr lang="en-US" dirty="0"/>
              <a:t>Add your heading here</a:t>
            </a:r>
          </a:p>
        </p:txBody>
      </p:sp>
      <p:sp>
        <p:nvSpPr>
          <p:cNvPr id="11" name="Content Placeholder">
            <a:extLst>
              <a:ext uri="{FF2B5EF4-FFF2-40B4-BE49-F238E27FC236}">
                <a16:creationId xmlns:a16="http://schemas.microsoft.com/office/drawing/2014/main" id="{84E6AC44-311B-3642-9476-91E530FC2417}"/>
              </a:ext>
            </a:extLst>
          </p:cNvP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2"/>
                </a:solidFill>
              </a:defRPr>
            </a:lvl2pPr>
            <a:lvl3pPr>
              <a:spcAft>
                <a:spcPts val="500"/>
              </a:spcAft>
              <a:defRPr sz="2400">
                <a:solidFill>
                  <a:schemeClr val="tx2"/>
                </a:solidFill>
              </a:defRPr>
            </a:lvl3pPr>
            <a:lvl4pPr>
              <a:spcAft>
                <a:spcPts val="500"/>
              </a:spcAft>
              <a:defRPr sz="2000">
                <a:solidFill>
                  <a:schemeClr val="tx2"/>
                </a:solidFill>
              </a:defRPr>
            </a:lvl4pPr>
            <a:lvl5pPr>
              <a:spcAft>
                <a:spcPts val="500"/>
              </a:spcAft>
              <a:defRPr sz="1800">
                <a:solidFill>
                  <a:schemeClr val="tx2"/>
                </a:solidFill>
              </a:defRPr>
            </a:lvl5pPr>
          </a:lstStyle>
          <a:p>
            <a:pPr lvl="0"/>
            <a:r>
              <a:rPr lang="en-US" dirty="0"/>
              <a:t>Single column</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Graphic 11">
            <a:extLst>
              <a:ext uri="{FF2B5EF4-FFF2-40B4-BE49-F238E27FC236}">
                <a16:creationId xmlns:a16="http://schemas.microsoft.com/office/drawing/2014/main" id="{C7B74128-94B8-42EF-979E-64BCFFCD8B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0057" y="6177515"/>
            <a:ext cx="1931472" cy="511874"/>
          </a:xfrm>
          <a:prstGeom prst="rect">
            <a:avLst/>
          </a:prstGeom>
        </p:spPr>
      </p:pic>
    </p:spTree>
    <p:extLst>
      <p:ext uri="{BB962C8B-B14F-4D97-AF65-F5344CB8AC3E}">
        <p14:creationId xmlns:p14="http://schemas.microsoft.com/office/powerpoint/2010/main" val="232216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ingle column title and content">
    <p:bg>
      <p:bgPr>
        <a:solidFill>
          <a:srgbClr val="F5F5F6"/>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4" name="Footer Placeholder">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2" name="Title"/>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lvl1pPr>
          </a:lstStyle>
          <a:p>
            <a:r>
              <a:rPr lang="en-US" dirty="0"/>
              <a:t>Add your heading here</a:t>
            </a:r>
          </a:p>
        </p:txBody>
      </p:sp>
      <p:sp>
        <p:nvSpPr>
          <p:cNvPr id="3" name="Content Placeholde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1800">
                <a:solidFill>
                  <a:schemeClr val="tx1"/>
                </a:solidFill>
              </a:defRPr>
            </a:lvl5pPr>
          </a:lstStyle>
          <a:p>
            <a:pPr lvl="0"/>
            <a:r>
              <a:rPr lang="en-US" dirty="0"/>
              <a:t>Single column</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1248114"/>
      </p:ext>
    </p:extLst>
  </p:cSld>
  <p:clrMapOvr>
    <a:masterClrMapping/>
  </p:clrMapOvr>
  <p:extLst>
    <p:ext uri="{DCECCB84-F9BA-43D5-87BE-67443E8EF086}">
      <p15:sldGuideLst xmlns:p15="http://schemas.microsoft.com/office/powerpoint/2012/main">
        <p15:guide id="1" pos="529" userDrawn="1">
          <p15:clr>
            <a:srgbClr val="FBAE40"/>
          </p15:clr>
        </p15:guide>
        <p15:guide id="2" pos="7174" userDrawn="1">
          <p15:clr>
            <a:srgbClr val="FBAE40"/>
          </p15:clr>
        </p15:guide>
        <p15:guide id="3" orient="horz" pos="391" userDrawn="1">
          <p15:clr>
            <a:srgbClr val="FBAE40"/>
          </p15:clr>
        </p15:guide>
        <p15:guide id="4" orient="horz" pos="363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lumn text and content">
    <p:bg>
      <p:bgPr>
        <a:solidFill>
          <a:srgbClr val="F5F5F6"/>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rgbClr val="18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5" name="Footer Placeholder">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7" name="Title">
            <a:extLst>
              <a:ext uri="{FF2B5EF4-FFF2-40B4-BE49-F238E27FC236}">
                <a16:creationId xmlns:a16="http://schemas.microsoft.com/office/drawing/2014/main" id="{BF8E2729-03F2-4F77-BF33-CCC290F9D763}"/>
              </a:ext>
            </a:extLst>
          </p:cNvPr>
          <p:cNvSpPr>
            <a:spLocks noGrp="1"/>
          </p:cNvSpPr>
          <p:nvPr>
            <p:ph type="title" hasCustomPrompt="1"/>
          </p:nvPr>
        </p:nvSpPr>
        <p:spPr>
          <a:xfrm>
            <a:off x="838200" y="642126"/>
            <a:ext cx="10515600" cy="526298"/>
          </a:xfrm>
          <a:prstGeom prst="rect">
            <a:avLst/>
          </a:prstGeom>
        </p:spPr>
        <p:txBody>
          <a:bodyPr>
            <a:spAutoFit/>
          </a:bodyPr>
          <a:lstStyle>
            <a:lvl1pPr>
              <a:defRPr sz="3600"/>
            </a:lvl1pPr>
          </a:lstStyle>
          <a:p>
            <a:r>
              <a:rPr lang="en-US" dirty="0"/>
              <a:t>Add your heading here</a:t>
            </a:r>
          </a:p>
        </p:txBody>
      </p:sp>
      <p:sp>
        <p:nvSpPr>
          <p:cNvPr id="3" name="Content Placeholder 1"/>
          <p:cNvSpPr>
            <a:spLocks noGrp="1"/>
          </p:cNvSpPr>
          <p:nvPr>
            <p:ph sz="half" idx="1" hasCustomPrompt="1"/>
          </p:nvPr>
        </p:nvSpPr>
        <p:spPr>
          <a:xfrm>
            <a:off x="838200" y="1422595"/>
            <a:ext cx="4961351" cy="2375394"/>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dirty="0"/>
              <a:t>Column one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hasCustomPrompt="1"/>
          </p:nvPr>
        </p:nvSpPr>
        <p:spPr>
          <a:xfrm>
            <a:off x="6172200" y="1422595"/>
            <a:ext cx="5199743" cy="2375394"/>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dirty="0"/>
              <a:t>Column two</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5771688"/>
      </p:ext>
    </p:extLst>
  </p:cSld>
  <p:clrMapOvr>
    <a:masterClrMapping/>
  </p:clrMapOvr>
  <p:extLst>
    <p:ext uri="{DCECCB84-F9BA-43D5-87BE-67443E8EF086}">
      <p15:sldGuideLst xmlns:p15="http://schemas.microsoft.com/office/powerpoint/2012/main">
        <p15:guide id="1" pos="529" userDrawn="1">
          <p15:clr>
            <a:srgbClr val="FBAE40"/>
          </p15:clr>
        </p15:guide>
        <p15:guide id="2" orient="horz" pos="391" userDrawn="1">
          <p15:clr>
            <a:srgbClr val="FBAE40"/>
          </p15:clr>
        </p15:guide>
        <p15:guide id="3" pos="7174" userDrawn="1">
          <p15:clr>
            <a:srgbClr val="FBAE40"/>
          </p15:clr>
        </p15:guide>
        <p15:guide id="4" orient="horz" pos="363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rt page - minimal footer">
    <p:bg>
      <p:bgPr>
        <a:solidFill>
          <a:srgbClr val="F5F5F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447637"/>
      </p:ext>
    </p:extLst>
  </p:cSld>
  <p:clrMapOvr>
    <a:masterClrMapping/>
  </p:clrMapOvr>
  <p:extLst>
    <p:ext uri="{DCECCB84-F9BA-43D5-87BE-67443E8EF086}">
      <p15:sldGuideLst xmlns:p15="http://schemas.microsoft.com/office/powerpoint/2012/main">
        <p15:guide id="1" pos="529" userDrawn="1">
          <p15:clr>
            <a:srgbClr val="FBAE40"/>
          </p15:clr>
        </p15:guide>
        <p15:guide id="2" pos="7174" userDrawn="1">
          <p15:clr>
            <a:srgbClr val="FBAE40"/>
          </p15:clr>
        </p15:guide>
        <p15:guide id="3" orient="horz" pos="391" userDrawn="1">
          <p15:clr>
            <a:srgbClr val="FBAE40"/>
          </p15:clr>
        </p15:guide>
        <p15:guide id="4" orient="horz" pos="363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imple quote slide">
    <p:bg>
      <p:bgPr>
        <a:solidFill>
          <a:srgbClr val="F5F5F6"/>
        </a:solidFill>
        <a:effectLst/>
      </p:bgPr>
    </p:bg>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4823432E-3586-604D-92FD-6766ABAEBE02}"/>
              </a:ext>
            </a:extLst>
          </p:cNvPr>
          <p:cNvSpPr>
            <a:spLocks noGrp="1"/>
          </p:cNvSpPr>
          <p:nvPr>
            <p:ph type="title" hasCustomPrompt="1"/>
          </p:nvPr>
        </p:nvSpPr>
        <p:spPr>
          <a:xfrm>
            <a:off x="838200" y="2944961"/>
            <a:ext cx="10515600" cy="877163"/>
          </a:xfrm>
          <a:prstGeom prst="rect">
            <a:avLst/>
          </a:prstGeom>
        </p:spPr>
        <p:txBody>
          <a:bodyPr tIns="0" rIns="0" bIns="0" anchor="t" anchorCtr="0">
            <a:spAutoFit/>
          </a:bodyPr>
          <a:lstStyle>
            <a:lvl1pPr algn="l">
              <a:defRPr sz="6000" b="0">
                <a:solidFill>
                  <a:srgbClr val="003C57"/>
                </a:solidFill>
              </a:defRPr>
            </a:lvl1pPr>
          </a:lstStyle>
          <a:p>
            <a:r>
              <a:rPr lang="en-US" dirty="0"/>
              <a:t>“Simple quote.”</a:t>
            </a:r>
          </a:p>
        </p:txBody>
      </p:sp>
      <p:sp>
        <p:nvSpPr>
          <p:cNvPr id="7" name="Author">
            <a:extLst>
              <a:ext uri="{FF2B5EF4-FFF2-40B4-BE49-F238E27FC236}">
                <a16:creationId xmlns:a16="http://schemas.microsoft.com/office/drawing/2014/main" id="{5098D52F-C970-2B40-8239-2E25388E3E8D}"/>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rgbClr val="003C5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a:t>
            </a:r>
          </a:p>
        </p:txBody>
      </p:sp>
    </p:spTree>
    <p:extLst>
      <p:ext uri="{BB962C8B-B14F-4D97-AF65-F5344CB8AC3E}">
        <p14:creationId xmlns:p14="http://schemas.microsoft.com/office/powerpoint/2010/main" val="2709065309"/>
      </p:ext>
    </p:extLst>
  </p:cSld>
  <p:clrMapOvr>
    <a:masterClrMapping/>
  </p:clrMapOvr>
  <p:extLst>
    <p:ext uri="{DCECCB84-F9BA-43D5-87BE-67443E8EF086}">
      <p15:sldGuideLst xmlns:p15="http://schemas.microsoft.com/office/powerpoint/2012/main">
        <p15:guide id="1" orient="horz" pos="436" userDrawn="1">
          <p15:clr>
            <a:srgbClr val="FBAE40"/>
          </p15:clr>
        </p15:guide>
        <p15:guide id="2" orient="horz" pos="3634" userDrawn="1">
          <p15:clr>
            <a:srgbClr val="FBAE40"/>
          </p15:clr>
        </p15:guide>
        <p15:guide id="3" pos="529" userDrawn="1">
          <p15:clr>
            <a:srgbClr val="FBAE40"/>
          </p15:clr>
        </p15:guide>
        <p15:guide id="4" pos="717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slide_Ocean blue">
    <p:bg>
      <p:bgPr>
        <a:solidFill>
          <a:srgbClr val="206095"/>
        </a:solidFill>
        <a:effectLst/>
      </p:bgPr>
    </p:bg>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Line">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a:extLst>
              <a:ext uri="{FF2B5EF4-FFF2-40B4-BE49-F238E27FC236}">
                <a16:creationId xmlns:a16="http://schemas.microsoft.com/office/drawing/2014/main" id="{B4C955DF-BE42-D34D-9E3E-CC9BF3A6DE30}"/>
              </a:ext>
            </a:extLst>
          </p:cNvPr>
          <p:cNvSpPr>
            <a:spLocks noGrp="1"/>
          </p:cNvSpPr>
          <p:nvPr>
            <p:ph type="title" hasCustomPrompt="1"/>
          </p:nvPr>
        </p:nvSpPr>
        <p:spPr>
          <a:xfrm>
            <a:off x="838200" y="2769528"/>
            <a:ext cx="10515600" cy="1052596"/>
          </a:xfrm>
          <a:prstGeom prst="rect">
            <a:avLst/>
          </a:prstGeom>
        </p:spPr>
        <p:txBody>
          <a:bodyPr lIns="0" tIns="0" rIns="0" bIns="0" anchor="t" anchorCtr="0">
            <a:spAutoFit/>
          </a:bodyPr>
          <a:lstStyle>
            <a:lvl1pPr algn="l">
              <a:defRPr sz="7200">
                <a:solidFill>
                  <a:schemeClr val="bg1"/>
                </a:solidFill>
              </a:defRPr>
            </a:lvl1pPr>
          </a:lstStyle>
          <a:p>
            <a:r>
              <a:rPr lang="en-US" dirty="0"/>
              <a:t>Section slide</a:t>
            </a:r>
          </a:p>
        </p:txBody>
      </p:sp>
      <p:sp>
        <p:nvSpPr>
          <p:cNvPr id="13" name="Subtitle">
            <a:extLst>
              <a:ext uri="{FF2B5EF4-FFF2-40B4-BE49-F238E27FC236}">
                <a16:creationId xmlns:a16="http://schemas.microsoft.com/office/drawing/2014/main" id="{622D5613-4A3F-4C4D-AB7A-78FCC248ADED}"/>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380398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slide_Sky blue">
    <p:bg>
      <p:bgPr>
        <a:solidFill>
          <a:srgbClr val="27A0CC"/>
        </a:solidFill>
        <a:effectLst/>
      </p:bgPr>
    </p:bg>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cxnSp>
        <p:nvCxnSpPr>
          <p:cNvPr id="10" name="Line">
            <a:extLst>
              <a:ext uri="{FF2B5EF4-FFF2-40B4-BE49-F238E27FC236}">
                <a16:creationId xmlns:a16="http://schemas.microsoft.com/office/drawing/2014/main" id="{D13A9CD3-E6C3-0344-974D-58215B0ABAAA}"/>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itle">
            <a:extLst>
              <a:ext uri="{FF2B5EF4-FFF2-40B4-BE49-F238E27FC236}">
                <a16:creationId xmlns:a16="http://schemas.microsoft.com/office/drawing/2014/main" id="{A07FCA63-88F4-0D40-B646-DB3E33AA931D}"/>
              </a:ext>
            </a:extLst>
          </p:cNvPr>
          <p:cNvSpPr>
            <a:spLocks noGrp="1"/>
          </p:cNvSpPr>
          <p:nvPr>
            <p:ph type="title" hasCustomPrompt="1"/>
          </p:nvPr>
        </p:nvSpPr>
        <p:spPr>
          <a:xfrm>
            <a:off x="838200" y="2769528"/>
            <a:ext cx="10515600" cy="1052596"/>
          </a:xfrm>
          <a:prstGeom prst="rect">
            <a:avLst/>
          </a:prstGeom>
        </p:spPr>
        <p:txBody>
          <a:bodyPr lIns="0" tIns="0" rIns="0" bIns="0" anchor="t" anchorCtr="0">
            <a:spAutoFit/>
          </a:bodyPr>
          <a:lstStyle>
            <a:lvl1pPr algn="l">
              <a:defRPr sz="7200">
                <a:solidFill>
                  <a:schemeClr val="bg1"/>
                </a:solidFill>
              </a:defRPr>
            </a:lvl1pPr>
          </a:lstStyle>
          <a:p>
            <a:r>
              <a:rPr lang="en-US" dirty="0"/>
              <a:t>Section slide</a:t>
            </a:r>
          </a:p>
        </p:txBody>
      </p:sp>
      <p:sp>
        <p:nvSpPr>
          <p:cNvPr id="16" name="Subtitle">
            <a:extLst>
              <a:ext uri="{FF2B5EF4-FFF2-40B4-BE49-F238E27FC236}">
                <a16:creationId xmlns:a16="http://schemas.microsoft.com/office/drawing/2014/main" id="{680E1A51-C56D-6C4C-90F5-70BA71A10A6C}"/>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346074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slide_Aqua teal">
    <p:bg>
      <p:bgPr>
        <a:solidFill>
          <a:srgbClr val="00A3A6"/>
        </a:solidFill>
        <a:effectLst/>
      </p:bgPr>
    </p:bg>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7" name="Title">
            <a:extLst>
              <a:ext uri="{FF2B5EF4-FFF2-40B4-BE49-F238E27FC236}">
                <a16:creationId xmlns:a16="http://schemas.microsoft.com/office/drawing/2014/main" id="{1FFF5308-8243-A94B-81A6-3885912D01F0}"/>
              </a:ext>
            </a:extLst>
          </p:cNvPr>
          <p:cNvSpPr>
            <a:spLocks noGrp="1"/>
          </p:cNvSpPr>
          <p:nvPr>
            <p:ph type="title" hasCustomPrompt="1"/>
          </p:nvPr>
        </p:nvSpPr>
        <p:spPr>
          <a:xfrm>
            <a:off x="838200" y="2769528"/>
            <a:ext cx="10515600" cy="1052596"/>
          </a:xfrm>
          <a:prstGeom prst="rect">
            <a:avLst/>
          </a:prstGeom>
        </p:spPr>
        <p:txBody>
          <a:bodyPr lIns="0" tIns="0" rIns="0" bIns="0" anchor="t" anchorCtr="0">
            <a:spAutoFit/>
          </a:bodyPr>
          <a:lstStyle>
            <a:lvl1pPr algn="l">
              <a:defRPr sz="7200">
                <a:solidFill>
                  <a:schemeClr val="bg1"/>
                </a:solidFill>
              </a:defRPr>
            </a:lvl1pPr>
          </a:lstStyle>
          <a:p>
            <a:r>
              <a:rPr lang="en-US" dirty="0"/>
              <a:t>Section slide</a:t>
            </a:r>
          </a:p>
        </p:txBody>
      </p:sp>
      <p:sp>
        <p:nvSpPr>
          <p:cNvPr id="16" name="Subtitle">
            <a:extLst>
              <a:ext uri="{FF2B5EF4-FFF2-40B4-BE49-F238E27FC236}">
                <a16:creationId xmlns:a16="http://schemas.microsoft.com/office/drawing/2014/main" id="{5903921C-6D50-A849-B477-5BE38F246FF8}"/>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10" name="Line">
            <a:extLst>
              <a:ext uri="{FF2B5EF4-FFF2-40B4-BE49-F238E27FC236}">
                <a16:creationId xmlns:a16="http://schemas.microsoft.com/office/drawing/2014/main" id="{9BEE2D9E-3E87-ED40-89C2-DBA774F1F211}"/>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7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ingle column title and content">
    <p:bg>
      <p:bgPr>
        <a:solidFill>
          <a:srgbClr val="206095">
            <a:alpha val="9804"/>
          </a:srgbClr>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206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4" name="Footer Placeholder">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0" name="Title">
            <a:extLst>
              <a:ext uri="{FF2B5EF4-FFF2-40B4-BE49-F238E27FC236}">
                <a16:creationId xmlns:a16="http://schemas.microsoft.com/office/drawing/2014/main" id="{5529D046-3304-C048-A259-4072E1685AD1}"/>
              </a:ext>
            </a:extLst>
          </p:cNvPr>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solidFill>
                  <a:schemeClr val="tx1"/>
                </a:solidFill>
              </a:defRPr>
            </a:lvl1pPr>
          </a:lstStyle>
          <a:p>
            <a:r>
              <a:rPr lang="en-US" dirty="0"/>
              <a:t>Add your heading here</a:t>
            </a:r>
          </a:p>
        </p:txBody>
      </p:sp>
      <p:sp>
        <p:nvSpPr>
          <p:cNvPr id="11" name="Content Placeholder">
            <a:extLst>
              <a:ext uri="{FF2B5EF4-FFF2-40B4-BE49-F238E27FC236}">
                <a16:creationId xmlns:a16="http://schemas.microsoft.com/office/drawing/2014/main" id="{CAD29F18-7F8F-834A-916E-5882B73CE807}"/>
              </a:ext>
            </a:extLst>
          </p:cNvP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1800">
                <a:solidFill>
                  <a:schemeClr val="tx1"/>
                </a:solidFill>
              </a:defRPr>
            </a:lvl5pPr>
          </a:lstStyle>
          <a:p>
            <a:pPr lvl="0"/>
            <a:r>
              <a:rPr lang="en-US" dirty="0"/>
              <a:t>Single column</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Graphic 11">
            <a:extLst>
              <a:ext uri="{FF2B5EF4-FFF2-40B4-BE49-F238E27FC236}">
                <a16:creationId xmlns:a16="http://schemas.microsoft.com/office/drawing/2014/main" id="{35E98506-A606-41A6-9DD2-7975C5C8F9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0057" y="6177515"/>
            <a:ext cx="1931472" cy="511874"/>
          </a:xfrm>
          <a:prstGeom prst="rect">
            <a:avLst/>
          </a:prstGeom>
        </p:spPr>
      </p:pic>
    </p:spTree>
    <p:extLst>
      <p:ext uri="{BB962C8B-B14F-4D97-AF65-F5344CB8AC3E}">
        <p14:creationId xmlns:p14="http://schemas.microsoft.com/office/powerpoint/2010/main" val="84907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6"/>
        </a:solidFill>
        <a:effectLst/>
      </p:bgPr>
    </p:bg>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6DBF0174-0E48-4922-B59E-9E207247D338}"/>
              </a:ext>
            </a:extLst>
          </p:cNvPr>
          <p:cNvSpPr>
            <a:spLocks noGrp="1"/>
          </p:cNvSpPr>
          <p:nvPr>
            <p:ph type="title"/>
          </p:nvPr>
        </p:nvSpPr>
        <p:spPr>
          <a:xfrm>
            <a:off x="838200" y="826982"/>
            <a:ext cx="7379711" cy="2149034"/>
          </a:xfrm>
          <a:prstGeom prst="rect">
            <a:avLst/>
          </a:prstGeom>
        </p:spPr>
        <p:txBody>
          <a:bodyPr vert="horz" lIns="0" tIns="0" rIns="0" bIns="0" rtlCol="0" anchor="t" anchorCtr="0">
            <a:normAutofit/>
          </a:bodyPr>
          <a:lstStyle/>
          <a:p>
            <a:r>
              <a:rPr lang="en-US" dirty="0"/>
              <a:t>Write your title here </a:t>
            </a:r>
            <a:br>
              <a:rPr lang="en-US" dirty="0"/>
            </a:br>
            <a:r>
              <a:rPr lang="en-US" dirty="0"/>
              <a:t>(in sentence case)</a:t>
            </a:r>
            <a:endParaRPr lang="en-GB" dirty="0"/>
          </a:p>
        </p:txBody>
      </p:sp>
      <p:cxnSp>
        <p:nvCxnSpPr>
          <p:cNvPr id="15" name="Line">
            <a:extLst>
              <a:ext uri="{FF2B5EF4-FFF2-40B4-BE49-F238E27FC236}">
                <a16:creationId xmlns:a16="http://schemas.microsoft.com/office/drawing/2014/main" id="{6E5DCB11-47E3-BC4E-87BE-ED66A7AC92CD}"/>
              </a:ext>
            </a:extLst>
          </p:cNvPr>
          <p:cNvCxnSpPr>
            <a:cxnSpLocks/>
          </p:cNvCxnSpPr>
          <p:nvPr userDrawn="1"/>
        </p:nvCxnSpPr>
        <p:spPr>
          <a:xfrm>
            <a:off x="822000"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D0081CDA-ECB1-443B-BCFA-5ED3827DD9E9}"/>
              </a:ext>
              <a:ext uri="{C183D7F6-B498-43B3-948B-1728B52AA6E4}">
                <adec:decorative xmlns:adec="http://schemas.microsoft.com/office/drawing/2017/decorative" val="1"/>
              </a:ext>
            </a:extLst>
          </p:cNvPr>
          <p:cNvPicPr>
            <a:picLocks noChangeAspect="1"/>
          </p:cNvPicPr>
          <p:nvPr userDrawn="1"/>
        </p:nvPicPr>
        <p:blipFill>
          <a:blip r:embed="rId13">
            <a:extLst>
              <a:ext uri="{96DAC541-7B7A-43D3-8B79-37D633B846F1}">
                <asvg:svgBlip xmlns:asvg="http://schemas.microsoft.com/office/drawing/2016/SVG/main" r:embed="rId14"/>
              </a:ext>
            </a:extLst>
          </a:blip>
          <a:srcRect/>
          <a:stretch/>
        </p:blipFill>
        <p:spPr>
          <a:xfrm>
            <a:off x="13002689" y="3715718"/>
            <a:ext cx="1747783" cy="1989690"/>
          </a:xfrm>
          <a:prstGeom prst="rect">
            <a:avLst/>
          </a:prstGeom>
        </p:spPr>
      </p:pic>
    </p:spTree>
    <p:extLst>
      <p:ext uri="{BB962C8B-B14F-4D97-AF65-F5344CB8AC3E}">
        <p14:creationId xmlns:p14="http://schemas.microsoft.com/office/powerpoint/2010/main" val="25979104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708" r:id="rId4"/>
    <p:sldLayoutId id="2147483724" r:id="rId5"/>
    <p:sldLayoutId id="2147483689" r:id="rId6"/>
    <p:sldLayoutId id="2147483675" r:id="rId7"/>
    <p:sldLayoutId id="2147483677" r:id="rId8"/>
    <p:sldLayoutId id="2147483713" r:id="rId9"/>
    <p:sldLayoutId id="2147483715" r:id="rId10"/>
    <p:sldLayoutId id="2147483717" r:id="rId11"/>
  </p:sldLayoutIdLst>
  <p:hf sldNum="0" hdr="0"/>
  <p:txStyles>
    <p:titleStyle>
      <a:lvl1pPr algn="l" defTabSz="914400" rtl="0" eaLnBrk="1" latinLnBrk="0" hangingPunct="1">
        <a:lnSpc>
          <a:spcPct val="95000"/>
        </a:lnSpc>
        <a:spcBef>
          <a:spcPct val="0"/>
        </a:spcBef>
        <a:spcAft>
          <a:spcPts val="1000"/>
        </a:spcAft>
        <a:buNone/>
        <a:defRPr sz="4800" b="1" kern="1200" baseline="0">
          <a:solidFill>
            <a:srgbClr val="003C57"/>
          </a:solidFill>
          <a:latin typeface="+mj-lt"/>
          <a:ea typeface="+mj-ea"/>
          <a:cs typeface="+mj-cs"/>
        </a:defRPr>
      </a:lvl1pPr>
    </p:titleStyle>
    <p:bodyStyle>
      <a:lvl1pPr marL="252000" indent="-252000" algn="l" defTabSz="914400" rtl="0" eaLnBrk="1" latinLnBrk="0" hangingPunct="1">
        <a:lnSpc>
          <a:spcPct val="110000"/>
        </a:lnSpc>
        <a:spcBef>
          <a:spcPts val="0"/>
        </a:spcBef>
        <a:spcAft>
          <a:spcPts val="500"/>
        </a:spcAft>
        <a:buFont typeface="Arial" panose="020B0604020202020204" pitchFamily="34" charset="0"/>
        <a:buChar char="•"/>
        <a:defRPr sz="3200" kern="1200">
          <a:solidFill>
            <a:srgbClr val="003C57"/>
          </a:solidFill>
          <a:latin typeface="+mn-lt"/>
          <a:ea typeface="+mn-ea"/>
          <a:cs typeface="+mn-cs"/>
        </a:defRPr>
      </a:lvl1pPr>
      <a:lvl2pPr marL="468000" indent="-216000" algn="l" defTabSz="914400" rtl="0" eaLnBrk="1" latinLnBrk="0" hangingPunct="1">
        <a:lnSpc>
          <a:spcPct val="110000"/>
        </a:lnSpc>
        <a:spcBef>
          <a:spcPts val="0"/>
        </a:spcBef>
        <a:spcAft>
          <a:spcPts val="500"/>
        </a:spcAft>
        <a:buFont typeface="Arial" panose="020B0604020202020204" pitchFamily="34" charset="0"/>
        <a:buChar char="•"/>
        <a:defRPr sz="2800" kern="1200">
          <a:solidFill>
            <a:srgbClr val="003C57"/>
          </a:solidFill>
          <a:latin typeface="+mn-lt"/>
          <a:ea typeface="+mn-ea"/>
          <a:cs typeface="+mn-cs"/>
        </a:defRPr>
      </a:lvl2pPr>
      <a:lvl3pPr marL="648000" indent="-180000" algn="l" defTabSz="914400" rtl="0" eaLnBrk="1" latinLnBrk="0" hangingPunct="1">
        <a:lnSpc>
          <a:spcPct val="110000"/>
        </a:lnSpc>
        <a:spcBef>
          <a:spcPts val="0"/>
        </a:spcBef>
        <a:spcAft>
          <a:spcPts val="500"/>
        </a:spcAft>
        <a:buFont typeface="Arial" panose="020B0604020202020204" pitchFamily="34" charset="0"/>
        <a:buChar char="•"/>
        <a:defRPr sz="2400" kern="1200">
          <a:solidFill>
            <a:srgbClr val="003C57"/>
          </a:solidFill>
          <a:latin typeface="+mn-lt"/>
          <a:ea typeface="+mn-ea"/>
          <a:cs typeface="+mn-cs"/>
        </a:defRPr>
      </a:lvl3pPr>
      <a:lvl4pPr marL="828000" indent="-180000" algn="l" defTabSz="914400" rtl="0" eaLnBrk="1" latinLnBrk="0" hangingPunct="1">
        <a:lnSpc>
          <a:spcPct val="110000"/>
        </a:lnSpc>
        <a:spcBef>
          <a:spcPts val="0"/>
        </a:spcBef>
        <a:spcAft>
          <a:spcPts val="500"/>
        </a:spcAft>
        <a:buFont typeface="Arial" panose="020B0604020202020204" pitchFamily="34" charset="0"/>
        <a:buChar char="•"/>
        <a:defRPr sz="2000" kern="1200">
          <a:solidFill>
            <a:srgbClr val="003C57"/>
          </a:solidFill>
          <a:latin typeface="+mn-lt"/>
          <a:ea typeface="+mn-ea"/>
          <a:cs typeface="+mn-cs"/>
        </a:defRPr>
      </a:lvl4pPr>
      <a:lvl5pPr marL="1008000" indent="-180000" algn="l" defTabSz="914400" rtl="0" eaLnBrk="1" latinLnBrk="0" hangingPunct="1">
        <a:lnSpc>
          <a:spcPct val="110000"/>
        </a:lnSpc>
        <a:spcBef>
          <a:spcPts val="0"/>
        </a:spcBef>
        <a:spcAft>
          <a:spcPts val="500"/>
        </a:spcAft>
        <a:buFont typeface="Arial" panose="020B0604020202020204" pitchFamily="34" charset="0"/>
        <a:buChar char="•"/>
        <a:defRPr sz="1800" kern="1200">
          <a:solidFill>
            <a:srgbClr val="003C5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3634" userDrawn="1">
          <p15:clr>
            <a:srgbClr val="F26B43"/>
          </p15:clr>
        </p15:guide>
        <p15:guide id="3" pos="7174" userDrawn="1">
          <p15:clr>
            <a:srgbClr val="F26B43"/>
          </p15:clr>
        </p15:guide>
        <p15:guide id="4" orient="horz" pos="39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mailto:DQHub@ons.gov.uk" TargetMode="External"/><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mailto:ASAP@ons.gov.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analysisfunction.civilservice.gov.uk/policy-store/user-engagement-top-tips/" TargetMode="External"/><Relationship Id="rId13" Type="http://schemas.openxmlformats.org/officeDocument/2006/relationships/hyperlink" Target="https://bpi-courses.github.io/Introduction_to_data_quality_assessments/" TargetMode="External"/><Relationship Id="rId18" Type="http://schemas.openxmlformats.org/officeDocument/2006/relationships/hyperlink" Target="https://www.gov.uk/government/news/meet-the-data-quality-dimensions" TargetMode="External"/><Relationship Id="rId3" Type="http://schemas.openxmlformats.org/officeDocument/2006/relationships/slide" Target="slide4.xml"/><Relationship Id="rId21" Type="http://schemas.openxmlformats.org/officeDocument/2006/relationships/slide" Target="slide1.xml"/><Relationship Id="rId7" Type="http://schemas.openxmlformats.org/officeDocument/2006/relationships/hyperlink" Target="https://www.gov.uk/government/publications/government-analysis-functional-standard--2" TargetMode="External"/><Relationship Id="rId12" Type="http://schemas.openxmlformats.org/officeDocument/2006/relationships/hyperlink" Target="https://bpi-courses.github.io/Introduction_to_Data_Quality/" TargetMode="External"/><Relationship Id="rId17" Type="http://schemas.openxmlformats.org/officeDocument/2006/relationships/hyperlink" Target="https://bpi-courses.github.io/Data-Quality-Action-Plans/" TargetMode="External"/><Relationship Id="rId2" Type="http://schemas.openxmlformats.org/officeDocument/2006/relationships/slide" Target="slide3.xml"/><Relationship Id="rId16" Type="http://schemas.openxmlformats.org/officeDocument/2006/relationships/hyperlink" Target="https://best-practice-and-impact.github.io/admin-data-quality-stats/index.html" TargetMode="External"/><Relationship Id="rId20" Type="http://schemas.openxmlformats.org/officeDocument/2006/relationships/hyperlink" Target="mailto:DQHub@ons.gov.uk" TargetMode="External"/><Relationship Id="rId1" Type="http://schemas.openxmlformats.org/officeDocument/2006/relationships/slideLayout" Target="../slideLayouts/slideLayout11.xml"/><Relationship Id="rId6" Type="http://schemas.openxmlformats.org/officeDocument/2006/relationships/hyperlink" Target="https://assets.publishing.service.gov.uk/government/uploads/system/uploads/attachment_data/file/416478/aqua_book_final_web.pdf" TargetMode="External"/><Relationship Id="rId11" Type="http://schemas.openxmlformats.org/officeDocument/2006/relationships/hyperlink" Target="https://www.gov.uk/government/publications/the-government-data-quality-framework/the-government-data-quality-framework" TargetMode="External"/><Relationship Id="rId5" Type="http://schemas.openxmlformats.org/officeDocument/2006/relationships/slide" Target="slide2.xml"/><Relationship Id="rId15" Type="http://schemas.openxmlformats.org/officeDocument/2006/relationships/hyperlink" Target="https://osr.statisticsauthority.gov.uk/guidance/administrative-data-and-official-statistics/" TargetMode="External"/><Relationship Id="rId10" Type="http://schemas.openxmlformats.org/officeDocument/2006/relationships/hyperlink" Target="mailto:ASAP@ons.gov.uk" TargetMode="External"/><Relationship Id="rId19" Type="http://schemas.openxmlformats.org/officeDocument/2006/relationships/hyperlink" Target="https://osr.statisticsauthority.gov.uk/guidance/administrative-data-and-official-statistics/quality-assurance-four-key-areas-of-practice/" TargetMode="External"/><Relationship Id="rId4" Type="http://schemas.openxmlformats.org/officeDocument/2006/relationships/slide" Target="slide5.xml"/><Relationship Id="rId9" Type="http://schemas.openxmlformats.org/officeDocument/2006/relationships/hyperlink" Target="mailto:External.Affairs@ons.gov.uk" TargetMode="External"/><Relationship Id="rId14" Type="http://schemas.openxmlformats.org/officeDocument/2006/relationships/hyperlink" Target="https://analysisfunction.civilservice.gov.uk/policy-store/tips-for-urgent-quality-assurance-of-data/"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gov.uk/government/publications/verification-and-validation-for-the-aqua-book" TargetMode="External"/><Relationship Id="rId13" Type="http://schemas.openxmlformats.org/officeDocument/2006/relationships/slide" Target="slide1.xml"/><Relationship Id="rId3" Type="http://schemas.openxmlformats.org/officeDocument/2006/relationships/hyperlink" Target="https://assets.publishing.service.gov.uk/government/uploads/system/uploads/attachment_data/file/416478/aqua_book_final_web.pdf" TargetMode="External"/><Relationship Id="rId7" Type="http://schemas.openxmlformats.org/officeDocument/2006/relationships/hyperlink" Target="https://gss.civilservice.gov.uk/wp-content/uploads/2016/01/Generic-Statistical-Business-Process-Model.pdf" TargetMode="External"/><Relationship Id="rId12"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mailto:MAS@ons.gov.uk" TargetMode="External"/><Relationship Id="rId11" Type="http://schemas.openxmlformats.org/officeDocument/2006/relationships/slide" Target="slide5.xml"/><Relationship Id="rId5" Type="http://schemas.openxmlformats.org/officeDocument/2006/relationships/hyperlink" Target="mailto:External.Affairs@ons.gov.uk" TargetMode="External"/><Relationship Id="rId10" Type="http://schemas.openxmlformats.org/officeDocument/2006/relationships/slide" Target="slide4.xml"/><Relationship Id="rId4" Type="http://schemas.openxmlformats.org/officeDocument/2006/relationships/hyperlink" Target="https://www.gov.uk/government/publications/government-analysis-functional-standard--2" TargetMode="External"/><Relationship Id="rId9"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hyperlink" Target="https://analysisfunction.civilservice.gov.uk/policy-store/quality-statistics-in-government/#quality-assurance" TargetMode="External"/><Relationship Id="rId13" Type="http://schemas.openxmlformats.org/officeDocument/2006/relationships/slide" Target="slide2.xml"/><Relationship Id="rId3" Type="http://schemas.openxmlformats.org/officeDocument/2006/relationships/hyperlink" Target="https://best-practice-and-impact.github.io/qa-of-code-guidance/intro.html" TargetMode="External"/><Relationship Id="rId7" Type="http://schemas.openxmlformats.org/officeDocument/2006/relationships/hyperlink" Target="mailto:DQHub@ons.gov.uk" TargetMode="External"/><Relationship Id="rId12" Type="http://schemas.openxmlformats.org/officeDocument/2006/relationships/slide" Target="slide5.xml"/><Relationship Id="rId2" Type="http://schemas.openxmlformats.org/officeDocument/2006/relationships/hyperlink" Target="https://assets.publishing.service.gov.uk/government/uploads/system/uploads/attachment_data/file/416478/aqua_book_final_web.pdf" TargetMode="External"/><Relationship Id="rId1" Type="http://schemas.openxmlformats.org/officeDocument/2006/relationships/slideLayout" Target="../slideLayouts/slideLayout11.xml"/><Relationship Id="rId6" Type="http://schemas.openxmlformats.org/officeDocument/2006/relationships/hyperlink" Target="mailto:stat.hopoffice@ons.gov.uk" TargetMode="External"/><Relationship Id="rId11" Type="http://schemas.openxmlformats.org/officeDocument/2006/relationships/slide" Target="slide4.xml"/><Relationship Id="rId5" Type="http://schemas.openxmlformats.org/officeDocument/2006/relationships/hyperlink" Target="https://www.gov.uk/government/publications/government-analysis-functional-standard--2" TargetMode="External"/><Relationship Id="rId10" Type="http://schemas.openxmlformats.org/officeDocument/2006/relationships/slide" Target="slide3.xml"/><Relationship Id="rId4" Type="http://schemas.openxmlformats.org/officeDocument/2006/relationships/hyperlink" Target="mailto:ASAP@ons.gov.uk" TargetMode="External"/><Relationship Id="rId9" Type="http://schemas.openxmlformats.org/officeDocument/2006/relationships/hyperlink" Target="mailto:MAS@ons.gov.uk" TargetMode="External"/><Relationship Id="rId14" Type="http://schemas.openxmlformats.org/officeDocument/2006/relationships/slide" Target="slide1.xml"/></Relationships>
</file>

<file path=ppt/slides/_rels/slide5.xml.rels><?xml version="1.0" encoding="UTF-8" standalone="yes"?>
<Relationships xmlns="http://schemas.openxmlformats.org/package/2006/relationships"><Relationship Id="rId8" Type="http://schemas.openxmlformats.org/officeDocument/2006/relationships/hyperlink" Target="https://analysisfunction.civilservice.gov.uk/policy-store/quality-statistics-in-government/" TargetMode="External"/><Relationship Id="rId13" Type="http://schemas.openxmlformats.org/officeDocument/2006/relationships/hyperlink" Target="file:///C:\Users\barbol\:w:\s\BPI\EX36GyNYCCtGmwcLgeIK-oABm8XHRFbHzFsaV00XNG4Q1g" TargetMode="External"/><Relationship Id="rId18" Type="http://schemas.openxmlformats.org/officeDocument/2006/relationships/slide" Target="slide1.xml"/><Relationship Id="rId3" Type="http://schemas.openxmlformats.org/officeDocument/2006/relationships/hyperlink" Target="https://analysisfunction.civilservice.gov.uk/training/communicating-quality-uncertainty-and-change/" TargetMode="External"/><Relationship Id="rId7" Type="http://schemas.openxmlformats.org/officeDocument/2006/relationships/hyperlink" Target="mailto:DQHub@ons.gov.uk" TargetMode="External"/><Relationship Id="rId12" Type="http://schemas.openxmlformats.org/officeDocument/2006/relationships/hyperlink" Target="https://learninghub.ons.gov.uk/enrol/index.php?id=1094" TargetMode="External"/><Relationship Id="rId17" Type="http://schemas.openxmlformats.org/officeDocument/2006/relationships/slide" Target="slide2.xml"/><Relationship Id="rId2" Type="http://schemas.openxmlformats.org/officeDocument/2006/relationships/hyperlink" Target="https://analysisfunction.civilservice.gov.uk/policy-store/communicating-quality-uncertainty-and-change/" TargetMode="External"/><Relationship Id="rId16" Type="http://schemas.openxmlformats.org/officeDocument/2006/relationships/slide" Target="slide5.xml"/><Relationship Id="rId1" Type="http://schemas.openxmlformats.org/officeDocument/2006/relationships/slideLayout" Target="../slideLayouts/slideLayout11.xml"/><Relationship Id="rId6" Type="http://schemas.openxmlformats.org/officeDocument/2006/relationships/hyperlink" Target="mailto:MAS@ons.gov.uk" TargetMode="External"/><Relationship Id="rId11" Type="http://schemas.openxmlformats.org/officeDocument/2006/relationships/hyperlink" Target="https://learninghub.ons.gov.uk/enrol/index.php?id=1497" TargetMode="External"/><Relationship Id="rId5" Type="http://schemas.openxmlformats.org/officeDocument/2006/relationships/hyperlink" Target="mailto:ASAP@ons.gov.uk" TargetMode="External"/><Relationship Id="rId15" Type="http://schemas.openxmlformats.org/officeDocument/2006/relationships/slide" Target="slide4.xml"/><Relationship Id="rId10" Type="http://schemas.openxmlformats.org/officeDocument/2006/relationships/hyperlink" Target="https://unstats.un.org/unsd/dnss/docs-nqaf/UK-Guidelines_Subject.pdf" TargetMode="External"/><Relationship Id="rId4" Type="http://schemas.openxmlformats.org/officeDocument/2006/relationships/hyperlink" Target="https://assets.publishing.service.gov.uk/government/uploads/system/uploads/attachment_data/file/416478/aqua_book_final_web.pdf" TargetMode="External"/><Relationship Id="rId9" Type="http://schemas.openxmlformats.org/officeDocument/2006/relationships/hyperlink" Target="https://analysisfunction.civilservice.gov.uk/policy-store/top-tips-for-quality-assuring-urgent-pieces-of-ad-hoc-statistical-analysis/" TargetMode="External"/><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hyperlink" Target="mailto:ASAP@ons.gov.uk" TargetMode="External"/><Relationship Id="rId13" Type="http://schemas.openxmlformats.org/officeDocument/2006/relationships/hyperlink" Target="https://analysisfunction.civilservice.gov.uk/policy-store/tips-for-urgent-quality-assurance-of-data/" TargetMode="External"/><Relationship Id="rId18" Type="http://schemas.openxmlformats.org/officeDocument/2006/relationships/hyperlink" Target="https://osr.statisticsauthority.gov.uk/guidance/administrative-data-and-official-statistics/quality-assurance-four-key-areas-of-practice/" TargetMode="External"/><Relationship Id="rId3" Type="http://schemas.openxmlformats.org/officeDocument/2006/relationships/slide" Target="slide8.xml"/><Relationship Id="rId7" Type="http://schemas.openxmlformats.org/officeDocument/2006/relationships/hyperlink" Target="https://analysisfunction.civilservice.gov.uk/policy-store/" TargetMode="External"/><Relationship Id="rId12" Type="http://schemas.openxmlformats.org/officeDocument/2006/relationships/hyperlink" Target="https://bpi-courses.github.io/Introduction_to_data_quality_assessments/" TargetMode="External"/><Relationship Id="rId17" Type="http://schemas.openxmlformats.org/officeDocument/2006/relationships/hyperlink" Target="https://www.gov.uk/government/news/meet-the-data-quality-dimensions" TargetMode="External"/><Relationship Id="rId2" Type="http://schemas.openxmlformats.org/officeDocument/2006/relationships/slide" Target="slide7.xml"/><Relationship Id="rId16" Type="http://schemas.openxmlformats.org/officeDocument/2006/relationships/hyperlink" Target="https://bpi-courses.github.io/Data-Quality-Action-Plans/" TargetMode="External"/><Relationship Id="rId1" Type="http://schemas.openxmlformats.org/officeDocument/2006/relationships/slideLayout" Target="../slideLayouts/slideLayout9.xml"/><Relationship Id="rId6" Type="http://schemas.openxmlformats.org/officeDocument/2006/relationships/hyperlink" Target="mailto:DQHub@ons.gov.uk" TargetMode="External"/><Relationship Id="rId11" Type="http://schemas.openxmlformats.org/officeDocument/2006/relationships/hyperlink" Target="https://bpi-courses.github.io/Introduction_to_Data_Quality/" TargetMode="External"/><Relationship Id="rId5" Type="http://schemas.openxmlformats.org/officeDocument/2006/relationships/slide" Target="slide6.xml"/><Relationship Id="rId15" Type="http://schemas.openxmlformats.org/officeDocument/2006/relationships/hyperlink" Target="https://best-practice-and-impact.github.io/admin-data-quality-stats/index.html" TargetMode="External"/><Relationship Id="rId10" Type="http://schemas.openxmlformats.org/officeDocument/2006/relationships/hyperlink" Target="https://www.gov.uk/government/publications/the-government-data-quality-framework/the-government-data-quality-framework" TargetMode="External"/><Relationship Id="rId19" Type="http://schemas.openxmlformats.org/officeDocument/2006/relationships/slide" Target="slide1.xml"/><Relationship Id="rId4" Type="http://schemas.openxmlformats.org/officeDocument/2006/relationships/slide" Target="slide9.xml"/><Relationship Id="rId9" Type="http://schemas.openxmlformats.org/officeDocument/2006/relationships/hyperlink" Target="mailto:MAS@ons.gov.uk" TargetMode="External"/><Relationship Id="rId14" Type="http://schemas.openxmlformats.org/officeDocument/2006/relationships/hyperlink" Target="https://osr.statisticsauthority.gov.uk/guidance/administrative-data-and-official-statistics/" TargetMode="External"/></Relationships>
</file>

<file path=ppt/slides/_rels/slide7.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hyperlink" Target="mailto:ASAP@ons.gov.uk" TargetMode="External"/><Relationship Id="rId7" Type="http://schemas.openxmlformats.org/officeDocument/2006/relationships/slide" Target="slide8.xml"/><Relationship Id="rId2" Type="http://schemas.openxmlformats.org/officeDocument/2006/relationships/hyperlink" Target="https://analysisfunction.civilservice.gov.uk/policy-store/user-engagement-top-tips/" TargetMode="External"/><Relationship Id="rId1" Type="http://schemas.openxmlformats.org/officeDocument/2006/relationships/slideLayout" Target="../slideLayouts/slideLayout9.xml"/><Relationship Id="rId6" Type="http://schemas.openxmlformats.org/officeDocument/2006/relationships/slide" Target="slide7.xml"/><Relationship Id="rId5" Type="http://schemas.openxmlformats.org/officeDocument/2006/relationships/slide" Target="slide1.xml"/><Relationship Id="rId4" Type="http://schemas.openxmlformats.org/officeDocument/2006/relationships/hyperlink" Target="mailto:DQHub@ons.gov.uk" TargetMode="Externa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gss.civilservice.gov.uk/wp-content/uploads/2016/01/Generic-Statistical-Business-Process-Model.pdf" TargetMode="External"/><Relationship Id="rId7" Type="http://schemas.openxmlformats.org/officeDocument/2006/relationships/hyperlink" Target="https://best-practice-and-impact.github.io/qa-of-code-guidance/intro.html" TargetMode="External"/><Relationship Id="rId12" Type="http://schemas.openxmlformats.org/officeDocument/2006/relationships/slide" Target="slide6.xml"/><Relationship Id="rId2" Type="http://schemas.openxmlformats.org/officeDocument/2006/relationships/hyperlink" Target="https://analysisfunction.civilservice.gov.uk/policy-store/user-engagement-top-tips/" TargetMode="External"/><Relationship Id="rId1" Type="http://schemas.openxmlformats.org/officeDocument/2006/relationships/slideLayout" Target="../slideLayouts/slideLayout9.xml"/><Relationship Id="rId6" Type="http://schemas.openxmlformats.org/officeDocument/2006/relationships/hyperlink" Target="https://analysisfunction.civilservice.gov.uk/policy-store/communicating-quality-uncertainty-and-change/" TargetMode="External"/><Relationship Id="rId11" Type="http://schemas.openxmlformats.org/officeDocument/2006/relationships/slide" Target="slide9.xml"/><Relationship Id="rId5" Type="http://schemas.openxmlformats.org/officeDocument/2006/relationships/hyperlink" Target="mailto:ASAP@ons.gov.uk" TargetMode="External"/><Relationship Id="rId10" Type="http://schemas.openxmlformats.org/officeDocument/2006/relationships/slide" Target="slide8.xml"/><Relationship Id="rId4" Type="http://schemas.openxmlformats.org/officeDocument/2006/relationships/hyperlink" Target="mailto:DQHub@ons.gov.uk" TargetMode="External"/><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mailto:ASAP@ons.gov.uk" TargetMode="External"/><Relationship Id="rId7" Type="http://schemas.openxmlformats.org/officeDocument/2006/relationships/slide" Target="slide9.xml"/><Relationship Id="rId2" Type="http://schemas.openxmlformats.org/officeDocument/2006/relationships/hyperlink" Target="https://best-practice-and-impact.github.io/qa-of-code-guidance/intro.html" TargetMode="Externa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F2B7606F-25F1-44A9-85D1-9970728AB33E}"/>
              </a:ext>
            </a:extLst>
          </p:cNvPr>
          <p:cNvSpPr>
            <a:spLocks noGrp="1"/>
          </p:cNvSpPr>
          <p:nvPr>
            <p:ph type="title"/>
          </p:nvPr>
        </p:nvSpPr>
        <p:spPr>
          <a:xfrm>
            <a:off x="838200" y="575945"/>
            <a:ext cx="10579100" cy="738505"/>
          </a:xfrm>
        </p:spPr>
        <p:txBody>
          <a:bodyPr>
            <a:normAutofit/>
          </a:bodyPr>
          <a:lstStyle/>
          <a:p>
            <a:r>
              <a:rPr lang="en-GB" sz="4000" dirty="0">
                <a:solidFill>
                  <a:srgbClr val="183E56"/>
                </a:solidFill>
              </a:rPr>
              <a:t>Quality Questions and Quality Red Flags</a:t>
            </a:r>
          </a:p>
        </p:txBody>
      </p:sp>
      <p:sp>
        <p:nvSpPr>
          <p:cNvPr id="14" name="Title">
            <a:extLst>
              <a:ext uri="{FF2B5EF4-FFF2-40B4-BE49-F238E27FC236}">
                <a16:creationId xmlns:a16="http://schemas.microsoft.com/office/drawing/2014/main" id="{7FB8CE67-7C0E-4FE9-A5B0-FABB64C0C653}"/>
              </a:ext>
            </a:extLst>
          </p:cNvPr>
          <p:cNvSpPr txBox="1">
            <a:spLocks/>
          </p:cNvSpPr>
          <p:nvPr/>
        </p:nvSpPr>
        <p:spPr>
          <a:xfrm>
            <a:off x="838200" y="1399564"/>
            <a:ext cx="10579100" cy="3775551"/>
          </a:xfrm>
          <a:prstGeom prst="rect">
            <a:avLst/>
          </a:prstGeom>
        </p:spPr>
        <p:txBody>
          <a:bodyPr vert="horz" lIns="0" tIns="0" rIns="0" bIns="0" rtlCol="0" anchor="t" anchorCtr="0">
            <a:normAutofit fontScale="40000" lnSpcReduction="20000"/>
          </a:bodyPr>
          <a:lstStyle>
            <a:lvl1pPr algn="l" defTabSz="914400" rtl="0" eaLnBrk="1" latinLnBrk="0" hangingPunct="1">
              <a:lnSpc>
                <a:spcPct val="95000"/>
              </a:lnSpc>
              <a:spcBef>
                <a:spcPct val="0"/>
              </a:spcBef>
              <a:spcAft>
                <a:spcPts val="1000"/>
              </a:spcAft>
              <a:buNone/>
              <a:defRPr sz="4800" b="1" kern="1200" baseline="0">
                <a:solidFill>
                  <a:schemeClr val="bg1"/>
                </a:solidFill>
                <a:latin typeface="+mj-lt"/>
                <a:ea typeface="+mj-ea"/>
                <a:cs typeface="+mj-cs"/>
              </a:defRPr>
            </a:lvl1pPr>
          </a:lstStyle>
          <a:p>
            <a:pPr>
              <a:lnSpc>
                <a:spcPct val="120000"/>
              </a:lnSpc>
            </a:pPr>
            <a:r>
              <a:rPr lang="en-GB" sz="4000" b="0" dirty="0">
                <a:solidFill>
                  <a:srgbClr val="183E56"/>
                </a:solidFill>
              </a:rPr>
              <a:t>This document is published and maintained by the Data Quality Hub and the Analysis Standards and Pipelines Hub.</a:t>
            </a:r>
          </a:p>
          <a:p>
            <a:pPr>
              <a:lnSpc>
                <a:spcPct val="120000"/>
              </a:lnSpc>
            </a:pPr>
            <a:r>
              <a:rPr lang="en-GB" sz="4000" b="0" dirty="0">
                <a:solidFill>
                  <a:srgbClr val="183E56"/>
                </a:solidFill>
              </a:rPr>
              <a:t>It aims to provide support to colleagues working on statistical outputs and analysis in ONS.</a:t>
            </a:r>
          </a:p>
          <a:p>
            <a:pPr>
              <a:lnSpc>
                <a:spcPct val="120000"/>
              </a:lnSpc>
            </a:pPr>
            <a:r>
              <a:rPr lang="en-GB" sz="4000" b="0" dirty="0">
                <a:solidFill>
                  <a:srgbClr val="183E56"/>
                </a:solidFill>
              </a:rPr>
              <a:t>The tab 'Quality Questions' include a set of questions that the analyst can use to interrogate their work with their team, and will support them in assuring the quality of their work. The document explains why the question is important, and what help, guidance, and support is available.</a:t>
            </a:r>
          </a:p>
          <a:p>
            <a:pPr>
              <a:lnSpc>
                <a:spcPct val="120000"/>
              </a:lnSpc>
            </a:pPr>
            <a:r>
              <a:rPr lang="en-GB" sz="4000" b="0" dirty="0">
                <a:solidFill>
                  <a:srgbClr val="183E56"/>
                </a:solidFill>
              </a:rPr>
              <a:t>The tab 'Quality Red Flags' include a set of statements that can help the analyst and their team to identify potential risks to quality that might benefit from further look into. These statements are not meant to be considered as a value judgment, but more as a suggestion that best practice and support could be beneficial.</a:t>
            </a:r>
          </a:p>
          <a:p>
            <a:pPr>
              <a:lnSpc>
                <a:spcPct val="120000"/>
              </a:lnSpc>
            </a:pPr>
            <a:r>
              <a:rPr lang="en-GB" sz="4000" b="0" dirty="0">
                <a:solidFill>
                  <a:srgbClr val="183E56"/>
                </a:solidFill>
              </a:rPr>
              <a:t>If you have any questions or feedback about this document, please reach out to the </a:t>
            </a:r>
            <a:r>
              <a:rPr lang="en-GB" sz="4000" b="0" dirty="0">
                <a:solidFill>
                  <a:srgbClr val="206095"/>
                </a:solidFill>
                <a:hlinkClick r:id="rId3">
                  <a:extLst>
                    <a:ext uri="{A12FA001-AC4F-418D-AE19-62706E023703}">
                      <ahyp:hlinkClr xmlns:ahyp="http://schemas.microsoft.com/office/drawing/2018/hyperlinkcolor" val="tx"/>
                    </a:ext>
                  </a:extLst>
                </a:hlinkClick>
              </a:rPr>
              <a:t>Data Quality Hub </a:t>
            </a:r>
            <a:r>
              <a:rPr lang="en-GB" sz="4000" b="0" dirty="0">
                <a:solidFill>
                  <a:srgbClr val="183E56"/>
                </a:solidFill>
              </a:rPr>
              <a:t>or the </a:t>
            </a:r>
            <a:r>
              <a:rPr lang="en-GB" sz="4000" b="0" dirty="0">
                <a:solidFill>
                  <a:srgbClr val="206095"/>
                </a:solidFill>
                <a:hlinkClick r:id="rId4">
                  <a:extLst>
                    <a:ext uri="{A12FA001-AC4F-418D-AE19-62706E023703}">
                      <ahyp:hlinkClr xmlns:ahyp="http://schemas.microsoft.com/office/drawing/2018/hyperlinkcolor" val="tx"/>
                    </a:ext>
                  </a:extLst>
                </a:hlinkClick>
              </a:rPr>
              <a:t>Analysis Standards and Pipelines Hub</a:t>
            </a:r>
            <a:r>
              <a:rPr lang="en-GB" sz="4000" b="0" dirty="0">
                <a:solidFill>
                  <a:srgbClr val="183E56"/>
                </a:solidFill>
              </a:rPr>
              <a:t>. We will keep this updated and we always welcome any input from anyone working on statistical releases or analysis to ensure this document can be the most helpful possible.</a:t>
            </a:r>
          </a:p>
          <a:p>
            <a:pPr>
              <a:lnSpc>
                <a:spcPct val="120000"/>
              </a:lnSpc>
            </a:pPr>
            <a:r>
              <a:rPr lang="en-GB" sz="2800" b="0" dirty="0">
                <a:solidFill>
                  <a:srgbClr val="183E56"/>
                </a:solidFill>
              </a:rPr>
              <a:t>Last updated	30/09/2022</a:t>
            </a:r>
          </a:p>
        </p:txBody>
      </p:sp>
      <p:sp>
        <p:nvSpPr>
          <p:cNvPr id="15" name="Title">
            <a:extLst>
              <a:ext uri="{FF2B5EF4-FFF2-40B4-BE49-F238E27FC236}">
                <a16:creationId xmlns:a16="http://schemas.microsoft.com/office/drawing/2014/main" id="{3443922E-E5D8-4176-9F36-AFE4E512BDFC}"/>
              </a:ext>
            </a:extLst>
          </p:cNvPr>
          <p:cNvSpPr txBox="1">
            <a:spLocks/>
          </p:cNvSpPr>
          <p:nvPr/>
        </p:nvSpPr>
        <p:spPr>
          <a:xfrm>
            <a:off x="8618706" y="6275705"/>
            <a:ext cx="2671594" cy="368300"/>
          </a:xfrm>
          <a:prstGeom prst="rect">
            <a:avLst/>
          </a:prstGeom>
        </p:spPr>
        <p:txBody>
          <a:bodyPr vert="horz" lIns="0" tIns="0" rIns="0" bIns="0" rtlCol="0" anchor="t" anchorCtr="0">
            <a:normAutofit fontScale="47500" lnSpcReduction="20000"/>
          </a:bodyPr>
          <a:lstStyle>
            <a:lvl1pPr algn="l" defTabSz="914400" rtl="0" eaLnBrk="1" latinLnBrk="0" hangingPunct="1">
              <a:lnSpc>
                <a:spcPct val="95000"/>
              </a:lnSpc>
              <a:spcBef>
                <a:spcPct val="0"/>
              </a:spcBef>
              <a:spcAft>
                <a:spcPts val="1000"/>
              </a:spcAft>
              <a:buNone/>
              <a:defRPr sz="4800" b="1" kern="1200" baseline="0">
                <a:solidFill>
                  <a:schemeClr val="bg1"/>
                </a:solidFill>
                <a:latin typeface="+mj-lt"/>
                <a:ea typeface="+mj-ea"/>
                <a:cs typeface="+mj-cs"/>
              </a:defRPr>
            </a:lvl1pPr>
          </a:lstStyle>
          <a:p>
            <a:pPr algn="r">
              <a:lnSpc>
                <a:spcPct val="120000"/>
              </a:lnSpc>
            </a:pPr>
            <a:r>
              <a:rPr lang="en-GB" sz="5000" dirty="0">
                <a:solidFill>
                  <a:schemeClr val="tx1"/>
                </a:solidFill>
              </a:rPr>
              <a:t>Introduction</a:t>
            </a:r>
          </a:p>
        </p:txBody>
      </p:sp>
      <p:pic>
        <p:nvPicPr>
          <p:cNvPr id="16" name="Graphic 1">
            <a:extLst>
              <a:ext uri="{FF2B5EF4-FFF2-40B4-BE49-F238E27FC236}">
                <a16:creationId xmlns:a16="http://schemas.microsoft.com/office/drawing/2014/main" id="{335974E2-C6DB-49B0-BB5C-93C9F88663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449" y="6172574"/>
            <a:ext cx="1955801" cy="517910"/>
          </a:xfrm>
          <a:prstGeom prst="rect">
            <a:avLst/>
          </a:prstGeom>
        </p:spPr>
      </p:pic>
      <p:sp>
        <p:nvSpPr>
          <p:cNvPr id="18" name="Rectangle: Rounded Corners 17">
            <a:hlinkClick r:id="rId7" action="ppaction://hlinksldjump"/>
            <a:extLst>
              <a:ext uri="{FF2B5EF4-FFF2-40B4-BE49-F238E27FC236}">
                <a16:creationId xmlns:a16="http://schemas.microsoft.com/office/drawing/2014/main" id="{A6CEA7F5-E626-4BDD-A4EA-35A3955CD6A9}"/>
              </a:ext>
            </a:extLst>
          </p:cNvPr>
          <p:cNvSpPr/>
          <p:nvPr/>
        </p:nvSpPr>
        <p:spPr>
          <a:xfrm>
            <a:off x="6705601" y="5327242"/>
            <a:ext cx="3387387" cy="598578"/>
          </a:xfrm>
          <a:prstGeom prst="roundRect">
            <a:avLst>
              <a:gd name="adj" fmla="val 766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Quality Red Flags</a:t>
            </a:r>
          </a:p>
        </p:txBody>
      </p:sp>
      <p:sp>
        <p:nvSpPr>
          <p:cNvPr id="19" name="Rectangle: Rounded Corners 18">
            <a:hlinkClick r:id="rId8" action="ppaction://hlinksldjump"/>
            <a:extLst>
              <a:ext uri="{FF2B5EF4-FFF2-40B4-BE49-F238E27FC236}">
                <a16:creationId xmlns:a16="http://schemas.microsoft.com/office/drawing/2014/main" id="{094B0C38-F258-4759-B9B6-16AB04276533}"/>
              </a:ext>
            </a:extLst>
          </p:cNvPr>
          <p:cNvSpPr/>
          <p:nvPr/>
        </p:nvSpPr>
        <p:spPr>
          <a:xfrm>
            <a:off x="2099013" y="5327241"/>
            <a:ext cx="3387387" cy="598578"/>
          </a:xfrm>
          <a:prstGeom prst="roundRect">
            <a:avLst>
              <a:gd name="adj" fmla="val 7663"/>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Quality Questions</a:t>
            </a:r>
          </a:p>
        </p:txBody>
      </p:sp>
    </p:spTree>
    <p:extLst>
      <p:ext uri="{BB962C8B-B14F-4D97-AF65-F5344CB8AC3E}">
        <p14:creationId xmlns:p14="http://schemas.microsoft.com/office/powerpoint/2010/main" val="188267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21123C75-479C-234B-9645-E08CF5BA2050}"/>
              </a:ext>
            </a:extLst>
          </p:cNvPr>
          <p:cNvSpPr>
            <a:spLocks noGrp="1"/>
          </p:cNvSpPr>
          <p:nvPr>
            <p:ph type="title"/>
          </p:nvPr>
        </p:nvSpPr>
        <p:spPr/>
        <p:txBody>
          <a:bodyPr/>
          <a:lstStyle/>
          <a:p>
            <a:r>
              <a:rPr lang="en-US" dirty="0"/>
              <a:t>Example section 3</a:t>
            </a:r>
          </a:p>
        </p:txBody>
      </p:sp>
      <p:sp>
        <p:nvSpPr>
          <p:cNvPr id="3" name="Subtitle">
            <a:extLst>
              <a:ext uri="{FF2B5EF4-FFF2-40B4-BE49-F238E27FC236}">
                <a16:creationId xmlns:a16="http://schemas.microsoft.com/office/drawing/2014/main" id="{06DB93C4-9B93-5B4B-9232-71F3A5FBBD1F}"/>
              </a:ext>
            </a:extLst>
          </p:cNvPr>
          <p:cNvSpPr>
            <a:spLocks noGrp="1"/>
          </p:cNvSpPr>
          <p:nvPr>
            <p:ph type="subTitle" idx="1"/>
          </p:nvPr>
        </p:nvSpPr>
        <p:spPr/>
        <p:txBody>
          <a:bodyPr/>
          <a:lstStyle/>
          <a:p>
            <a:endParaRPr lang="en-US"/>
          </a:p>
        </p:txBody>
      </p:sp>
      <p:sp>
        <p:nvSpPr>
          <p:cNvPr id="2" name="Footer Placeholder">
            <a:extLst>
              <a:ext uri="{FF2B5EF4-FFF2-40B4-BE49-F238E27FC236}">
                <a16:creationId xmlns:a16="http://schemas.microsoft.com/office/drawing/2014/main" id="{A0499807-5902-C841-AC6A-9EAC2B96C813}"/>
              </a:ext>
            </a:extLst>
          </p:cNvPr>
          <p:cNvSpPr>
            <a:spLocks noGrp="1"/>
          </p:cNvSpPr>
          <p:nvPr>
            <p:ph type="ftr" sz="quarter" idx="3"/>
          </p:nvPr>
        </p:nvSpPr>
        <p:spPr/>
        <p:txBody>
          <a:bodyPr/>
          <a:lstStyle/>
          <a:p>
            <a:r>
              <a:rPr lang="en-US" dirty="0"/>
              <a:t>Example</a:t>
            </a:r>
          </a:p>
        </p:txBody>
      </p:sp>
    </p:spTree>
    <p:extLst>
      <p:ext uri="{BB962C8B-B14F-4D97-AF65-F5344CB8AC3E}">
        <p14:creationId xmlns:p14="http://schemas.microsoft.com/office/powerpoint/2010/main" val="324432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382D0D6-16DE-7148-B791-B934C8178D17}"/>
              </a:ext>
            </a:extLst>
          </p:cNvPr>
          <p:cNvSpPr>
            <a:spLocks noGrp="1"/>
          </p:cNvSpPr>
          <p:nvPr>
            <p:ph type="title"/>
          </p:nvPr>
        </p:nvSpPr>
        <p:spPr/>
        <p:txBody>
          <a:bodyPr/>
          <a:lstStyle/>
          <a:p>
            <a:r>
              <a:rPr lang="en-US" dirty="0"/>
              <a:t>Example section 4</a:t>
            </a:r>
          </a:p>
        </p:txBody>
      </p:sp>
      <p:sp>
        <p:nvSpPr>
          <p:cNvPr id="6" name="Subtitle">
            <a:extLst>
              <a:ext uri="{FF2B5EF4-FFF2-40B4-BE49-F238E27FC236}">
                <a16:creationId xmlns:a16="http://schemas.microsoft.com/office/drawing/2014/main" id="{D72F7C4B-6810-FC4E-8C58-756EA394266F}"/>
              </a:ext>
            </a:extLst>
          </p:cNvPr>
          <p:cNvSpPr>
            <a:spLocks noGrp="1"/>
          </p:cNvSpPr>
          <p:nvPr>
            <p:ph type="subTitle" idx="1"/>
          </p:nvPr>
        </p:nvSpPr>
        <p:spPr/>
        <p:txBody>
          <a:bodyPr/>
          <a:lstStyle/>
          <a:p>
            <a:endParaRPr lang="en-US"/>
          </a:p>
        </p:txBody>
      </p:sp>
      <p:sp>
        <p:nvSpPr>
          <p:cNvPr id="2" name="Footer Placeholder">
            <a:extLst>
              <a:ext uri="{FF2B5EF4-FFF2-40B4-BE49-F238E27FC236}">
                <a16:creationId xmlns:a16="http://schemas.microsoft.com/office/drawing/2014/main" id="{F9FEA1DD-5C79-AC48-8E12-E7525B153CC9}"/>
              </a:ext>
            </a:extLst>
          </p:cNvPr>
          <p:cNvSpPr>
            <a:spLocks noGrp="1"/>
          </p:cNvSpPr>
          <p:nvPr>
            <p:ph type="ftr" sz="quarter" idx="3"/>
          </p:nvPr>
        </p:nvSpPr>
        <p:spPr/>
        <p:txBody>
          <a:bodyPr/>
          <a:lstStyle/>
          <a:p>
            <a:r>
              <a:rPr lang="en-US" dirty="0"/>
              <a:t>Example</a:t>
            </a:r>
          </a:p>
        </p:txBody>
      </p:sp>
    </p:spTree>
    <p:extLst>
      <p:ext uri="{BB962C8B-B14F-4D97-AF65-F5344CB8AC3E}">
        <p14:creationId xmlns:p14="http://schemas.microsoft.com/office/powerpoint/2010/main" val="18907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89CFBF6-4BE5-664B-A27A-2BCDD8769A07}"/>
              </a:ext>
            </a:extLst>
          </p:cNvPr>
          <p:cNvSpPr>
            <a:spLocks noGrp="1"/>
          </p:cNvSpPr>
          <p:nvPr>
            <p:ph type="ftr" sz="quarter" idx="3"/>
          </p:nvPr>
        </p:nvSpPr>
        <p:spPr/>
        <p:txBody>
          <a:bodyPr/>
          <a:lstStyle/>
          <a:p>
            <a:r>
              <a:rPr lang="en-GB" sz="2400" b="1" dirty="0"/>
              <a:t>Quality Questions</a:t>
            </a:r>
          </a:p>
        </p:txBody>
      </p:sp>
      <p:sp>
        <p:nvSpPr>
          <p:cNvPr id="10" name="Oval 9">
            <a:hlinkClick r:id="rId2" action="ppaction://hlinksldjump"/>
            <a:extLst>
              <a:ext uri="{FF2B5EF4-FFF2-40B4-BE49-F238E27FC236}">
                <a16:creationId xmlns:a16="http://schemas.microsoft.com/office/drawing/2014/main" id="{DAD28DA4-18B1-4E2A-B940-02D4F49D3379}"/>
              </a:ext>
            </a:extLst>
          </p:cNvPr>
          <p:cNvSpPr/>
          <p:nvPr/>
        </p:nvSpPr>
        <p:spPr>
          <a:xfrm>
            <a:off x="548802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1" name="Oval 10">
            <a:hlinkClick r:id="rId3" action="ppaction://hlinksldjump"/>
            <a:extLst>
              <a:ext uri="{FF2B5EF4-FFF2-40B4-BE49-F238E27FC236}">
                <a16:creationId xmlns:a16="http://schemas.microsoft.com/office/drawing/2014/main" id="{979F009E-9602-4451-90FE-441E6D79C2A7}"/>
              </a:ext>
            </a:extLst>
          </p:cNvPr>
          <p:cNvSpPr/>
          <p:nvPr/>
        </p:nvSpPr>
        <p:spPr>
          <a:xfrm>
            <a:off x="620227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12" name="Oval 11">
            <a:hlinkClick r:id="rId4" action="ppaction://hlinksldjump"/>
            <a:extLst>
              <a:ext uri="{FF2B5EF4-FFF2-40B4-BE49-F238E27FC236}">
                <a16:creationId xmlns:a16="http://schemas.microsoft.com/office/drawing/2014/main" id="{F5C75808-32AE-4583-9BA1-DA6F7FC11DBC}"/>
              </a:ext>
            </a:extLst>
          </p:cNvPr>
          <p:cNvSpPr/>
          <p:nvPr/>
        </p:nvSpPr>
        <p:spPr>
          <a:xfrm>
            <a:off x="6916523"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4" name="Oval 13">
            <a:hlinkClick r:id="rId5" action="ppaction://hlinksldjump"/>
            <a:extLst>
              <a:ext uri="{FF2B5EF4-FFF2-40B4-BE49-F238E27FC236}">
                <a16:creationId xmlns:a16="http://schemas.microsoft.com/office/drawing/2014/main" id="{0D90FED4-A934-484A-9A18-95CD163DDF8E}"/>
              </a:ext>
            </a:extLst>
          </p:cNvPr>
          <p:cNvSpPr/>
          <p:nvPr/>
        </p:nvSpPr>
        <p:spPr>
          <a:xfrm>
            <a:off x="4773772"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3A6"/>
                </a:solidFill>
              </a:rPr>
              <a:t>1</a:t>
            </a:r>
          </a:p>
        </p:txBody>
      </p:sp>
      <p:graphicFrame>
        <p:nvGraphicFramePr>
          <p:cNvPr id="15" name="Table 14">
            <a:extLst>
              <a:ext uri="{FF2B5EF4-FFF2-40B4-BE49-F238E27FC236}">
                <a16:creationId xmlns:a16="http://schemas.microsoft.com/office/drawing/2014/main" id="{CC20D4D7-D538-4FED-A074-940CA8226201}"/>
              </a:ext>
            </a:extLst>
          </p:cNvPr>
          <p:cNvGraphicFramePr>
            <a:graphicFrameLocks noGrp="1"/>
          </p:cNvGraphicFramePr>
          <p:nvPr>
            <p:extLst>
              <p:ext uri="{D42A27DB-BD31-4B8C-83A1-F6EECF244321}">
                <p14:modId xmlns:p14="http://schemas.microsoft.com/office/powerpoint/2010/main" val="49622424"/>
              </p:ext>
            </p:extLst>
          </p:nvPr>
        </p:nvGraphicFramePr>
        <p:xfrm>
          <a:off x="814387" y="358140"/>
          <a:ext cx="10557557" cy="5511525"/>
        </p:xfrm>
        <a:graphic>
          <a:graphicData uri="http://schemas.openxmlformats.org/drawingml/2006/table">
            <a:tbl>
              <a:tblPr firstRow="1" firstCol="1" bandRow="1">
                <a:tableStyleId>{C083E6E3-FA7D-4D7B-A595-EF9225AFEA82}</a:tableStyleId>
              </a:tblPr>
              <a:tblGrid>
                <a:gridCol w="2286953">
                  <a:extLst>
                    <a:ext uri="{9D8B030D-6E8A-4147-A177-3AD203B41FA5}">
                      <a16:colId xmlns:a16="http://schemas.microsoft.com/office/drawing/2014/main" val="3116310059"/>
                    </a:ext>
                  </a:extLst>
                </a:gridCol>
                <a:gridCol w="5141854">
                  <a:extLst>
                    <a:ext uri="{9D8B030D-6E8A-4147-A177-3AD203B41FA5}">
                      <a16:colId xmlns:a16="http://schemas.microsoft.com/office/drawing/2014/main" val="1905491488"/>
                    </a:ext>
                  </a:extLst>
                </a:gridCol>
                <a:gridCol w="3128750">
                  <a:extLst>
                    <a:ext uri="{9D8B030D-6E8A-4147-A177-3AD203B41FA5}">
                      <a16:colId xmlns:a16="http://schemas.microsoft.com/office/drawing/2014/main" val="2432900622"/>
                    </a:ext>
                  </a:extLst>
                </a:gridCol>
              </a:tblGrid>
              <a:tr h="339513">
                <a:tc>
                  <a:txBody>
                    <a:bodyPr/>
                    <a:lstStyle/>
                    <a:p>
                      <a:pPr algn="ctr">
                        <a:lnSpc>
                          <a:spcPct val="107000"/>
                        </a:lnSpc>
                        <a:spcAft>
                          <a:spcPts val="800"/>
                        </a:spcAft>
                      </a:pPr>
                      <a:r>
                        <a:rPr lang="en-GB" sz="1200" dirty="0">
                          <a:effectLst/>
                        </a:rPr>
                        <a:t>Quality Question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Why do I need to know the answer to this?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7004656"/>
                  </a:ext>
                </a:extLst>
              </a:tr>
              <a:tr h="407405">
                <a:tc rowSpan="3">
                  <a:txBody>
                    <a:bodyPr/>
                    <a:lstStyle/>
                    <a:p>
                      <a:pPr>
                        <a:lnSpc>
                          <a:spcPct val="107000"/>
                        </a:lnSpc>
                        <a:spcAft>
                          <a:spcPts val="800"/>
                        </a:spcAft>
                      </a:pPr>
                      <a:r>
                        <a:rPr lang="en-GB" sz="1000" dirty="0">
                          <a:effectLst/>
                        </a:rPr>
                        <a:t>What is the need for this analysis or statistical release?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rowSpan="3">
                  <a:txBody>
                    <a:bodyPr/>
                    <a:lstStyle/>
                    <a:p>
                      <a:pPr>
                        <a:lnSpc>
                          <a:spcPct val="107000"/>
                        </a:lnSpc>
                        <a:spcAft>
                          <a:spcPts val="800"/>
                        </a:spcAft>
                      </a:pPr>
                      <a:r>
                        <a:rPr lang="en-GB" sz="1000" dirty="0">
                          <a:effectLst/>
                        </a:rPr>
                        <a:t>Understanding why the analysis/statistical release is needed and what it will be used for is critical for understanding whether what you have done is fit for purpose. If you are responsible for part of an analytical/statistical process, understanding the end use will help you to make sure that your part does what is needed to meet user needs.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6"/>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32202618"/>
                  </a:ext>
                </a:extLst>
              </a:tr>
              <a:tr h="524121">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7"/>
                        </a:rPr>
                        <a:t>Guidance: Analysis Functional Standard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17608324"/>
                  </a:ext>
                </a:extLst>
              </a:tr>
              <a:tr h="305693">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a:effectLst/>
                        </a:rPr>
                        <a:t>Get in touch with the User Research team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50217877"/>
                  </a:ext>
                </a:extLst>
              </a:tr>
              <a:tr h="324030">
                <a:tc rowSpan="2">
                  <a:txBody>
                    <a:bodyPr/>
                    <a:lstStyle/>
                    <a:p>
                      <a:pPr>
                        <a:lnSpc>
                          <a:spcPct val="107000"/>
                        </a:lnSpc>
                        <a:spcAft>
                          <a:spcPts val="800"/>
                        </a:spcAft>
                      </a:pPr>
                      <a:r>
                        <a:rPr lang="en-GB" sz="1000" dirty="0">
                          <a:effectLst/>
                        </a:rPr>
                        <a:t>Who uses your analysis or statistical release?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rowSpan="2">
                  <a:txBody>
                    <a:bodyPr/>
                    <a:lstStyle/>
                    <a:p>
                      <a:pPr>
                        <a:lnSpc>
                          <a:spcPct val="107000"/>
                        </a:lnSpc>
                        <a:spcAft>
                          <a:spcPts val="800"/>
                        </a:spcAft>
                      </a:pPr>
                      <a:r>
                        <a:rPr lang="en-GB" sz="1000" dirty="0">
                          <a:effectLst/>
                        </a:rPr>
                        <a:t>Understanding who uses your analysis/statistical release will help you to make sure that it meets their needs. It also helps you to tailor your outputs to make sure all your users are fully supported in using the outputs effectively.</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a:effectLst/>
                          <a:hlinkClick r:id="rId8"/>
                        </a:rPr>
                        <a:t>Guidance: User engagement top tips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8785341"/>
                  </a:ext>
                </a:extLst>
              </a:tr>
              <a:tr h="39067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a:effectLst/>
                        </a:rPr>
                        <a:t>Get in touch with the User Research team and the </a:t>
                      </a:r>
                      <a:r>
                        <a:rPr lang="en-GB" sz="1000" u="sng">
                          <a:effectLst/>
                          <a:hlinkClick r:id="rId9"/>
                        </a:rPr>
                        <a:t>External Affairs team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13119799"/>
                  </a:ext>
                </a:extLst>
              </a:tr>
              <a:tr h="333483">
                <a:tc rowSpan="3">
                  <a:txBody>
                    <a:bodyPr/>
                    <a:lstStyle/>
                    <a:p>
                      <a:pPr>
                        <a:lnSpc>
                          <a:spcPct val="107000"/>
                        </a:lnSpc>
                        <a:spcAft>
                          <a:spcPts val="800"/>
                        </a:spcAft>
                      </a:pPr>
                      <a:r>
                        <a:rPr lang="en-GB" sz="1000" dirty="0">
                          <a:effectLst/>
                        </a:rPr>
                        <a:t>What analytical question you are addressing?</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8D1D6"/>
                    </a:solidFill>
                  </a:tcPr>
                </a:tc>
                <a:tc rowSpan="3">
                  <a:txBody>
                    <a:bodyPr/>
                    <a:lstStyle/>
                    <a:p>
                      <a:pPr>
                        <a:lnSpc>
                          <a:spcPct val="107000"/>
                        </a:lnSpc>
                        <a:spcAft>
                          <a:spcPts val="800"/>
                        </a:spcAft>
                      </a:pPr>
                      <a:r>
                        <a:rPr lang="en-GB" sz="1000" dirty="0">
                          <a:effectLst/>
                        </a:rPr>
                        <a:t>Having a clear understanding of the problem your team is trying to solve ensures that the analysis you design is fit for purpose. If you do not know how your work is contributing to answering an analytical need, you may be unaware of important requirements or limitations for your part of the work.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8D1D6"/>
                    </a:solidFill>
                  </a:tcPr>
                </a:tc>
                <a:tc>
                  <a:txBody>
                    <a:bodyPr/>
                    <a:lstStyle/>
                    <a:p>
                      <a:pPr>
                        <a:lnSpc>
                          <a:spcPct val="107000"/>
                        </a:lnSpc>
                        <a:spcAft>
                          <a:spcPts val="800"/>
                        </a:spcAft>
                      </a:pPr>
                      <a:r>
                        <a:rPr lang="en-GB" sz="1000" u="sng">
                          <a:effectLst/>
                          <a:hlinkClick r:id="rId6"/>
                        </a:rPr>
                        <a:t>Guidance: The AQUA Book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04468987"/>
                  </a:ext>
                </a:extLst>
              </a:tr>
              <a:tr h="40740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7"/>
                        </a:rPr>
                        <a:t>Guidance: Analysis Functional Standard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99555909"/>
                  </a:ext>
                </a:extLst>
              </a:tr>
              <a:tr h="35286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a:effectLst/>
                        </a:rPr>
                        <a:t>Get in touch with the </a:t>
                      </a:r>
                      <a:r>
                        <a:rPr lang="en-GB" sz="1000" u="sng">
                          <a:effectLst/>
                          <a:hlinkClick r:id="rId10"/>
                        </a:rPr>
                        <a:t>Analysis Standards and Pipelines Hub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4674760"/>
                  </a:ext>
                </a:extLst>
              </a:tr>
              <a:tr h="227880">
                <a:tc rowSpan="10">
                  <a:txBody>
                    <a:bodyPr/>
                    <a:lstStyle/>
                    <a:p>
                      <a:pPr>
                        <a:lnSpc>
                          <a:spcPct val="107000"/>
                        </a:lnSpc>
                        <a:spcAft>
                          <a:spcPts val="800"/>
                        </a:spcAft>
                      </a:pPr>
                      <a:r>
                        <a:rPr lang="en-GB" sz="1000" dirty="0">
                          <a:effectLst/>
                        </a:rPr>
                        <a:t>What is the quality of the data that you use?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rowSpan="10">
                  <a:txBody>
                    <a:bodyPr/>
                    <a:lstStyle/>
                    <a:p>
                      <a:pPr>
                        <a:lnSpc>
                          <a:spcPct val="107000"/>
                        </a:lnSpc>
                        <a:spcAft>
                          <a:spcPts val="800"/>
                        </a:spcAft>
                      </a:pPr>
                      <a:r>
                        <a:rPr lang="en-GB" sz="1000" dirty="0">
                          <a:effectLst/>
                        </a:rPr>
                        <a:t>Understanding the quality of your data inputs is critical. It enables you to assess limitations and uncertainty in the inputs and how they feed through to your outputs. If you don't understand this, you will be unable to assess the quality of your process or your outputs. Understanding the quality of the data will allow you to assess whether the data can be used to address your analytical questions and the underlying user needs.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u="sng">
                          <a:effectLst/>
                          <a:hlinkClick r:id="rId11"/>
                        </a:rPr>
                        <a:t>The Government Data Quality Framework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65188278"/>
                  </a:ext>
                </a:extLst>
              </a:tr>
              <a:tr h="17229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12"/>
                        </a:rPr>
                        <a:t>Introduction to data quality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03223232"/>
                  </a:ext>
                </a:extLst>
              </a:tr>
              <a:tr h="17229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13"/>
                        </a:rPr>
                        <a:t>Introduction to data quality assessments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23150241"/>
                  </a:ext>
                </a:extLst>
              </a:tr>
              <a:tr h="17229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14"/>
                        </a:rPr>
                        <a:t>Tips for urgent quality assurance of data</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75749350"/>
                  </a:ext>
                </a:extLst>
              </a:tr>
              <a:tr h="35286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5"/>
                        </a:rPr>
                        <a:t>Quality Assurance of Administrative Data (QAAD) toolkit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95692017"/>
                  </a:ext>
                </a:extLst>
              </a:tr>
              <a:tr h="333979">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6"/>
                        </a:rPr>
                        <a:t>Quality of Admin Data in Statistics (Draft guidance)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27846579"/>
                  </a:ext>
                </a:extLst>
              </a:tr>
              <a:tr h="17229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7"/>
                        </a:rPr>
                        <a:t>Data Quality Action Plans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69881589"/>
                  </a:ext>
                </a:extLst>
              </a:tr>
              <a:tr h="17229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8"/>
                        </a:rPr>
                        <a:t>Data Quality Dimensions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83086388"/>
                  </a:ext>
                </a:extLst>
              </a:tr>
              <a:tr h="17229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9"/>
                        </a:rPr>
                        <a:t>Quality Assurance: Four Areas of Practice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30678154"/>
                  </a:ext>
                </a:extLst>
              </a:tr>
              <a:tr h="177852">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20"/>
                        </a:rPr>
                        <a:t>Data Quality Hub</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54962037"/>
                  </a:ext>
                </a:extLst>
              </a:tr>
            </a:tbl>
          </a:graphicData>
        </a:graphic>
      </p:graphicFrame>
      <p:sp>
        <p:nvSpPr>
          <p:cNvPr id="19" name="Rectangle: Rounded Corners 18">
            <a:hlinkClick r:id="rId21" action="ppaction://hlinksldjump"/>
            <a:extLst>
              <a:ext uri="{FF2B5EF4-FFF2-40B4-BE49-F238E27FC236}">
                <a16:creationId xmlns:a16="http://schemas.microsoft.com/office/drawing/2014/main" id="{6053E039-E068-47F0-9527-CB9836E54A94}"/>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136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89CFBF6-4BE5-664B-A27A-2BCDD8769A07}"/>
              </a:ext>
            </a:extLst>
          </p:cNvPr>
          <p:cNvSpPr>
            <a:spLocks noGrp="1"/>
          </p:cNvSpPr>
          <p:nvPr>
            <p:ph type="ftr" sz="quarter" idx="3"/>
          </p:nvPr>
        </p:nvSpPr>
        <p:spPr/>
        <p:txBody>
          <a:bodyPr/>
          <a:lstStyle/>
          <a:p>
            <a:r>
              <a:rPr lang="en-GB" sz="2400" b="1" dirty="0"/>
              <a:t>Quality Questions</a:t>
            </a:r>
          </a:p>
        </p:txBody>
      </p:sp>
      <p:graphicFrame>
        <p:nvGraphicFramePr>
          <p:cNvPr id="9" name="Table 8">
            <a:extLst>
              <a:ext uri="{FF2B5EF4-FFF2-40B4-BE49-F238E27FC236}">
                <a16:creationId xmlns:a16="http://schemas.microsoft.com/office/drawing/2014/main" id="{EE897BBD-5479-4738-8ADA-ADF18C02C970}"/>
              </a:ext>
            </a:extLst>
          </p:cNvPr>
          <p:cNvGraphicFramePr>
            <a:graphicFrameLocks noGrp="1"/>
          </p:cNvGraphicFramePr>
          <p:nvPr>
            <p:extLst>
              <p:ext uri="{D42A27DB-BD31-4B8C-83A1-F6EECF244321}">
                <p14:modId xmlns:p14="http://schemas.microsoft.com/office/powerpoint/2010/main" val="3519984723"/>
              </p:ext>
            </p:extLst>
          </p:nvPr>
        </p:nvGraphicFramePr>
        <p:xfrm>
          <a:off x="814387" y="358140"/>
          <a:ext cx="10557557" cy="5408664"/>
        </p:xfrm>
        <a:graphic>
          <a:graphicData uri="http://schemas.openxmlformats.org/drawingml/2006/table">
            <a:tbl>
              <a:tblPr firstRow="1" firstCol="1" bandRow="1">
                <a:tableStyleId>{C083E6E3-FA7D-4D7B-A595-EF9225AFEA82}</a:tableStyleId>
              </a:tblPr>
              <a:tblGrid>
                <a:gridCol w="2622114">
                  <a:extLst>
                    <a:ext uri="{9D8B030D-6E8A-4147-A177-3AD203B41FA5}">
                      <a16:colId xmlns:a16="http://schemas.microsoft.com/office/drawing/2014/main" val="32389729"/>
                    </a:ext>
                  </a:extLst>
                </a:gridCol>
                <a:gridCol w="4806693">
                  <a:extLst>
                    <a:ext uri="{9D8B030D-6E8A-4147-A177-3AD203B41FA5}">
                      <a16:colId xmlns:a16="http://schemas.microsoft.com/office/drawing/2014/main" val="2628131279"/>
                    </a:ext>
                  </a:extLst>
                </a:gridCol>
                <a:gridCol w="3128750">
                  <a:extLst>
                    <a:ext uri="{9D8B030D-6E8A-4147-A177-3AD203B41FA5}">
                      <a16:colId xmlns:a16="http://schemas.microsoft.com/office/drawing/2014/main" val="1955657472"/>
                    </a:ext>
                  </a:extLst>
                </a:gridCol>
              </a:tblGrid>
              <a:tr h="353060">
                <a:tc>
                  <a:txBody>
                    <a:bodyPr/>
                    <a:lstStyle/>
                    <a:p>
                      <a:pPr algn="ctr">
                        <a:lnSpc>
                          <a:spcPct val="107000"/>
                        </a:lnSpc>
                        <a:spcAft>
                          <a:spcPts val="800"/>
                        </a:spcAft>
                      </a:pPr>
                      <a:r>
                        <a:rPr lang="en-GB" sz="1200" dirty="0">
                          <a:effectLst/>
                        </a:rPr>
                        <a:t>Quality Question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Why do I need to know the answer to this?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18521758"/>
                  </a:ext>
                </a:extLst>
              </a:tr>
              <a:tr h="255535">
                <a:tc rowSpan="3">
                  <a:txBody>
                    <a:bodyPr/>
                    <a:lstStyle/>
                    <a:p>
                      <a:pPr>
                        <a:lnSpc>
                          <a:spcPct val="107000"/>
                        </a:lnSpc>
                        <a:spcAft>
                          <a:spcPts val="800"/>
                        </a:spcAft>
                      </a:pPr>
                      <a:r>
                        <a:rPr lang="en-GB" sz="1000" dirty="0">
                          <a:effectLst/>
                        </a:rPr>
                        <a:t>How did you choose the methods for the analysis or statistical release?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rowSpan="3">
                  <a:txBody>
                    <a:bodyPr/>
                    <a:lstStyle/>
                    <a:p>
                      <a:pPr>
                        <a:lnSpc>
                          <a:spcPct val="107000"/>
                        </a:lnSpc>
                        <a:spcAft>
                          <a:spcPts val="800"/>
                        </a:spcAft>
                      </a:pPr>
                      <a:r>
                        <a:rPr lang="en-GB" sz="1000" dirty="0">
                          <a:effectLst/>
                        </a:rPr>
                        <a:t>You should be able to explain why you chose the method (or set of methods) that you are using to produce your analysis or statistical release. A clear rationale for your method gives you and your users confidence that your choice is based on sound reasoning and evidence.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3"/>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67485068"/>
                  </a:ext>
                </a:extLst>
              </a:tr>
              <a:tr h="184218">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4"/>
                        </a:rPr>
                        <a:t>Analysis Functional Standard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10258694"/>
                  </a:ext>
                </a:extLst>
              </a:tr>
              <a:tr h="570718">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5"/>
                        </a:rPr>
                        <a:t>Analysis Standards and Pipelines Hub</a:t>
                      </a:r>
                      <a:r>
                        <a:rPr lang="en-GB" sz="1000" dirty="0">
                          <a:effectLst/>
                        </a:rPr>
                        <a:t> and the </a:t>
                      </a:r>
                      <a:r>
                        <a:rPr lang="en-GB" sz="1000" u="sng" dirty="0">
                          <a:effectLst/>
                          <a:hlinkClick r:id="rId6"/>
                        </a:rPr>
                        <a:t>Methodology Advisory Service (MAS)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64476231"/>
                  </a:ext>
                </a:extLst>
              </a:tr>
              <a:tr h="683400">
                <a:tc rowSpan="2">
                  <a:txBody>
                    <a:bodyPr/>
                    <a:lstStyle/>
                    <a:p>
                      <a:pPr>
                        <a:lnSpc>
                          <a:spcPct val="107000"/>
                        </a:lnSpc>
                        <a:spcAft>
                          <a:spcPts val="800"/>
                        </a:spcAft>
                      </a:pPr>
                      <a:r>
                        <a:rPr lang="en-GB" sz="1000">
                          <a:effectLst/>
                        </a:rPr>
                        <a:t>How do you know the method you are using is appropriate?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rowSpan="2">
                  <a:txBody>
                    <a:bodyPr/>
                    <a:lstStyle/>
                    <a:p>
                      <a:pPr>
                        <a:lnSpc>
                          <a:spcPct val="107000"/>
                        </a:lnSpc>
                        <a:spcAft>
                          <a:spcPts val="800"/>
                        </a:spcAft>
                      </a:pPr>
                      <a:r>
                        <a:rPr lang="en-GB" sz="1000" dirty="0">
                          <a:effectLst/>
                        </a:rPr>
                        <a:t>You should be able to explain why the method(s) you use are suitable for this analysis/statistical release and be able to support your choice with evidence. This might include reference to academic peer review or other projects that are similar. If you can't explain why you chose the methods you use and why they are right for your analysis and the data you are using, you cannot be sure that your approach is sound.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3"/>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07336284"/>
                  </a:ext>
                </a:extLst>
              </a:tr>
              <a:tr h="77259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a:effectLst/>
                        </a:rPr>
                        <a:t>Get in touch with the </a:t>
                      </a:r>
                      <a:r>
                        <a:rPr lang="en-GB" sz="1000" u="sng">
                          <a:effectLst/>
                          <a:hlinkClick r:id="rId6"/>
                        </a:rPr>
                        <a:t>Methodology Advisory Service (MAS)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04942241"/>
                  </a:ext>
                </a:extLst>
              </a:tr>
              <a:tr h="600204">
                <a:tc rowSpan="2">
                  <a:txBody>
                    <a:bodyPr/>
                    <a:lstStyle/>
                    <a:p>
                      <a:pPr>
                        <a:lnSpc>
                          <a:spcPct val="107000"/>
                        </a:lnSpc>
                        <a:spcAft>
                          <a:spcPts val="800"/>
                        </a:spcAft>
                      </a:pPr>
                      <a:r>
                        <a:rPr lang="en-GB" sz="1000" dirty="0">
                          <a:effectLst/>
                        </a:rPr>
                        <a:t>Can you summarise and explain the end-to-end process of your analysis or statistical release for somebody who asks about it?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8D1D6"/>
                    </a:solidFill>
                  </a:tcPr>
                </a:tc>
                <a:tc rowSpan="2">
                  <a:txBody>
                    <a:bodyPr/>
                    <a:lstStyle/>
                    <a:p>
                      <a:pPr>
                        <a:lnSpc>
                          <a:spcPct val="107000"/>
                        </a:lnSpc>
                        <a:spcAft>
                          <a:spcPts val="800"/>
                        </a:spcAft>
                      </a:pPr>
                      <a:r>
                        <a:rPr lang="en-GB" sz="1000" dirty="0">
                          <a:effectLst/>
                        </a:rPr>
                        <a:t>Having an overview of your analysis/statistical release (especially if you only work on part of it) ensures that you and your team understand how your work feeds into the wider product. It can help you to identify potential quality risks or issues, both upstream and downstream of your own work as well as how your activity supports and underpins downstream processing.</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8D1D6"/>
                    </a:solidFill>
                  </a:tcPr>
                </a:tc>
                <a:tc>
                  <a:txBody>
                    <a:bodyPr/>
                    <a:lstStyle/>
                    <a:p>
                      <a:pPr>
                        <a:lnSpc>
                          <a:spcPct val="107000"/>
                        </a:lnSpc>
                        <a:spcAft>
                          <a:spcPts val="800"/>
                        </a:spcAft>
                      </a:pPr>
                      <a:r>
                        <a:rPr lang="en-GB" sz="1000" u="sng" dirty="0">
                          <a:effectLst/>
                          <a:hlinkClick r:id="rId3"/>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8713017"/>
                  </a:ext>
                </a:extLst>
              </a:tr>
              <a:tr h="67264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7"/>
                        </a:rPr>
                        <a:t>Generic Statistical Business Process Model (GSBPM)</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058736"/>
                  </a:ext>
                </a:extLst>
              </a:tr>
              <a:tr h="846822">
                <a:tc rowSpan="2">
                  <a:txBody>
                    <a:bodyPr/>
                    <a:lstStyle/>
                    <a:p>
                      <a:pPr>
                        <a:lnSpc>
                          <a:spcPct val="107000"/>
                        </a:lnSpc>
                        <a:spcAft>
                          <a:spcPts val="800"/>
                        </a:spcAft>
                      </a:pPr>
                      <a:r>
                        <a:rPr lang="en-GB" sz="1000">
                          <a:effectLst/>
                        </a:rPr>
                        <a:t>How do you know that your analysis or statistical process is working correctly?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rowSpan="2">
                  <a:txBody>
                    <a:bodyPr/>
                    <a:lstStyle/>
                    <a:p>
                      <a:pPr>
                        <a:lnSpc>
                          <a:spcPct val="107000"/>
                        </a:lnSpc>
                        <a:spcAft>
                          <a:spcPts val="800"/>
                        </a:spcAft>
                      </a:pPr>
                      <a:r>
                        <a:rPr lang="en-GB" sz="1000">
                          <a:effectLst/>
                        </a:rPr>
                        <a:t>You need to be sure that your analysis produces the outputs that you think it should and that the processes you run work as expected. If you cannot demonstrate that scripts and processes you have set up are functioning correctly, you cannot confirm the quality of the results.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8"/>
                        </a:rPr>
                        <a:t>Guidance: Verification and validation for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55709071"/>
                  </a:ext>
                </a:extLst>
              </a:tr>
              <a:tr h="469467">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5"/>
                        </a:rPr>
                        <a:t>Analysis Standards and Pipelines Hub</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798263"/>
                  </a:ext>
                </a:extLst>
              </a:tr>
            </a:tbl>
          </a:graphicData>
        </a:graphic>
      </p:graphicFrame>
      <p:sp>
        <p:nvSpPr>
          <p:cNvPr id="13" name="Oval 12">
            <a:hlinkClick r:id="rId9" action="ppaction://hlinksldjump"/>
            <a:extLst>
              <a:ext uri="{FF2B5EF4-FFF2-40B4-BE49-F238E27FC236}">
                <a16:creationId xmlns:a16="http://schemas.microsoft.com/office/drawing/2014/main" id="{7EB93C7A-5C9F-4F08-8E61-D9D1069C9EF0}"/>
              </a:ext>
            </a:extLst>
          </p:cNvPr>
          <p:cNvSpPr/>
          <p:nvPr/>
        </p:nvSpPr>
        <p:spPr>
          <a:xfrm>
            <a:off x="5488022"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3A6"/>
                </a:solidFill>
              </a:rPr>
              <a:t>2</a:t>
            </a:r>
          </a:p>
        </p:txBody>
      </p:sp>
      <p:sp>
        <p:nvSpPr>
          <p:cNvPr id="14" name="Oval 13">
            <a:hlinkClick r:id="rId10" action="ppaction://hlinksldjump"/>
            <a:extLst>
              <a:ext uri="{FF2B5EF4-FFF2-40B4-BE49-F238E27FC236}">
                <a16:creationId xmlns:a16="http://schemas.microsoft.com/office/drawing/2014/main" id="{B1F30D5D-0A69-4E5E-9255-B7322AFFF5FA}"/>
              </a:ext>
            </a:extLst>
          </p:cNvPr>
          <p:cNvSpPr/>
          <p:nvPr/>
        </p:nvSpPr>
        <p:spPr>
          <a:xfrm>
            <a:off x="620227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15" name="Oval 14">
            <a:hlinkClick r:id="rId11" action="ppaction://hlinksldjump"/>
            <a:extLst>
              <a:ext uri="{FF2B5EF4-FFF2-40B4-BE49-F238E27FC236}">
                <a16:creationId xmlns:a16="http://schemas.microsoft.com/office/drawing/2014/main" id="{F34C4381-4375-4CA8-ABC1-4A8B72628AEE}"/>
              </a:ext>
            </a:extLst>
          </p:cNvPr>
          <p:cNvSpPr/>
          <p:nvPr/>
        </p:nvSpPr>
        <p:spPr>
          <a:xfrm>
            <a:off x="6916523"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6" name="Oval 15">
            <a:hlinkClick r:id="rId12" action="ppaction://hlinksldjump"/>
            <a:extLst>
              <a:ext uri="{FF2B5EF4-FFF2-40B4-BE49-F238E27FC236}">
                <a16:creationId xmlns:a16="http://schemas.microsoft.com/office/drawing/2014/main" id="{0F4CA44B-BCE7-407B-8615-063F9F353D02}"/>
              </a:ext>
            </a:extLst>
          </p:cNvPr>
          <p:cNvSpPr/>
          <p:nvPr/>
        </p:nvSpPr>
        <p:spPr>
          <a:xfrm>
            <a:off x="477377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p>
        </p:txBody>
      </p:sp>
      <p:sp>
        <p:nvSpPr>
          <p:cNvPr id="17" name="Rectangle: Rounded Corners 16">
            <a:hlinkClick r:id="rId13" action="ppaction://hlinksldjump"/>
            <a:extLst>
              <a:ext uri="{FF2B5EF4-FFF2-40B4-BE49-F238E27FC236}">
                <a16:creationId xmlns:a16="http://schemas.microsoft.com/office/drawing/2014/main" id="{649ECBD1-83D1-4AD3-8C8C-343342EE0EB8}"/>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42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89CFBF6-4BE5-664B-A27A-2BCDD8769A07}"/>
              </a:ext>
            </a:extLst>
          </p:cNvPr>
          <p:cNvSpPr>
            <a:spLocks noGrp="1"/>
          </p:cNvSpPr>
          <p:nvPr>
            <p:ph type="ftr" sz="quarter" idx="3"/>
          </p:nvPr>
        </p:nvSpPr>
        <p:spPr/>
        <p:txBody>
          <a:bodyPr/>
          <a:lstStyle/>
          <a:p>
            <a:r>
              <a:rPr lang="en-GB" sz="2400" b="1" dirty="0"/>
              <a:t>Quality Questions</a:t>
            </a:r>
          </a:p>
        </p:txBody>
      </p:sp>
      <p:graphicFrame>
        <p:nvGraphicFramePr>
          <p:cNvPr id="9" name="Table 8">
            <a:extLst>
              <a:ext uri="{FF2B5EF4-FFF2-40B4-BE49-F238E27FC236}">
                <a16:creationId xmlns:a16="http://schemas.microsoft.com/office/drawing/2014/main" id="{34F403A5-B2C0-4EBF-9C3A-D707D44FC71C}"/>
              </a:ext>
            </a:extLst>
          </p:cNvPr>
          <p:cNvGraphicFramePr>
            <a:graphicFrameLocks noGrp="1"/>
          </p:cNvGraphicFramePr>
          <p:nvPr>
            <p:extLst>
              <p:ext uri="{D42A27DB-BD31-4B8C-83A1-F6EECF244321}">
                <p14:modId xmlns:p14="http://schemas.microsoft.com/office/powerpoint/2010/main" val="846753869"/>
              </p:ext>
            </p:extLst>
          </p:nvPr>
        </p:nvGraphicFramePr>
        <p:xfrm>
          <a:off x="814387" y="358140"/>
          <a:ext cx="10557556" cy="5561636"/>
        </p:xfrm>
        <a:graphic>
          <a:graphicData uri="http://schemas.openxmlformats.org/drawingml/2006/table">
            <a:tbl>
              <a:tblPr firstRow="1" firstCol="1" bandRow="1">
                <a:tableStyleId>{C083E6E3-FA7D-4D7B-A595-EF9225AFEA82}</a:tableStyleId>
              </a:tblPr>
              <a:tblGrid>
                <a:gridCol w="2822893">
                  <a:extLst>
                    <a:ext uri="{9D8B030D-6E8A-4147-A177-3AD203B41FA5}">
                      <a16:colId xmlns:a16="http://schemas.microsoft.com/office/drawing/2014/main" val="444949047"/>
                    </a:ext>
                  </a:extLst>
                </a:gridCol>
                <a:gridCol w="4605913">
                  <a:extLst>
                    <a:ext uri="{9D8B030D-6E8A-4147-A177-3AD203B41FA5}">
                      <a16:colId xmlns:a16="http://schemas.microsoft.com/office/drawing/2014/main" val="728495217"/>
                    </a:ext>
                  </a:extLst>
                </a:gridCol>
                <a:gridCol w="3128750">
                  <a:extLst>
                    <a:ext uri="{9D8B030D-6E8A-4147-A177-3AD203B41FA5}">
                      <a16:colId xmlns:a16="http://schemas.microsoft.com/office/drawing/2014/main" val="409094627"/>
                    </a:ext>
                  </a:extLst>
                </a:gridCol>
              </a:tblGrid>
              <a:tr h="373095">
                <a:tc>
                  <a:txBody>
                    <a:bodyPr/>
                    <a:lstStyle/>
                    <a:p>
                      <a:pPr algn="ctr">
                        <a:lnSpc>
                          <a:spcPct val="107000"/>
                        </a:lnSpc>
                        <a:spcAft>
                          <a:spcPts val="800"/>
                        </a:spcAft>
                      </a:pPr>
                      <a:r>
                        <a:rPr lang="en-GB" sz="1200" dirty="0">
                          <a:effectLst/>
                        </a:rPr>
                        <a:t>Quality Question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Why do I need to know the answer to this?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4120258"/>
                  </a:ext>
                </a:extLst>
              </a:tr>
              <a:tr h="373095">
                <a:tc rowSpan="3">
                  <a:txBody>
                    <a:bodyPr/>
                    <a:lstStyle/>
                    <a:p>
                      <a:pPr>
                        <a:lnSpc>
                          <a:spcPct val="107000"/>
                        </a:lnSpc>
                        <a:spcAft>
                          <a:spcPts val="800"/>
                        </a:spcAft>
                      </a:pPr>
                      <a:r>
                        <a:rPr lang="en-GB" sz="1000" dirty="0">
                          <a:effectLst/>
                        </a:rPr>
                        <a:t>Would another analyst be able to pick up from where you left off and reproduce or continue the work (without talking to you first)?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rowSpan="3">
                  <a:txBody>
                    <a:bodyPr/>
                    <a:lstStyle/>
                    <a:p>
                      <a:pPr>
                        <a:lnSpc>
                          <a:spcPct val="107000"/>
                        </a:lnSpc>
                        <a:spcAft>
                          <a:spcPts val="800"/>
                        </a:spcAft>
                      </a:pPr>
                      <a:r>
                        <a:rPr lang="en-GB" sz="1000" dirty="0">
                          <a:effectLst/>
                        </a:rPr>
                        <a:t>Your analysis must be well documented so that somebody new can understand it and pick it up. Poor documentation means that other people will not understand why the process is configured as it is, how the process works or how to run the process safely - potentially leading to errors.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2"/>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27233435"/>
                  </a:ext>
                </a:extLst>
              </a:tr>
              <a:tr h="34491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3"/>
                        </a:rPr>
                        <a:t>Guidance: QA of Code for Analysis and Research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22091369"/>
                  </a:ext>
                </a:extLst>
              </a:tr>
              <a:tr h="364413">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4"/>
                        </a:rPr>
                        <a:t>Analysis Standards and Pipelines Hub</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90788815"/>
                  </a:ext>
                </a:extLst>
              </a:tr>
              <a:tr h="281256">
                <a:tc rowSpan="4">
                  <a:txBody>
                    <a:bodyPr/>
                    <a:lstStyle/>
                    <a:p>
                      <a:pPr>
                        <a:lnSpc>
                          <a:spcPct val="107000"/>
                        </a:lnSpc>
                        <a:spcAft>
                          <a:spcPts val="800"/>
                        </a:spcAft>
                      </a:pPr>
                      <a:r>
                        <a:rPr lang="en-GB" sz="1000" dirty="0">
                          <a:effectLst/>
                        </a:rPr>
                        <a:t>If you find a mistake in your analysis, do you have a clear and efficient process for addressing the issue and preventing it from happening again?</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rowSpan="4">
                  <a:txBody>
                    <a:bodyPr/>
                    <a:lstStyle/>
                    <a:p>
                      <a:pPr>
                        <a:lnSpc>
                          <a:spcPct val="107000"/>
                        </a:lnSpc>
                        <a:spcAft>
                          <a:spcPts val="800"/>
                        </a:spcAft>
                      </a:pPr>
                      <a:r>
                        <a:rPr lang="en-GB" sz="1000" dirty="0">
                          <a:effectLst/>
                        </a:rPr>
                        <a:t>Analysis with lots of manual steps or that uses several tools is usually hard to assure. When problems happen, finding out how and why can be really difficult, and this does not apply only to manual processing. If your process is in this category, you are probably carrying extra quality risks.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5"/>
                        </a:rPr>
                        <a:t>Guidance: Analysis Functional Standard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81511354"/>
                  </a:ext>
                </a:extLst>
              </a:tr>
              <a:tr h="34491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3"/>
                        </a:rPr>
                        <a:t>Guidance: QA of Code for Analysis and Research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9042564"/>
                  </a:ext>
                </a:extLst>
              </a:tr>
              <a:tr h="301348">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2"/>
                        </a:rPr>
                        <a:t>Guidance: The AQUA Book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54569652"/>
                  </a:ext>
                </a:extLst>
              </a:tr>
              <a:tr h="521823">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6"/>
                        </a:rPr>
                        <a:t>Statistics Head of Profession Office</a:t>
                      </a:r>
                      <a:r>
                        <a:rPr lang="en-GB" sz="1000" dirty="0">
                          <a:effectLst/>
                        </a:rPr>
                        <a:t> and/or the </a:t>
                      </a:r>
                      <a:r>
                        <a:rPr lang="en-GB" sz="1000" u="sng" dirty="0">
                          <a:effectLst/>
                          <a:hlinkClick r:id="rId7"/>
                        </a:rPr>
                        <a:t>Quality Champions Network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0670783"/>
                  </a:ext>
                </a:extLst>
              </a:tr>
              <a:tr h="373095">
                <a:tc rowSpan="3">
                  <a:txBody>
                    <a:bodyPr/>
                    <a:lstStyle/>
                    <a:p>
                      <a:pPr>
                        <a:lnSpc>
                          <a:spcPct val="107000"/>
                        </a:lnSpc>
                        <a:spcAft>
                          <a:spcPts val="800"/>
                        </a:spcAft>
                      </a:pPr>
                      <a:r>
                        <a:rPr lang="en-GB" sz="1000" dirty="0">
                          <a:effectLst/>
                        </a:rPr>
                        <a:t>Do you consistently use peer review to check scripts and code, documentation, implementation of methods, processes and outputs?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8D1D6"/>
                    </a:solidFill>
                  </a:tcPr>
                </a:tc>
                <a:tc rowSpan="3">
                  <a:txBody>
                    <a:bodyPr/>
                    <a:lstStyle/>
                    <a:p>
                      <a:pPr>
                        <a:lnSpc>
                          <a:spcPct val="107000"/>
                        </a:lnSpc>
                        <a:spcAft>
                          <a:spcPts val="800"/>
                        </a:spcAft>
                      </a:pPr>
                      <a:r>
                        <a:rPr lang="en-GB" sz="1000" dirty="0">
                          <a:effectLst/>
                        </a:rPr>
                        <a:t>Peer review is a standard part of analysis best practice. It is helpful because it helps to identify where steps are unclear, documents are hard to understand or there might be problems with calculations or implementation of methods. Routine peer review helps to improve the quality of processes and to reduce risk by identifying potential problems.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8D1D6"/>
                    </a:solidFill>
                  </a:tcPr>
                </a:tc>
                <a:tc>
                  <a:txBody>
                    <a:bodyPr/>
                    <a:lstStyle/>
                    <a:p>
                      <a:pPr>
                        <a:lnSpc>
                          <a:spcPct val="107000"/>
                        </a:lnSpc>
                        <a:spcAft>
                          <a:spcPts val="800"/>
                        </a:spcAft>
                      </a:pPr>
                      <a:r>
                        <a:rPr lang="en-GB" sz="1000" u="sng" dirty="0">
                          <a:effectLst/>
                          <a:hlinkClick r:id="rId3"/>
                        </a:rPr>
                        <a:t>Guidance: Quality assurance of code for analysis and research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550811"/>
                  </a:ext>
                </a:extLst>
              </a:tr>
              <a:tr h="177936">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8"/>
                        </a:rPr>
                        <a:t>Guidance: Quality statistics in government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29221854"/>
                  </a:ext>
                </a:extLst>
              </a:tr>
              <a:tr h="1052538">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4"/>
                        </a:rPr>
                        <a:t>Analysis Standards and Pipelines Hub</a:t>
                      </a:r>
                      <a:r>
                        <a:rPr lang="en-GB" sz="1000" dirty="0">
                          <a:effectLst/>
                        </a:rPr>
                        <a:t> (scripts, code, and documentation, peer review of models), the </a:t>
                      </a:r>
                      <a:r>
                        <a:rPr lang="en-GB" sz="1000" u="sng" dirty="0">
                          <a:effectLst/>
                          <a:hlinkClick r:id="rId7"/>
                        </a:rPr>
                        <a:t>Data Quality Hub</a:t>
                      </a:r>
                      <a:r>
                        <a:rPr lang="en-GB" sz="1000" dirty="0">
                          <a:effectLst/>
                        </a:rPr>
                        <a:t> (processes and outputs), and the </a:t>
                      </a:r>
                      <a:r>
                        <a:rPr lang="en-GB" sz="1000" u="sng" dirty="0">
                          <a:effectLst/>
                          <a:hlinkClick r:id="rId9"/>
                        </a:rPr>
                        <a:t>Methodology Advisory Service</a:t>
                      </a:r>
                      <a:r>
                        <a:rPr lang="en-GB" sz="1000" dirty="0">
                          <a:effectLst/>
                        </a:rPr>
                        <a:t> (methods).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6402766"/>
                  </a:ext>
                </a:extLst>
              </a:tr>
              <a:tr h="688796">
                <a:tc rowSpan="2">
                  <a:txBody>
                    <a:bodyPr/>
                    <a:lstStyle/>
                    <a:p>
                      <a:pPr>
                        <a:lnSpc>
                          <a:spcPct val="107000"/>
                        </a:lnSpc>
                        <a:spcAft>
                          <a:spcPts val="800"/>
                        </a:spcAft>
                      </a:pPr>
                      <a:r>
                        <a:rPr lang="en-GB" sz="1000" dirty="0">
                          <a:effectLst/>
                        </a:rPr>
                        <a:t>What are the limitations of your analysis or statistical release?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rowSpan="2">
                  <a:txBody>
                    <a:bodyPr/>
                    <a:lstStyle/>
                    <a:p>
                      <a:pPr>
                        <a:lnSpc>
                          <a:spcPct val="107000"/>
                        </a:lnSpc>
                        <a:spcAft>
                          <a:spcPts val="800"/>
                        </a:spcAft>
                      </a:pPr>
                      <a:r>
                        <a:rPr lang="en-GB" sz="1000" dirty="0">
                          <a:effectLst/>
                        </a:rPr>
                        <a:t>You should be able to explain any issues or limitations with your analysis/statistical release, and how they impact on potential use. A formal log of issues and limitations is a good way to make sure everybody in the team understands potential problems.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u="sng" dirty="0">
                          <a:effectLst/>
                          <a:hlinkClick r:id="rId2"/>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22152021"/>
                  </a:ext>
                </a:extLst>
              </a:tr>
              <a:tr h="364413">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4"/>
                        </a:rPr>
                        <a:t>Analysis Standards and Pipelines Hub</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87110434"/>
                  </a:ext>
                </a:extLst>
              </a:tr>
            </a:tbl>
          </a:graphicData>
        </a:graphic>
      </p:graphicFrame>
      <p:sp>
        <p:nvSpPr>
          <p:cNvPr id="13" name="Oval 12">
            <a:hlinkClick r:id="rId10" action="ppaction://hlinksldjump"/>
            <a:extLst>
              <a:ext uri="{FF2B5EF4-FFF2-40B4-BE49-F238E27FC236}">
                <a16:creationId xmlns:a16="http://schemas.microsoft.com/office/drawing/2014/main" id="{287923FA-694D-4217-801E-B1B97F61963B}"/>
              </a:ext>
            </a:extLst>
          </p:cNvPr>
          <p:cNvSpPr/>
          <p:nvPr/>
        </p:nvSpPr>
        <p:spPr>
          <a:xfrm>
            <a:off x="548802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4" name="Oval 13">
            <a:hlinkClick r:id="rId11" action="ppaction://hlinksldjump"/>
            <a:extLst>
              <a:ext uri="{FF2B5EF4-FFF2-40B4-BE49-F238E27FC236}">
                <a16:creationId xmlns:a16="http://schemas.microsoft.com/office/drawing/2014/main" id="{4404E0CA-0A91-4D6D-B32C-F75FBE8D2F07}"/>
              </a:ext>
            </a:extLst>
          </p:cNvPr>
          <p:cNvSpPr/>
          <p:nvPr/>
        </p:nvSpPr>
        <p:spPr>
          <a:xfrm>
            <a:off x="6202272"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3A6"/>
                </a:solidFill>
              </a:rPr>
              <a:t>3</a:t>
            </a:r>
          </a:p>
        </p:txBody>
      </p:sp>
      <p:sp>
        <p:nvSpPr>
          <p:cNvPr id="15" name="Oval 14">
            <a:hlinkClick r:id="rId12" action="ppaction://hlinksldjump"/>
            <a:extLst>
              <a:ext uri="{FF2B5EF4-FFF2-40B4-BE49-F238E27FC236}">
                <a16:creationId xmlns:a16="http://schemas.microsoft.com/office/drawing/2014/main" id="{62AB12F7-4164-431A-AB0C-976BAF574E9A}"/>
              </a:ext>
            </a:extLst>
          </p:cNvPr>
          <p:cNvSpPr/>
          <p:nvPr/>
        </p:nvSpPr>
        <p:spPr>
          <a:xfrm>
            <a:off x="6916523"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6" name="Oval 15">
            <a:hlinkClick r:id="rId13" action="ppaction://hlinksldjump"/>
            <a:extLst>
              <a:ext uri="{FF2B5EF4-FFF2-40B4-BE49-F238E27FC236}">
                <a16:creationId xmlns:a16="http://schemas.microsoft.com/office/drawing/2014/main" id="{B748C9DD-8B00-4700-A9AD-1487EBF29624}"/>
              </a:ext>
            </a:extLst>
          </p:cNvPr>
          <p:cNvSpPr/>
          <p:nvPr/>
        </p:nvSpPr>
        <p:spPr>
          <a:xfrm>
            <a:off x="477377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p>
        </p:txBody>
      </p:sp>
      <p:sp>
        <p:nvSpPr>
          <p:cNvPr id="17" name="Rectangle: Rounded Corners 16">
            <a:hlinkClick r:id="rId14" action="ppaction://hlinksldjump"/>
            <a:extLst>
              <a:ext uri="{FF2B5EF4-FFF2-40B4-BE49-F238E27FC236}">
                <a16:creationId xmlns:a16="http://schemas.microsoft.com/office/drawing/2014/main" id="{5917A9B3-4E32-4DB2-A39B-953F0E667967}"/>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256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89CFBF6-4BE5-664B-A27A-2BCDD8769A07}"/>
              </a:ext>
            </a:extLst>
          </p:cNvPr>
          <p:cNvSpPr>
            <a:spLocks noGrp="1"/>
          </p:cNvSpPr>
          <p:nvPr>
            <p:ph type="ftr" sz="quarter" idx="3"/>
          </p:nvPr>
        </p:nvSpPr>
        <p:spPr/>
        <p:txBody>
          <a:bodyPr/>
          <a:lstStyle/>
          <a:p>
            <a:r>
              <a:rPr lang="en-GB" sz="2400" b="1" dirty="0"/>
              <a:t>Quality Questions</a:t>
            </a:r>
          </a:p>
        </p:txBody>
      </p:sp>
      <p:graphicFrame>
        <p:nvGraphicFramePr>
          <p:cNvPr id="11" name="Table 10">
            <a:extLst>
              <a:ext uri="{FF2B5EF4-FFF2-40B4-BE49-F238E27FC236}">
                <a16:creationId xmlns:a16="http://schemas.microsoft.com/office/drawing/2014/main" id="{54633BDD-3A1E-44D9-BE99-711D23C23523}"/>
              </a:ext>
            </a:extLst>
          </p:cNvPr>
          <p:cNvGraphicFramePr>
            <a:graphicFrameLocks noGrp="1"/>
          </p:cNvGraphicFramePr>
          <p:nvPr>
            <p:extLst>
              <p:ext uri="{D42A27DB-BD31-4B8C-83A1-F6EECF244321}">
                <p14:modId xmlns:p14="http://schemas.microsoft.com/office/powerpoint/2010/main" val="164749410"/>
              </p:ext>
            </p:extLst>
          </p:nvPr>
        </p:nvGraphicFramePr>
        <p:xfrm>
          <a:off x="814387" y="358140"/>
          <a:ext cx="10557554" cy="5424480"/>
        </p:xfrm>
        <a:graphic>
          <a:graphicData uri="http://schemas.openxmlformats.org/drawingml/2006/table">
            <a:tbl>
              <a:tblPr firstRow="1" firstCol="1" bandRow="1">
                <a:tableStyleId>{C083E6E3-FA7D-4D7B-A595-EF9225AFEA82}</a:tableStyleId>
              </a:tblPr>
              <a:tblGrid>
                <a:gridCol w="3128749">
                  <a:extLst>
                    <a:ext uri="{9D8B030D-6E8A-4147-A177-3AD203B41FA5}">
                      <a16:colId xmlns:a16="http://schemas.microsoft.com/office/drawing/2014/main" val="36546980"/>
                    </a:ext>
                  </a:extLst>
                </a:gridCol>
                <a:gridCol w="3968117">
                  <a:extLst>
                    <a:ext uri="{9D8B030D-6E8A-4147-A177-3AD203B41FA5}">
                      <a16:colId xmlns:a16="http://schemas.microsoft.com/office/drawing/2014/main" val="3582419171"/>
                    </a:ext>
                  </a:extLst>
                </a:gridCol>
                <a:gridCol w="3460688">
                  <a:extLst>
                    <a:ext uri="{9D8B030D-6E8A-4147-A177-3AD203B41FA5}">
                      <a16:colId xmlns:a16="http://schemas.microsoft.com/office/drawing/2014/main" val="755852788"/>
                    </a:ext>
                  </a:extLst>
                </a:gridCol>
              </a:tblGrid>
              <a:tr h="339176">
                <a:tc>
                  <a:txBody>
                    <a:bodyPr/>
                    <a:lstStyle/>
                    <a:p>
                      <a:pPr algn="ctr">
                        <a:lnSpc>
                          <a:spcPct val="107000"/>
                        </a:lnSpc>
                        <a:spcAft>
                          <a:spcPts val="800"/>
                        </a:spcAft>
                      </a:pPr>
                      <a:r>
                        <a:rPr lang="en-GB" sz="1200" dirty="0">
                          <a:effectLst/>
                        </a:rPr>
                        <a:t>Quality Question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Why do I need to know the answer to this?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8720560"/>
                  </a:ext>
                </a:extLst>
              </a:tr>
              <a:tr h="339176">
                <a:tc rowSpan="4">
                  <a:txBody>
                    <a:bodyPr/>
                    <a:lstStyle/>
                    <a:p>
                      <a:pPr>
                        <a:lnSpc>
                          <a:spcPct val="107000"/>
                        </a:lnSpc>
                        <a:spcAft>
                          <a:spcPts val="800"/>
                        </a:spcAft>
                      </a:pPr>
                      <a:r>
                        <a:rPr lang="en-GB" sz="1000" dirty="0">
                          <a:effectLst/>
                        </a:rPr>
                        <a:t>Could you give a clear account of what can and cannot be inferred from your analysis or statistical release?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rowSpan="4">
                  <a:txBody>
                    <a:bodyPr/>
                    <a:lstStyle/>
                    <a:p>
                      <a:pPr>
                        <a:lnSpc>
                          <a:spcPct val="107000"/>
                        </a:lnSpc>
                        <a:spcAft>
                          <a:spcPts val="800"/>
                        </a:spcAft>
                      </a:pPr>
                      <a:r>
                        <a:rPr lang="en-GB" sz="1000" dirty="0">
                          <a:effectLst/>
                        </a:rPr>
                        <a:t>Ultimately our analysis/statistical releases should inform public commentary and decisions taken. A clear statement of the extent to which the analysis does and does not support these will help reduce the chance of errors in these actions.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2"/>
                        </a:rPr>
                        <a:t>Guidance: Communicating quality, uncertainty and change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74732231"/>
                  </a:ext>
                </a:extLst>
              </a:tr>
              <a:tr h="27965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3"/>
                        </a:rPr>
                        <a:t>e-learning: Communicating quality, uncertainty, and change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4438721"/>
                  </a:ext>
                </a:extLst>
              </a:tr>
              <a:tr h="13655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4"/>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07700235"/>
                  </a:ext>
                </a:extLst>
              </a:tr>
              <a:tr h="423038">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5"/>
                        </a:rPr>
                        <a:t>Analysis Standards Hub and Pipelines Hub</a:t>
                      </a:r>
                      <a:r>
                        <a:rPr lang="en-GB" sz="1000" dirty="0">
                          <a:effectLst/>
                        </a:rPr>
                        <a:t> and the </a:t>
                      </a:r>
                      <a:r>
                        <a:rPr lang="en-GB" sz="1000" u="sng" dirty="0">
                          <a:effectLst/>
                          <a:hlinkClick r:id="rId6"/>
                        </a:rPr>
                        <a:t>Methodology Advisory Service</a:t>
                      </a:r>
                      <a:r>
                        <a:rPr lang="en-GB" sz="1000" dirty="0">
                          <a:effectLst/>
                        </a:rPr>
                        <a:t> (MAS).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32559"/>
                  </a:ext>
                </a:extLst>
              </a:tr>
              <a:tr h="279654">
                <a:tc rowSpan="4">
                  <a:txBody>
                    <a:bodyPr/>
                    <a:lstStyle/>
                    <a:p>
                      <a:pPr>
                        <a:lnSpc>
                          <a:spcPct val="107000"/>
                        </a:lnSpc>
                        <a:spcAft>
                          <a:spcPts val="800"/>
                        </a:spcAft>
                      </a:pPr>
                      <a:r>
                        <a:rPr lang="en-GB" sz="1000" dirty="0">
                          <a:effectLst/>
                        </a:rPr>
                        <a:t>Have you assessed the impact of the limitations and set out how they will affect the quality and use of the outputs?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4">
                  <a:txBody>
                    <a:bodyPr/>
                    <a:lstStyle/>
                    <a:p>
                      <a:pPr>
                        <a:lnSpc>
                          <a:spcPct val="107000"/>
                        </a:lnSpc>
                        <a:spcAft>
                          <a:spcPts val="800"/>
                        </a:spcAft>
                      </a:pPr>
                      <a:r>
                        <a:rPr lang="en-GB" sz="1000" dirty="0">
                          <a:effectLst/>
                        </a:rPr>
                        <a:t>Where you have identified limitations (for example data quality issues) you should be able to explain how they impact on the quality of the analysis. If you cannot, you do not know how good the output 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u="sng">
                          <a:effectLst/>
                          <a:hlinkClick r:id="rId2"/>
                        </a:rPr>
                        <a:t>Guidance: Communicating quality, uncertainty and change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54461391"/>
                  </a:ext>
                </a:extLst>
              </a:tr>
              <a:tr h="27965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3"/>
                        </a:rPr>
                        <a:t>e-learning: Communicating quality, uncertainty, and change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43869842"/>
                  </a:ext>
                </a:extLst>
              </a:tr>
              <a:tr h="13655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4"/>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6135281"/>
                  </a:ext>
                </a:extLst>
              </a:tr>
              <a:tr h="400452">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a:effectLst/>
                        </a:rPr>
                        <a:t>Get in touch with the </a:t>
                      </a:r>
                      <a:r>
                        <a:rPr lang="en-GB" sz="1000" u="sng">
                          <a:effectLst/>
                          <a:hlinkClick r:id="rId7"/>
                        </a:rPr>
                        <a:t>Data Quality Hub</a:t>
                      </a:r>
                      <a:r>
                        <a:rPr lang="en-GB" sz="1000">
                          <a:effectLst/>
                        </a:rPr>
                        <a:t> and the </a:t>
                      </a:r>
                      <a:r>
                        <a:rPr lang="en-GB" sz="1000" u="sng">
                          <a:effectLst/>
                          <a:hlinkClick r:id="rId6"/>
                        </a:rPr>
                        <a:t>Methodology Advisory Service</a:t>
                      </a:r>
                      <a:r>
                        <a:rPr lang="en-GB" sz="1000">
                          <a:effectLst/>
                        </a:rPr>
                        <a:t> (MAS)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66865208"/>
                  </a:ext>
                </a:extLst>
              </a:tr>
              <a:tr h="279654">
                <a:tc rowSpan="4">
                  <a:txBody>
                    <a:bodyPr/>
                    <a:lstStyle/>
                    <a:p>
                      <a:pPr>
                        <a:lnSpc>
                          <a:spcPct val="107000"/>
                        </a:lnSpc>
                        <a:spcAft>
                          <a:spcPts val="800"/>
                        </a:spcAft>
                      </a:pPr>
                      <a:r>
                        <a:rPr lang="en-GB" sz="1000">
                          <a:effectLst/>
                        </a:rPr>
                        <a:t>How do you measure and report uncertainty in your analysis or statistical release?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rowSpan="4">
                  <a:txBody>
                    <a:bodyPr/>
                    <a:lstStyle/>
                    <a:p>
                      <a:pPr>
                        <a:lnSpc>
                          <a:spcPct val="107000"/>
                        </a:lnSpc>
                        <a:spcAft>
                          <a:spcPts val="800"/>
                        </a:spcAft>
                      </a:pPr>
                      <a:r>
                        <a:rPr lang="en-GB" sz="1000" dirty="0">
                          <a:effectLst/>
                        </a:rPr>
                        <a:t>No analysis is perfect and no data are completely correct. You should be able to explain how you have assessed and measured the uncertainty that affects your analysis.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2"/>
                        </a:rPr>
                        <a:t>Guidance: Communicating quality, uncertainty and change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56552614"/>
                  </a:ext>
                </a:extLst>
              </a:tr>
              <a:tr h="27965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3"/>
                        </a:rPr>
                        <a:t>e-learning: Communicating quality, uncertainty, and change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13374061"/>
                  </a:ext>
                </a:extLst>
              </a:tr>
              <a:tr h="13655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4"/>
                        </a:rPr>
                        <a:t>Guidance: The AQUA Book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645297"/>
                  </a:ext>
                </a:extLst>
              </a:tr>
              <a:tr h="400452">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Get in touch with the </a:t>
                      </a:r>
                      <a:r>
                        <a:rPr lang="en-GB" sz="1000" u="sng" dirty="0">
                          <a:effectLst/>
                          <a:hlinkClick r:id="rId5"/>
                        </a:rPr>
                        <a:t>Analysis Standards and Pipelines Hub</a:t>
                      </a:r>
                      <a:r>
                        <a:rPr lang="en-GB" sz="1000" dirty="0">
                          <a:effectLst/>
                        </a:rPr>
                        <a:t> and the </a:t>
                      </a:r>
                      <a:r>
                        <a:rPr lang="en-GB" sz="1000" u="sng" dirty="0">
                          <a:effectLst/>
                          <a:hlinkClick r:id="rId7"/>
                        </a:rPr>
                        <a:t>Data Quality Hub</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78183849"/>
                  </a:ext>
                </a:extLst>
              </a:tr>
              <a:tr h="290722">
                <a:tc rowSpan="6">
                  <a:txBody>
                    <a:bodyPr/>
                    <a:lstStyle/>
                    <a:p>
                      <a:pPr>
                        <a:lnSpc>
                          <a:spcPct val="107000"/>
                        </a:lnSpc>
                        <a:spcAft>
                          <a:spcPts val="800"/>
                        </a:spcAft>
                      </a:pPr>
                      <a:r>
                        <a:rPr lang="en-GB" sz="1000" dirty="0">
                          <a:effectLst/>
                        </a:rPr>
                        <a:t>What is the assessment of the quality of your analytical outputs?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rowSpan="6">
                  <a:txBody>
                    <a:bodyPr/>
                    <a:lstStyle/>
                    <a:p>
                      <a:pPr>
                        <a:lnSpc>
                          <a:spcPct val="107000"/>
                        </a:lnSpc>
                        <a:spcAft>
                          <a:spcPts val="800"/>
                        </a:spcAft>
                      </a:pPr>
                      <a:r>
                        <a:rPr lang="en-GB" sz="1000" dirty="0">
                          <a:effectLst/>
                        </a:rPr>
                        <a:t>Understanding and reporting on the quality of your analytical outputs is critical to ensure fitness for purpose, as well as trust and reliability. This ensures that analysis can appropriately inform decision-making. Your quality assessments are also key information to be shared with your users (for instance, through the Quality and Methodology Information Reports - QMIs) as well as being a requirement of the Code of Practice for Statistics.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w="12700" cap="flat" cmpd="sng" algn="ctr">
                      <a:solidFill>
                        <a:srgbClr val="E6F6F6"/>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u="sng" dirty="0">
                          <a:effectLst/>
                          <a:hlinkClick r:id="rId8"/>
                        </a:rPr>
                        <a:t>Guidance: Quality statistics in government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50966110"/>
                  </a:ext>
                </a:extLst>
              </a:tr>
              <a:tr h="26469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9"/>
                        </a:rPr>
                        <a:t>Tips for urgent quality assurance of ad-hoc analysis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73134881"/>
                  </a:ext>
                </a:extLst>
              </a:tr>
              <a:tr h="25680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0"/>
                        </a:rPr>
                        <a:t>Guidelines for measuring statistical quality</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32201492"/>
                  </a:ext>
                </a:extLst>
              </a:tr>
              <a:tr h="26469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1"/>
                        </a:rPr>
                        <a:t>Mandatory training on Quality Statistics in government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40237984"/>
                  </a:ext>
                </a:extLst>
              </a:tr>
              <a:tr h="26469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2"/>
                        </a:rPr>
                        <a:t>Mandatory introductory training on Code of Practice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37980014"/>
                  </a:ext>
                </a:extLst>
              </a:tr>
              <a:tr h="279654">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For support and advice, get in touch with the </a:t>
                      </a:r>
                      <a:r>
                        <a:rPr lang="en-GB" sz="1000" u="sng" dirty="0">
                          <a:effectLst/>
                          <a:hlinkClick r:id="rId7"/>
                        </a:rPr>
                        <a:t>Data Quality Hub</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6F6F6"/>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4249581"/>
                  </a:ext>
                </a:extLst>
              </a:tr>
            </a:tbl>
          </a:graphicData>
        </a:graphic>
      </p:graphicFrame>
      <p:sp>
        <p:nvSpPr>
          <p:cNvPr id="15" name="TextBox 14">
            <a:extLst>
              <a:ext uri="{FF2B5EF4-FFF2-40B4-BE49-F238E27FC236}">
                <a16:creationId xmlns:a16="http://schemas.microsoft.com/office/drawing/2014/main" id="{98C8B3EB-07FC-4573-8720-3F51EC931FE4}"/>
              </a:ext>
            </a:extLst>
          </p:cNvPr>
          <p:cNvSpPr txBox="1"/>
          <p:nvPr/>
        </p:nvSpPr>
        <p:spPr>
          <a:xfrm>
            <a:off x="738293" y="5769077"/>
            <a:ext cx="7193280" cy="246221"/>
          </a:xfrm>
          <a:prstGeom prst="rect">
            <a:avLst/>
          </a:prstGeom>
          <a:noFill/>
        </p:spPr>
        <p:txBody>
          <a:bodyPr wrap="square">
            <a:spAutoFit/>
          </a:bodyPr>
          <a:lstStyle/>
          <a:p>
            <a:r>
              <a:rPr lang="en-GB" sz="1000" u="sng" dirty="0">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13"/>
              </a:rPr>
              <a:t>For more Best Practice Resources and Guidance, check our list.</a:t>
            </a:r>
            <a:endParaRPr lang="en-GB" sz="1000" dirty="0"/>
          </a:p>
        </p:txBody>
      </p:sp>
      <p:sp>
        <p:nvSpPr>
          <p:cNvPr id="17" name="Oval 16">
            <a:hlinkClick r:id="rId14" action="ppaction://hlinksldjump"/>
            <a:extLst>
              <a:ext uri="{FF2B5EF4-FFF2-40B4-BE49-F238E27FC236}">
                <a16:creationId xmlns:a16="http://schemas.microsoft.com/office/drawing/2014/main" id="{09E24E4E-1686-4097-AAA5-E4C78BDE8331}"/>
              </a:ext>
            </a:extLst>
          </p:cNvPr>
          <p:cNvSpPr/>
          <p:nvPr/>
        </p:nvSpPr>
        <p:spPr>
          <a:xfrm>
            <a:off x="548802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8" name="Oval 17">
            <a:hlinkClick r:id="rId15" action="ppaction://hlinksldjump"/>
            <a:extLst>
              <a:ext uri="{FF2B5EF4-FFF2-40B4-BE49-F238E27FC236}">
                <a16:creationId xmlns:a16="http://schemas.microsoft.com/office/drawing/2014/main" id="{875A5FB5-23F3-4C82-8FE7-C10823AF1E51}"/>
              </a:ext>
            </a:extLst>
          </p:cNvPr>
          <p:cNvSpPr/>
          <p:nvPr/>
        </p:nvSpPr>
        <p:spPr>
          <a:xfrm>
            <a:off x="620227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19" name="Oval 18">
            <a:hlinkClick r:id="rId16" action="ppaction://hlinksldjump"/>
            <a:extLst>
              <a:ext uri="{FF2B5EF4-FFF2-40B4-BE49-F238E27FC236}">
                <a16:creationId xmlns:a16="http://schemas.microsoft.com/office/drawing/2014/main" id="{53808DA8-715D-4F0B-948B-8820E52E5033}"/>
              </a:ext>
            </a:extLst>
          </p:cNvPr>
          <p:cNvSpPr/>
          <p:nvPr/>
        </p:nvSpPr>
        <p:spPr>
          <a:xfrm>
            <a:off x="6916523"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3A6"/>
                </a:solidFill>
              </a:rPr>
              <a:t>4</a:t>
            </a:r>
          </a:p>
        </p:txBody>
      </p:sp>
      <p:sp>
        <p:nvSpPr>
          <p:cNvPr id="20" name="Oval 19">
            <a:hlinkClick r:id="rId17" action="ppaction://hlinksldjump"/>
            <a:extLst>
              <a:ext uri="{FF2B5EF4-FFF2-40B4-BE49-F238E27FC236}">
                <a16:creationId xmlns:a16="http://schemas.microsoft.com/office/drawing/2014/main" id="{A955E37D-CE8B-4E52-BC44-C9FAD9767571}"/>
              </a:ext>
            </a:extLst>
          </p:cNvPr>
          <p:cNvSpPr/>
          <p:nvPr/>
        </p:nvSpPr>
        <p:spPr>
          <a:xfrm>
            <a:off x="4773772" y="6219630"/>
            <a:ext cx="501706" cy="501706"/>
          </a:xfrm>
          <a:prstGeom prst="ellipse">
            <a:avLst/>
          </a:prstGeom>
          <a:solidFill>
            <a:srgbClr val="00A3A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p>
        </p:txBody>
      </p:sp>
      <p:sp>
        <p:nvSpPr>
          <p:cNvPr id="21" name="Rectangle: Rounded Corners 20">
            <a:hlinkClick r:id="rId18" action="ppaction://hlinksldjump"/>
            <a:extLst>
              <a:ext uri="{FF2B5EF4-FFF2-40B4-BE49-F238E27FC236}">
                <a16:creationId xmlns:a16="http://schemas.microsoft.com/office/drawing/2014/main" id="{B29190C8-95D5-4C27-B7A3-F48B13BA7E65}"/>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099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a:extLst>
              <a:ext uri="{FF2B5EF4-FFF2-40B4-BE49-F238E27FC236}">
                <a16:creationId xmlns:a16="http://schemas.microsoft.com/office/drawing/2014/main" id="{C384C356-B5F4-444F-BFA7-0739A4DA9F5F}"/>
              </a:ext>
            </a:extLst>
          </p:cNvPr>
          <p:cNvSpPr>
            <a:spLocks noGrp="1"/>
          </p:cNvSpPr>
          <p:nvPr>
            <p:ph type="ftr" sz="quarter" idx="3"/>
          </p:nvPr>
        </p:nvSpPr>
        <p:spPr>
          <a:xfrm>
            <a:off x="7529913" y="6250890"/>
            <a:ext cx="3842030" cy="365125"/>
          </a:xfrm>
        </p:spPr>
        <p:txBody>
          <a:bodyPr/>
          <a:lstStyle/>
          <a:p>
            <a:r>
              <a:rPr lang="en-GB" sz="2400" b="1" dirty="0"/>
              <a:t>Quality Red Flags</a:t>
            </a:r>
          </a:p>
        </p:txBody>
      </p:sp>
      <p:sp>
        <p:nvSpPr>
          <p:cNvPr id="8" name="Oval 7">
            <a:hlinkClick r:id="rId2" action="ppaction://hlinksldjump"/>
            <a:extLst>
              <a:ext uri="{FF2B5EF4-FFF2-40B4-BE49-F238E27FC236}">
                <a16:creationId xmlns:a16="http://schemas.microsoft.com/office/drawing/2014/main" id="{321E62D7-4D13-4F26-B608-936BE86ACCDA}"/>
              </a:ext>
            </a:extLst>
          </p:cNvPr>
          <p:cNvSpPr/>
          <p:nvPr/>
        </p:nvSpPr>
        <p:spPr>
          <a:xfrm>
            <a:off x="5488022"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9" name="Oval 8">
            <a:hlinkClick r:id="rId3" action="ppaction://hlinksldjump"/>
            <a:extLst>
              <a:ext uri="{FF2B5EF4-FFF2-40B4-BE49-F238E27FC236}">
                <a16:creationId xmlns:a16="http://schemas.microsoft.com/office/drawing/2014/main" id="{71294E9E-194E-462C-8F52-A7B4D05091F3}"/>
              </a:ext>
            </a:extLst>
          </p:cNvPr>
          <p:cNvSpPr/>
          <p:nvPr/>
        </p:nvSpPr>
        <p:spPr>
          <a:xfrm>
            <a:off x="6202272"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10" name="Oval 9">
            <a:hlinkClick r:id="rId4" action="ppaction://hlinksldjump"/>
            <a:extLst>
              <a:ext uri="{FF2B5EF4-FFF2-40B4-BE49-F238E27FC236}">
                <a16:creationId xmlns:a16="http://schemas.microsoft.com/office/drawing/2014/main" id="{16A65892-A38E-4628-9743-90D261F4DF0B}"/>
              </a:ext>
            </a:extLst>
          </p:cNvPr>
          <p:cNvSpPr/>
          <p:nvPr/>
        </p:nvSpPr>
        <p:spPr>
          <a:xfrm>
            <a:off x="6916523"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Oval 10">
            <a:hlinkClick r:id="rId5" action="ppaction://hlinksldjump"/>
            <a:extLst>
              <a:ext uri="{FF2B5EF4-FFF2-40B4-BE49-F238E27FC236}">
                <a16:creationId xmlns:a16="http://schemas.microsoft.com/office/drawing/2014/main" id="{0979A58D-7AE5-47C4-8D5F-9A74B87185B8}"/>
              </a:ext>
            </a:extLst>
          </p:cNvPr>
          <p:cNvSpPr/>
          <p:nvPr/>
        </p:nvSpPr>
        <p:spPr>
          <a:xfrm>
            <a:off x="4773772"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206095"/>
                </a:solidFill>
              </a:rPr>
              <a:t>1</a:t>
            </a:r>
          </a:p>
        </p:txBody>
      </p:sp>
      <p:graphicFrame>
        <p:nvGraphicFramePr>
          <p:cNvPr id="14" name="Table 13">
            <a:extLst>
              <a:ext uri="{FF2B5EF4-FFF2-40B4-BE49-F238E27FC236}">
                <a16:creationId xmlns:a16="http://schemas.microsoft.com/office/drawing/2014/main" id="{8BC24805-4FD6-4798-97CE-4E93131A7200}"/>
              </a:ext>
            </a:extLst>
          </p:cNvPr>
          <p:cNvGraphicFramePr>
            <a:graphicFrameLocks noGrp="1"/>
          </p:cNvGraphicFramePr>
          <p:nvPr>
            <p:extLst>
              <p:ext uri="{D42A27DB-BD31-4B8C-83A1-F6EECF244321}">
                <p14:modId xmlns:p14="http://schemas.microsoft.com/office/powerpoint/2010/main" val="2610451510"/>
              </p:ext>
            </p:extLst>
          </p:nvPr>
        </p:nvGraphicFramePr>
        <p:xfrm>
          <a:off x="814387" y="358140"/>
          <a:ext cx="10557555" cy="5286472"/>
        </p:xfrm>
        <a:graphic>
          <a:graphicData uri="http://schemas.openxmlformats.org/drawingml/2006/table">
            <a:tbl>
              <a:tblPr firstRow="1" firstCol="1" bandRow="1">
                <a:tableStyleId>{C083E6E3-FA7D-4D7B-A595-EF9225AFEA82}</a:tableStyleId>
              </a:tblPr>
              <a:tblGrid>
                <a:gridCol w="3378306">
                  <a:extLst>
                    <a:ext uri="{9D8B030D-6E8A-4147-A177-3AD203B41FA5}">
                      <a16:colId xmlns:a16="http://schemas.microsoft.com/office/drawing/2014/main" val="4216118739"/>
                    </a:ext>
                  </a:extLst>
                </a:gridCol>
                <a:gridCol w="3996267">
                  <a:extLst>
                    <a:ext uri="{9D8B030D-6E8A-4147-A177-3AD203B41FA5}">
                      <a16:colId xmlns:a16="http://schemas.microsoft.com/office/drawing/2014/main" val="1108486996"/>
                    </a:ext>
                  </a:extLst>
                </a:gridCol>
                <a:gridCol w="3182982">
                  <a:extLst>
                    <a:ext uri="{9D8B030D-6E8A-4147-A177-3AD203B41FA5}">
                      <a16:colId xmlns:a16="http://schemas.microsoft.com/office/drawing/2014/main" val="1484739431"/>
                    </a:ext>
                  </a:extLst>
                </a:gridCol>
              </a:tblGrid>
              <a:tr h="292100">
                <a:tc>
                  <a:txBody>
                    <a:bodyPr/>
                    <a:lstStyle/>
                    <a:p>
                      <a:pPr algn="ctr">
                        <a:lnSpc>
                          <a:spcPct val="107000"/>
                        </a:lnSpc>
                        <a:spcAft>
                          <a:spcPts val="800"/>
                        </a:spcAft>
                      </a:pPr>
                      <a:r>
                        <a:rPr lang="en-GB" sz="1200" dirty="0">
                          <a:effectLst/>
                        </a:rPr>
                        <a:t>Quality Red Flags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Why does this matter?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1771550"/>
                  </a:ext>
                </a:extLst>
              </a:tr>
              <a:tr h="749884">
                <a:tc>
                  <a:txBody>
                    <a:bodyPr/>
                    <a:lstStyle/>
                    <a:p>
                      <a:pPr>
                        <a:lnSpc>
                          <a:spcPct val="107000"/>
                        </a:lnSpc>
                        <a:spcAft>
                          <a:spcPts val="800"/>
                        </a:spcAft>
                      </a:pPr>
                      <a:r>
                        <a:rPr lang="en-GB" sz="1000" dirty="0">
                          <a:effectLst/>
                        </a:rPr>
                        <a:t>I don’t know who the Quality Champion(s) for my division 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dirty="0">
                          <a:effectLst/>
                        </a:rPr>
                        <a:t>Your local Quality Champion can advise on best practice for assuring your analysis, and will have a wider perspective on the work of your division. Make use of their knowledge and experience. New members are always welcome!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dirty="0">
                          <a:effectLst/>
                        </a:rPr>
                        <a:t>The </a:t>
                      </a:r>
                      <a:r>
                        <a:rPr lang="en-GB" sz="1000" u="sng" dirty="0">
                          <a:effectLst/>
                          <a:hlinkClick r:id="rId6"/>
                        </a:rPr>
                        <a:t>Data Quality Hub</a:t>
                      </a:r>
                      <a:r>
                        <a:rPr lang="en-GB" sz="1000" dirty="0">
                          <a:effectLst/>
                        </a:rPr>
                        <a:t> can advise on who the Quality Champions are in your area.</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02598707"/>
                  </a:ext>
                </a:extLst>
              </a:tr>
              <a:tr h="309688">
                <a:tc rowSpan="2">
                  <a:txBody>
                    <a:bodyPr/>
                    <a:lstStyle/>
                    <a:p>
                      <a:pPr>
                        <a:lnSpc>
                          <a:spcPct val="107000"/>
                        </a:lnSpc>
                        <a:spcAft>
                          <a:spcPts val="800"/>
                        </a:spcAft>
                      </a:pPr>
                      <a:r>
                        <a:rPr lang="en-GB" sz="1000" dirty="0">
                          <a:effectLst/>
                        </a:rPr>
                        <a:t>I am not sure what the best-practice guidance is for my work.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rowSpan="2">
                  <a:txBody>
                    <a:bodyPr/>
                    <a:lstStyle/>
                    <a:p>
                      <a:pPr>
                        <a:lnSpc>
                          <a:spcPct val="107000"/>
                        </a:lnSpc>
                        <a:spcAft>
                          <a:spcPts val="800"/>
                        </a:spcAft>
                      </a:pPr>
                      <a:r>
                        <a:rPr lang="en-GB" sz="1000" dirty="0">
                          <a:effectLst/>
                        </a:rPr>
                        <a:t>If you don't know the recommended way to do things, you are unlikely to follow best practice by chance. Having a good understanding of best practice will help you to improve quality and reduce risk.</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7"/>
                        </a:rPr>
                        <a:t>The Analysis Function guidance hub has helpful guidance about analytical best practice.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50038612"/>
                  </a:ext>
                </a:extLst>
              </a:tr>
              <a:tr h="598387">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a:effectLst/>
                        </a:rPr>
                        <a:t>The </a:t>
                      </a:r>
                      <a:r>
                        <a:rPr lang="en-GB" sz="1000" u="sng">
                          <a:effectLst/>
                          <a:hlinkClick r:id="rId6"/>
                        </a:rPr>
                        <a:t>Data Quality Hub</a:t>
                      </a:r>
                      <a:r>
                        <a:rPr lang="en-GB" sz="1000">
                          <a:effectLst/>
                        </a:rPr>
                        <a:t>, the </a:t>
                      </a:r>
                      <a:r>
                        <a:rPr lang="en-GB" sz="1000" u="sng">
                          <a:effectLst/>
                          <a:hlinkClick r:id="rId8"/>
                        </a:rPr>
                        <a:t>Analysis Standards and Pipelines Hub</a:t>
                      </a:r>
                      <a:r>
                        <a:rPr lang="en-GB" sz="1000">
                          <a:effectLst/>
                        </a:rPr>
                        <a:t>, and the </a:t>
                      </a:r>
                      <a:r>
                        <a:rPr lang="en-GB" sz="1000" u="sng">
                          <a:effectLst/>
                          <a:hlinkClick r:id="rId9"/>
                        </a:rPr>
                        <a:t>Methodology Advisory Service</a:t>
                      </a:r>
                      <a:r>
                        <a:rPr lang="en-GB" sz="1000">
                          <a:effectLst/>
                        </a:rPr>
                        <a:t> can support and share best practice guidance.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85195887"/>
                  </a:ext>
                </a:extLst>
              </a:tr>
              <a:tr h="1052887">
                <a:tc>
                  <a:txBody>
                    <a:bodyPr/>
                    <a:lstStyle/>
                    <a:p>
                      <a:pPr>
                        <a:lnSpc>
                          <a:spcPct val="107000"/>
                        </a:lnSpc>
                        <a:spcAft>
                          <a:spcPts val="800"/>
                        </a:spcAft>
                      </a:pPr>
                      <a:r>
                        <a:rPr lang="en-GB" sz="1000" dirty="0">
                          <a:effectLst/>
                        </a:rPr>
                        <a:t>I don't know who to contact about the methods I use.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dirty="0">
                          <a:effectLst/>
                        </a:rPr>
                        <a:t>Things change - society and the economy, households and businesses evolve and so do our data. We need to adapt methods to address these changes and sustain the quality of our outputs. Lack of contact with methodologists and academics may indicate a deficit in the quality of methods used.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a:effectLst/>
                        </a:rPr>
                        <a:t>The </a:t>
                      </a:r>
                      <a:r>
                        <a:rPr lang="en-GB" sz="1000" u="sng">
                          <a:effectLst/>
                          <a:hlinkClick r:id="rId9"/>
                        </a:rPr>
                        <a:t>Methodology Advisory Service</a:t>
                      </a:r>
                      <a:r>
                        <a:rPr lang="en-GB" sz="1000">
                          <a:effectLst/>
                        </a:rPr>
                        <a:t> and the </a:t>
                      </a:r>
                      <a:r>
                        <a:rPr lang="en-GB" sz="1000" u="sng">
                          <a:effectLst/>
                          <a:hlinkClick r:id="rId8"/>
                        </a:rPr>
                        <a:t>Analysis Standards and Pipelines Hub</a:t>
                      </a:r>
                      <a:r>
                        <a:rPr lang="en-GB" sz="1000">
                          <a:effectLst/>
                        </a:rPr>
                        <a:t> can help you with methods and their implementation.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27105264"/>
                  </a:ext>
                </a:extLst>
              </a:tr>
              <a:tr h="157302">
                <a:tc rowSpan="10">
                  <a:txBody>
                    <a:bodyPr/>
                    <a:lstStyle/>
                    <a:p>
                      <a:pPr>
                        <a:lnSpc>
                          <a:spcPct val="107000"/>
                        </a:lnSpc>
                        <a:spcAft>
                          <a:spcPts val="800"/>
                        </a:spcAft>
                      </a:pPr>
                      <a:r>
                        <a:rPr lang="en-GB" sz="1000" dirty="0">
                          <a:effectLst/>
                        </a:rPr>
                        <a:t>I don’t know how to understand the quality of my data and its implications on my results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rowSpan="10">
                  <a:txBody>
                    <a:bodyPr/>
                    <a:lstStyle/>
                    <a:p>
                      <a:pPr>
                        <a:lnSpc>
                          <a:spcPct val="107000"/>
                        </a:lnSpc>
                        <a:spcAft>
                          <a:spcPts val="800"/>
                        </a:spcAft>
                      </a:pPr>
                      <a:r>
                        <a:rPr lang="en-GB" sz="1000" dirty="0">
                          <a:effectLst/>
                        </a:rPr>
                        <a:t>If you don't know how to assess the quality of the data used in your analysis you will be unable to measure the quality of the outputs or to decide if they are fit for purpose.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u="sng">
                          <a:effectLst/>
                          <a:hlinkClick r:id="rId10"/>
                        </a:rPr>
                        <a:t>The Government Data Quality Framework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59548147"/>
                  </a:ext>
                </a:extLst>
              </a:tr>
              <a:tr h="15238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1"/>
                        </a:rPr>
                        <a:t>Introduction to data quality</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26148404"/>
                  </a:ext>
                </a:extLst>
              </a:tr>
              <a:tr h="15238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12"/>
                        </a:rPr>
                        <a:t>Introduction to data quality assessments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66572148"/>
                  </a:ext>
                </a:extLst>
              </a:tr>
              <a:tr h="15238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13"/>
                        </a:rPr>
                        <a:t>Tips for urgent quality assurance of data</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5579217"/>
                  </a:ext>
                </a:extLst>
              </a:tr>
              <a:tr h="295383">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4"/>
                        </a:rPr>
                        <a:t>Quality Assurance of Administrative Data (QAAD) toolkit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91590402"/>
                  </a:ext>
                </a:extLst>
              </a:tr>
              <a:tr h="295383">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5"/>
                        </a:rPr>
                        <a:t>Quality of Admin Data in Statistics (Draft guidance)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81583268"/>
                  </a:ext>
                </a:extLst>
              </a:tr>
              <a:tr h="15238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6"/>
                        </a:rPr>
                        <a:t>Data Quality Action Plans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00766625"/>
                  </a:ext>
                </a:extLst>
              </a:tr>
              <a:tr h="15238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7"/>
                        </a:rPr>
                        <a:t>Data Quality Dimensions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28314121"/>
                  </a:ext>
                </a:extLst>
              </a:tr>
              <a:tr h="152385">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18"/>
                        </a:rPr>
                        <a:t>Quality Assurance: Four Areas of Practice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31054437"/>
                  </a:ext>
                </a:extLst>
              </a:tr>
              <a:tr h="598387">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The </a:t>
                      </a:r>
                      <a:r>
                        <a:rPr lang="en-GB" sz="1000" u="sng" dirty="0">
                          <a:effectLst/>
                          <a:hlinkClick r:id="rId6"/>
                        </a:rPr>
                        <a:t>Data Quality Hub</a:t>
                      </a:r>
                      <a:r>
                        <a:rPr lang="en-GB" sz="1000" dirty="0">
                          <a:effectLst/>
                        </a:rPr>
                        <a:t> can advise and provide support on assessing data quality and understanding implications for results and analysis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4970399"/>
                  </a:ext>
                </a:extLst>
              </a:tr>
            </a:tbl>
          </a:graphicData>
        </a:graphic>
      </p:graphicFrame>
      <p:sp>
        <p:nvSpPr>
          <p:cNvPr id="15" name="Rectangle: Rounded Corners 14">
            <a:hlinkClick r:id="rId19" action="ppaction://hlinksldjump"/>
            <a:extLst>
              <a:ext uri="{FF2B5EF4-FFF2-40B4-BE49-F238E27FC236}">
                <a16:creationId xmlns:a16="http://schemas.microsoft.com/office/drawing/2014/main" id="{FD0B06EC-89E7-4F32-8EB7-DA9D744BC6FA}"/>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140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a:extLst>
              <a:ext uri="{FF2B5EF4-FFF2-40B4-BE49-F238E27FC236}">
                <a16:creationId xmlns:a16="http://schemas.microsoft.com/office/drawing/2014/main" id="{C384C356-B5F4-444F-BFA7-0739A4DA9F5F}"/>
              </a:ext>
            </a:extLst>
          </p:cNvPr>
          <p:cNvSpPr>
            <a:spLocks noGrp="1"/>
          </p:cNvSpPr>
          <p:nvPr>
            <p:ph type="ftr" sz="quarter" idx="3"/>
          </p:nvPr>
        </p:nvSpPr>
        <p:spPr>
          <a:xfrm>
            <a:off x="7529913" y="6250890"/>
            <a:ext cx="3842030" cy="365125"/>
          </a:xfrm>
        </p:spPr>
        <p:txBody>
          <a:bodyPr/>
          <a:lstStyle/>
          <a:p>
            <a:r>
              <a:rPr lang="en-GB" sz="2400" b="1" dirty="0"/>
              <a:t>Quality Red Flags</a:t>
            </a:r>
          </a:p>
        </p:txBody>
      </p:sp>
      <p:graphicFrame>
        <p:nvGraphicFramePr>
          <p:cNvPr id="19" name="Table 18">
            <a:extLst>
              <a:ext uri="{FF2B5EF4-FFF2-40B4-BE49-F238E27FC236}">
                <a16:creationId xmlns:a16="http://schemas.microsoft.com/office/drawing/2014/main" id="{1F637B50-F36E-48CF-A911-4C9CED0660CD}"/>
              </a:ext>
            </a:extLst>
          </p:cNvPr>
          <p:cNvGraphicFramePr>
            <a:graphicFrameLocks noGrp="1"/>
          </p:cNvGraphicFramePr>
          <p:nvPr>
            <p:extLst>
              <p:ext uri="{D42A27DB-BD31-4B8C-83A1-F6EECF244321}">
                <p14:modId xmlns:p14="http://schemas.microsoft.com/office/powerpoint/2010/main" val="2035721158"/>
              </p:ext>
            </p:extLst>
          </p:nvPr>
        </p:nvGraphicFramePr>
        <p:xfrm>
          <a:off x="818009" y="358141"/>
          <a:ext cx="10553934" cy="5386818"/>
        </p:xfrm>
        <a:graphic>
          <a:graphicData uri="http://schemas.openxmlformats.org/drawingml/2006/table">
            <a:tbl>
              <a:tblPr firstRow="1" firstCol="1" bandRow="1">
                <a:tableStyleId>{C083E6E3-FA7D-4D7B-A595-EF9225AFEA82}</a:tableStyleId>
              </a:tblPr>
              <a:tblGrid>
                <a:gridCol w="2845941">
                  <a:extLst>
                    <a:ext uri="{9D8B030D-6E8A-4147-A177-3AD203B41FA5}">
                      <a16:colId xmlns:a16="http://schemas.microsoft.com/office/drawing/2014/main" val="4025783535"/>
                    </a:ext>
                  </a:extLst>
                </a:gridCol>
                <a:gridCol w="4997450">
                  <a:extLst>
                    <a:ext uri="{9D8B030D-6E8A-4147-A177-3AD203B41FA5}">
                      <a16:colId xmlns:a16="http://schemas.microsoft.com/office/drawing/2014/main" val="1416510134"/>
                    </a:ext>
                  </a:extLst>
                </a:gridCol>
                <a:gridCol w="2710543">
                  <a:extLst>
                    <a:ext uri="{9D8B030D-6E8A-4147-A177-3AD203B41FA5}">
                      <a16:colId xmlns:a16="http://schemas.microsoft.com/office/drawing/2014/main" val="1508107705"/>
                    </a:ext>
                  </a:extLst>
                </a:gridCol>
              </a:tblGrid>
              <a:tr h="359409">
                <a:tc>
                  <a:txBody>
                    <a:bodyPr/>
                    <a:lstStyle/>
                    <a:p>
                      <a:pPr algn="ctr">
                        <a:lnSpc>
                          <a:spcPct val="107000"/>
                        </a:lnSpc>
                        <a:spcAft>
                          <a:spcPts val="800"/>
                        </a:spcAft>
                      </a:pPr>
                      <a:r>
                        <a:rPr lang="en-GB" sz="1200" dirty="0">
                          <a:effectLst/>
                        </a:rPr>
                        <a:t>Quality Red Flags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Why does this matter?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1151147"/>
                  </a:ext>
                </a:extLst>
              </a:tr>
              <a:tr h="531116">
                <a:tc rowSpan="2">
                  <a:txBody>
                    <a:bodyPr/>
                    <a:lstStyle/>
                    <a:p>
                      <a:pPr>
                        <a:lnSpc>
                          <a:spcPct val="107000"/>
                        </a:lnSpc>
                        <a:spcAft>
                          <a:spcPts val="800"/>
                        </a:spcAft>
                      </a:pPr>
                      <a:r>
                        <a:rPr lang="en-GB" sz="1000" dirty="0">
                          <a:effectLst/>
                        </a:rPr>
                        <a:t>I don’t know how my outputs will be used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rowSpan="2">
                  <a:txBody>
                    <a:bodyPr/>
                    <a:lstStyle/>
                    <a:p>
                      <a:pPr>
                        <a:lnSpc>
                          <a:spcPct val="107000"/>
                        </a:lnSpc>
                        <a:spcAft>
                          <a:spcPts val="800"/>
                        </a:spcAft>
                      </a:pPr>
                      <a:r>
                        <a:rPr lang="en-GB" sz="1000" dirty="0">
                          <a:effectLst/>
                        </a:rPr>
                        <a:t>If you don't know what your outputs will be used for you cannot be sure that they will meet user needs. A good understanding of likely use cases is an essential part of making sure your analysis is fit for purpose.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u="sng" dirty="0">
                          <a:effectLst/>
                          <a:hlinkClick r:id="rId2"/>
                        </a:rPr>
                        <a:t>Guidance: User engagement top tips</a:t>
                      </a:r>
                      <a:endParaRPr lang="en-GB" sz="1000" dirty="0">
                        <a:effectLst/>
                      </a:endParaRPr>
                    </a:p>
                    <a:p>
                      <a:endParaRPr lang="en-GB" sz="1000" dirty="0"/>
                    </a:p>
                  </a:txBody>
                  <a:tcPr marL="12255" marR="12255" marT="0" marB="0" anchor="ctr">
                    <a:lnL w="12700" cap="flat" cmpd="sng" algn="ctr">
                      <a:solidFill>
                        <a:srgbClr val="E9EFF5"/>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99996220"/>
                  </a:ext>
                </a:extLst>
              </a:tr>
              <a:tr h="471361">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dirty="0">
                          <a:effectLst/>
                        </a:rPr>
                        <a:t>Your team leader, Deputy Director or User Engagement champion can support in understanding how your outputs will be used.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78677414"/>
                  </a:ext>
                </a:extLst>
              </a:tr>
              <a:tr h="877573">
                <a:tc>
                  <a:txBody>
                    <a:bodyPr/>
                    <a:lstStyle/>
                    <a:p>
                      <a:pPr>
                        <a:lnSpc>
                          <a:spcPct val="107000"/>
                        </a:lnSpc>
                        <a:spcAft>
                          <a:spcPts val="800"/>
                        </a:spcAft>
                      </a:pPr>
                      <a:r>
                        <a:rPr lang="en-GB" sz="1000" dirty="0">
                          <a:effectLst/>
                        </a:rPr>
                        <a:t>I can’t describe the assumptions of my analysis or statistical release, when they were made and who made them and signed them off</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dirty="0">
                          <a:effectLst/>
                        </a:rPr>
                        <a:t>All analysis involves assumptions. Understanding what those are (and being clear how and why you made them) is critical for understanding why the analysis works the way it does. Keeping a log of the assumptions you make, when you made them and who agreed them is a really helpful way to keep track of this.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a:effectLst/>
                        </a:rPr>
                        <a:t>The </a:t>
                      </a:r>
                      <a:r>
                        <a:rPr lang="en-GB" sz="1000" u="sng">
                          <a:effectLst/>
                          <a:hlinkClick r:id="rId3"/>
                        </a:rPr>
                        <a:t>Analysis Standards and Pipelines Hub</a:t>
                      </a:r>
                      <a:r>
                        <a:rPr lang="en-GB" sz="1000">
                          <a:effectLst/>
                        </a:rPr>
                        <a:t> can advise you on how to track and manage your assumptions.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45489548"/>
                  </a:ext>
                </a:extLst>
              </a:tr>
              <a:tr h="1130099">
                <a:tc>
                  <a:txBody>
                    <a:bodyPr/>
                    <a:lstStyle/>
                    <a:p>
                      <a:pPr>
                        <a:lnSpc>
                          <a:spcPct val="107000"/>
                        </a:lnSpc>
                        <a:spcAft>
                          <a:spcPts val="800"/>
                        </a:spcAft>
                      </a:pPr>
                      <a:r>
                        <a:rPr lang="en-GB" sz="1000" dirty="0">
                          <a:effectLst/>
                        </a:rPr>
                        <a:t>My colleagues never challenge me about the results I produce.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dirty="0">
                          <a:effectLst/>
                        </a:rPr>
                        <a:t>People working with your results will have expectations about what the results will be and observed departures from these expectations are an important part of the QA process. An independent layer of QA, possibly including a curiosity-type session will help with this assurance. This can be on the overall results or a component, </a:t>
                      </a:r>
                      <a:r>
                        <a:rPr lang="en-GB" sz="1000" dirty="0" err="1">
                          <a:effectLst/>
                        </a:rPr>
                        <a:t>e.g</a:t>
                      </a:r>
                      <a:r>
                        <a:rPr lang="en-GB" sz="1000" dirty="0">
                          <a:effectLst/>
                        </a:rPr>
                        <a:t> for a sector or for the latest set of weights.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dirty="0">
                          <a:effectLst/>
                        </a:rPr>
                        <a:t>The </a:t>
                      </a:r>
                      <a:r>
                        <a:rPr lang="en-GB" sz="1000" u="sng" dirty="0">
                          <a:effectLst/>
                          <a:hlinkClick r:id="rId4"/>
                        </a:rPr>
                        <a:t>Data Quality Hub</a:t>
                      </a:r>
                      <a:r>
                        <a:rPr lang="en-GB" sz="1000" dirty="0">
                          <a:effectLst/>
                        </a:rPr>
                        <a:t> and the </a:t>
                      </a:r>
                      <a:r>
                        <a:rPr lang="en-GB" sz="1000" u="sng" dirty="0">
                          <a:effectLst/>
                          <a:hlinkClick r:id="rId3"/>
                        </a:rPr>
                        <a:t>Analysis Standards and Pipelines Hub</a:t>
                      </a:r>
                      <a:r>
                        <a:rPr lang="en-GB" sz="1000" dirty="0">
                          <a:effectLst/>
                        </a:rPr>
                        <a:t> can support you in developing further QA and/or start curiosity sessions.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55165474"/>
                  </a:ext>
                </a:extLst>
              </a:tr>
              <a:tr h="877573">
                <a:tc>
                  <a:txBody>
                    <a:bodyPr/>
                    <a:lstStyle/>
                    <a:p>
                      <a:pPr>
                        <a:lnSpc>
                          <a:spcPct val="107000"/>
                        </a:lnSpc>
                        <a:spcAft>
                          <a:spcPts val="800"/>
                        </a:spcAft>
                      </a:pPr>
                      <a:r>
                        <a:rPr lang="en-GB" sz="1000" dirty="0">
                          <a:effectLst/>
                        </a:rPr>
                        <a:t>I can’t describe how important decisions were made about my analysis or statistical release, when they were made or who made them and signed them off</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dirty="0">
                          <a:effectLst/>
                        </a:rPr>
                        <a:t>All analysis involves decisions. Understanding what those are (and being clear how and why you made them) is critical for understanding why the analysis works the way it does. Keeping a log of the decisions you make, when you made them and who agreed them is a really helpful way to keep track of this.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7000"/>
                        </a:lnSpc>
                        <a:spcAft>
                          <a:spcPts val="800"/>
                        </a:spcAft>
                      </a:pPr>
                      <a:r>
                        <a:rPr lang="en-GB" sz="1000" dirty="0">
                          <a:effectLst/>
                        </a:rPr>
                        <a:t>The </a:t>
                      </a:r>
                      <a:r>
                        <a:rPr lang="en-GB" sz="1000" u="sng" dirty="0">
                          <a:effectLst/>
                          <a:hlinkClick r:id="rId3"/>
                        </a:rPr>
                        <a:t>Analysis Standards and Pipelines Hub</a:t>
                      </a:r>
                      <a:r>
                        <a:rPr lang="en-GB" sz="1000" dirty="0">
                          <a:effectLst/>
                        </a:rPr>
                        <a:t> can advise you on how to track and manage your decisions.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31904948"/>
                  </a:ext>
                </a:extLst>
              </a:tr>
              <a:tr h="1130099">
                <a:tc>
                  <a:txBody>
                    <a:bodyPr/>
                    <a:lstStyle/>
                    <a:p>
                      <a:pPr>
                        <a:lnSpc>
                          <a:spcPct val="107000"/>
                        </a:lnSpc>
                        <a:spcAft>
                          <a:spcPts val="800"/>
                        </a:spcAft>
                      </a:pPr>
                      <a:r>
                        <a:rPr lang="en-GB" sz="1000" dirty="0">
                          <a:effectLst/>
                        </a:rPr>
                        <a:t>I don’t fully understand the end-to-end process of the analysis or statistical release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dirty="0">
                          <a:effectLst/>
                        </a:rPr>
                        <a:t>It is important that you understand how your work feeds into the bigger picture, especially if you only work on a small part of an analysis workflow. If you are not aware of issues with the inputs to your work, or how your work feeds into other work later in the process you may miss important quality issues or fail to include important quality checks that don't impact you directly but have a big effect later on in the process.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dirty="0">
                          <a:effectLst/>
                        </a:rPr>
                        <a:t>Your team leader or Deputy Director can support in understanding the end-to-end process of the analysis.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33119878"/>
                  </a:ext>
                </a:extLst>
              </a:tr>
            </a:tbl>
          </a:graphicData>
        </a:graphic>
      </p:graphicFrame>
      <p:sp>
        <p:nvSpPr>
          <p:cNvPr id="20" name="Rectangle: Rounded Corners 19">
            <a:hlinkClick r:id="rId5" action="ppaction://hlinksldjump"/>
            <a:extLst>
              <a:ext uri="{FF2B5EF4-FFF2-40B4-BE49-F238E27FC236}">
                <a16:creationId xmlns:a16="http://schemas.microsoft.com/office/drawing/2014/main" id="{9C682CDE-9E17-4C18-86D7-F88847ABD056}"/>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hlinkClick r:id="rId6" action="ppaction://hlinksldjump"/>
            <a:extLst>
              <a:ext uri="{FF2B5EF4-FFF2-40B4-BE49-F238E27FC236}">
                <a16:creationId xmlns:a16="http://schemas.microsoft.com/office/drawing/2014/main" id="{0C5659E5-6B21-4899-BE6C-307D086DC509}"/>
              </a:ext>
            </a:extLst>
          </p:cNvPr>
          <p:cNvSpPr/>
          <p:nvPr/>
        </p:nvSpPr>
        <p:spPr>
          <a:xfrm>
            <a:off x="5488022"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206095"/>
                </a:solidFill>
              </a:rPr>
              <a:t>2</a:t>
            </a:r>
          </a:p>
        </p:txBody>
      </p:sp>
      <p:sp>
        <p:nvSpPr>
          <p:cNvPr id="22" name="Oval 21">
            <a:hlinkClick r:id="rId7" action="ppaction://hlinksldjump"/>
            <a:extLst>
              <a:ext uri="{FF2B5EF4-FFF2-40B4-BE49-F238E27FC236}">
                <a16:creationId xmlns:a16="http://schemas.microsoft.com/office/drawing/2014/main" id="{6EBFFD81-CE2D-4172-9078-6D6A46B0FAFC}"/>
              </a:ext>
            </a:extLst>
          </p:cNvPr>
          <p:cNvSpPr/>
          <p:nvPr/>
        </p:nvSpPr>
        <p:spPr>
          <a:xfrm>
            <a:off x="6202272"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3" name="Oval 22">
            <a:hlinkClick r:id="rId8" action="ppaction://hlinksldjump"/>
            <a:extLst>
              <a:ext uri="{FF2B5EF4-FFF2-40B4-BE49-F238E27FC236}">
                <a16:creationId xmlns:a16="http://schemas.microsoft.com/office/drawing/2014/main" id="{F1AFC7BC-A76F-40FC-8299-FC2505B7EE18}"/>
              </a:ext>
            </a:extLst>
          </p:cNvPr>
          <p:cNvSpPr/>
          <p:nvPr/>
        </p:nvSpPr>
        <p:spPr>
          <a:xfrm>
            <a:off x="6916523"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24" name="Oval 23">
            <a:hlinkClick r:id="rId9" action="ppaction://hlinksldjump"/>
            <a:extLst>
              <a:ext uri="{FF2B5EF4-FFF2-40B4-BE49-F238E27FC236}">
                <a16:creationId xmlns:a16="http://schemas.microsoft.com/office/drawing/2014/main" id="{0D3212B3-0504-400B-80F9-CFA3647F6369}"/>
              </a:ext>
            </a:extLst>
          </p:cNvPr>
          <p:cNvSpPr/>
          <p:nvPr/>
        </p:nvSpPr>
        <p:spPr>
          <a:xfrm>
            <a:off x="4773772" y="6219630"/>
            <a:ext cx="501706" cy="501706"/>
          </a:xfrm>
          <a:prstGeom prst="ellipse">
            <a:avLst/>
          </a:prstGeom>
          <a:solidFill>
            <a:srgbClr val="20609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p>
        </p:txBody>
      </p:sp>
    </p:spTree>
    <p:extLst>
      <p:ext uri="{BB962C8B-B14F-4D97-AF65-F5344CB8AC3E}">
        <p14:creationId xmlns:p14="http://schemas.microsoft.com/office/powerpoint/2010/main" val="172327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a:extLst>
              <a:ext uri="{FF2B5EF4-FFF2-40B4-BE49-F238E27FC236}">
                <a16:creationId xmlns:a16="http://schemas.microsoft.com/office/drawing/2014/main" id="{C384C356-B5F4-444F-BFA7-0739A4DA9F5F}"/>
              </a:ext>
            </a:extLst>
          </p:cNvPr>
          <p:cNvSpPr>
            <a:spLocks noGrp="1"/>
          </p:cNvSpPr>
          <p:nvPr>
            <p:ph type="ftr" sz="quarter" idx="3"/>
          </p:nvPr>
        </p:nvSpPr>
        <p:spPr>
          <a:xfrm>
            <a:off x="7529913" y="6250890"/>
            <a:ext cx="3842030" cy="365125"/>
          </a:xfrm>
        </p:spPr>
        <p:txBody>
          <a:bodyPr/>
          <a:lstStyle/>
          <a:p>
            <a:r>
              <a:rPr lang="en-GB" sz="2400" b="1" dirty="0"/>
              <a:t>Quality Red Flags</a:t>
            </a:r>
          </a:p>
        </p:txBody>
      </p:sp>
      <p:graphicFrame>
        <p:nvGraphicFramePr>
          <p:cNvPr id="11" name="Table 10">
            <a:extLst>
              <a:ext uri="{FF2B5EF4-FFF2-40B4-BE49-F238E27FC236}">
                <a16:creationId xmlns:a16="http://schemas.microsoft.com/office/drawing/2014/main" id="{019EDE29-0674-4304-A488-5A9403EAC742}"/>
              </a:ext>
            </a:extLst>
          </p:cNvPr>
          <p:cNvGraphicFramePr>
            <a:graphicFrameLocks noGrp="1"/>
          </p:cNvGraphicFramePr>
          <p:nvPr>
            <p:extLst>
              <p:ext uri="{D42A27DB-BD31-4B8C-83A1-F6EECF244321}">
                <p14:modId xmlns:p14="http://schemas.microsoft.com/office/powerpoint/2010/main" val="103796456"/>
              </p:ext>
            </p:extLst>
          </p:nvPr>
        </p:nvGraphicFramePr>
        <p:xfrm>
          <a:off x="814387" y="358139"/>
          <a:ext cx="10557558" cy="4902311"/>
        </p:xfrm>
        <a:graphic>
          <a:graphicData uri="http://schemas.openxmlformats.org/drawingml/2006/table">
            <a:tbl>
              <a:tblPr firstRow="1" firstCol="1" bandRow="1">
                <a:tableStyleId>{C083E6E3-FA7D-4D7B-A595-EF9225AFEA82}</a:tableStyleId>
              </a:tblPr>
              <a:tblGrid>
                <a:gridCol w="2849986">
                  <a:extLst>
                    <a:ext uri="{9D8B030D-6E8A-4147-A177-3AD203B41FA5}">
                      <a16:colId xmlns:a16="http://schemas.microsoft.com/office/drawing/2014/main" val="1347248148"/>
                    </a:ext>
                  </a:extLst>
                </a:gridCol>
                <a:gridCol w="4188386">
                  <a:extLst>
                    <a:ext uri="{9D8B030D-6E8A-4147-A177-3AD203B41FA5}">
                      <a16:colId xmlns:a16="http://schemas.microsoft.com/office/drawing/2014/main" val="2391335738"/>
                    </a:ext>
                  </a:extLst>
                </a:gridCol>
                <a:gridCol w="3519186">
                  <a:extLst>
                    <a:ext uri="{9D8B030D-6E8A-4147-A177-3AD203B41FA5}">
                      <a16:colId xmlns:a16="http://schemas.microsoft.com/office/drawing/2014/main" val="365808340"/>
                    </a:ext>
                  </a:extLst>
                </a:gridCol>
              </a:tblGrid>
              <a:tr h="325968">
                <a:tc>
                  <a:txBody>
                    <a:bodyPr/>
                    <a:lstStyle/>
                    <a:p>
                      <a:pPr algn="ctr">
                        <a:lnSpc>
                          <a:spcPct val="107000"/>
                        </a:lnSpc>
                        <a:spcAft>
                          <a:spcPts val="800"/>
                        </a:spcAft>
                      </a:pPr>
                      <a:r>
                        <a:rPr lang="en-GB" sz="1200" dirty="0">
                          <a:effectLst/>
                        </a:rPr>
                        <a:t>Quality Red Flags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a:noFill/>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a:effectLst/>
                        </a:rPr>
                        <a:t>Why does this matter?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356" marR="12356" marT="0" marB="0" anchor="ctr">
                    <a:lnL w="12700" cap="flat" cmpd="sng" algn="ctr">
                      <a:solidFill>
                        <a:srgbClr val="E9EFF5"/>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3377993"/>
                  </a:ext>
                </a:extLst>
              </a:tr>
              <a:tr h="292150">
                <a:tc rowSpan="3">
                  <a:txBody>
                    <a:bodyPr/>
                    <a:lstStyle/>
                    <a:p>
                      <a:pPr>
                        <a:lnSpc>
                          <a:spcPct val="107000"/>
                        </a:lnSpc>
                        <a:spcAft>
                          <a:spcPts val="800"/>
                        </a:spcAft>
                      </a:pPr>
                      <a:r>
                        <a:rPr lang="en-GB" sz="1000" dirty="0">
                          <a:effectLst/>
                        </a:rPr>
                        <a:t>I can’t explain how the work I do impacts on downstream processes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rowSpan="3">
                  <a:txBody>
                    <a:bodyPr/>
                    <a:lstStyle/>
                    <a:p>
                      <a:pPr>
                        <a:lnSpc>
                          <a:spcPct val="107000"/>
                        </a:lnSpc>
                        <a:spcAft>
                          <a:spcPts val="800"/>
                        </a:spcAft>
                      </a:pPr>
                      <a:r>
                        <a:rPr lang="en-GB" sz="1000" dirty="0">
                          <a:effectLst/>
                        </a:rPr>
                        <a:t>Most analysis feeds into other work. Your outputs might be re-used by analysts in a policy department, for example, or to add value to another ONS output. While it is not possible to keep track of every possible use of your data, you should have a good idea of the main uses that your analysis supports so you can be sure it meets user needs.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u="sng" dirty="0">
                          <a:effectLst/>
                          <a:hlinkClick r:id="rId2"/>
                        </a:rPr>
                        <a:t>Guidance: User engagement top tips</a:t>
                      </a:r>
                      <a:endParaRPr lang="en-GB" sz="1000" dirty="0"/>
                    </a:p>
                  </a:txBody>
                  <a:tcPr marL="12255" marR="12255" marT="0" marB="0" anchor="ctr">
                    <a:lnL w="12700" cap="flat" cmpd="sng" algn="ctr">
                      <a:solidFill>
                        <a:srgbClr val="E9EFF5"/>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4886068"/>
                  </a:ext>
                </a:extLst>
              </a:tr>
              <a:tr h="302186">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a:effectLst/>
                          <a:hlinkClick r:id="rId3"/>
                        </a:rPr>
                        <a:t>Generic Statistical Business Process Model (GSBPM)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72752715"/>
                  </a:ext>
                </a:extLst>
              </a:tr>
              <a:tr h="769016">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a:effectLst/>
                        </a:rPr>
                        <a:t>Your team leader or Deputy Director can support in understanding the impact of your work and other processes dependent on it.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96046487"/>
                  </a:ext>
                </a:extLst>
              </a:tr>
              <a:tr h="366600">
                <a:tc rowSpan="2">
                  <a:txBody>
                    <a:bodyPr/>
                    <a:lstStyle/>
                    <a:p>
                      <a:pPr>
                        <a:lnSpc>
                          <a:spcPct val="107000"/>
                        </a:lnSpc>
                        <a:spcAft>
                          <a:spcPts val="800"/>
                        </a:spcAft>
                      </a:pPr>
                      <a:r>
                        <a:rPr lang="en-GB" sz="1000" dirty="0">
                          <a:effectLst/>
                        </a:rPr>
                        <a:t>It is difficult to assess the errors and uncertainty in the analysis or statistical release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rowSpan="2">
                  <a:txBody>
                    <a:bodyPr/>
                    <a:lstStyle/>
                    <a:p>
                      <a:pPr>
                        <a:lnSpc>
                          <a:spcPct val="107000"/>
                        </a:lnSpc>
                        <a:spcAft>
                          <a:spcPts val="800"/>
                        </a:spcAft>
                      </a:pPr>
                      <a:r>
                        <a:rPr lang="en-GB" sz="1000" dirty="0">
                          <a:effectLst/>
                        </a:rPr>
                        <a:t>You should be able to measure and explain how uncertainty affects your analysis. What is the margin of error around your outputs, for example? If it is difficult to measure uncertainty you should think about what this means for use of the outputs and whether there is anything you can do to improve your assessment of uncertainty. No analysis is 100 percent certain!</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a:effectLst/>
                        </a:rPr>
                        <a:t>The </a:t>
                      </a:r>
                      <a:r>
                        <a:rPr lang="en-GB" sz="1000" u="sng">
                          <a:effectLst/>
                          <a:hlinkClick r:id="rId4"/>
                        </a:rPr>
                        <a:t>Data Quality Hub</a:t>
                      </a:r>
                      <a:r>
                        <a:rPr lang="en-GB" sz="1000">
                          <a:effectLst/>
                        </a:rPr>
                        <a:t> and the </a:t>
                      </a:r>
                      <a:r>
                        <a:rPr lang="en-GB" sz="1000" u="sng">
                          <a:effectLst/>
                          <a:hlinkClick r:id="rId5"/>
                        </a:rPr>
                        <a:t>Analysis Standards and Pipelines Hub</a:t>
                      </a:r>
                      <a:r>
                        <a:rPr lang="en-GB" sz="1000">
                          <a:effectLst/>
                        </a:rPr>
                        <a:t> can advise and give support.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4984764"/>
                  </a:ext>
                </a:extLst>
              </a:tr>
              <a:tr h="929939">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6"/>
                        </a:rPr>
                        <a:t>Guidance: Communicating quality, uncertainty and change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465864"/>
                  </a:ext>
                </a:extLst>
              </a:tr>
              <a:tr h="472715">
                <a:tc rowSpan="2">
                  <a:txBody>
                    <a:bodyPr/>
                    <a:lstStyle/>
                    <a:p>
                      <a:pPr>
                        <a:lnSpc>
                          <a:spcPct val="107000"/>
                        </a:lnSpc>
                        <a:spcAft>
                          <a:spcPts val="800"/>
                        </a:spcAft>
                      </a:pPr>
                      <a:r>
                        <a:rPr lang="en-GB" sz="1000" dirty="0">
                          <a:effectLst/>
                        </a:rPr>
                        <a:t>Errors and problems are hard to find and fix when they happen</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ACBD5"/>
                    </a:solidFill>
                  </a:tcPr>
                </a:tc>
                <a:tc rowSpan="2">
                  <a:txBody>
                    <a:bodyPr/>
                    <a:lstStyle/>
                    <a:p>
                      <a:pPr>
                        <a:lnSpc>
                          <a:spcPct val="107000"/>
                        </a:lnSpc>
                        <a:spcAft>
                          <a:spcPts val="800"/>
                        </a:spcAft>
                      </a:pPr>
                      <a:r>
                        <a:rPr lang="en-GB" sz="1000" dirty="0">
                          <a:effectLst/>
                        </a:rPr>
                        <a:t>Complex manual processes are usually hard to quality assure. If you find that it is hard to find where issues occur, and takes a lot of time to fix them, your process is carrying quality risks and could also be inefficient.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dirty="0">
                          <a:effectLst/>
                        </a:rPr>
                        <a:t>The </a:t>
                      </a:r>
                      <a:r>
                        <a:rPr lang="en-GB" sz="1000" u="sng" dirty="0">
                          <a:effectLst/>
                          <a:hlinkClick r:id="rId5"/>
                        </a:rPr>
                        <a:t>Analysis Standards and Pipelines Hub</a:t>
                      </a:r>
                      <a:r>
                        <a:rPr lang="en-GB" sz="1000" dirty="0">
                          <a:effectLst/>
                        </a:rPr>
                        <a:t> can advise on transforming and automating manual processes using code.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37819517"/>
                  </a:ext>
                </a:extLst>
              </a:tr>
              <a:tr h="366600">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7"/>
                        </a:rPr>
                        <a:t>Guidance: Quality assurance of code for analysis and research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3948963"/>
                  </a:ext>
                </a:extLst>
              </a:tr>
              <a:tr h="1077137">
                <a:tc>
                  <a:txBody>
                    <a:bodyPr/>
                    <a:lstStyle/>
                    <a:p>
                      <a:pPr>
                        <a:lnSpc>
                          <a:spcPct val="107000"/>
                        </a:lnSpc>
                        <a:spcAft>
                          <a:spcPts val="800"/>
                        </a:spcAft>
                      </a:pPr>
                      <a:r>
                        <a:rPr lang="en-GB" sz="1000" dirty="0">
                          <a:effectLst/>
                        </a:rPr>
                        <a:t>It is hard for a new starter to understand the process and pick it up</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lnSpc>
                          <a:spcPct val="107000"/>
                        </a:lnSpc>
                        <a:spcAft>
                          <a:spcPts val="800"/>
                        </a:spcAft>
                      </a:pPr>
                      <a:r>
                        <a:rPr lang="en-GB" sz="1000">
                          <a:effectLst/>
                        </a:rPr>
                        <a:t>Analysis that is not well documented is hard to understand and hard to reproduce. If it is difficult for members of the team to understand how your analysis works, what steps it involves and any issues, limitations and assumptions then it will be hard for them to run the process. They may also miss potential risks or errors.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lnSpc>
                          <a:spcPct val="107000"/>
                        </a:lnSpc>
                        <a:spcAft>
                          <a:spcPts val="800"/>
                        </a:spcAft>
                      </a:pPr>
                      <a:r>
                        <a:rPr lang="en-GB" sz="1000" dirty="0">
                          <a:effectLst/>
                        </a:rPr>
                        <a:t>The </a:t>
                      </a:r>
                      <a:r>
                        <a:rPr lang="en-GB" sz="1000" u="sng" dirty="0">
                          <a:effectLst/>
                          <a:hlinkClick r:id="rId4"/>
                        </a:rPr>
                        <a:t>Data Quality Hub</a:t>
                      </a:r>
                      <a:r>
                        <a:rPr lang="en-GB" sz="1000" dirty="0">
                          <a:effectLst/>
                        </a:rPr>
                        <a:t> and the </a:t>
                      </a:r>
                      <a:r>
                        <a:rPr lang="en-GB" sz="1000" u="sng" dirty="0">
                          <a:effectLst/>
                          <a:hlinkClick r:id="rId5"/>
                        </a:rPr>
                        <a:t>Analysis Standards and Pipelines Hub</a:t>
                      </a:r>
                      <a:r>
                        <a:rPr lang="en-GB" sz="1000" dirty="0">
                          <a:effectLst/>
                        </a:rPr>
                        <a:t> can advise on documenting and ensuring reproducibility.</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9250239"/>
                  </a:ext>
                </a:extLst>
              </a:tr>
            </a:tbl>
          </a:graphicData>
        </a:graphic>
      </p:graphicFrame>
      <p:sp>
        <p:nvSpPr>
          <p:cNvPr id="15" name="Rectangle: Rounded Corners 14">
            <a:hlinkClick r:id="rId8" action="ppaction://hlinksldjump"/>
            <a:extLst>
              <a:ext uri="{FF2B5EF4-FFF2-40B4-BE49-F238E27FC236}">
                <a16:creationId xmlns:a16="http://schemas.microsoft.com/office/drawing/2014/main" id="{BDFC0272-749A-429B-843A-08326031BCB6}"/>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hlinkClick r:id="rId9" action="ppaction://hlinksldjump"/>
            <a:extLst>
              <a:ext uri="{FF2B5EF4-FFF2-40B4-BE49-F238E27FC236}">
                <a16:creationId xmlns:a16="http://schemas.microsoft.com/office/drawing/2014/main" id="{4EE5B748-7474-4D72-BA30-73D4682BA433}"/>
              </a:ext>
            </a:extLst>
          </p:cNvPr>
          <p:cNvSpPr/>
          <p:nvPr/>
        </p:nvSpPr>
        <p:spPr>
          <a:xfrm>
            <a:off x="5488022"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7" name="Oval 16">
            <a:hlinkClick r:id="rId10" action="ppaction://hlinksldjump"/>
            <a:extLst>
              <a:ext uri="{FF2B5EF4-FFF2-40B4-BE49-F238E27FC236}">
                <a16:creationId xmlns:a16="http://schemas.microsoft.com/office/drawing/2014/main" id="{C967EDB4-599D-4FCA-91C3-FB1DEDDEBACA}"/>
              </a:ext>
            </a:extLst>
          </p:cNvPr>
          <p:cNvSpPr/>
          <p:nvPr/>
        </p:nvSpPr>
        <p:spPr>
          <a:xfrm>
            <a:off x="6202272"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206095"/>
                </a:solidFill>
              </a:rPr>
              <a:t>3</a:t>
            </a:r>
          </a:p>
        </p:txBody>
      </p:sp>
      <p:sp>
        <p:nvSpPr>
          <p:cNvPr id="18" name="Oval 17">
            <a:hlinkClick r:id="rId11" action="ppaction://hlinksldjump"/>
            <a:extLst>
              <a:ext uri="{FF2B5EF4-FFF2-40B4-BE49-F238E27FC236}">
                <a16:creationId xmlns:a16="http://schemas.microsoft.com/office/drawing/2014/main" id="{661A7CC3-D8D8-4343-9FC9-71AC6029A573}"/>
              </a:ext>
            </a:extLst>
          </p:cNvPr>
          <p:cNvSpPr/>
          <p:nvPr/>
        </p:nvSpPr>
        <p:spPr>
          <a:xfrm>
            <a:off x="6916523"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9" name="Oval 18">
            <a:hlinkClick r:id="rId12" action="ppaction://hlinksldjump"/>
            <a:extLst>
              <a:ext uri="{FF2B5EF4-FFF2-40B4-BE49-F238E27FC236}">
                <a16:creationId xmlns:a16="http://schemas.microsoft.com/office/drawing/2014/main" id="{385E48FC-91CB-4E7D-A247-44F9CEBCDFE5}"/>
              </a:ext>
            </a:extLst>
          </p:cNvPr>
          <p:cNvSpPr/>
          <p:nvPr/>
        </p:nvSpPr>
        <p:spPr>
          <a:xfrm>
            <a:off x="4773772" y="6219630"/>
            <a:ext cx="501706" cy="501706"/>
          </a:xfrm>
          <a:prstGeom prst="ellipse">
            <a:avLst/>
          </a:prstGeom>
          <a:solidFill>
            <a:srgbClr val="20609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p>
        </p:txBody>
      </p:sp>
    </p:spTree>
    <p:extLst>
      <p:ext uri="{BB962C8B-B14F-4D97-AF65-F5344CB8AC3E}">
        <p14:creationId xmlns:p14="http://schemas.microsoft.com/office/powerpoint/2010/main" val="52091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a:extLst>
              <a:ext uri="{FF2B5EF4-FFF2-40B4-BE49-F238E27FC236}">
                <a16:creationId xmlns:a16="http://schemas.microsoft.com/office/drawing/2014/main" id="{C384C356-B5F4-444F-BFA7-0739A4DA9F5F}"/>
              </a:ext>
            </a:extLst>
          </p:cNvPr>
          <p:cNvSpPr>
            <a:spLocks noGrp="1"/>
          </p:cNvSpPr>
          <p:nvPr>
            <p:ph type="ftr" sz="quarter" idx="3"/>
          </p:nvPr>
        </p:nvSpPr>
        <p:spPr>
          <a:xfrm>
            <a:off x="7529913" y="6250890"/>
            <a:ext cx="3842030" cy="365125"/>
          </a:xfrm>
        </p:spPr>
        <p:txBody>
          <a:bodyPr/>
          <a:lstStyle/>
          <a:p>
            <a:r>
              <a:rPr lang="en-GB" sz="2400" b="1" dirty="0"/>
              <a:t>Quality Red Flags</a:t>
            </a:r>
          </a:p>
        </p:txBody>
      </p:sp>
      <p:graphicFrame>
        <p:nvGraphicFramePr>
          <p:cNvPr id="11" name="Table 10">
            <a:extLst>
              <a:ext uri="{FF2B5EF4-FFF2-40B4-BE49-F238E27FC236}">
                <a16:creationId xmlns:a16="http://schemas.microsoft.com/office/drawing/2014/main" id="{3ED172F6-9CFB-4A43-B3E6-83156558B018}"/>
              </a:ext>
            </a:extLst>
          </p:cNvPr>
          <p:cNvGraphicFramePr>
            <a:graphicFrameLocks noGrp="1"/>
          </p:cNvGraphicFramePr>
          <p:nvPr>
            <p:extLst>
              <p:ext uri="{D42A27DB-BD31-4B8C-83A1-F6EECF244321}">
                <p14:modId xmlns:p14="http://schemas.microsoft.com/office/powerpoint/2010/main" val="1616099025"/>
              </p:ext>
            </p:extLst>
          </p:nvPr>
        </p:nvGraphicFramePr>
        <p:xfrm>
          <a:off x="814387" y="358140"/>
          <a:ext cx="10553934" cy="5324686"/>
        </p:xfrm>
        <a:graphic>
          <a:graphicData uri="http://schemas.openxmlformats.org/drawingml/2006/table">
            <a:tbl>
              <a:tblPr firstRow="1" firstCol="1" bandRow="1">
                <a:tableStyleId>{C083E6E3-FA7D-4D7B-A595-EF9225AFEA82}</a:tableStyleId>
              </a:tblPr>
              <a:tblGrid>
                <a:gridCol w="3517978">
                  <a:extLst>
                    <a:ext uri="{9D8B030D-6E8A-4147-A177-3AD203B41FA5}">
                      <a16:colId xmlns:a16="http://schemas.microsoft.com/office/drawing/2014/main" val="134038266"/>
                    </a:ext>
                  </a:extLst>
                </a:gridCol>
                <a:gridCol w="3517978">
                  <a:extLst>
                    <a:ext uri="{9D8B030D-6E8A-4147-A177-3AD203B41FA5}">
                      <a16:colId xmlns:a16="http://schemas.microsoft.com/office/drawing/2014/main" val="1617569696"/>
                    </a:ext>
                  </a:extLst>
                </a:gridCol>
                <a:gridCol w="3517978">
                  <a:extLst>
                    <a:ext uri="{9D8B030D-6E8A-4147-A177-3AD203B41FA5}">
                      <a16:colId xmlns:a16="http://schemas.microsoft.com/office/drawing/2014/main" val="554814869"/>
                    </a:ext>
                  </a:extLst>
                </a:gridCol>
              </a:tblGrid>
              <a:tr h="373380">
                <a:tc>
                  <a:txBody>
                    <a:bodyPr/>
                    <a:lstStyle/>
                    <a:p>
                      <a:pPr algn="ctr">
                        <a:lnSpc>
                          <a:spcPct val="107000"/>
                        </a:lnSpc>
                        <a:spcAft>
                          <a:spcPts val="800"/>
                        </a:spcAft>
                      </a:pPr>
                      <a:r>
                        <a:rPr lang="en-GB" sz="1200" dirty="0">
                          <a:effectLst/>
                        </a:rPr>
                        <a:t>Quality Red Flags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Why does this matter?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GB" sz="1200" dirty="0">
                          <a:effectLst/>
                        </a:rPr>
                        <a:t>What help is available here?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3424690"/>
                  </a:ext>
                </a:extLst>
              </a:tr>
              <a:tr h="1286394">
                <a:tc>
                  <a:txBody>
                    <a:bodyPr/>
                    <a:lstStyle/>
                    <a:p>
                      <a:pPr>
                        <a:lnSpc>
                          <a:spcPct val="107000"/>
                        </a:lnSpc>
                        <a:spcAft>
                          <a:spcPts val="800"/>
                        </a:spcAft>
                      </a:pPr>
                      <a:r>
                        <a:rPr lang="en-GB" sz="1000" dirty="0">
                          <a:effectLst/>
                        </a:rPr>
                        <a:t>It is difficult to track who made changes to code or datasets and when and why those changes were made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dirty="0">
                          <a:effectLst/>
                        </a:rPr>
                        <a:t>Good version control ensures that you have a full understanding of when, why and how changes were made to your analysis process. If it is hard to track changes, this makes it hard to retrace steps if there is a problem and means you do not fully understand the process.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u="sng" dirty="0">
                          <a:effectLst/>
                          <a:hlinkClick r:id="rId2"/>
                        </a:rPr>
                        <a:t>Guidance: Quality assurance of code for analysis and research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45203787"/>
                  </a:ext>
                </a:extLst>
              </a:tr>
              <a:tr h="731144">
                <a:tc>
                  <a:txBody>
                    <a:bodyPr/>
                    <a:lstStyle/>
                    <a:p>
                      <a:pPr>
                        <a:lnSpc>
                          <a:spcPct val="107000"/>
                        </a:lnSpc>
                        <a:spcAft>
                          <a:spcPts val="800"/>
                        </a:spcAft>
                      </a:pPr>
                      <a:r>
                        <a:rPr lang="en-GB" sz="1000" dirty="0">
                          <a:effectLst/>
                        </a:rPr>
                        <a:t>All or part of the analysis is reliant on a single person</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dirty="0">
                          <a:effectLst/>
                        </a:rPr>
                        <a:t>Single points of failure carry significant business risk. If there is only one person who understands how to carry out all or part of the analysis then the process is extremely vulnerable.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a:effectLst/>
                        </a:rPr>
                        <a:t>The Quality Champion in your area can advise on how to flag this risk in your team or division.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3553128"/>
                  </a:ext>
                </a:extLst>
              </a:tr>
              <a:tr h="731144">
                <a:tc>
                  <a:txBody>
                    <a:bodyPr/>
                    <a:lstStyle/>
                    <a:p>
                      <a:pPr>
                        <a:lnSpc>
                          <a:spcPct val="107000"/>
                        </a:lnSpc>
                        <a:spcAft>
                          <a:spcPts val="800"/>
                        </a:spcAft>
                      </a:pPr>
                      <a:r>
                        <a:rPr lang="en-GB" sz="1000" dirty="0">
                          <a:effectLst/>
                        </a:rPr>
                        <a:t>Understanding of how and why the process works as it does is reliant on the knowledge or skills of a single person</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a:effectLst/>
                        </a:rPr>
                        <a:t>Single points of failure carry significant business risk. If there is only one person who understands why the analysis works the way it does then the process is extremely vulnerable.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dirty="0">
                          <a:effectLst/>
                        </a:rPr>
                        <a:t>The Quality Champion in your area can advise on how to flag this risk in your team or division.</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9635037"/>
                  </a:ext>
                </a:extLst>
              </a:tr>
              <a:tr h="546060">
                <a:tc rowSpan="2">
                  <a:txBody>
                    <a:bodyPr/>
                    <a:lstStyle/>
                    <a:p>
                      <a:pPr>
                        <a:lnSpc>
                          <a:spcPct val="107000"/>
                        </a:lnSpc>
                        <a:spcAft>
                          <a:spcPts val="800"/>
                        </a:spcAft>
                      </a:pPr>
                      <a:r>
                        <a:rPr lang="en-GB" sz="1000" dirty="0">
                          <a:effectLst/>
                        </a:rPr>
                        <a:t>The analysis I do contains lots of manual steps, like copying and pasting data from one file to another or moving data between software packages with separate steps in each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rowSpan="2">
                  <a:txBody>
                    <a:bodyPr/>
                    <a:lstStyle/>
                    <a:p>
                      <a:pPr>
                        <a:lnSpc>
                          <a:spcPct val="107000"/>
                        </a:lnSpc>
                        <a:spcAft>
                          <a:spcPts val="800"/>
                        </a:spcAft>
                      </a:pPr>
                      <a:r>
                        <a:rPr lang="en-GB" sz="1000">
                          <a:effectLst/>
                        </a:rPr>
                        <a:t>Manual processes are often inefficient and are prone to user error - a manual process is inherently more risky than a well-designed automated one. Where these exist, you should recognise the need for extra quality assurance to verify that the results are as intended.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nSpc>
                          <a:spcPct val="107000"/>
                        </a:lnSpc>
                        <a:spcAft>
                          <a:spcPts val="800"/>
                        </a:spcAft>
                      </a:pPr>
                      <a:r>
                        <a:rPr lang="en-GB" sz="1000" dirty="0">
                          <a:effectLst/>
                        </a:rPr>
                        <a:t>The </a:t>
                      </a:r>
                      <a:r>
                        <a:rPr lang="en-GB" sz="1000" u="sng" dirty="0">
                          <a:effectLst/>
                          <a:hlinkClick r:id="rId3"/>
                        </a:rPr>
                        <a:t>Analysis Standards and Pipelines Hub</a:t>
                      </a:r>
                      <a:r>
                        <a:rPr lang="en-GB" sz="1000" dirty="0">
                          <a:effectLst/>
                        </a:rPr>
                        <a:t> can advise on transforming and automating manual processes using code.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89983265"/>
                  </a:ext>
                </a:extLst>
              </a:tr>
              <a:tr h="555252">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2"/>
                        </a:rPr>
                        <a:t>Guidance: Quality assurance of code for analysis and research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34723808"/>
                  </a:ext>
                </a:extLst>
              </a:tr>
              <a:tr h="546060">
                <a:tc rowSpan="2">
                  <a:txBody>
                    <a:bodyPr/>
                    <a:lstStyle/>
                    <a:p>
                      <a:pPr>
                        <a:lnSpc>
                          <a:spcPct val="107000"/>
                        </a:lnSpc>
                        <a:spcAft>
                          <a:spcPts val="800"/>
                        </a:spcAft>
                      </a:pPr>
                      <a:r>
                        <a:rPr lang="en-GB" sz="1000" dirty="0">
                          <a:effectLst/>
                        </a:rPr>
                        <a:t>I use one or more of the following systems to produce my analysis: CSDB, SAS, SPSS, Stata, Ingres BAW, Excel, or other legacy systems, and there is no plan to move away from legacy tools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a:noFill/>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rgbClr val="BACBD5"/>
                    </a:solidFill>
                  </a:tcPr>
                </a:tc>
                <a:tc rowSpan="2">
                  <a:txBody>
                    <a:bodyPr/>
                    <a:lstStyle/>
                    <a:p>
                      <a:pPr>
                        <a:lnSpc>
                          <a:spcPct val="107000"/>
                        </a:lnSpc>
                        <a:spcAft>
                          <a:spcPts val="800"/>
                        </a:spcAft>
                      </a:pPr>
                      <a:r>
                        <a:rPr lang="en-GB" sz="1000" dirty="0">
                          <a:effectLst/>
                        </a:rPr>
                        <a:t>Most legacy systems do not support reproducible analysis best practices, and proprietary tools (such as Excel or Stata) are closed source, meaning we cannot fully understand how they work. Workflows that use legacy and/or proprietary tools carry quality risks.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w="12700" cap="flat" cmpd="sng" algn="ctr">
                      <a:solidFill>
                        <a:srgbClr val="E9EFF5"/>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rgbClr val="BACBD5"/>
                    </a:solidFill>
                  </a:tcPr>
                </a:tc>
                <a:tc>
                  <a:txBody>
                    <a:bodyPr/>
                    <a:lstStyle/>
                    <a:p>
                      <a:pPr>
                        <a:lnSpc>
                          <a:spcPct val="107000"/>
                        </a:lnSpc>
                        <a:spcAft>
                          <a:spcPts val="800"/>
                        </a:spcAft>
                      </a:pPr>
                      <a:r>
                        <a:rPr lang="en-GB" sz="1000" dirty="0">
                          <a:effectLst/>
                        </a:rPr>
                        <a:t>The </a:t>
                      </a:r>
                      <a:r>
                        <a:rPr lang="en-GB" sz="1000" u="sng" dirty="0">
                          <a:effectLst/>
                          <a:hlinkClick r:id="rId3"/>
                        </a:rPr>
                        <a:t>Analysis Standards and Pipelines Hub</a:t>
                      </a:r>
                      <a:r>
                        <a:rPr lang="en-GB" sz="1000" dirty="0">
                          <a:effectLst/>
                        </a:rPr>
                        <a:t> can advise on transforming and automating manual processes using code.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29309646"/>
                  </a:ext>
                </a:extLst>
              </a:tr>
              <a:tr h="555252">
                <a:tc vMerge="1">
                  <a:txBody>
                    <a:bodyPr/>
                    <a:lstStyle/>
                    <a:p>
                      <a:endParaRPr lang="en-GB"/>
                    </a:p>
                  </a:txBody>
                  <a:tcPr/>
                </a:tc>
                <a:tc vMerge="1">
                  <a:txBody>
                    <a:bodyPr/>
                    <a:lstStyle/>
                    <a:p>
                      <a:endParaRPr lang="en-GB"/>
                    </a:p>
                  </a:txBody>
                  <a:tcPr/>
                </a:tc>
                <a:tc>
                  <a:txBody>
                    <a:bodyPr/>
                    <a:lstStyle/>
                    <a:p>
                      <a:pPr>
                        <a:lnSpc>
                          <a:spcPct val="107000"/>
                        </a:lnSpc>
                        <a:spcAft>
                          <a:spcPts val="800"/>
                        </a:spcAft>
                      </a:pPr>
                      <a:r>
                        <a:rPr lang="en-GB" sz="1000" u="sng" dirty="0">
                          <a:effectLst/>
                          <a:hlinkClick r:id="rId2"/>
                        </a:rPr>
                        <a:t>Guidance: Quality assurance of code for analysis and research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2255" marR="12255" marT="0" marB="0" anchor="ctr">
                    <a:lnL w="12700" cap="flat" cmpd="sng" algn="ctr">
                      <a:solidFill>
                        <a:srgbClr val="E9EFF5"/>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65830376"/>
                  </a:ext>
                </a:extLst>
              </a:tr>
            </a:tbl>
          </a:graphicData>
        </a:graphic>
      </p:graphicFrame>
      <p:sp>
        <p:nvSpPr>
          <p:cNvPr id="15" name="Rectangle: Rounded Corners 14">
            <a:hlinkClick r:id="rId4" action="ppaction://hlinksldjump"/>
            <a:extLst>
              <a:ext uri="{FF2B5EF4-FFF2-40B4-BE49-F238E27FC236}">
                <a16:creationId xmlns:a16="http://schemas.microsoft.com/office/drawing/2014/main" id="{DED8B8E4-42DC-4ED2-BFB7-13939E02E58E}"/>
              </a:ext>
            </a:extLst>
          </p:cNvPr>
          <p:cNvSpPr/>
          <p:nvPr/>
        </p:nvSpPr>
        <p:spPr>
          <a:xfrm>
            <a:off x="814387" y="6156960"/>
            <a:ext cx="2043960" cy="56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hlinkClick r:id="rId5" action="ppaction://hlinksldjump"/>
            <a:extLst>
              <a:ext uri="{FF2B5EF4-FFF2-40B4-BE49-F238E27FC236}">
                <a16:creationId xmlns:a16="http://schemas.microsoft.com/office/drawing/2014/main" id="{C7E5F207-1CDA-4EEF-BFBE-D9FA4F900867}"/>
              </a:ext>
            </a:extLst>
          </p:cNvPr>
          <p:cNvSpPr/>
          <p:nvPr/>
        </p:nvSpPr>
        <p:spPr>
          <a:xfrm>
            <a:off x="5488022"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17" name="Oval 16">
            <a:hlinkClick r:id="rId6" action="ppaction://hlinksldjump"/>
            <a:extLst>
              <a:ext uri="{FF2B5EF4-FFF2-40B4-BE49-F238E27FC236}">
                <a16:creationId xmlns:a16="http://schemas.microsoft.com/office/drawing/2014/main" id="{F2641EB9-8710-4200-876F-343CBEAAE41A}"/>
              </a:ext>
            </a:extLst>
          </p:cNvPr>
          <p:cNvSpPr/>
          <p:nvPr/>
        </p:nvSpPr>
        <p:spPr>
          <a:xfrm>
            <a:off x="6202272" y="6219630"/>
            <a:ext cx="501706" cy="50170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18" name="Oval 17">
            <a:hlinkClick r:id="rId7" action="ppaction://hlinksldjump"/>
            <a:extLst>
              <a:ext uri="{FF2B5EF4-FFF2-40B4-BE49-F238E27FC236}">
                <a16:creationId xmlns:a16="http://schemas.microsoft.com/office/drawing/2014/main" id="{8A95A379-3B6D-4D68-9AC4-69D878236F32}"/>
              </a:ext>
            </a:extLst>
          </p:cNvPr>
          <p:cNvSpPr/>
          <p:nvPr/>
        </p:nvSpPr>
        <p:spPr>
          <a:xfrm>
            <a:off x="6916523" y="6219630"/>
            <a:ext cx="501706" cy="501706"/>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206095"/>
                </a:solidFill>
              </a:rPr>
              <a:t>4</a:t>
            </a:r>
          </a:p>
        </p:txBody>
      </p:sp>
      <p:sp>
        <p:nvSpPr>
          <p:cNvPr id="19" name="Oval 18">
            <a:hlinkClick r:id="rId8" action="ppaction://hlinksldjump"/>
            <a:extLst>
              <a:ext uri="{FF2B5EF4-FFF2-40B4-BE49-F238E27FC236}">
                <a16:creationId xmlns:a16="http://schemas.microsoft.com/office/drawing/2014/main" id="{1F1E00E6-1143-48F7-A29A-9660D56C409B}"/>
              </a:ext>
            </a:extLst>
          </p:cNvPr>
          <p:cNvSpPr/>
          <p:nvPr/>
        </p:nvSpPr>
        <p:spPr>
          <a:xfrm>
            <a:off x="4773772" y="6219630"/>
            <a:ext cx="501706" cy="501706"/>
          </a:xfrm>
          <a:prstGeom prst="ellipse">
            <a:avLst/>
          </a:prstGeom>
          <a:solidFill>
            <a:srgbClr val="20609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p>
        </p:txBody>
      </p:sp>
    </p:spTree>
    <p:extLst>
      <p:ext uri="{BB962C8B-B14F-4D97-AF65-F5344CB8AC3E}">
        <p14:creationId xmlns:p14="http://schemas.microsoft.com/office/powerpoint/2010/main" val="3867094043"/>
      </p:ext>
    </p:extLst>
  </p:cSld>
  <p:clrMapOvr>
    <a:masterClrMapping/>
  </p:clrMapOvr>
</p:sld>
</file>

<file path=ppt/theme/theme1.xml><?xml version="1.0" encoding="utf-8"?>
<a:theme xmlns:a="http://schemas.openxmlformats.org/drawingml/2006/main" name="ONS">
  <a:themeElements>
    <a:clrScheme name="Custom 2">
      <a:dk1>
        <a:srgbClr val="003B57"/>
      </a:dk1>
      <a:lt1>
        <a:srgbClr val="FFFFFF"/>
      </a:lt1>
      <a:dk2>
        <a:srgbClr val="414041"/>
      </a:dk2>
      <a:lt2>
        <a:srgbClr val="CFD2D3"/>
      </a:lt2>
      <a:accent1>
        <a:srgbClr val="206095"/>
      </a:accent1>
      <a:accent2>
        <a:srgbClr val="27A0CC"/>
      </a:accent2>
      <a:accent3>
        <a:srgbClr val="003C57"/>
      </a:accent3>
      <a:accent4>
        <a:srgbClr val="118C7B"/>
      </a:accent4>
      <a:accent5>
        <a:srgbClr val="A8BD3A"/>
      </a:accent5>
      <a:accent6>
        <a:srgbClr val="871A5B"/>
      </a:accent6>
      <a:hlink>
        <a:srgbClr val="3383EF"/>
      </a:hlink>
      <a:folHlink>
        <a:srgbClr val="2A5EB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45720" rIns="91440" bIns="45720" rtlCol="0" anchor="b" anchorCtr="0">
        <a:spAutoFit/>
      </a:bodyPr>
      <a:lstStyle>
        <a:defPPr algn="l">
          <a:defRPr dirty="0" smtClean="0">
            <a:solidFill>
              <a:srgbClr val="183E56"/>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for National Statistics Powerpoint Template v5-06" id="{4AA31625-65EB-D141-9091-C49F0E63EB0A}" vid="{75903E48-F888-234A-BA37-1F6CAD490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15768</TotalTime>
  <Words>3806</Words>
  <Application>Microsoft Office PowerPoint</Application>
  <PresentationFormat>Widescreen</PresentationFormat>
  <Paragraphs>241</Paragraphs>
  <Slides>11</Slides>
  <Notes>2</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ONS</vt:lpstr>
      <vt:lpstr>Quality Questions and Quality Red Flags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section 3</vt:lpstr>
      <vt:lpstr>Example section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for National Statistics widescreen presentation template</dc:title>
  <dc:creator>Andy Budd</dc:creator>
  <cp:lastModifiedBy>Lancefield, Glenn</cp:lastModifiedBy>
  <cp:revision>437</cp:revision>
  <cp:lastPrinted>2018-12-19T10:37:59Z</cp:lastPrinted>
  <dcterms:created xsi:type="dcterms:W3CDTF">2018-07-16T11:41:44Z</dcterms:created>
  <dcterms:modified xsi:type="dcterms:W3CDTF">2022-10-06T19:38:15Z</dcterms:modified>
</cp:coreProperties>
</file>