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917"/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E63C0-87DC-4AA7-8FDE-9B5C6D9B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4EB25E-2956-4F6C-A594-444E7890E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71CF3C-DF32-4025-8544-7EACA48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A189E8-B516-46E9-8155-E608DA58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39FAAE-4784-4B92-B03E-4C6B3AA6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5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AB74E-33F0-4B9F-9F27-132E74E2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BEDC27-5345-4501-BE2C-6372FC18E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715D1-B4F9-4061-BFA1-6D7FBD6F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0432D-B754-4668-BD08-354803D6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A0131-F13F-46CC-AC04-108DD0E8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2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4AD79-589C-49D9-9193-8FDF07EA4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8CB9E-0861-4349-8F57-0264E8A4B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7E65F-A0DA-456A-BC60-BE9CC885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1364F-7B3D-4324-BDAF-213A6E71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0CB6C0-6EB6-4E0B-A882-A23C7C93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70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2D5A4-5DDD-4134-8DB9-E1410B1E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96C93-2AEF-4BA7-AC4A-68BEA269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E82E3E-18C1-4DA6-91E4-D4C8F205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14353-F90F-4E9C-8F7E-1104B137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92489-CE54-401F-8134-11ED3132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6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65B03-A067-4B2B-97B9-D3C093BC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0B6896-D4F0-405C-BF4C-E05FA87A1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006CD9-68C1-47C4-882E-9D32902C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ED5FB-70FB-4DE2-8207-76A2164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B3437-BC69-40CD-AE0D-14B42CCA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5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32CF0-D02B-44A8-9F2F-6BF41A34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AF252-A07A-4243-BC31-FE2AEE227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A08D0A-BF02-4411-B5BC-6E9DC8D13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0B4F1D-43AB-41BA-8FB0-CD66C1DD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4FF0E6-0F46-4528-A5FC-15C50B0D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5F04AC-73C2-4249-842A-FBBC6BF3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2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8403E-4635-4C0F-90AB-3B7625D2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E4A4D7-B8DB-4C1B-9FAB-E01C8018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94036-DCB1-4F0A-8C8F-5CBB7540A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75459D-E9CF-41B1-92C7-A2C20DAF6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9087F6-42EB-46C7-81C3-EEDDCAA4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699F5D-E480-43AF-94CC-28E54E90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4A1FC-B10B-40FC-AB73-2F27A376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7A2D76-E4BE-45CE-B564-9D7C8AC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1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252BB1-EC8C-4B8A-A1BC-9EA90546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7D3F01-E2BD-4071-9B06-39EB734B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A5D71C-6E60-4272-B4BD-F696A3CD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71067-06CD-49F6-B5AF-28307516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2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0E98DC-DB8E-45B5-ACB0-E431F0BF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D79747-8879-41AC-9ECF-A1604082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91961-EAE1-484C-AEBA-32C554BD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76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A243C-9ABB-47C3-8608-A7307FCD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171F1-BDB6-47BD-A42D-2CEDF1D1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BE124-A192-49EC-A8BE-1CC889B9E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D2808E-18C8-4D2F-82E0-4417581A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A6899-91BF-4292-B929-D6F792A6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245355-D77D-4DCF-B346-A3EF87A3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9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2DABA-048B-47CE-AFF4-93AD7D22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628E2B-3598-42D3-908A-6DBD68EA1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277F87-4FB6-4549-B13D-BEE5493AA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CEEFFA-8CC6-451B-AB9A-91035813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29E799-9C8C-4AE0-AC91-8C95F006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93141D-4956-4C10-B8FB-0137C35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2D7C7A-F943-43DA-B246-1E601240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27251B-37E4-4231-9FB5-E37D302A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E8C3F-2245-4F4E-BCAB-255C4DD07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4D6A-D5EB-4FC9-960F-7EB4F6F65589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0794F-6A95-433C-BA32-E934133F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7EA8A-E0D3-4CC6-9BD1-92BF90D70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15BF-25B9-4BFF-BD30-421CA9277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9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C03F5C-17B3-4856-B23C-7026FEFC5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CB9DBE8-4385-4C75-B3E0-F12EA2E60625}"/>
              </a:ext>
            </a:extLst>
          </p:cNvPr>
          <p:cNvSpPr/>
          <p:nvPr/>
        </p:nvSpPr>
        <p:spPr>
          <a:xfrm>
            <a:off x="5113608" y="437081"/>
            <a:ext cx="6829887" cy="1693614"/>
          </a:xfrm>
          <a:prstGeom prst="roundRect">
            <a:avLst/>
          </a:prstGeom>
          <a:solidFill>
            <a:srgbClr val="FFFFD5"/>
          </a:solidFill>
          <a:ln w="12700">
            <a:solidFill>
              <a:srgbClr val="876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dirty="0">
                <a:solidFill>
                  <a:schemeClr val="tx1"/>
                </a:solidFill>
              </a:rPr>
              <a:t>能動文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8660E8B8-02CF-499D-B9C6-1E390E0CAFFC}"/>
              </a:ext>
            </a:extLst>
          </p:cNvPr>
          <p:cNvSpPr/>
          <p:nvPr/>
        </p:nvSpPr>
        <p:spPr>
          <a:xfrm>
            <a:off x="9246164" y="2374785"/>
            <a:ext cx="1321293" cy="726861"/>
          </a:xfrm>
          <a:prstGeom prst="downArrow">
            <a:avLst/>
          </a:prstGeom>
          <a:solidFill>
            <a:srgbClr val="FFFFD5"/>
          </a:solidFill>
          <a:ln>
            <a:solidFill>
              <a:srgbClr val="876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201243-E06A-4F84-8E93-E10DF2167762}"/>
              </a:ext>
            </a:extLst>
          </p:cNvPr>
          <p:cNvSpPr txBox="1"/>
          <p:nvPr/>
        </p:nvSpPr>
        <p:spPr>
          <a:xfrm>
            <a:off x="2829023" y="241600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/>
              <a:t>事象を起こす意志が、事象外部の者にある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あるいは　そのような意志が存在していない</a:t>
            </a:r>
            <a:r>
              <a:rPr lang="en-US" altLang="ja-JP" dirty="0"/>
              <a:t>:</a:t>
            </a:r>
            <a:r>
              <a:rPr lang="ja-JP" altLang="en-US" dirty="0"/>
              <a:t>一般的性質</a:t>
            </a:r>
            <a:r>
              <a:rPr lang="en-US" altLang="ja-JP" dirty="0"/>
              <a:t>)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A43783C-A19B-41C5-B622-D93F3864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82722"/>
              </p:ext>
            </p:extLst>
          </p:nvPr>
        </p:nvGraphicFramePr>
        <p:xfrm>
          <a:off x="5456877" y="1089523"/>
          <a:ext cx="6143348" cy="741600"/>
        </p:xfrm>
        <a:graphic>
          <a:graphicData uri="http://schemas.openxmlformats.org/drawingml/2006/table">
            <a:tbl>
              <a:tblPr/>
              <a:tblGrid>
                <a:gridCol w="3275859">
                  <a:extLst>
                    <a:ext uri="{9D8B030D-6E8A-4147-A177-3AD203B41FA5}">
                      <a16:colId xmlns:a16="http://schemas.microsoft.com/office/drawing/2014/main" val="1392493868"/>
                    </a:ext>
                  </a:extLst>
                </a:gridCol>
                <a:gridCol w="2867489">
                  <a:extLst>
                    <a:ext uri="{9D8B030D-6E8A-4147-A177-3AD203B41FA5}">
                      <a16:colId xmlns:a16="http://schemas.microsoft.com/office/drawing/2014/main" val="1654102719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zh-TW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自動詞</a:t>
                      </a:r>
                      <a:r>
                        <a:rPr lang="zh-TW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 </a:t>
                      </a:r>
                      <a:r>
                        <a:rPr lang="en-US" altLang="zh-TW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(</a:t>
                      </a:r>
                      <a:r>
                        <a:rPr lang="zh-TW" altLang="en-US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中動態相当</a:t>
                      </a:r>
                      <a:r>
                        <a:rPr lang="en-US" altLang="zh-TW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)</a:t>
                      </a:r>
                      <a:endParaRPr lang="zh-TW" alt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BIZ UD明朝 Medium" panose="02020500000000000000" pitchFamily="17" charset="-128"/>
                        <a:ea typeface="BIZ UD明朝 Medium" panose="02020500000000000000" pitchFamily="17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69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被動者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のみ</a:t>
                      </a:r>
                      <a:endParaRPr lang="ja-JP" alt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BIZ UD明朝 Medium" panose="02020500000000000000" pitchFamily="17" charset="-128"/>
                        <a:ea typeface="BIZ UD明朝 Medium" panose="02020500000000000000" pitchFamily="17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8412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lvl="1" algn="l" rtl="0" fontAlgn="ctr"/>
                      <a:r>
                        <a:rPr lang="ja-JP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他動詞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69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被動者</a:t>
                      </a:r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, </a:t>
                      </a:r>
                      <a:r>
                        <a:rPr lang="zh-TW" alt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動作主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IZ UD明朝 Medium" panose="02020500000000000000" pitchFamily="17" charset="-128"/>
                        <a:ea typeface="BIZ UD明朝 Medium" panose="02020500000000000000" pitchFamily="17" charset="-128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61736"/>
                  </a:ext>
                </a:extLst>
              </a:tr>
            </a:tbl>
          </a:graphicData>
        </a:graphic>
      </p:graphicFrame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0C17329-2E45-48F2-84FC-65A2563075C7}"/>
              </a:ext>
            </a:extLst>
          </p:cNvPr>
          <p:cNvSpPr/>
          <p:nvPr/>
        </p:nvSpPr>
        <p:spPr>
          <a:xfrm>
            <a:off x="415842" y="4354426"/>
            <a:ext cx="5373951" cy="2079895"/>
          </a:xfrm>
          <a:prstGeom prst="roundRect">
            <a:avLst/>
          </a:prstGeom>
          <a:solidFill>
            <a:srgbClr val="FFFFD5"/>
          </a:solidFill>
          <a:ln w="12700">
            <a:solidFill>
              <a:srgbClr val="876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dirty="0">
                <a:solidFill>
                  <a:schemeClr val="tx1"/>
                </a:solidFill>
              </a:rPr>
              <a:t>受動文（受動態受動用法）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DD5B262-523E-4D60-91D9-7C6642C96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29259"/>
              </p:ext>
            </p:extLst>
          </p:nvPr>
        </p:nvGraphicFramePr>
        <p:xfrm>
          <a:off x="658496" y="5047859"/>
          <a:ext cx="4888641" cy="741600"/>
        </p:xfrm>
        <a:graphic>
          <a:graphicData uri="http://schemas.openxmlformats.org/drawingml/2006/table">
            <a:tbl>
              <a:tblPr/>
              <a:tblGrid>
                <a:gridCol w="1373084">
                  <a:extLst>
                    <a:ext uri="{9D8B030D-6E8A-4147-A177-3AD203B41FA5}">
                      <a16:colId xmlns:a16="http://schemas.microsoft.com/office/drawing/2014/main" val="1392493868"/>
                    </a:ext>
                  </a:extLst>
                </a:gridCol>
                <a:gridCol w="3515557">
                  <a:extLst>
                    <a:ext uri="{9D8B030D-6E8A-4147-A177-3AD203B41FA5}">
                      <a16:colId xmlns:a16="http://schemas.microsoft.com/office/drawing/2014/main" val="1654102719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zh-TW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自動詞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6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u="sng" dirty="0">
                          <a:solidFill>
                            <a:schemeClr val="tx1"/>
                          </a:solidFill>
                        </a:rPr>
                        <a:t>被動者</a:t>
                      </a:r>
                      <a:r>
                        <a:rPr kumimoji="1" lang="ja-JP" altLang="en-US" b="0" u="none" dirty="0">
                          <a:solidFill>
                            <a:schemeClr val="tx1"/>
                          </a:solidFill>
                        </a:rPr>
                        <a:t> ＋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意志の所在者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8412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ja-JP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他動詞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6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被動者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1" u="sng" dirty="0">
                          <a:solidFill>
                            <a:schemeClr val="tx1"/>
                          </a:solidFill>
                        </a:rPr>
                        <a:t>動作主</a:t>
                      </a:r>
                      <a:r>
                        <a:rPr kumimoji="1" lang="ja-JP" alt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＋意志の所在者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61736"/>
                  </a:ext>
                </a:extLst>
              </a:tr>
            </a:tbl>
          </a:graphicData>
        </a:graphic>
      </p:graphicFrame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BDD1C21-5ED3-4A18-A11D-67C604EA09D7}"/>
              </a:ext>
            </a:extLst>
          </p:cNvPr>
          <p:cNvSpPr/>
          <p:nvPr/>
        </p:nvSpPr>
        <p:spPr>
          <a:xfrm>
            <a:off x="6559190" y="4354427"/>
            <a:ext cx="5373951" cy="2079894"/>
          </a:xfrm>
          <a:prstGeom prst="roundRect">
            <a:avLst/>
          </a:prstGeom>
          <a:solidFill>
            <a:srgbClr val="FFFFD5"/>
          </a:solidFill>
          <a:ln w="12700">
            <a:solidFill>
              <a:srgbClr val="876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b="1" dirty="0">
                <a:solidFill>
                  <a:schemeClr val="tx1"/>
                </a:solidFill>
              </a:rPr>
              <a:t>使役文（受動態使役用法）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8DE73B6F-3F2E-4B2E-9D10-1CF978717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65472"/>
              </p:ext>
            </p:extLst>
          </p:nvPr>
        </p:nvGraphicFramePr>
        <p:xfrm>
          <a:off x="6801844" y="5047859"/>
          <a:ext cx="4888641" cy="741600"/>
        </p:xfrm>
        <a:graphic>
          <a:graphicData uri="http://schemas.openxmlformats.org/drawingml/2006/table">
            <a:tbl>
              <a:tblPr/>
              <a:tblGrid>
                <a:gridCol w="1373084">
                  <a:extLst>
                    <a:ext uri="{9D8B030D-6E8A-4147-A177-3AD203B41FA5}">
                      <a16:colId xmlns:a16="http://schemas.microsoft.com/office/drawing/2014/main" val="1392493868"/>
                    </a:ext>
                  </a:extLst>
                </a:gridCol>
                <a:gridCol w="3515557">
                  <a:extLst>
                    <a:ext uri="{9D8B030D-6E8A-4147-A177-3AD203B41FA5}">
                      <a16:colId xmlns:a16="http://schemas.microsoft.com/office/drawing/2014/main" val="1654102719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zh-TW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自動詞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6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u="none" dirty="0">
                          <a:solidFill>
                            <a:schemeClr val="tx1"/>
                          </a:solidFill>
                        </a:rPr>
                        <a:t>被動者 ＋</a:t>
                      </a:r>
                      <a:r>
                        <a:rPr kumimoji="1" lang="ja-JP" altLang="en-US" b="1" u="sng" dirty="0">
                          <a:solidFill>
                            <a:schemeClr val="tx1"/>
                          </a:solidFill>
                        </a:rPr>
                        <a:t>意志の所在者</a:t>
                      </a:r>
                      <a:endParaRPr kumimoji="1" lang="en-US" altLang="ja-JP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58412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lvl="0" algn="ctr" rtl="0" fontAlgn="ctr"/>
                      <a:r>
                        <a:rPr lang="ja-JP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BIZ UD明朝 Medium" panose="02020500000000000000" pitchFamily="17" charset="-128"/>
                          <a:ea typeface="BIZ UD明朝 Medium" panose="02020500000000000000" pitchFamily="17" charset="-128"/>
                        </a:rPr>
                        <a:t>他動詞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6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被動者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 u="none" dirty="0">
                          <a:solidFill>
                            <a:schemeClr val="tx1"/>
                          </a:solidFill>
                        </a:rPr>
                        <a:t>動作主 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kumimoji="1" lang="ja-JP" altLang="en-US" b="1" u="sng" dirty="0">
                          <a:solidFill>
                            <a:schemeClr val="tx1"/>
                          </a:solidFill>
                        </a:rPr>
                        <a:t>意志の所在者</a:t>
                      </a:r>
                      <a:endParaRPr kumimoji="1" lang="en-US" altLang="ja-JP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769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61736"/>
                  </a:ext>
                </a:extLst>
              </a:tr>
            </a:tbl>
          </a:graphicData>
        </a:graphic>
      </p:graphicFrame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A334489E-1FD1-4E62-B8B3-197E679EA3F6}"/>
              </a:ext>
            </a:extLst>
          </p:cNvPr>
          <p:cNvSpPr/>
          <p:nvPr/>
        </p:nvSpPr>
        <p:spPr>
          <a:xfrm rot="5400000">
            <a:off x="5811060" y="-2053842"/>
            <a:ext cx="726861" cy="11517299"/>
          </a:xfrm>
          <a:prstGeom prst="leftBrace">
            <a:avLst>
              <a:gd name="adj1" fmla="val 8333"/>
              <a:gd name="adj2" fmla="val 17472"/>
            </a:avLst>
          </a:prstGeom>
          <a:ln w="38100">
            <a:solidFill>
              <a:srgbClr val="8769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次の値と等しい 21">
            <a:extLst>
              <a:ext uri="{FF2B5EF4-FFF2-40B4-BE49-F238E27FC236}">
                <a16:creationId xmlns:a16="http://schemas.microsoft.com/office/drawing/2014/main" id="{37E442AB-74C6-45E3-9099-883F0411FABC}"/>
              </a:ext>
            </a:extLst>
          </p:cNvPr>
          <p:cNvSpPr/>
          <p:nvPr/>
        </p:nvSpPr>
        <p:spPr>
          <a:xfrm>
            <a:off x="5717290" y="4744034"/>
            <a:ext cx="914400" cy="914400"/>
          </a:xfrm>
          <a:prstGeom prst="mathEqual">
            <a:avLst>
              <a:gd name="adj1" fmla="val 15753"/>
              <a:gd name="adj2" fmla="val 11760"/>
            </a:avLst>
          </a:prstGeom>
          <a:solidFill>
            <a:srgbClr val="876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CF9209C-9314-4EB9-A54A-ACE0EEDCA0DF}"/>
              </a:ext>
            </a:extLst>
          </p:cNvPr>
          <p:cNvSpPr txBox="1"/>
          <p:nvPr/>
        </p:nvSpPr>
        <p:spPr>
          <a:xfrm>
            <a:off x="5943659" y="541865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項は同じ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45CF9C-A35C-48B4-BDCF-869ECA44B351}"/>
              </a:ext>
            </a:extLst>
          </p:cNvPr>
          <p:cNvSpPr txBox="1"/>
          <p:nvPr/>
        </p:nvSpPr>
        <p:spPr>
          <a:xfrm>
            <a:off x="415841" y="630794"/>
            <a:ext cx="4495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それぞれの態の自他動詞における項を</a:t>
            </a:r>
            <a:br>
              <a:rPr lang="en-US" altLang="ja-JP" dirty="0"/>
            </a:br>
            <a:r>
              <a:rPr lang="ja-JP" altLang="en-US" dirty="0"/>
              <a:t>示した。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太字・下線で示した項が、</a:t>
            </a:r>
            <a:br>
              <a:rPr lang="en-US" altLang="ja-JP" dirty="0"/>
            </a:br>
            <a:r>
              <a:rPr lang="ja-JP" altLang="en-US" dirty="0"/>
              <a:t>主語（人称・数で動詞と呼応する項）。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A55965-5036-4011-A79F-710E2D21543E}"/>
              </a:ext>
            </a:extLst>
          </p:cNvPr>
          <p:cNvSpPr txBox="1"/>
          <p:nvPr/>
        </p:nvSpPr>
        <p:spPr>
          <a:xfrm>
            <a:off x="2592482" y="59272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>
                <a:solidFill>
                  <a:schemeClr val="tx1"/>
                </a:solidFill>
              </a:rPr>
              <a:t>主語項は元の能動文と同じ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298366-C312-4EFB-BBDB-BE4F26BF735A}"/>
              </a:ext>
            </a:extLst>
          </p:cNvPr>
          <p:cNvSpPr txBox="1"/>
          <p:nvPr/>
        </p:nvSpPr>
        <p:spPr>
          <a:xfrm>
            <a:off x="8735830" y="592722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>
                <a:solidFill>
                  <a:schemeClr val="tx1"/>
                </a:solidFill>
              </a:rPr>
              <a:t>主語項は</a:t>
            </a:r>
            <a:r>
              <a:rPr lang="en-US" altLang="ja-JP" dirty="0">
                <a:solidFill>
                  <a:schemeClr val="tx1"/>
                </a:solidFill>
              </a:rPr>
              <a:t>〈</a:t>
            </a:r>
            <a:r>
              <a:rPr lang="ja-JP" altLang="en-US" dirty="0">
                <a:solidFill>
                  <a:schemeClr val="tx1"/>
                </a:solidFill>
              </a:rPr>
              <a:t>意志の所在者</a:t>
            </a:r>
            <a:r>
              <a:rPr lang="en-US" altLang="ja-JP" dirty="0">
                <a:solidFill>
                  <a:schemeClr val="tx1"/>
                </a:solidFill>
              </a:rPr>
              <a:t>〉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6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Z UD 等幅">
      <a:majorFont>
        <a:latin typeface="BIZ UDゴシック"/>
        <a:ea typeface="BIZ UDゴシック"/>
        <a:cs typeface=""/>
      </a:majorFont>
      <a:minorFont>
        <a:latin typeface="BIZ UD明朝 Medium"/>
        <a:ea typeface="BIZ UD明朝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BIZ UDゴシック</vt:lpstr>
      <vt:lpstr>BIZ UD明朝 Medium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2022-02-21T14:43:12Z</dcterms:created>
  <dcterms:modified xsi:type="dcterms:W3CDTF">2022-02-21T14:43:22Z</dcterms:modified>
</cp:coreProperties>
</file>