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C8B5"/>
    <a:srgbClr val="0095D9"/>
    <a:srgbClr val="7C402E"/>
    <a:srgbClr val="FD9900"/>
    <a:srgbClr val="417F00"/>
    <a:srgbClr val="9B95C9"/>
    <a:srgbClr val="38B48B"/>
    <a:srgbClr val="C7000B"/>
    <a:srgbClr val="86B81B"/>
    <a:srgbClr val="3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B3EAF4-9B3D-47DD-86EF-10D093CD8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71CEA2-F672-44CA-9C0F-CE6EDF7F1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6ABEA-68FC-4452-B919-14EB25FB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E1F1-4E24-4E55-8B89-151146B89AF5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65AEE1-93CE-40A6-A7BE-733086F6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CDC728-C9CB-4524-86DA-7D1B9450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2AA9-4562-48A0-B174-20E628B47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1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09289-78C4-4B0F-9A54-D1C12E89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1B68A6-4C9F-4767-8442-684C61EE8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BB8D7B-B480-453B-816E-9679C562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E1F1-4E24-4E55-8B89-151146B89AF5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BED646-69FB-457B-AE79-6A39C0DA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B3CA65-098C-4403-AE67-7A5C8B65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2AA9-4562-48A0-B174-20E628B47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82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40FBFF4-5866-44DD-B61F-D590365EF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A29FE5-F187-4F25-A7C9-70E650128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0E910E-D491-4B8E-8210-975FBB83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E1F1-4E24-4E55-8B89-151146B89AF5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8FEE50-BBAE-4AA2-9659-E2BE7593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4FF2DB-9D27-4797-9FEB-9A636E86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2AA9-4562-48A0-B174-20E628B47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97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814364-11E8-4EBF-A06D-0D62D9B1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33958A-239E-429A-A7FE-07BAA3F1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55269F-BB2C-45BF-B641-B43B7F8D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E1F1-4E24-4E55-8B89-151146B89AF5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EFE797-3505-4801-A108-927F4898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D4805-C376-490D-B36E-84E1A600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2AA9-4562-48A0-B174-20E628B47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92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73BAEE-D37B-4344-89C5-5894770A0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52DF30-B320-45C6-8B7D-7AF8D60B2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DF32A0-7BCD-43B3-B348-BEDB46AE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E1F1-4E24-4E55-8B89-151146B89AF5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FEE097-673C-4C05-B72B-E2CB04EB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BFCE51-A307-47B3-B13D-68C0A76A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2AA9-4562-48A0-B174-20E628B47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06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0A2458-A4EC-4469-8C87-53721611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47101E-BB6D-486A-A9D2-FE8ACC3AA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FD688F-4124-4600-8E7C-2AA42255B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8E6D39-A103-4268-BC78-60526910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E1F1-4E24-4E55-8B89-151146B89AF5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635AB8-7570-403F-A3BB-4D512392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333E95-7636-46BC-8C11-1A788023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2AA9-4562-48A0-B174-20E628B47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75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B05F7-684E-4749-AB49-F12DBAF1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197BEB-A589-40B2-9AB5-AA80DB68C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C5B7F5-527A-4299-92CF-4467DB476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9DC625-902A-498F-AFA6-E73DCC7B4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3E43CE-D74E-4D1D-96E8-DBCC73289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93E2C2C-1280-4293-9DA9-DBBF7997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E1F1-4E24-4E55-8B89-151146B89AF5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FDB1340-A6EA-46F8-9DDD-B8AF6FD4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F87FE7A-4489-4356-B7D8-FA921228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2AA9-4562-48A0-B174-20E628B47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84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2045F6-A258-472C-99EA-060D9C3C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901965C-1D7F-4D69-8810-60DB5DAF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E1F1-4E24-4E55-8B89-151146B89AF5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4E2A7C-C3AA-4997-97B4-5985754E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9F9917-C4A1-4C77-AF0A-78163BEE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2AA9-4562-48A0-B174-20E628B47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00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E59E6E-9BF7-42FC-84EA-CAB0D13A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E1F1-4E24-4E55-8B89-151146B89AF5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232D0D-1BEA-4C86-A9AB-D8878FEC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49BC09-54E8-46FC-952F-0DA438B6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2AA9-4562-48A0-B174-20E628B47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03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AD8EC3-F1C8-4131-8D7B-68835160D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F74AB5-8292-4822-8A6D-A38261896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C396BB-90A9-464D-B07E-F72E09816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A28F10-EC6A-4BCE-8643-EF6DB1CF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E1F1-4E24-4E55-8B89-151146B89AF5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4C3228-9AC7-4081-95E1-FF22C03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BB702C-68DF-46B6-8796-246EC099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2AA9-4562-48A0-B174-20E628B47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84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C2A159-3EEA-41C4-92E9-8CE750172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6B9699C-B79C-4553-B214-EF50C84F7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46790F-C98B-4A49-B5D1-B81C08A7D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C3D79D-102F-46A0-9F03-7FF8A8E8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E1F1-4E24-4E55-8B89-151146B89AF5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DAE834-9D5B-491F-BF2F-C79DA726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3BCE89-4BFA-4044-AF3B-D284C607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2AA9-4562-48A0-B174-20E628B47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16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D701860-5991-43DC-A536-56CF5FD5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0C37F2-52F3-4A4E-BE00-18A0880D7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8D77FC-BE95-42DA-830A-73A5F74B9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EE1F1-4E24-4E55-8B89-151146B89AF5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599C45-E633-4C3A-B9CB-C3C737392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7FB73D-7FB9-4FB6-80E7-C8A2AB4CB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42AA9-4562-48A0-B174-20E628B47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73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317E3F59-9CD3-4695-945C-FBB696A4D27A}"/>
              </a:ext>
            </a:extLst>
          </p:cNvPr>
          <p:cNvSpPr/>
          <p:nvPr/>
        </p:nvSpPr>
        <p:spPr>
          <a:xfrm>
            <a:off x="0" y="-5277"/>
            <a:ext cx="12312360" cy="6858000"/>
          </a:xfrm>
          <a:prstGeom prst="rect">
            <a:avLst/>
          </a:prstGeom>
          <a:solidFill>
            <a:srgbClr val="FFF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6" name="28: lanva logo">
            <a:extLst>
              <a:ext uri="{FF2B5EF4-FFF2-40B4-BE49-F238E27FC236}">
                <a16:creationId xmlns:a16="http://schemas.microsoft.com/office/drawing/2014/main" id="{EC2C8A59-0AA1-4111-9DF3-CCD50AA97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2716" y="5287996"/>
            <a:ext cx="1260000" cy="1260000"/>
          </a:xfrm>
          <a:prstGeom prst="rect">
            <a:avLst/>
          </a:prstGeom>
        </p:spPr>
      </p:pic>
      <p:grpSp>
        <p:nvGrpSpPr>
          <p:cNvPr id="107" name="27: 位格">
            <a:extLst>
              <a:ext uri="{FF2B5EF4-FFF2-40B4-BE49-F238E27FC236}">
                <a16:creationId xmlns:a16="http://schemas.microsoft.com/office/drawing/2014/main" id="{CAEE90C6-66F1-4495-9443-B4FBD4BB08BC}"/>
              </a:ext>
            </a:extLst>
          </p:cNvPr>
          <p:cNvGrpSpPr/>
          <p:nvPr/>
        </p:nvGrpSpPr>
        <p:grpSpPr>
          <a:xfrm>
            <a:off x="8909270" y="5287996"/>
            <a:ext cx="1260000" cy="1260000"/>
            <a:chOff x="1434465" y="1481709"/>
            <a:chExt cx="1260000" cy="1260000"/>
          </a:xfrm>
        </p:grpSpPr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4D355C70-33B8-403D-B261-FD18344DCCA0}"/>
                </a:ext>
              </a:extLst>
            </p:cNvPr>
            <p:cNvSpPr/>
            <p:nvPr/>
          </p:nvSpPr>
          <p:spPr>
            <a:xfrm>
              <a:off x="1434465" y="1481709"/>
              <a:ext cx="1260000" cy="1260000"/>
            </a:xfrm>
            <a:prstGeom prst="rect">
              <a:avLst/>
            </a:prstGeom>
            <a:solidFill>
              <a:srgbClr val="417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28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27</a:t>
              </a:r>
              <a:endParaRPr kumimoji="1" lang="ja-JP" altLang="en-US" sz="28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01AC6916-26F0-4E9D-9BAD-71164CD16CA5}"/>
                </a:ext>
              </a:extLst>
            </p:cNvPr>
            <p:cNvSpPr txBox="1"/>
            <p:nvPr/>
          </p:nvSpPr>
          <p:spPr>
            <a:xfrm>
              <a:off x="1817264" y="1533525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HYPOSTATIC</a:t>
              </a:r>
              <a:b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</a:br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CASE</a:t>
              </a:r>
              <a:endParaRPr kumimoji="1" lang="ja-JP" altLang="en-US" sz="12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BE4C6BE6-8893-46EE-8444-86CAA0288766}"/>
                </a:ext>
              </a:extLst>
            </p:cNvPr>
            <p:cNvSpPr txBox="1"/>
            <p:nvPr/>
          </p:nvSpPr>
          <p:spPr>
            <a:xfrm>
              <a:off x="1434465" y="1995190"/>
              <a:ext cx="12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altLang="ja-JP" sz="3600" dirty="0" err="1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isш</a:t>
              </a:r>
              <a:endParaRPr kumimoji="1" lang="ja-JP" altLang="en-US" sz="3600" dirty="0">
                <a:solidFill>
                  <a:srgbClr val="FFFFF4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03" name="26: 比較格">
            <a:extLst>
              <a:ext uri="{FF2B5EF4-FFF2-40B4-BE49-F238E27FC236}">
                <a16:creationId xmlns:a16="http://schemas.microsoft.com/office/drawing/2014/main" id="{0FCA0473-0E25-4829-9092-A49129C92D17}"/>
              </a:ext>
            </a:extLst>
          </p:cNvPr>
          <p:cNvGrpSpPr/>
          <p:nvPr/>
        </p:nvGrpSpPr>
        <p:grpSpPr>
          <a:xfrm>
            <a:off x="7188101" y="5287996"/>
            <a:ext cx="1260000" cy="1260000"/>
            <a:chOff x="1434465" y="1481709"/>
            <a:chExt cx="1260000" cy="1260000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3A751EA3-7E84-4046-9FF4-493340E13ECB}"/>
                </a:ext>
              </a:extLst>
            </p:cNvPr>
            <p:cNvSpPr/>
            <p:nvPr/>
          </p:nvSpPr>
          <p:spPr>
            <a:xfrm>
              <a:off x="1434465" y="1481709"/>
              <a:ext cx="1260000" cy="1260000"/>
            </a:xfrm>
            <a:prstGeom prst="rect">
              <a:avLst/>
            </a:prstGeom>
            <a:solidFill>
              <a:srgbClr val="86B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28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26</a:t>
              </a:r>
              <a:endParaRPr kumimoji="1" lang="ja-JP" altLang="en-US" sz="28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622263ED-005C-483E-BC37-742FD20CBE2F}"/>
                </a:ext>
              </a:extLst>
            </p:cNvPr>
            <p:cNvSpPr txBox="1"/>
            <p:nvPr/>
          </p:nvSpPr>
          <p:spPr>
            <a:xfrm>
              <a:off x="1817264" y="1533525"/>
              <a:ext cx="873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COMPARATIVE</a:t>
              </a:r>
              <a:b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</a:br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CASE</a:t>
              </a:r>
              <a:endParaRPr kumimoji="1" lang="ja-JP" altLang="en-US" sz="12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3D53AA4B-A928-4944-AA78-61DF19FB9F9A}"/>
                </a:ext>
              </a:extLst>
            </p:cNvPr>
            <p:cNvSpPr txBox="1"/>
            <p:nvPr/>
          </p:nvSpPr>
          <p:spPr>
            <a:xfrm>
              <a:off x="1434465" y="1995190"/>
              <a:ext cx="12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altLang="ja-JP" sz="3600" dirty="0" err="1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apra</a:t>
              </a:r>
              <a:endParaRPr kumimoji="1" lang="ja-JP" altLang="en-US" sz="3600" dirty="0">
                <a:solidFill>
                  <a:srgbClr val="FFFFF4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99" name="25: 様態格">
            <a:extLst>
              <a:ext uri="{FF2B5EF4-FFF2-40B4-BE49-F238E27FC236}">
                <a16:creationId xmlns:a16="http://schemas.microsoft.com/office/drawing/2014/main" id="{ABAD129A-43EB-4B60-8B3E-08EF453E28CA}"/>
              </a:ext>
            </a:extLst>
          </p:cNvPr>
          <p:cNvGrpSpPr/>
          <p:nvPr/>
        </p:nvGrpSpPr>
        <p:grpSpPr>
          <a:xfrm>
            <a:off x="5457119" y="5287996"/>
            <a:ext cx="1263432" cy="1260000"/>
            <a:chOff x="1431033" y="1481709"/>
            <a:chExt cx="1263432" cy="1260000"/>
          </a:xfrm>
        </p:grpSpPr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FD9E4EAB-2735-4F25-887D-859DD19BA1CA}"/>
                </a:ext>
              </a:extLst>
            </p:cNvPr>
            <p:cNvSpPr/>
            <p:nvPr/>
          </p:nvSpPr>
          <p:spPr>
            <a:xfrm>
              <a:off x="1434465" y="1481709"/>
              <a:ext cx="1260000" cy="1260000"/>
            </a:xfrm>
            <a:prstGeom prst="rect">
              <a:avLst/>
            </a:prstGeom>
            <a:solidFill>
              <a:srgbClr val="302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28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25</a:t>
              </a:r>
              <a:endParaRPr kumimoji="1" lang="ja-JP" altLang="en-US" sz="28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D3B34791-F36D-463A-8863-D05F7A4FD3C8}"/>
                </a:ext>
              </a:extLst>
            </p:cNvPr>
            <p:cNvSpPr txBox="1"/>
            <p:nvPr/>
          </p:nvSpPr>
          <p:spPr>
            <a:xfrm>
              <a:off x="1817264" y="1533525"/>
              <a:ext cx="8723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ESSIVE-</a:t>
              </a:r>
              <a:b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</a:br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FORMAL CASE</a:t>
              </a:r>
              <a:endParaRPr kumimoji="1" lang="ja-JP" altLang="en-US" sz="12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21B11F85-12B8-47E2-930A-E1D206794634}"/>
                </a:ext>
              </a:extLst>
            </p:cNvPr>
            <p:cNvSpPr txBox="1"/>
            <p:nvPr/>
          </p:nvSpPr>
          <p:spPr>
            <a:xfrm>
              <a:off x="1431033" y="1995190"/>
              <a:ext cx="12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altLang="ja-JP" sz="3600" dirty="0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ahi</a:t>
              </a:r>
              <a:endParaRPr kumimoji="1" lang="ja-JP" altLang="en-US" sz="3600" dirty="0">
                <a:solidFill>
                  <a:srgbClr val="FFFFF4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95" name="24: 配分格">
            <a:extLst>
              <a:ext uri="{FF2B5EF4-FFF2-40B4-BE49-F238E27FC236}">
                <a16:creationId xmlns:a16="http://schemas.microsoft.com/office/drawing/2014/main" id="{7918D75B-466F-48A9-8034-7132F9C4C99A}"/>
              </a:ext>
            </a:extLst>
          </p:cNvPr>
          <p:cNvGrpSpPr/>
          <p:nvPr/>
        </p:nvGrpSpPr>
        <p:grpSpPr>
          <a:xfrm>
            <a:off x="3728003" y="5287996"/>
            <a:ext cx="1260000" cy="1260000"/>
            <a:chOff x="1434465" y="1481709"/>
            <a:chExt cx="1260000" cy="1260000"/>
          </a:xfrm>
        </p:grpSpPr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1A811CA9-9F43-4FD9-B159-395FA07B472A}"/>
                </a:ext>
              </a:extLst>
            </p:cNvPr>
            <p:cNvSpPr/>
            <p:nvPr/>
          </p:nvSpPr>
          <p:spPr>
            <a:xfrm>
              <a:off x="1434465" y="1481709"/>
              <a:ext cx="1260000" cy="1260000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28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24</a:t>
              </a:r>
              <a:endParaRPr kumimoji="1" lang="ja-JP" altLang="en-US" sz="28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C7DC18DD-6944-4AF8-88D9-75A38F31C5F0}"/>
                </a:ext>
              </a:extLst>
            </p:cNvPr>
            <p:cNvSpPr txBox="1"/>
            <p:nvPr/>
          </p:nvSpPr>
          <p:spPr>
            <a:xfrm>
              <a:off x="1817264" y="1533525"/>
              <a:ext cx="822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DISTRIBUTIVE</a:t>
              </a:r>
              <a:b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</a:br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CASE</a:t>
              </a:r>
              <a:endParaRPr kumimoji="1" lang="ja-JP" altLang="en-US" sz="12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16A028B0-69D5-4A73-BD4B-6A49671FFDA8}"/>
                </a:ext>
              </a:extLst>
            </p:cNvPr>
            <p:cNvSpPr txBox="1"/>
            <p:nvPr/>
          </p:nvSpPr>
          <p:spPr>
            <a:xfrm>
              <a:off x="1434465" y="1995190"/>
              <a:ext cx="12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kumimoji="1" lang="en-US" altLang="ja-JP" sz="3600" dirty="0" err="1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aшn</a:t>
              </a:r>
              <a:endParaRPr kumimoji="1" lang="ja-JP" altLang="en-US" sz="3600" dirty="0">
                <a:solidFill>
                  <a:srgbClr val="FFFFF4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91" name="23: 具格">
            <a:extLst>
              <a:ext uri="{FF2B5EF4-FFF2-40B4-BE49-F238E27FC236}">
                <a16:creationId xmlns:a16="http://schemas.microsoft.com/office/drawing/2014/main" id="{D988B648-F2E4-40A5-B200-11B9543C766A}"/>
              </a:ext>
            </a:extLst>
          </p:cNvPr>
          <p:cNvGrpSpPr/>
          <p:nvPr/>
        </p:nvGrpSpPr>
        <p:grpSpPr>
          <a:xfrm>
            <a:off x="2000453" y="5287996"/>
            <a:ext cx="1303244" cy="1260000"/>
            <a:chOff x="1434465" y="1481709"/>
            <a:chExt cx="1303244" cy="1260000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FB3B64DB-5FEE-45B7-8951-E308C1FD691B}"/>
                </a:ext>
              </a:extLst>
            </p:cNvPr>
            <p:cNvSpPr/>
            <p:nvPr/>
          </p:nvSpPr>
          <p:spPr>
            <a:xfrm>
              <a:off x="1434465" y="1481709"/>
              <a:ext cx="1260000" cy="1260000"/>
            </a:xfrm>
            <a:prstGeom prst="rect">
              <a:avLst/>
            </a:prstGeom>
            <a:solidFill>
              <a:srgbClr val="7C4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28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23</a:t>
              </a:r>
              <a:endParaRPr kumimoji="1" lang="ja-JP" altLang="en-US" sz="28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C0B2BA4E-1E0E-418B-92C0-DC69366C3894}"/>
                </a:ext>
              </a:extLst>
            </p:cNvPr>
            <p:cNvSpPr txBox="1"/>
            <p:nvPr/>
          </p:nvSpPr>
          <p:spPr>
            <a:xfrm>
              <a:off x="1817264" y="1533525"/>
              <a:ext cx="920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INSTRUMENTAL</a:t>
              </a:r>
              <a:b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</a:br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CASE</a:t>
              </a:r>
              <a:endParaRPr kumimoji="1" lang="ja-JP" altLang="en-US" sz="12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8C3B7619-6547-4E16-8116-45E907CF8E7F}"/>
                </a:ext>
              </a:extLst>
            </p:cNvPr>
            <p:cNvSpPr txBox="1"/>
            <p:nvPr/>
          </p:nvSpPr>
          <p:spPr>
            <a:xfrm>
              <a:off x="1434465" y="1995190"/>
              <a:ext cx="12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kumimoji="1" lang="en-US" altLang="ja-JP" sz="3600" dirty="0" err="1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iж</a:t>
              </a:r>
              <a:endParaRPr kumimoji="1" lang="ja-JP" altLang="en-US" sz="3600" dirty="0">
                <a:solidFill>
                  <a:srgbClr val="FFFFF4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87" name="22: 因格">
            <a:extLst>
              <a:ext uri="{FF2B5EF4-FFF2-40B4-BE49-F238E27FC236}">
                <a16:creationId xmlns:a16="http://schemas.microsoft.com/office/drawing/2014/main" id="{39EAA6FF-D58F-4056-BDFB-C36F64EA18A5}"/>
              </a:ext>
            </a:extLst>
          </p:cNvPr>
          <p:cNvGrpSpPr/>
          <p:nvPr/>
        </p:nvGrpSpPr>
        <p:grpSpPr>
          <a:xfrm>
            <a:off x="269471" y="5287996"/>
            <a:ext cx="1263432" cy="1260000"/>
            <a:chOff x="1431033" y="1481709"/>
            <a:chExt cx="1263432" cy="1260000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B0A8F0C-1634-4550-B2D8-F8E3A20F4F01}"/>
                </a:ext>
              </a:extLst>
            </p:cNvPr>
            <p:cNvSpPr/>
            <p:nvPr/>
          </p:nvSpPr>
          <p:spPr>
            <a:xfrm>
              <a:off x="1434465" y="1481709"/>
              <a:ext cx="1260000" cy="1260000"/>
            </a:xfrm>
            <a:prstGeom prst="rect">
              <a:avLst/>
            </a:prstGeom>
            <a:solidFill>
              <a:srgbClr val="004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28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22</a:t>
              </a:r>
              <a:endParaRPr kumimoji="1" lang="ja-JP" altLang="en-US" sz="28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0519E03D-D5C3-48FF-8D93-E44162A4EDA8}"/>
                </a:ext>
              </a:extLst>
            </p:cNvPr>
            <p:cNvSpPr txBox="1"/>
            <p:nvPr/>
          </p:nvSpPr>
          <p:spPr>
            <a:xfrm>
              <a:off x="1817264" y="153352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CAUSAL</a:t>
              </a:r>
              <a:b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</a:br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CASE</a:t>
              </a:r>
              <a:endParaRPr kumimoji="1" lang="ja-JP" altLang="en-US" sz="12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9F095EED-D90D-4967-AD24-75EC3D62AEBA}"/>
                </a:ext>
              </a:extLst>
            </p:cNvPr>
            <p:cNvSpPr txBox="1"/>
            <p:nvPr/>
          </p:nvSpPr>
          <p:spPr>
            <a:xfrm>
              <a:off x="1431033" y="1995190"/>
              <a:ext cx="12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altLang="ja-JP" sz="3600" dirty="0" err="1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eca</a:t>
              </a:r>
              <a:endParaRPr kumimoji="1" lang="ja-JP" altLang="en-US" sz="3600" dirty="0">
                <a:solidFill>
                  <a:srgbClr val="FFFFF4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83" name="21: 殺格">
            <a:extLst>
              <a:ext uri="{FF2B5EF4-FFF2-40B4-BE49-F238E27FC236}">
                <a16:creationId xmlns:a16="http://schemas.microsoft.com/office/drawing/2014/main" id="{9C2C03A7-78B9-4002-8BCB-37EE310F46C7}"/>
              </a:ext>
            </a:extLst>
          </p:cNvPr>
          <p:cNvGrpSpPr/>
          <p:nvPr/>
        </p:nvGrpSpPr>
        <p:grpSpPr>
          <a:xfrm>
            <a:off x="10651150" y="3874051"/>
            <a:ext cx="1260000" cy="1260000"/>
            <a:chOff x="1434465" y="1481709"/>
            <a:chExt cx="1260000" cy="1260000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2C62AA4-BEF1-48CB-AE17-6CAC554B0858}"/>
                </a:ext>
              </a:extLst>
            </p:cNvPr>
            <p:cNvSpPr/>
            <p:nvPr/>
          </p:nvSpPr>
          <p:spPr>
            <a:xfrm>
              <a:off x="1434465" y="1481709"/>
              <a:ext cx="1260000" cy="1260000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28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21</a:t>
              </a:r>
              <a:endParaRPr kumimoji="1" lang="ja-JP" altLang="en-US" sz="28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D5061BD2-A9B5-426F-9CEB-B3EF4E93A06E}"/>
                </a:ext>
              </a:extLst>
            </p:cNvPr>
            <p:cNvSpPr txBox="1"/>
            <p:nvPr/>
          </p:nvSpPr>
          <p:spPr>
            <a:xfrm>
              <a:off x="1817264" y="1533525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DEPRIVIVE</a:t>
              </a:r>
              <a:b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</a:br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CASE</a:t>
              </a:r>
              <a:endParaRPr kumimoji="1" lang="ja-JP" altLang="en-US" sz="12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72E1721E-964F-4855-B2C8-7EA387331968}"/>
                </a:ext>
              </a:extLst>
            </p:cNvPr>
            <p:cNvSpPr txBox="1"/>
            <p:nvPr/>
          </p:nvSpPr>
          <p:spPr>
            <a:xfrm>
              <a:off x="1434465" y="1995190"/>
              <a:ext cx="12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kumimoji="1" lang="en-US" altLang="ja-JP" sz="3600" dirty="0" err="1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atig</a:t>
              </a:r>
              <a:endParaRPr kumimoji="1" lang="ja-JP" altLang="en-US" sz="3600" dirty="0">
                <a:solidFill>
                  <a:srgbClr val="FFFFF4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79" name="20: 生格">
            <a:extLst>
              <a:ext uri="{FF2B5EF4-FFF2-40B4-BE49-F238E27FC236}">
                <a16:creationId xmlns:a16="http://schemas.microsoft.com/office/drawing/2014/main" id="{1231E379-B92C-43B4-8766-2887A8AA0378}"/>
              </a:ext>
            </a:extLst>
          </p:cNvPr>
          <p:cNvGrpSpPr/>
          <p:nvPr/>
        </p:nvGrpSpPr>
        <p:grpSpPr>
          <a:xfrm>
            <a:off x="8920971" y="3876165"/>
            <a:ext cx="1260000" cy="1260000"/>
            <a:chOff x="1434465" y="1481709"/>
            <a:chExt cx="1260000" cy="1260000"/>
          </a:xfrm>
        </p:grpSpPr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20D44E7F-89C7-4AEA-B2EA-80AFFC12C04D}"/>
                </a:ext>
              </a:extLst>
            </p:cNvPr>
            <p:cNvSpPr/>
            <p:nvPr/>
          </p:nvSpPr>
          <p:spPr>
            <a:xfrm>
              <a:off x="1434465" y="1481709"/>
              <a:ext cx="1260000" cy="1260000"/>
            </a:xfrm>
            <a:prstGeom prst="rect">
              <a:avLst/>
            </a:prstGeom>
            <a:solidFill>
              <a:srgbClr val="9B9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28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20</a:t>
              </a:r>
              <a:endParaRPr kumimoji="1" lang="ja-JP" altLang="en-US" sz="28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285F78FC-2D8A-4D93-B5ED-E5A772AE997D}"/>
                </a:ext>
              </a:extLst>
            </p:cNvPr>
            <p:cNvSpPr txBox="1"/>
            <p:nvPr/>
          </p:nvSpPr>
          <p:spPr>
            <a:xfrm>
              <a:off x="1817264" y="1533525"/>
              <a:ext cx="5645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GAINIVE</a:t>
              </a:r>
              <a:b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</a:br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CASE</a:t>
              </a:r>
              <a:endParaRPr kumimoji="1" lang="ja-JP" altLang="en-US" sz="12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B8CEA327-8AEA-49D7-BB9F-3C4AB5538538}"/>
                </a:ext>
              </a:extLst>
            </p:cNvPr>
            <p:cNvSpPr txBox="1"/>
            <p:nvPr/>
          </p:nvSpPr>
          <p:spPr>
            <a:xfrm>
              <a:off x="1434465" y="1995190"/>
              <a:ext cx="12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kumimoji="1" lang="en-US" altLang="ja-JP" sz="3600" dirty="0" err="1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ati</a:t>
              </a:r>
              <a:endParaRPr kumimoji="1" lang="ja-JP" altLang="en-US" sz="3600" dirty="0">
                <a:solidFill>
                  <a:srgbClr val="FFFFF4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75" name="19: 変格">
            <a:extLst>
              <a:ext uri="{FF2B5EF4-FFF2-40B4-BE49-F238E27FC236}">
                <a16:creationId xmlns:a16="http://schemas.microsoft.com/office/drawing/2014/main" id="{1EB9B366-6AA5-42D0-A797-C6B584BD5D2C}"/>
              </a:ext>
            </a:extLst>
          </p:cNvPr>
          <p:cNvGrpSpPr/>
          <p:nvPr/>
        </p:nvGrpSpPr>
        <p:grpSpPr>
          <a:xfrm>
            <a:off x="7192357" y="3876165"/>
            <a:ext cx="1260000" cy="1260000"/>
            <a:chOff x="1434465" y="1481709"/>
            <a:chExt cx="1260000" cy="1260000"/>
          </a:xfrm>
        </p:grpSpPr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8B6B8E32-9C36-4346-B9C3-2A545D97C5C2}"/>
                </a:ext>
              </a:extLst>
            </p:cNvPr>
            <p:cNvSpPr/>
            <p:nvPr/>
          </p:nvSpPr>
          <p:spPr>
            <a:xfrm>
              <a:off x="1434465" y="1481709"/>
              <a:ext cx="1260000" cy="1260000"/>
            </a:xfrm>
            <a:prstGeom prst="rect">
              <a:avLst/>
            </a:prstGeom>
            <a:solidFill>
              <a:srgbClr val="004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28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19</a:t>
              </a:r>
              <a:endParaRPr kumimoji="1" lang="ja-JP" altLang="en-US" sz="28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16CEB901-662F-4CC1-A1DF-8735DD13EADC}"/>
                </a:ext>
              </a:extLst>
            </p:cNvPr>
            <p:cNvSpPr txBox="1"/>
            <p:nvPr/>
          </p:nvSpPr>
          <p:spPr>
            <a:xfrm>
              <a:off x="1817264" y="1533525"/>
              <a:ext cx="8322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TRANSLATIVE</a:t>
              </a:r>
              <a:b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</a:br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CASE</a:t>
              </a:r>
              <a:endParaRPr kumimoji="1" lang="ja-JP" altLang="en-US" sz="12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31A184F0-447B-4376-A453-027CE7D0BD75}"/>
                </a:ext>
              </a:extLst>
            </p:cNvPr>
            <p:cNvSpPr txBox="1"/>
            <p:nvPr/>
          </p:nvSpPr>
          <p:spPr>
            <a:xfrm>
              <a:off x="1434465" y="1995190"/>
              <a:ext cx="12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altLang="ja-JP" sz="3600" dirty="0" err="1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wir</a:t>
              </a:r>
              <a:endParaRPr kumimoji="1" lang="ja-JP" altLang="en-US" sz="3600" dirty="0">
                <a:solidFill>
                  <a:srgbClr val="FFFFF4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71" name="18: 付格">
            <a:extLst>
              <a:ext uri="{FF2B5EF4-FFF2-40B4-BE49-F238E27FC236}">
                <a16:creationId xmlns:a16="http://schemas.microsoft.com/office/drawing/2014/main" id="{3C19FDB6-2D3D-4BF9-BD75-D7001B0D0BA7}"/>
              </a:ext>
            </a:extLst>
          </p:cNvPr>
          <p:cNvGrpSpPr/>
          <p:nvPr/>
        </p:nvGrpSpPr>
        <p:grpSpPr>
          <a:xfrm>
            <a:off x="5460311" y="3876165"/>
            <a:ext cx="1263432" cy="1260000"/>
            <a:chOff x="1431033" y="1481709"/>
            <a:chExt cx="1263432" cy="1260000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4969C915-1014-4443-A679-A350F402A34A}"/>
                </a:ext>
              </a:extLst>
            </p:cNvPr>
            <p:cNvSpPr/>
            <p:nvPr/>
          </p:nvSpPr>
          <p:spPr>
            <a:xfrm>
              <a:off x="1434465" y="1481709"/>
              <a:ext cx="1260000" cy="1260000"/>
            </a:xfrm>
            <a:prstGeom prst="rect">
              <a:avLst/>
            </a:prstGeom>
            <a:solidFill>
              <a:srgbClr val="38B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28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18</a:t>
              </a:r>
              <a:endParaRPr kumimoji="1" lang="ja-JP" altLang="en-US" sz="28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9912A12A-FD60-49FB-B85E-39621F017550}"/>
                </a:ext>
              </a:extLst>
            </p:cNvPr>
            <p:cNvSpPr txBox="1"/>
            <p:nvPr/>
          </p:nvSpPr>
          <p:spPr>
            <a:xfrm>
              <a:off x="1817264" y="1533525"/>
              <a:ext cx="752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COMITATIVE</a:t>
              </a:r>
              <a:b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</a:br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CASE</a:t>
              </a:r>
              <a:endParaRPr kumimoji="1" lang="ja-JP" altLang="en-US" sz="12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5D5E844E-AE97-4F90-B1B7-F75AC27CD845}"/>
                </a:ext>
              </a:extLst>
            </p:cNvPr>
            <p:cNvSpPr txBox="1"/>
            <p:nvPr/>
          </p:nvSpPr>
          <p:spPr>
            <a:xfrm>
              <a:off x="1431033" y="1995190"/>
              <a:ext cx="12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altLang="ja-JP" sz="3600" dirty="0" err="1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uп</a:t>
              </a:r>
              <a:r>
                <a:rPr kumimoji="1" lang="en-US" altLang="ja-JP" sz="3600" dirty="0" err="1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ix</a:t>
              </a:r>
              <a:endParaRPr kumimoji="1" lang="ja-JP" altLang="en-US" sz="3600" dirty="0">
                <a:solidFill>
                  <a:srgbClr val="FFFFF4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7" name="17: 頻度格">
            <a:extLst>
              <a:ext uri="{FF2B5EF4-FFF2-40B4-BE49-F238E27FC236}">
                <a16:creationId xmlns:a16="http://schemas.microsoft.com/office/drawing/2014/main" id="{FE83EEAE-8A11-4B39-B2CE-EEA6A24D1F64}"/>
              </a:ext>
            </a:extLst>
          </p:cNvPr>
          <p:cNvGrpSpPr/>
          <p:nvPr/>
        </p:nvGrpSpPr>
        <p:grpSpPr>
          <a:xfrm>
            <a:off x="3730131" y="3876165"/>
            <a:ext cx="1277226" cy="1260000"/>
            <a:chOff x="1434465" y="1481709"/>
            <a:chExt cx="1277226" cy="1260000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DBAD0A3D-74F2-4246-8D93-37F1AF4EE1C8}"/>
                </a:ext>
              </a:extLst>
            </p:cNvPr>
            <p:cNvSpPr/>
            <p:nvPr/>
          </p:nvSpPr>
          <p:spPr>
            <a:xfrm>
              <a:off x="1434465" y="1481709"/>
              <a:ext cx="1260000" cy="1260000"/>
            </a:xfrm>
            <a:prstGeom prst="rect">
              <a:avLst/>
            </a:prstGeom>
            <a:solidFill>
              <a:srgbClr val="36C8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28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17</a:t>
              </a:r>
              <a:endParaRPr kumimoji="1" lang="ja-JP" altLang="en-US" sz="28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FDDD12CA-63E8-432E-82D9-227B8E89CB7E}"/>
                </a:ext>
              </a:extLst>
            </p:cNvPr>
            <p:cNvSpPr txBox="1"/>
            <p:nvPr/>
          </p:nvSpPr>
          <p:spPr>
            <a:xfrm>
              <a:off x="1763996" y="1533525"/>
              <a:ext cx="9476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FREQUENTATIVE</a:t>
              </a:r>
              <a:b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</a:br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CASE</a:t>
              </a:r>
              <a:endParaRPr kumimoji="1" lang="ja-JP" altLang="en-US" sz="12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4AD8DAB4-D00A-4BB0-999A-28B41509E1D6}"/>
                </a:ext>
              </a:extLst>
            </p:cNvPr>
            <p:cNvSpPr txBox="1"/>
            <p:nvPr/>
          </p:nvSpPr>
          <p:spPr>
            <a:xfrm>
              <a:off x="1434465" y="1995190"/>
              <a:ext cx="12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kumimoji="1" lang="en-US" altLang="ja-JP" sz="3600" dirty="0" err="1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oƣa</a:t>
              </a:r>
              <a:endParaRPr kumimoji="1" lang="ja-JP" altLang="en-US" sz="3600" dirty="0">
                <a:solidFill>
                  <a:srgbClr val="FFFFF4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3" name="16: 時格">
            <a:extLst>
              <a:ext uri="{FF2B5EF4-FFF2-40B4-BE49-F238E27FC236}">
                <a16:creationId xmlns:a16="http://schemas.microsoft.com/office/drawing/2014/main" id="{AAEF7274-405A-456F-83AD-64355297CD24}"/>
              </a:ext>
            </a:extLst>
          </p:cNvPr>
          <p:cNvGrpSpPr/>
          <p:nvPr/>
        </p:nvGrpSpPr>
        <p:grpSpPr>
          <a:xfrm>
            <a:off x="2001517" y="3876165"/>
            <a:ext cx="1260000" cy="1260000"/>
            <a:chOff x="1434465" y="1481709"/>
            <a:chExt cx="1260000" cy="1260000"/>
          </a:xfrm>
        </p:grpSpPr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8A832157-DFEB-4DA8-91E6-A5B7C92E484A}"/>
                </a:ext>
              </a:extLst>
            </p:cNvPr>
            <p:cNvSpPr/>
            <p:nvPr/>
          </p:nvSpPr>
          <p:spPr>
            <a:xfrm>
              <a:off x="1434465" y="1481709"/>
              <a:ext cx="1260000" cy="1260000"/>
            </a:xfrm>
            <a:prstGeom prst="rect">
              <a:avLst/>
            </a:prstGeom>
            <a:solidFill>
              <a:srgbClr val="009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28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16</a:t>
              </a:r>
              <a:endParaRPr kumimoji="1" lang="ja-JP" altLang="en-US" sz="28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810E8452-AECA-489F-8B78-3F888659DADA}"/>
                </a:ext>
              </a:extLst>
            </p:cNvPr>
            <p:cNvSpPr txBox="1"/>
            <p:nvPr/>
          </p:nvSpPr>
          <p:spPr>
            <a:xfrm>
              <a:off x="1817264" y="1533525"/>
              <a:ext cx="7088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TEMPORAL</a:t>
              </a:r>
              <a:b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</a:br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CASE</a:t>
              </a:r>
              <a:endParaRPr kumimoji="1" lang="ja-JP" altLang="en-US" sz="12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11E4DC74-44D5-4582-867A-9CAC6343F737}"/>
                </a:ext>
              </a:extLst>
            </p:cNvPr>
            <p:cNvSpPr txBox="1"/>
            <p:nvPr/>
          </p:nvSpPr>
          <p:spPr>
            <a:xfrm>
              <a:off x="1434465" y="1995190"/>
              <a:ext cx="12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altLang="ja-JP" sz="3600" dirty="0" err="1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oal</a:t>
              </a:r>
              <a:endParaRPr kumimoji="1" lang="ja-JP" altLang="en-US" sz="3600" dirty="0">
                <a:solidFill>
                  <a:srgbClr val="FFFFF4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59" name="15: 側格">
            <a:extLst>
              <a:ext uri="{FF2B5EF4-FFF2-40B4-BE49-F238E27FC236}">
                <a16:creationId xmlns:a16="http://schemas.microsoft.com/office/drawing/2014/main" id="{BC6DBA9A-0A52-4268-8FE5-E48EEC0581B6}"/>
              </a:ext>
            </a:extLst>
          </p:cNvPr>
          <p:cNvGrpSpPr/>
          <p:nvPr/>
        </p:nvGrpSpPr>
        <p:grpSpPr>
          <a:xfrm>
            <a:off x="269471" y="3874051"/>
            <a:ext cx="1263432" cy="1260000"/>
            <a:chOff x="1431033" y="1481709"/>
            <a:chExt cx="1263432" cy="1260000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57931E8F-F593-4E9D-A21E-D521F59D0FE7}"/>
                </a:ext>
              </a:extLst>
            </p:cNvPr>
            <p:cNvSpPr/>
            <p:nvPr/>
          </p:nvSpPr>
          <p:spPr>
            <a:xfrm>
              <a:off x="1434465" y="1481709"/>
              <a:ext cx="1260000" cy="1260000"/>
            </a:xfrm>
            <a:prstGeom prst="rect">
              <a:avLst/>
            </a:prstGeom>
            <a:solidFill>
              <a:srgbClr val="86B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28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15</a:t>
              </a:r>
              <a:endParaRPr kumimoji="1" lang="ja-JP" altLang="en-US" sz="28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1EBB553F-03DB-4478-93D7-D7023FBA1CA2}"/>
                </a:ext>
              </a:extLst>
            </p:cNvPr>
            <p:cNvSpPr txBox="1"/>
            <p:nvPr/>
          </p:nvSpPr>
          <p:spPr>
            <a:xfrm>
              <a:off x="1817264" y="1533525"/>
              <a:ext cx="7841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APUDESSIVE</a:t>
              </a:r>
              <a:b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</a:br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CASE</a:t>
              </a:r>
              <a:endParaRPr kumimoji="1" lang="ja-JP" altLang="en-US" sz="12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27FAA644-9AFA-4842-9DBB-B3BE0249F771}"/>
                </a:ext>
              </a:extLst>
            </p:cNvPr>
            <p:cNvSpPr txBox="1"/>
            <p:nvPr/>
          </p:nvSpPr>
          <p:spPr>
            <a:xfrm>
              <a:off x="1431033" y="1995190"/>
              <a:ext cx="12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altLang="ja-JP" sz="3600" dirty="0" err="1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ya</a:t>
              </a:r>
              <a:endParaRPr kumimoji="1" lang="ja-JP" altLang="en-US" sz="3600" dirty="0">
                <a:solidFill>
                  <a:srgbClr val="FFFFF4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55" name="14: 下格">
            <a:extLst>
              <a:ext uri="{FF2B5EF4-FFF2-40B4-BE49-F238E27FC236}">
                <a16:creationId xmlns:a16="http://schemas.microsoft.com/office/drawing/2014/main" id="{9FEDE508-0652-4F40-BFDA-8589F4FBBB62}"/>
              </a:ext>
            </a:extLst>
          </p:cNvPr>
          <p:cNvGrpSpPr/>
          <p:nvPr/>
        </p:nvGrpSpPr>
        <p:grpSpPr>
          <a:xfrm>
            <a:off x="10651150" y="2460106"/>
            <a:ext cx="1260000" cy="1260000"/>
            <a:chOff x="1434465" y="1481709"/>
            <a:chExt cx="1260000" cy="1260000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65765484-307C-4213-9E07-5EE6ABF40E4B}"/>
                </a:ext>
              </a:extLst>
            </p:cNvPr>
            <p:cNvSpPr/>
            <p:nvPr/>
          </p:nvSpPr>
          <p:spPr>
            <a:xfrm>
              <a:off x="1434465" y="1481709"/>
              <a:ext cx="1260000" cy="1260000"/>
            </a:xfrm>
            <a:prstGeom prst="rect">
              <a:avLst/>
            </a:prstGeom>
            <a:solidFill>
              <a:srgbClr val="302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28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14</a:t>
              </a:r>
              <a:endParaRPr kumimoji="1" lang="ja-JP" altLang="en-US" sz="28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E542C07F-DE20-44C3-8784-C74BA35176C8}"/>
                </a:ext>
              </a:extLst>
            </p:cNvPr>
            <p:cNvSpPr txBox="1"/>
            <p:nvPr/>
          </p:nvSpPr>
          <p:spPr>
            <a:xfrm>
              <a:off x="1817264" y="1533525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SUBESSIVE</a:t>
              </a:r>
              <a:b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</a:br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CASE</a:t>
              </a:r>
              <a:endParaRPr kumimoji="1" lang="ja-JP" altLang="en-US" sz="12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62A75670-5A14-4A18-8025-DA50DB9F70FE}"/>
                </a:ext>
              </a:extLst>
            </p:cNvPr>
            <p:cNvSpPr txBox="1"/>
            <p:nvPr/>
          </p:nvSpPr>
          <p:spPr>
            <a:xfrm>
              <a:off x="1434465" y="1995190"/>
              <a:ext cx="12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-es</a:t>
              </a:r>
              <a:endParaRPr kumimoji="1" lang="ja-JP" altLang="en-US" sz="3600" dirty="0">
                <a:solidFill>
                  <a:srgbClr val="FFFFF4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51" name="13: 上格">
            <a:extLst>
              <a:ext uri="{FF2B5EF4-FFF2-40B4-BE49-F238E27FC236}">
                <a16:creationId xmlns:a16="http://schemas.microsoft.com/office/drawing/2014/main" id="{526EB619-D1DA-4B83-8620-A16C641CBF31}"/>
              </a:ext>
            </a:extLst>
          </p:cNvPr>
          <p:cNvGrpSpPr/>
          <p:nvPr/>
        </p:nvGrpSpPr>
        <p:grpSpPr>
          <a:xfrm>
            <a:off x="8920971" y="2464333"/>
            <a:ext cx="1260000" cy="1260000"/>
            <a:chOff x="1434465" y="1481709"/>
            <a:chExt cx="1260000" cy="1260000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D536AED-11E1-49C0-9E3C-E44548912D35}"/>
                </a:ext>
              </a:extLst>
            </p:cNvPr>
            <p:cNvSpPr/>
            <p:nvPr/>
          </p:nvSpPr>
          <p:spPr>
            <a:xfrm>
              <a:off x="1434465" y="1481709"/>
              <a:ext cx="1260000" cy="1260000"/>
            </a:xfrm>
            <a:prstGeom prst="rect">
              <a:avLst/>
            </a:prstGeom>
            <a:solidFill>
              <a:srgbClr val="7C4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28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13</a:t>
              </a:r>
              <a:endParaRPr kumimoji="1" lang="ja-JP" altLang="en-US" sz="28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CA2C6C1E-BEF4-4443-BEC2-00F04276EEAD}"/>
                </a:ext>
              </a:extLst>
            </p:cNvPr>
            <p:cNvSpPr txBox="1"/>
            <p:nvPr/>
          </p:nvSpPr>
          <p:spPr>
            <a:xfrm>
              <a:off x="1817264" y="1533525"/>
              <a:ext cx="843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SUPERESSIVE</a:t>
              </a:r>
              <a:b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</a:br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CASE</a:t>
              </a:r>
              <a:endParaRPr kumimoji="1" lang="ja-JP" altLang="en-US" sz="12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7E2AAD30-BDF5-4BDF-9A68-D93E9E8A03C4}"/>
                </a:ext>
              </a:extLst>
            </p:cNvPr>
            <p:cNvSpPr txBox="1"/>
            <p:nvPr/>
          </p:nvSpPr>
          <p:spPr>
            <a:xfrm>
              <a:off x="1434465" y="1995190"/>
              <a:ext cx="12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kumimoji="1" lang="en-US" altLang="ja-JP" sz="3600" dirty="0" err="1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az</a:t>
              </a:r>
              <a:endParaRPr kumimoji="1" lang="ja-JP" altLang="en-US" sz="3600" dirty="0">
                <a:solidFill>
                  <a:srgbClr val="FFFFF4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12" name="12: 外格">
            <a:extLst>
              <a:ext uri="{FF2B5EF4-FFF2-40B4-BE49-F238E27FC236}">
                <a16:creationId xmlns:a16="http://schemas.microsoft.com/office/drawing/2014/main" id="{3D9FD3BC-2702-4B70-89BA-D50727C4156F}"/>
              </a:ext>
            </a:extLst>
          </p:cNvPr>
          <p:cNvGrpSpPr/>
          <p:nvPr/>
        </p:nvGrpSpPr>
        <p:grpSpPr>
          <a:xfrm>
            <a:off x="7192357" y="2464333"/>
            <a:ext cx="1315698" cy="1260000"/>
            <a:chOff x="7192357" y="2464333"/>
            <a:chExt cx="1315698" cy="1260000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F7778AFC-77B9-454A-A222-26378330B63A}"/>
                </a:ext>
              </a:extLst>
            </p:cNvPr>
            <p:cNvSpPr/>
            <p:nvPr/>
          </p:nvSpPr>
          <p:spPr>
            <a:xfrm>
              <a:off x="7192357" y="2464333"/>
              <a:ext cx="1260000" cy="1260000"/>
            </a:xfrm>
            <a:prstGeom prst="rect">
              <a:avLst/>
            </a:prstGeom>
            <a:solidFill>
              <a:srgbClr val="C39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28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1</a:t>
              </a:r>
              <a:r>
                <a:rPr kumimoji="1" lang="en-US" altLang="ja-JP" sz="28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2</a:t>
              </a:r>
              <a:endParaRPr kumimoji="1" lang="ja-JP" altLang="en-US" sz="28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EA6922BE-0584-4474-8FD9-E94FBC35B348}"/>
                </a:ext>
              </a:extLst>
            </p:cNvPr>
            <p:cNvSpPr txBox="1"/>
            <p:nvPr/>
          </p:nvSpPr>
          <p:spPr>
            <a:xfrm>
              <a:off x="7521888" y="2516149"/>
              <a:ext cx="9861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EXTERIORESSIVE</a:t>
              </a:r>
              <a:b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</a:br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CASE</a:t>
              </a:r>
              <a:endParaRPr kumimoji="1" lang="ja-JP" altLang="en-US" sz="12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11E7223-E6B0-4A8A-9E64-C6281545CE84}"/>
                </a:ext>
              </a:extLst>
            </p:cNvPr>
            <p:cNvSpPr txBox="1"/>
            <p:nvPr/>
          </p:nvSpPr>
          <p:spPr>
            <a:xfrm>
              <a:off x="7192357" y="2977814"/>
              <a:ext cx="12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altLang="ja-JP" sz="3600" dirty="0" err="1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el</a:t>
              </a:r>
              <a:endParaRPr kumimoji="1" lang="ja-JP" altLang="en-US" sz="3600" dirty="0">
                <a:solidFill>
                  <a:srgbClr val="FFFFF4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43" name="11: 内格">
            <a:extLst>
              <a:ext uri="{FF2B5EF4-FFF2-40B4-BE49-F238E27FC236}">
                <a16:creationId xmlns:a16="http://schemas.microsoft.com/office/drawing/2014/main" id="{BA56D087-3038-4D81-B137-FFBF5544C407}"/>
              </a:ext>
            </a:extLst>
          </p:cNvPr>
          <p:cNvGrpSpPr/>
          <p:nvPr/>
        </p:nvGrpSpPr>
        <p:grpSpPr>
          <a:xfrm>
            <a:off x="5460311" y="2464333"/>
            <a:ext cx="1263432" cy="1260000"/>
            <a:chOff x="1431033" y="1481709"/>
            <a:chExt cx="1263432" cy="1260000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7CCBC40E-A80F-4928-A5B6-4DA7B90AE662}"/>
                </a:ext>
              </a:extLst>
            </p:cNvPr>
            <p:cNvSpPr/>
            <p:nvPr/>
          </p:nvSpPr>
          <p:spPr>
            <a:xfrm>
              <a:off x="1434465" y="1481709"/>
              <a:ext cx="1260000" cy="1260000"/>
            </a:xfrm>
            <a:prstGeom prst="rect">
              <a:avLst/>
            </a:prstGeom>
            <a:solidFill>
              <a:srgbClr val="81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28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1</a:t>
              </a:r>
              <a:r>
                <a:rPr kumimoji="1" lang="en-US" altLang="ja-JP" sz="28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1</a:t>
              </a:r>
              <a:endParaRPr kumimoji="1" lang="ja-JP" altLang="en-US" sz="28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04763DA9-C082-46B8-B5C1-CBD173526BDC}"/>
                </a:ext>
              </a:extLst>
            </p:cNvPr>
            <p:cNvSpPr txBox="1"/>
            <p:nvPr/>
          </p:nvSpPr>
          <p:spPr>
            <a:xfrm>
              <a:off x="1817264" y="1533525"/>
              <a:ext cx="619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INESS</a:t>
              </a:r>
              <a: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IVE</a:t>
              </a:r>
              <a:b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</a:br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CASE</a:t>
              </a:r>
              <a:endParaRPr kumimoji="1" lang="ja-JP" altLang="en-US" sz="12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2C8E82E2-AF03-417F-8D6E-9B3A3B977B0F}"/>
                </a:ext>
              </a:extLst>
            </p:cNvPr>
            <p:cNvSpPr txBox="1"/>
            <p:nvPr/>
          </p:nvSpPr>
          <p:spPr>
            <a:xfrm>
              <a:off x="1431033" y="1995190"/>
              <a:ext cx="12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altLang="ja-JP" sz="3600" dirty="0" err="1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oб</a:t>
              </a:r>
              <a:endParaRPr kumimoji="1" lang="ja-JP" altLang="en-US" sz="3600" dirty="0">
                <a:solidFill>
                  <a:srgbClr val="FFFFF4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39" name="10: 接格">
            <a:extLst>
              <a:ext uri="{FF2B5EF4-FFF2-40B4-BE49-F238E27FC236}">
                <a16:creationId xmlns:a16="http://schemas.microsoft.com/office/drawing/2014/main" id="{4B0F957D-62C8-4FCE-B85E-1E4D5C7CBF61}"/>
              </a:ext>
            </a:extLst>
          </p:cNvPr>
          <p:cNvGrpSpPr/>
          <p:nvPr/>
        </p:nvGrpSpPr>
        <p:grpSpPr>
          <a:xfrm>
            <a:off x="3730131" y="2464333"/>
            <a:ext cx="1260000" cy="1260000"/>
            <a:chOff x="1434465" y="1481709"/>
            <a:chExt cx="1260000" cy="1260000"/>
          </a:xfrm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18F1B5CE-F9BF-40C7-ADAE-8DC8AB433650}"/>
                </a:ext>
              </a:extLst>
            </p:cNvPr>
            <p:cNvSpPr/>
            <p:nvPr/>
          </p:nvSpPr>
          <p:spPr>
            <a:xfrm>
              <a:off x="1434465" y="1481709"/>
              <a:ext cx="1260000" cy="1260000"/>
            </a:xfrm>
            <a:prstGeom prst="rect">
              <a:avLst/>
            </a:prstGeom>
            <a:solidFill>
              <a:srgbClr val="FD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28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10</a:t>
              </a:r>
              <a:endParaRPr kumimoji="1" lang="ja-JP" altLang="en-US" sz="28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443A1754-ED79-4473-BE8A-AB82E6FE4A20}"/>
                </a:ext>
              </a:extLst>
            </p:cNvPr>
            <p:cNvSpPr txBox="1"/>
            <p:nvPr/>
          </p:nvSpPr>
          <p:spPr>
            <a:xfrm>
              <a:off x="1817264" y="1533525"/>
              <a:ext cx="776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PERTINGENT</a:t>
              </a:r>
              <a:b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</a:br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CASE</a:t>
              </a:r>
              <a:endParaRPr kumimoji="1" lang="ja-JP" altLang="en-US" sz="12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809BEE6A-35C1-4F17-BEFC-37B9B71BD0A8}"/>
                </a:ext>
              </a:extLst>
            </p:cNvPr>
            <p:cNvSpPr txBox="1"/>
            <p:nvPr/>
          </p:nvSpPr>
          <p:spPr>
            <a:xfrm>
              <a:off x="1434465" y="1995190"/>
              <a:ext cx="12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-op</a:t>
              </a:r>
              <a:endParaRPr kumimoji="1" lang="ja-JP" altLang="en-US" sz="3600" dirty="0">
                <a:solidFill>
                  <a:srgbClr val="FFFFF4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35" name="9: 通格">
            <a:extLst>
              <a:ext uri="{FF2B5EF4-FFF2-40B4-BE49-F238E27FC236}">
                <a16:creationId xmlns:a16="http://schemas.microsoft.com/office/drawing/2014/main" id="{79D9B78D-8114-4E0B-8C09-1C014C9A45E1}"/>
              </a:ext>
            </a:extLst>
          </p:cNvPr>
          <p:cNvGrpSpPr/>
          <p:nvPr/>
        </p:nvGrpSpPr>
        <p:grpSpPr>
          <a:xfrm>
            <a:off x="2001517" y="2464333"/>
            <a:ext cx="1260000" cy="1260000"/>
            <a:chOff x="1434465" y="1481709"/>
            <a:chExt cx="1260000" cy="1260000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9FD3E95D-4D6A-4F55-A2E8-107B315E4842}"/>
                </a:ext>
              </a:extLst>
            </p:cNvPr>
            <p:cNvSpPr/>
            <p:nvPr/>
          </p:nvSpPr>
          <p:spPr>
            <a:xfrm>
              <a:off x="1434465" y="1481709"/>
              <a:ext cx="1260000" cy="1260000"/>
            </a:xfrm>
            <a:prstGeom prst="rect">
              <a:avLst/>
            </a:prstGeom>
            <a:solidFill>
              <a:srgbClr val="9B9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28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 9</a:t>
              </a:r>
              <a:endParaRPr kumimoji="1" lang="ja-JP" altLang="en-US" sz="28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6938EE7-56A8-476F-B31D-0152093434E9}"/>
                </a:ext>
              </a:extLst>
            </p:cNvPr>
            <p:cNvSpPr txBox="1"/>
            <p:nvPr/>
          </p:nvSpPr>
          <p:spPr>
            <a:xfrm>
              <a:off x="1817264" y="1533525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PROLATIVE</a:t>
              </a:r>
              <a:b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</a:br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CASE</a:t>
              </a:r>
              <a:endParaRPr kumimoji="1" lang="ja-JP" altLang="en-US" sz="12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3FD4EEE2-49AB-4078-90B9-C65FA8359673}"/>
                </a:ext>
              </a:extLst>
            </p:cNvPr>
            <p:cNvSpPr txBox="1"/>
            <p:nvPr/>
          </p:nvSpPr>
          <p:spPr>
            <a:xfrm>
              <a:off x="1434465" y="1995190"/>
              <a:ext cx="12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altLang="ja-JP" sz="3600" dirty="0" err="1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axu</a:t>
              </a:r>
              <a:endParaRPr kumimoji="1" lang="ja-JP" altLang="en-US" sz="3600" dirty="0">
                <a:solidFill>
                  <a:srgbClr val="FFFFF4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31" name="8: 絶対格">
            <a:extLst>
              <a:ext uri="{FF2B5EF4-FFF2-40B4-BE49-F238E27FC236}">
                <a16:creationId xmlns:a16="http://schemas.microsoft.com/office/drawing/2014/main" id="{13F55105-F210-4A39-BABC-21E1D47B24CE}"/>
              </a:ext>
            </a:extLst>
          </p:cNvPr>
          <p:cNvGrpSpPr/>
          <p:nvPr/>
        </p:nvGrpSpPr>
        <p:grpSpPr>
          <a:xfrm>
            <a:off x="269471" y="2460106"/>
            <a:ext cx="1263432" cy="1260000"/>
            <a:chOff x="1431033" y="1481709"/>
            <a:chExt cx="1263432" cy="1260000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C3EBB56-57DE-490A-A225-BEF71EE3E2FE}"/>
                </a:ext>
              </a:extLst>
            </p:cNvPr>
            <p:cNvSpPr/>
            <p:nvPr/>
          </p:nvSpPr>
          <p:spPr>
            <a:xfrm>
              <a:off x="1434465" y="1481709"/>
              <a:ext cx="1260000" cy="1260000"/>
            </a:xfrm>
            <a:prstGeom prst="rect">
              <a:avLst/>
            </a:prstGeom>
            <a:solidFill>
              <a:srgbClr val="918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28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 8</a:t>
              </a:r>
              <a:endParaRPr kumimoji="1" lang="ja-JP" altLang="en-US" sz="28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CA5AEDCD-6396-498A-8D67-46604F1A464B}"/>
                </a:ext>
              </a:extLst>
            </p:cNvPr>
            <p:cNvSpPr txBox="1"/>
            <p:nvPr/>
          </p:nvSpPr>
          <p:spPr>
            <a:xfrm>
              <a:off x="1817264" y="1533525"/>
              <a:ext cx="639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ABLA</a:t>
              </a:r>
              <a: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TIVE</a:t>
              </a:r>
              <a:b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</a:br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CASE</a:t>
              </a:r>
              <a:endParaRPr kumimoji="1" lang="ja-JP" altLang="en-US" sz="12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E60FB8AD-5FC1-4A7E-818B-3996A07CFE6B}"/>
                </a:ext>
              </a:extLst>
            </p:cNvPr>
            <p:cNvSpPr txBox="1"/>
            <p:nvPr/>
          </p:nvSpPr>
          <p:spPr>
            <a:xfrm>
              <a:off x="1431033" y="1995190"/>
              <a:ext cx="12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altLang="ja-JP" sz="3600" dirty="0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end</a:t>
              </a:r>
              <a:endParaRPr kumimoji="1" lang="ja-JP" altLang="en-US" sz="3600" dirty="0">
                <a:solidFill>
                  <a:srgbClr val="FFFFF4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27" name="7: 向格">
            <a:extLst>
              <a:ext uri="{FF2B5EF4-FFF2-40B4-BE49-F238E27FC236}">
                <a16:creationId xmlns:a16="http://schemas.microsoft.com/office/drawing/2014/main" id="{AB6F793E-5FD0-4E10-9128-C0C88488B813}"/>
              </a:ext>
            </a:extLst>
          </p:cNvPr>
          <p:cNvGrpSpPr/>
          <p:nvPr/>
        </p:nvGrpSpPr>
        <p:grpSpPr>
          <a:xfrm>
            <a:off x="10651150" y="1046161"/>
            <a:ext cx="1260000" cy="1260000"/>
            <a:chOff x="1434465" y="1481709"/>
            <a:chExt cx="1260000" cy="1260000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E10BD58-E42C-4D47-B7F3-F1FA0B434F6C}"/>
                </a:ext>
              </a:extLst>
            </p:cNvPr>
            <p:cNvSpPr/>
            <p:nvPr/>
          </p:nvSpPr>
          <p:spPr>
            <a:xfrm>
              <a:off x="1434465" y="1481709"/>
              <a:ext cx="1260000" cy="1260000"/>
            </a:xfrm>
            <a:prstGeom prst="rect">
              <a:avLst/>
            </a:prstGeom>
            <a:solidFill>
              <a:srgbClr val="81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28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 7</a:t>
              </a:r>
              <a:endParaRPr kumimoji="1" lang="ja-JP" altLang="en-US" sz="28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9DCDF2C0-65F0-4EF0-967C-8B351033A2DF}"/>
                </a:ext>
              </a:extLst>
            </p:cNvPr>
            <p:cNvSpPr txBox="1"/>
            <p:nvPr/>
          </p:nvSpPr>
          <p:spPr>
            <a:xfrm>
              <a:off x="1817264" y="1533525"/>
              <a:ext cx="631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ALLATIVE</a:t>
              </a:r>
              <a:b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</a:br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CASE</a:t>
              </a:r>
              <a:endParaRPr kumimoji="1" lang="ja-JP" altLang="en-US" sz="12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9EF926F6-DCA7-4E3E-A0ED-CBE07C16B8B6}"/>
                </a:ext>
              </a:extLst>
            </p:cNvPr>
            <p:cNvSpPr txBox="1"/>
            <p:nvPr/>
          </p:nvSpPr>
          <p:spPr>
            <a:xfrm>
              <a:off x="1434465" y="1995190"/>
              <a:ext cx="12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kumimoji="1" lang="en-US" altLang="ja-JP" sz="3600" dirty="0" err="1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ako</a:t>
              </a:r>
              <a:endParaRPr kumimoji="1" lang="ja-JP" altLang="en-US" sz="3600" dirty="0">
                <a:solidFill>
                  <a:srgbClr val="FFFFF4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23" name="6: 於格">
            <a:extLst>
              <a:ext uri="{FF2B5EF4-FFF2-40B4-BE49-F238E27FC236}">
                <a16:creationId xmlns:a16="http://schemas.microsoft.com/office/drawing/2014/main" id="{55592929-0847-408A-893F-9C966F9802A5}"/>
              </a:ext>
            </a:extLst>
          </p:cNvPr>
          <p:cNvGrpSpPr/>
          <p:nvPr/>
        </p:nvGrpSpPr>
        <p:grpSpPr>
          <a:xfrm>
            <a:off x="8920971" y="1052501"/>
            <a:ext cx="1260000" cy="1260000"/>
            <a:chOff x="1434465" y="1481709"/>
            <a:chExt cx="1260000" cy="126000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B68A8377-B0A6-44A7-A35B-F7ABDD994129}"/>
                </a:ext>
              </a:extLst>
            </p:cNvPr>
            <p:cNvSpPr/>
            <p:nvPr/>
          </p:nvSpPr>
          <p:spPr>
            <a:xfrm>
              <a:off x="1434465" y="1481709"/>
              <a:ext cx="1260000" cy="1260000"/>
            </a:xfrm>
            <a:prstGeom prst="rect">
              <a:avLst/>
            </a:prstGeom>
            <a:solidFill>
              <a:srgbClr val="7FCC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28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 6</a:t>
              </a:r>
              <a:endParaRPr kumimoji="1" lang="ja-JP" altLang="en-US" sz="28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88733610-4E33-47D7-9BAE-1F57C19C65ED}"/>
                </a:ext>
              </a:extLst>
            </p:cNvPr>
            <p:cNvSpPr txBox="1"/>
            <p:nvPr/>
          </p:nvSpPr>
          <p:spPr>
            <a:xfrm>
              <a:off x="1817264" y="1533525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LOCATIVE</a:t>
              </a:r>
              <a:b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</a:br>
              <a: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CASE</a:t>
              </a:r>
              <a:endParaRPr kumimoji="1" lang="ja-JP" altLang="en-US" sz="12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5AD646E6-EDC9-44D6-A512-200ACD0313CA}"/>
                </a:ext>
              </a:extLst>
            </p:cNvPr>
            <p:cNvSpPr txBox="1"/>
            <p:nvPr/>
          </p:nvSpPr>
          <p:spPr>
            <a:xfrm>
              <a:off x="1434465" y="1995190"/>
              <a:ext cx="12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kumimoji="1" lang="en-US" altLang="ja-JP" sz="3600" dirty="0" err="1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uъe</a:t>
              </a:r>
              <a:endParaRPr kumimoji="1" lang="ja-JP" altLang="en-US" sz="3600" dirty="0">
                <a:solidFill>
                  <a:srgbClr val="FFFFF4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9" name="5: 呼格">
            <a:extLst>
              <a:ext uri="{FF2B5EF4-FFF2-40B4-BE49-F238E27FC236}">
                <a16:creationId xmlns:a16="http://schemas.microsoft.com/office/drawing/2014/main" id="{F1AF98E7-C183-483F-8F7D-9F138768A055}"/>
              </a:ext>
            </a:extLst>
          </p:cNvPr>
          <p:cNvGrpSpPr/>
          <p:nvPr/>
        </p:nvGrpSpPr>
        <p:grpSpPr>
          <a:xfrm>
            <a:off x="7192357" y="1052501"/>
            <a:ext cx="1260000" cy="1260000"/>
            <a:chOff x="1434465" y="1481709"/>
            <a:chExt cx="1260000" cy="1260000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D5F26C4-CF23-4C5D-9B95-F65C5C16E38B}"/>
                </a:ext>
              </a:extLst>
            </p:cNvPr>
            <p:cNvSpPr/>
            <p:nvPr/>
          </p:nvSpPr>
          <p:spPr>
            <a:xfrm>
              <a:off x="1434465" y="1481709"/>
              <a:ext cx="1260000" cy="1260000"/>
            </a:xfrm>
            <a:prstGeom prst="rect">
              <a:avLst/>
            </a:prstGeom>
            <a:solidFill>
              <a:srgbClr val="FD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28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 5</a:t>
              </a:r>
              <a:endParaRPr kumimoji="1" lang="ja-JP" altLang="en-US" sz="28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89FF576-9945-4E4B-82BB-17996ED0040F}"/>
                </a:ext>
              </a:extLst>
            </p:cNvPr>
            <p:cNvSpPr txBox="1"/>
            <p:nvPr/>
          </p:nvSpPr>
          <p:spPr>
            <a:xfrm>
              <a:off x="1817264" y="1533525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VOCATIVE</a:t>
              </a:r>
              <a:b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</a:br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CASE</a:t>
              </a:r>
              <a:endParaRPr kumimoji="1" lang="ja-JP" altLang="en-US" sz="12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913A33AE-ED80-47F2-98BF-A6E05B1EB0FD}"/>
                </a:ext>
              </a:extLst>
            </p:cNvPr>
            <p:cNvSpPr txBox="1"/>
            <p:nvPr/>
          </p:nvSpPr>
          <p:spPr>
            <a:xfrm>
              <a:off x="1434465" y="1995190"/>
              <a:ext cx="12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kumimoji="1" lang="en-US" altLang="ja-JP" sz="3600" dirty="0" err="1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u’e</a:t>
              </a:r>
              <a:endParaRPr kumimoji="1" lang="ja-JP" altLang="en-US" sz="3600" dirty="0">
                <a:solidFill>
                  <a:srgbClr val="FFFFF4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5" name="4: 能格">
            <a:extLst>
              <a:ext uri="{FF2B5EF4-FFF2-40B4-BE49-F238E27FC236}">
                <a16:creationId xmlns:a16="http://schemas.microsoft.com/office/drawing/2014/main" id="{2A9B4F13-6CAD-459A-B0DF-BEC9D5FB3E9C}"/>
              </a:ext>
            </a:extLst>
          </p:cNvPr>
          <p:cNvGrpSpPr/>
          <p:nvPr/>
        </p:nvGrpSpPr>
        <p:grpSpPr>
          <a:xfrm>
            <a:off x="5460311" y="1052501"/>
            <a:ext cx="1263432" cy="1260000"/>
            <a:chOff x="1431033" y="1481709"/>
            <a:chExt cx="1263432" cy="126000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4024B100-781E-4994-BAD9-27E1ED294076}"/>
                </a:ext>
              </a:extLst>
            </p:cNvPr>
            <p:cNvSpPr/>
            <p:nvPr/>
          </p:nvSpPr>
          <p:spPr>
            <a:xfrm>
              <a:off x="1434465" y="1481709"/>
              <a:ext cx="1260000" cy="1260000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28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 4</a:t>
              </a:r>
              <a:endParaRPr kumimoji="1" lang="ja-JP" altLang="en-US" sz="28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D42D39D2-8C3B-4E16-9E41-5C2DBABAC1F2}"/>
                </a:ext>
              </a:extLst>
            </p:cNvPr>
            <p:cNvSpPr txBox="1"/>
            <p:nvPr/>
          </p:nvSpPr>
          <p:spPr>
            <a:xfrm>
              <a:off x="1817264" y="1533525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ERGA</a:t>
              </a:r>
              <a: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TIVE</a:t>
              </a:r>
              <a:b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</a:br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CASE</a:t>
              </a:r>
              <a:endParaRPr kumimoji="1" lang="ja-JP" altLang="en-US" sz="12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C83B4E3-6926-48A8-A25A-2E465D8FC14A}"/>
                </a:ext>
              </a:extLst>
            </p:cNvPr>
            <p:cNvSpPr txBox="1"/>
            <p:nvPr/>
          </p:nvSpPr>
          <p:spPr>
            <a:xfrm>
              <a:off x="1431033" y="1995190"/>
              <a:ext cx="12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-ø</a:t>
              </a:r>
              <a:endParaRPr kumimoji="1" lang="ja-JP" altLang="en-US" sz="3600" dirty="0">
                <a:solidFill>
                  <a:srgbClr val="FFFFF4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1" name="3: 斜格 / 与格">
            <a:extLst>
              <a:ext uri="{FF2B5EF4-FFF2-40B4-BE49-F238E27FC236}">
                <a16:creationId xmlns:a16="http://schemas.microsoft.com/office/drawing/2014/main" id="{E3B8387C-747A-4811-BA3B-5ADC5EB070F1}"/>
              </a:ext>
            </a:extLst>
          </p:cNvPr>
          <p:cNvGrpSpPr/>
          <p:nvPr/>
        </p:nvGrpSpPr>
        <p:grpSpPr>
          <a:xfrm>
            <a:off x="3730131" y="1052501"/>
            <a:ext cx="1261566" cy="1260000"/>
            <a:chOff x="1434465" y="1481709"/>
            <a:chExt cx="1261566" cy="1260000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16E0133-A4EF-4797-AE48-1EAF4C29BDBB}"/>
                </a:ext>
              </a:extLst>
            </p:cNvPr>
            <p:cNvSpPr/>
            <p:nvPr/>
          </p:nvSpPr>
          <p:spPr>
            <a:xfrm>
              <a:off x="1434465" y="1481709"/>
              <a:ext cx="1260000" cy="1260000"/>
            </a:xfrm>
            <a:prstGeom prst="rect">
              <a:avLst/>
            </a:prstGeom>
            <a:solidFill>
              <a:srgbClr val="417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28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 3</a:t>
              </a:r>
              <a:endParaRPr kumimoji="1" lang="ja-JP" altLang="en-US" sz="28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333D62F-4000-4251-A6CD-570D5C5AE76D}"/>
                </a:ext>
              </a:extLst>
            </p:cNvPr>
            <p:cNvSpPr txBox="1"/>
            <p:nvPr/>
          </p:nvSpPr>
          <p:spPr>
            <a:xfrm>
              <a:off x="1817264" y="1533525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OBLIQUE </a:t>
              </a:r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CASE</a:t>
              </a:r>
              <a:b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</a:br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/ DATIVE CASE</a:t>
              </a:r>
              <a:endParaRPr kumimoji="1" lang="ja-JP" altLang="en-US" sz="12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1144ED8D-D53B-48C1-9DEE-65655BE0CF10}"/>
                </a:ext>
              </a:extLst>
            </p:cNvPr>
            <p:cNvSpPr txBox="1"/>
            <p:nvPr/>
          </p:nvSpPr>
          <p:spPr>
            <a:xfrm>
              <a:off x="1434465" y="1995190"/>
              <a:ext cx="12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-e’</a:t>
              </a:r>
              <a:endParaRPr kumimoji="1" lang="ja-JP" altLang="en-US" sz="3600" dirty="0">
                <a:solidFill>
                  <a:srgbClr val="FFFFF4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7" name="2: 属格">
            <a:extLst>
              <a:ext uri="{FF2B5EF4-FFF2-40B4-BE49-F238E27FC236}">
                <a16:creationId xmlns:a16="http://schemas.microsoft.com/office/drawing/2014/main" id="{DF92A75B-34DA-45B0-B612-3D6EDE1DB9A2}"/>
              </a:ext>
            </a:extLst>
          </p:cNvPr>
          <p:cNvGrpSpPr/>
          <p:nvPr/>
        </p:nvGrpSpPr>
        <p:grpSpPr>
          <a:xfrm>
            <a:off x="2001517" y="1052501"/>
            <a:ext cx="1260000" cy="1260000"/>
            <a:chOff x="1434465" y="1481709"/>
            <a:chExt cx="1260000" cy="126000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4D1CA71-D6BA-4030-A941-FA82F4079275}"/>
                </a:ext>
              </a:extLst>
            </p:cNvPr>
            <p:cNvSpPr/>
            <p:nvPr/>
          </p:nvSpPr>
          <p:spPr>
            <a:xfrm>
              <a:off x="1434465" y="1481709"/>
              <a:ext cx="1260000" cy="1260000"/>
            </a:xfrm>
            <a:prstGeom prst="rect">
              <a:avLst/>
            </a:prstGeom>
            <a:solidFill>
              <a:srgbClr val="C39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28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 2</a:t>
              </a:r>
              <a:endParaRPr kumimoji="1" lang="ja-JP" altLang="en-US" sz="28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609BF1D-5FFD-452C-A514-D4E8B336287D}"/>
                </a:ext>
              </a:extLst>
            </p:cNvPr>
            <p:cNvSpPr txBox="1"/>
            <p:nvPr/>
          </p:nvSpPr>
          <p:spPr>
            <a:xfrm>
              <a:off x="1817264" y="15335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GENITIVE</a:t>
              </a:r>
              <a:b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</a:br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CASE</a:t>
              </a:r>
              <a:endParaRPr kumimoji="1" lang="ja-JP" altLang="en-US" sz="12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0857674-441D-457C-981B-7A14D783FEFB}"/>
                </a:ext>
              </a:extLst>
            </p:cNvPr>
            <p:cNvSpPr txBox="1"/>
            <p:nvPr/>
          </p:nvSpPr>
          <p:spPr>
            <a:xfrm>
              <a:off x="1434465" y="1995190"/>
              <a:ext cx="12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kumimoji="1" lang="en-US" altLang="ja-JP" sz="3600" dirty="0" err="1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ic</a:t>
              </a:r>
              <a:endParaRPr kumimoji="1" lang="ja-JP" altLang="en-US" sz="3600" dirty="0">
                <a:solidFill>
                  <a:srgbClr val="FFFFF4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" name="1: 絶対格">
            <a:extLst>
              <a:ext uri="{FF2B5EF4-FFF2-40B4-BE49-F238E27FC236}">
                <a16:creationId xmlns:a16="http://schemas.microsoft.com/office/drawing/2014/main" id="{A5610579-FE4D-4869-8B12-42718064D9F1}"/>
              </a:ext>
            </a:extLst>
          </p:cNvPr>
          <p:cNvGrpSpPr/>
          <p:nvPr/>
        </p:nvGrpSpPr>
        <p:grpSpPr>
          <a:xfrm>
            <a:off x="269471" y="1046161"/>
            <a:ext cx="1263432" cy="1260000"/>
            <a:chOff x="1431033" y="1481709"/>
            <a:chExt cx="1263432" cy="126000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E90CAAB6-8B66-4C3B-BF92-2EBBBC33F632}"/>
                </a:ext>
              </a:extLst>
            </p:cNvPr>
            <p:cNvSpPr/>
            <p:nvPr/>
          </p:nvSpPr>
          <p:spPr>
            <a:xfrm>
              <a:off x="1434465" y="1481709"/>
              <a:ext cx="1260000" cy="1260000"/>
            </a:xfrm>
            <a:prstGeom prst="rect">
              <a:avLst/>
            </a:prstGeom>
            <a:solidFill>
              <a:srgbClr val="7C4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28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 1</a:t>
              </a:r>
              <a:endParaRPr kumimoji="1" lang="ja-JP" altLang="en-US" sz="28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506ACB81-AC6B-4F52-A073-9321655ED974}"/>
                </a:ext>
              </a:extLst>
            </p:cNvPr>
            <p:cNvSpPr txBox="1"/>
            <p:nvPr/>
          </p:nvSpPr>
          <p:spPr>
            <a:xfrm>
              <a:off x="1817264" y="1533525"/>
              <a:ext cx="7697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ABSOLU</a:t>
              </a:r>
              <a: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TIVE</a:t>
              </a:r>
              <a:br>
                <a:rPr kumimoji="1"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</a:br>
              <a:r>
                <a:rPr lang="en-US" altLang="ja-JP" sz="1200" dirty="0">
                  <a:solidFill>
                    <a:srgbClr val="FFFFF4"/>
                  </a:solidFill>
                  <a:latin typeface="Bahnschrift Condensed" panose="020B0502040204020203" pitchFamily="34" charset="0"/>
                </a:rPr>
                <a:t>CASE</a:t>
              </a:r>
              <a:endParaRPr kumimoji="1" lang="ja-JP" altLang="en-US" sz="1200" dirty="0">
                <a:solidFill>
                  <a:srgbClr val="FFFFF4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E900C7C-482C-4426-86DD-515A2901DF27}"/>
                </a:ext>
              </a:extLst>
            </p:cNvPr>
            <p:cNvSpPr txBox="1"/>
            <p:nvPr/>
          </p:nvSpPr>
          <p:spPr>
            <a:xfrm>
              <a:off x="1431033" y="1995190"/>
              <a:ext cx="12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kumimoji="1" lang="en-US" altLang="ja-JP" sz="3600" dirty="0" err="1">
                  <a:solidFill>
                    <a:srgbClr val="FFFFF4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bix</a:t>
              </a:r>
              <a:endParaRPr kumimoji="1" lang="ja-JP" altLang="en-US" sz="3600" dirty="0">
                <a:solidFill>
                  <a:srgbClr val="FFFFF4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21" name="title">
            <a:extLst>
              <a:ext uri="{FF2B5EF4-FFF2-40B4-BE49-F238E27FC236}">
                <a16:creationId xmlns:a16="http://schemas.microsoft.com/office/drawing/2014/main" id="{92BA7DFF-AAFC-4914-A4EE-AD199019291C}"/>
              </a:ext>
            </a:extLst>
          </p:cNvPr>
          <p:cNvGrpSpPr/>
          <p:nvPr/>
        </p:nvGrpSpPr>
        <p:grpSpPr>
          <a:xfrm>
            <a:off x="663646" y="1255"/>
            <a:ext cx="10864709" cy="1015663"/>
            <a:chOff x="4555764" y="-16467"/>
            <a:chExt cx="10864709" cy="1015663"/>
          </a:xfrm>
        </p:grpSpPr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DE33F5BD-CF8E-436B-9BFF-8115F99DB232}"/>
                </a:ext>
              </a:extLst>
            </p:cNvPr>
            <p:cNvSpPr txBox="1"/>
            <p:nvPr/>
          </p:nvSpPr>
          <p:spPr>
            <a:xfrm>
              <a:off x="4555764" y="-16467"/>
              <a:ext cx="37863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000" spc="-150" dirty="0">
                  <a:solidFill>
                    <a:srgbClr val="0095D9"/>
                  </a:solidFill>
                  <a:latin typeface="Bahnschrift" panose="020B0502040204020203" pitchFamily="34" charset="0"/>
                  <a:cs typeface="Calibri" panose="020F0502020204030204" pitchFamily="34" charset="0"/>
                </a:rPr>
                <a:t>SAШASAT,</a:t>
              </a:r>
              <a:r>
                <a:rPr kumimoji="1" lang="ja-JP" altLang="en-US" sz="6000" spc="-150" dirty="0">
                  <a:solidFill>
                    <a:srgbClr val="0095D9"/>
                  </a:solidFill>
                  <a:latin typeface="Bahnschrift" panose="020B0502040204020203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81CDE12B-7061-4770-9020-7C623423F7AC}"/>
                </a:ext>
              </a:extLst>
            </p:cNvPr>
            <p:cNvSpPr txBox="1"/>
            <p:nvPr/>
          </p:nvSpPr>
          <p:spPr>
            <a:xfrm>
              <a:off x="8379459" y="75865"/>
              <a:ext cx="29410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spc="-150" dirty="0">
                  <a:solidFill>
                    <a:srgbClr val="0095D9"/>
                  </a:solidFill>
                  <a:latin typeface="Bahnschrift" panose="020B0502040204020203" pitchFamily="34" charset="0"/>
                  <a:cs typeface="Calibri" panose="020F0502020204030204" pitchFamily="34" charset="0"/>
                </a:rPr>
                <a:t>DA</a:t>
              </a:r>
              <a:r>
                <a:rPr kumimoji="1" lang="az-Cyrl-AZ" altLang="ja-JP" sz="2400" spc="-150" dirty="0">
                  <a:solidFill>
                    <a:srgbClr val="0095D9"/>
                  </a:solidFill>
                  <a:latin typeface="Bahnschrift" panose="020B0502040204020203" pitchFamily="34" charset="0"/>
                  <a:cs typeface="Calibri" panose="020F0502020204030204" pitchFamily="34" charset="0"/>
                </a:rPr>
                <a:t>П</a:t>
              </a:r>
              <a:r>
                <a:rPr kumimoji="1" lang="en-US" altLang="ja-JP" sz="2400" spc="-150" dirty="0">
                  <a:solidFill>
                    <a:srgbClr val="0095D9"/>
                  </a:solidFill>
                  <a:latin typeface="Bahnschrift" panose="020B0502040204020203" pitchFamily="34" charset="0"/>
                  <a:cs typeface="Calibri" panose="020F0502020204030204" pitchFamily="34" charset="0"/>
                </a:rPr>
                <a:t>ALEGOTN </a:t>
              </a:r>
              <a:r>
                <a:rPr kumimoji="1" lang="en-US" altLang="ja-JP" sz="2400" spc="-150" dirty="0" err="1">
                  <a:solidFill>
                    <a:srgbClr val="0095D9"/>
                  </a:solidFill>
                  <a:latin typeface="Bahnschrift" panose="020B0502040204020203" pitchFamily="34" charset="0"/>
                  <a:cs typeface="Calibri" panose="020F0502020204030204" pitchFamily="34" charset="0"/>
                </a:rPr>
                <a:t>rasic</a:t>
              </a:r>
              <a:r>
                <a:rPr kumimoji="1" lang="en-US" altLang="ja-JP" sz="2400" spc="-150" dirty="0">
                  <a:solidFill>
                    <a:srgbClr val="0095D9"/>
                  </a:solidFill>
                  <a:latin typeface="Bahnschrift" panose="020B0502040204020203" pitchFamily="34" charset="0"/>
                  <a:cs typeface="Calibri" panose="020F0502020204030204" pitchFamily="34" charset="0"/>
                </a:rPr>
                <a:t> GEGWIBARUЪE </a:t>
              </a:r>
              <a:r>
                <a:rPr kumimoji="1" lang="en-US" altLang="ja-JP" sz="2400" spc="-150" dirty="0" err="1">
                  <a:solidFill>
                    <a:srgbClr val="0095D9"/>
                  </a:solidFill>
                  <a:latin typeface="Bahnschrift" panose="020B0502040204020203" pitchFamily="34" charset="0"/>
                  <a:cs typeface="Calibri" panose="020F0502020204030204" pitchFamily="34" charset="0"/>
                </a:rPr>
                <a:t>ge</a:t>
              </a:r>
              <a:r>
                <a:rPr kumimoji="1" lang="en-US" altLang="ja-JP" sz="2400" spc="-150" dirty="0">
                  <a:solidFill>
                    <a:srgbClr val="0095D9"/>
                  </a:solidFill>
                  <a:latin typeface="Bahnschrift" panose="020B0502040204020203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ja-JP" sz="2400" spc="-150" dirty="0" err="1">
                  <a:solidFill>
                    <a:srgbClr val="0095D9"/>
                  </a:solidFill>
                  <a:latin typeface="Bahnschrift" panose="020B0502040204020203" pitchFamily="34" charset="0"/>
                  <a:cs typeface="Calibri" panose="020F0502020204030204" pitchFamily="34" charset="0"/>
                </a:rPr>
                <a:t>tas</a:t>
              </a:r>
              <a:endParaRPr kumimoji="1" lang="ja-JP" altLang="en-US" sz="2400" spc="-150" dirty="0">
                <a:solidFill>
                  <a:srgbClr val="0095D9"/>
                </a:solidFill>
                <a:latin typeface="Bahnschrift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AE21ECA2-AE0B-4610-A0B9-9376BB468F1C}"/>
                </a:ext>
              </a:extLst>
            </p:cNvPr>
            <p:cNvSpPr txBox="1"/>
            <p:nvPr/>
          </p:nvSpPr>
          <p:spPr>
            <a:xfrm>
              <a:off x="11320548" y="228163"/>
              <a:ext cx="40999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i="1" spc="-150" dirty="0">
                  <a:solidFill>
                    <a:srgbClr val="36C8B5"/>
                  </a:solidFill>
                  <a:latin typeface="Bahnschrift" panose="020B0502040204020203" pitchFamily="34" charset="0"/>
                  <a:cs typeface="Calibri" panose="020F0502020204030204" pitchFamily="34" charset="0"/>
                </a:rPr>
                <a:t>—Grammatical Cases whose Numerousness</a:t>
              </a:r>
              <a:br>
                <a:rPr kumimoji="1" lang="en-US" altLang="ja-JP" i="1" spc="-150" dirty="0">
                  <a:solidFill>
                    <a:srgbClr val="36C8B5"/>
                  </a:solidFill>
                  <a:latin typeface="Bahnschrift" panose="020B0502040204020203" pitchFamily="34" charset="0"/>
                  <a:cs typeface="Calibri" panose="020F0502020204030204" pitchFamily="34" charset="0"/>
                </a:rPr>
              </a:br>
              <a:r>
                <a:rPr kumimoji="1" lang="en-US" altLang="ja-JP" i="1" spc="-150" dirty="0">
                  <a:solidFill>
                    <a:srgbClr val="36C8B5"/>
                  </a:solidFill>
                  <a:latin typeface="Bahnschrift" panose="020B0502040204020203" pitchFamily="34" charset="0"/>
                  <a:cs typeface="Calibri" panose="020F0502020204030204" pitchFamily="34" charset="0"/>
                </a:rPr>
                <a:t>Other (Language)s don’t Have</a:t>
              </a:r>
              <a:endParaRPr kumimoji="1" lang="ja-JP" altLang="en-US" i="1" spc="-150" dirty="0">
                <a:solidFill>
                  <a:srgbClr val="36C8B5"/>
                </a:solidFill>
                <a:latin typeface="Bahnschrift" panose="020B0502040204020203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95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ワイド画面</PresentationFormat>
  <Paragraphs>84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游ゴシック</vt:lpstr>
      <vt:lpstr>游ゴシック Light</vt:lpstr>
      <vt:lpstr>Arial</vt:lpstr>
      <vt:lpstr>Bahnschrift</vt:lpstr>
      <vt:lpstr>Bahnschrift Condensed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2022-02-21T13:31:13Z</dcterms:created>
  <dcterms:modified xsi:type="dcterms:W3CDTF">2022-02-21T13:32:09Z</dcterms:modified>
</cp:coreProperties>
</file>