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sldIdLst>
    <p:sldId id="297" r:id="rId2"/>
    <p:sldId id="259" r:id="rId3"/>
    <p:sldId id="299" r:id="rId4"/>
    <p:sldId id="310" r:id="rId5"/>
    <p:sldId id="311" r:id="rId6"/>
    <p:sldId id="300" r:id="rId7"/>
    <p:sldId id="308" r:id="rId8"/>
    <p:sldId id="309" r:id="rId9"/>
    <p:sldId id="304" r:id="rId10"/>
    <p:sldId id="302" r:id="rId11"/>
    <p:sldId id="312" r:id="rId12"/>
    <p:sldId id="313" r:id="rId13"/>
    <p:sldId id="314" r:id="rId14"/>
    <p:sldId id="315" r:id="rId15"/>
    <p:sldId id="305" r:id="rId16"/>
    <p:sldId id="330" r:id="rId17"/>
    <p:sldId id="320" r:id="rId18"/>
    <p:sldId id="323" r:id="rId19"/>
    <p:sldId id="322" r:id="rId20"/>
    <p:sldId id="324" r:id="rId21"/>
    <p:sldId id="331" r:id="rId22"/>
    <p:sldId id="316" r:id="rId23"/>
    <p:sldId id="317" r:id="rId24"/>
    <p:sldId id="319" r:id="rId25"/>
    <p:sldId id="332" r:id="rId26"/>
    <p:sldId id="326" r:id="rId27"/>
    <p:sldId id="329" r:id="rId28"/>
    <p:sldId id="328" r:id="rId29"/>
    <p:sldId id="327" r:id="rId30"/>
    <p:sldId id="333" r:id="rId31"/>
    <p:sldId id="334" r:id="rId32"/>
    <p:sldId id="335" r:id="rId33"/>
    <p:sldId id="336" r:id="rId34"/>
    <p:sldId id="337" r:id="rId35"/>
    <p:sldId id="339" r:id="rId36"/>
    <p:sldId id="338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99" d="100"/>
          <a:sy n="99" d="100"/>
        </p:scale>
        <p:origin x="1944" y="17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0A60C-850A-4EA4-9C14-A8FE98B94505}" type="datetimeFigureOut">
              <a:rPr lang="en-US" smtClean="0"/>
              <a:t>10/30/19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9AA13-E3FC-4BB6-B68D-5F0F5803D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05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10/30/19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12290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6</a:t>
            </a:r>
          </a:p>
        </p:txBody>
      </p:sp>
    </p:spTree>
    <p:extLst>
      <p:ext uri="{BB962C8B-B14F-4D97-AF65-F5344CB8AC3E}">
        <p14:creationId xmlns:p14="http://schemas.microsoft.com/office/powerpoint/2010/main" val="416388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51206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/>
              <a:t>10/30/19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6</a:t>
            </a:r>
          </a:p>
        </p:txBody>
      </p:sp>
    </p:spTree>
    <p:extLst>
      <p:ext uri="{BB962C8B-B14F-4D97-AF65-F5344CB8AC3E}">
        <p14:creationId xmlns:p14="http://schemas.microsoft.com/office/powerpoint/2010/main" val="160654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1"/>
            <a:ext cx="1971675" cy="4967141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95307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/>
              <a:t>10/30/19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6</a:t>
            </a:r>
          </a:p>
        </p:txBody>
      </p:sp>
    </p:spTree>
    <p:extLst>
      <p:ext uri="{BB962C8B-B14F-4D97-AF65-F5344CB8AC3E}">
        <p14:creationId xmlns:p14="http://schemas.microsoft.com/office/powerpoint/2010/main" val="32568280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8"/>
          <p:cNvSpPr txBox="1">
            <a:spLocks/>
          </p:cNvSpPr>
          <p:nvPr userDrawn="1"/>
        </p:nvSpPr>
        <p:spPr>
          <a:xfrm>
            <a:off x="8382000" y="6446838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>
                    <a:alpha val="99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632D78A-10B3-4DCD-84B7-9E85168884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74176" y="990600"/>
            <a:ext cx="8312624" cy="518160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043170">
                    <a:alpha val="99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solidFill>
                  <a:srgbClr val="043170">
                    <a:alpha val="99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solidFill>
                  <a:srgbClr val="043170">
                    <a:alpha val="99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solidFill>
                  <a:srgbClr val="043170">
                    <a:alpha val="99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solidFill>
                  <a:srgbClr val="043170">
                    <a:alpha val="99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>
          <a:xfrm>
            <a:off x="381000" y="274637"/>
            <a:ext cx="8305800" cy="487363"/>
          </a:xfrm>
          <a:prstGeom prst="rect">
            <a:avLst/>
          </a:prstGeom>
        </p:spPr>
        <p:txBody>
          <a:bodyPr anchor="ctr"/>
          <a:lstStyle>
            <a:lvl1pPr algn="l">
              <a:defRPr sz="2200">
                <a:solidFill>
                  <a:srgbClr val="043170">
                    <a:alpha val="99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slide title</a:t>
            </a:r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690D8A1E-EA8F-46C1-B891-AE0C00D9C314}" type="datetime1">
              <a:rPr lang="en-US" smtClean="0"/>
              <a:t>10/30/19</a:t>
            </a:fld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3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6</a:t>
            </a:r>
          </a:p>
        </p:txBody>
      </p:sp>
    </p:spTree>
    <p:extLst>
      <p:ext uri="{BB962C8B-B14F-4D97-AF65-F5344CB8AC3E}">
        <p14:creationId xmlns:p14="http://schemas.microsoft.com/office/powerpoint/2010/main" val="2133895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10/30/19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6</a:t>
            </a:r>
          </a:p>
        </p:txBody>
      </p:sp>
    </p:spTree>
    <p:extLst>
      <p:ext uri="{BB962C8B-B14F-4D97-AF65-F5344CB8AC3E}">
        <p14:creationId xmlns:p14="http://schemas.microsoft.com/office/powerpoint/2010/main" val="436896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/>
              <a:t>10/30/19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6</a:t>
            </a:r>
          </a:p>
        </p:txBody>
      </p:sp>
    </p:spTree>
    <p:extLst>
      <p:ext uri="{BB962C8B-B14F-4D97-AF65-F5344CB8AC3E}">
        <p14:creationId xmlns:p14="http://schemas.microsoft.com/office/powerpoint/2010/main" val="20914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/>
              <a:t>10/30/19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6</a:t>
            </a:r>
          </a:p>
        </p:txBody>
      </p:sp>
    </p:spTree>
    <p:extLst>
      <p:ext uri="{BB962C8B-B14F-4D97-AF65-F5344CB8AC3E}">
        <p14:creationId xmlns:p14="http://schemas.microsoft.com/office/powerpoint/2010/main" val="79032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6431"/>
            <a:ext cx="3887391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/>
              <a:t>10/30/19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6</a:t>
            </a:r>
          </a:p>
        </p:txBody>
      </p:sp>
    </p:spTree>
    <p:extLst>
      <p:ext uri="{BB962C8B-B14F-4D97-AF65-F5344CB8AC3E}">
        <p14:creationId xmlns:p14="http://schemas.microsoft.com/office/powerpoint/2010/main" val="363750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10/30/19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6</a:t>
            </a:r>
          </a:p>
        </p:txBody>
      </p:sp>
    </p:spTree>
    <p:extLst>
      <p:ext uri="{BB962C8B-B14F-4D97-AF65-F5344CB8AC3E}">
        <p14:creationId xmlns:p14="http://schemas.microsoft.com/office/powerpoint/2010/main" val="428521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/>
              <a:t>10/30/19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224133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507843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5064369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/>
              <a:t>10/30/19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6</a:t>
            </a:r>
          </a:p>
        </p:txBody>
      </p:sp>
    </p:spTree>
    <p:extLst>
      <p:ext uri="{BB962C8B-B14F-4D97-AF65-F5344CB8AC3E}">
        <p14:creationId xmlns:p14="http://schemas.microsoft.com/office/powerpoint/2010/main" val="3586237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5022166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5"/>
            <a:ext cx="2949178" cy="497996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/>
              <a:t>10/30/19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6</a:t>
            </a:r>
          </a:p>
        </p:txBody>
      </p:sp>
    </p:spTree>
    <p:extLst>
      <p:ext uri="{BB962C8B-B14F-4D97-AF65-F5344CB8AC3E}">
        <p14:creationId xmlns:p14="http://schemas.microsoft.com/office/powerpoint/2010/main" val="195424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/>
              <a:t>10/30/19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020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www.youtube.com/watch?v=NYL-wPVzL64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pipl.com/dev/demo" TargetMode="External"/><Relationship Id="rId2" Type="http://schemas.openxmlformats.org/officeDocument/2006/relationships/hyperlink" Target="https://newsapi.org/" TargetMode="Externa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github.com/toddmotto/public-apis" TargetMode="External"/><Relationship Id="rId4" Type="http://schemas.openxmlformats.org/officeDocument/2006/relationships/hyperlink" Target="https://www.programmableweb.com/apis/directory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tmlwidgets.org/" TargetMode="External"/><Relationship Id="rId2" Type="http://schemas.openxmlformats.org/officeDocument/2006/relationships/hyperlink" Target="http://rmarkdown.rstudio.com/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rmarkdown.rstudio.com/flexdashboard/layouts.html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tmlwidgets.org/" TargetMode="External"/><Relationship Id="rId2" Type="http://schemas.openxmlformats.org/officeDocument/2006/relationships/hyperlink" Target="http://rmarkdown.rstudio.com/" TargetMode="Externa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5.jpeg"/><Relationship Id="rId4" Type="http://schemas.openxmlformats.org/officeDocument/2006/relationships/hyperlink" Target="https://rmarkdown.rstudio.com/flexdashboard/layouts.html" TargetMode="Externa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4" Type="http://schemas.openxmlformats.org/officeDocument/2006/relationships/hyperlink" Target="http://www.google.com/maps/place/Cleveland,+OH/@41.4951143,-81.8462865,11z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maps.googleapis.com/maps/api/staticmap?center=cleveland,+oh&amp;zoom=10&amp;size=640x640&amp;scale=2&amp;maptype=terrain&amp;key=AIzaSyCg5BhicmNdpk2Hg1dr0m-H3XPWjd0BtfU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maps.googleapis.com/maps/api/geocode/json?address=cleveland&amp;sensor=false&amp;key=AIzaSyCg5BhicmNdpk2Hg1dr0m-H3XPWjd0BtfU" TargetMode="Externa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A20D1-C38F-40A5-B020-EBD3D0FC11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Other Data Sources &amp;</a:t>
            </a:r>
            <a:br>
              <a:rPr lang="en-US" dirty="0"/>
            </a:br>
            <a:r>
              <a:rPr lang="en-US" dirty="0"/>
              <a:t>Report Automation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9F9E77-3FDD-40CA-82E9-3C67E139D3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Ted Kwartler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09B2EE-DD66-4058-A696-AC2899069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10/30/19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520EE3CB-0826-544D-B7FD-3CE690D533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2267810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0D5B9A0F-CCD0-4348-8112-2A1A806F4019}" type="datetime1">
              <a:rPr lang="en-US" smtClean="0"/>
              <a:t>10/30/19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you know where to look, you can access APIs for data!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928" y="1280747"/>
            <a:ext cx="1369434" cy="62993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546" y="2125029"/>
            <a:ext cx="6756566" cy="407553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705969" y="1538425"/>
            <a:ext cx="4918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https://www.youtube.com/watch?v=NYL-wPVzL64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705969" y="1269240"/>
            <a:ext cx="6515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the video has closed captioning, let’s grab the text by clicking “cc”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3B558770-01A9-D54A-A737-87A65C148C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16256797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10/30/19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chrome access the developer console.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0751" y="2026692"/>
            <a:ext cx="4371975" cy="4114800"/>
          </a:xfrm>
          <a:prstGeom prst="rect">
            <a:avLst/>
          </a:prstGeom>
        </p:spPr>
      </p:pic>
      <p:pic>
        <p:nvPicPr>
          <p:cNvPr id="7" name="Picture 6" descr="Image result for chrom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267" y="1158982"/>
            <a:ext cx="745958" cy="74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705969" y="1269240"/>
            <a:ext cx="5381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While the video is playing, press F12 &amp; reload the page.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D60D91A-47FD-5E44-BD90-4540523BE6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1977606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10/30/19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Image result for chrome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267" y="1158982"/>
            <a:ext cx="745958" cy="74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705969" y="1269240"/>
            <a:ext cx="59118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Click XHR and search for “timed” as in </a:t>
            </a:r>
            <a:r>
              <a:rPr lang="en-US" dirty="0" err="1"/>
              <a:t>timedtext</a:t>
            </a:r>
            <a:r>
              <a:rPr lang="en-US" dirty="0"/>
              <a:t>.  </a:t>
            </a:r>
          </a:p>
          <a:p>
            <a:r>
              <a:rPr lang="en-US" dirty="0"/>
              <a:t>Right click on the request name and select “open in new tab”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9812" y="1989235"/>
            <a:ext cx="4524375" cy="4162425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2361063" y="2497540"/>
            <a:ext cx="586854" cy="24566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390631" y="3905535"/>
            <a:ext cx="928048" cy="40943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622645" y="2731827"/>
            <a:ext cx="586854" cy="24566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D465156C-D245-9A4B-93B2-8FF843369D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41438966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10/30/19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closed caption XML Response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1630" y="2041795"/>
            <a:ext cx="4851388" cy="4201202"/>
          </a:xfrm>
          <a:prstGeom prst="rect">
            <a:avLst/>
          </a:prstGeom>
        </p:spPr>
      </p:pic>
      <p:pic>
        <p:nvPicPr>
          <p:cNvPr id="8" name="Picture 7" descr="Image result for chrom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267" y="1158982"/>
            <a:ext cx="745958" cy="74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705969" y="1269240"/>
            <a:ext cx="39973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response page is active for ~10min.  </a:t>
            </a:r>
          </a:p>
          <a:p>
            <a:r>
              <a:rPr lang="en-US" dirty="0"/>
              <a:t>We can use R to read it and organize it.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A6F4E4E4-AA81-FB42-B8EA-A33F0CF29F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39274264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10/30/19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Practice…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5910" y="1705970"/>
            <a:ext cx="363561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XML:  1a_youtubeAPI_example.R</a:t>
            </a:r>
          </a:p>
          <a:p>
            <a:r>
              <a:rPr lang="en-US" sz="2000" dirty="0"/>
              <a:t>JSON: 2_newsAPI_example.R</a:t>
            </a:r>
          </a:p>
          <a:p>
            <a:r>
              <a:rPr lang="en-US" sz="2000" dirty="0"/>
              <a:t>JSON: 2a_presidentialApproval.R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AAE1F6F8-9742-254D-83B6-41AF09898D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20706282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https://newsapi.org/</a:t>
            </a:r>
            <a:endParaRPr lang="en-US" dirty="0"/>
          </a:p>
          <a:p>
            <a:r>
              <a:rPr lang="en-US" dirty="0">
                <a:hlinkClick r:id="rId3"/>
              </a:rPr>
              <a:t>https://pipl.com/dev/demo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Sources of APIs to explore</a:t>
            </a:r>
          </a:p>
          <a:p>
            <a:pPr marL="0" indent="0">
              <a:buNone/>
            </a:pPr>
            <a:r>
              <a:rPr lang="en-US" dirty="0">
                <a:hlinkClick r:id="rId4"/>
              </a:rPr>
              <a:t>https://www.programmableweb.com/apis/directory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5"/>
              </a:rPr>
              <a:t>https://github.com/toddmotto/public-apis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Straightforward APIs to Explore 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2448B39-31ED-8B4A-8151-7B4121BD29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  <p:sp>
        <p:nvSpPr>
          <p:cNvPr id="7" name="Date Placeholder 1">
            <a:extLst>
              <a:ext uri="{FF2B5EF4-FFF2-40B4-BE49-F238E27FC236}">
                <a16:creationId xmlns:a16="http://schemas.microsoft.com/office/drawing/2014/main" id="{9E02D2AC-1553-A44B-9B63-A0994D07F39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6700A58B-DD98-43D0-B791-721480A02982}" type="datetime1">
              <a:rPr lang="en-US" smtClean="0"/>
              <a:t>10/30/19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8126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14363" y="1111250"/>
          <a:ext cx="7915275" cy="31699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42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1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111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strike="noStrike" dirty="0">
                          <a:solidFill>
                            <a:schemeClr val="bg1"/>
                          </a:solidFill>
                        </a:rPr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strike="noStrike" dirty="0">
                          <a:solidFill>
                            <a:schemeClr val="bg1"/>
                          </a:solidFill>
                        </a:rPr>
                        <a:t>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strike="noStrike" dirty="0">
                          <a:solidFill>
                            <a:schemeClr val="bg1"/>
                          </a:solidFill>
                        </a:rPr>
                        <a:t>Item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strike="noStrike" dirty="0">
                          <a:solidFill>
                            <a:schemeClr val="tx1"/>
                          </a:solidFill>
                        </a:rPr>
                        <a:t>New Data Sources – APIs (JSON &amp; XML)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strike="noStrike" dirty="0">
                          <a:solidFill>
                            <a:schemeClr val="tx1"/>
                          </a:solidFill>
                        </a:rPr>
                        <a:t>New Data Sources -Web Scraping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strike="noStrike" dirty="0">
                          <a:solidFill>
                            <a:schemeClr val="tx1"/>
                          </a:solidFill>
                        </a:rPr>
                        <a:t>New Data Sources – Microsoft Office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strike="noStrike" dirty="0">
                          <a:solidFill>
                            <a:schemeClr val="tx1"/>
                          </a:solidFill>
                        </a:rPr>
                        <a:t>Report Automation  -- library(officer)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6568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strike="noStrike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223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788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9263652"/>
                  </a:ext>
                </a:extLst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t>10/30/19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1B14EAE-054D-8747-8BAC-2905A0B78F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34114043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10/30/19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Scraping</a:t>
            </a:r>
          </a:p>
        </p:txBody>
      </p:sp>
      <p:pic>
        <p:nvPicPr>
          <p:cNvPr id="1026" name="Picture 2" descr="Image result for web scraping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3137" y="1614488"/>
            <a:ext cx="523875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85788" y="2000250"/>
            <a:ext cx="28289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 and other languages let you extract information from websites.  This is called “web scraping”.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959ABFE-CFD4-784B-AB8F-95BCBD5CE8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11305214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10/30/19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Questionable Practice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7238" y="5300662"/>
            <a:ext cx="7758112" cy="64633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Websites don’t like you taking information for various reasons.  Always respect terms of service and any blocking software.</a:t>
            </a:r>
          </a:p>
        </p:txBody>
      </p:sp>
      <p:pic>
        <p:nvPicPr>
          <p:cNvPr id="2050" name="Picture 2" descr="Image result for web scraping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525" y="1319213"/>
            <a:ext cx="6076950" cy="341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AC997788-1364-0A49-BC34-B7262AD2F3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41734628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10/30/19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Scraping Example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6337" y="1171575"/>
            <a:ext cx="3143249" cy="471487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0038" y="2500313"/>
            <a:ext cx="4613955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IMDB.com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Internet Movie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Owned by Amazon.com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Realistically messy but doesn’t stop scraping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FD088B64-E581-7F43-89F8-E8D2BA683A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2850808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8074600"/>
              </p:ext>
            </p:extLst>
          </p:nvPr>
        </p:nvGraphicFramePr>
        <p:xfrm>
          <a:off x="614363" y="1111250"/>
          <a:ext cx="7915275" cy="31699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42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1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111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strike="noStrike" dirty="0">
                          <a:solidFill>
                            <a:schemeClr val="bg1"/>
                          </a:solidFill>
                        </a:rPr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strike="noStrike" dirty="0">
                          <a:solidFill>
                            <a:schemeClr val="bg1"/>
                          </a:solidFill>
                        </a:rPr>
                        <a:t>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strike="noStrike" dirty="0">
                          <a:solidFill>
                            <a:schemeClr val="bg1"/>
                          </a:solidFill>
                        </a:rPr>
                        <a:t>Item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strike="noStrike" dirty="0">
                          <a:solidFill>
                            <a:schemeClr val="tx1"/>
                          </a:solidFill>
                        </a:rPr>
                        <a:t>New Data Sources – APIs (JSON &amp; XML)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strike="noStrike" dirty="0">
                          <a:solidFill>
                            <a:schemeClr val="tx1"/>
                          </a:solidFill>
                        </a:rPr>
                        <a:t>New Data Sources -Web Scraping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strike="noStrike" dirty="0">
                          <a:solidFill>
                            <a:schemeClr val="tx1"/>
                          </a:solidFill>
                        </a:rPr>
                        <a:t>New Data Sources – Microsoft Office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strike="noStrike" dirty="0">
                          <a:solidFill>
                            <a:schemeClr val="tx1"/>
                          </a:solidFill>
                        </a:rPr>
                        <a:t>Report Automation  -- library(officer)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6568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strike="noStrike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223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788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9263652"/>
                  </a:ext>
                </a:extLst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t>10/30/19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C99296D-65B4-FF4F-9B0E-EF755B3BD0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24546134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10/30/19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 of order…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8740" y="1037224"/>
            <a:ext cx="266348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4_webscraping.R</a:t>
            </a:r>
          </a:p>
          <a:p>
            <a:r>
              <a:rPr lang="en-US" sz="2800" dirty="0"/>
              <a:t>4a_webscraping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8949" y="2052015"/>
            <a:ext cx="5895975" cy="4120184"/>
          </a:xfrm>
          <a:prstGeom prst="rect">
            <a:avLst/>
          </a:prstGeom>
        </p:spPr>
      </p:pic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ED035291-60F1-B344-AD60-2F13CFA244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20574178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14363" y="1111250"/>
          <a:ext cx="7915275" cy="31699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42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1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111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strike="noStrike" dirty="0">
                          <a:solidFill>
                            <a:schemeClr val="bg1"/>
                          </a:solidFill>
                        </a:rPr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strike="noStrike" dirty="0">
                          <a:solidFill>
                            <a:schemeClr val="bg1"/>
                          </a:solidFill>
                        </a:rPr>
                        <a:t>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strike="noStrike" dirty="0">
                          <a:solidFill>
                            <a:schemeClr val="bg1"/>
                          </a:solidFill>
                        </a:rPr>
                        <a:t>Item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strike="noStrike" dirty="0">
                          <a:solidFill>
                            <a:schemeClr val="tx1"/>
                          </a:solidFill>
                        </a:rPr>
                        <a:t>New Data Sources – APIs (JSON &amp; XML)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strike="noStrike" dirty="0">
                          <a:solidFill>
                            <a:schemeClr val="tx1"/>
                          </a:solidFill>
                        </a:rPr>
                        <a:t>New Data Sources -Web Scraping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strike="noStrike" dirty="0">
                          <a:solidFill>
                            <a:schemeClr val="tx1"/>
                          </a:solidFill>
                        </a:rPr>
                        <a:t>New Data Sources – Microsoft Office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strike="noStrike" dirty="0">
                          <a:solidFill>
                            <a:schemeClr val="tx1"/>
                          </a:solidFill>
                        </a:rPr>
                        <a:t>Report Automation  -- library(officer)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6568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strike="noStrike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223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788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9263652"/>
                  </a:ext>
                </a:extLst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t>10/30/19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7B87966C-03C8-8D43-9BEE-1AA47CC9D5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1319315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10/30/19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in other file formats</a:t>
            </a:r>
          </a:p>
        </p:txBody>
      </p:sp>
      <p:sp>
        <p:nvSpPr>
          <p:cNvPr id="6" name="Rectangle 5"/>
          <p:cNvSpPr/>
          <p:nvPr/>
        </p:nvSpPr>
        <p:spPr>
          <a:xfrm>
            <a:off x="709684" y="1282890"/>
            <a:ext cx="7902053" cy="6414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 far we have read in CSV (comma separated values) files.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91570" y="2251881"/>
            <a:ext cx="48614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Often you will be asked to use other data sources.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.txt (plain text)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.doc &amp; .</a:t>
            </a:r>
            <a:r>
              <a:rPr lang="en-US" dirty="0" err="1"/>
              <a:t>docx</a:t>
            </a:r>
            <a:r>
              <a:rPr lang="en-US" dirty="0"/>
              <a:t> (Microsoft Word)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.</a:t>
            </a:r>
            <a:r>
              <a:rPr lang="en-US" dirty="0" err="1"/>
              <a:t>xls</a:t>
            </a:r>
            <a:r>
              <a:rPr lang="en-US" dirty="0"/>
              <a:t> &amp; .</a:t>
            </a:r>
            <a:r>
              <a:rPr lang="en-US" dirty="0" err="1"/>
              <a:t>xlsx</a:t>
            </a:r>
            <a:r>
              <a:rPr lang="en-US" dirty="0"/>
              <a:t> (Microsoft Excel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0501" y="4940489"/>
            <a:ext cx="8215953" cy="64633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 can even interpret PDF, image and other more esoteric files (</a:t>
            </a:r>
            <a:r>
              <a:rPr lang="en-US" dirty="0" err="1">
                <a:solidFill>
                  <a:schemeClr val="bg1"/>
                </a:solidFill>
              </a:rPr>
              <a:t>ie</a:t>
            </a:r>
            <a:r>
              <a:rPr lang="en-US" dirty="0">
                <a:solidFill>
                  <a:schemeClr val="bg1"/>
                </a:solidFill>
              </a:rPr>
              <a:t> SPSS) but these are less common and not covered.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13EBCE5-797A-5849-BFA7-4C46E9DC03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17351816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10/30/19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Practice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8740" y="1473958"/>
            <a:ext cx="23279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5_readDOCX.R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2389" y="1937983"/>
            <a:ext cx="18966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Get tables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Get simple text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68" y="3122280"/>
            <a:ext cx="6210300" cy="25241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Right Brace 8"/>
          <p:cNvSpPr/>
          <p:nvPr/>
        </p:nvSpPr>
        <p:spPr>
          <a:xfrm>
            <a:off x="6701042" y="3098042"/>
            <a:ext cx="368498" cy="87345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9"/>
          <p:cNvSpPr/>
          <p:nvPr/>
        </p:nvSpPr>
        <p:spPr>
          <a:xfrm>
            <a:off x="6716964" y="4055660"/>
            <a:ext cx="325272" cy="155357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124132" y="3343701"/>
            <a:ext cx="1551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Extracting Text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071816" y="4642513"/>
            <a:ext cx="1605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Parse the Table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086B1CA-066B-4F4F-A22F-7ACC89AE2F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5046729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10/30/19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Practice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8740" y="1037224"/>
            <a:ext cx="23596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6_readEXCEL.R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2389" y="1501249"/>
            <a:ext cx="27971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List all worksheets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Read in individual sheets</a:t>
            </a:r>
          </a:p>
        </p:txBody>
      </p:sp>
      <p:sp>
        <p:nvSpPr>
          <p:cNvPr id="9" name="Right Brace 8"/>
          <p:cNvSpPr/>
          <p:nvPr/>
        </p:nvSpPr>
        <p:spPr>
          <a:xfrm>
            <a:off x="5472743" y="2333766"/>
            <a:ext cx="368498" cy="304345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9"/>
          <p:cNvSpPr/>
          <p:nvPr/>
        </p:nvSpPr>
        <p:spPr>
          <a:xfrm rot="5400000">
            <a:off x="1694588" y="5038298"/>
            <a:ext cx="325272" cy="155357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895833" y="3671247"/>
            <a:ext cx="1884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 the table data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62085" y="5979993"/>
            <a:ext cx="2334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Identify all Worksheets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376" y="2102394"/>
            <a:ext cx="4882344" cy="3511275"/>
          </a:xfrm>
          <a:prstGeom prst="rect">
            <a:avLst/>
          </a:prstGeom>
        </p:spPr>
      </p:pic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DB4ED008-9E9C-2044-810C-5C2C89E2E3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35063420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14363" y="1111250"/>
          <a:ext cx="7915275" cy="31699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42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1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111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strike="noStrike" dirty="0">
                          <a:solidFill>
                            <a:schemeClr val="bg1"/>
                          </a:solidFill>
                        </a:rPr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strike="noStrike" dirty="0">
                          <a:solidFill>
                            <a:schemeClr val="bg1"/>
                          </a:solidFill>
                        </a:rPr>
                        <a:t>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strike="noStrike" dirty="0">
                          <a:solidFill>
                            <a:schemeClr val="bg1"/>
                          </a:solidFill>
                        </a:rPr>
                        <a:t>Item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strike="noStrike" dirty="0">
                          <a:solidFill>
                            <a:schemeClr val="tx1"/>
                          </a:solidFill>
                        </a:rPr>
                        <a:t>New Data Sources – APIs (JSON &amp; XML)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strike="noStrike" dirty="0">
                          <a:solidFill>
                            <a:schemeClr val="tx1"/>
                          </a:solidFill>
                        </a:rPr>
                        <a:t>New Data Sources -Web Scraping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strike="noStrike" dirty="0">
                          <a:solidFill>
                            <a:schemeClr val="tx1"/>
                          </a:solidFill>
                        </a:rPr>
                        <a:t>New Data Sources – Microsoft Office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strike="noStrike" dirty="0">
                          <a:solidFill>
                            <a:schemeClr val="tx1"/>
                          </a:solidFill>
                        </a:rPr>
                        <a:t>Report Automation  -- library(officer)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6568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strike="noStrike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223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788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9263652"/>
                  </a:ext>
                </a:extLst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t>10/30/19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062C282-37AC-654C-A2EC-946E3CA6B9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20857904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10/30/19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Automating Reports</a:t>
            </a:r>
          </a:p>
        </p:txBody>
      </p:sp>
      <p:sp>
        <p:nvSpPr>
          <p:cNvPr id="7" name="Rectangle 6"/>
          <p:cNvSpPr/>
          <p:nvPr/>
        </p:nvSpPr>
        <p:spPr>
          <a:xfrm>
            <a:off x="814388" y="1590680"/>
            <a:ext cx="3057525" cy="5286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Flexdashboard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267325" y="1590680"/>
            <a:ext cx="3057525" cy="5286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library(officer)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4572000" y="2257425"/>
            <a:ext cx="0" cy="292893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03239" y="2757948"/>
            <a:ext cx="443926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Use </a:t>
            </a:r>
            <a:r>
              <a:rPr lang="en-US" sz="1600" dirty="0">
                <a:hlinkClick r:id="rId2"/>
              </a:rPr>
              <a:t>R Markdown</a:t>
            </a:r>
            <a:r>
              <a:rPr lang="en-US" sz="1600" dirty="0"/>
              <a:t> to publish a group of related data visualizations as a dashboard.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Support for a wide variety of components including </a:t>
            </a:r>
            <a:r>
              <a:rPr lang="en-US" sz="1600" dirty="0" err="1">
                <a:hlinkClick r:id="rId3"/>
              </a:rPr>
              <a:t>htmlwidgets</a:t>
            </a:r>
            <a:r>
              <a:rPr lang="en-US" sz="1600" dirty="0"/>
              <a:t>; base, ggplot2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Flexible and easy to specify row and column-based </a:t>
            </a:r>
            <a:r>
              <a:rPr lang="en-US" sz="1600" dirty="0">
                <a:hlinkClick r:id="rId4"/>
              </a:rPr>
              <a:t>layouts</a:t>
            </a:r>
            <a:r>
              <a:rPr lang="en-US" sz="1600" dirty="0"/>
              <a:t>.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0" y="2993922"/>
            <a:ext cx="43065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Manipulate Word (.</a:t>
            </a:r>
            <a:r>
              <a:rPr lang="en-US" dirty="0" err="1"/>
              <a:t>docx</a:t>
            </a:r>
            <a:r>
              <a:rPr lang="en-US" dirty="0"/>
              <a:t>) and PowerPoint (*.</a:t>
            </a:r>
            <a:r>
              <a:rPr lang="en-US" dirty="0" err="1"/>
              <a:t>pptx</a:t>
            </a:r>
            <a:r>
              <a:rPr lang="en-US" dirty="0"/>
              <a:t>) documents. In short, one can add images, tables and text into documents from R.</a:t>
            </a:r>
          </a:p>
        </p:txBody>
      </p:sp>
      <p:sp>
        <p:nvSpPr>
          <p:cNvPr id="6" name="Rectangle 5"/>
          <p:cNvSpPr/>
          <p:nvPr/>
        </p:nvSpPr>
        <p:spPr>
          <a:xfrm>
            <a:off x="700088" y="5191125"/>
            <a:ext cx="3286125" cy="742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You’ve been building dashboards all semester with markdown.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153025" y="5191125"/>
            <a:ext cx="3286125" cy="742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 will need Microsoft Office to make office files.</a:t>
            </a:r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4B3CACB7-A38A-0442-A8FC-296678B26E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22389921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10/30/19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Awesome.  No more old cars!</a:t>
            </a:r>
          </a:p>
        </p:txBody>
      </p:sp>
      <p:pic>
        <p:nvPicPr>
          <p:cNvPr id="6" name="Picture 2" descr="Image result for businessman stock phot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8528" y="2181347"/>
            <a:ext cx="457200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ounded Rectangular Callout 6"/>
          <p:cNvSpPr/>
          <p:nvPr/>
        </p:nvSpPr>
        <p:spPr>
          <a:xfrm>
            <a:off x="985837" y="1700213"/>
            <a:ext cx="4043363" cy="957262"/>
          </a:xfrm>
          <a:prstGeom prst="wedgeRoundRectCallout">
            <a:avLst>
              <a:gd name="adj1" fmla="val 57583"/>
              <a:gd name="adj2" fmla="val 83152"/>
              <a:gd name="adj3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No more bad requests, I work in a hospital now. Its all doctors so I am sure they are data fluent.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A8512E8-8944-F24B-BCD0-E9B6FFC84E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20712159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10/30/19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make some routine reports</a:t>
            </a:r>
          </a:p>
        </p:txBody>
      </p:sp>
      <p:pic>
        <p:nvPicPr>
          <p:cNvPr id="6146" name="Picture 2" descr="Image result for bad business stock p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41325" y="2100264"/>
            <a:ext cx="42862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ounded Rectangular Callout 5"/>
          <p:cNvSpPr/>
          <p:nvPr/>
        </p:nvSpPr>
        <p:spPr>
          <a:xfrm>
            <a:off x="4486274" y="1600200"/>
            <a:ext cx="4043363" cy="1314450"/>
          </a:xfrm>
          <a:prstGeom prst="wedgeRoundRectCallout">
            <a:avLst>
              <a:gd name="adj1" fmla="val -79166"/>
              <a:gd name="adj2" fmla="val 94022"/>
              <a:gd name="adj3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Dale!  I am freaking out!!!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I need a report on my desk each Monday that details our diabetic patient results.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9D29D5F-7242-2841-9E0B-DF4E25C773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20401394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10/30/19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for Report Automation</a:t>
            </a:r>
          </a:p>
        </p:txBody>
      </p:sp>
      <p:pic>
        <p:nvPicPr>
          <p:cNvPr id="7" name="Picture 2" descr="Image result for worker bor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6922" y="2133600"/>
            <a:ext cx="4762500" cy="318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69170" y="3093014"/>
            <a:ext cx="325985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Making routine reports is boring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Routine reports waste analytical talents’ time 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985837" y="1700213"/>
            <a:ext cx="4043363" cy="957262"/>
          </a:xfrm>
          <a:prstGeom prst="wedgeRoundRectCallout">
            <a:avLst>
              <a:gd name="adj1" fmla="val 57583"/>
              <a:gd name="adj2" fmla="val 83152"/>
              <a:gd name="adj3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cool.</a:t>
            </a:r>
          </a:p>
        </p:txBody>
      </p:sp>
      <p:sp>
        <p:nvSpPr>
          <p:cNvPr id="10" name="Rectangle 9"/>
          <p:cNvSpPr/>
          <p:nvPr/>
        </p:nvSpPr>
        <p:spPr>
          <a:xfrm>
            <a:off x="614363" y="5400675"/>
            <a:ext cx="7900987" cy="614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 need to automate Dale’s misery!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4021915-4B47-5448-A043-8BE083933D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4227737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0D5B9A0F-CCD0-4348-8112-2A1A806F4019}" type="datetime1">
              <a:rPr lang="en-US" smtClean="0"/>
              <a:t>10/30/19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API?</a:t>
            </a:r>
          </a:p>
        </p:txBody>
      </p:sp>
      <p:sp>
        <p:nvSpPr>
          <p:cNvPr id="7" name="Rectangle 6"/>
          <p:cNvSpPr/>
          <p:nvPr/>
        </p:nvSpPr>
        <p:spPr>
          <a:xfrm>
            <a:off x="2247900" y="2082060"/>
            <a:ext cx="4572000" cy="923330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>
            <a:spAutoFit/>
          </a:bodyPr>
          <a:lstStyle/>
          <a:p>
            <a:pPr algn="ctr"/>
            <a:r>
              <a:rPr lang="en-US" dirty="0"/>
              <a:t>“Application Program Interface”</a:t>
            </a:r>
          </a:p>
          <a:p>
            <a:r>
              <a:rPr lang="en-US" dirty="0"/>
              <a:t>Clearly defined methods of communication between various software components. </a:t>
            </a:r>
          </a:p>
        </p:txBody>
      </p:sp>
      <p:pic>
        <p:nvPicPr>
          <p:cNvPr id="801794" name="Picture 2" descr="Image result for what is an ap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3325324"/>
            <a:ext cx="5715000" cy="2000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F1DC344D-A49B-F144-8F88-72F39A44DC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94423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10/30/19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Helping Dale!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2925" y="1457325"/>
            <a:ext cx="343132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7_powerpointMaker.R</a:t>
            </a:r>
          </a:p>
          <a:p>
            <a:r>
              <a:rPr lang="en-US" sz="2800" dirty="0"/>
              <a:t>8_powerpointMaker.R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9CE4E637-F64E-1E49-B0D2-7F968F84D2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30865706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4250158"/>
              </p:ext>
            </p:extLst>
          </p:nvPr>
        </p:nvGraphicFramePr>
        <p:xfrm>
          <a:off x="614363" y="1111250"/>
          <a:ext cx="7915275" cy="31699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42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1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111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strike="noStrike" dirty="0">
                          <a:solidFill>
                            <a:schemeClr val="bg1"/>
                          </a:solidFill>
                        </a:rPr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strike="noStrike" dirty="0">
                          <a:solidFill>
                            <a:schemeClr val="bg1"/>
                          </a:solidFill>
                        </a:rPr>
                        <a:t>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strike="noStrike" dirty="0">
                          <a:solidFill>
                            <a:schemeClr val="bg1"/>
                          </a:solidFill>
                        </a:rPr>
                        <a:t>Item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strike="noStrike" dirty="0">
                          <a:solidFill>
                            <a:schemeClr val="tx1"/>
                          </a:solidFill>
                        </a:rPr>
                        <a:t>New Data Sources – APIs (JSON &amp; XML)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strike="noStrike" dirty="0">
                          <a:solidFill>
                            <a:schemeClr val="tx1"/>
                          </a:solidFill>
                        </a:rPr>
                        <a:t>New Data Sources -Web Scraping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strike="noStrike" dirty="0">
                          <a:solidFill>
                            <a:schemeClr val="tx1"/>
                          </a:solidFill>
                        </a:rPr>
                        <a:t>New Data Sources – Microsoft Office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strike="noStrike" dirty="0">
                          <a:solidFill>
                            <a:schemeClr val="tx1"/>
                          </a:solidFill>
                        </a:rPr>
                        <a:t>Report Automation  -- library(officer)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6568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strike="noStrike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223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b="0" strike="noStrik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788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9263652"/>
                  </a:ext>
                </a:extLst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t>10/30/19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E0374AE5-835C-A348-9B01-D9C4521AF4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9407105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10/30/19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Automating Reports w/</a:t>
            </a:r>
            <a:r>
              <a:rPr lang="en-US" dirty="0" err="1"/>
              <a:t>FlexDashboard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4572000" y="2257425"/>
            <a:ext cx="0" cy="292893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03239" y="2757948"/>
            <a:ext cx="443926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Use </a:t>
            </a:r>
            <a:r>
              <a:rPr lang="en-US" sz="1600" dirty="0">
                <a:hlinkClick r:id="rId2"/>
              </a:rPr>
              <a:t>R Markdown</a:t>
            </a:r>
            <a:r>
              <a:rPr lang="en-US" sz="1600" dirty="0"/>
              <a:t> to publish a group of related data visualizations as a dashboard.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Support for a wide variety of components including </a:t>
            </a:r>
            <a:r>
              <a:rPr lang="en-US" sz="1600" dirty="0" err="1">
                <a:hlinkClick r:id="rId3"/>
              </a:rPr>
              <a:t>htmlwidgets</a:t>
            </a:r>
            <a:r>
              <a:rPr lang="en-US" sz="1600" dirty="0"/>
              <a:t>; base, ggplot2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Flexible and easy to specify row and column-based </a:t>
            </a:r>
            <a:r>
              <a:rPr lang="en-US" sz="1600" dirty="0">
                <a:hlinkClick r:id="rId4"/>
              </a:rPr>
              <a:t>layouts</a:t>
            </a:r>
            <a:r>
              <a:rPr lang="en-US" sz="1600" dirty="0"/>
              <a:t>. </a:t>
            </a:r>
          </a:p>
        </p:txBody>
      </p:sp>
      <p:sp>
        <p:nvSpPr>
          <p:cNvPr id="6" name="Rectangle 5"/>
          <p:cNvSpPr/>
          <p:nvPr/>
        </p:nvSpPr>
        <p:spPr>
          <a:xfrm>
            <a:off x="700088" y="5191125"/>
            <a:ext cx="3286125" cy="742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You’ve been building dashboards all semester with markdown.</a:t>
            </a:r>
          </a:p>
        </p:txBody>
      </p:sp>
      <p:pic>
        <p:nvPicPr>
          <p:cNvPr id="1026" name="Picture 2" descr="Image result for unhappy business stock pers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2013" y="2105025"/>
            <a:ext cx="3314700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ounded Rectangular Callout 13"/>
          <p:cNvSpPr/>
          <p:nvPr/>
        </p:nvSpPr>
        <p:spPr>
          <a:xfrm>
            <a:off x="585787" y="1400175"/>
            <a:ext cx="4043363" cy="957262"/>
          </a:xfrm>
          <a:prstGeom prst="wedgeRoundRectCallout">
            <a:avLst>
              <a:gd name="adj1" fmla="val 65357"/>
              <a:gd name="adj2" fmla="val 114495"/>
              <a:gd name="adj3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But Dale, I need more interesting pictures. PowerPoint gives me a headache.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8659EA79-35AE-3B48-975D-937D0E8AF9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41731144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10/30/19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2" descr="Image result for worker bor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6922" y="2133600"/>
            <a:ext cx="4762500" cy="318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ounded Rectangular Callout 6"/>
          <p:cNvSpPr/>
          <p:nvPr/>
        </p:nvSpPr>
        <p:spPr>
          <a:xfrm>
            <a:off x="985837" y="1700213"/>
            <a:ext cx="4043363" cy="957262"/>
          </a:xfrm>
          <a:prstGeom prst="wedgeRoundRectCallout">
            <a:avLst>
              <a:gd name="adj1" fmla="val 57583"/>
              <a:gd name="adj2" fmla="val 83152"/>
              <a:gd name="adj3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fine.</a:t>
            </a:r>
          </a:p>
        </p:txBody>
      </p:sp>
      <p:sp>
        <p:nvSpPr>
          <p:cNvPr id="8" name="Rectangle 7"/>
          <p:cNvSpPr/>
          <p:nvPr/>
        </p:nvSpPr>
        <p:spPr>
          <a:xfrm>
            <a:off x="614363" y="5400675"/>
            <a:ext cx="7900987" cy="614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Let’s add some dynamic reporting!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B569BF7C-55CF-6947-8574-F01F46EC0E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39316938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10/30/19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practice!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96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2938" y="1600200"/>
            <a:ext cx="63038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9_flexdashboardHomework_REVISED.rmd</a:t>
            </a:r>
          </a:p>
        </p:txBody>
      </p:sp>
    </p:spTree>
    <p:extLst>
      <p:ext uri="{BB962C8B-B14F-4D97-AF65-F5344CB8AC3E}">
        <p14:creationId xmlns:p14="http://schemas.microsoft.com/office/powerpoint/2010/main" val="9029366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10/30/19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Clarification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14363" y="1943101"/>
            <a:ext cx="67722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15: Build a PowerPoint using week 3 data, change all of the graphs variables and save the PowerPoint.  Add another slide.  Turn in the pptx.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16: Build a </a:t>
            </a:r>
            <a:r>
              <a:rPr lang="en-US" dirty="0" err="1"/>
              <a:t>flexdashboard</a:t>
            </a:r>
            <a:r>
              <a:rPr lang="en-US" dirty="0"/>
              <a:t> using week 4 data, again change the charts and tables info.  Turn in the html.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61A0D07-1D92-AD4C-A8D4-96B6CE914E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38978120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10/30/19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36</a:t>
            </a:fld>
            <a:endParaRPr lang="en-US"/>
          </a:p>
        </p:txBody>
      </p:sp>
      <p:pic>
        <p:nvPicPr>
          <p:cNvPr id="2050" name="Picture 2" descr="Image result for happy business stock pers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787" y="1335088"/>
            <a:ext cx="7620000" cy="481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ounded Rectangular Callout 6"/>
          <p:cNvSpPr/>
          <p:nvPr/>
        </p:nvSpPr>
        <p:spPr>
          <a:xfrm>
            <a:off x="300038" y="971550"/>
            <a:ext cx="1185863" cy="957262"/>
          </a:xfrm>
          <a:prstGeom prst="wedgeRoundRectCallout">
            <a:avLst>
              <a:gd name="adj1" fmla="val 61813"/>
              <a:gd name="adj2" fmla="val 160765"/>
              <a:gd name="adj3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Yeah!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1543045" y="1771650"/>
            <a:ext cx="1700213" cy="628649"/>
          </a:xfrm>
          <a:prstGeom prst="wedgeRoundRectCallout">
            <a:avLst>
              <a:gd name="adj1" fmla="val 37441"/>
              <a:gd name="adj2" fmla="val 126378"/>
              <a:gd name="adj3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 knew Dale could do it.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4624383" y="652462"/>
            <a:ext cx="2876555" cy="628649"/>
          </a:xfrm>
          <a:prstGeom prst="wedgeRoundRectCallout">
            <a:avLst>
              <a:gd name="adj1" fmla="val -24942"/>
              <a:gd name="adj2" fmla="val 128650"/>
              <a:gd name="adj3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 don’t even work here, but this is exciting.</a:t>
            </a:r>
          </a:p>
        </p:txBody>
      </p:sp>
      <p:sp>
        <p:nvSpPr>
          <p:cNvPr id="10" name="Rounded Rectangular Callout 9"/>
          <p:cNvSpPr/>
          <p:nvPr/>
        </p:nvSpPr>
        <p:spPr>
          <a:xfrm>
            <a:off x="7186613" y="1576387"/>
            <a:ext cx="1443038" cy="628649"/>
          </a:xfrm>
          <a:prstGeom prst="wedgeRoundRectCallout">
            <a:avLst>
              <a:gd name="adj1" fmla="val -58670"/>
              <a:gd name="adj2" fmla="val 194559"/>
              <a:gd name="adj3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Go Diabetes Patients.</a:t>
            </a:r>
          </a:p>
        </p:txBody>
      </p:sp>
      <p:sp>
        <p:nvSpPr>
          <p:cNvPr id="11" name="Rounded Rectangular Callout 10"/>
          <p:cNvSpPr/>
          <p:nvPr/>
        </p:nvSpPr>
        <p:spPr>
          <a:xfrm>
            <a:off x="3352801" y="1385887"/>
            <a:ext cx="1443038" cy="628649"/>
          </a:xfrm>
          <a:prstGeom prst="wedgeRoundRectCallout">
            <a:avLst>
              <a:gd name="adj1" fmla="val 32419"/>
              <a:gd name="adj2" fmla="val 137740"/>
              <a:gd name="adj3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Pretty.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7A0FF910-777A-4542-84AA-1510343CA3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2318447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15688" y="1127080"/>
            <a:ext cx="8312624" cy="3131024"/>
          </a:xfrm>
        </p:spPr>
        <p:txBody>
          <a:bodyPr/>
          <a:lstStyle/>
          <a:p>
            <a:r>
              <a:rPr lang="en-US" dirty="0"/>
              <a:t>XML – Extensible Markup Language</a:t>
            </a:r>
          </a:p>
          <a:p>
            <a:pPr lvl="1"/>
            <a:r>
              <a:rPr lang="en-US" dirty="0"/>
              <a:t>Ever wonder why Excel files went from </a:t>
            </a:r>
            <a:r>
              <a:rPr lang="en-US" dirty="0" err="1"/>
              <a:t>xls</a:t>
            </a:r>
            <a:r>
              <a:rPr lang="en-US" dirty="0"/>
              <a:t> to </a:t>
            </a:r>
            <a:r>
              <a:rPr lang="en-US" dirty="0" err="1"/>
              <a:t>xlsx</a:t>
            </a:r>
            <a:r>
              <a:rPr lang="en-US" dirty="0"/>
              <a:t>?  The data is stored as XML.</a:t>
            </a:r>
          </a:p>
          <a:p>
            <a:pPr lvl="1"/>
            <a:endParaRPr lang="en-US" dirty="0"/>
          </a:p>
          <a:p>
            <a:r>
              <a:rPr lang="en-US" dirty="0"/>
              <a:t>JSON- </a:t>
            </a:r>
            <a:r>
              <a:rPr lang="en-US" dirty="0" err="1"/>
              <a:t>Javascript</a:t>
            </a:r>
            <a:r>
              <a:rPr lang="en-US" dirty="0"/>
              <a:t> Object Notation</a:t>
            </a:r>
          </a:p>
          <a:p>
            <a:pPr lvl="1"/>
            <a:r>
              <a:rPr lang="en-US" dirty="0"/>
              <a:t>Similar to R but used to make interactive objects in web browsers.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formats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704726" y="3879239"/>
            <a:ext cx="5734548" cy="2000251"/>
            <a:chOff x="1160584" y="3879239"/>
            <a:chExt cx="5734548" cy="2000251"/>
          </a:xfrm>
        </p:grpSpPr>
        <p:pic>
          <p:nvPicPr>
            <p:cNvPr id="6" name="Picture 2" descr="Image result for what is an api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0584" y="3879239"/>
              <a:ext cx="5715000" cy="20002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Oval 7"/>
            <p:cNvSpPr/>
            <p:nvPr/>
          </p:nvSpPr>
          <p:spPr>
            <a:xfrm>
              <a:off x="1376147" y="4183434"/>
              <a:ext cx="1391859" cy="1391859"/>
            </a:xfrm>
            <a:prstGeom prst="ellipse">
              <a:avLst/>
            </a:prstGeom>
            <a:solidFill>
              <a:srgbClr val="24AB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302256" y="4694697"/>
              <a:ext cx="16979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Ask a question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5196407" y="4183433"/>
              <a:ext cx="1391859" cy="1391859"/>
            </a:xfrm>
            <a:prstGeom prst="ellipse">
              <a:avLst/>
            </a:prstGeom>
            <a:solidFill>
              <a:srgbClr val="807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123012" y="4492446"/>
              <a:ext cx="17721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Respond in XML or JSON</a:t>
              </a:r>
            </a:p>
          </p:txBody>
        </p:sp>
      </p:grp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0E9D59B-DB60-084D-A42B-2F0DEC6576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  <p:sp>
        <p:nvSpPr>
          <p:cNvPr id="14" name="Date Placeholder 1">
            <a:extLst>
              <a:ext uri="{FF2B5EF4-FFF2-40B4-BE49-F238E27FC236}">
                <a16:creationId xmlns:a16="http://schemas.microsoft.com/office/drawing/2014/main" id="{BD3EC70D-7268-DE4F-9BA1-20B610AB5B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6700A58B-DD98-43D0-B791-721480A02982}" type="datetime1">
              <a:rPr lang="en-US" smtClean="0"/>
              <a:t>10/30/19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533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0D5B9A0F-CCD0-4348-8112-2A1A806F4019}" type="datetime1">
              <a:rPr lang="en-US" smtClean="0"/>
              <a:t>10/30/19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phone doesn’t have every map in the world.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714500" y="1945310"/>
            <a:ext cx="5715000" cy="2967380"/>
            <a:chOff x="1714500" y="1064690"/>
            <a:chExt cx="5715000" cy="2967380"/>
          </a:xfrm>
        </p:grpSpPr>
        <p:grpSp>
          <p:nvGrpSpPr>
            <p:cNvPr id="10" name="Group 9"/>
            <p:cNvGrpSpPr/>
            <p:nvPr/>
          </p:nvGrpSpPr>
          <p:grpSpPr>
            <a:xfrm>
              <a:off x="1714500" y="2031819"/>
              <a:ext cx="5715000" cy="2000251"/>
              <a:chOff x="1714500" y="3325324"/>
              <a:chExt cx="5715000" cy="2000251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1714500" y="3325324"/>
                <a:ext cx="5715000" cy="2000251"/>
                <a:chOff x="1714500" y="3325324"/>
                <a:chExt cx="5715000" cy="2000251"/>
              </a:xfrm>
            </p:grpSpPr>
            <p:pic>
              <p:nvPicPr>
                <p:cNvPr id="801794" name="Picture 2" descr="Image result for what is an api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714500" y="3325324"/>
                  <a:ext cx="5715000" cy="200025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3" name="Oval 2"/>
                <p:cNvSpPr/>
                <p:nvPr/>
              </p:nvSpPr>
              <p:spPr>
                <a:xfrm>
                  <a:off x="1949115" y="3629519"/>
                  <a:ext cx="1391859" cy="1391859"/>
                </a:xfrm>
                <a:prstGeom prst="ellipse">
                  <a:avLst/>
                </a:prstGeom>
                <a:solidFill>
                  <a:srgbClr val="24ABE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Oval 10"/>
                <p:cNvSpPr/>
                <p:nvPr/>
              </p:nvSpPr>
              <p:spPr>
                <a:xfrm>
                  <a:off x="5759115" y="3612918"/>
                  <a:ext cx="1391859" cy="1391859"/>
                </a:xfrm>
                <a:prstGeom prst="ellipse">
                  <a:avLst/>
                </a:prstGeom>
                <a:solidFill>
                  <a:srgbClr val="8071B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9" name="Picture 2" descr="Image result for google maps logo transparent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01742" y="3925535"/>
                <a:ext cx="706603" cy="70660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4" name="Rectangle 13"/>
            <p:cNvSpPr/>
            <p:nvPr/>
          </p:nvSpPr>
          <p:spPr>
            <a:xfrm>
              <a:off x="2045369" y="1064690"/>
              <a:ext cx="5053263" cy="646331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“Your phone requests information from the maps API services to render the information.</a:t>
              </a:r>
            </a:p>
          </p:txBody>
        </p:sp>
      </p:grpSp>
      <p:pic>
        <p:nvPicPr>
          <p:cNvPr id="1028" name="Picture 4" descr="Image result for iphone clipar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7791" y="3251532"/>
            <a:ext cx="1724231" cy="1293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E1715B0A-6A51-2B4D-ABA1-C28FE0FF2A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2253270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0D5B9A0F-CCD0-4348-8112-2A1A806F4019}" type="datetime1">
              <a:rPr lang="en-US" smtClean="0"/>
              <a:t>10/30/19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phone doesn’t have every map in the world.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25038"/>
          <a:stretch/>
        </p:blipFill>
        <p:spPr>
          <a:xfrm>
            <a:off x="3966250" y="2121479"/>
            <a:ext cx="4689692" cy="321479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99746" name="Picture 2" descr="Image result for google maps logo transparen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875" y="1760562"/>
            <a:ext cx="706603" cy="706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177421" y="2913269"/>
            <a:ext cx="371219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Google Maps API Services include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Geocoding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Base map “tiles”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Basic Geographic Info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370997" y="1760562"/>
            <a:ext cx="58801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linkClick r:id="rId4"/>
              </a:rPr>
              <a:t>www.google.com/maps/place/Cleveland,+OH/@41.4951143,-81.8462865,11z</a:t>
            </a:r>
            <a:endParaRPr lang="en-US" sz="1400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A82C5F4E-1A94-CF43-B5AF-62547D9C0A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1782230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0D5B9A0F-CCD0-4348-8112-2A1A806F4019}" type="datetime1">
              <a:rPr lang="en-US" smtClean="0"/>
              <a:t>10/30/19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APIs are behind many of the sites you use everyday.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4681" y="1633674"/>
            <a:ext cx="4423320" cy="439863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641445" y="2292824"/>
            <a:ext cx="23041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hlinkClick r:id="rId3"/>
              </a:rPr>
              <a:t>Static Map API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641445" y="3179928"/>
            <a:ext cx="36439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Static images are loaded as tiles underneath allowing you to scroll and navigate in your browser.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AF84E66A-8A7F-9742-AA8B-4DC5EF6023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790473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0D5B9A0F-CCD0-4348-8112-2A1A806F4019}" type="datetime1">
              <a:rPr lang="en-US" smtClean="0"/>
              <a:t>10/30/19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APIs are behind many of the sites you use everyday.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54842" y="2292824"/>
            <a:ext cx="33087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hlinkClick r:id="rId2"/>
              </a:rPr>
              <a:t>JSON Information API</a:t>
            </a:r>
            <a:endParaRPr lang="en-US" sz="2800" dirty="0"/>
          </a:p>
        </p:txBody>
      </p:sp>
      <p:sp>
        <p:nvSpPr>
          <p:cNvPr id="21" name="TextBox 20"/>
          <p:cNvSpPr txBox="1"/>
          <p:nvPr/>
        </p:nvSpPr>
        <p:spPr>
          <a:xfrm>
            <a:off x="354842" y="3193576"/>
            <a:ext cx="36439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 top of the tiles, more information is needed including the geo-political information and coordinates for the “bounding box”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9543" y="1064525"/>
            <a:ext cx="4395566" cy="51099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1C507D76-DE89-0743-AE18-2E08C34739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3456761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XML to JSON…same info</a:t>
            </a:r>
          </a:p>
        </p:txBody>
      </p:sp>
      <p:sp>
        <p:nvSpPr>
          <p:cNvPr id="6" name="Rectangle 5"/>
          <p:cNvSpPr/>
          <p:nvPr/>
        </p:nvSpPr>
        <p:spPr>
          <a:xfrm>
            <a:off x="4967654" y="5784318"/>
            <a:ext cx="4176346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https://maps.googleapis.com/maps/api/</a:t>
            </a:r>
            <a:r>
              <a:rPr lang="en-US" sz="1600" u="sng" dirty="0">
                <a:solidFill>
                  <a:srgbClr val="FF0000"/>
                </a:solidFill>
              </a:rPr>
              <a:t>geocode/</a:t>
            </a:r>
            <a:r>
              <a:rPr lang="en-US" sz="1600" b="1" u="sng" dirty="0">
                <a:solidFill>
                  <a:srgbClr val="FF0000"/>
                </a:solidFill>
              </a:rPr>
              <a:t>json</a:t>
            </a:r>
            <a:r>
              <a:rPr lang="en-US" sz="1100" dirty="0"/>
              <a:t>?address=boston&amp;sensor=false&amp;key=AIzaSyCg5BhicmNdpk2Hg1dr0m-H3XPWjd0BtfU</a:t>
            </a:r>
          </a:p>
        </p:txBody>
      </p:sp>
      <p:sp>
        <p:nvSpPr>
          <p:cNvPr id="7" name="Rectangle 6"/>
          <p:cNvSpPr/>
          <p:nvPr/>
        </p:nvSpPr>
        <p:spPr>
          <a:xfrm>
            <a:off x="271817" y="5765313"/>
            <a:ext cx="3795346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https://maps.googleapis.com/maps/api/</a:t>
            </a:r>
            <a:r>
              <a:rPr lang="en-US" sz="1600" u="sng" dirty="0">
                <a:solidFill>
                  <a:srgbClr val="FF0000"/>
                </a:solidFill>
              </a:rPr>
              <a:t>geocode/xml</a:t>
            </a:r>
            <a:r>
              <a:rPr lang="en-US" sz="1100" dirty="0"/>
              <a:t>?address=boston&amp;sensor=false&amp;key=AIzaSyCg5BhicmNdpk2Hg1dr0m-H3XPWjd0BtfU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5241" y="1116132"/>
            <a:ext cx="4019050" cy="465687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992" y="1091821"/>
            <a:ext cx="3369209" cy="468118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</p:pic>
      <p:cxnSp>
        <p:nvCxnSpPr>
          <p:cNvPr id="11" name="Straight Arrow Connector 10"/>
          <p:cNvCxnSpPr/>
          <p:nvPr/>
        </p:nvCxnSpPr>
        <p:spPr>
          <a:xfrm flipV="1">
            <a:off x="3152633" y="2456597"/>
            <a:ext cx="2497540" cy="532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6DF2CC01-612F-6640-B330-8A2D59B23B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  <p:sp>
        <p:nvSpPr>
          <p:cNvPr id="13" name="Date Placeholder 1">
            <a:extLst>
              <a:ext uri="{FF2B5EF4-FFF2-40B4-BE49-F238E27FC236}">
                <a16:creationId xmlns:a16="http://schemas.microsoft.com/office/drawing/2014/main" id="{F188698D-77A4-A74F-A98B-D8EE1EB0CF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6700A58B-DD98-43D0-B791-721480A02982}" type="datetime1">
              <a:rPr lang="en-US" smtClean="0"/>
              <a:t>10/30/19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67694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3137</TotalTime>
  <Words>1245</Words>
  <Application>Microsoft Macintosh PowerPoint</Application>
  <PresentationFormat>On-screen Show (4:3)</PresentationFormat>
  <Paragraphs>246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Arial</vt:lpstr>
      <vt:lpstr>Calibri</vt:lpstr>
      <vt:lpstr>Calibri Light</vt:lpstr>
      <vt:lpstr>1_Office Theme</vt:lpstr>
      <vt:lpstr>Other Data Sources &amp; Report Automation</vt:lpstr>
      <vt:lpstr>Agenda</vt:lpstr>
      <vt:lpstr>What is an API?</vt:lpstr>
      <vt:lpstr>Two formats</vt:lpstr>
      <vt:lpstr>Your phone doesn’t have every map in the world.</vt:lpstr>
      <vt:lpstr>Your phone doesn’t have every map in the world.</vt:lpstr>
      <vt:lpstr>APIs are behind many of the sites you use everyday.</vt:lpstr>
      <vt:lpstr>APIs are behind many of the sites you use everyday.</vt:lpstr>
      <vt:lpstr>Comparing XML to JSON…same info</vt:lpstr>
      <vt:lpstr>If you know where to look, you can access APIs for data!</vt:lpstr>
      <vt:lpstr>In chrome access the developer console.</vt:lpstr>
      <vt:lpstr>PowerPoint Presentation</vt:lpstr>
      <vt:lpstr>The closed caption XML Response</vt:lpstr>
      <vt:lpstr>Let’s Practice…</vt:lpstr>
      <vt:lpstr>Other Straightforward APIs to Explore </vt:lpstr>
      <vt:lpstr>Agenda</vt:lpstr>
      <vt:lpstr>Web Scraping</vt:lpstr>
      <vt:lpstr>Questionable Practice</vt:lpstr>
      <vt:lpstr>Web Scraping Example</vt:lpstr>
      <vt:lpstr>Out of order…</vt:lpstr>
      <vt:lpstr>Agenda</vt:lpstr>
      <vt:lpstr>Reading in other file formats</vt:lpstr>
      <vt:lpstr>Let’s Practice</vt:lpstr>
      <vt:lpstr>Let’s Practice</vt:lpstr>
      <vt:lpstr>Agenda</vt:lpstr>
      <vt:lpstr>Automating Reports</vt:lpstr>
      <vt:lpstr>Awesome.  No more old cars!</vt:lpstr>
      <vt:lpstr>Let’s make some routine reports</vt:lpstr>
      <vt:lpstr>Use Case for Report Automation</vt:lpstr>
      <vt:lpstr>Helping Dale!</vt:lpstr>
      <vt:lpstr>Agenda</vt:lpstr>
      <vt:lpstr>Automating Reports w/FlexDashboard</vt:lpstr>
      <vt:lpstr>PowerPoint Presentation</vt:lpstr>
      <vt:lpstr>Let’s practice!</vt:lpstr>
      <vt:lpstr>Homework Clarification</vt:lpstr>
      <vt:lpstr>PowerPoint Presentation</vt:lpstr>
    </vt:vector>
  </TitlesOfParts>
  <Company>Liberty Mutual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Kwartler, Edward</dc:creator>
  <cp:lastModifiedBy>Edward Kwartler</cp:lastModifiedBy>
  <cp:revision>106</cp:revision>
  <dcterms:created xsi:type="dcterms:W3CDTF">2018-05-23T17:24:59Z</dcterms:created>
  <dcterms:modified xsi:type="dcterms:W3CDTF">2019-10-30T20:28:32Z</dcterms:modified>
</cp:coreProperties>
</file>