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593" r:id="rId2"/>
    <p:sldId id="668" r:id="rId3"/>
    <p:sldId id="644" r:id="rId4"/>
    <p:sldId id="645" r:id="rId5"/>
    <p:sldId id="660" r:id="rId6"/>
    <p:sldId id="647" r:id="rId7"/>
    <p:sldId id="648" r:id="rId8"/>
    <p:sldId id="649" r:id="rId9"/>
    <p:sldId id="650" r:id="rId10"/>
    <p:sldId id="654" r:id="rId11"/>
    <p:sldId id="655" r:id="rId12"/>
    <p:sldId id="656" r:id="rId13"/>
    <p:sldId id="657" r:id="rId14"/>
    <p:sldId id="658" r:id="rId15"/>
    <p:sldId id="659" r:id="rId16"/>
    <p:sldId id="661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77" r:id="rId26"/>
    <p:sldId id="6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13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VShkZgXznc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explanation</a:t>
            </a:r>
          </a:p>
          <a:p>
            <a:r>
              <a:rPr lang="en-US" dirty="0" smtClean="0">
                <a:hlinkClick r:id="rId3"/>
              </a:rPr>
              <a:t>www.youtube.com/watch?v=PVShkZgXznc</a:t>
            </a:r>
            <a:endParaRPr lang="en-US" dirty="0" smtClean="0"/>
          </a:p>
          <a:p>
            <a:r>
              <a:rPr lang="en-US" dirty="0" smtClean="0"/>
              <a:t>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Kwartler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11/19/2019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11/19/2019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11/19/2019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Kwartler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Kwartler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versaldependencies.org/introduction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ufal.mff.cuni.cz/udpipe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pubs.com/lmullen/nlp-chapter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TM: syntactic Parsing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Mining for Business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ear </a:t>
            </a:r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97279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ear </a:t>
            </a:r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27520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66BA9-E4BA-4E03-B3A1-2F8F1953074A}"/>
              </a:ext>
            </a:extLst>
          </p:cNvPr>
          <p:cNvSpPr txBox="1"/>
          <p:nvPr/>
        </p:nvSpPr>
        <p:spPr>
          <a:xfrm>
            <a:off x="945931" y="4130565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on the counter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ear 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381655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on the counter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On the</a:t>
            </a:r>
            <a:r>
              <a:rPr lang="en-US" dirty="0" smtClean="0"/>
              <a:t>” is context for what?  </a:t>
            </a:r>
            <a:r>
              <a:rPr lang="en-US" b="1" dirty="0" smtClean="0"/>
              <a:t>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ear 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xmlns="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00769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on the counter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On the</a:t>
            </a:r>
            <a:r>
              <a:rPr lang="en-US" dirty="0" smtClean="0"/>
              <a:t>” is context for what?  </a:t>
            </a:r>
            <a:r>
              <a:rPr lang="en-US" b="1" dirty="0"/>
              <a:t>C</a:t>
            </a:r>
            <a:r>
              <a:rPr lang="en-US" b="1" dirty="0" smtClean="0"/>
              <a:t>ounter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near the pot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ear 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xmlns="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82613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101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Grab</a:t>
            </a:r>
            <a:r>
              <a:rPr lang="en-US" dirty="0" smtClean="0"/>
              <a:t> what?  </a:t>
            </a:r>
            <a:r>
              <a:rPr lang="en-US" b="1" dirty="0" smtClean="0"/>
              <a:t>Coffee 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What about the coffee? It’s </a:t>
            </a:r>
            <a:r>
              <a:rPr lang="en-US" b="1" dirty="0" smtClean="0"/>
              <a:t>the large </a:t>
            </a:r>
            <a:r>
              <a:rPr lang="en-US" dirty="0" smtClean="0"/>
              <a:t>one 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on the counter</a:t>
            </a:r>
            <a:r>
              <a:rPr lang="en-US" dirty="0" smtClean="0"/>
              <a:t>? </a:t>
            </a:r>
            <a:r>
              <a:rPr lang="en-US" b="1" dirty="0" smtClean="0"/>
              <a:t>Coffee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On the</a:t>
            </a:r>
            <a:r>
              <a:rPr lang="en-US" dirty="0" smtClean="0"/>
              <a:t>” is context for what?  </a:t>
            </a:r>
            <a:r>
              <a:rPr lang="en-US" b="1" dirty="0"/>
              <a:t>C</a:t>
            </a:r>
            <a:r>
              <a:rPr lang="en-US" b="1" dirty="0" smtClean="0"/>
              <a:t>ounter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near the pot</a:t>
            </a:r>
            <a:r>
              <a:rPr lang="en-US" dirty="0" smtClean="0"/>
              <a:t>? </a:t>
            </a:r>
            <a:r>
              <a:rPr lang="en-US" b="1" dirty="0"/>
              <a:t>C</a:t>
            </a:r>
            <a:r>
              <a:rPr lang="en-US" b="1" dirty="0" smtClean="0"/>
              <a:t>offee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near the</a:t>
            </a:r>
            <a:r>
              <a:rPr lang="en-US" dirty="0" smtClean="0"/>
              <a:t>” is context for what? </a:t>
            </a:r>
            <a:r>
              <a:rPr lang="en-US" b="1" dirty="0" smtClean="0"/>
              <a:t>Pot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ear 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xmlns="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xmlns="" id="{DF641FE3-2D45-4D42-8ABE-9D028DA73919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>
            <a:off x="8222131" y="3175703"/>
            <a:ext cx="21879" cy="608286"/>
          </a:xfrm>
          <a:prstGeom prst="bentConnector3">
            <a:avLst>
              <a:gd name="adj1" fmla="val 1937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xmlns="" id="{1313A731-7E2F-4956-9335-415E879EBC0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5400000">
            <a:off x="7964936" y="2904762"/>
            <a:ext cx="8133" cy="1136422"/>
          </a:xfrm>
          <a:prstGeom prst="bentConnector3">
            <a:avLst>
              <a:gd name="adj1" fmla="val 2910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78776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66" y="1371601"/>
            <a:ext cx="777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 Project w/200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annotated texts to parse to learn these tree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100 treebanks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70 languages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“universal” in label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Best interactive graphic: </a:t>
            </a:r>
            <a:r>
              <a:rPr lang="en-US" dirty="0">
                <a:hlinkClick r:id="rId2"/>
              </a:rPr>
              <a:t>https://universaldependencies.org/introduction.html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3053747"/>
            <a:ext cx="4857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smtClean="0"/>
              <a:t>Institute of formal &amp; applies linguistics: UDPipe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4" y="1970690"/>
            <a:ext cx="8655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Ported the use of UD into multiple software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UDPipe</a:t>
            </a:r>
            <a:r>
              <a:rPr lang="en-US" dirty="0"/>
              <a:t> is a trainable pipeline for tokenization, tagging, lemmatization and dependency parsing of </a:t>
            </a:r>
            <a:r>
              <a:rPr lang="en-US" dirty="0" err="1" smtClean="0"/>
              <a:t>CoNLL</a:t>
            </a:r>
            <a:r>
              <a:rPr lang="en-US" dirty="0" smtClean="0"/>
              <a:t>-U (universal dependency format) </a:t>
            </a:r>
            <a:r>
              <a:rPr lang="en-US" dirty="0"/>
              <a:t>files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the UD treebanks are supported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software languages: Linux, Window, OS X, C++, Python, Perl, Java, C#, API service and R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ufal.mff.cuni.cz/udpipe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8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</a:t>
            </a:r>
            <a:r>
              <a:rPr lang="en-US" dirty="0" err="1" smtClean="0"/>
              <a:t>_UD_syntacticParsing.R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450427"/>
            <a:ext cx="849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use of lemmatization as a preprocessing step even if you don’t use the POS tags</a:t>
            </a:r>
            <a:endParaRPr lang="en-US" dirty="0"/>
          </a:p>
        </p:txBody>
      </p:sp>
      <p:pic>
        <p:nvPicPr>
          <p:cNvPr id="1026" name="Picture 2" descr="Image result for pipe 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349062"/>
            <a:ext cx="3181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3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 of manually annotated tree files…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8897" y="2971800"/>
            <a:ext cx="63062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you use machine learning to learn language heuristics?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204175"/>
              </p:ext>
            </p:extLst>
          </p:nvPr>
        </p:nvGraphicFramePr>
        <p:xfrm>
          <a:off x="628650" y="1111250"/>
          <a:ext cx="7887506" cy="7461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Friday-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Syntactic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Parsing, Named Entity Recognition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NLP is a java ML open source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103"/>
          <a:stretch/>
        </p:blipFill>
        <p:spPr>
          <a:xfrm>
            <a:off x="0" y="1513494"/>
            <a:ext cx="9144000" cy="3674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149" y="5422869"/>
            <a:ext cx="8375702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R’s </a:t>
            </a:r>
            <a:r>
              <a:rPr lang="en-US" sz="1600" dirty="0" err="1" smtClean="0">
                <a:solidFill>
                  <a:schemeClr val="bg1"/>
                </a:solidFill>
              </a:rPr>
              <a:t>OpenNLP</a:t>
            </a:r>
            <a:r>
              <a:rPr lang="en-US" sz="1600" dirty="0" smtClean="0">
                <a:solidFill>
                  <a:schemeClr val="bg1"/>
                </a:solidFill>
              </a:rPr>
              <a:t> package wraps the Apache </a:t>
            </a:r>
            <a:r>
              <a:rPr lang="en-US" sz="1600" dirty="0" err="1" smtClean="0">
                <a:solidFill>
                  <a:schemeClr val="bg1"/>
                </a:solidFill>
              </a:rPr>
              <a:t>OpenNLP</a:t>
            </a:r>
            <a:r>
              <a:rPr lang="en-US" sz="1600" dirty="0" smtClean="0">
                <a:solidFill>
                  <a:schemeClr val="bg1"/>
                </a:solidFill>
              </a:rPr>
              <a:t> project.  However, documentation &amp; examples can be hard to come by.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4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0719" y="1087820"/>
            <a:ext cx="678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Mix of Machine Learning &amp;</a:t>
            </a:r>
          </a:p>
          <a:p>
            <a:pPr algn="ctr"/>
            <a:r>
              <a:rPr lang="en-US" dirty="0" smtClean="0"/>
              <a:t> Heuristics (2 words starting with capital letters may be a proper noun)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302" y="2701432"/>
            <a:ext cx="4525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Grammatical or POS (Part of Speech)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Sentence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Word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Named Entity Recognition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Persons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Locations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 smtClean="0">
                <a:latin typeface="Avenir Light"/>
                <a:cs typeface="Avenir Light"/>
              </a:rPr>
              <a:t>Organizations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784"/>
          <a:stretch/>
        </p:blipFill>
        <p:spPr>
          <a:xfrm>
            <a:off x="5241711" y="2459420"/>
            <a:ext cx="3902289" cy="316886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80593" y="3704897"/>
            <a:ext cx="3421117" cy="25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95903" y="3263462"/>
            <a:ext cx="3310759" cy="189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9876" y="4256690"/>
            <a:ext cx="3326524" cy="83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31" y="2349062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Annotations</a:t>
            </a:r>
            <a:endParaRPr lang="en-US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Each Annotation is a model so this is slower than a treebank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1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Without the “sentence” annotation “George Washington” could be incorrectly identified.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562" y="3167390"/>
            <a:ext cx="791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His name is </a:t>
            </a:r>
            <a:r>
              <a:rPr lang="en-US" sz="2800" dirty="0" smtClean="0">
                <a:solidFill>
                  <a:srgbClr val="FF0000"/>
                </a:solidFill>
              </a:rPr>
              <a:t>George</a:t>
            </a:r>
            <a:r>
              <a:rPr lang="en-US" sz="2800" dirty="0" smtClean="0"/>
              <a:t>.  </a:t>
            </a:r>
            <a:r>
              <a:rPr lang="en-US" sz="2800" dirty="0" smtClean="0">
                <a:solidFill>
                  <a:srgbClr val="FF0000"/>
                </a:solidFill>
              </a:rPr>
              <a:t>Washington</a:t>
            </a:r>
            <a:r>
              <a:rPr lang="en-US" sz="2800" dirty="0" smtClean="0"/>
              <a:t> is where he is from.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4659" y="1192456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Since each is a model, the output of 1 is used in the next.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3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dirty="0" err="1" smtClean="0"/>
              <a:t>openNLP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497724"/>
            <a:ext cx="63722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Examples are hard to come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Documentation is not good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</a:t>
            </a:r>
            <a:r>
              <a:rPr lang="en-US" sz="2800" dirty="0" smtClean="0">
                <a:latin typeface="Avenir Light"/>
                <a:cs typeface="Avenir Light"/>
                <a:hlinkClick r:id="rId2"/>
              </a:rPr>
              <a:t>rpubs.com/lmullen/nlp-chapter</a:t>
            </a:r>
            <a:endParaRPr lang="en-US" sz="2800" dirty="0">
              <a:latin typeface="Avenir Light"/>
              <a:cs typeface="Avenir Light"/>
            </a:endParaRPr>
          </a:p>
        </p:txBody>
      </p:sp>
      <p:pic>
        <p:nvPicPr>
          <p:cNvPr id="2050" name="Picture 2" descr="Image result for documentation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5"/>
          <a:stretch/>
        </p:blipFill>
        <p:spPr bwMode="auto">
          <a:xfrm>
            <a:off x="2190750" y="3325265"/>
            <a:ext cx="4762500" cy="26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Nuances of </a:t>
            </a:r>
            <a:r>
              <a:rPr lang="en-US" dirty="0" err="1" smtClean="0"/>
              <a:t>openNLP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7" y="1664904"/>
            <a:ext cx="6391275" cy="1352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139" y="1261241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Load the ML models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118" y="3242441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A new class “String” (mind the caps)</a:t>
            </a:r>
            <a:endParaRPr lang="en-US" b="1" u="sng" dirty="0">
              <a:solidFill>
                <a:srgbClr val="FFC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3" y="3636251"/>
            <a:ext cx="173355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85" y="4743122"/>
            <a:ext cx="6191250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098" y="4372303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Annotate the text with the models (mind the order)</a:t>
            </a:r>
            <a:endParaRPr 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3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pic>
        <p:nvPicPr>
          <p:cNvPr id="3074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5" y="2002221"/>
            <a:ext cx="3178211" cy="30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2249" y="1232337"/>
            <a:ext cx="8560676" cy="6122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Annotate is used in ggplot2 SO you must  declare a namespace  NLP::annotate(…) or ensure ggplot2 is not loaded in your environment!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972911" y="2371637"/>
            <a:ext cx="5013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y = mpg))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+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("text", x = 4, y = 25, label = "Some text")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160" y="4004442"/>
            <a:ext cx="50545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annotations &lt;-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allEmails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]],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list(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sentTokenAnnotator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posTagAnnotator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locations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organizations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6542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perform Named Entity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096814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_NER_syntaticParsing.R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245672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795463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8261" y="5803084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xmlns="" id="{400668B5-1689-45BD-A3E9-6F4F8F3839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385374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5130A-DDAC-431A-99E7-E6F18A49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Within Syntactic Parsing, 2 example methods.</a:t>
            </a:r>
            <a:endParaRPr lang="en-US" dirty="0"/>
          </a:p>
        </p:txBody>
      </p:sp>
      <p:pic>
        <p:nvPicPr>
          <p:cNvPr id="3" name="Picture 2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69" y="2380593"/>
            <a:ext cx="272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Universal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StanfordOpenNLP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5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60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E50053A-985D-4630-B0A6-E9D07ABF357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087358" y="2579132"/>
            <a:ext cx="1939704" cy="4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1A54E53-0E80-4C3D-B5B6-2C759760C223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694342" y="2579132"/>
            <a:ext cx="33272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553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597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FB6EE0-953A-476A-9138-366D67607D49}"/>
              </a:ext>
            </a:extLst>
          </p:cNvPr>
          <p:cNvSpPr txBox="1"/>
          <p:nvPr/>
        </p:nvSpPr>
        <p:spPr>
          <a:xfrm>
            <a:off x="6096000" y="42466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1493302" cy="50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2ECF0B-19E4-4709-A964-BA2D802A32D0}"/>
              </a:ext>
            </a:extLst>
          </p:cNvPr>
          <p:cNvSpPr txBox="1"/>
          <p:nvPr/>
        </p:nvSpPr>
        <p:spPr>
          <a:xfrm>
            <a:off x="6221675" y="3999508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982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9B9087-EA30-4D22-B780-6F586CA1CE02}"/>
              </a:ext>
            </a:extLst>
          </p:cNvPr>
          <p:cNvSpPr txBox="1"/>
          <p:nvPr/>
        </p:nvSpPr>
        <p:spPr>
          <a:xfrm>
            <a:off x="2277269" y="2209800"/>
            <a:ext cx="458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hot coffee with cream.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9" y="2579132"/>
            <a:ext cx="2133591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572000" y="2579132"/>
            <a:ext cx="304803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87765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FB6EE0-953A-476A-9138-366D67607D49}"/>
              </a:ext>
            </a:extLst>
          </p:cNvPr>
          <p:cNvSpPr txBox="1"/>
          <p:nvPr/>
        </p:nvSpPr>
        <p:spPr>
          <a:xfrm>
            <a:off x="7239000" y="4284887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2636302" cy="54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2ECF0B-19E4-4709-A964-BA2D802A32D0}"/>
              </a:ext>
            </a:extLst>
          </p:cNvPr>
          <p:cNvSpPr txBox="1"/>
          <p:nvPr/>
        </p:nvSpPr>
        <p:spPr>
          <a:xfrm>
            <a:off x="7364675" y="4037793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149FB03-2246-44E7-AE43-748F710ED3CA}"/>
              </a:ext>
            </a:extLst>
          </p:cNvPr>
          <p:cNvSpPr txBox="1"/>
          <p:nvPr/>
        </p:nvSpPr>
        <p:spPr>
          <a:xfrm>
            <a:off x="5377673" y="556245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 noun constituent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FCFB595-A406-498D-A14E-D8AFCD89566A}"/>
              </a:ext>
            </a:extLst>
          </p:cNvPr>
          <p:cNvSpPr txBox="1"/>
          <p:nvPr/>
        </p:nvSpPr>
        <p:spPr>
          <a:xfrm>
            <a:off x="5656745" y="52416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9D52926A-DB97-42BE-8B67-1A57ECA03CD0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5909379" y="4654219"/>
            <a:ext cx="1712739" cy="5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237DE49-CF44-49A9-B14E-82F8B779E5BF}"/>
              </a:ext>
            </a:extLst>
          </p:cNvPr>
          <p:cNvSpPr txBox="1"/>
          <p:nvPr/>
        </p:nvSpPr>
        <p:spPr>
          <a:xfrm>
            <a:off x="7487832" y="557339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DBE4C30-FE5A-4400-A54B-FA0B3153E1DB}"/>
              </a:ext>
            </a:extLst>
          </p:cNvPr>
          <p:cNvSpPr txBox="1"/>
          <p:nvPr/>
        </p:nvSpPr>
        <p:spPr>
          <a:xfrm>
            <a:off x="7766904" y="5252634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cream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6355941-69BF-4840-BA60-A74A3D9A470A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7622118" y="4654219"/>
            <a:ext cx="764604" cy="59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0F158D-78E4-4AE9-B6F3-23C672AE9B08}"/>
              </a:ext>
            </a:extLst>
          </p:cNvPr>
          <p:cNvSpPr txBox="1"/>
          <p:nvPr/>
        </p:nvSpPr>
        <p:spPr>
          <a:xfrm>
            <a:off x="257654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Noun Phrase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22183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5614</TotalTime>
  <Words>998</Words>
  <Application>Microsoft Office PowerPoint</Application>
  <PresentationFormat>On-screen Show (4:3)</PresentationFormat>
  <Paragraphs>279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Unicode MS</vt:lpstr>
      <vt:lpstr>Arial</vt:lpstr>
      <vt:lpstr>Avenir Light</vt:lpstr>
      <vt:lpstr>Calibri</vt:lpstr>
      <vt:lpstr>Calibri Light</vt:lpstr>
      <vt:lpstr>Consolas</vt:lpstr>
      <vt:lpstr>1_Office Theme</vt:lpstr>
      <vt:lpstr>TM: syntactic Parsing</vt:lpstr>
      <vt:lpstr>Agenda</vt:lpstr>
      <vt:lpstr>Remember this?!</vt:lpstr>
      <vt:lpstr>Within Syntactic Parsing, 2 example methods.</vt:lpstr>
      <vt:lpstr>Context Free Grammars</vt:lpstr>
      <vt:lpstr>Context Free Grammars</vt:lpstr>
      <vt:lpstr>Context Free Grammars</vt:lpstr>
      <vt:lpstr>Context Free Grammars</vt:lpstr>
      <vt:lpstr>Context Free Grammars</vt:lpstr>
      <vt:lpstr>Dependency View</vt:lpstr>
      <vt:lpstr>Dependency View</vt:lpstr>
      <vt:lpstr>Dependency View</vt:lpstr>
      <vt:lpstr>Dependency View</vt:lpstr>
      <vt:lpstr>Dependency View</vt:lpstr>
      <vt:lpstr>Dependency View</vt:lpstr>
      <vt:lpstr>Universal Dependencies</vt:lpstr>
      <vt:lpstr>Institute of formal &amp; applies linguistics: UDPipe</vt:lpstr>
      <vt:lpstr>Open D_UD_syntacticParsing.R</vt:lpstr>
      <vt:lpstr>Instead of manually annotated tree files…</vt:lpstr>
      <vt:lpstr>Apache NLP is a java ML open source project</vt:lpstr>
      <vt:lpstr>Annotation Models</vt:lpstr>
      <vt:lpstr>PowerPoint Presentation</vt:lpstr>
      <vt:lpstr>library(openNLP)</vt:lpstr>
      <vt:lpstr>Nuances of openNLP</vt:lpstr>
      <vt:lpstr>Another TRAP!</vt:lpstr>
      <vt:lpstr>Let’s perform Named Entity Recognition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303</cp:revision>
  <dcterms:created xsi:type="dcterms:W3CDTF">2018-05-23T17:24:59Z</dcterms:created>
  <dcterms:modified xsi:type="dcterms:W3CDTF">2019-11-20T05:17:54Z</dcterms:modified>
</cp:coreProperties>
</file>