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593" r:id="rId2"/>
    <p:sldId id="807" r:id="rId3"/>
    <p:sldId id="810" r:id="rId4"/>
    <p:sldId id="811" r:id="rId5"/>
    <p:sldId id="812" r:id="rId6"/>
    <p:sldId id="813" r:id="rId7"/>
    <p:sldId id="814" r:id="rId8"/>
    <p:sldId id="822" r:id="rId9"/>
    <p:sldId id="823" r:id="rId10"/>
    <p:sldId id="824" r:id="rId11"/>
    <p:sldId id="836" r:id="rId12"/>
    <p:sldId id="837" r:id="rId13"/>
    <p:sldId id="831" r:id="rId14"/>
    <p:sldId id="838" r:id="rId15"/>
    <p:sldId id="839" r:id="rId16"/>
    <p:sldId id="840" r:id="rId17"/>
    <p:sldId id="842" r:id="rId18"/>
    <p:sldId id="846" r:id="rId19"/>
    <p:sldId id="849" r:id="rId20"/>
    <p:sldId id="850" r:id="rId21"/>
    <p:sldId id="851" r:id="rId22"/>
    <p:sldId id="845" r:id="rId23"/>
    <p:sldId id="844" r:id="rId24"/>
    <p:sldId id="853" r:id="rId25"/>
    <p:sldId id="833" r:id="rId26"/>
    <p:sldId id="854" r:id="rId27"/>
    <p:sldId id="857" r:id="rId28"/>
    <p:sldId id="858" r:id="rId29"/>
    <p:sldId id="859" r:id="rId30"/>
    <p:sldId id="832" r:id="rId31"/>
    <p:sldId id="855" r:id="rId32"/>
    <p:sldId id="860" r:id="rId33"/>
    <p:sldId id="856" r:id="rId34"/>
    <p:sldId id="83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085304"/>
        <c:axId val="414081384"/>
      </c:scatterChart>
      <c:valAx>
        <c:axId val="414085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081384"/>
        <c:crosses val="autoZero"/>
        <c:crossBetween val="midCat"/>
      </c:valAx>
      <c:valAx>
        <c:axId val="414081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085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082952"/>
        <c:axId val="414080600"/>
      </c:scatterChart>
      <c:valAx>
        <c:axId val="4140829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080600"/>
        <c:crosses val="autoZero"/>
        <c:crossBetween val="midCat"/>
      </c:valAx>
      <c:valAx>
        <c:axId val="414080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082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088048"/>
        <c:axId val="414084520"/>
      </c:scatterChart>
      <c:valAx>
        <c:axId val="4140880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084520"/>
        <c:crosses val="autoZero"/>
        <c:crossBetween val="midCat"/>
      </c:valAx>
      <c:valAx>
        <c:axId val="414084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088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086872"/>
        <c:axId val="414086088"/>
      </c:scatterChart>
      <c:valAx>
        <c:axId val="4140868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086088"/>
        <c:crosses val="autoZero"/>
        <c:crossBetween val="midCat"/>
      </c:valAx>
      <c:valAx>
        <c:axId val="414086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086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000704"/>
        <c:axId val="313191824"/>
      </c:scatterChart>
      <c:valAx>
        <c:axId val="3130007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191824"/>
        <c:crosses val="autoZero"/>
        <c:crossBetween val="midCat"/>
      </c:valAx>
      <c:valAx>
        <c:axId val="313191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00070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878272"/>
        <c:axId val="415877488"/>
      </c:scatterChart>
      <c:valAx>
        <c:axId val="4158782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77488"/>
        <c:crosses val="autoZero"/>
        <c:crossBetween val="midCat"/>
      </c:valAx>
      <c:valAx>
        <c:axId val="415877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7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875136"/>
        <c:axId val="415876704"/>
      </c:scatterChart>
      <c:valAx>
        <c:axId val="4158751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76704"/>
        <c:crosses val="autoZero"/>
        <c:crossBetween val="midCat"/>
      </c:valAx>
      <c:valAx>
        <c:axId val="415876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75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875528"/>
        <c:axId val="415880232"/>
      </c:scatterChart>
      <c:valAx>
        <c:axId val="415875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80232"/>
        <c:crosses val="autoZero"/>
        <c:crossBetween val="midCat"/>
      </c:valAx>
      <c:valAx>
        <c:axId val="415880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75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875920"/>
        <c:axId val="415880624"/>
      </c:scatterChart>
      <c:valAx>
        <c:axId val="415875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80624"/>
        <c:crosses val="autoZero"/>
        <c:crossBetween val="midCat"/>
      </c:valAx>
      <c:valAx>
        <c:axId val="415880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75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11/19/2019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11/19/2019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11/19/2019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11/19/2019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11/19/2019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11/19/2019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11/19/2019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0492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Mining: Unsupervised Clustering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Mining for Business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="" xmlns:a16="http://schemas.microsoft.com/office/drawing/2014/main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11" y="2720974"/>
            <a:ext cx="2991139" cy="297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3 Clusters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961576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3 clusters…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85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104615">
            <a:off x="1302943" y="2097811"/>
            <a:ext cx="3388612" cy="1622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2454577" y="3364960"/>
            <a:ext cx="3388612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cost &amp; </a:t>
            </a:r>
          </a:p>
          <a:p>
            <a:pPr algn="ctr"/>
            <a:r>
              <a:rPr lang="en-US" sz="1200" dirty="0" smtClean="0"/>
              <a:t>low sales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9742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cost &amp; </a:t>
            </a:r>
          </a:p>
          <a:p>
            <a:pPr algn="ctr"/>
            <a:r>
              <a:rPr lang="en-US" sz="1200" dirty="0" smtClean="0"/>
              <a:t>high sales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9256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Mid cost &amp; </a:t>
            </a:r>
          </a:p>
          <a:p>
            <a:pPr algn="ctr"/>
            <a:r>
              <a:rPr lang="en-US" sz="1200" dirty="0" smtClean="0"/>
              <a:t>Mid sales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43793"/>
              </p:ext>
            </p:extLst>
          </p:nvPr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Scale each vector to one so a unit of measure doesn’t dominate </a:t>
            </a:r>
            <a:r>
              <a:rPr lang="en-US" sz="1600" dirty="0" err="1" smtClean="0"/>
              <a:t>ie</a:t>
            </a:r>
            <a:r>
              <a:rPr lang="en-US" sz="1600" dirty="0" smtClean="0"/>
              <a:t> # of rooms in a house vs </a:t>
            </a:r>
            <a:r>
              <a:rPr lang="en-US" sz="1600" dirty="0" err="1" smtClean="0"/>
              <a:t>sq</a:t>
            </a:r>
            <a:r>
              <a:rPr lang="en-US" sz="1600" dirty="0" smtClean="0"/>
              <a:t>-Meter of house</a:t>
            </a:r>
            <a:endParaRPr lang="en-US" sz="16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 smtClean="0"/>
              <a:t> </a:t>
            </a:r>
            <a:endParaRPr lang="en-US" altLang="en-US"/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90" y="3353304"/>
            <a:ext cx="2355176" cy="26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 smtClean="0"/>
              <a:t>Refresher remember KNN?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957144" cy="291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7166068" y="3433136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81340" y="36896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72849" y="40391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9302" y="35546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4783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Remember Pythagorean Theorem?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</a:t>
            </a:r>
            <a:r>
              <a:rPr lang="en-US" baseline="30000" smtClean="0"/>
              <a:t>2</a:t>
            </a:r>
            <a:r>
              <a:rPr lang="en-US" smtClean="0"/>
              <a:t>+B</a:t>
            </a:r>
            <a:r>
              <a:rPr lang="en-US" baseline="30000" smtClean="0"/>
              <a:t>2</a:t>
            </a:r>
            <a:r>
              <a:rPr lang="en-US" smtClean="0"/>
              <a:t>=C</a:t>
            </a:r>
            <a:r>
              <a:rPr lang="en-US" baseline="30000" smtClean="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26814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Example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363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centroid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04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the distance from each point to each centroid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25987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Pts assigned to closest centroid.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Cluster “3”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Cluster “1”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3652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the MEAN AVERAGE distance among assigned pts to centroid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“2”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“2”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“2”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“3”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06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the centroid to the average distance among all assigned points </a:t>
            </a:r>
            <a:endParaRPr lang="en-US" dirty="0"/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51283" y="3121573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88221" y="3736428"/>
            <a:ext cx="425669" cy="2995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2494"/>
              </p:ext>
            </p:extLst>
          </p:nvPr>
        </p:nvGraphicFramePr>
        <p:xfrm>
          <a:off x="628650" y="1111250"/>
          <a:ext cx="7887506" cy="14878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K-Means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Spherical K-Means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 smtClean="0"/>
              <a:t>K Means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2121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sp>
        <p:nvSpPr>
          <p:cNvPr id="27" name="5-Point Star 26"/>
          <p:cNvSpPr/>
          <p:nvPr/>
        </p:nvSpPr>
        <p:spPr>
          <a:xfrm>
            <a:off x="4351283" y="3121573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8" y="2569779"/>
            <a:ext cx="3720661" cy="252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Since “3” moved, this </a:t>
            </a:r>
            <a:r>
              <a:rPr lang="en-US" sz="1400" dirty="0" err="1" smtClean="0"/>
              <a:t>pt</a:t>
            </a:r>
            <a:r>
              <a:rPr lang="en-US" sz="1400" dirty="0" smtClean="0"/>
              <a:t> is </a:t>
            </a:r>
            <a:r>
              <a:rPr lang="en-US" sz="1400" dirty="0" smtClean="0"/>
              <a:t>now assigned </a:t>
            </a:r>
            <a:r>
              <a:rPr lang="en-US" sz="1400" dirty="0" smtClean="0"/>
              <a:t>to “2” 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1429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new </a:t>
            </a:r>
            <a:r>
              <a:rPr lang="en-US" sz="1600" dirty="0" err="1" smtClean="0"/>
              <a:t>pt</a:t>
            </a:r>
            <a:r>
              <a:rPr lang="en-US" sz="1600" dirty="0" smtClean="0"/>
              <a:t> assignments again moves the centroid.  The process repeats until no reassignments occur after moving the centroids (convergence).</a:t>
            </a:r>
            <a:endParaRPr lang="en-US" sz="1600" dirty="0"/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51283" y="3121573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88221" y="3736428"/>
            <a:ext cx="425669" cy="2995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</a:t>
            </a:r>
            <a:r>
              <a:rPr lang="en-US" dirty="0" smtClean="0"/>
              <a:t>clustering </a:t>
            </a:r>
            <a:r>
              <a:rPr lang="en-US" dirty="0"/>
              <a:t>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</a:t>
            </a:r>
            <a:r>
              <a:rPr lang="en-US" sz="1600" dirty="0" smtClean="0"/>
              <a:t># of </a:t>
            </a:r>
            <a:r>
              <a:rPr lang="en-US" sz="1600" dirty="0"/>
              <a:t>rooms in a house vs </a:t>
            </a:r>
            <a:r>
              <a:rPr lang="en-US" sz="1600" dirty="0" err="1"/>
              <a:t>sq</a:t>
            </a:r>
            <a:r>
              <a:rPr lang="en-US" sz="1600" dirty="0"/>
              <a:t>-Meter of </a:t>
            </a:r>
            <a:r>
              <a:rPr lang="en-US" sz="1600" dirty="0" smtClean="0"/>
              <a:t>house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“first/second”.  Luckily w/text this is not an issue!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4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Open </a:t>
            </a:r>
            <a:r>
              <a:rPr lang="en-US" sz="3200" dirty="0" err="1"/>
              <a:t>A</a:t>
            </a:r>
            <a:r>
              <a:rPr lang="en-US" sz="3200" dirty="0" err="1" smtClean="0"/>
              <a:t>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23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Centroid </a:t>
            </a:r>
            <a:r>
              <a:rPr lang="en-US" dirty="0"/>
              <a:t>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this example a centroid would be “pulled” away from the actual cluster D1,D4 &amp; D3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 of 1,2,3,4,5,</a:t>
            </a:r>
            <a:r>
              <a:rPr lang="en-US" u="sng" dirty="0" smtClean="0"/>
              <a:t>60</a:t>
            </a:r>
            <a:r>
              <a:rPr lang="en-US" dirty="0" smtClean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 of 1,2,3,4,5,</a:t>
            </a:r>
            <a:r>
              <a:rPr lang="en-US" u="sng" dirty="0" smtClean="0"/>
              <a:t>60</a:t>
            </a:r>
            <a:r>
              <a:rPr lang="en-US" dirty="0" smtClean="0"/>
              <a:t> = 3.5 (closer to more points in vector space)</a:t>
            </a:r>
            <a:endParaRPr lang="en-US" dirty="0"/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63796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Open </a:t>
            </a:r>
            <a:r>
              <a:rPr lang="en-US" sz="3200" dirty="0" err="1">
                <a:solidFill>
                  <a:schemeClr val="bg1"/>
                </a:solidFill>
              </a:rPr>
              <a:t>B</a:t>
            </a:r>
            <a:r>
              <a:rPr lang="en-US" sz="3200" dirty="0" err="1" smtClean="0">
                <a:solidFill>
                  <a:schemeClr val="bg1"/>
                </a:solidFill>
              </a:rPr>
              <a:t>_kmediods.R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Vs Spherical </a:t>
            </a:r>
            <a:r>
              <a:rPr lang="en-US" dirty="0"/>
              <a:t>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540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D2 &amp; D4 refer to “text” and “mining” in equal proportions like </a:t>
            </a:r>
            <a:r>
              <a:rPr lang="en-US" dirty="0" smtClean="0"/>
              <a:t>my text </a:t>
            </a:r>
            <a:r>
              <a:rPr lang="en-US" dirty="0" smtClean="0"/>
              <a:t>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D2 </a:t>
            </a:r>
            <a:r>
              <a:rPr lang="en-US" dirty="0" smtClean="0"/>
              <a:t>is many times longer than the other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D3 refers to “mining” </a:t>
            </a:r>
            <a:r>
              <a:rPr lang="en-US" dirty="0" err="1" smtClean="0"/>
              <a:t>ie</a:t>
            </a:r>
            <a:r>
              <a:rPr lang="en-US" dirty="0" smtClean="0"/>
              <a:t> minerals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Using Euclidean Distance D1</a:t>
            </a:r>
            <a:r>
              <a:rPr lang="en-US" sz="1600" dirty="0" smtClean="0"/>
              <a:t>, D4, D3 probably appear as 1 cluster w/D2 standing alone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measure 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Euclidean</a:t>
            </a:r>
            <a:r>
              <a:rPr lang="en-US" dirty="0" smtClean="0"/>
              <a:t>: How dissimilar are documents?</a:t>
            </a:r>
          </a:p>
          <a:p>
            <a:r>
              <a:rPr lang="en-US" b="1" dirty="0" smtClean="0"/>
              <a:t>Cosine</a:t>
            </a:r>
            <a:r>
              <a:rPr lang="en-US" dirty="0" smtClean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0,1,2,6,1,0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309" y="3058517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10" y="1170918"/>
            <a:ext cx="2371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360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Cosine</a:t>
            </a:r>
            <a:r>
              <a:rPr lang="en-US" dirty="0" smtClean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167113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Doc1: 1,0,3,6,7,0</a:t>
            </a:r>
          </a:p>
          <a:p>
            <a:r>
              <a:rPr lang="en-US" dirty="0" smtClean="0"/>
              <a:t>Doc2: 0,1,2,6,1,0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5309" y="1418887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with a numeric Vector Representation from tokens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076" y="2480430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(1*0) + (0*1) + (3*2) + (6*6) + (7*1) + (0*0)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1076" y="2790485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+ 0 + 6+ 36+ 7+ 0 = 49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076" y="2170376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Calculate the “dot product” of the vectors: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5310" y="3673366"/>
            <a:ext cx="4881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 smtClean="0">
                <a:solidFill>
                  <a:srgbClr val="FFC000"/>
                </a:solidFill>
              </a:rPr>
              <a:t>63.1</a:t>
            </a:r>
            <a:endParaRPr lang="en-US" u="sng" dirty="0">
              <a:solidFill>
                <a:srgbClr val="FFC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10" y="1170918"/>
            <a:ext cx="2371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040520"/>
            <a:ext cx="360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Cosine</a:t>
            </a:r>
            <a:r>
              <a:rPr lang="en-US" dirty="0" smtClean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1545007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Doc1: 1,0,3,6,7,0</a:t>
            </a:r>
          </a:p>
          <a:p>
            <a:r>
              <a:rPr lang="en-US" dirty="0" smtClean="0"/>
              <a:t>Doc2: 0,1,2,6,1,0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5309" y="1292759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with a numeric Vector Representation from tokens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076" y="2638087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(1*0) + (0*1) + (3*2) + (6*6) + (7*1) + (0*0)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1076" y="2948142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+ 0 + 6+ 36+ 7+ 0 = </a:t>
            </a:r>
            <a:r>
              <a:rPr lang="en-US" dirty="0" smtClean="0">
                <a:solidFill>
                  <a:srgbClr val="FF0000"/>
                </a:solidFill>
              </a:rPr>
              <a:t>49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076" y="2328033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Calculate the “dot product” of the vectors: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5310" y="3405344"/>
            <a:ext cx="4881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Calculate the magnitude for a document</a:t>
            </a:r>
          </a:p>
          <a:p>
            <a:r>
              <a:rPr lang="en-US" dirty="0" smtClean="0"/>
              <a:t>Doc1: (1*1) + (0*0 )+ (3*3) + (6*6) + (7*7 )+ (0*0) </a:t>
            </a:r>
          </a:p>
          <a:p>
            <a:r>
              <a:rPr lang="en-US" dirty="0" smtClean="0"/>
              <a:t>1 + 0 + 9 + 36 + 49 + 0 = 95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(95) = 9.7</a:t>
            </a:r>
          </a:p>
          <a:p>
            <a:r>
              <a:rPr lang="en-US" dirty="0" smtClean="0"/>
              <a:t>Doc2: (0*0)+(1*1)+(2*2)+(6*6)+(1*1) + (0*0)</a:t>
            </a:r>
          </a:p>
          <a:p>
            <a:r>
              <a:rPr lang="en-US" dirty="0" smtClean="0"/>
              <a:t>0 + 1 + 4 + 36 + 1 + 0 = 42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(42) = 6.4 </a:t>
            </a:r>
          </a:p>
          <a:p>
            <a:r>
              <a:rPr lang="en-US" dirty="0"/>
              <a:t>9.7 * 6.4 = </a:t>
            </a:r>
            <a:r>
              <a:rPr lang="en-US" dirty="0">
                <a:solidFill>
                  <a:srgbClr val="FF0000"/>
                </a:solidFill>
              </a:rPr>
              <a:t>63.1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013" y="5754415"/>
            <a:ext cx="367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 smtClean="0">
                <a:solidFill>
                  <a:srgbClr val="FFC000"/>
                </a:solidFill>
              </a:rPr>
              <a:t>= 0.77</a:t>
            </a:r>
            <a:endParaRPr lang="en-US" u="sng" dirty="0">
              <a:solidFill>
                <a:srgbClr val="FFC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10" y="1170918"/>
            <a:ext cx="2371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</a:t>
            </a:r>
            <a:r>
              <a:rPr lang="en-US" dirty="0" smtClean="0"/>
              <a:t>0,1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" y="5969877"/>
            <a:ext cx="8823960" cy="320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Using cosines now D4, D2 represent a cluster as expected and you may have to declare add another K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641835" cy="3668843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Euclidean</a:t>
            </a:r>
            <a:r>
              <a:rPr lang="en-US" dirty="0" smtClean="0"/>
              <a:t>: How dissimilar are documents?</a:t>
            </a:r>
          </a:p>
          <a:p>
            <a:r>
              <a:rPr lang="en-US" b="1" dirty="0" smtClean="0"/>
              <a:t>Cosine</a:t>
            </a:r>
            <a:r>
              <a:rPr lang="en-US" dirty="0" smtClean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53959" y="31688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similar to the cosine similarity is closer to 1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0" idx="6"/>
          </p:cNvCxnSpPr>
          <p:nvPr/>
        </p:nvCxnSpPr>
        <p:spPr>
          <a:xfrm flipH="1">
            <a:off x="5294413" y="3515710"/>
            <a:ext cx="743780" cy="19973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763900" y="1594579"/>
            <a:ext cx="7616201" cy="366884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51339" y="5102772"/>
            <a:ext cx="338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Big distance D4 to D2 means they are far apart.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60428" y="5102772"/>
            <a:ext cx="312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D4:D1  Small angle distance so the cosine similarity will get closer to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Jeopardy Data Set Explanation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050" name="Picture 2" descr="Image result for jeopar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5" y="1340858"/>
            <a:ext cx="5535777" cy="311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0020" y="5969877"/>
            <a:ext cx="8823960" cy="320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Jeopardy is a US game show that contestants “ask  the question to the stated answer to earn money.</a:t>
            </a:r>
            <a:endParaRPr lang="en-US" sz="1600" dirty="0"/>
          </a:p>
        </p:txBody>
      </p:sp>
      <p:pic>
        <p:nvPicPr>
          <p:cNvPr id="2052" name="Picture 4" descr="Image result for jeopar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10" y="2950943"/>
            <a:ext cx="4987241" cy="269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347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78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C</a:t>
            </a:r>
            <a:r>
              <a:rPr lang="en-US" sz="2400" dirty="0" err="1" smtClean="0"/>
              <a:t>_spherical_kmeans.R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52415D-80F9-4EB9-8BA7-C2A978A6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AD8764D-2274-4DF5-958E-CF9BB346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D33D3F6-DAA2-438C-8852-DCC7AB6E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33A2DF-7076-4BB0-8206-0B505361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B25324-6EF1-4D65-9C1A-DB49D24BFFAF}"/>
              </a:ext>
            </a:extLst>
          </p:cNvPr>
          <p:cNvSpPr txBox="1"/>
          <p:nvPr/>
        </p:nvSpPr>
        <p:spPr>
          <a:xfrm>
            <a:off x="300831" y="1397675"/>
            <a:ext cx="4845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Holiday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Read the </a:t>
            </a:r>
            <a:r>
              <a:rPr lang="en-US" i="1" dirty="0"/>
              <a:t>ethics articles </a:t>
            </a:r>
            <a:r>
              <a:rPr lang="en-US" i="1" dirty="0" smtClean="0"/>
              <a:t>provided for next class!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Final Reflection Essay</a:t>
            </a:r>
            <a:endParaRPr lang="en-US" dirty="0"/>
          </a:p>
        </p:txBody>
      </p:sp>
      <p:pic>
        <p:nvPicPr>
          <p:cNvPr id="9218" name="Picture 2" descr="Image result for professor meme">
            <a:extLst>
              <a:ext uri="{FF2B5EF4-FFF2-40B4-BE49-F238E27FC236}">
                <a16:creationId xmlns="" xmlns:a16="http://schemas.microsoft.com/office/drawing/2014/main" id="{5D0EA8E1-0165-4C0D-911D-97F50C9A0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166284"/>
            <a:ext cx="4057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=""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=""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=""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3206413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=""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=""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=""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=""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=""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231969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=""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2319692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=""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=""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=""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=""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=""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=""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3061733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=""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468946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=""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=""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=""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=""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=""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=""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=""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=""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=""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=""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=""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=""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=""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</a:t>
            </a:r>
            <a:r>
              <a:rPr lang="en-US" sz="2000" dirty="0" smtClean="0"/>
              <a:t>revenue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</a:t>
            </a:r>
            <a:r>
              <a:rPr lang="en-US" altLang="en-US" dirty="0" smtClean="0">
                <a:latin typeface="Franklin Gothic Book" pitchFamily="34" charset="0"/>
              </a:rPr>
              <a:t>clustering, data </a:t>
            </a:r>
            <a:r>
              <a:rPr lang="en-US" altLang="en-US" dirty="0">
                <a:latin typeface="Franklin Gothic Book" pitchFamily="34" charset="0"/>
              </a:rPr>
              <a:t>reduction &amp; exploration,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=""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=""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=""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3000376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=""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=""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=""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=""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=""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971800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=""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=""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=""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=""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=""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3287149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=""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227683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=""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2276831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=""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893485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=""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=""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=""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=""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=""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=""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=""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=""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5840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=""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5840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=""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584050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In new data find the customers/observations that most likely are part of a particular cluster.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=""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2276832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=""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3398995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=""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227683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=""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748906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=""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3203743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=""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=""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636616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=""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741422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=""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="" xmlns:a16="http://schemas.microsoft.com/office/drawing/2014/main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6" y="3117194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observed customer personas exist in our customer data?</a:t>
            </a:r>
            <a:endParaRPr lang="en-US" dirty="0"/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="" xmlns:a16="http://schemas.microsoft.com/office/drawing/2014/main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54" y="2966485"/>
            <a:ext cx="3029931" cy="231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6410</TotalTime>
  <Words>1687</Words>
  <Application>Microsoft Office PowerPoint</Application>
  <PresentationFormat>On-screen Show (4:3)</PresentationFormat>
  <Paragraphs>352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Document</vt:lpstr>
      <vt:lpstr>Text Mining: Unsupervised Clustering Methods</vt:lpstr>
      <vt:lpstr>Agenda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ID 3 Clusters</vt:lpstr>
      <vt:lpstr>Intuition for 3 clusters…</vt:lpstr>
      <vt:lpstr>K-Means Unsupervised</vt:lpstr>
      <vt:lpstr>Quick Refresher remember KNN?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Cosine</vt:lpstr>
      <vt:lpstr>Cosine</vt:lpstr>
      <vt:lpstr>Spherical K-Means</vt:lpstr>
      <vt:lpstr>Side by Side</vt:lpstr>
      <vt:lpstr>Jeopardy Data Set Explanation</vt:lpstr>
      <vt:lpstr>PowerPoint Presentation</vt:lpstr>
      <vt:lpstr>Notes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379</cp:revision>
  <dcterms:created xsi:type="dcterms:W3CDTF">2018-05-23T17:24:59Z</dcterms:created>
  <dcterms:modified xsi:type="dcterms:W3CDTF">2019-11-20T04:42:53Z</dcterms:modified>
</cp:coreProperties>
</file>