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8"/>
  </p:notesMasterIdLst>
  <p:sldIdLst>
    <p:sldId id="258" r:id="rId2"/>
    <p:sldId id="260" r:id="rId3"/>
    <p:sldId id="299" r:id="rId4"/>
    <p:sldId id="300" r:id="rId5"/>
    <p:sldId id="301" r:id="rId6"/>
    <p:sldId id="30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0157"/>
  </p:normalViewPr>
  <p:slideViewPr>
    <p:cSldViewPr snapToGrid="0">
      <p:cViewPr varScale="1">
        <p:scale>
          <a:sx n="81" d="100"/>
          <a:sy n="81" d="100"/>
        </p:scale>
        <p:origin x="2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E5DFD-F7BF-A742-BB61-2B151C8124C4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DAD3F-2768-AC42-A5BB-AC00C7B6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8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14557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65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21094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>
                <a:solidFill>
                  <a:prstClr val="white">
                    <a:alpha val="99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alpha val="99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 anchor="ctr"/>
          <a:lstStyle>
            <a:lvl1pPr algn="l">
              <a:defRPr sz="22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81000" y="8382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280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0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sz="480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4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6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91993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51698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6381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8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0340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259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82509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74653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kU3NU89OFs" TargetMode="External"/><Relationship Id="rId2" Type="http://schemas.openxmlformats.org/officeDocument/2006/relationships/hyperlink" Target="http://www.iam.fmph.uniba.sk/institute/stehlikova/ts16/ex/ex02_bass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culty.biu.ac.il/~fruchtg/829/lec/6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Growth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0ED9C-A16E-4D40-A9AF-2F107786D716}"/>
              </a:ext>
            </a:extLst>
          </p:cNvPr>
          <p:cNvSpPr/>
          <p:nvPr/>
        </p:nvSpPr>
        <p:spPr>
          <a:xfrm>
            <a:off x="1232116" y="9360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http://www.iam.fmph.uniba.sk/institute/stehlikova/ts16/ex/ex02_bass.pdf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3F3BAF-C187-734A-A3ED-2BB17E731277}"/>
              </a:ext>
            </a:extLst>
          </p:cNvPr>
          <p:cNvSpPr/>
          <p:nvPr/>
        </p:nvSpPr>
        <p:spPr>
          <a:xfrm>
            <a:off x="1294109" y="21759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https://www.youtube.com/watch?v=tkU3NU89OFs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ABA137-8493-4241-AD36-9D1220692B80}"/>
              </a:ext>
            </a:extLst>
          </p:cNvPr>
          <p:cNvSpPr/>
          <p:nvPr/>
        </p:nvSpPr>
        <p:spPr>
          <a:xfrm>
            <a:off x="4456169" y="1586015"/>
            <a:ext cx="457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https://faculty.biu.ac.il/~fruchtg/829/lec/6.pdf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7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643938" cy="591477"/>
          </a:xfrm>
        </p:spPr>
        <p:txBody>
          <a:bodyPr/>
          <a:lstStyle/>
          <a:p>
            <a:r>
              <a:rPr lang="en-US" sz="2800" dirty="0"/>
              <a:t>Growth Models are a form of time series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EA26342-25F5-7349-AB5B-E09DA829D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pic>
        <p:nvPicPr>
          <p:cNvPr id="10" name="Picture 25">
            <a:extLst>
              <a:ext uri="{FF2B5EF4-FFF2-40B4-BE49-F238E27FC236}">
                <a16:creationId xmlns:a16="http://schemas.microsoft.com/office/drawing/2014/main" id="{7EE5CB59-0EF0-7640-A1AA-2A8E3746D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t="8288" r="3645" b="2832"/>
          <a:stretch/>
        </p:blipFill>
        <p:spPr bwMode="auto">
          <a:xfrm>
            <a:off x="229892" y="1383869"/>
            <a:ext cx="44196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43DDDF-B256-CE48-90F6-D48A5D65D449}"/>
              </a:ext>
            </a:extLst>
          </p:cNvPr>
          <p:cNvSpPr txBox="1"/>
          <p:nvPr/>
        </p:nvSpPr>
        <p:spPr>
          <a:xfrm>
            <a:off x="5083445" y="2154265"/>
            <a:ext cx="3471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Holt Winters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Series Decomposition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 Chapter 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Regression Based Forecasting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49CD4-3AB5-314F-B791-601AA002A86A}"/>
              </a:ext>
            </a:extLst>
          </p:cNvPr>
          <p:cNvSpPr/>
          <p:nvPr/>
        </p:nvSpPr>
        <p:spPr>
          <a:xfrm>
            <a:off x="5005953" y="1317356"/>
            <a:ext cx="3502616" cy="573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Based 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9ADD3A-8BE0-354D-86D1-ECFA696EF7C9}"/>
              </a:ext>
            </a:extLst>
          </p:cNvPr>
          <p:cNvSpPr/>
          <p:nvPr/>
        </p:nvSpPr>
        <p:spPr>
          <a:xfrm>
            <a:off x="4956875" y="3840995"/>
            <a:ext cx="3502616" cy="573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Driven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7C9650-EA0D-5244-A01F-FF36D2823F45}"/>
              </a:ext>
            </a:extLst>
          </p:cNvPr>
          <p:cNvSpPr txBox="1"/>
          <p:nvPr/>
        </p:nvSpPr>
        <p:spPr>
          <a:xfrm>
            <a:off x="4974956" y="4662405"/>
            <a:ext cx="3394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Forecasted value at period “n” is equal to some interactions of  x-variable inputs</a:t>
            </a:r>
          </a:p>
        </p:txBody>
      </p:sp>
    </p:spTree>
    <p:extLst>
      <p:ext uri="{BB962C8B-B14F-4D97-AF65-F5344CB8AC3E}">
        <p14:creationId xmlns:p14="http://schemas.microsoft.com/office/powerpoint/2010/main" val="30728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2AD31-9623-7048-BB1F-577CB081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754EBB-8142-9D44-BF94-53E1D419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109D0-6E1C-6448-AD1E-83FE76CF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D6451-7603-C24D-9BDB-1C5C07A6E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24EFA-6D1C-6A44-8DAC-AA0C40D35E26}"/>
              </a:ext>
            </a:extLst>
          </p:cNvPr>
          <p:cNvSpPr/>
          <p:nvPr/>
        </p:nvSpPr>
        <p:spPr>
          <a:xfrm>
            <a:off x="697417" y="1517542"/>
            <a:ext cx="7485687" cy="4184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 Based approaches do not have x-variable inputs.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7CE14-14F1-5341-92FA-A60469B39425}"/>
              </a:ext>
            </a:extLst>
          </p:cNvPr>
          <p:cNvSpPr txBox="1"/>
          <p:nvPr/>
        </p:nvSpPr>
        <p:spPr>
          <a:xfrm>
            <a:off x="728421" y="2185260"/>
            <a:ext cx="733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statistical, mathematical or other scientific model to approximate a data series.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B0906-66BC-8045-823D-823E2034CC5E}"/>
              </a:ext>
            </a:extLst>
          </p:cNvPr>
          <p:cNvSpPr txBox="1"/>
          <p:nvPr/>
        </p:nvSpPr>
        <p:spPr>
          <a:xfrm>
            <a:off x="710340" y="3391545"/>
            <a:ext cx="720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of the model are learned in training then used to generate forecasts.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94DC52-1ABA-DF42-881B-8FF87C9344C9}"/>
              </a:ext>
            </a:extLst>
          </p:cNvPr>
          <p:cNvSpPr txBox="1"/>
          <p:nvPr/>
        </p:nvSpPr>
        <p:spPr>
          <a:xfrm>
            <a:off x="645764" y="4675321"/>
            <a:ext cx="720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Can be used with few data points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0118C9-D0F8-BE49-A9DA-330E36C6D38E}"/>
              </a:ext>
            </a:extLst>
          </p:cNvPr>
          <p:cNvSpPr/>
          <p:nvPr/>
        </p:nvSpPr>
        <p:spPr>
          <a:xfrm>
            <a:off x="601844" y="5343040"/>
            <a:ext cx="7485687" cy="4184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Remember how we only had the time series to get level, trend &amp; seasonality?</a:t>
            </a:r>
          </a:p>
        </p:txBody>
      </p:sp>
    </p:spTree>
    <p:extLst>
      <p:ext uri="{BB962C8B-B14F-4D97-AF65-F5344CB8AC3E}">
        <p14:creationId xmlns:p14="http://schemas.microsoft.com/office/powerpoint/2010/main" val="226227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2AD31-9623-7048-BB1F-577CB081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754EBB-8142-9D44-BF94-53E1D419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model vs data driven forecasting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109D0-6E1C-6448-AD1E-83FE76CF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D6451-7603-C24D-9BDB-1C5C07A6E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24EFA-6D1C-6A44-8DAC-AA0C40D35E26}"/>
              </a:ext>
            </a:extLst>
          </p:cNvPr>
          <p:cNvSpPr/>
          <p:nvPr/>
        </p:nvSpPr>
        <p:spPr>
          <a:xfrm>
            <a:off x="588929" y="5191932"/>
            <a:ext cx="8028129" cy="8201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driven works when there is historical pattern, &amp; data can be trusted.  Model based approaches work when there is no/limited/lots of noise in the data.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7CE14-14F1-5341-92FA-A60469B39425}"/>
              </a:ext>
            </a:extLst>
          </p:cNvPr>
          <p:cNvSpPr txBox="1"/>
          <p:nvPr/>
        </p:nvSpPr>
        <p:spPr>
          <a:xfrm>
            <a:off x="185980" y="1565327"/>
            <a:ext cx="5129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Needs trustworthy historical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Variables are engineered as inputs i.e. month dummy variables lagged x days as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Apply a machine learning method like XGB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B0B91-3201-C541-ACF8-FB84976B3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790" y="1508932"/>
            <a:ext cx="3156058" cy="3156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43C8E9-3322-C149-9AB9-22335F0665B6}"/>
              </a:ext>
            </a:extLst>
          </p:cNvPr>
          <p:cNvSpPr txBox="1"/>
          <p:nvPr/>
        </p:nvSpPr>
        <p:spPr>
          <a:xfrm>
            <a:off x="136902" y="3143571"/>
            <a:ext cx="5129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Driven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Needs fewer data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Assumptions can be made for curve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Apply a curve fitting model like SIR</a:t>
            </a:r>
          </a:p>
        </p:txBody>
      </p:sp>
    </p:spTree>
    <p:extLst>
      <p:ext uri="{BB962C8B-B14F-4D97-AF65-F5344CB8AC3E}">
        <p14:creationId xmlns:p14="http://schemas.microsoft.com/office/powerpoint/2010/main" val="227953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9A71E-9717-054B-AC28-695E09E1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6BC739-46BB-0B4B-A294-F0A4D0EB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Gompertz</a:t>
            </a:r>
            <a:r>
              <a:rPr lang="en-US" dirty="0"/>
              <a:t> Growth Curves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02CAC-1116-374A-95A9-575883BD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F994-0D07-2941-840D-550D734EF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3A780-4775-C747-AC06-AC81C9636475}"/>
              </a:ext>
            </a:extLst>
          </p:cNvPr>
          <p:cNvSpPr txBox="1"/>
          <p:nvPr/>
        </p:nvSpPr>
        <p:spPr>
          <a:xfrm>
            <a:off x="1053885" y="1968285"/>
            <a:ext cx="4496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Product Forecasting with few data points</a:t>
            </a:r>
          </a:p>
          <a:p>
            <a:r>
              <a:rPr lang="en-US" dirty="0"/>
              <a:t>Assumes the population doesn’t grow</a:t>
            </a:r>
          </a:p>
          <a:p>
            <a:r>
              <a:rPr lang="en-US" dirty="0"/>
              <a:t>Double </a:t>
            </a:r>
            <a:r>
              <a:rPr lang="en-US" dirty="0" err="1"/>
              <a:t>expontential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AF5A87-7314-3047-B9D2-00661E7AE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08" y="2646443"/>
            <a:ext cx="4808830" cy="28554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F83720-F4E7-634B-8BE5-D67AD958B864}"/>
              </a:ext>
            </a:extLst>
          </p:cNvPr>
          <p:cNvSpPr txBox="1"/>
          <p:nvPr/>
        </p:nvSpPr>
        <p:spPr>
          <a:xfrm>
            <a:off x="0" y="3363132"/>
            <a:ext cx="48737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Facts about your business</a:t>
            </a:r>
          </a:p>
          <a:p>
            <a:r>
              <a:rPr lang="en-US" dirty="0"/>
              <a:t># You make HD TVs </a:t>
            </a:r>
          </a:p>
          <a:p>
            <a:r>
              <a:rPr lang="en-US" dirty="0"/>
              <a:t># Total televisions in use in 2002 = 248 million</a:t>
            </a:r>
          </a:p>
          <a:p>
            <a:r>
              <a:rPr lang="en-US" dirty="0"/>
              <a:t># </a:t>
            </a:r>
            <a:r>
              <a:rPr lang="en-US" dirty="0" err="1"/>
              <a:t>Analaog</a:t>
            </a:r>
            <a:r>
              <a:rPr lang="en-US" dirty="0"/>
              <a:t> Transmitter Power:  $44,000 per year</a:t>
            </a:r>
          </a:p>
          <a:p>
            <a:r>
              <a:rPr lang="en-US" dirty="0"/>
              <a:t># Analog Transmitter Site Lease:  $33,000 per year</a:t>
            </a:r>
          </a:p>
        </p:txBody>
      </p:sp>
    </p:spTree>
    <p:extLst>
      <p:ext uri="{BB962C8B-B14F-4D97-AF65-F5344CB8AC3E}">
        <p14:creationId xmlns:p14="http://schemas.microsoft.com/office/powerpoint/2010/main" val="37346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85452-B60D-2D41-BFE9-73D78FA8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B6CC0B-C794-8649-8A7A-62B2B947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 Models Find analog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DA898-EE09-034E-8A0E-F1427110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16A4-43A6-9E45-AAEE-EBED198ED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C9995C-CC2D-0843-B680-C7D9FD228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50" y="1219200"/>
            <a:ext cx="5727700" cy="44196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A7BED2-029E-FD41-94A2-5C0B90F36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156" y="318381"/>
            <a:ext cx="9144000" cy="61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7477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9608</TotalTime>
  <Words>343</Words>
  <Application>Microsoft Macintosh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Rockwell</vt:lpstr>
      <vt:lpstr>2_Office Theme</vt:lpstr>
      <vt:lpstr>Growth Models</vt:lpstr>
      <vt:lpstr>Growth Models are a form of time series forecasting</vt:lpstr>
      <vt:lpstr>Model Based</vt:lpstr>
      <vt:lpstr>When to use model vs data driven forecasting</vt:lpstr>
      <vt:lpstr>Gompertz Growth Curves</vt:lpstr>
      <vt:lpstr>BASS Models Find analog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Ethics With a Strong Data Focus</dc:title>
  <dc:creator>Edward Kwartler</dc:creator>
  <cp:lastModifiedBy>Edward Kwartler</cp:lastModifiedBy>
  <cp:revision>41</cp:revision>
  <dcterms:created xsi:type="dcterms:W3CDTF">2018-06-21T02:33:00Z</dcterms:created>
  <dcterms:modified xsi:type="dcterms:W3CDTF">2020-05-04T07:28:19Z</dcterms:modified>
</cp:coreProperties>
</file>