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66" r:id="rId27"/>
    <p:sldId id="347" r:id="rId28"/>
    <p:sldId id="367" r:id="rId29"/>
    <p:sldId id="348" r:id="rId30"/>
    <p:sldId id="308" r:id="rId31"/>
    <p:sldId id="368" r:id="rId32"/>
    <p:sldId id="369" r:id="rId33"/>
    <p:sldId id="370" r:id="rId34"/>
    <p:sldId id="371" r:id="rId35"/>
    <p:sldId id="372" r:id="rId36"/>
    <p:sldId id="358" r:id="rId37"/>
    <p:sldId id="359" r:id="rId38"/>
    <p:sldId id="360" r:id="rId39"/>
    <p:sldId id="309" r:id="rId40"/>
    <p:sldId id="311" r:id="rId41"/>
    <p:sldId id="313" r:id="rId42"/>
    <p:sldId id="314" r:id="rId43"/>
    <p:sldId id="316" r:id="rId44"/>
    <p:sldId id="350" r:id="rId45"/>
    <p:sldId id="318" r:id="rId46"/>
    <p:sldId id="364" r:id="rId47"/>
    <p:sldId id="319" r:id="rId48"/>
    <p:sldId id="320" r:id="rId49"/>
    <p:sldId id="321" r:id="rId50"/>
    <p:sldId id="322" r:id="rId51"/>
    <p:sldId id="323" r:id="rId52"/>
    <p:sldId id="324" r:id="rId53"/>
    <p:sldId id="365" r:id="rId54"/>
    <p:sldId id="351" r:id="rId55"/>
    <p:sldId id="331"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3974" autoAdjust="0"/>
  </p:normalViewPr>
  <p:slideViewPr>
    <p:cSldViewPr snapToGrid="0">
      <p:cViewPr varScale="1">
        <p:scale>
          <a:sx n="63" d="100"/>
          <a:sy n="63"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84"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Earlier bike lock &amp; balloons</a:t>
            </a:r>
            <a:r>
              <a:rPr lang="en-US" baseline="0" dirty="0" smtClean="0">
                <a:ea typeface="ＭＳ Ｐゴシック" pitchFamily="34" charset="-128"/>
              </a:rPr>
              <a:t> in relationship to cake mix &amp; candles, lift is exploring how often bike locks or balloon are purchased naturally outside of cake mix and candles.</a:t>
            </a:r>
            <a:endParaRPr lang="en-US" dirty="0"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36</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39</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40</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41</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42</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43</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45</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ＭＳ Ｐゴシック" pitchFamily="34" charset="-128"/>
              </a:rPr>
              <a:t>Like correlation coefficient, except do not subtract the means</a:t>
            </a:r>
          </a:p>
          <a:p>
            <a:r>
              <a:rPr lang="en-US" altLang="en-US" dirty="0" smtClean="0">
                <a:ea typeface="ＭＳ Ｐゴシック" pitchFamily="34" charset="-128"/>
              </a:rPr>
              <a:t>“</a:t>
            </a:r>
            <a:r>
              <a:rPr lang="en-US" dirty="0" smtClean="0">
                <a:ea typeface="ＭＳ Ｐゴシック" pitchFamily="34" charset="-128"/>
              </a:rPr>
              <a:t>Cold start</a:t>
            </a:r>
            <a:r>
              <a:rPr lang="en-US" altLang="en-US" dirty="0" smtClean="0">
                <a:ea typeface="ＭＳ Ｐゴシック" pitchFamily="34" charset="-128"/>
              </a:rPr>
              <a:t>”</a:t>
            </a:r>
            <a:r>
              <a:rPr lang="en-US" dirty="0" smtClean="0">
                <a:ea typeface="ＭＳ Ｐゴシック" pitchFamily="34" charset="-128"/>
              </a:rPr>
              <a:t> problem:  For users with just one item, or items with just one neighbor, neither cosine similarity nor correlation produces useful metric</a:t>
            </a:r>
          </a:p>
          <a:p>
            <a:r>
              <a:rPr lang="en-US" dirty="0" smtClean="0">
                <a:ea typeface="ＭＳ Ｐゴシック" pitchFamily="34" charset="-128"/>
              </a:rPr>
              <a:t>Binary matrix?  Must use all the data, not just the co-rated items.</a:t>
            </a:r>
          </a:p>
          <a:p>
            <a:pPr lvl="1"/>
            <a:r>
              <a:rPr lang="en-US" dirty="0" smtClean="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52</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30</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11/5/2019</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11/5/2019</a:t>
            </a:fld>
            <a:endParaRPr lang="en-US"/>
          </a:p>
        </p:txBody>
      </p:sp>
      <p:sp>
        <p:nvSpPr>
          <p:cNvPr id="5" name="Footer Placeholder 4"/>
          <p:cNvSpPr>
            <a:spLocks noGrp="1"/>
          </p:cNvSpPr>
          <p:nvPr>
            <p:ph type="ftr" sz="quarter" idx="11"/>
          </p:nvPr>
        </p:nvSpPr>
        <p:spPr/>
        <p:txBody>
          <a:bodyPr/>
          <a:lstStyle/>
          <a:p>
            <a:r>
              <a:rPr lang="en-US" dirty="0" smtClean="0"/>
              <a:t>Kwartler CSCI 96</a:t>
            </a:r>
            <a:endParaRPr lang="en-US" dirty="0"/>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11/5/2019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11/5/2019</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11/5/2019</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11/5/2019</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11/5/2019</a:t>
            </a:fld>
            <a:endParaRPr lang="en-US"/>
          </a:p>
        </p:txBody>
      </p:sp>
      <p:sp>
        <p:nvSpPr>
          <p:cNvPr id="8" name="Footer Placeholder 7"/>
          <p:cNvSpPr>
            <a:spLocks noGrp="1"/>
          </p:cNvSpPr>
          <p:nvPr>
            <p:ph type="ftr" sz="quarter" idx="11"/>
          </p:nvPr>
        </p:nvSpPr>
        <p:spPr/>
        <p:txBody>
          <a:bodyPr/>
          <a:lstStyle/>
          <a:p>
            <a:r>
              <a:rPr lang="en-US" dirty="0" smtClean="0"/>
              <a:t>Kwartler CSCI 96</a:t>
            </a:r>
            <a:endParaRPr lang="en-US" dirty="0"/>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11/5/2019</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11/5/2019</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11/5/2019</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11/5/2019</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CSCI 96</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lstStyle/>
          <a:p>
            <a:r>
              <a:rPr lang="en-US" dirty="0" smtClean="0"/>
              <a:t>Recommendation Engines</a:t>
            </a:r>
            <a:endParaRPr lang="en-US" dirty="0"/>
          </a:p>
        </p:txBody>
      </p:sp>
      <p:sp>
        <p:nvSpPr>
          <p:cNvPr id="3" name="Subtitle 2">
            <a:extLst>
              <a:ext uri="{FF2B5EF4-FFF2-40B4-BE49-F238E27FC236}">
                <a16:creationId xmlns=""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11/5/2019</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p:txBody>
          <a:bodyPr/>
          <a:lstStyle/>
          <a:p>
            <a:r>
              <a:rPr lang="en-US" dirty="0"/>
              <a:t>Kwartler CSCI </a:t>
            </a:r>
            <a:r>
              <a:rPr lang="en-US" dirty="0" smtClean="0"/>
              <a:t>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R, we will identify many rules with antecedents and consequents.</a:t>
            </a:r>
            <a:endParaRPr lang="en-US" dirty="0"/>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Tree>
    <p:extLst>
      <p:ext uri="{BB962C8B-B14F-4D97-AF65-F5344CB8AC3E}">
        <p14:creationId xmlns:p14="http://schemas.microsoft.com/office/powerpoint/2010/main" val="31288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smtClean="0">
                <a:solidFill>
                  <a:srgbClr val="FF0000"/>
                </a:solidFill>
              </a:rPr>
              <a:t>salsa </a:t>
            </a:r>
            <a:r>
              <a:rPr lang="en-US" dirty="0" smtClean="0">
                <a:solidFill>
                  <a:schemeClr val="accent6"/>
                </a:solidFill>
              </a:rPr>
              <a:t>then </a:t>
            </a:r>
            <a:r>
              <a:rPr lang="en-US" dirty="0">
                <a:solidFill>
                  <a:schemeClr val="accent6"/>
                </a:solidFill>
              </a:rPr>
              <a:t>they will seek out and purchase </a:t>
            </a:r>
            <a:r>
              <a:rPr lang="en-US" u="sng" dirty="0" smtClean="0">
                <a:solidFill>
                  <a:schemeClr val="accent6"/>
                </a:solidFill>
              </a:rPr>
              <a:t>tortilla chips</a:t>
            </a:r>
            <a:r>
              <a:rPr lang="en-US" dirty="0" smtClean="0">
                <a:solidFill>
                  <a:schemeClr val="accent6"/>
                </a:solidFill>
              </a:rPr>
              <a:t>. </a:t>
            </a:r>
            <a:endParaRPr lang="en-US" dirty="0">
              <a:solidFill>
                <a:schemeClr val="accent6"/>
              </a:solidFill>
            </a:endParaRP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smtClean="0"/>
              <a:t>ITEMSET = {tortilla chips, salsa}</a:t>
            </a:r>
            <a:endParaRPr lang="en-US" sz="2000" u="sng" dirty="0"/>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smtClean="0">
                <a:solidFill>
                  <a:schemeClr val="accent4"/>
                </a:solidFill>
              </a:rPr>
              <a:t>Association</a:t>
            </a:r>
          </a:p>
          <a:p>
            <a:pPr algn="ctr"/>
            <a:r>
              <a:rPr lang="en-US" dirty="0" smtClean="0">
                <a:solidFill>
                  <a:schemeClr val="accent4"/>
                </a:solidFill>
              </a:rPr>
              <a:t> Rule</a:t>
            </a:r>
            <a:endParaRPr lang="en-US" dirty="0">
              <a:solidFill>
                <a:schemeClr val="accent4"/>
              </a:solidFill>
            </a:endParaRP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smtClean="0">
                <a:solidFill>
                  <a:schemeClr val="accent4"/>
                </a:solidFill>
              </a:rPr>
              <a:t>Affected</a:t>
            </a:r>
          </a:p>
          <a:p>
            <a:pPr algn="ctr"/>
            <a:r>
              <a:rPr lang="en-US" dirty="0" smtClean="0">
                <a:solidFill>
                  <a:schemeClr val="accent4"/>
                </a:solidFill>
              </a:rPr>
              <a:t>Items</a:t>
            </a:r>
            <a:endParaRPr lang="en-US" dirty="0">
              <a:solidFill>
                <a:schemeClr val="accent4"/>
              </a:solidFill>
            </a:endParaRP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smtClean="0"/>
              <a:t>Association rules must be “disjoint” meaning items in the antecedent &amp; consequent are not shared.</a:t>
            </a:r>
            <a:endParaRPr lang="en-US" i="1" dirty="0"/>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this is transaction based, there is really no 1</a:t>
            </a:r>
            <a:r>
              <a:rPr lang="en-US" baseline="30000" dirty="0" smtClean="0"/>
              <a:t>st</a:t>
            </a:r>
            <a:r>
              <a:rPr lang="en-US" dirty="0" smtClean="0"/>
              <a:t> item to determine the antecedent/consequent order.  As a result, the items are a set which can be </a:t>
            </a:r>
            <a:r>
              <a:rPr lang="en-US" dirty="0" smtClean="0"/>
              <a:t>reordered into two rules.</a:t>
            </a:r>
            <a:endParaRPr lang="en-US" dirty="0"/>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t>If a patient has poor circulation then check oxygen levels.</a:t>
            </a:r>
            <a:endParaRPr lang="en-US" sz="2400" dirty="0"/>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smtClean="0">
                <a:solidFill>
                  <a:srgbClr val="FF0000"/>
                </a:solidFill>
              </a:rPr>
              <a:t>If a patient has poor circulation </a:t>
            </a:r>
            <a:r>
              <a:rPr lang="en-US" sz="2400" dirty="0" smtClean="0">
                <a:solidFill>
                  <a:schemeClr val="accent6"/>
                </a:solidFill>
              </a:rPr>
              <a:t>then check oxygen levels</a:t>
            </a:r>
            <a:r>
              <a:rPr lang="en-US" sz="2400" dirty="0" smtClean="0"/>
              <a:t>.</a:t>
            </a:r>
            <a:endParaRPr lang="en-US" sz="2400" dirty="0"/>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smtClean="0"/>
              <a:t>{ poor circulation, oxygen levels} </a:t>
            </a:r>
            <a:endParaRPr lang="en-US" dirty="0"/>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listens to Imagine Dragons then they may listen to AWOL-Nation &amp; 21 Pilots</a:t>
            </a:r>
            <a:endParaRPr lang="en-US" sz="2400" dirty="0"/>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smtClean="0">
                <a:solidFill>
                  <a:srgbClr val="FF0000"/>
                </a:solidFill>
              </a:rPr>
              <a:t>If a customer listens to Imagine Dragons </a:t>
            </a:r>
            <a:r>
              <a:rPr lang="en-US" sz="2400" dirty="0" smtClean="0">
                <a:solidFill>
                  <a:schemeClr val="accent6"/>
                </a:solidFill>
              </a:rPr>
              <a:t>then they may listen to AWOL-Nation &amp; 21 Pilots</a:t>
            </a:r>
            <a:endParaRPr lang="en-US" sz="2400" dirty="0">
              <a:solidFill>
                <a:schemeClr val="accent6"/>
              </a:solidFill>
            </a:endParaRP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smtClean="0"/>
              <a:t>{ Imagine Dragons, AWOL-Nation, 21 Pilots} </a:t>
            </a:r>
            <a:endParaRPr lang="en-US" dirty="0"/>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smtClean="0"/>
                <a:t>Antecedent</a:t>
              </a:r>
              <a:endParaRPr lang="en-US" sz="1200" dirty="0"/>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smtClean="0"/>
                <a:t>Consequent</a:t>
              </a:r>
              <a:endParaRPr lang="en-US" sz="1200" dirty="0"/>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What is the antecedent &amp; consequent?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smtClean="0"/>
              <a:t>If a customer buys bread then they will buy cheese, meat and bread.</a:t>
            </a:r>
            <a:endParaRPr lang="en-US" sz="2400" dirty="0"/>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WRONG!</a:t>
            </a:r>
            <a:endParaRPr lang="en-US" dirty="0"/>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smtClean="0"/>
              <a:t>{ BREAD, meat, cheese, BREAD} </a:t>
            </a:r>
            <a:endParaRPr lang="en-US" dirty="0"/>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smtClean="0"/>
                <a:t>Not Disjoint</a:t>
              </a:r>
              <a:endParaRPr lang="en-US" sz="1200" dirty="0"/>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smtClean="0">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11/5/2019</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dirty="0" smtClean="0"/>
              <a:t>Kwartler CSCI 96</a:t>
            </a:r>
            <a:endParaRPr lang="en-US" dirty="0"/>
          </a:p>
        </p:txBody>
      </p:sp>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smtClean="0">
                <a:ea typeface="ＭＳ Ｐゴシック" pitchFamily="34" charset="-128"/>
              </a:rPr>
              <a:t>Transaction 1 supports several rules, such as </a:t>
            </a:r>
          </a:p>
          <a:p>
            <a:pPr lvl="1" eaLnBrk="1" hangingPunct="1"/>
            <a:r>
              <a:rPr lang="en-US" altLang="en-US" dirty="0" smtClean="0">
                <a:ea typeface="ＭＳ Ｐゴシック" pitchFamily="34" charset="-128"/>
              </a:rPr>
              <a:t>“</a:t>
            </a:r>
            <a:r>
              <a:rPr lang="en-US" dirty="0" smtClean="0">
                <a:ea typeface="ＭＳ Ｐゴシック" pitchFamily="34" charset="-128"/>
              </a:rPr>
              <a:t>If red, then white</a:t>
            </a:r>
            <a:r>
              <a:rPr lang="en-US" altLang="en-US" dirty="0" smtClean="0">
                <a:ea typeface="ＭＳ Ｐゴシック" pitchFamily="34" charset="-128"/>
              </a:rPr>
              <a:t>”</a:t>
            </a:r>
            <a:r>
              <a:rPr lang="en-US" dirty="0" smtClean="0">
                <a:ea typeface="ＭＳ Ｐゴシック" pitchFamily="34" charset="-128"/>
              </a:rPr>
              <a:t> (</a:t>
            </a:r>
            <a:r>
              <a:rPr lang="en-US" altLang="en-US" dirty="0" smtClean="0">
                <a:ea typeface="ＭＳ Ｐゴシック" pitchFamily="34" charset="-128"/>
              </a:rPr>
              <a:t>“</a:t>
            </a:r>
            <a:r>
              <a:rPr lang="en-US" dirty="0" smtClean="0">
                <a:ea typeface="ＭＳ Ｐゴシック" pitchFamily="34" charset="-128"/>
              </a:rPr>
              <a:t>If a red faceplate is purchased, then so is a white one</a:t>
            </a:r>
            <a:r>
              <a:rPr lang="en-US" altLang="en-US" dirty="0" smtClean="0">
                <a:ea typeface="ＭＳ Ｐゴシック" pitchFamily="34" charset="-128"/>
              </a:rPr>
              <a:t>”</a:t>
            </a:r>
            <a:r>
              <a:rPr lang="en-US" dirty="0" smtClean="0">
                <a:ea typeface="ＭＳ Ｐゴシック" pitchFamily="34" charset="-128"/>
              </a:rPr>
              <a:t>)</a:t>
            </a:r>
          </a:p>
          <a:p>
            <a:pPr lvl="1" eaLnBrk="1" hangingPunct="1"/>
            <a:r>
              <a:rPr lang="en-US" altLang="en-US" dirty="0" smtClean="0">
                <a:ea typeface="ＭＳ Ｐゴシック" pitchFamily="34" charset="-128"/>
              </a:rPr>
              <a:t>“</a:t>
            </a:r>
            <a:r>
              <a:rPr lang="en-US" dirty="0" smtClean="0">
                <a:ea typeface="ＭＳ Ｐゴシック" pitchFamily="34" charset="-128"/>
              </a:rPr>
              <a:t>If white, then red</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altLang="en-US" dirty="0" smtClean="0">
                <a:ea typeface="ＭＳ Ｐゴシック" pitchFamily="34" charset="-128"/>
              </a:rPr>
              <a:t>“</a:t>
            </a:r>
            <a:r>
              <a:rPr lang="en-US" dirty="0" smtClean="0">
                <a:ea typeface="ＭＳ Ｐゴシック" pitchFamily="34" charset="-128"/>
              </a:rPr>
              <a:t>If red and white, then green</a:t>
            </a:r>
            <a:r>
              <a:rPr lang="en-US" altLang="en-US" dirty="0" smtClean="0">
                <a:ea typeface="ＭＳ Ｐゴシック" pitchFamily="34" charset="-128"/>
              </a:rPr>
              <a:t>”</a:t>
            </a:r>
            <a:endParaRPr lang="en-US" dirty="0" smtClean="0">
              <a:ea typeface="ＭＳ Ｐゴシック" pitchFamily="34" charset="-128"/>
            </a:endParaRPr>
          </a:p>
          <a:p>
            <a:pPr lvl="1" eaLnBrk="1" hangingPunct="1"/>
            <a:r>
              <a:rPr lang="en-US" dirty="0" smtClean="0">
                <a:ea typeface="ＭＳ Ｐゴシック" pitchFamily="34" charset="-128"/>
              </a:rPr>
              <a:t>+ several more</a:t>
            </a:r>
          </a:p>
          <a:p>
            <a:pPr eaLnBrk="1" hangingPunct="1">
              <a:buFont typeface="Wingdings 2" pitchFamily="18" charset="2"/>
              <a:buNone/>
            </a:pPr>
            <a:r>
              <a:rPr lang="en-US" dirty="0" smtClean="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11/5/2019</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Rules on Rules</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white}</a:t>
            </a:r>
          </a:p>
          <a:p>
            <a:r>
              <a:rPr lang="en-US" dirty="0" smtClean="0"/>
              <a:t>{</a:t>
            </a:r>
            <a:r>
              <a:rPr lang="en-US" dirty="0" smtClean="0">
                <a:solidFill>
                  <a:srgbClr val="FF0000"/>
                </a:solidFill>
              </a:rPr>
              <a:t>red</a:t>
            </a:r>
            <a:r>
              <a:rPr lang="en-US" dirty="0" smtClean="0"/>
              <a:t>, white, green}</a:t>
            </a:r>
          </a:p>
          <a:p>
            <a:r>
              <a:rPr lang="en-US" dirty="0" smtClean="0"/>
              <a:t>{</a:t>
            </a:r>
            <a:r>
              <a:rPr lang="en-US" dirty="0" smtClean="0">
                <a:solidFill>
                  <a:srgbClr val="FF0000"/>
                </a:solidFill>
              </a:rPr>
              <a:t>white</a:t>
            </a:r>
            <a:r>
              <a:rPr lang="en-US" dirty="0" smtClean="0"/>
              <a:t>, red}</a:t>
            </a:r>
          </a:p>
          <a:p>
            <a:r>
              <a:rPr lang="en-US" dirty="0" smtClean="0"/>
              <a:t>{</a:t>
            </a:r>
            <a:r>
              <a:rPr lang="en-US" dirty="0" smtClean="0">
                <a:solidFill>
                  <a:srgbClr val="FF0000"/>
                </a:solidFill>
              </a:rPr>
              <a:t>white</a:t>
            </a:r>
            <a:r>
              <a:rPr lang="en-US" dirty="0" smtClean="0"/>
              <a:t>, green}</a:t>
            </a:r>
          </a:p>
          <a:p>
            <a:r>
              <a:rPr lang="en-US" dirty="0" smtClean="0"/>
              <a:t>{</a:t>
            </a:r>
            <a:r>
              <a:rPr lang="en-US" dirty="0" smtClean="0">
                <a:solidFill>
                  <a:srgbClr val="FF0000"/>
                </a:solidFill>
              </a:rPr>
              <a:t>red</a:t>
            </a:r>
            <a:r>
              <a:rPr lang="en-US" dirty="0" smtClean="0"/>
              <a:t>, green}</a:t>
            </a:r>
          </a:p>
          <a:p>
            <a:r>
              <a:rPr lang="en-US" dirty="0" smtClean="0"/>
              <a:t>{</a:t>
            </a:r>
            <a:r>
              <a:rPr lang="en-US" dirty="0" smtClean="0">
                <a:solidFill>
                  <a:srgbClr val="FF0000"/>
                </a:solidFill>
              </a:rPr>
              <a:t>green</a:t>
            </a:r>
            <a:r>
              <a:rPr lang="en-US" dirty="0" smtClean="0"/>
              <a:t>, …}</a:t>
            </a:r>
            <a:endParaRPr lang="en-US" dirty="0"/>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smtClean="0"/>
              <a:t>Single Antecedent</a:t>
            </a:r>
            <a:endParaRPr lang="en-US" u="sng" dirty="0"/>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smtClean="0"/>
              <a:t>Double Antecedent</a:t>
            </a:r>
            <a:endParaRPr lang="en-US" u="sng" dirty="0"/>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a:t>
            </a:r>
            <a:r>
              <a:rPr lang="en-US" dirty="0" smtClean="0">
                <a:solidFill>
                  <a:srgbClr val="FF0000"/>
                </a:solidFill>
              </a:rPr>
              <a:t>white</a:t>
            </a:r>
            <a:r>
              <a:rPr lang="en-US" dirty="0" smtClean="0"/>
              <a:t>, green}</a:t>
            </a:r>
          </a:p>
          <a:p>
            <a:r>
              <a:rPr lang="en-US" dirty="0" smtClean="0"/>
              <a:t>{</a:t>
            </a:r>
            <a:r>
              <a:rPr lang="en-US" dirty="0" smtClean="0">
                <a:solidFill>
                  <a:srgbClr val="FF0000"/>
                </a:solidFill>
              </a:rPr>
              <a:t>white</a:t>
            </a:r>
            <a:r>
              <a:rPr lang="en-US" dirty="0" smtClean="0"/>
              <a:t>, </a:t>
            </a:r>
            <a:r>
              <a:rPr lang="en-US" dirty="0" smtClean="0">
                <a:solidFill>
                  <a:srgbClr val="FF0000"/>
                </a:solidFill>
              </a:rPr>
              <a:t>green</a:t>
            </a:r>
            <a:r>
              <a:rPr lang="en-US" dirty="0" smtClean="0"/>
              <a:t>, red}</a:t>
            </a:r>
          </a:p>
          <a:p>
            <a:r>
              <a:rPr lang="en-US" dirty="0" smtClean="0"/>
              <a:t>{</a:t>
            </a:r>
            <a:r>
              <a:rPr lang="en-US" dirty="0" smtClean="0">
                <a:solidFill>
                  <a:srgbClr val="FF0000"/>
                </a:solidFill>
              </a:rPr>
              <a:t>red,</a:t>
            </a:r>
            <a:r>
              <a:rPr lang="en-US" dirty="0" smtClean="0"/>
              <a:t> </a:t>
            </a:r>
            <a:r>
              <a:rPr lang="en-US" dirty="0" smtClean="0">
                <a:solidFill>
                  <a:srgbClr val="FF0000"/>
                </a:solidFill>
              </a:rPr>
              <a:t>green</a:t>
            </a:r>
            <a:r>
              <a:rPr lang="en-US" dirty="0" smtClean="0"/>
              <a:t>, white}</a:t>
            </a:r>
          </a:p>
        </p:txBody>
      </p:sp>
      <p:sp>
        <p:nvSpPr>
          <p:cNvPr id="15" name="TextBox 14"/>
          <p:cNvSpPr txBox="1"/>
          <p:nvPr/>
        </p:nvSpPr>
        <p:spPr>
          <a:xfrm>
            <a:off x="5614689" y="4204192"/>
            <a:ext cx="1848391" cy="369332"/>
          </a:xfrm>
          <a:prstGeom prst="rect">
            <a:avLst/>
          </a:prstGeom>
          <a:noFill/>
        </p:spPr>
        <p:txBody>
          <a:bodyPr wrap="none" rtlCol="0">
            <a:spAutoFit/>
          </a:bodyPr>
          <a:lstStyle/>
          <a:p>
            <a:r>
              <a:rPr lang="en-US" u="sng" dirty="0" smtClean="0"/>
              <a:t>Tripl</a:t>
            </a:r>
            <a:r>
              <a:rPr lang="en-US" u="sng" dirty="0" smtClean="0"/>
              <a:t>e </a:t>
            </a:r>
            <a:r>
              <a:rPr lang="en-US" u="sng" dirty="0" smtClean="0"/>
              <a:t>Antecedent</a:t>
            </a:r>
            <a:endParaRPr lang="en-US" u="sng" dirty="0"/>
          </a:p>
        </p:txBody>
      </p:sp>
      <p:sp>
        <p:nvSpPr>
          <p:cNvPr id="16" name="TextBox 15"/>
          <p:cNvSpPr txBox="1"/>
          <p:nvPr/>
        </p:nvSpPr>
        <p:spPr>
          <a:xfrm>
            <a:off x="5614689" y="4504444"/>
            <a:ext cx="2455609" cy="369332"/>
          </a:xfrm>
          <a:prstGeom prst="rect">
            <a:avLst/>
          </a:prstGeom>
          <a:noFill/>
        </p:spPr>
        <p:txBody>
          <a:bodyPr wrap="none" rtlCol="0">
            <a:spAutoFit/>
          </a:bodyPr>
          <a:lstStyle/>
          <a:p>
            <a:r>
              <a:rPr lang="en-US" dirty="0" smtClean="0"/>
              <a:t>{</a:t>
            </a:r>
            <a:r>
              <a:rPr lang="en-US" dirty="0" smtClean="0">
                <a:solidFill>
                  <a:srgbClr val="FF0000"/>
                </a:solidFill>
              </a:rPr>
              <a:t>red</a:t>
            </a:r>
            <a:r>
              <a:rPr lang="en-US" dirty="0" smtClean="0"/>
              <a:t>, </a:t>
            </a:r>
            <a:r>
              <a:rPr lang="en-US" dirty="0" smtClean="0">
                <a:solidFill>
                  <a:srgbClr val="FF0000"/>
                </a:solidFill>
              </a:rPr>
              <a:t>white</a:t>
            </a:r>
            <a:r>
              <a:rPr lang="en-US" dirty="0" smtClean="0"/>
              <a:t>, </a:t>
            </a:r>
            <a:r>
              <a:rPr lang="en-US" dirty="0" smtClean="0">
                <a:solidFill>
                  <a:srgbClr val="FF0000"/>
                </a:solidFill>
              </a:rPr>
              <a:t>blue</a:t>
            </a:r>
            <a:r>
              <a:rPr lang="en-US" dirty="0" smtClean="0"/>
              <a:t>,</a:t>
            </a:r>
            <a:r>
              <a:rPr lang="en-US" dirty="0" smtClean="0"/>
              <a:t> </a:t>
            </a:r>
            <a:r>
              <a:rPr lang="en-US" dirty="0" smtClean="0"/>
              <a:t>green</a:t>
            </a:r>
            <a:r>
              <a:rPr lang="en-US" dirty="0" smtClean="0"/>
              <a:t>}</a:t>
            </a:r>
            <a:endParaRPr lang="en-US" dirty="0" smtClean="0"/>
          </a:p>
        </p:txBody>
      </p:sp>
      <p:sp>
        <p:nvSpPr>
          <p:cNvPr id="23" name="Oval 22"/>
          <p:cNvSpPr/>
          <p:nvPr/>
        </p:nvSpPr>
        <p:spPr>
          <a:xfrm>
            <a:off x="350520" y="522732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000" y="467868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smtClean="0">
                <a:ea typeface="ＭＳ Ｐゴシック" pitchFamily="34" charset="-128"/>
              </a:rPr>
              <a:t>Ideally, we want to create all possible combinations of items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Problem:</a:t>
            </a:r>
            <a:r>
              <a:rPr lang="en-US" dirty="0" smtClean="0">
                <a:ea typeface="ＭＳ Ｐゴシック" pitchFamily="34" charset="-128"/>
              </a:rPr>
              <a:t> computation time grows exponentially as # items increases</a:t>
            </a:r>
          </a:p>
          <a:p>
            <a:pPr eaLnBrk="1" hangingPunct="1"/>
            <a:endParaRPr lang="en-US" dirty="0" smtClean="0">
              <a:ea typeface="ＭＳ Ｐゴシック" pitchFamily="34" charset="-128"/>
            </a:endParaRPr>
          </a:p>
          <a:p>
            <a:pPr eaLnBrk="1" hangingPunct="1"/>
            <a:r>
              <a:rPr lang="en-US" b="1" dirty="0" smtClean="0">
                <a:ea typeface="ＭＳ Ｐゴシック" pitchFamily="34" charset="-128"/>
              </a:rPr>
              <a:t>Solution:</a:t>
            </a:r>
            <a:r>
              <a:rPr lang="en-US" dirty="0" smtClean="0">
                <a:ea typeface="ＭＳ Ｐゴシック" pitchFamily="34" charset="-128"/>
              </a:rPr>
              <a:t> consider only </a:t>
            </a:r>
            <a:r>
              <a:rPr lang="en-US" altLang="en-US" dirty="0" smtClean="0">
                <a:ea typeface="ＭＳ Ｐゴシック" pitchFamily="34" charset="-128"/>
              </a:rPr>
              <a:t>“</a:t>
            </a:r>
            <a:r>
              <a:rPr lang="en-US" dirty="0" smtClean="0">
                <a:ea typeface="ＭＳ Ｐゴシック" pitchFamily="34" charset="-128"/>
              </a:rPr>
              <a:t>frequent item sets</a:t>
            </a:r>
            <a:r>
              <a:rPr lang="en-US" altLang="en-US" dirty="0" smtClean="0">
                <a:ea typeface="ＭＳ Ｐゴシック" pitchFamily="34" charset="-128"/>
              </a:rPr>
              <a:t>”</a:t>
            </a: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Criterion for frequent: </a:t>
            </a:r>
            <a:r>
              <a:rPr lang="en-US" i="1" dirty="0" smtClean="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Focusing on frequent item sets keeps your rules from finding pockets of associations that have little evidence or business value. </a:t>
            </a:r>
          </a:p>
          <a:p>
            <a:pPr algn="ctr"/>
            <a:endParaRPr lang="en-US" dirty="0" smtClean="0"/>
          </a:p>
          <a:p>
            <a:pPr algn="ctr"/>
            <a:r>
              <a:rPr lang="en-US" dirty="0" smtClean="0"/>
              <a:t>E.g. If a person buys bread at Wal-Mart, then they will also buy a bike lock…sure that happens but </a:t>
            </a:r>
            <a:r>
              <a:rPr lang="en-US" dirty="0" smtClean="0"/>
              <a:t>likely not as often as </a:t>
            </a:r>
            <a:r>
              <a:rPr lang="en-US" dirty="0" smtClean="0"/>
              <a:t>other consequent items.</a:t>
            </a:r>
            <a:endParaRPr lang="en-US" dirty="0"/>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smtClean="0">
                <a:latin typeface="Franklin Gothic Book" charset="0"/>
              </a:rPr>
              <a:t>Support for an </a:t>
            </a:r>
            <a:r>
              <a:rPr lang="en-US" sz="2000" i="1" u="sng" dirty="0" err="1" smtClean="0">
                <a:latin typeface="Franklin Gothic Book" charset="0"/>
              </a:rPr>
              <a:t>itemset</a:t>
            </a:r>
            <a:r>
              <a:rPr lang="en-US" sz="2000" u="sng" dirty="0" smtClean="0">
                <a:latin typeface="Franklin Gothic Book" charset="0"/>
              </a:rPr>
              <a:t> </a:t>
            </a:r>
            <a:r>
              <a:rPr lang="en-US" sz="2000" dirty="0">
                <a:latin typeface="Franklin Gothic Book" charset="0"/>
              </a:rPr>
              <a:t>= # </a:t>
            </a:r>
            <a:r>
              <a:rPr lang="en-US" sz="2000" dirty="0" smtClean="0">
                <a:latin typeface="Franklin Gothic Book" charset="0"/>
              </a:rPr>
              <a:t>of </a:t>
            </a:r>
            <a:r>
              <a:rPr lang="en-US" sz="2000" dirty="0">
                <a:latin typeface="Franklin Gothic Book" charset="0"/>
              </a:rPr>
              <a:t>transactions that include </a:t>
            </a:r>
            <a:r>
              <a:rPr lang="en-US" sz="2000" dirty="0" smtClean="0">
                <a:latin typeface="Franklin Gothic Book" charset="0"/>
              </a:rPr>
              <a:t>an </a:t>
            </a:r>
            <a:r>
              <a:rPr lang="en-US" sz="2000" dirty="0" err="1" smtClean="0">
                <a:latin typeface="Franklin Gothic Book" charset="0"/>
              </a:rPr>
              <a:t>itemset</a:t>
            </a:r>
            <a:endParaRPr lang="en-US" sz="2000" dirty="0" smtClean="0">
              <a:latin typeface="Franklin Gothic Book" charset="0"/>
            </a:endParaRPr>
          </a:p>
          <a:p>
            <a:pPr eaLnBrk="1" hangingPunct="1">
              <a:buFont typeface="Wingdings 2" charset="0"/>
              <a:buChar char=""/>
              <a:defRPr/>
            </a:pPr>
            <a:r>
              <a:rPr lang="en-US" sz="2000" dirty="0" smtClean="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smtClean="0">
                <a:latin typeface="Franklin Gothic Book" charset="0"/>
              </a:rPr>
              <a:t>Support for a rule</a:t>
            </a:r>
            <a:r>
              <a:rPr lang="en-US" sz="2000" u="sng" dirty="0" smtClean="0">
                <a:latin typeface="Franklin Gothic Book" charset="0"/>
              </a:rPr>
              <a:t> </a:t>
            </a:r>
            <a:r>
              <a:rPr lang="en-US" sz="2000" dirty="0" smtClean="0">
                <a:latin typeface="Franklin Gothic Book" charset="0"/>
              </a:rPr>
              <a:t>= # of transactions that include both the antecedent </a:t>
            </a:r>
            <a:r>
              <a:rPr lang="en-US" sz="2000" i="1" dirty="0" smtClean="0">
                <a:latin typeface="Franklin Gothic Book" charset="0"/>
              </a:rPr>
              <a:t>and</a:t>
            </a:r>
            <a:r>
              <a:rPr lang="en-US" sz="2000" dirty="0" smtClean="0">
                <a:latin typeface="Franklin Gothic Book" charset="0"/>
              </a:rPr>
              <a:t> the consequent</a:t>
            </a:r>
            <a:endParaRPr lang="en-US" sz="2000" dirty="0">
              <a:latin typeface="Franklin Gothic Book" charset="0"/>
            </a:endParaRP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smtClean="0">
                <a:solidFill>
                  <a:schemeClr val="bg1"/>
                </a:solidFill>
              </a:rPr>
              <a:t>Number of transactions with Item Set</a:t>
            </a:r>
            <a:endParaRPr lang="en-US" dirty="0">
              <a:solidFill>
                <a:schemeClr val="bg1"/>
              </a:solidFill>
            </a:endParaRP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smtClean="0">
                <a:solidFill>
                  <a:schemeClr val="bg1"/>
                </a:solidFill>
              </a:rPr>
              <a:t>Total Number of Transactions</a:t>
            </a:r>
            <a:endParaRPr lang="en-US" dirty="0">
              <a:solidFill>
                <a:schemeClr val="bg1"/>
              </a:solidFill>
            </a:endParaRP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smtClean="0">
                <a:solidFill>
                  <a:schemeClr val="bg1"/>
                </a:solidFill>
              </a:rPr>
              <a:t>SUPPORT = </a:t>
            </a:r>
            <a:endParaRPr lang="en-US" sz="2400" dirty="0">
              <a:solidFill>
                <a:schemeClr val="bg1"/>
              </a:solidFill>
            </a:endParaRP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smtClean="0">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smtClean="0">
                <a:ea typeface="ＭＳ Ｐゴシック" pitchFamily="34" charset="-128"/>
              </a:rPr>
              <a:t>For </a:t>
            </a:r>
            <a:r>
              <a:rPr lang="en-US" i="1" dirty="0" smtClean="0">
                <a:ea typeface="ＭＳ Ｐゴシック" pitchFamily="34" charset="-128"/>
              </a:rPr>
              <a:t>k</a:t>
            </a:r>
            <a:r>
              <a:rPr lang="en-US" dirty="0" smtClean="0">
                <a:ea typeface="ＭＳ Ｐゴシック" pitchFamily="34" charset="-128"/>
              </a:rPr>
              <a:t> products…</a:t>
            </a:r>
          </a:p>
          <a:p>
            <a:pPr marL="381000" indent="-381000" eaLnBrk="1" hangingPunct="1">
              <a:buFont typeface="Wingdings 2" pitchFamily="18" charset="2"/>
              <a:buAutoNum type="arabicPeriod"/>
            </a:pPr>
            <a:r>
              <a:rPr lang="en-US" dirty="0" smtClean="0">
                <a:ea typeface="ＭＳ Ｐゴシック" pitchFamily="34" charset="-128"/>
              </a:rPr>
              <a:t>User sets a minimum support criterion</a:t>
            </a:r>
          </a:p>
          <a:p>
            <a:pPr marL="381000" indent="-381000" eaLnBrk="1" hangingPunct="1">
              <a:buFont typeface="Wingdings 2" pitchFamily="18" charset="2"/>
              <a:buAutoNum type="arabicPeriod"/>
            </a:pPr>
            <a:r>
              <a:rPr lang="en-US" dirty="0" smtClean="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smtClean="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2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a:t>
            </a:r>
            <a:r>
              <a:rPr lang="en-US" u="sng" dirty="0" smtClean="0">
                <a:ea typeface="ＭＳ Ｐゴシック" pitchFamily="34" charset="-128"/>
              </a:rPr>
              <a:t>3 </a:t>
            </a:r>
            <a:r>
              <a:rPr lang="en-US" u="sng" dirty="0">
                <a:ea typeface="ＭＳ Ｐゴシック" pitchFamily="34" charset="-128"/>
              </a:rPr>
              <a:t>items to only those meeting the support criterion</a:t>
            </a:r>
          </a:p>
          <a:p>
            <a:pPr marL="381000" indent="-381000" eaLnBrk="1" hangingPunct="1">
              <a:buFont typeface="Wingdings 2" pitchFamily="18" charset="2"/>
              <a:buAutoNum type="arabicPeriod"/>
            </a:pPr>
            <a:r>
              <a:rPr lang="en-US" dirty="0" smtClean="0">
                <a:ea typeface="ＭＳ Ｐゴシック" pitchFamily="34" charset="-128"/>
              </a:rPr>
              <a:t>Continue up through </a:t>
            </a:r>
            <a:r>
              <a:rPr lang="en-US" i="1" dirty="0" smtClean="0">
                <a:ea typeface="ＭＳ Ｐゴシック" pitchFamily="34" charset="-128"/>
              </a:rPr>
              <a:t>k</a:t>
            </a:r>
            <a:r>
              <a:rPr lang="en-US" dirty="0" smtClean="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calculating the first run of 1 item sets (if white, then red) you learn about frequencies as you find more complex item sets.  If item sets don’t have support in the first run, they won’t have support in later runs.</a:t>
            </a:r>
            <a:endParaRPr lang="en-US" dirty="0"/>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smtClean="0"/>
              <a:t>If yellow then white.</a:t>
            </a:r>
            <a:endParaRPr lang="en-US" dirty="0"/>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smtClean="0"/>
              <a:t>0% support</a:t>
            </a:r>
            <a:endParaRPr lang="en-US" dirty="0"/>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{yellow, and any other color} has no support, there is no need to check it for subsequent item sets such as {yellow, white, blue} or {yellow, white, blue, green}</a:t>
            </a:r>
            <a:endParaRPr lang="en-US" dirty="0"/>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{Red} 5/10</a:t>
            </a:r>
          </a:p>
          <a:p>
            <a:pPr marL="285750" indent="-285750">
              <a:buFont typeface="Arial" panose="020B0604020202020204" pitchFamily="34" charset="0"/>
              <a:buChar char="•"/>
            </a:pPr>
            <a:r>
              <a:rPr lang="en-US" sz="2400" dirty="0" smtClean="0"/>
              <a:t>{White} 8/10</a:t>
            </a:r>
          </a:p>
          <a:p>
            <a:pPr marL="285750" indent="-285750">
              <a:buFont typeface="Arial" panose="020B0604020202020204" pitchFamily="34" charset="0"/>
              <a:buChar char="•"/>
            </a:pPr>
            <a:r>
              <a:rPr lang="en-US" sz="2400" strike="sngStrike" dirty="0" smtClean="0"/>
              <a:t>{Green} 2/10</a:t>
            </a:r>
          </a:p>
          <a:p>
            <a:pPr marL="285750" indent="-285750">
              <a:buFont typeface="Arial" panose="020B0604020202020204" pitchFamily="34" charset="0"/>
              <a:buChar char="•"/>
            </a:pPr>
            <a:r>
              <a:rPr lang="en-US" sz="2400" dirty="0" smtClean="0"/>
              <a:t>{Orange} </a:t>
            </a:r>
            <a:r>
              <a:rPr lang="en-US" sz="2400" dirty="0" smtClean="0"/>
              <a:t>3/10</a:t>
            </a:r>
            <a:endParaRPr lang="en-US" sz="2400" dirty="0" smtClean="0"/>
          </a:p>
          <a:p>
            <a:pPr marL="285750" indent="-285750">
              <a:buFont typeface="Arial" panose="020B0604020202020204" pitchFamily="34" charset="0"/>
              <a:buChar char="•"/>
            </a:pPr>
            <a:r>
              <a:rPr lang="en-US" sz="2400" dirty="0" smtClean="0"/>
              <a:t>{Blue} 4/10</a:t>
            </a:r>
          </a:p>
          <a:p>
            <a:pPr marL="285750" indent="-285750">
              <a:buFont typeface="Arial" panose="020B0604020202020204" pitchFamily="34" charset="0"/>
              <a:buChar char="•"/>
            </a:pPr>
            <a:r>
              <a:rPr lang="en-US" sz="2400" strike="sngStrike" dirty="0" smtClean="0"/>
              <a:t>{Yellow} 1/10</a:t>
            </a:r>
            <a:endParaRPr lang="en-US" sz="2400" strike="sngStrike" dirty="0"/>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87936" y="31858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95456" y="15094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75284" y="4215290"/>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286973" y="4215290"/>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278937" y="4399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Since {red, white</a:t>
            </a:r>
            <a:r>
              <a:rPr lang="en-US" sz="1600" dirty="0" smtClean="0"/>
              <a:t>} and {white, orange} are above our fake 30% criterion, we should check for three item sets.   </a:t>
            </a:r>
            <a:endParaRPr lang="en-US" sz="1600" dirty="0" smtClean="0"/>
          </a:p>
          <a:p>
            <a:pPr algn="ctr"/>
            <a:r>
              <a:rPr lang="en-US" sz="1600" dirty="0" smtClean="0"/>
              <a:t>However if our support criterion is 40% we wouldn’t explore {white,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0521" y="4596290"/>
            <a:ext cx="2147191" cy="369332"/>
          </a:xfrm>
          <a:prstGeom prst="rect">
            <a:avLst/>
          </a:prstGeom>
          <a:noFill/>
        </p:spPr>
        <p:txBody>
          <a:bodyPr wrap="none" rtlCol="0">
            <a:spAutoFit/>
          </a:bodyPr>
          <a:lstStyle/>
          <a:p>
            <a:r>
              <a:rPr lang="en-US" dirty="0" smtClean="0"/>
              <a:t>If white then orange.</a:t>
            </a:r>
            <a:endParaRPr lang="en-US" dirty="0"/>
          </a:p>
        </p:txBody>
      </p:sp>
      <p:sp>
        <p:nvSpPr>
          <p:cNvPr id="16" name="TextBox 15"/>
          <p:cNvSpPr txBox="1"/>
          <p:nvPr/>
        </p:nvSpPr>
        <p:spPr>
          <a:xfrm>
            <a:off x="3282210" y="4596290"/>
            <a:ext cx="1370888" cy="369332"/>
          </a:xfrm>
          <a:prstGeom prst="rect">
            <a:avLst/>
          </a:prstGeom>
          <a:noFill/>
        </p:spPr>
        <p:txBody>
          <a:bodyPr wrap="none" rtlCol="0">
            <a:spAutoFit/>
          </a:bodyPr>
          <a:lstStyle/>
          <a:p>
            <a:r>
              <a:rPr lang="en-US" dirty="0"/>
              <a:t>3</a:t>
            </a:r>
            <a:r>
              <a:rPr lang="en-US" dirty="0" smtClean="0"/>
              <a:t>0% support</a:t>
            </a:r>
            <a:endParaRPr lang="en-US" dirty="0"/>
          </a:p>
        </p:txBody>
      </p:sp>
      <p:cxnSp>
        <p:nvCxnSpPr>
          <p:cNvPr id="17" name="Straight Arrow Connector 16"/>
          <p:cNvCxnSpPr>
            <a:endCxn id="16" idx="1"/>
          </p:cNvCxnSpPr>
          <p:nvPr/>
        </p:nvCxnSpPr>
        <p:spPr>
          <a:xfrm flipV="1">
            <a:off x="2274174" y="4780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48" y="4233217"/>
            <a:ext cx="1809406" cy="369332"/>
          </a:xfrm>
          <a:prstGeom prst="rect">
            <a:avLst/>
          </a:prstGeom>
          <a:noFill/>
        </p:spPr>
        <p:txBody>
          <a:bodyPr wrap="none" rtlCol="0">
            <a:spAutoFit/>
          </a:bodyPr>
          <a:lstStyle/>
          <a:p>
            <a:r>
              <a:rPr lang="en-US" dirty="0" smtClean="0"/>
              <a:t>If red then white.</a:t>
            </a:r>
            <a:endParaRPr lang="en-US" dirty="0"/>
          </a:p>
        </p:txBody>
      </p:sp>
      <p:sp>
        <p:nvSpPr>
          <p:cNvPr id="9" name="TextBox 8"/>
          <p:cNvSpPr txBox="1"/>
          <p:nvPr/>
        </p:nvSpPr>
        <p:spPr>
          <a:xfrm>
            <a:off x="3269037" y="4233217"/>
            <a:ext cx="1370888" cy="369332"/>
          </a:xfrm>
          <a:prstGeom prst="rect">
            <a:avLst/>
          </a:prstGeom>
          <a:noFill/>
        </p:spPr>
        <p:txBody>
          <a:bodyPr wrap="none" rtlCol="0">
            <a:spAutoFit/>
          </a:bodyPr>
          <a:lstStyle/>
          <a:p>
            <a:r>
              <a:rPr lang="en-US" dirty="0" smtClean="0"/>
              <a:t>40% support</a:t>
            </a:r>
            <a:endParaRPr lang="en-US" dirty="0"/>
          </a:p>
        </p:txBody>
      </p:sp>
      <p:cxnSp>
        <p:nvCxnSpPr>
          <p:cNvPr id="11" name="Straight Arrow Connector 10"/>
          <p:cNvCxnSpPr>
            <a:endCxn id="9" idx="1"/>
          </p:cNvCxnSpPr>
          <p:nvPr/>
        </p:nvCxnSpPr>
        <p:spPr>
          <a:xfrm flipV="1">
            <a:off x="2261001" y="4417883"/>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Since {red, white} and {white, orange} are above our fake 30% criterion, we should check for three item sets.   </a:t>
            </a:r>
          </a:p>
          <a:p>
            <a:pPr algn="ctr"/>
            <a:r>
              <a:rPr lang="en-US" sz="1600" dirty="0"/>
              <a:t>However if our support criterion is 40% we wouldn’t explore {white, orange …} because its support is 30%</a:t>
            </a:r>
            <a:endParaRPr lang="en-US" sz="1600" dirty="0"/>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585" y="4614217"/>
            <a:ext cx="2147191" cy="369332"/>
          </a:xfrm>
          <a:prstGeom prst="rect">
            <a:avLst/>
          </a:prstGeom>
          <a:noFill/>
        </p:spPr>
        <p:txBody>
          <a:bodyPr wrap="none" rtlCol="0">
            <a:spAutoFit/>
          </a:bodyPr>
          <a:lstStyle/>
          <a:p>
            <a:r>
              <a:rPr lang="en-US" dirty="0" smtClean="0"/>
              <a:t>If white then orange.</a:t>
            </a:r>
            <a:endParaRPr lang="en-US" dirty="0"/>
          </a:p>
        </p:txBody>
      </p:sp>
      <p:sp>
        <p:nvSpPr>
          <p:cNvPr id="16" name="TextBox 15"/>
          <p:cNvSpPr txBox="1"/>
          <p:nvPr/>
        </p:nvSpPr>
        <p:spPr>
          <a:xfrm>
            <a:off x="3264274" y="4614217"/>
            <a:ext cx="1370888" cy="369332"/>
          </a:xfrm>
          <a:prstGeom prst="rect">
            <a:avLst/>
          </a:prstGeom>
          <a:noFill/>
        </p:spPr>
        <p:txBody>
          <a:bodyPr wrap="none" rtlCol="0">
            <a:spAutoFit/>
          </a:bodyPr>
          <a:lstStyle/>
          <a:p>
            <a:r>
              <a:rPr lang="en-US" dirty="0"/>
              <a:t>3</a:t>
            </a:r>
            <a:r>
              <a:rPr lang="en-US" dirty="0" smtClean="0"/>
              <a:t>0% support</a:t>
            </a:r>
            <a:endParaRPr lang="en-US" dirty="0"/>
          </a:p>
        </p:txBody>
      </p:sp>
      <p:cxnSp>
        <p:nvCxnSpPr>
          <p:cNvPr id="17" name="Straight Arrow Connector 16"/>
          <p:cNvCxnSpPr>
            <a:endCxn id="16" idx="1"/>
          </p:cNvCxnSpPr>
          <p:nvPr/>
        </p:nvCxnSpPr>
        <p:spPr>
          <a:xfrm flipV="1">
            <a:off x="2256238" y="4798883"/>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25" name="TextBox 24"/>
          <p:cNvSpPr txBox="1"/>
          <p:nvPr/>
        </p:nvSpPr>
        <p:spPr>
          <a:xfrm>
            <a:off x="5468471" y="2133600"/>
            <a:ext cx="310758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rgbClr val="00B050"/>
                </a:solidFill>
              </a:rPr>
              <a:t>{Red/White} </a:t>
            </a:r>
            <a:r>
              <a:rPr lang="en-US" sz="2400" dirty="0">
                <a:solidFill>
                  <a:srgbClr val="00B050"/>
                </a:solidFill>
              </a:rPr>
              <a:t>4</a:t>
            </a:r>
            <a:r>
              <a:rPr lang="en-US" sz="2400" dirty="0" smtClean="0">
                <a:solidFill>
                  <a:srgbClr val="00B050"/>
                </a:solidFill>
              </a:rPr>
              <a:t>/10</a:t>
            </a:r>
          </a:p>
          <a:p>
            <a:pPr marL="285750" indent="-285750">
              <a:buFont typeface="Arial" panose="020B0604020202020204" pitchFamily="34" charset="0"/>
              <a:buChar char="•"/>
            </a:pPr>
            <a:r>
              <a:rPr lang="en-US" sz="2400" strike="sngStrike" dirty="0" smtClean="0">
                <a:solidFill>
                  <a:srgbClr val="FF0000"/>
                </a:solidFill>
              </a:rPr>
              <a:t>{White/Orange} </a:t>
            </a:r>
            <a:r>
              <a:rPr lang="en-US" sz="2400" strike="sngStrike" dirty="0">
                <a:solidFill>
                  <a:srgbClr val="FF0000"/>
                </a:solidFill>
              </a:rPr>
              <a:t>3</a:t>
            </a:r>
            <a:r>
              <a:rPr lang="en-US" sz="2400" strike="sngStrike" dirty="0" smtClean="0">
                <a:solidFill>
                  <a:srgbClr val="FF0000"/>
                </a:solidFill>
              </a:rPr>
              <a:t>/10</a:t>
            </a:r>
          </a:p>
          <a:p>
            <a:pPr marL="285750" indent="-285750">
              <a:buFont typeface="Arial" panose="020B0604020202020204" pitchFamily="34" charset="0"/>
              <a:buChar char="•"/>
            </a:pPr>
            <a:r>
              <a:rPr lang="en-US" sz="2400" dirty="0" smtClean="0"/>
              <a:t>{Blue/White} 4/10</a:t>
            </a:r>
          </a:p>
          <a:p>
            <a:pPr marL="285750" indent="-285750">
              <a:buFont typeface="Arial" panose="020B0604020202020204" pitchFamily="34" charset="0"/>
              <a:buChar char="•"/>
            </a:pPr>
            <a:r>
              <a:rPr lang="en-US" sz="2400" strike="sngStrike" dirty="0" smtClean="0"/>
              <a:t>{Red/Blue} </a:t>
            </a:r>
            <a:r>
              <a:rPr lang="en-US" sz="2400" strike="sngStrike" dirty="0" smtClean="0"/>
              <a:t>3/10</a:t>
            </a:r>
          </a:p>
          <a:p>
            <a:pPr marL="285750" indent="-285750">
              <a:buFont typeface="Arial" panose="020B0604020202020204" pitchFamily="34" charset="0"/>
              <a:buChar char="•"/>
            </a:pPr>
            <a:r>
              <a:rPr lang="en-US" sz="2400" dirty="0" smtClean="0"/>
              <a:t>…</a:t>
            </a:r>
            <a:endParaRPr lang="en-US" sz="2400" dirty="0" smtClean="0"/>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Apriori</a:t>
            </a:r>
            <a:r>
              <a:rPr lang="en-US" dirty="0" smtClean="0"/>
              <a:t> </a:t>
            </a:r>
            <a:r>
              <a:rPr lang="en-US" dirty="0" err="1" smtClean="0"/>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524" y="4040745"/>
            <a:ext cx="2384884" cy="369332"/>
          </a:xfrm>
          <a:prstGeom prst="rect">
            <a:avLst/>
          </a:prstGeom>
          <a:noFill/>
        </p:spPr>
        <p:txBody>
          <a:bodyPr wrap="none" rtlCol="0">
            <a:spAutoFit/>
          </a:bodyPr>
          <a:lstStyle/>
          <a:p>
            <a:r>
              <a:rPr lang="en-US" dirty="0" smtClean="0"/>
              <a:t>If red , white then blue.</a:t>
            </a:r>
            <a:endParaRPr lang="en-US" dirty="0"/>
          </a:p>
        </p:txBody>
      </p:sp>
      <p:sp>
        <p:nvSpPr>
          <p:cNvPr id="9" name="TextBox 8"/>
          <p:cNvSpPr txBox="1"/>
          <p:nvPr/>
        </p:nvSpPr>
        <p:spPr>
          <a:xfrm>
            <a:off x="3466267" y="4040745"/>
            <a:ext cx="1370888" cy="369332"/>
          </a:xfrm>
          <a:prstGeom prst="rect">
            <a:avLst/>
          </a:prstGeom>
          <a:noFill/>
        </p:spPr>
        <p:txBody>
          <a:bodyPr wrap="none" rtlCol="0">
            <a:spAutoFit/>
          </a:bodyPr>
          <a:lstStyle/>
          <a:p>
            <a:r>
              <a:rPr lang="en-US" dirty="0"/>
              <a:t>2</a:t>
            </a:r>
            <a:r>
              <a:rPr lang="en-US" dirty="0" smtClean="0"/>
              <a:t>0% support</a:t>
            </a:r>
            <a:endParaRPr lang="en-US" dirty="0"/>
          </a:p>
        </p:txBody>
      </p:sp>
      <p:cxnSp>
        <p:nvCxnSpPr>
          <p:cNvPr id="11" name="Straight Arrow Connector 10"/>
          <p:cNvCxnSpPr>
            <a:endCxn id="9" idx="1"/>
          </p:cNvCxnSpPr>
          <p:nvPr/>
        </p:nvCxnSpPr>
        <p:spPr>
          <a:xfrm flipV="1">
            <a:off x="2458231" y="4225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only check rules that are still in the pool, so no sets with {yellow} or with {white, orange} .  </a:t>
            </a:r>
            <a:r>
              <a:rPr lang="en-US" i="1" dirty="0" smtClean="0"/>
              <a:t>We show {white, red, orange} but its not really in the pool any longer.</a:t>
            </a:r>
            <a:endParaRPr lang="en-US" i="1" dirty="0"/>
          </a:p>
        </p:txBody>
      </p:sp>
      <p:sp>
        <p:nvSpPr>
          <p:cNvPr id="12" name="Oval 11"/>
          <p:cNvSpPr/>
          <p:nvPr/>
        </p:nvSpPr>
        <p:spPr>
          <a:xfrm>
            <a:off x="1483838" y="2254296"/>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461504" y="4421745"/>
            <a:ext cx="1370888" cy="369332"/>
          </a:xfrm>
          <a:prstGeom prst="rect">
            <a:avLst/>
          </a:prstGeom>
          <a:noFill/>
        </p:spPr>
        <p:txBody>
          <a:bodyPr wrap="none" rtlCol="0">
            <a:spAutoFit/>
          </a:bodyPr>
          <a:lstStyle/>
          <a:p>
            <a:r>
              <a:rPr lang="en-US" dirty="0"/>
              <a:t>3</a:t>
            </a:r>
            <a:r>
              <a:rPr lang="en-US" dirty="0" smtClean="0"/>
              <a:t>0</a:t>
            </a:r>
            <a:r>
              <a:rPr lang="en-US" dirty="0" smtClean="0"/>
              <a:t>% support</a:t>
            </a:r>
            <a:endParaRPr lang="en-US" dirty="0"/>
          </a:p>
        </p:txBody>
      </p:sp>
      <p:cxnSp>
        <p:nvCxnSpPr>
          <p:cNvPr id="17" name="Straight Arrow Connector 16"/>
          <p:cNvCxnSpPr>
            <a:endCxn id="16" idx="1"/>
          </p:cNvCxnSpPr>
          <p:nvPr/>
        </p:nvCxnSpPr>
        <p:spPr>
          <a:xfrm flipV="1">
            <a:off x="2453468" y="4606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493363" y="1535159"/>
            <a:ext cx="2416649" cy="3031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4524" y="4407457"/>
            <a:ext cx="2625078" cy="369332"/>
          </a:xfrm>
          <a:prstGeom prst="rect">
            <a:avLst/>
          </a:prstGeom>
          <a:noFill/>
        </p:spPr>
        <p:txBody>
          <a:bodyPr wrap="none" rtlCol="0">
            <a:spAutoFit/>
          </a:bodyPr>
          <a:lstStyle/>
          <a:p>
            <a:r>
              <a:rPr lang="en-US" dirty="0" smtClean="0"/>
              <a:t>If red , white then orange.</a:t>
            </a:r>
            <a:endParaRPr lang="en-US" dirty="0"/>
          </a:p>
        </p:txBody>
      </p:sp>
      <p:sp>
        <p:nvSpPr>
          <p:cNvPr id="20" name="TextBox 19"/>
          <p:cNvSpPr txBox="1"/>
          <p:nvPr/>
        </p:nvSpPr>
        <p:spPr>
          <a:xfrm>
            <a:off x="-64524" y="4788457"/>
            <a:ext cx="2511713" cy="369332"/>
          </a:xfrm>
          <a:prstGeom prst="rect">
            <a:avLst/>
          </a:prstGeom>
          <a:noFill/>
        </p:spPr>
        <p:txBody>
          <a:bodyPr wrap="none" rtlCol="0">
            <a:spAutoFit/>
          </a:bodyPr>
          <a:lstStyle/>
          <a:p>
            <a:r>
              <a:rPr lang="en-US" dirty="0" smtClean="0"/>
              <a:t>If red , white then green.</a:t>
            </a:r>
            <a:endParaRPr lang="en-US" dirty="0"/>
          </a:p>
        </p:txBody>
      </p:sp>
      <p:sp>
        <p:nvSpPr>
          <p:cNvPr id="21" name="TextBox 20"/>
          <p:cNvSpPr txBox="1"/>
          <p:nvPr/>
        </p:nvSpPr>
        <p:spPr>
          <a:xfrm>
            <a:off x="3442454" y="4802745"/>
            <a:ext cx="1370888" cy="369332"/>
          </a:xfrm>
          <a:prstGeom prst="rect">
            <a:avLst/>
          </a:prstGeom>
          <a:noFill/>
        </p:spPr>
        <p:txBody>
          <a:bodyPr wrap="none" rtlCol="0">
            <a:spAutoFit/>
          </a:bodyPr>
          <a:lstStyle/>
          <a:p>
            <a:r>
              <a:rPr lang="en-US" dirty="0"/>
              <a:t>2</a:t>
            </a:r>
            <a:r>
              <a:rPr lang="en-US" dirty="0" smtClean="0"/>
              <a:t>0% support</a:t>
            </a:r>
            <a:endParaRPr lang="en-US" dirty="0"/>
          </a:p>
        </p:txBody>
      </p:sp>
      <p:cxnSp>
        <p:nvCxnSpPr>
          <p:cNvPr id="22" name="Straight Arrow Connector 21"/>
          <p:cNvCxnSpPr>
            <a:endCxn id="21" idx="1"/>
          </p:cNvCxnSpPr>
          <p:nvPr/>
        </p:nvCxnSpPr>
        <p:spPr>
          <a:xfrm flipV="1">
            <a:off x="2434418" y="4987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83838" y="3182983"/>
            <a:ext cx="1653809" cy="313252"/>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65694" y="1344707"/>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Criteria = 40% </a:t>
            </a:r>
            <a:endParaRPr lang="en-US" dirty="0"/>
          </a:p>
        </p:txBody>
      </p:sp>
      <p:sp>
        <p:nvSpPr>
          <p:cNvPr id="25" name="TextBox 24"/>
          <p:cNvSpPr txBox="1"/>
          <p:nvPr/>
        </p:nvSpPr>
        <p:spPr>
          <a:xfrm>
            <a:off x="5468471" y="2133600"/>
            <a:ext cx="3703321" cy="1200329"/>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smtClean="0">
                <a:solidFill>
                  <a:schemeClr val="tx2"/>
                </a:solidFill>
              </a:rPr>
              <a:t>{Red/White/Green} 2/10</a:t>
            </a:r>
          </a:p>
          <a:p>
            <a:pPr marL="285750" indent="-285750">
              <a:buFont typeface="Arial" panose="020B0604020202020204" pitchFamily="34" charset="0"/>
              <a:buChar char="•"/>
            </a:pPr>
            <a:r>
              <a:rPr lang="en-US" sz="2400" strike="sngStrike" dirty="0" smtClean="0">
                <a:solidFill>
                  <a:schemeClr val="tx2"/>
                </a:solidFill>
              </a:rPr>
              <a:t>{Red/White/Orange} </a:t>
            </a:r>
            <a:r>
              <a:rPr lang="en-US" sz="2400" strike="sngStrike" dirty="0">
                <a:solidFill>
                  <a:schemeClr val="tx2"/>
                </a:solidFill>
              </a:rPr>
              <a:t>3</a:t>
            </a:r>
            <a:r>
              <a:rPr lang="en-US" sz="2400" strike="sngStrike" dirty="0" smtClean="0">
                <a:solidFill>
                  <a:schemeClr val="tx2"/>
                </a:solidFill>
              </a:rPr>
              <a:t>/10</a:t>
            </a:r>
          </a:p>
          <a:p>
            <a:pPr marL="285750" indent="-285750">
              <a:buFont typeface="Arial" panose="020B0604020202020204" pitchFamily="34" charset="0"/>
              <a:buChar char="•"/>
            </a:pPr>
            <a:r>
              <a:rPr lang="en-US" sz="2400" strike="sngStrike" dirty="0" smtClean="0">
                <a:solidFill>
                  <a:schemeClr val="tx2"/>
                </a:solidFill>
              </a:rPr>
              <a:t>{Red/White/Blue} 2/10</a:t>
            </a:r>
          </a:p>
        </p:txBody>
      </p:sp>
      <p:sp>
        <p:nvSpPr>
          <p:cNvPr id="26" name="Oval 25"/>
          <p:cNvSpPr/>
          <p:nvPr/>
        </p:nvSpPr>
        <p:spPr>
          <a:xfrm>
            <a:off x="3890682" y="3209877"/>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56964" y="3165054"/>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smtClean="0">
                <a:ea typeface="ＭＳ Ｐゴシック" pitchFamily="34" charset="-128"/>
              </a:rPr>
              <a:t>Study of </a:t>
            </a:r>
            <a:r>
              <a:rPr lang="en-US" altLang="en-US" dirty="0" smtClean="0">
                <a:ea typeface="ＭＳ Ｐゴシック" pitchFamily="34" charset="-128"/>
              </a:rPr>
              <a:t>“</a:t>
            </a:r>
            <a:r>
              <a:rPr lang="en-US" dirty="0" smtClean="0">
                <a:ea typeface="ＭＳ Ｐゴシック" pitchFamily="34" charset="-128"/>
              </a:rPr>
              <a:t>what goes with what</a:t>
            </a:r>
            <a:r>
              <a:rPr lang="en-US" altLang="en-US" dirty="0" smtClean="0">
                <a:ea typeface="ＭＳ Ｐゴシック" pitchFamily="34" charset="-128"/>
              </a:rPr>
              <a:t>”</a:t>
            </a:r>
            <a:endParaRPr lang="en-US" dirty="0" smtClean="0">
              <a:ea typeface="ＭＳ Ｐゴシック" pitchFamily="34" charset="-128"/>
            </a:endParaRPr>
          </a:p>
          <a:p>
            <a:pPr marL="742950" lvl="1" indent="-285750" eaLnBrk="1" hangingPunct="1"/>
            <a:r>
              <a:rPr lang="en-US" altLang="en-US" sz="2200" dirty="0" smtClean="0">
                <a:ea typeface="ＭＳ Ｐゴシック" pitchFamily="34" charset="-128"/>
              </a:rPr>
              <a:t>“</a:t>
            </a:r>
            <a:r>
              <a:rPr lang="en-US" sz="2200" dirty="0" smtClean="0">
                <a:ea typeface="ＭＳ Ｐゴシック" pitchFamily="34" charset="-128"/>
              </a:rPr>
              <a:t>Customers who bought X also bought Y</a:t>
            </a:r>
            <a:r>
              <a:rPr lang="en-US" altLang="en-US" sz="2200" dirty="0" smtClean="0">
                <a:ea typeface="ＭＳ Ｐゴシック" pitchFamily="34" charset="-128"/>
              </a:rPr>
              <a:t>”</a:t>
            </a:r>
            <a:endParaRPr lang="en-US" sz="2200" dirty="0" smtClean="0">
              <a:ea typeface="ＭＳ Ｐゴシック" pitchFamily="34" charset="-128"/>
            </a:endParaRP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Transaction-based or event-based</a:t>
            </a:r>
          </a:p>
          <a:p>
            <a:pPr lvl="1"/>
            <a:r>
              <a:rPr lang="en-US" dirty="0" smtClean="0">
                <a:ea typeface="ＭＳ Ｐゴシック" pitchFamily="34" charset="-128"/>
              </a:rPr>
              <a:t>Customer A bought peanut butter and bread.</a:t>
            </a:r>
          </a:p>
          <a:p>
            <a:pPr lvl="1"/>
            <a:r>
              <a:rPr lang="en-US" dirty="0" smtClean="0">
                <a:ea typeface="ＭＳ Ｐゴシック" pitchFamily="34" charset="-128"/>
              </a:rPr>
              <a:t>When someone has body aches, and fever they also have chills</a:t>
            </a:r>
          </a:p>
          <a:p>
            <a:pPr lvl="1"/>
            <a:endParaRPr lang="en-US" dirty="0" smtClean="0">
              <a:ea typeface="ＭＳ Ｐゴシック" pitchFamily="34" charset="-128"/>
            </a:endParaRPr>
          </a:p>
          <a:p>
            <a:pPr eaLnBrk="1" hangingPunct="1"/>
            <a:r>
              <a:rPr lang="en-US" dirty="0" smtClean="0">
                <a:ea typeface="ＭＳ Ｐゴシック" pitchFamily="34" charset="-128"/>
              </a:rPr>
              <a:t>Also called </a:t>
            </a:r>
            <a:r>
              <a:rPr lang="en-US" altLang="en-US" dirty="0" smtClean="0">
                <a:ea typeface="ＭＳ Ｐゴシック" pitchFamily="34" charset="-128"/>
              </a:rPr>
              <a:t>“</a:t>
            </a:r>
            <a:r>
              <a:rPr lang="en-US" dirty="0" smtClean="0">
                <a:ea typeface="ＭＳ Ｐゴシック" pitchFamily="34" charset="-128"/>
              </a:rPr>
              <a:t>market basket analysis</a:t>
            </a:r>
            <a:r>
              <a:rPr lang="en-US" altLang="en-US" dirty="0" smtClean="0">
                <a:ea typeface="ＭＳ Ｐゴシック" pitchFamily="34" charset="-128"/>
              </a:rPr>
              <a:t>”</a:t>
            </a:r>
            <a:r>
              <a:rPr lang="en-US" dirty="0" smtClean="0">
                <a:ea typeface="ＭＳ Ｐゴシック" pitchFamily="34" charset="-128"/>
              </a:rPr>
              <a:t> and </a:t>
            </a:r>
            <a:r>
              <a:rPr lang="en-US" altLang="en-US" dirty="0" smtClean="0">
                <a:ea typeface="ＭＳ Ｐゴシック" pitchFamily="34" charset="-128"/>
              </a:rPr>
              <a:t>“</a:t>
            </a:r>
            <a:r>
              <a:rPr lang="en-US" dirty="0" smtClean="0">
                <a:ea typeface="ＭＳ Ｐゴシック" pitchFamily="34" charset="-128"/>
              </a:rPr>
              <a:t>affinity analysis</a:t>
            </a:r>
            <a:r>
              <a:rPr lang="en-US" altLang="en-US" dirty="0" smtClean="0">
                <a:ea typeface="ＭＳ Ｐゴシック" pitchFamily="34" charset="-128"/>
              </a:rPr>
              <a:t>”</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11/5/2019</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dirty="0" smtClean="0"/>
              <a:t>Kwartler CSCI 96</a:t>
            </a:r>
            <a:endParaRPr lang="en-US" dirty="0"/>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smtClean="0">
                <a:latin typeface="+mj-lt"/>
                <a:ea typeface="+mn-ea"/>
                <a:cs typeface="+mn-cs"/>
              </a:rPr>
              <a:t>Confidence</a:t>
            </a:r>
            <a:r>
              <a:rPr lang="en-US" b="1" dirty="0" smtClean="0">
                <a:latin typeface="+mj-lt"/>
                <a:ea typeface="+mn-ea"/>
                <a:cs typeface="+mn-cs"/>
              </a:rPr>
              <a:t>:</a:t>
            </a:r>
            <a:r>
              <a:rPr lang="en-US" dirty="0" smtClean="0">
                <a:latin typeface="+mj-lt"/>
                <a:ea typeface="+mn-ea"/>
                <a:cs typeface="+mn-cs"/>
              </a:rPr>
              <a:t> the % of antecedent transactions that also have the consequent item set</a:t>
            </a:r>
          </a:p>
          <a:p>
            <a:pPr marL="0" indent="0" eaLnBrk="1" hangingPunct="1">
              <a:buNone/>
              <a:defRPr/>
            </a:pPr>
            <a:endParaRPr lang="en-US" dirty="0" smtClean="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confident are you that the </a:t>
            </a:r>
            <a:r>
              <a:rPr lang="en-US" b="1" i="1" u="sng" dirty="0" smtClean="0"/>
              <a:t>antecedent</a:t>
            </a:r>
            <a:r>
              <a:rPr lang="en-US" dirty="0" smtClean="0"/>
              <a:t> isn’t just naturally occurring. </a:t>
            </a:r>
            <a:endParaRPr lang="en-US" dirty="0"/>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Tree>
    <p:extLst>
      <p:ext uri="{BB962C8B-B14F-4D97-AF65-F5344CB8AC3E}">
        <p14:creationId xmlns:p14="http://schemas.microsoft.com/office/powerpoint/2010/main" val="1989012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KPI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smtClean="0"/>
              <a:t>5000 Transactions</a:t>
            </a:r>
            <a:endParaRPr lang="en-US" dirty="0"/>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balloon</a:t>
            </a:r>
            <a:endParaRPr lang="en-US" dirty="0"/>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smtClean="0"/>
              <a:t>Balloon </a:t>
            </a:r>
          </a:p>
          <a:p>
            <a:pPr algn="ctr"/>
            <a:r>
              <a:rPr lang="en-US" u="sng" dirty="0" smtClean="0"/>
              <a:t>Rule</a:t>
            </a:r>
            <a:endParaRPr lang="en-US" u="sng" dirty="0"/>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smtClean="0"/>
              <a:t>500 Transactions</a:t>
            </a:r>
            <a:endParaRPr lang="en-US" dirty="0"/>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bike lock</a:t>
            </a:r>
            <a:endParaRPr lang="en-US" dirty="0"/>
          </a:p>
        </p:txBody>
      </p:sp>
      <p:sp>
        <p:nvSpPr>
          <p:cNvPr id="15" name="TextBox 14"/>
          <p:cNvSpPr txBox="1"/>
          <p:nvPr/>
        </p:nvSpPr>
        <p:spPr>
          <a:xfrm rot="16200000">
            <a:off x="66132" y="3545715"/>
            <a:ext cx="1049262" cy="646331"/>
          </a:xfrm>
          <a:prstGeom prst="rect">
            <a:avLst/>
          </a:prstGeom>
          <a:noFill/>
        </p:spPr>
        <p:txBody>
          <a:bodyPr wrap="none" rtlCol="0">
            <a:spAutoFit/>
          </a:bodyPr>
          <a:lstStyle/>
          <a:p>
            <a:pPr algn="ctr"/>
            <a:r>
              <a:rPr lang="en-US" u="sng" dirty="0" smtClean="0"/>
              <a:t>Bike </a:t>
            </a:r>
            <a:r>
              <a:rPr lang="en-US" u="sng" dirty="0" smtClean="0"/>
              <a:t>Lock</a:t>
            </a:r>
            <a:endParaRPr lang="en-US" u="sng" dirty="0" smtClean="0"/>
          </a:p>
          <a:p>
            <a:pPr algn="ctr"/>
            <a:r>
              <a:rPr lang="en-US" u="sng" dirty="0" smtClean="0"/>
              <a:t>Rule</a:t>
            </a:r>
            <a:endParaRPr lang="en-US" u="sng" dirty="0"/>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a:t>
            </a:r>
            <a:r>
              <a:rPr lang="en-US" dirty="0" smtClean="0"/>
              <a:t>00 Transactions</a:t>
            </a:r>
            <a:endParaRPr lang="en-US" dirty="0"/>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217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a:t>KPI </a:t>
            </a:r>
            <a:r>
              <a:rPr lang="en-US" dirty="0" smtClean="0"/>
              <a:t>Example - SUPPORT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smtClean="0"/>
              <a:t>Suppose you have 100,000 transactions.</a:t>
            </a:r>
            <a:endParaRPr lang="en-US" sz="2800" u="sng" dirty="0"/>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any other item</a:t>
            </a:r>
            <a:endParaRPr lang="en-US" dirty="0"/>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smtClean="0"/>
              <a:t>Number of </a:t>
            </a:r>
          </a:p>
          <a:p>
            <a:pPr algn="ctr"/>
            <a:r>
              <a:rPr lang="en-US" u="sng" dirty="0" smtClean="0"/>
              <a:t>Antecedent</a:t>
            </a:r>
          </a:p>
          <a:p>
            <a:pPr algn="ctr"/>
            <a:r>
              <a:rPr lang="en-US" u="sng" dirty="0" smtClean="0"/>
              <a:t>Rules</a:t>
            </a:r>
            <a:endParaRPr lang="en-US" u="sng" dirty="0"/>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smtClean="0"/>
              <a:t>5000 Transactions</a:t>
            </a:r>
            <a:endParaRPr lang="en-US" dirty="0"/>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balloon</a:t>
            </a:r>
            <a:endParaRPr lang="en-US" dirty="0"/>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smtClean="0"/>
              <a:t>Balloon </a:t>
            </a:r>
          </a:p>
          <a:p>
            <a:pPr algn="ctr"/>
            <a:r>
              <a:rPr lang="en-US" u="sng" dirty="0" smtClean="0"/>
              <a:t>Rule</a:t>
            </a:r>
            <a:endParaRPr lang="en-US" u="sng" dirty="0"/>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smtClean="0"/>
              <a:t>500 Transactions</a:t>
            </a:r>
            <a:endParaRPr lang="en-US" dirty="0"/>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smtClean="0"/>
              <a:t>If </a:t>
            </a:r>
            <a:r>
              <a:rPr lang="en-US" u="sng" dirty="0" smtClean="0"/>
              <a:t>candles, cake mix</a:t>
            </a:r>
            <a:r>
              <a:rPr lang="en-US" dirty="0" smtClean="0"/>
              <a:t>, then bike lock</a:t>
            </a:r>
            <a:endParaRPr lang="en-US" dirty="0"/>
          </a:p>
        </p:txBody>
      </p:sp>
      <p:sp>
        <p:nvSpPr>
          <p:cNvPr id="15" name="TextBox 14"/>
          <p:cNvSpPr txBox="1"/>
          <p:nvPr/>
        </p:nvSpPr>
        <p:spPr>
          <a:xfrm rot="16200000">
            <a:off x="66132" y="2810619"/>
            <a:ext cx="1049262" cy="646331"/>
          </a:xfrm>
          <a:prstGeom prst="rect">
            <a:avLst/>
          </a:prstGeom>
          <a:noFill/>
        </p:spPr>
        <p:txBody>
          <a:bodyPr wrap="none" rtlCol="0">
            <a:spAutoFit/>
          </a:bodyPr>
          <a:lstStyle/>
          <a:p>
            <a:pPr algn="ctr"/>
            <a:r>
              <a:rPr lang="en-US" u="sng" dirty="0" smtClean="0"/>
              <a:t>Bike </a:t>
            </a:r>
            <a:r>
              <a:rPr lang="en-US" u="sng" dirty="0" smtClean="0"/>
              <a:t>Lock</a:t>
            </a:r>
            <a:endParaRPr lang="en-US" u="sng" dirty="0" smtClean="0"/>
          </a:p>
          <a:p>
            <a:pPr algn="ctr"/>
            <a:r>
              <a:rPr lang="en-US" u="sng" dirty="0" smtClean="0"/>
              <a:t>Rule</a:t>
            </a:r>
            <a:endParaRPr lang="en-US" u="sng" dirty="0"/>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a:t>
            </a:r>
            <a:r>
              <a:rPr lang="en-US" dirty="0" smtClean="0"/>
              <a:t>00 Transactions</a:t>
            </a:r>
            <a:endParaRPr lang="en-US" dirty="0"/>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smtClean="0"/>
              <a:t>Balloon </a:t>
            </a:r>
          </a:p>
          <a:p>
            <a:pPr algn="ctr"/>
            <a:r>
              <a:rPr lang="en-US" u="sng" dirty="0" smtClean="0"/>
              <a:t>Support</a:t>
            </a:r>
            <a:endParaRPr lang="en-US" u="sng" dirty="0"/>
          </a:p>
        </p:txBody>
      </p:sp>
      <p:sp>
        <p:nvSpPr>
          <p:cNvPr id="20" name="TextBox 19"/>
          <p:cNvSpPr txBox="1"/>
          <p:nvPr/>
        </p:nvSpPr>
        <p:spPr>
          <a:xfrm rot="16200000">
            <a:off x="37560" y="4688448"/>
            <a:ext cx="1049262" cy="646331"/>
          </a:xfrm>
          <a:prstGeom prst="rect">
            <a:avLst/>
          </a:prstGeom>
          <a:noFill/>
        </p:spPr>
        <p:txBody>
          <a:bodyPr wrap="none" rtlCol="0">
            <a:spAutoFit/>
          </a:bodyPr>
          <a:lstStyle/>
          <a:p>
            <a:pPr algn="ctr"/>
            <a:r>
              <a:rPr lang="en-US" u="sng" dirty="0" smtClean="0"/>
              <a:t>Bike </a:t>
            </a:r>
            <a:r>
              <a:rPr lang="en-US" u="sng" dirty="0" smtClean="0"/>
              <a:t>Lock</a:t>
            </a:r>
            <a:endParaRPr lang="en-US" u="sng" dirty="0" smtClean="0"/>
          </a:p>
          <a:p>
            <a:pPr algn="ctr"/>
            <a:r>
              <a:rPr lang="en-US" u="sng" dirty="0" smtClean="0"/>
              <a:t>Support</a:t>
            </a:r>
            <a:endParaRPr lang="en-US" u="sng" dirty="0"/>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smtClean="0"/>
              <a:t>500 Transactions</a:t>
            </a:r>
            <a:endParaRPr lang="en-US" dirty="0"/>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smtClean="0"/>
              <a:t>500 / 100,000 or .005</a:t>
            </a:r>
            <a:endParaRPr lang="en-US" dirty="0"/>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smtClean="0"/>
              <a:t>100 Transactions</a:t>
            </a:r>
            <a:endParaRPr lang="en-US" dirty="0"/>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smtClean="0"/>
              <a:t>100 / 100,000 or .001</a:t>
            </a:r>
            <a:endParaRPr lang="en-US" dirty="0"/>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a:t>KPI </a:t>
            </a:r>
            <a:r>
              <a:rPr lang="en-US" dirty="0" smtClean="0"/>
              <a:t>Example - 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smtClean="0"/>
              <a:t>If </a:t>
            </a:r>
            <a:r>
              <a:rPr lang="en-US" sz="1400" u="sng" dirty="0" smtClean="0"/>
              <a:t>candles, cake mix</a:t>
            </a:r>
            <a:r>
              <a:rPr lang="en-US" sz="1400" dirty="0" smtClean="0"/>
              <a:t>, then any other item</a:t>
            </a:r>
            <a:endParaRPr lang="en-US" sz="1400" dirty="0"/>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smtClean="0"/>
              <a:t>Number of </a:t>
            </a:r>
          </a:p>
          <a:p>
            <a:pPr algn="ctr"/>
            <a:r>
              <a:rPr lang="en-US" sz="1400" u="sng" dirty="0" smtClean="0"/>
              <a:t>Antecedent</a:t>
            </a:r>
          </a:p>
          <a:p>
            <a:pPr algn="ctr"/>
            <a:r>
              <a:rPr lang="en-US" sz="1400" u="sng" dirty="0" smtClean="0"/>
              <a:t>Rules</a:t>
            </a:r>
            <a:endParaRPr lang="en-US" sz="1400" u="sng" dirty="0"/>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smtClean="0"/>
              <a:t>5000 Transactions</a:t>
            </a:r>
            <a:endParaRPr lang="en-US" sz="1400" dirty="0"/>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smtClean="0"/>
              <a:t>If candles, cake mix</a:t>
            </a:r>
            <a:r>
              <a:rPr lang="en-US" sz="1400" dirty="0" smtClean="0"/>
              <a:t>, then balloon</a:t>
            </a:r>
            <a:endParaRPr lang="en-US" sz="1400" dirty="0"/>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smtClean="0"/>
              <a:t>Balloon </a:t>
            </a:r>
          </a:p>
          <a:p>
            <a:pPr algn="ctr"/>
            <a:r>
              <a:rPr lang="en-US" sz="1400" u="sng" dirty="0" smtClean="0"/>
              <a:t>Rule</a:t>
            </a:r>
            <a:endParaRPr lang="en-US" sz="1400" u="sng" dirty="0"/>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smtClean="0"/>
              <a:t>500 Transactions</a:t>
            </a:r>
            <a:endParaRPr lang="en-US" sz="1400" dirty="0"/>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smtClean="0"/>
              <a:t>If </a:t>
            </a:r>
            <a:r>
              <a:rPr lang="en-US" sz="1400" u="sng" dirty="0" smtClean="0"/>
              <a:t>candles, cake mix</a:t>
            </a:r>
            <a:r>
              <a:rPr lang="en-US" sz="1400" dirty="0" smtClean="0"/>
              <a:t>, then bike lock</a:t>
            </a:r>
            <a:endParaRPr lang="en-US" sz="1400" dirty="0"/>
          </a:p>
        </p:txBody>
      </p:sp>
      <p:sp>
        <p:nvSpPr>
          <p:cNvPr id="15" name="TextBox 14"/>
          <p:cNvSpPr txBox="1"/>
          <p:nvPr/>
        </p:nvSpPr>
        <p:spPr>
          <a:xfrm rot="16200000">
            <a:off x="162279" y="2513593"/>
            <a:ext cx="856966" cy="523220"/>
          </a:xfrm>
          <a:prstGeom prst="rect">
            <a:avLst/>
          </a:prstGeom>
          <a:noFill/>
        </p:spPr>
        <p:txBody>
          <a:bodyPr wrap="none" rtlCol="0">
            <a:spAutoFit/>
          </a:bodyPr>
          <a:lstStyle/>
          <a:p>
            <a:pPr algn="ctr"/>
            <a:r>
              <a:rPr lang="en-US" sz="1400" u="sng" dirty="0" smtClean="0"/>
              <a:t>Bike </a:t>
            </a:r>
            <a:r>
              <a:rPr lang="en-US" sz="1400" u="sng" dirty="0" smtClean="0"/>
              <a:t>Lock</a:t>
            </a:r>
            <a:endParaRPr lang="en-US" sz="1400" u="sng" dirty="0" smtClean="0"/>
          </a:p>
          <a:p>
            <a:pPr algn="ctr"/>
            <a:r>
              <a:rPr lang="en-US" sz="1400" u="sng" dirty="0" smtClean="0"/>
              <a:t>Rule</a:t>
            </a:r>
            <a:endParaRPr lang="en-US" sz="1400" u="sng" dirty="0"/>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a:t>
            </a:r>
            <a:r>
              <a:rPr lang="en-US" sz="1400" dirty="0" smtClean="0"/>
              <a:t>00 Transactions</a:t>
            </a:r>
            <a:endParaRPr lang="en-US" sz="1400" dirty="0"/>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smtClean="0"/>
              <a:t>100 Transactions</a:t>
            </a:r>
            <a:endParaRPr lang="en-US" dirty="0"/>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smtClean="0"/>
              <a:t>Bike Lock </a:t>
            </a:r>
          </a:p>
          <a:p>
            <a:pPr algn="ctr"/>
            <a:r>
              <a:rPr lang="en-US" sz="1400" u="sng" dirty="0" smtClean="0"/>
              <a:t>Confidence</a:t>
            </a:r>
            <a:endParaRPr lang="en-US" sz="1400" u="sng" dirty="0"/>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a:t>
            </a:r>
            <a:r>
              <a:rPr lang="en-US" dirty="0" smtClean="0"/>
              <a:t>00 / 5,000 or .02</a:t>
            </a:r>
            <a:endParaRPr lang="en-US" dirty="0"/>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a:t>
            </a:r>
            <a:r>
              <a:rPr lang="en-US" dirty="0" smtClean="0"/>
              <a:t>00 Transactions</a:t>
            </a:r>
            <a:endParaRPr lang="en-US" dirty="0"/>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smtClean="0"/>
              <a:t>Balloon </a:t>
            </a:r>
          </a:p>
          <a:p>
            <a:pPr algn="ctr"/>
            <a:r>
              <a:rPr lang="en-US" sz="1400" u="sng" dirty="0" smtClean="0"/>
              <a:t>Confidence</a:t>
            </a:r>
            <a:endParaRPr lang="en-US" sz="1400" u="sng" dirty="0"/>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smtClean="0"/>
              <a:t>500 / 5,000 or .10</a:t>
            </a:r>
            <a:endParaRPr lang="en-US" dirty="0"/>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Confidence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gridCol w="2032000"/>
                <a:gridCol w="2032000"/>
              </a:tblGrid>
              <a:tr h="0">
                <a:tc>
                  <a:txBody>
                    <a:bodyPr/>
                    <a:lstStyle/>
                    <a:p>
                      <a:pPr algn="ctr"/>
                      <a:r>
                        <a:rPr lang="en-US" dirty="0" smtClean="0"/>
                        <a:t>Item Set</a:t>
                      </a:r>
                      <a:endParaRPr lang="en-US" dirty="0"/>
                    </a:p>
                  </a:txBody>
                  <a:tcPr/>
                </a:tc>
                <a:tc>
                  <a:txBody>
                    <a:bodyPr/>
                    <a:lstStyle/>
                    <a:p>
                      <a:pPr algn="ctr"/>
                      <a:r>
                        <a:rPr lang="en-US" dirty="0" smtClean="0"/>
                        <a:t>Support</a:t>
                      </a:r>
                      <a:endParaRPr lang="en-US" dirty="0"/>
                    </a:p>
                  </a:txBody>
                  <a:tcPr/>
                </a:tc>
                <a:tc>
                  <a:txBody>
                    <a:bodyPr/>
                    <a:lstStyle/>
                    <a:p>
                      <a:pPr algn="ctr"/>
                      <a:r>
                        <a:rPr lang="en-US" dirty="0" smtClean="0"/>
                        <a:t>Confidence</a:t>
                      </a:r>
                      <a:endParaRPr lang="en-US" dirty="0"/>
                    </a:p>
                  </a:txBody>
                  <a:tcPr/>
                </a:tc>
              </a:tr>
              <a:tr h="370840">
                <a:tc>
                  <a:txBody>
                    <a:bodyPr/>
                    <a:lstStyle/>
                    <a:p>
                      <a:pPr algn="ctr"/>
                      <a:r>
                        <a:rPr lang="en-US" dirty="0" smtClean="0"/>
                        <a:t>{candles, cake mix, bike lock}</a:t>
                      </a:r>
                      <a:endParaRPr lang="en-US" dirty="0"/>
                    </a:p>
                  </a:txBody>
                  <a:tcPr/>
                </a:tc>
                <a:tc>
                  <a:txBody>
                    <a:bodyPr/>
                    <a:lstStyle/>
                    <a:p>
                      <a:pPr algn="ctr"/>
                      <a:r>
                        <a:rPr lang="en-US" dirty="0" smtClean="0"/>
                        <a:t>.001</a:t>
                      </a:r>
                      <a:endParaRPr lang="en-US" dirty="0"/>
                    </a:p>
                  </a:txBody>
                  <a:tcPr/>
                </a:tc>
                <a:tc>
                  <a:txBody>
                    <a:bodyPr/>
                    <a:lstStyle/>
                    <a:p>
                      <a:pPr algn="ctr"/>
                      <a:r>
                        <a:rPr lang="en-US" dirty="0" smtClean="0"/>
                        <a:t>.02</a:t>
                      </a:r>
                      <a:endParaRPr lang="en-US" dirty="0"/>
                    </a:p>
                  </a:txBody>
                  <a:tcPr/>
                </a:tc>
              </a:tr>
              <a:tr h="370840">
                <a:tc>
                  <a:txBody>
                    <a:bodyPr/>
                    <a:lstStyle/>
                    <a:p>
                      <a:pPr algn="ctr"/>
                      <a:r>
                        <a:rPr lang="en-US" dirty="0" smtClean="0"/>
                        <a:t>{candles, cake</a:t>
                      </a:r>
                      <a:r>
                        <a:rPr lang="en-US" baseline="0" dirty="0" smtClean="0"/>
                        <a:t> mix, balloon}</a:t>
                      </a:r>
                      <a:endParaRPr lang="en-US" dirty="0"/>
                    </a:p>
                  </a:txBody>
                  <a:tcPr/>
                </a:tc>
                <a:tc>
                  <a:txBody>
                    <a:bodyPr/>
                    <a:lstStyle/>
                    <a:p>
                      <a:pPr algn="ctr"/>
                      <a:r>
                        <a:rPr lang="en-US" dirty="0" smtClean="0"/>
                        <a:t>.005</a:t>
                      </a:r>
                      <a:endParaRPr lang="en-US" dirty="0"/>
                    </a:p>
                  </a:txBody>
                  <a:tcPr/>
                </a:tc>
                <a:tc>
                  <a:txBody>
                    <a:bodyPr/>
                    <a:lstStyle/>
                    <a:p>
                      <a:pPr algn="ctr"/>
                      <a:r>
                        <a:rPr lang="en-US" dirty="0" smtClean="0"/>
                        <a:t>.10</a:t>
                      </a:r>
                      <a:endParaRPr lang="en-US" dirty="0"/>
                    </a:p>
                  </a:txBody>
                  <a:tcPr/>
                </a:tc>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Both have low support, meaning its an infrequent purchase.  BUT when it does happen the confidence is higher that balloons will be purchased.</a:t>
            </a:r>
            <a:endParaRPr lang="en-US" dirty="0"/>
          </a:p>
        </p:txBody>
      </p:sp>
    </p:spTree>
    <p:extLst>
      <p:ext uri="{BB962C8B-B14F-4D97-AF65-F5344CB8AC3E}">
        <p14:creationId xmlns:p14="http://schemas.microsoft.com/office/powerpoint/2010/main" val="150373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ea typeface="ＭＳ Ｐゴシック" pitchFamily="34" charset="-128"/>
              </a:rPr>
              <a:t>Measures of Rule Performance</a:t>
            </a:r>
          </a:p>
        </p:txBody>
      </p:sp>
      <p:sp>
        <p:nvSpPr>
          <p:cNvPr id="20483" name="Content Placeholder 2"/>
          <p:cNvSpPr>
            <a:spLocks noGrp="1"/>
          </p:cNvSpPr>
          <p:nvPr>
            <p:ph sz="quarter" idx="1"/>
          </p:nvPr>
        </p:nvSpPr>
        <p:spPr>
          <a:xfrm>
            <a:off x="914400" y="1752600"/>
            <a:ext cx="3786188" cy="3690938"/>
          </a:xfrm>
        </p:spPr>
        <p:txBody>
          <a:bodyPr>
            <a:normAutofit lnSpcReduction="10000"/>
          </a:bodyPr>
          <a:lstStyle/>
          <a:p>
            <a:pPr marL="0" indent="0" eaLnBrk="1" hangingPunct="1">
              <a:buFont typeface="Wingdings 2" pitchFamily="18" charset="2"/>
              <a:buNone/>
              <a:defRPr/>
            </a:pPr>
            <a:r>
              <a:rPr lang="en-US" b="1" dirty="0" smtClean="0">
                <a:latin typeface="+mj-lt"/>
                <a:ea typeface="+mn-ea"/>
                <a:cs typeface="+mn-cs"/>
              </a:rPr>
              <a:t>Lift</a:t>
            </a:r>
            <a:r>
              <a:rPr lang="en-US" dirty="0" smtClean="0">
                <a:latin typeface="+mj-lt"/>
                <a:ea typeface="+mn-ea"/>
                <a:cs typeface="+mn-cs"/>
              </a:rPr>
              <a:t> = </a:t>
            </a:r>
            <a:r>
              <a:rPr lang="en-US" i="1" dirty="0" smtClean="0">
                <a:latin typeface="+mj-lt"/>
                <a:ea typeface="+mn-ea"/>
                <a:cs typeface="+mn-cs"/>
              </a:rPr>
              <a:t>confidence</a:t>
            </a:r>
            <a:r>
              <a:rPr lang="en-US" dirty="0" smtClean="0">
                <a:latin typeface="+mj-lt"/>
                <a:ea typeface="+mn-ea"/>
                <a:cs typeface="+mn-cs"/>
              </a:rPr>
              <a:t>/(</a:t>
            </a:r>
            <a:r>
              <a:rPr lang="en-US" i="1" dirty="0" smtClean="0">
                <a:latin typeface="+mj-lt"/>
                <a:ea typeface="+mn-ea"/>
                <a:cs typeface="+mn-cs"/>
              </a:rPr>
              <a:t>benchmark confidence</a:t>
            </a:r>
            <a:r>
              <a:rPr lang="en-US" dirty="0" smtClean="0">
                <a:latin typeface="+mj-lt"/>
                <a:ea typeface="+mn-ea"/>
                <a:cs typeface="+mn-cs"/>
              </a:rPr>
              <a:t>)</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b="1" i="1" dirty="0" smtClean="0">
                <a:latin typeface="+mj-lt"/>
                <a:ea typeface="+mn-ea"/>
                <a:cs typeface="+mn-cs"/>
              </a:rPr>
              <a:t>Benchmark confidence</a:t>
            </a:r>
            <a:r>
              <a:rPr lang="en-US" b="1" dirty="0" smtClean="0">
                <a:latin typeface="+mj-lt"/>
                <a:ea typeface="+mn-ea"/>
                <a:cs typeface="+mn-cs"/>
              </a:rPr>
              <a:t> </a:t>
            </a:r>
            <a:r>
              <a:rPr lang="en-US" dirty="0" smtClean="0">
                <a:latin typeface="+mj-lt"/>
                <a:ea typeface="+mn-ea"/>
                <a:cs typeface="+mn-cs"/>
              </a:rPr>
              <a:t>= transactions with consequent as % of all transactions</a:t>
            </a:r>
          </a:p>
          <a:p>
            <a:pPr marL="0" indent="0" eaLnBrk="1" hangingPunct="1">
              <a:defRPr/>
            </a:pPr>
            <a:endParaRPr lang="en-US" dirty="0" smtClean="0">
              <a:latin typeface="+mj-lt"/>
              <a:ea typeface="+mn-ea"/>
              <a:cs typeface="+mn-cs"/>
            </a:endParaRPr>
          </a:p>
          <a:p>
            <a:pPr marL="0" indent="0" eaLnBrk="1" hangingPunct="1">
              <a:buFont typeface="Wingdings 2" pitchFamily="18" charset="2"/>
              <a:buNone/>
              <a:defRPr/>
            </a:pPr>
            <a:r>
              <a:rPr lang="en-US" dirty="0" smtClean="0">
                <a:latin typeface="+mj-lt"/>
                <a:ea typeface="+mn-ea"/>
                <a:cs typeface="+mn-cs"/>
              </a:rPr>
              <a:t>Lift &gt; 1 indicates a rule that is useful in finding consequent items sets (i.e., more useful than just selecting transactions randomly)</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People naturally buy or select the </a:t>
            </a:r>
            <a:r>
              <a:rPr lang="en-US" b="1" i="1" u="sng" dirty="0" smtClean="0"/>
              <a:t>consequent</a:t>
            </a:r>
            <a:r>
              <a:rPr lang="en-US" dirty="0" smtClean="0"/>
              <a:t> at some rate, how much better is this specific antecedent item(s)?</a:t>
            </a:r>
            <a:endParaRPr lang="en-US" dirty="0"/>
          </a:p>
        </p:txBody>
      </p:sp>
    </p:spTree>
    <p:extLst>
      <p:ext uri="{BB962C8B-B14F-4D97-AF65-F5344CB8AC3E}">
        <p14:creationId xmlns:p14="http://schemas.microsoft.com/office/powerpoint/2010/main" val="1069825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smtClean="0"/>
              <a:t>Ballooon</a:t>
            </a:r>
            <a:r>
              <a:rPr lang="en-US" sz="2800" u="sng" dirty="0" smtClean="0"/>
              <a:t> confidence is 0.1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Lift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smtClean="0"/>
              <a:t>Now you know confidence is .1.</a:t>
            </a:r>
            <a:endParaRPr lang="en-US" sz="2800" u="sng" dirty="0"/>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smtClean="0"/>
              <a:t>“then balloon” occurs 600 times out of 100k transactions</a:t>
            </a:r>
            <a:endParaRPr lang="en-US" dirty="0"/>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smtClean="0"/>
              <a:t>Benchmark </a:t>
            </a:r>
          </a:p>
          <a:p>
            <a:r>
              <a:rPr lang="en-US" u="sng" dirty="0" smtClean="0"/>
              <a:t>CONFIDENCE</a:t>
            </a:r>
            <a:endParaRPr lang="en-US" u="sng" dirty="0"/>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a:t>
            </a:r>
            <a:r>
              <a:rPr lang="en-US" dirty="0" smtClean="0"/>
              <a:t>00 / 100K</a:t>
            </a:r>
          </a:p>
          <a:p>
            <a:pPr algn="ctr"/>
            <a:r>
              <a:rPr lang="en-US" dirty="0" smtClean="0"/>
              <a:t> or .006</a:t>
            </a:r>
            <a:endParaRPr lang="en-US" dirty="0"/>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smtClean="0"/>
              <a:t>For balloon purchases, how much better than the average occurrence is the rule?</a:t>
            </a:r>
            <a:endParaRPr lang="en-US" dirty="0"/>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smtClean="0"/>
              <a:t>Lift </a:t>
            </a:r>
            <a:endParaRPr lang="en-US" u="sng" dirty="0"/>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smtClean="0"/>
              <a:t>.1 / .006 or</a:t>
            </a:r>
          </a:p>
          <a:p>
            <a:pPr algn="ctr"/>
            <a:r>
              <a:rPr lang="en-US" dirty="0" smtClean="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rule is providing lift over the natural propensity to purchase balloons.  </a:t>
            </a:r>
            <a:endParaRPr lang="en-US" sz="1400" dirty="0"/>
          </a:p>
        </p:txBody>
      </p:sp>
    </p:spTree>
    <p:extLst>
      <p:ext uri="{BB962C8B-B14F-4D97-AF65-F5344CB8AC3E}">
        <p14:creationId xmlns:p14="http://schemas.microsoft.com/office/powerpoint/2010/main" val="94262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smtClean="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What are some other recommendation systems you have encountered?</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smtClean="0">
                <a:ea typeface="ＭＳ Ｐゴシック" pitchFamily="34" charset="-128"/>
              </a:rPr>
              <a:t>Generate all rules that meet specified support &amp; confidence</a:t>
            </a:r>
          </a:p>
          <a:p>
            <a:pPr marL="742950" lvl="1" indent="-342900" eaLnBrk="1" hangingPunct="1">
              <a:buFont typeface="+mj-lt"/>
              <a:buAutoNum type="arabicPeriod"/>
            </a:pPr>
            <a:r>
              <a:rPr lang="en-US" dirty="0" smtClean="0">
                <a:ea typeface="ＭＳ Ｐゴシック" pitchFamily="34" charset="-128"/>
              </a:rPr>
              <a:t>Find frequent item sets (those with sufficient support – see previous)</a:t>
            </a:r>
          </a:p>
          <a:p>
            <a:pPr marL="1085850" lvl="2" indent="-342900"/>
            <a:r>
              <a:rPr lang="en-US" dirty="0" smtClean="0">
                <a:ea typeface="ＭＳ Ｐゴシック" pitchFamily="34" charset="-128"/>
              </a:rPr>
              <a:t>Avoids investigating possible all rules (a priori algorithm)</a:t>
            </a:r>
          </a:p>
          <a:p>
            <a:pPr marL="742950" lvl="1" indent="-342900" eaLnBrk="1" hangingPunct="1">
              <a:buFont typeface="+mj-lt"/>
              <a:buAutoNum type="arabicPeriod"/>
            </a:pPr>
            <a:r>
              <a:rPr lang="en-US" dirty="0" smtClean="0">
                <a:ea typeface="ＭＳ Ｐゴシック" pitchFamily="34" charset="-128"/>
              </a:rPr>
              <a:t>From the frequent item sets, generate rules with sufficient confidence &amp; lift</a:t>
            </a:r>
          </a:p>
          <a:p>
            <a:pPr marL="1085850" lvl="2" indent="-342900"/>
            <a:r>
              <a:rPr lang="en-US" dirty="0" smtClean="0">
                <a:ea typeface="ＭＳ Ｐゴシック" pitchFamily="34" charset="-128"/>
              </a:rPr>
              <a:t>Only use rules that you are confident have antecedents that occur more than natural (confidence)</a:t>
            </a:r>
          </a:p>
          <a:p>
            <a:pPr marL="1085850" lvl="2" indent="-342900"/>
            <a:r>
              <a:rPr lang="en-US" dirty="0" smtClean="0">
                <a:ea typeface="ＭＳ Ｐゴシック" pitchFamily="34" charset="-128"/>
              </a:rPr>
              <a:t>Only use rules where the antecedent / consequent relationship is stronger than (lift) how often the consequent occurs  </a:t>
            </a:r>
          </a:p>
          <a:p>
            <a:pPr marL="571500" lvl="1" eaLnBrk="1" hangingPunct="1"/>
            <a:endParaRPr lang="en-US" dirty="0" smtClean="0">
              <a:ea typeface="ＭＳ Ｐゴシック" pitchFamily="34" charset="-128"/>
            </a:endParaRPr>
          </a:p>
          <a:p>
            <a:pPr marL="571500" lvl="1"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smtClean="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smtClean="0">
                <a:latin typeface="Courier New" pitchFamily="49" charset="0"/>
                <a:cs typeface="Courier New" pitchFamily="49" charset="0"/>
              </a:rPr>
              <a:t>     lhs              </a:t>
            </a:r>
            <a:r>
              <a:rPr lang="en-US" sz="1300" dirty="0" err="1" smtClean="0">
                <a:latin typeface="Courier New" pitchFamily="49" charset="0"/>
                <a:cs typeface="Courier New" pitchFamily="49" charset="0"/>
              </a:rPr>
              <a:t>rhs</a:t>
            </a:r>
            <a:r>
              <a:rPr lang="en-US" sz="1300" dirty="0" smtClean="0">
                <a:latin typeface="Courier New" pitchFamily="49" charset="0"/>
                <a:cs typeface="Courier New" pitchFamily="49" charset="0"/>
              </a:rPr>
              <a:t> </a:t>
            </a:r>
            <a:r>
              <a:rPr lang="en-US" sz="1300" dirty="0">
                <a:latin typeface="Courier New" pitchFamily="49" charset="0"/>
                <a:cs typeface="Courier New" pitchFamily="49" charset="0"/>
              </a:rPr>
              <a:t>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{Green} 0.2 </a:t>
            </a:r>
            <a:r>
              <a:rPr lang="en-US" sz="1300" dirty="0" smtClean="0">
                <a:latin typeface="Courier New" pitchFamily="49" charset="0"/>
                <a:cs typeface="Courier New" pitchFamily="49" charset="0"/>
              </a:rPr>
              <a:t>   0.5    2.500000</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5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{Red} </a:t>
            </a:r>
            <a:r>
              <a:rPr lang="en-US" sz="1300" dirty="0" smtClean="0">
                <a:latin typeface="Courier New" pitchFamily="49" charset="0"/>
                <a:cs typeface="Courier New" pitchFamily="49" charset="0"/>
              </a:rPr>
              <a:t>  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1.666667</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a:t>
            </a:r>
            <a:r>
              <a:rPr lang="en-US" sz="1300" dirty="0" smtClean="0">
                <a:latin typeface="Courier New" pitchFamily="49" charset="0"/>
                <a:cs typeface="Courier New" pitchFamily="49" charset="0"/>
              </a:rPr>
              <a:t>}   0.2    1.0    </a:t>
            </a:r>
            <a:r>
              <a:rPr lang="en-US" sz="1300" dirty="0">
                <a:latin typeface="Courier New" pitchFamily="49" charset="0"/>
                <a:cs typeface="Courier New" pitchFamily="49" charset="0"/>
              </a:rPr>
              <a:t>1.666667</a:t>
            </a:r>
          </a:p>
          <a:p>
            <a:r>
              <a:rPr lang="en-US" sz="1300" dirty="0">
                <a:latin typeface="Courier New" pitchFamily="49" charset="0"/>
                <a:cs typeface="Courier New" pitchFamily="49" charset="0"/>
              </a:rPr>
              <a:t>4 {Orange}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a:t>
            </a:r>
            <a:r>
              <a:rPr lang="en-US" sz="1300" dirty="0" smtClean="0">
                <a:latin typeface="Courier New" pitchFamily="49" charset="0"/>
                <a:cs typeface="Courier New" pitchFamily="49" charset="0"/>
              </a:rPr>
              <a:t>0.2    </a:t>
            </a:r>
            <a:r>
              <a:rPr lang="en-US" sz="1300" dirty="0">
                <a:latin typeface="Courier New" pitchFamily="49" charset="0"/>
                <a:cs typeface="Courier New" pitchFamily="49" charset="0"/>
              </a:rPr>
              <a:t>1.0 </a:t>
            </a:r>
            <a:r>
              <a:rPr lang="en-US" sz="1300" dirty="0" smtClean="0">
                <a:latin typeface="Courier New" pitchFamily="49" charset="0"/>
                <a:cs typeface="Courier New" pitchFamily="49" charset="0"/>
              </a:rPr>
              <a:t>   1.428571</a:t>
            </a:r>
            <a:endParaRPr lang="en-US" sz="1300" dirty="0">
              <a:latin typeface="Courier New" pitchFamily="49" charset="0"/>
              <a:cs typeface="Courier New" pitchFamily="49" charset="0"/>
            </a:endParaRPr>
          </a:p>
          <a:p>
            <a:r>
              <a:rPr lang="en-US" sz="1300" dirty="0">
                <a:latin typeface="Courier New" pitchFamily="49" charset="0"/>
                <a:cs typeface="Courier New" pitchFamily="49" charset="0"/>
              </a:rPr>
              <a:t>6 {Green}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a:t>
            </a:r>
            <a:r>
              <a:rPr lang="en-US" sz="1300" dirty="0">
                <a:latin typeface="Courier New" pitchFamily="49" charset="0"/>
                <a:cs typeface="Courier New" pitchFamily="49" charset="0"/>
              </a:rPr>
              <a:t>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=&gt; </a:t>
            </a:r>
            <a:r>
              <a:rPr lang="en-US" sz="1300" dirty="0">
                <a:latin typeface="Courier New" pitchFamily="49" charset="0"/>
                <a:cs typeface="Courier New" pitchFamily="49" charset="0"/>
              </a:rPr>
              <a:t>{White} 0.2 </a:t>
            </a:r>
            <a:r>
              <a:rPr lang="en-US" sz="1300" dirty="0" smtClean="0">
                <a:latin typeface="Courier New" pitchFamily="49" charset="0"/>
                <a:cs typeface="Courier New" pitchFamily="49" charset="0"/>
              </a:rPr>
              <a:t>   1.0    1.428571</a:t>
            </a:r>
            <a:endParaRPr lang="en-US" sz="1300" dirty="0">
              <a:latin typeface="Courier New" pitchFamily="49" charset="0"/>
              <a:cs typeface="Courier New" pitchFamily="49" charset="0"/>
            </a:endParaRP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4114800" y="2400300"/>
            <a:ext cx="381000" cy="37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57600" y="2019300"/>
            <a:ext cx="1219200" cy="461665"/>
          </a:xfrm>
          <a:prstGeom prst="rect">
            <a:avLst/>
          </a:prstGeom>
          <a:noFill/>
        </p:spPr>
        <p:txBody>
          <a:bodyPr wrap="square" rtlCol="0">
            <a:spAutoFit/>
          </a:bodyPr>
          <a:lstStyle/>
          <a:p>
            <a:r>
              <a:rPr lang="en-US" sz="1200" dirty="0" smtClean="0">
                <a:latin typeface="+mj-lt"/>
              </a:rPr>
              <a:t>P(green) if you use the rule</a:t>
            </a:r>
            <a:endParaRPr lang="en-US" sz="1200" dirty="0">
              <a:latin typeface="+mj-lt"/>
            </a:endParaRPr>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24765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2200" y="2171700"/>
            <a:ext cx="2667000" cy="646331"/>
          </a:xfrm>
          <a:prstGeom prst="rect">
            <a:avLst/>
          </a:prstGeom>
          <a:noFill/>
        </p:spPr>
        <p:txBody>
          <a:bodyPr wrap="square" rtlCol="0">
            <a:spAutoFit/>
          </a:bodyPr>
          <a:lstStyle/>
          <a:p>
            <a:r>
              <a:rPr lang="en-US" sz="1200" dirty="0" smtClean="0">
                <a:latin typeface="+mj-lt"/>
              </a:rPr>
              <a:t>How much better your chances of getting a green are if you use the rule than if you select randomly</a:t>
            </a:r>
            <a:endParaRPr lang="en-US" sz="1200" dirty="0">
              <a:latin typeface="+mj-lt"/>
            </a:endParaRPr>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smtClean="0"/>
              <a:t>Support</a:t>
            </a:r>
            <a:r>
              <a:rPr lang="en-US" dirty="0" smtClean="0"/>
              <a:t>: red, white, green occurs 2 out of 10 times (0.20)</a:t>
            </a:r>
          </a:p>
          <a:p>
            <a:pPr marL="285750" indent="-285750">
              <a:buFont typeface="Arial" panose="020B0604020202020204" pitchFamily="34" charset="0"/>
              <a:buChar char="•"/>
            </a:pPr>
            <a:r>
              <a:rPr lang="en-US" b="1" u="sng" dirty="0" smtClean="0"/>
              <a:t>Confidence</a:t>
            </a:r>
            <a:r>
              <a:rPr lang="en-US" dirty="0" smtClean="0"/>
              <a:t>: 50% of the time, red/white will result with green.</a:t>
            </a:r>
          </a:p>
          <a:p>
            <a:pPr marL="285750" indent="-285750">
              <a:buFont typeface="Arial" panose="020B0604020202020204" pitchFamily="34" charset="0"/>
              <a:buChar char="•"/>
            </a:pPr>
            <a:r>
              <a:rPr lang="en-US" b="1" u="sng" dirty="0" smtClean="0"/>
              <a:t>Lift</a:t>
            </a:r>
            <a:r>
              <a:rPr lang="en-US" dirty="0" smtClean="0"/>
              <a:t>: Red/white will result in green 2.5 times more often than green usually.</a:t>
            </a:r>
            <a:endParaRPr lang="en-US" dirty="0"/>
          </a:p>
        </p:txBody>
      </p:sp>
    </p:spTree>
    <p:extLst>
      <p:ext uri="{BB962C8B-B14F-4D97-AF65-F5344CB8AC3E}">
        <p14:creationId xmlns:p14="http://schemas.microsoft.com/office/powerpoint/2010/main" val="83815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smtClean="0">
                <a:ea typeface="ＭＳ Ｐゴシック" pitchFamily="34" charset="-128"/>
              </a:rPr>
              <a:t>Support</a:t>
            </a:r>
            <a:r>
              <a:rPr lang="en-US" dirty="0" smtClean="0">
                <a:ea typeface="ＭＳ Ｐゴシック" pitchFamily="34" charset="-128"/>
              </a:rPr>
              <a:t> measures overall 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t>
            </a:r>
            <a:r>
              <a:rPr lang="en-US" dirty="0" smtClean="0">
                <a:ea typeface="ＭＳ Ｐゴシック" pitchFamily="34" charset="-128"/>
              </a:rPr>
              <a:t>an antecedent (useful </a:t>
            </a:r>
            <a:r>
              <a:rPr lang="en-US" dirty="0">
                <a:ea typeface="ＭＳ Ｐゴシック" pitchFamily="34" charset="-128"/>
              </a:rPr>
              <a:t>in learning costs of promotion)  </a:t>
            </a:r>
            <a:endParaRPr lang="en-US" dirty="0" smtClean="0">
              <a:ea typeface="ＭＳ Ｐゴシック" pitchFamily="34" charset="-128"/>
            </a:endParaRP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t>
            </a:r>
            <a:r>
              <a:rPr lang="en-US" dirty="0" smtClean="0">
                <a:ea typeface="ＭＳ Ｐゴシック" pitchFamily="34" charset="-128"/>
              </a:rPr>
              <a:t>above or below the natural selection of the consequence</a:t>
            </a:r>
            <a:endParaRPr lang="en-US" dirty="0">
              <a:ea typeface="ＭＳ Ｐゴシック" pitchFamily="34" charset="-128"/>
            </a:endParaRPr>
          </a:p>
          <a:p>
            <a:endParaRPr lang="en-US" dirty="0">
              <a:ea typeface="ＭＳ Ｐゴシック" pitchFamily="34" charset="-128"/>
            </a:endParaRPr>
          </a:p>
          <a:p>
            <a:pPr eaLnBrk="1" hangingPunct="1"/>
            <a:endParaRPr lang="en-US" dirty="0" smtClean="0">
              <a:ea typeface="ＭＳ Ｐゴシック" pitchFamily="34" charset="-128"/>
            </a:endParaRPr>
          </a:p>
          <a:p>
            <a:pPr eaLnBrk="1" hangingPunct="1">
              <a:buFont typeface="Wingdings 2" pitchFamily="18" charset="2"/>
              <a:buNone/>
            </a:pPr>
            <a:endParaRPr lang="en-US" dirty="0" smtClean="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smtClean="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smtClean="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Open </a:t>
            </a:r>
            <a:r>
              <a:rPr lang="en-US" dirty="0" err="1" smtClean="0"/>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44</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gridCol w="6513440"/>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r>
            </a:tbl>
          </a:graphicData>
        </a:graphic>
      </p:graphicFrame>
    </p:spTree>
    <p:extLst>
      <p:ext uri="{BB962C8B-B14F-4D97-AF65-F5344CB8AC3E}">
        <p14:creationId xmlns:p14="http://schemas.microsoft.com/office/powerpoint/2010/main" val="38876791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smtClean="0">
                <a:ea typeface="ＭＳ Ｐゴシック" pitchFamily="34" charset="-128"/>
              </a:rPr>
              <a:t>Association rules (or </a:t>
            </a:r>
            <a:r>
              <a:rPr lang="en-US" i="1" smtClean="0">
                <a:ea typeface="ＭＳ Ｐゴシック" pitchFamily="34" charset="-128"/>
              </a:rPr>
              <a:t>affinity analysis, </a:t>
            </a:r>
            <a:r>
              <a:rPr lang="en-US" smtClean="0">
                <a:ea typeface="ＭＳ Ｐゴシック" pitchFamily="34" charset="-128"/>
              </a:rPr>
              <a:t>or </a:t>
            </a:r>
            <a:r>
              <a:rPr lang="en-US" i="1" smtClean="0">
                <a:ea typeface="ＭＳ Ｐゴシック" pitchFamily="34" charset="-128"/>
              </a:rPr>
              <a:t>market basket analysis</a:t>
            </a:r>
            <a:r>
              <a:rPr lang="en-US" smtClean="0">
                <a:ea typeface="ＭＳ Ｐゴシック" pitchFamily="34" charset="-128"/>
              </a:rPr>
              <a:t>) produce rules on associations between items from a database of transactions</a:t>
            </a:r>
          </a:p>
          <a:p>
            <a:pPr eaLnBrk="1" hangingPunct="1"/>
            <a:r>
              <a:rPr lang="en-US" smtClean="0">
                <a:ea typeface="ＭＳ Ｐゴシック" pitchFamily="34" charset="-128"/>
              </a:rPr>
              <a:t>Widely used in </a:t>
            </a:r>
            <a:r>
              <a:rPr lang="en-US" b="1" smtClean="0">
                <a:ea typeface="ＭＳ Ｐゴシック" pitchFamily="34" charset="-128"/>
              </a:rPr>
              <a:t>recommender systems</a:t>
            </a:r>
          </a:p>
          <a:p>
            <a:pPr eaLnBrk="1" hangingPunct="1"/>
            <a:r>
              <a:rPr lang="en-US" smtClean="0">
                <a:ea typeface="ＭＳ Ｐゴシック" pitchFamily="34" charset="-128"/>
              </a:rPr>
              <a:t>Most popular method is </a:t>
            </a:r>
            <a:r>
              <a:rPr lang="en-US" b="1" smtClean="0">
                <a:ea typeface="ＭＳ Ｐゴシック" pitchFamily="34" charset="-128"/>
              </a:rPr>
              <a:t>Apriori algorithm</a:t>
            </a:r>
          </a:p>
          <a:p>
            <a:pPr eaLnBrk="1" hangingPunct="1"/>
            <a:r>
              <a:rPr lang="en-US" smtClean="0">
                <a:ea typeface="ＭＳ Ｐゴシック" pitchFamily="34" charset="-128"/>
              </a:rPr>
              <a:t>To reduce computation, we consider only </a:t>
            </a:r>
            <a:r>
              <a:rPr lang="en-US" altLang="en-US" smtClean="0">
                <a:ea typeface="ＭＳ Ｐゴシック" pitchFamily="34" charset="-128"/>
              </a:rPr>
              <a:t>“</a:t>
            </a:r>
            <a:r>
              <a:rPr lang="en-US" smtClean="0">
                <a:ea typeface="ＭＳ Ｐゴシック" pitchFamily="34" charset="-128"/>
              </a:rPr>
              <a:t>frequent</a:t>
            </a:r>
            <a:r>
              <a:rPr lang="en-US" altLang="en-US" smtClean="0">
                <a:ea typeface="ＭＳ Ｐゴシック" pitchFamily="34" charset="-128"/>
              </a:rPr>
              <a:t>”</a:t>
            </a:r>
            <a:r>
              <a:rPr lang="en-US" smtClean="0">
                <a:ea typeface="ＭＳ Ｐゴシック" pitchFamily="34" charset="-128"/>
              </a:rPr>
              <a:t> item sets (=support)</a:t>
            </a:r>
          </a:p>
          <a:p>
            <a:pPr eaLnBrk="1" hangingPunct="1"/>
            <a:r>
              <a:rPr lang="en-US" smtClean="0">
                <a:ea typeface="ＭＳ Ｐゴシック" pitchFamily="34" charset="-128"/>
              </a:rPr>
              <a:t>Performance of rules is measured by </a:t>
            </a:r>
            <a:r>
              <a:rPr lang="en-US" i="1" smtClean="0">
                <a:ea typeface="ＭＳ Ｐゴシック" pitchFamily="34" charset="-128"/>
              </a:rPr>
              <a:t>confidence</a:t>
            </a:r>
            <a:r>
              <a:rPr lang="en-US" smtClean="0">
                <a:ea typeface="ＭＳ Ｐゴシック" pitchFamily="34" charset="-128"/>
              </a:rPr>
              <a:t> and </a:t>
            </a:r>
            <a:r>
              <a:rPr lang="en-US" i="1" smtClean="0">
                <a:ea typeface="ＭＳ Ｐゴシック" pitchFamily="34" charset="-128"/>
              </a:rPr>
              <a:t>lift</a:t>
            </a:r>
          </a:p>
          <a:p>
            <a:pPr eaLnBrk="1" hangingPunct="1"/>
            <a:r>
              <a:rPr lang="en-US" smtClean="0">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Business</a:t>
                      </a:r>
                      <a:r>
                        <a:rPr lang="en-US" sz="2000" b="0" strike="noStrike" baseline="0" dirty="0" smtClean="0">
                          <a:solidFill>
                            <a:schemeClr val="tx1"/>
                          </a:solidFill>
                        </a:rPr>
                        <a:t> Context</a:t>
                      </a:r>
                      <a:endParaRPr lang="en-US" sz="2000" b="0" strike="noStrike" dirty="0">
                        <a:solidFill>
                          <a:schemeClr val="tx1"/>
                        </a:solidFill>
                      </a:endParaRPr>
                    </a:p>
                  </a:txBody>
                  <a:tcPr/>
                </a:tc>
                <a:extLst>
                  <a:ext uri="{0D108BD9-81ED-4DB2-BD59-A6C34878D82A}">
                    <a16:rowId xmlns=""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Association</a:t>
                      </a:r>
                      <a:r>
                        <a:rPr lang="en-US" sz="2000" b="0" strike="noStrike" baseline="0" dirty="0" smtClean="0">
                          <a:solidFill>
                            <a:schemeClr val="tx1"/>
                          </a:solidFill>
                        </a:rPr>
                        <a:t> Rules</a:t>
                      </a:r>
                      <a:endParaRPr lang="en-US" sz="2000" b="0" strike="noStrike" dirty="0">
                        <a:solidFill>
                          <a:schemeClr val="tx1"/>
                        </a:solidFill>
                      </a:endParaRPr>
                    </a:p>
                  </a:txBody>
                  <a:tcPr/>
                </a:tc>
                <a:extLst>
                  <a:ext uri="{0D108BD9-81ED-4DB2-BD59-A6C34878D82A}">
                    <a16:rowId xmlns=""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Collaborative Filtering</a:t>
                      </a:r>
                      <a:endParaRPr lang="en-US" sz="2000" b="0" strike="noStrike" dirty="0">
                        <a:solidFill>
                          <a:schemeClr val="tx1"/>
                        </a:solidFill>
                      </a:endParaRPr>
                    </a:p>
                  </a:txBody>
                  <a:tcPr/>
                </a:tc>
                <a:extLst>
                  <a:ext uri="{0D108BD9-81ED-4DB2-BD59-A6C34878D82A}">
                    <a16:rowId xmlns=""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Code</a:t>
                      </a:r>
                      <a:r>
                        <a:rPr lang="en-US" sz="2000" b="0" strike="noStrike" baseline="0" dirty="0" smtClean="0">
                          <a:solidFill>
                            <a:schemeClr val="tx1"/>
                          </a:solidFill>
                        </a:rPr>
                        <a:t> Example</a:t>
                      </a:r>
                      <a:endParaRPr lang="en-US" sz="2000" b="0" strike="noStrike" dirty="0">
                        <a:solidFill>
                          <a:schemeClr val="tx1"/>
                        </a:solidFill>
                      </a:endParaRPr>
                    </a:p>
                  </a:txBody>
                  <a:tcPr/>
                </a:tc>
                <a:extLst>
                  <a:ext uri="{0D108BD9-81ED-4DB2-BD59-A6C34878D82A}">
                    <a16:rowId xmlns=""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Personalized</a:t>
                      </a:r>
                      <a:r>
                        <a:rPr lang="en-US" sz="2000" b="0" strike="noStrike" baseline="0" dirty="0" smtClean="0">
                          <a:solidFill>
                            <a:schemeClr val="tx1"/>
                          </a:solidFill>
                        </a:rPr>
                        <a:t> </a:t>
                      </a:r>
                      <a:r>
                        <a:rPr lang="en-US" sz="2000" b="0" strike="noStrike" baseline="0" dirty="0" err="1" smtClean="0">
                          <a:solidFill>
                            <a:schemeClr val="tx1"/>
                          </a:solidFill>
                        </a:rPr>
                        <a:t>Reco</a:t>
                      </a:r>
                      <a:r>
                        <a:rPr lang="en-US" sz="2000" b="0" strike="noStrike" baseline="0" dirty="0" smtClean="0">
                          <a:solidFill>
                            <a:schemeClr val="tx1"/>
                          </a:solidFill>
                        </a:rPr>
                        <a:t> Engine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11/5/2019</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46</a:t>
            </a:fld>
            <a:endParaRPr lang="en-US"/>
          </a:p>
        </p:txBody>
      </p:sp>
    </p:spTree>
    <p:extLst>
      <p:ext uri="{BB962C8B-B14F-4D97-AF65-F5344CB8AC3E}">
        <p14:creationId xmlns:p14="http://schemas.microsoft.com/office/powerpoint/2010/main" val="135774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mtClean="0">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smtClean="0">
                <a:ea typeface="ＭＳ Ｐゴシック" pitchFamily="34" charset="-128"/>
              </a:rPr>
              <a:t>User based methods</a:t>
            </a:r>
          </a:p>
          <a:p>
            <a:r>
              <a:rPr lang="en-US" smtClean="0">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smtClean="0">
                <a:ea typeface="ＭＳ Ｐゴシック" pitchFamily="34" charset="-128"/>
              </a:rPr>
              <a:t>Cells are user preferences, r</a:t>
            </a:r>
            <a:r>
              <a:rPr lang="en-US" baseline="-25000" smtClean="0">
                <a:ea typeface="ＭＳ Ｐゴシック" pitchFamily="34" charset="-128"/>
              </a:rPr>
              <a:t>ij</a:t>
            </a:r>
            <a:r>
              <a:rPr lang="en-US" smtClean="0">
                <a:ea typeface="ＭＳ Ｐゴシック" pitchFamily="34" charset="-128"/>
              </a:rPr>
              <a:t>, for items</a:t>
            </a:r>
          </a:p>
          <a:p>
            <a:r>
              <a:rPr lang="en-US" smtClean="0">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smtClean="0">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smtClean="0">
                <a:ea typeface="ＭＳ Ｐゴシック" pitchFamily="34" charset="-128"/>
              </a:rPr>
              <a:t>Each row has the user ID, the item ID, and the user</a:t>
            </a:r>
            <a:r>
              <a:rPr lang="en-US" altLang="en-US" dirty="0" smtClean="0">
                <a:ea typeface="ＭＳ Ｐゴシック" pitchFamily="34" charset="-128"/>
              </a:rPr>
              <a:t>’</a:t>
            </a:r>
            <a:r>
              <a:rPr lang="en-US" dirty="0" smtClean="0">
                <a:ea typeface="ＭＳ Ｐゴシック" pitchFamily="34" charset="-128"/>
              </a:rPr>
              <a:t>s rating of that item</a:t>
            </a:r>
          </a:p>
          <a:p>
            <a:pPr>
              <a:buFont typeface="Wingdings 2" pitchFamily="18" charset="2"/>
              <a:buNone/>
            </a:pPr>
            <a:endParaRPr lang="en-US" dirty="0" smtClean="0">
              <a:ea typeface="ＭＳ Ｐゴシック" pitchFamily="34" charset="-128"/>
            </a:endParaRPr>
          </a:p>
          <a:p>
            <a:pPr>
              <a:buFont typeface="Wingdings 2" pitchFamily="18" charset="2"/>
              <a:buNone/>
            </a:pPr>
            <a:r>
              <a:rPr lang="en-US" sz="4400" dirty="0" smtClean="0">
                <a:ea typeface="ＭＳ Ｐゴシック" pitchFamily="34" charset="-128"/>
              </a:rPr>
              <a:t>(</a:t>
            </a:r>
            <a:r>
              <a:rPr lang="en-US" sz="4400" dirty="0" err="1" smtClean="0">
                <a:ea typeface="ＭＳ Ｐゴシック" pitchFamily="34" charset="-128"/>
              </a:rPr>
              <a:t>U</a:t>
            </a:r>
            <a:r>
              <a:rPr lang="en-US" sz="4400" baseline="-25000" dirty="0" err="1" smtClean="0">
                <a:ea typeface="ＭＳ Ｐゴシック" pitchFamily="34" charset="-128"/>
              </a:rPr>
              <a:t>u</a:t>
            </a:r>
            <a:r>
              <a:rPr lang="en-US" sz="4400" dirty="0" smtClean="0">
                <a:ea typeface="ＭＳ Ｐゴシック" pitchFamily="34" charset="-128"/>
              </a:rPr>
              <a:t>, I</a:t>
            </a:r>
            <a:r>
              <a:rPr lang="en-US" sz="4400" baseline="-25000" dirty="0" smtClean="0">
                <a:ea typeface="ＭＳ Ｐゴシック" pitchFamily="34" charset="-128"/>
              </a:rPr>
              <a:t>i</a:t>
            </a:r>
            <a:r>
              <a:rPr lang="en-US" sz="4400" dirty="0" smtClean="0">
                <a:ea typeface="ＭＳ Ｐゴシック" pitchFamily="34" charset="-128"/>
              </a:rPr>
              <a:t>, </a:t>
            </a:r>
            <a:r>
              <a:rPr lang="en-US" sz="4400" dirty="0" err="1" smtClean="0">
                <a:ea typeface="ＭＳ Ｐゴシック" pitchFamily="34" charset="-128"/>
              </a:rPr>
              <a:t>r</a:t>
            </a:r>
            <a:r>
              <a:rPr lang="en-US" sz="4400" baseline="-25000" dirty="0" err="1" smtClean="0">
                <a:ea typeface="ＭＳ Ｐゴシック" pitchFamily="34" charset="-128"/>
              </a:rPr>
              <a:t>ui</a:t>
            </a:r>
            <a:r>
              <a:rPr lang="en-US" sz="4400" dirty="0" smtClean="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516912" cy="369332"/>
          </a:xfrm>
          <a:prstGeom prst="rect">
            <a:avLst/>
          </a:prstGeom>
          <a:solidFill>
            <a:schemeClr val="accent6"/>
          </a:solidFill>
        </p:spPr>
        <p:txBody>
          <a:bodyPr wrap="none" rtlCol="0">
            <a:spAutoFit/>
          </a:bodyPr>
          <a:lstStyle/>
          <a:p>
            <a:r>
              <a:rPr lang="en-US" dirty="0" smtClean="0">
                <a:solidFill>
                  <a:schemeClr val="bg1"/>
                </a:solidFill>
              </a:rPr>
              <a:t>Triplets restructure as a longer format but is more memory efficient.</a:t>
            </a:r>
            <a:endParaRPr lang="en-US" dirty="0">
              <a:solidFill>
                <a:schemeClr val="bg1"/>
              </a:solidFill>
            </a:endParaRPr>
          </a:p>
        </p:txBody>
      </p:sp>
    </p:spTree>
    <p:extLst>
      <p:ext uri="{BB962C8B-B14F-4D97-AF65-F5344CB8AC3E}">
        <p14:creationId xmlns:p14="http://schemas.microsoft.com/office/powerpoint/2010/main" val="51557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smtClean="0"/>
              <a:t>Many business profit by having exceptional recommendation analysis.</a:t>
            </a:r>
            <a:endParaRPr lang="en-US" sz="2400"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smtClean="0">
                <a:ea typeface="ＭＳ Ｐゴシック" pitchFamily="34" charset="-128"/>
              </a:rPr>
              <a:t>Start with a single user who will be the target of the recommendations</a:t>
            </a:r>
          </a:p>
          <a:p>
            <a:r>
              <a:rPr lang="en-US" smtClean="0">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rules is a frequentist look at items or transactions.  Collaborative filtering is seeking to identify similarities by user preference or item features.</a:t>
            </a:r>
            <a:endParaRPr lang="en-US" dirty="0"/>
          </a:p>
        </p:txBody>
      </p:sp>
    </p:spTree>
    <p:extLst>
      <p:ext uri="{BB962C8B-B14F-4D97-AF65-F5344CB8AC3E}">
        <p14:creationId xmlns:p14="http://schemas.microsoft.com/office/powerpoint/2010/main" val="3237719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smtClean="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smtClean="0">
                <a:ea typeface="ＭＳ Ｐゴシック" pitchFamily="34" charset="-128"/>
              </a:rPr>
              <a:t>Like nearest-neighbor algorithm</a:t>
            </a:r>
          </a:p>
          <a:p>
            <a:r>
              <a:rPr lang="en-US" dirty="0" smtClean="0">
                <a:ea typeface="ＭＳ Ｐゴシック" pitchFamily="34" charset="-128"/>
              </a:rPr>
              <a:t>But Euclidean distance does not do well</a:t>
            </a:r>
          </a:p>
          <a:p>
            <a:r>
              <a:rPr lang="en-US" dirty="0" smtClean="0">
                <a:ea typeface="ＭＳ Ｐゴシック" pitchFamily="34" charset="-128"/>
              </a:rPr>
              <a:t>Correlation proximity does better (Pearson)</a:t>
            </a:r>
          </a:p>
          <a:p>
            <a:r>
              <a:rPr lang="en-US" dirty="0" smtClean="0">
                <a:ea typeface="ＭＳ Ｐゴシック" pitchFamily="34" charset="-128"/>
              </a:rPr>
              <a:t>For each user pair, find the co-rated items, calculate correlation between the vectors of their ratings for those items</a:t>
            </a:r>
          </a:p>
          <a:p>
            <a:endParaRPr lang="en-US" dirty="0" smtClean="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MEH?!</a:t>
            </a:r>
            <a:endParaRPr lang="en-US" dirty="0"/>
          </a:p>
        </p:txBody>
      </p:sp>
    </p:spTree>
    <p:extLst>
      <p:ext uri="{BB962C8B-B14F-4D97-AF65-F5344CB8AC3E}">
        <p14:creationId xmlns:p14="http://schemas.microsoft.com/office/powerpoint/2010/main" val="361340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 video” </a:t>
              </a:r>
            </a:p>
            <a:p>
              <a:pPr algn="ctr"/>
              <a:r>
                <a:rPr lang="en-US" sz="1200" dirty="0" smtClean="0"/>
                <a:t># of LIKES</a:t>
              </a:r>
              <a:endParaRPr lang="en-US" sz="1200" dirty="0"/>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“dog video” # of likes</a:t>
              </a:r>
              <a:endParaRPr lang="en-US" sz="1200" dirty="0"/>
            </a:p>
          </p:txBody>
        </p:sp>
      </p:grpSp>
      <p:sp>
        <p:nvSpPr>
          <p:cNvPr id="5" name="TextBox 4"/>
          <p:cNvSpPr txBox="1"/>
          <p:nvPr/>
        </p:nvSpPr>
        <p:spPr>
          <a:xfrm>
            <a:off x="2071957" y="5378245"/>
            <a:ext cx="1388329" cy="276999"/>
          </a:xfrm>
          <a:prstGeom prst="rect">
            <a:avLst/>
          </a:prstGeom>
          <a:noFill/>
        </p:spPr>
        <p:txBody>
          <a:bodyPr wrap="none" rtlCol="0">
            <a:spAutoFit/>
          </a:bodyPr>
          <a:lstStyle/>
          <a:p>
            <a:r>
              <a:rPr lang="en-US" sz="1200" i="1" u="sng" dirty="0" smtClean="0"/>
              <a:t>K-Means Clustering</a:t>
            </a:r>
            <a:endParaRPr lang="en-US" sz="1200" i="1" u="sng" dirty="0"/>
          </a:p>
        </p:txBody>
      </p:sp>
      <p:sp>
        <p:nvSpPr>
          <p:cNvPr id="10" name="TextBox 9"/>
          <p:cNvSpPr txBox="1"/>
          <p:nvPr/>
        </p:nvSpPr>
        <p:spPr>
          <a:xfrm>
            <a:off x="5405673" y="5378245"/>
            <a:ext cx="1333057" cy="276999"/>
          </a:xfrm>
          <a:prstGeom prst="rect">
            <a:avLst/>
          </a:prstGeom>
          <a:noFill/>
        </p:spPr>
        <p:txBody>
          <a:bodyPr wrap="none" rtlCol="0">
            <a:spAutoFit/>
          </a:bodyPr>
          <a:lstStyle/>
          <a:p>
            <a:r>
              <a:rPr lang="en-US" sz="1200" i="1" u="sng" dirty="0" smtClean="0"/>
              <a:t>Spherical K-Means</a:t>
            </a:r>
            <a:endParaRPr lang="en-US" sz="1200" i="1" u="sng" dirty="0"/>
          </a:p>
        </p:txBody>
      </p:sp>
      <p:sp>
        <p:nvSpPr>
          <p:cNvPr id="6" name="TextBox 5"/>
          <p:cNvSpPr txBox="1"/>
          <p:nvPr/>
        </p:nvSpPr>
        <p:spPr>
          <a:xfrm>
            <a:off x="2064775" y="5636342"/>
            <a:ext cx="1402692" cy="276999"/>
          </a:xfrm>
          <a:prstGeom prst="rect">
            <a:avLst/>
          </a:prstGeom>
          <a:noFill/>
        </p:spPr>
        <p:txBody>
          <a:bodyPr wrap="none" rtlCol="0">
            <a:spAutoFit/>
          </a:bodyPr>
          <a:lstStyle/>
          <a:p>
            <a:r>
              <a:rPr lang="en-US" sz="1200" dirty="0" smtClean="0"/>
              <a:t>Outliers affect </a:t>
            </a:r>
            <a:r>
              <a:rPr lang="en-US" sz="1200" dirty="0" err="1" smtClean="0"/>
              <a:t>algo</a:t>
            </a:r>
            <a:r>
              <a:rPr lang="en-US" sz="1200" dirty="0" smtClean="0"/>
              <a:t>.</a:t>
            </a:r>
            <a:endParaRPr lang="en-US" sz="1200" dirty="0"/>
          </a:p>
        </p:txBody>
      </p:sp>
      <p:sp>
        <p:nvSpPr>
          <p:cNvPr id="12" name="TextBox 11"/>
          <p:cNvSpPr txBox="1"/>
          <p:nvPr/>
        </p:nvSpPr>
        <p:spPr>
          <a:xfrm>
            <a:off x="5255343" y="5636342"/>
            <a:ext cx="1633717" cy="276999"/>
          </a:xfrm>
          <a:prstGeom prst="rect">
            <a:avLst/>
          </a:prstGeom>
          <a:noFill/>
        </p:spPr>
        <p:txBody>
          <a:bodyPr wrap="none" rtlCol="0">
            <a:spAutoFit/>
          </a:bodyPr>
          <a:lstStyle/>
          <a:p>
            <a:r>
              <a:rPr lang="en-US" sz="1200" dirty="0" smtClean="0"/>
              <a:t>Outliers have no affect.</a:t>
            </a:r>
            <a:endParaRPr lang="en-US" sz="1200" dirty="0"/>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liked “dog videos”</a:t>
            </a:r>
            <a:endParaRPr lang="en-US" sz="1200" dirty="0"/>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User liked “cat videos”</a:t>
            </a:r>
            <a:endParaRPr lang="en-US" sz="1000" dirty="0"/>
          </a:p>
        </p:txBody>
      </p:sp>
    </p:spTree>
    <p:extLst>
      <p:ext uri="{BB962C8B-B14F-4D97-AF65-F5344CB8AC3E}">
        <p14:creationId xmlns:p14="http://schemas.microsoft.com/office/powerpoint/2010/main" val="1217096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Major Challenge to Collaborative Filtering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smtClean="0">
                <a:ea typeface="ＭＳ Ｐゴシック" pitchFamily="34" charset="-128"/>
              </a:rPr>
              <a:t>For </a:t>
            </a:r>
            <a:r>
              <a:rPr lang="en-US" dirty="0">
                <a:ea typeface="ＭＳ Ｐゴシック" pitchFamily="34" charset="-128"/>
              </a:rPr>
              <a:t>users with just one item, or items with just one neighbor, neither cosine similarity nor correlation produces useful </a:t>
            </a:r>
            <a:r>
              <a:rPr lang="en-US" dirty="0" smtClean="0">
                <a:ea typeface="ＭＳ Ｐゴシック" pitchFamily="34" charset="-128"/>
              </a:rPr>
              <a:t>metric.  What do you do with new users?</a:t>
            </a:r>
            <a:endParaRPr lang="en-US" dirty="0">
              <a:ea typeface="ＭＳ Ｐゴシック" pitchFamily="34" charset="-128"/>
            </a:endParaRP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COLD START</a:t>
            </a:r>
            <a:endParaRPr lang="en-US" dirty="0"/>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B_CollaborativeFiltering.R</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dirty="0" smtClean="0"/>
              <a:t>Kwartler CSCI 96</a:t>
            </a:r>
            <a:endParaRPr lang="en-US" dirty="0"/>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smtClean="0">
                <a:ea typeface="ＭＳ Ｐゴシック" pitchFamily="34" charset="-128"/>
              </a:rPr>
              <a:t>User-based – for a new user, find other users who share his/her preferences, recommend the highest-rated item that new user does </a:t>
            </a:r>
            <a:r>
              <a:rPr lang="en-US" u="sng" dirty="0" smtClean="0">
                <a:ea typeface="ＭＳ Ｐゴシック" pitchFamily="34" charset="-128"/>
              </a:rPr>
              <a:t>not</a:t>
            </a:r>
            <a:r>
              <a:rPr lang="en-US" dirty="0" smtClean="0">
                <a:ea typeface="ＭＳ Ｐゴシック" pitchFamily="34" charset="-128"/>
              </a:rPr>
              <a:t> have.</a:t>
            </a:r>
          </a:p>
          <a:p>
            <a:endParaRPr lang="en-US" dirty="0" smtClean="0">
              <a:ea typeface="ＭＳ Ｐゴシック" pitchFamily="34" charset="-128"/>
            </a:endParaRPr>
          </a:p>
          <a:p>
            <a:r>
              <a:rPr lang="en-US" dirty="0" smtClean="0">
                <a:ea typeface="ＭＳ Ｐゴシック" pitchFamily="34" charset="-128"/>
              </a:rPr>
              <a:t>Item-based – for a new user considering an item, find another item that is most similar in terms of user preferences represented as previous transactions.</a:t>
            </a:r>
          </a:p>
          <a:p>
            <a:pPr lvl="1"/>
            <a:r>
              <a:rPr lang="en-US" dirty="0" smtClean="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11/5/2019</a:t>
            </a:fld>
            <a:endParaRPr lang="en-US" dirty="0"/>
          </a:p>
        </p:txBody>
      </p:sp>
      <p:sp>
        <p:nvSpPr>
          <p:cNvPr id="6" name="Footer Placeholder 5"/>
          <p:cNvSpPr>
            <a:spLocks noGrp="1"/>
          </p:cNvSpPr>
          <p:nvPr>
            <p:ph type="ftr" sz="quarter" idx="3"/>
          </p:nvPr>
        </p:nvSpPr>
        <p:spPr>
          <a:xfrm>
            <a:off x="3028950" y="6356351"/>
            <a:ext cx="3086100" cy="365125"/>
          </a:xfrm>
        </p:spPr>
        <p:txBody>
          <a:bodyPr/>
          <a:lstStyle/>
          <a:p>
            <a:r>
              <a:rPr lang="en-US" dirty="0" smtClean="0"/>
              <a:t>Kwartler CSCI 96</a:t>
            </a:r>
            <a:endParaRPr lang="en-US" dirty="0"/>
          </a:p>
        </p:txBody>
      </p:sp>
    </p:spTree>
    <p:extLst>
      <p:ext uri="{BB962C8B-B14F-4D97-AF65-F5344CB8AC3E}">
        <p14:creationId xmlns:p14="http://schemas.microsoft.com/office/powerpoint/2010/main" val="349241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smtClean="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smtClean="0">
                <a:ea typeface="ＭＳ Ｐゴシック" pitchFamily="34" charset="-128"/>
              </a:rPr>
              <a:t>AR:  focus entirely on frequent (popular) item combinations.  Data rows are single transactions.  Ignores user dimension.  Often used in displays (what goes with what).  </a:t>
            </a:r>
          </a:p>
          <a:p>
            <a:r>
              <a:rPr lang="en-US" dirty="0" smtClean="0">
                <a:ea typeface="ＭＳ Ｐゴシック" pitchFamily="34" charset="-128"/>
              </a:rPr>
              <a:t>CF:  focus is on user preferences.  Data rows are user purchases or ratings over time for a user or a particular item.  Can capture </a:t>
            </a:r>
            <a:r>
              <a:rPr lang="en-US" altLang="en-US" dirty="0" smtClean="0">
                <a:ea typeface="ＭＳ Ｐゴシック" pitchFamily="34" charset="-128"/>
              </a:rPr>
              <a:t>“</a:t>
            </a:r>
            <a:r>
              <a:rPr lang="en-US" dirty="0" smtClean="0">
                <a:ea typeface="ＭＳ Ｐゴシック" pitchFamily="34" charset="-128"/>
              </a:rPr>
              <a:t>long tail</a:t>
            </a:r>
            <a:r>
              <a:rPr lang="en-US" altLang="en-US" dirty="0" smtClean="0">
                <a:ea typeface="ＭＳ Ｐゴシック" pitchFamily="34" charset="-128"/>
              </a:rPr>
              <a:t>”</a:t>
            </a:r>
            <a:r>
              <a:rPr lang="en-US" dirty="0" smtClean="0">
                <a:ea typeface="ＭＳ Ｐゴシック" pitchFamily="34" charset="-128"/>
              </a:rPr>
              <a:t> of user preferences – useful for recommendations involving unusual or a large number of items </a:t>
            </a:r>
          </a:p>
          <a:p>
            <a:endParaRPr lang="en-US" dirty="0" smtClean="0">
              <a:ea typeface="ＭＳ Ｐゴシック" pitchFamily="34" charset="-128"/>
            </a:endParaRPr>
          </a:p>
        </p:txBody>
      </p:sp>
      <p:sp>
        <p:nvSpPr>
          <p:cNvPr id="4"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11/5/2019</a:t>
            </a:fld>
            <a:endParaRPr lang="en-US" dirty="0"/>
          </a:p>
        </p:txBody>
      </p:sp>
      <p:sp>
        <p:nvSpPr>
          <p:cNvPr id="5" name="Footer Placeholder 5"/>
          <p:cNvSpPr>
            <a:spLocks noGrp="1"/>
          </p:cNvSpPr>
          <p:nvPr>
            <p:ph type="ftr" sz="quarter" idx="3"/>
          </p:nvPr>
        </p:nvSpPr>
        <p:spPr>
          <a:xfrm>
            <a:off x="3028950" y="6356351"/>
            <a:ext cx="3086100" cy="365125"/>
          </a:xfrm>
        </p:spPr>
        <p:txBody>
          <a:bodyPr/>
          <a:lstStyle/>
          <a:p>
            <a:r>
              <a:rPr lang="en-US" dirty="0" smtClean="0"/>
              <a:t>Kwartler CSCI 96</a:t>
            </a:r>
            <a:endParaRPr lang="en-US" dirty="0"/>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smtClean="0">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Before Data Mining </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Heuristic Based - </a:t>
            </a:r>
            <a:r>
              <a:rPr lang="en-US" dirty="0"/>
              <a:t>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smtClean="0"/>
              <a:t>“Hey </a:t>
            </a:r>
            <a:r>
              <a:rPr lang="en-US" sz="2800" dirty="0" err="1" smtClean="0"/>
              <a:t>Lumberg</a:t>
            </a:r>
            <a:r>
              <a:rPr lang="en-US" sz="2800" dirty="0" smtClean="0"/>
              <a:t>, you should put the salsa next to the tortilla chips in the grocery aisle.”</a:t>
            </a:r>
            <a:endParaRPr lang="en-US" sz="2800" dirty="0"/>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 experience and/or intuition based on existing mental maps.</a:t>
            </a:r>
            <a:endParaRPr lang="en-US" dirty="0"/>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Reduces Effort</a:t>
            </a:r>
          </a:p>
          <a:p>
            <a:pPr marL="285750" indent="-285750">
              <a:buFont typeface="Arial" panose="020B0604020202020204" pitchFamily="34" charset="0"/>
              <a:buChar char="•"/>
            </a:pPr>
            <a:r>
              <a:rPr lang="en-US" dirty="0" smtClean="0"/>
              <a:t>Fast and Cognitively Frugal</a:t>
            </a:r>
            <a:endParaRPr lang="en-US" dirty="0"/>
          </a:p>
        </p:txBody>
      </p:sp>
    </p:spTree>
    <p:extLst>
      <p:ext uri="{BB962C8B-B14F-4D97-AF65-F5344CB8AC3E}">
        <p14:creationId xmlns:p14="http://schemas.microsoft.com/office/powerpoint/2010/main" val="36885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With Data Mining  - Association Rules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Hypothesis driven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Supported by robust transaction level data</a:t>
            </a:r>
            <a:endParaRPr lang="en-US" dirty="0"/>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11/5/2019</a:t>
            </a:fld>
            <a:endParaRPr lang="en-US"/>
          </a:p>
        </p:txBody>
      </p:sp>
      <p:sp>
        <p:nvSpPr>
          <p:cNvPr id="3" name="Title 2"/>
          <p:cNvSpPr>
            <a:spLocks noGrp="1"/>
          </p:cNvSpPr>
          <p:nvPr>
            <p:ph type="title"/>
          </p:nvPr>
        </p:nvSpPr>
        <p:spPr/>
        <p:txBody>
          <a:bodyPr/>
          <a:lstStyle/>
          <a:p>
            <a:r>
              <a:rPr lang="en-US" dirty="0" smtClean="0"/>
              <a:t>Example Association Rule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dirty="0" smtClean="0"/>
              <a:t>Kwartler CSCI 96</a:t>
            </a:r>
            <a:endParaRPr lang="en-US" dirty="0"/>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 Rule Based – Using transactional data, identify </a:t>
            </a:r>
            <a:r>
              <a:rPr lang="en-US" i="1" dirty="0" smtClean="0"/>
              <a:t>antecedent</a:t>
            </a:r>
            <a:r>
              <a:rPr lang="en-US" dirty="0" smtClean="0"/>
              <a:t> &amp; </a:t>
            </a:r>
            <a:r>
              <a:rPr lang="en-US" i="1" dirty="0" smtClean="0"/>
              <a:t>consequent</a:t>
            </a:r>
            <a:r>
              <a:rPr lang="en-US" dirty="0" smtClean="0"/>
              <a:t> item-sets.</a:t>
            </a:r>
            <a:endParaRPr lang="en-US" dirty="0"/>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Enabled by computers, affinity analysis can explore relationships more complex than previously possible with heuristics alone.</a:t>
            </a:r>
            <a:endParaRPr lang="en-US" dirty="0"/>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Increased number of relationships yielding additional consumer insight, and $$</a:t>
            </a:r>
          </a:p>
          <a:p>
            <a:pPr marL="285750" indent="-285750">
              <a:buFont typeface="Arial" panose="020B0604020202020204" pitchFamily="34" charset="0"/>
              <a:buChar char="•"/>
            </a:pPr>
            <a:r>
              <a:rPr lang="en-US" dirty="0" smtClean="0"/>
              <a:t>DRAWBACKS</a:t>
            </a:r>
          </a:p>
          <a:p>
            <a:pPr marL="742950" lvl="1" indent="-285750">
              <a:buFont typeface="Arial" panose="020B0604020202020204" pitchFamily="34" charset="0"/>
              <a:buChar char="•"/>
            </a:pPr>
            <a:r>
              <a:rPr lang="en-US" dirty="0" smtClean="0"/>
              <a:t>Technical Acumen</a:t>
            </a:r>
          </a:p>
          <a:p>
            <a:pPr marL="742950" lvl="1" indent="-285750">
              <a:buFont typeface="Arial" panose="020B0604020202020204" pitchFamily="34" charset="0"/>
              <a:buChar char="•"/>
            </a:pPr>
            <a:r>
              <a:rPr lang="en-US" dirty="0" smtClean="0"/>
              <a:t>Without shortcuts, computationally intensive</a:t>
            </a:r>
            <a:endParaRPr lang="en-US" dirty="0"/>
          </a:p>
        </p:txBody>
      </p:sp>
    </p:spTree>
    <p:extLst>
      <p:ext uri="{BB962C8B-B14F-4D97-AF65-F5344CB8AC3E}">
        <p14:creationId xmlns:p14="http://schemas.microsoft.com/office/powerpoint/2010/main" val="3305552337"/>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4482</TotalTime>
  <Words>3153</Words>
  <Application>Microsoft Office PowerPoint</Application>
  <PresentationFormat>On-screen Show (4:3)</PresentationFormat>
  <Paragraphs>545</Paragraphs>
  <Slides>56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other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vt:lpstr>
      <vt:lpstr>Frequent Item Sets</vt:lpstr>
      <vt:lpstr>Support</vt:lpstr>
      <vt:lpstr>Apriori Algorithm</vt:lpstr>
      <vt:lpstr>Generating Frequent Item Sets</vt:lpstr>
      <vt:lpstr>Apriori Algo</vt:lpstr>
      <vt:lpstr>Apriori Algo</vt:lpstr>
      <vt:lpstr>Apriori Algo</vt:lpstr>
      <vt:lpstr>Apriori Algo</vt:lpstr>
      <vt:lpstr>Apriori Algo</vt:lpstr>
      <vt:lpstr>Measures of Rule Performance</vt:lpstr>
      <vt:lpstr>Confidence</vt:lpstr>
      <vt:lpstr>KPI Example</vt:lpstr>
      <vt:lpstr>KPI Example - SUPPORT</vt:lpstr>
      <vt:lpstr>KPI Example - CONFIDENCE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165</cp:revision>
  <dcterms:created xsi:type="dcterms:W3CDTF">2018-05-23T17:24:59Z</dcterms:created>
  <dcterms:modified xsi:type="dcterms:W3CDTF">2019-11-06T03:42:43Z</dcterms:modified>
</cp:coreProperties>
</file>