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1" r:id="rId5"/>
    <p:sldMasterId id="2147483669" r:id="rId6"/>
  </p:sldMasterIdLst>
  <p:notesMasterIdLst>
    <p:notesMasterId r:id="rId24"/>
  </p:notesMasterIdLst>
  <p:handoutMasterIdLst>
    <p:handoutMasterId r:id="rId25"/>
  </p:handoutMasterIdLst>
  <p:sldIdLst>
    <p:sldId id="292" r:id="rId7"/>
    <p:sldId id="275" r:id="rId8"/>
    <p:sldId id="276" r:id="rId9"/>
    <p:sldId id="296" r:id="rId10"/>
    <p:sldId id="305" r:id="rId11"/>
    <p:sldId id="302" r:id="rId12"/>
    <p:sldId id="283" r:id="rId13"/>
    <p:sldId id="294" r:id="rId14"/>
    <p:sldId id="297" r:id="rId15"/>
    <p:sldId id="298" r:id="rId16"/>
    <p:sldId id="299" r:id="rId17"/>
    <p:sldId id="300" r:id="rId18"/>
    <p:sldId id="301" r:id="rId19"/>
    <p:sldId id="303" r:id="rId20"/>
    <p:sldId id="304" r:id="rId21"/>
    <p:sldId id="288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400"/>
    <a:srgbClr val="D6E0EB"/>
    <a:srgbClr val="446992"/>
    <a:srgbClr val="AEC2D8"/>
    <a:srgbClr val="98432A"/>
    <a:srgbClr val="44678D"/>
    <a:srgbClr val="263E5A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Gen-Z Career Aspirations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1B17C-AA08-606F-3569-7F29687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9F51-D04F-AEDB-117E-918A2F24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E248-A9DE-3F6C-EF17-1ECCA8DE6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9902-5801-9121-8211-A64F880D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9135-62F1-BEE0-F9FF-4C200A80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6E2F6-2086-2C7F-74B9-EB627BF5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66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F2F-99C8-7192-A66D-15DD939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0AE9-047C-0A9F-B560-0D11C7E0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A93D-A1DE-5C05-4E55-00A98923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61DA-5070-0DA4-6AAC-1D1ED69D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5AC9-8E25-73D5-A22C-C6B682F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74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6102-B1EF-25A1-FD06-BCA65277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6405-FF6F-4A73-5A0D-2EBDE11E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2282A-FF1A-9661-BE77-C211C6B4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703A-BF3C-A64D-2458-B1367932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30BF-9336-9234-FC23-DC021D16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1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D60D-D9C6-7470-2956-E159AF2D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4767-B0FB-5C28-523D-D843816CE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E2B04-870B-B68B-F0D1-1F192F466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5B5FB-D992-7280-56C2-E864951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3AC50-8A9E-880A-6B46-E8E50A3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C9F9-D585-83A3-303F-8C78B00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89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7173-E834-9C8C-FE53-5F4FEDE6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E3F5-2FBD-B5BD-E1CA-7A3D8A88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CE1B-F682-27B2-C792-D4832834A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3A51D-77DB-3A1E-EDD8-A6E0B14D6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EA9ED-929A-6210-3610-72DCF58B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662C9-2FB3-7C1A-3AEE-4CBD54BB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922F1-A9A8-C417-5295-A27C8C83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D32E-70F7-A794-035D-05650F06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77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6D3D-8FE5-CB54-0751-9781BBFB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CC0A9-6E2F-6446-BE55-0BE32691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53A3D-4875-ABD7-B946-76A6C705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9631-C616-12EB-4176-365478D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10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6BA69-129A-71E5-C9DF-C0F2C3B3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8DAC6-320F-F3FC-32AB-A469BD0A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CA3A-8C7F-F467-0DD0-A8E4AD14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54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7510-4202-7284-4E77-98D2477C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1608-FD09-200B-13B7-A4E9C27D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FA67F-1348-4E51-0817-88E97218B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BA55-8AC5-EFAE-65F2-C295CC7A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51AC8-E95D-14F7-A51C-0043936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3FFB-10AB-2818-DBDA-104B0671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66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2A46-214E-901D-1C6B-DA0E07D2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06599-8D5E-A500-BCA1-767B7E3D5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3F761-A77D-3B7C-82A9-EF6A307D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BC8C-6A5D-121B-6FB4-00E6B98C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5A602-3B70-DADD-4EA8-1DA74E1B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3E364-7980-FC7F-65DD-0F573E10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426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32E6-06CA-C5BE-6640-27303EE7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5C59-31FC-2475-626A-EDBFFA4D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D151A-909F-D8F9-0027-94192152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0568-60FD-6A70-A4DF-91CCE54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339B3-5B37-DA38-748D-07FCC34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2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78BC2-2D8C-2C63-3A52-FC351449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2792-9976-1D29-B8DE-BBF6FFE0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907E-48B8-382D-5E84-1EA7FB1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0577-4C03-530E-E71A-C027DBFB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12454-B69B-2643-364A-97BE171C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54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C783-841A-99E9-AB2E-BB7732B9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5833-3B9F-0E1A-7112-2D040A2A7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7D3E-3220-A75D-4CBE-74F9851C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E5A09-204F-3388-DF5E-985743FE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218F-8D50-CB0C-1E95-FDA877AA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542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1BAA-EF7F-732C-0ACB-E0C3F097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CE2C-8276-502D-2C6E-E3928ADC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8DDF-4D60-50B0-ECC9-2E661E71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7FF3-FC94-809A-708D-989165CC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3FAD-F685-17EC-2BD0-9397BABA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6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B5AC-3C1A-DD81-3451-7D186D8B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8E95A-7E75-E6E4-D4AD-95BAABCB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244B-3BB3-5293-C7FA-2A8A12F7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3F02-890F-4FEA-BCD7-709B210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B97-62FB-EDAC-72ED-C1828C7E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5848-D5AD-2ABF-1299-310EA6B6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E3B6-9A0D-8088-95E8-A58F9437A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38CB-5743-A7B2-335B-F9BA8401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C1A0D-6A90-64D1-1BFF-E277461A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18B6-A7DC-EDF4-769C-AAD942D4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3412-6F8D-9184-4C7C-B1B4843A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391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9A9-FB86-0284-E189-F2B5AE72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B90A-2600-FC9E-2235-38C42D870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177CC-E497-CD04-D65C-D01778B1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63401-4C84-EACB-041E-96B7680FA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68D9F-46B6-E8C7-1C0C-7B7CF7160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A4EBF-17F6-E511-5D5B-105FBE76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A312A-037B-4714-9475-A3B3EAA3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CD207-55EE-88DF-21BA-93C1E47E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8BA1-AD39-BA7A-B00A-7A5DAD18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CBCEA-F41E-7DCE-E587-F155D0E7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387B5-CB9A-9E81-3005-F5D52CFA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503A1-FBB9-B07F-2B57-47EB2941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4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196C4-2E39-C1F7-AC78-883F3EB7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8448F-7F6F-56E1-0F15-EB5295AB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414B-90DA-7B6F-E9B3-1F8B449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64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E17C-F629-F95F-06DE-FA585C63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C46FD-030F-D813-2BDE-532C3D65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1CC5E-A58A-AF25-618E-3F05D01B5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0FAEB-6E4B-0C23-65BD-19991CFB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89E78-80F7-EAAA-5866-A6259DA5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52873-B3FC-6ACF-4031-3B23CDB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867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4C3-8D21-0F90-337F-2FF57190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1A239-015A-382A-FF24-60F7047CE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D064F-852D-6C12-EEE9-1D340911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16E5E-6ACE-8C90-4646-8D7CC7657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D2FC-7E9F-D0B6-8695-6A9ECCFE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2AED-A7B8-CA4C-BA06-B3CFE64C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956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ACB9-DD59-BAFF-FB37-0BDC4C3F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89C9A-0471-6091-6338-B9FBCFD6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760C-F65A-4072-65A6-5985902A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AAB0-8ADD-9877-7ED6-470437B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BE7C-150B-9B17-9F0F-B75CA0C2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16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0BA81-C0CD-2013-D6B9-40266760C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162D6-B9B6-6616-EE35-3F808581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52F4-29A9-269D-5845-AF483702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D366-9B6A-F0F7-B023-7D3F596D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Gen-Z Career Aspirations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01D5-F053-F475-AA7E-83371368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Gen-Z Career Aspirations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Gen-Z Career Aspirations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C723D-1691-268F-487F-A69C380C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98D49-B3B1-7725-98F0-6A453CD7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2784-57ED-387D-CE44-503B8E540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B204-6AF7-8FBD-F866-0D4A08B6C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09065-2DFB-FDC8-11F1-662E6AC79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A478A-140A-4199-BF9F-1A5583F22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5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9485D-6335-DDF0-E030-33F402DA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CC81-6D9C-A78D-2F49-3CDD30C4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F710-FB4C-1FA7-3D03-F2D19612E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F321-5C84-50B2-5B6D-0C6577EE0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Gen-Z Career Aspirations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8B93-A3F4-5929-94B0-87F16F4A9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AE5EE-3588-4F81-9FF8-D09A5239E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9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649" y="1623527"/>
            <a:ext cx="5402424" cy="2369975"/>
          </a:xfrm>
        </p:spPr>
        <p:txBody>
          <a:bodyPr/>
          <a:lstStyle/>
          <a:p>
            <a:r>
              <a:rPr lang="en-US" altLang="zh-CN" sz="3200" dirty="0">
                <a:latin typeface="Bodoni MT Condensed" panose="02070606080606020203" pitchFamily="18" charset="0"/>
              </a:rPr>
              <a:t>Understanding the</a:t>
            </a:r>
            <a:br>
              <a:rPr lang="en-US" altLang="zh-CN" sz="3200" dirty="0">
                <a:latin typeface="Bodoni MT Condensed" panose="02070606080606020203" pitchFamily="18" charset="0"/>
              </a:rPr>
            </a:br>
            <a:r>
              <a:rPr lang="en-US" altLang="zh-CN" sz="3600" dirty="0">
                <a:latin typeface="Bodoni MT Condensed" panose="02070606080606020203" pitchFamily="18" charset="0"/>
              </a:rPr>
              <a:t>Career Aspirations </a:t>
            </a:r>
            <a:r>
              <a:rPr lang="en-US" altLang="zh-CN" sz="3200" dirty="0">
                <a:latin typeface="Bodoni MT Condensed" panose="02070606080606020203" pitchFamily="18" charset="0"/>
              </a:rPr>
              <a:t>of</a:t>
            </a:r>
            <a:r>
              <a:rPr lang="en-US" altLang="zh-CN" dirty="0">
                <a:latin typeface="Bodoni MT Condensed" panose="02070606080606020203" pitchFamily="18" charset="0"/>
              </a:rPr>
              <a:t> </a:t>
            </a:r>
            <a:br>
              <a:rPr lang="en-US" altLang="zh-CN" dirty="0">
                <a:latin typeface="Bodoni MT Condensed" panose="02070606080606020203" pitchFamily="18" charset="0"/>
              </a:rPr>
            </a:br>
            <a:r>
              <a:rPr lang="en-US" altLang="zh-CN" sz="4800" dirty="0">
                <a:latin typeface="Bodoni MT Condensed" panose="02070606080606020203" pitchFamily="18" charset="0"/>
              </a:rPr>
              <a:t>GEN-Z</a:t>
            </a:r>
            <a:endParaRPr lang="en-US" sz="4800" dirty="0">
              <a:latin typeface="Bodoni MT Condensed" panose="02070606080606020203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14196" y="4302712"/>
            <a:ext cx="2481941" cy="465231"/>
          </a:xfrm>
        </p:spPr>
        <p:txBody>
          <a:bodyPr/>
          <a:lstStyle/>
          <a:p>
            <a:r>
              <a:rPr lang="en-US" dirty="0">
                <a:latin typeface="Bodoni MT Condensed" panose="02070606080606020203" pitchFamily="18" charset="0"/>
              </a:rPr>
              <a:t>Shrestha S Bharadwaj</a:t>
            </a:r>
          </a:p>
          <a:p>
            <a:endParaRPr lang="en-US" dirty="0">
              <a:latin typeface="Bodoni MT Condensed" panose="02070606080606020203" pitchFamily="18" charset="0"/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7433" r="17433"/>
          <a:stretch/>
        </p:blipFill>
        <p:spPr>
          <a:xfrm>
            <a:off x="6793416" y="690465"/>
            <a:ext cx="4695286" cy="55610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783355" y="2231342"/>
            <a:ext cx="5103842" cy="2321998"/>
          </a:xfrm>
        </p:spPr>
        <p:txBody>
          <a:bodyPr/>
          <a:lstStyle/>
          <a:p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3]</a:t>
            </a:r>
            <a:r>
              <a:rPr kumimoji="0" lang="en-IN" sz="3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31.06% are willing to work with company not creating social impact and 27% work with company of  misaligned public interest</a:t>
            </a:r>
          </a:p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7362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783354" y="2231342"/>
            <a:ext cx="5408645" cy="2429558"/>
          </a:xfrm>
        </p:spPr>
        <p:txBody>
          <a:bodyPr/>
          <a:lstStyle/>
          <a:p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4] 56% expect managers to set clear goals and explain what is expected,35 % of them want to </a:t>
            </a:r>
            <a:r>
              <a:rPr kumimoji="0" lang="en-IN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thier</a:t>
            </a:r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limits to be pushed and finally rewarded.</a:t>
            </a:r>
          </a:p>
          <a:p>
            <a:endParaRPr lang="en-IN" sz="36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1791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783355" y="2231342"/>
            <a:ext cx="5103842" cy="2321998"/>
          </a:xfrm>
        </p:spPr>
        <p:txBody>
          <a:bodyPr/>
          <a:lstStyle/>
          <a:p>
            <a:r>
              <a:rPr lang="en-IN" sz="3600" b="0" i="0" u="none" strike="noStrike" dirty="0">
                <a:solidFill>
                  <a:schemeClr val="tx1"/>
                </a:solidFill>
                <a:effectLst/>
                <a:latin typeface="+mn-lt"/>
              </a:rPr>
              <a:t>5] 26.28% prefer Expert course training </a:t>
            </a:r>
            <a:r>
              <a:rPr lang="en-IN" sz="3600" b="0" dirty="0">
                <a:solidFill>
                  <a:schemeClr val="tx1"/>
                </a:solidFill>
                <a:latin typeface="+mn-lt"/>
              </a:rPr>
              <a:t>as </a:t>
            </a:r>
            <a:r>
              <a:rPr lang="en-IN" sz="3600" dirty="0">
                <a:solidFill>
                  <a:schemeClr val="tx1"/>
                </a:solidFill>
              </a:rPr>
              <a:t>the most preferred </a:t>
            </a:r>
            <a:r>
              <a:rPr lang="en-IN" sz="3600" b="0" dirty="0">
                <a:solidFill>
                  <a:schemeClr val="tx1"/>
                </a:solidFill>
                <a:latin typeface="+mn-lt"/>
              </a:rPr>
              <a:t>learning method.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endParaRPr lang="en-IN" sz="36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8302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783355" y="2231342"/>
            <a:ext cx="5103842" cy="2321998"/>
          </a:xfrm>
        </p:spPr>
        <p:txBody>
          <a:bodyPr/>
          <a:lstStyle/>
          <a:p>
            <a:r>
              <a:rPr kumimoji="0" lang="en-IN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6] 68.87 % will not work with a company of unclear vision. But 32.13% will work.</a:t>
            </a:r>
          </a:p>
          <a:p>
            <a:endParaRPr lang="en-IN" sz="36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6548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48FFF-3379-1272-ED84-0F9C109DAD91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Gen-Z Career Aspirations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55B5-EFC4-D047-E15E-9AE7473FEBE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14</a:t>
            </a:fld>
            <a:endParaRPr lang="en-US" altLang="zh-CN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98494-4C8E-EB66-8943-97ACFE4C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46"/>
            <a:ext cx="12192000" cy="68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4540-758B-5444-33BC-5A94209A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1" y="1324947"/>
            <a:ext cx="6941975" cy="4040155"/>
          </a:xfrm>
        </p:spPr>
        <p:txBody>
          <a:bodyPr/>
          <a:lstStyle/>
          <a:p>
            <a:br>
              <a:rPr lang="en-US" b="0" i="0" dirty="0">
                <a:solidFill>
                  <a:srgbClr val="252423"/>
                </a:solidFill>
                <a:effectLst/>
              </a:rPr>
            </a:br>
            <a:r>
              <a:rPr lang="en-US" b="0" i="0" dirty="0">
                <a:solidFill>
                  <a:srgbClr val="252423"/>
                </a:solidFill>
                <a:effectLst/>
              </a:rPr>
              <a:t>﻿</a:t>
            </a:r>
            <a:r>
              <a:rPr lang="en-US" sz="2400" b="0" i="0" dirty="0">
                <a:solidFill>
                  <a:srgbClr val="252423"/>
                </a:solidFill>
                <a:effectLst/>
              </a:rPr>
              <a:t>Only for a company I prefer to work for 3 or more years  made up 17.25% of Count of Influenced by max.﻿﻿ </a:t>
            </a:r>
            <a:br>
              <a:rPr lang="en-US" sz="2400" b="0" i="0" dirty="0">
                <a:solidFill>
                  <a:srgbClr val="252423"/>
                </a:solidFill>
                <a:effectLst/>
              </a:rPr>
            </a:br>
            <a:r>
              <a:rPr lang="en-US" sz="2400" b="0" i="0" dirty="0">
                <a:solidFill>
                  <a:srgbClr val="252423"/>
                </a:solidFill>
                <a:effectLst/>
              </a:rPr>
              <a:t>﻿﻿ ﻿﻿</a:t>
            </a:r>
            <a:br>
              <a:rPr lang="en-US" sz="2400" b="0" dirty="0">
                <a:solidFill>
                  <a:srgbClr val="252423"/>
                </a:solidFill>
              </a:rPr>
            </a:br>
            <a:r>
              <a:rPr lang="en-US" sz="2400" b="0" dirty="0">
                <a:solidFill>
                  <a:srgbClr val="252423"/>
                </a:solidFill>
              </a:rPr>
              <a:t>Fully remote with travel when needed was most </a:t>
            </a:r>
            <a:r>
              <a:rPr lang="en-US" sz="2400" b="0" i="0" dirty="0">
                <a:solidFill>
                  <a:srgbClr val="252423"/>
                </a:solidFill>
                <a:effectLst/>
              </a:rPr>
              <a:t>Preferred Work setup with Male (66%) and Female (34%).﻿﻿ ﻿﻿ </a:t>
            </a:r>
            <a:br>
              <a:rPr lang="en-US" sz="2400" b="0" i="0" dirty="0">
                <a:solidFill>
                  <a:srgbClr val="252423"/>
                </a:solidFill>
                <a:effectLst/>
              </a:rPr>
            </a:br>
            <a:br>
              <a:rPr lang="en-US" sz="2400" b="0" i="0" dirty="0">
                <a:solidFill>
                  <a:srgbClr val="252423"/>
                </a:solidFill>
                <a:effectLst/>
              </a:rPr>
            </a:br>
            <a:r>
              <a:rPr lang="en-US" sz="2400" b="0" i="0" dirty="0">
                <a:solidFill>
                  <a:srgbClr val="252423"/>
                </a:solidFill>
                <a:effectLst/>
              </a:rPr>
              <a:t>Design and Creative strategy in any company accounted for 26.00% working in company whose mission is not bringing social impact .﻿﻿ ﻿﻿ ﻿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E4658-B5EC-E160-238E-4D70A3D6EC50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Gen-Z Career Aspirations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9878B-DE18-D04B-C3AF-DF58E05104F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15</a:t>
            </a:fld>
            <a:endParaRPr lang="en-US" altLang="zh-CN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DC632-45EF-60FB-0904-D19732DC282D}"/>
              </a:ext>
            </a:extLst>
          </p:cNvPr>
          <p:cNvSpPr txBox="1"/>
          <p:nvPr/>
        </p:nvSpPr>
        <p:spPr>
          <a:xfrm>
            <a:off x="1207487" y="2698693"/>
            <a:ext cx="295946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600" b="1" dirty="0">
                <a:solidFill>
                  <a:srgbClr val="D84400"/>
                </a:solidFill>
                <a:latin typeface="MV Boli" panose="02000500030200090000" pitchFamily="2" charset="0"/>
                <a:ea typeface="微软雅黑"/>
                <a:cs typeface="MV Boli" panose="02000500030200090000" pitchFamily="2" charset="0"/>
              </a:rPr>
              <a:t>AI INSIGHTS</a:t>
            </a:r>
          </a:p>
        </p:txBody>
      </p:sp>
    </p:spTree>
    <p:extLst>
      <p:ext uri="{BB962C8B-B14F-4D97-AF65-F5344CB8AC3E}">
        <p14:creationId xmlns:p14="http://schemas.microsoft.com/office/powerpoint/2010/main" val="202286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340492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206" y="2348049"/>
            <a:ext cx="4959822" cy="2569183"/>
          </a:xfrm>
        </p:spPr>
        <p:txBody>
          <a:bodyPr/>
          <a:lstStyle/>
          <a:p>
            <a:r>
              <a:rPr lang="en-US" sz="1800" dirty="0"/>
              <a:t>In conclusion, it is necessary to solve the problem of understanding the career aspirations of Gen Z to attract and retain top talent from this generation. By understanding the values, expectations, and preferences of Gen Z, businesses can create a company culture and recruitment and retention strategies that align with these factors. This will help businesses to improve their ability to attract and retain Gen Z talent, which is becoming increasingly important as this generation continues to enter the workforce</a:t>
            </a:r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图片占位符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Shrestha S Bharadwaj</a:t>
            </a:r>
          </a:p>
          <a:p>
            <a:pPr lvl="0"/>
            <a:r>
              <a:rPr lang="en-US" dirty="0"/>
              <a:t>shresthasbharadwaj17@gmail.com</a:t>
            </a:r>
          </a:p>
          <a:p>
            <a:pPr lvl="0"/>
            <a:r>
              <a:rPr lang="en-US" dirty="0"/>
              <a:t>https://linktr.ee/shresthasbharadwaj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About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Charts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800" dirty="0"/>
              <a:t>Shrestha S Bharadwaj</a:t>
            </a:r>
          </a:p>
          <a:p>
            <a:r>
              <a:rPr lang="en-US" sz="1600" dirty="0"/>
              <a:t>BE, Computer Science Engineering</a:t>
            </a:r>
          </a:p>
          <a:p>
            <a:r>
              <a:rPr lang="en-US" sz="1600" dirty="0"/>
              <a:t>Blogger | Podcaster | Biz/ Data Whizz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Gen-Z Career Aspirations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5756988" y="0"/>
            <a:ext cx="6435012" cy="684524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5F9A-BB4B-2FC9-ADAF-91FB0240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BD149-F1EF-8B3D-5718-7EAA59CB11E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463642" cy="1920225"/>
          </a:xfrm>
        </p:spPr>
        <p:txBody>
          <a:bodyPr/>
          <a:lstStyle/>
          <a:p>
            <a:r>
              <a:rPr lang="en-IN" dirty="0"/>
              <a:t>Breaking down how GEN-Z decide on choosing a career path. What are they influenced by, Who influence them, What are their considerations behind choosing a Career.</a:t>
            </a:r>
          </a:p>
          <a:p>
            <a:r>
              <a:rPr lang="en-US" sz="1600" dirty="0"/>
              <a:t>Who is to be analyzed? </a:t>
            </a:r>
          </a:p>
          <a:p>
            <a:r>
              <a:rPr lang="en-US" dirty="0"/>
              <a:t>Gen Z, the people of this generation ,a generation born between 1997 and 2012, out to venture into their careers.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A118F9A-6CE8-3914-72CC-EEBB59E77C5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7992" r="27992"/>
          <a:stretch/>
        </p:blipFill>
        <p:spPr>
          <a:xfrm>
            <a:off x="6011882" y="0"/>
            <a:ext cx="6096142" cy="68580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3F584-F52E-1DBF-B06A-A5B8FBA979C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64573"/>
            <a:ext cx="4114800" cy="365125"/>
          </a:xfrm>
        </p:spPr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08F0-EB1C-61B7-98DD-F835B0C6FC9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5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A0351-222A-E84C-52DC-EC4ADC65F6F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7BF3-10C9-F39A-314A-D89AF0E9036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3DE5A-725E-A54A-983F-A65703CF4039}"/>
              </a:ext>
            </a:extLst>
          </p:cNvPr>
          <p:cNvSpPr txBox="1"/>
          <p:nvPr/>
        </p:nvSpPr>
        <p:spPr>
          <a:xfrm>
            <a:off x="1259633" y="1408999"/>
            <a:ext cx="9088016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2400" dirty="0"/>
            </a:br>
            <a:r>
              <a:rPr lang="en-US" sz="2400" b="0" i="0" dirty="0">
                <a:effectLst/>
              </a:rPr>
              <a:t>- Understood the nature and the scope of the analysis from the project owner 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Performed market research by various means like personal interviewing, articles or white papers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Prepared a Analysis requirement documentation for all the involved stakeholder with tight deadlines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Understood the current Data Sources and Finalized the Data collection approach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Collected Data by a Survey manually (Google Form)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Performed Data Cleaning and Data Standardization/Normalization (Power Query)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Created several hypothesis questions around the business and KPI and finalized on the focus areas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Created several analysis reports and found insights to bring business impact using Excel, </a:t>
            </a:r>
            <a:r>
              <a:rPr lang="en-US" sz="2400" b="0" i="0" dirty="0" err="1">
                <a:effectLst/>
              </a:rPr>
              <a:t>PowerBI</a:t>
            </a:r>
            <a:r>
              <a:rPr lang="en-US" sz="2400" b="0" i="0" dirty="0">
                <a:effectLst/>
              </a:rPr>
              <a:t> and SQL</a:t>
            </a:r>
            <a:br>
              <a:rPr lang="en-US" sz="2400" dirty="0"/>
            </a:br>
            <a:r>
              <a:rPr lang="en-US" sz="2400" b="0" i="0" dirty="0">
                <a:effectLst/>
              </a:rPr>
              <a:t>- Designed and Published Dashboards for presenting the Insights (Excel &amp; </a:t>
            </a:r>
            <a:r>
              <a:rPr lang="en-US" sz="2400" b="0" i="0" dirty="0" err="1">
                <a:effectLst/>
              </a:rPr>
              <a:t>PowerBI</a:t>
            </a:r>
            <a:r>
              <a:rPr lang="en-US" sz="2400" b="0" i="0" dirty="0">
                <a:effectLst/>
              </a:rPr>
              <a:t>)</a:t>
            </a:r>
            <a:br>
              <a:rPr lang="en-US" sz="2400" dirty="0"/>
            </a:br>
            <a:endParaRPr lang="en-IN" sz="2400" dirty="0">
              <a:solidFill>
                <a:prstClr val="white"/>
              </a:solidFill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D8701-2530-E1AD-F5CF-17E922E815CB}"/>
              </a:ext>
            </a:extLst>
          </p:cNvPr>
          <p:cNvSpPr txBox="1"/>
          <p:nvPr/>
        </p:nvSpPr>
        <p:spPr>
          <a:xfrm>
            <a:off x="4480294" y="539618"/>
            <a:ext cx="206819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dirty="0">
                <a:latin typeface="+mj-lt"/>
                <a:ea typeface="微软雅黑"/>
                <a:cs typeface="Posterama" panose="020B0504020200020000" pitchFamily="34" charset="0"/>
              </a:rPr>
              <a:t>Tasks Performed</a:t>
            </a:r>
          </a:p>
        </p:txBody>
      </p:sp>
    </p:spTree>
    <p:extLst>
      <p:ext uri="{BB962C8B-B14F-4D97-AF65-F5344CB8AC3E}">
        <p14:creationId xmlns:p14="http://schemas.microsoft.com/office/powerpoint/2010/main" val="273532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89F83-4801-3175-BB84-CF766AE3B0C5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1C79-E935-AD09-9E24-CB6C2CC7D90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151CB-EDC6-A5A8-76A6-616E944B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6" y="0"/>
            <a:ext cx="1219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8" name="图片占位符 7" descr="Businesswoman reviewing sticky notes on a wall">
            <a:extLst>
              <a:ext uri="{FF2B5EF4-FFF2-40B4-BE49-F238E27FC236}">
                <a16:creationId xmlns:a16="http://schemas.microsoft.com/office/drawing/2014/main" id="{66D3A5E9-F687-402F-8477-EE4CD418CA67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0490F6D4-84D0-42DF-A807-E56706B577D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99E3B6AA-5679-428D-B466-0173CBC5572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占位符 9" descr="People working in office">
            <a:extLst>
              <a:ext uri="{FF2B5EF4-FFF2-40B4-BE49-F238E27FC236}">
                <a16:creationId xmlns:a16="http://schemas.microsoft.com/office/drawing/2014/main" id="{D249D9CF-86A2-4E7B-8B6F-D02EE968C997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3A30B02E-FBE1-41C5-AF6E-E1013275E84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6BEF3457-28AE-41BA-B285-C77561919C1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" name="图片占位符 11" descr="Layout of website design sketches on white paper">
            <a:extLst>
              <a:ext uri="{FF2B5EF4-FFF2-40B4-BE49-F238E27FC236}">
                <a16:creationId xmlns:a16="http://schemas.microsoft.com/office/drawing/2014/main" id="{3D51D04D-653C-45AE-9DDF-BE96BA267A6B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1B558BFC-AA9F-4991-A6BB-D56BEC07C16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17095E6E-F279-4342-B53E-E53B82033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 altLang="zh-CN" dirty="0"/>
          </a:p>
        </p:txBody>
      </p:sp>
      <p:pic>
        <p:nvPicPr>
          <p:cNvPr id="14" name="图片占位符 13" descr="Empty office chairs">
            <a:extLst>
              <a:ext uri="{FF2B5EF4-FFF2-40B4-BE49-F238E27FC236}">
                <a16:creationId xmlns:a16="http://schemas.microsoft.com/office/drawing/2014/main" id="{33C59A08-3A06-4556-AC83-C1337E73D0B3}"/>
              </a:ext>
            </a:extLst>
          </p:cNvPr>
          <p:cNvPicPr>
            <a:picLocks noGrp="1" noChangeAspect="1"/>
          </p:cNvPicPr>
          <p:nvPr>
            <p:ph type="pic" sz="quarter" idx="6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DBA8686B-D3EF-40DF-939C-F875885DD5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6BF979FF-A4F0-4625-889A-AB985F98B2D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pic>
        <p:nvPicPr>
          <p:cNvPr id="90" name="Picture Placeholder 89" descr="People around a table on their laptops">
            <a:extLst>
              <a:ext uri="{FF2B5EF4-FFF2-40B4-BE49-F238E27FC236}">
                <a16:creationId xmlns:a16="http://schemas.microsoft.com/office/drawing/2014/main" id="{241F4F4E-4DAB-34E3-D036-85F0CB76A536}"/>
              </a:ext>
            </a:extLst>
          </p:cNvPr>
          <p:cNvPicPr>
            <a:picLocks noGrp="1" noChangeAspect="1"/>
          </p:cNvPicPr>
          <p:nvPr>
            <p:ph type="pic" sz="quarter" idx="6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759A333C-6D37-427A-BE2A-4C2660134A5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altLang="zh-CN" dirty="0"/>
              <a:t>5</a:t>
            </a:r>
          </a:p>
          <a:p>
            <a:endParaRPr lang="zh-CN" altLang="en-US" dirty="0"/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4E9BE8F8-2FF1-43CB-B1AA-4F07E411D17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A9C9-8185-D0AB-3C76-BC1CABABA35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/>
              <a:t>Gen-Z Career Aspirations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D9DED-0D81-19D6-DF40-E6B4B5BFEF9E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714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783355" y="2231342"/>
            <a:ext cx="5103842" cy="2321998"/>
          </a:xfrm>
        </p:spPr>
        <p:txBody>
          <a:bodyPr/>
          <a:lstStyle/>
          <a:p>
            <a:r>
              <a:rPr lang="en-IN" sz="3600" b="0" i="0" dirty="0">
                <a:solidFill>
                  <a:schemeClr val="tx1"/>
                </a:solidFill>
                <a:latin typeface="+mn-lt"/>
              </a:rPr>
              <a:t>1] Design and Creative Strategy is the most preferred  Career aspiration</a:t>
            </a:r>
            <a:r>
              <a:rPr lang="en-IN" sz="3600" b="0" i="0" baseline="0" dirty="0">
                <a:solidFill>
                  <a:schemeClr val="tx1"/>
                </a:solidFill>
                <a:latin typeface="+mn-lt"/>
              </a:rPr>
              <a:t> about 13.29% </a:t>
            </a:r>
            <a:r>
              <a:rPr lang="en-IN" sz="3600" b="0" i="0" dirty="0">
                <a:solidFill>
                  <a:schemeClr val="tx1"/>
                </a:solidFill>
                <a:latin typeface="+mn-lt"/>
              </a:rPr>
              <a:t> by</a:t>
            </a:r>
            <a:r>
              <a:rPr lang="en-IN" sz="3600" b="0" i="0" baseline="0" dirty="0">
                <a:solidFill>
                  <a:schemeClr val="tx1"/>
                </a:solidFill>
                <a:latin typeface="+mn-lt"/>
              </a:rPr>
              <a:t> both gender.</a:t>
            </a:r>
          </a:p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Gen-Z Career Aspirations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E0EB44-6F81-A7ED-12E4-9305737D2D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 flipH="1">
            <a:off x="6958433" y="-3284386"/>
            <a:ext cx="5103842" cy="232199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E217EAB-B7E6-294B-CF2F-D5CF0D04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5" r="5555"/>
          <a:stretch/>
        </p:blipFill>
        <p:spPr>
          <a:xfrm>
            <a:off x="180250" y="0"/>
            <a:ext cx="6096142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EFD495-1877-F2C8-F348-6F2A9A89756C}"/>
              </a:ext>
            </a:extLst>
          </p:cNvPr>
          <p:cNvSpPr txBox="1"/>
          <p:nvPr/>
        </p:nvSpPr>
        <p:spPr>
          <a:xfrm>
            <a:off x="6690049" y="691166"/>
            <a:ext cx="4872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i="1" dirty="0">
                <a:solidFill>
                  <a:schemeClr val="accent6">
                    <a:lumMod val="90000"/>
                    <a:lumOff val="10000"/>
                  </a:schemeClr>
                </a:solidFill>
                <a:highlight>
                  <a:srgbClr val="D6E0EB"/>
                </a:highlight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714BE-B4C6-8E5B-2772-D159EA575885}"/>
              </a:ext>
            </a:extLst>
          </p:cNvPr>
          <p:cNvSpPr txBox="1"/>
          <p:nvPr/>
        </p:nvSpPr>
        <p:spPr>
          <a:xfrm>
            <a:off x="6958433" y="2274838"/>
            <a:ext cx="4872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0" i="0" baseline="0" dirty="0">
                <a:solidFill>
                  <a:schemeClr val="tx1"/>
                </a:solidFill>
                <a:latin typeface="+mn-lt"/>
              </a:rPr>
              <a:t>2.]</a:t>
            </a:r>
            <a:r>
              <a:rPr lang="en-IN" sz="3600" b="0" i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3600" b="0" i="0" baseline="0" dirty="0">
                <a:solidFill>
                  <a:schemeClr val="tx1"/>
                </a:solidFill>
                <a:latin typeface="+mn-lt"/>
              </a:rPr>
              <a:t>48.43% Gen-Z prefer Higher education in foreign countries after they earn with majority preferring 5-6 people work setup.</a:t>
            </a:r>
          </a:p>
        </p:txBody>
      </p:sp>
    </p:spTree>
    <p:extLst>
      <p:ext uri="{BB962C8B-B14F-4D97-AF65-F5344CB8AC3E}">
        <p14:creationId xmlns:p14="http://schemas.microsoft.com/office/powerpoint/2010/main" val="32122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">
      <a:majorFont>
        <a:latin typeface="Bodoni MT Condensed"/>
        <a:ea typeface=""/>
        <a:cs typeface=""/>
      </a:majorFont>
      <a:minorFont>
        <a:latin typeface="Bodoni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244</TotalTime>
  <Words>623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Abadi</vt:lpstr>
      <vt:lpstr>Arial</vt:lpstr>
      <vt:lpstr>Bodoni MT Condensed</vt:lpstr>
      <vt:lpstr>Calibri</vt:lpstr>
      <vt:lpstr>Calibri Light</vt:lpstr>
      <vt:lpstr>MV Boli</vt:lpstr>
      <vt:lpstr>Posterama Text SemiBold</vt:lpstr>
      <vt:lpstr>Office 主题​​</vt:lpstr>
      <vt:lpstr>1_Custom Design</vt:lpstr>
      <vt:lpstr>Custom Design</vt:lpstr>
      <vt:lpstr>Understanding the Career Aspirations of  GEN-Z</vt:lpstr>
      <vt:lpstr>Agenda</vt:lpstr>
      <vt:lpstr>About Me</vt:lpstr>
      <vt:lpstr>Problem Statement</vt:lpstr>
      <vt:lpstr>PowerPoint Presentation</vt:lpstr>
      <vt:lpstr>PowerPoint Presentation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﻿Only for a company I prefer to work for 3 or more years  made up 17.25% of Count of Influenced by max.﻿﻿  ﻿﻿ ﻿﻿ Fully remote with travel when needed was most Preferred Work setup with Male (66%) and Female (34%).﻿﻿ ﻿﻿   Design and Creative strategy in any company accounted for 26.00% working in company whose mission is not bringing social impact .﻿﻿ ﻿﻿ ﻿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Career Aspirations of GEN-Z</dc:title>
  <dc:creator>Shrestha S Bharadwaj</dc:creator>
  <cp:lastModifiedBy>Shrestha S Bharadwaj</cp:lastModifiedBy>
  <cp:revision>27</cp:revision>
  <dcterms:created xsi:type="dcterms:W3CDTF">2023-05-17T13:50:58Z</dcterms:created>
  <dcterms:modified xsi:type="dcterms:W3CDTF">2023-05-17T17:57:46Z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