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51138-BDC2-352A-DAE1-586867B51C9D}" v="1344" dt="2025-03-01T18:56:45.271"/>
    <p1510:client id="{A3E95275-D050-D8AA-213D-582E19EE377D}" v="30" dt="2025-03-01T21:55:48.494"/>
    <p1510:client id="{A985AE1A-608A-6250-1EC2-9DB02FAAE7BF}" v="88" dt="2025-02-28T20:03:02.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angraphs.com/roster-resource/injury-report?timeframe=all&amp;season=2020" TargetMode="External"/><Relationship Id="rId2" Type="http://schemas.openxmlformats.org/officeDocument/2006/relationships/hyperlink" Target="https://baseballsavant.mlb.com/statcast_search?hfPT=FF%7CSI%7CFC%7C&amp;hfAB=&amp;hfGT=R%7C&amp;hfPR=&amp;hfZ=&amp;hfStadium=&amp;hfBBL=&amp;hfNewZones=&amp;hfPull=&amp;hfC=&amp;hfSea=2024%7C2023%7C2022%7C2021%7C2020%7C&amp;hfSit=&amp;player_type=pitcher&amp;hfOuts=&amp;hfOpponent=&amp;pitcher_throws=&amp;batter_stands=&amp;hfSA=&amp;game_date_gt=&amp;game_date_lt=&amp;hfMo=&amp;hfTeam=&amp;home_road=&amp;hfRO=&amp;position=SP&amp;hfInfield=&amp;hfOutfield=&amp;hfInn=&amp;hfBBT=&amp;hfFlag=&amp;metric_1=&amp;group_by=name&amp;min_pitches=2000&amp;min_results=0&amp;min_pas=0&amp;sort_col=pitches&amp;player_event_sort=api_p_release_speed&amp;sort_order=desc&amp;chk_stats_velocity=on&amp;chk_stats_spin_rate=on#resul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a:solidFill>
                  <a:schemeClr val="tx1"/>
                </a:solidFill>
                <a:latin typeface="+mj-lt"/>
                <a:ea typeface="+mj-ea"/>
                <a:cs typeface="+mj-cs"/>
              </a:rPr>
              <a:t>Pitch Effort Injury Analysis</a:t>
            </a:r>
          </a:p>
        </p:txBody>
      </p:sp>
      <p:sp>
        <p:nvSpPr>
          <p:cNvPr id="3" name="Subtitle 2"/>
          <p:cNvSpPr>
            <a:spLocks noGrp="1"/>
          </p:cNvSpPr>
          <p:nvPr>
            <p:ph type="subTitle" idx="1"/>
          </p:nvPr>
        </p:nvSpPr>
        <p:spPr>
          <a:xfrm>
            <a:off x="1045028" y="3017522"/>
            <a:ext cx="9941319" cy="3124658"/>
          </a:xfrm>
        </p:spPr>
        <p:txBody>
          <a:bodyPr vert="horz" lIns="91440" tIns="45720" rIns="91440" bIns="45720" rtlCol="0" anchor="ctr">
            <a:normAutofit/>
          </a:bodyPr>
          <a:lstStyle/>
          <a:p>
            <a:pPr indent="-228600" algn="l">
              <a:buFont typeface="Arial" panose="020B0604020202020204" pitchFamily="34" charset="0"/>
              <a:buChar char="•"/>
            </a:pPr>
            <a:endParaRPr lang="en-US"/>
          </a:p>
          <a:p>
            <a:pPr indent="-228600" algn="l">
              <a:buFont typeface="Arial" panose="020B0604020202020204" pitchFamily="34" charset="0"/>
              <a:buChar char="•"/>
            </a:pPr>
            <a:r>
              <a:rPr lang="en-US" dirty="0"/>
              <a:t>Matthew Rice</a:t>
            </a:r>
            <a:endParaRPr lang="en-US"/>
          </a:p>
          <a:p>
            <a:pPr indent="-228600" algn="l">
              <a:buFont typeface="Arial" panose="020B0604020202020204" pitchFamily="34" charset="0"/>
              <a:buChar char="•"/>
            </a:pPr>
            <a:r>
              <a:rPr lang="en-US" dirty="0"/>
              <a:t>DSC 530 – T302</a:t>
            </a:r>
            <a:endParaRPr lang="en-US"/>
          </a:p>
          <a:p>
            <a:pPr indent="-228600" algn="l">
              <a:buFont typeface="Arial" panose="020B0604020202020204" pitchFamily="34" charset="0"/>
              <a:buChar char="•"/>
            </a:pPr>
            <a:r>
              <a:rPr lang="en-US" dirty="0"/>
              <a:t>Professor Matthew Metzger</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days missed&#10;&#10;AI-generated content may be incorrect.">
            <a:extLst>
              <a:ext uri="{FF2B5EF4-FFF2-40B4-BE49-F238E27FC236}">
                <a16:creationId xmlns:a16="http://schemas.microsoft.com/office/drawing/2014/main" id="{22E390F1-8AAD-2C36-386D-7AB979255219}"/>
              </a:ext>
            </a:extLst>
          </p:cNvPr>
          <p:cNvPicPr>
            <a:picLocks noChangeAspect="1"/>
          </p:cNvPicPr>
          <p:nvPr/>
        </p:nvPicPr>
        <p:blipFill>
          <a:blip r:embed="rId2"/>
          <a:stretch>
            <a:fillRect/>
          </a:stretch>
        </p:blipFill>
        <p:spPr>
          <a:xfrm>
            <a:off x="576244" y="1370898"/>
            <a:ext cx="5628018" cy="3883333"/>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1CF282-F8C5-ED4D-3BA0-418BADF2C24F}"/>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Summary:</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Mean: </a:t>
            </a:r>
            <a:r>
              <a:rPr lang="en-US"/>
              <a:t>151.24</a:t>
            </a:r>
          </a:p>
          <a:p>
            <a:pPr indent="-228600">
              <a:lnSpc>
                <a:spcPct val="90000"/>
              </a:lnSpc>
              <a:spcAft>
                <a:spcPts val="600"/>
              </a:spcAft>
              <a:buFont typeface="Arial" panose="020B0604020202020204" pitchFamily="34" charset="0"/>
              <a:buChar char="•"/>
            </a:pPr>
            <a:r>
              <a:rPr lang="en-US" dirty="0"/>
              <a:t>Median: </a:t>
            </a:r>
            <a:r>
              <a:rPr lang="en-US"/>
              <a:t>138.0</a:t>
            </a:r>
          </a:p>
          <a:p>
            <a:pPr indent="-228600">
              <a:lnSpc>
                <a:spcPct val="90000"/>
              </a:lnSpc>
              <a:spcAft>
                <a:spcPts val="600"/>
              </a:spcAft>
              <a:buFont typeface="Arial" panose="020B0604020202020204" pitchFamily="34" charset="0"/>
              <a:buChar char="•"/>
            </a:pPr>
            <a:r>
              <a:rPr lang="en-US" dirty="0"/>
              <a:t>Mode: </a:t>
            </a:r>
            <a:r>
              <a:rPr lang="en-US"/>
              <a:t>0.0</a:t>
            </a:r>
          </a:p>
          <a:p>
            <a:pPr indent="-228600">
              <a:lnSpc>
                <a:spcPct val="90000"/>
              </a:lnSpc>
              <a:spcAft>
                <a:spcPts val="600"/>
              </a:spcAft>
              <a:buFont typeface="Arial" panose="020B0604020202020204" pitchFamily="34" charset="0"/>
              <a:buChar char="•"/>
            </a:pPr>
            <a:r>
              <a:rPr lang="en-US" dirty="0"/>
              <a:t>Range: </a:t>
            </a:r>
            <a:r>
              <a:rPr lang="en-US"/>
              <a:t>569.0</a:t>
            </a:r>
          </a:p>
          <a:p>
            <a:pPr indent="-228600">
              <a:lnSpc>
                <a:spcPct val="90000"/>
              </a:lnSpc>
              <a:spcAft>
                <a:spcPts val="600"/>
              </a:spcAft>
              <a:buFont typeface="Arial" panose="020B0604020202020204" pitchFamily="34" charset="0"/>
              <a:buChar char="•"/>
            </a:pPr>
            <a:r>
              <a:rPr lang="en-US" dirty="0"/>
              <a:t>Skewness: </a:t>
            </a:r>
            <a:r>
              <a:rPr lang="en-US"/>
              <a:t>0.890</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78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3" name="Rectangle 2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graph&#10;&#10;AI-generated content may be incorrect.">
            <a:extLst>
              <a:ext uri="{FF2B5EF4-FFF2-40B4-BE49-F238E27FC236}">
                <a16:creationId xmlns:a16="http://schemas.microsoft.com/office/drawing/2014/main" id="{235023D3-B7ED-4149-9BC5-EE9469F7B77B}"/>
              </a:ext>
            </a:extLst>
          </p:cNvPr>
          <p:cNvPicPr>
            <a:picLocks noChangeAspect="1"/>
          </p:cNvPicPr>
          <p:nvPr/>
        </p:nvPicPr>
        <p:blipFill>
          <a:blip r:embed="rId2"/>
          <a:srcRect t="-841" b="-768"/>
          <a:stretch/>
        </p:blipFill>
        <p:spPr>
          <a:xfrm>
            <a:off x="838200" y="472766"/>
            <a:ext cx="10628376" cy="5885641"/>
          </a:xfrm>
          <a:prstGeom prst="rect">
            <a:avLst/>
          </a:prstGeom>
        </p:spPr>
      </p:pic>
    </p:spTree>
    <p:extLst>
      <p:ext uri="{BB962C8B-B14F-4D97-AF65-F5344CB8AC3E}">
        <p14:creationId xmlns:p14="http://schemas.microsoft.com/office/powerpoint/2010/main" val="164368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percentages&#10;&#10;AI-generated content may be incorrect.">
            <a:extLst>
              <a:ext uri="{FF2B5EF4-FFF2-40B4-BE49-F238E27FC236}">
                <a16:creationId xmlns:a16="http://schemas.microsoft.com/office/drawing/2014/main" id="{DFAC0D6F-FCAB-4115-88ED-227C7ACC2252}"/>
              </a:ext>
            </a:extLst>
          </p:cNvPr>
          <p:cNvPicPr>
            <a:picLocks noChangeAspect="1"/>
          </p:cNvPicPr>
          <p:nvPr/>
        </p:nvPicPr>
        <p:blipFill>
          <a:blip r:embed="rId2"/>
          <a:srcRect b="1629"/>
          <a:stretch/>
        </p:blipFill>
        <p:spPr>
          <a:xfrm>
            <a:off x="780327" y="560081"/>
            <a:ext cx="10628376" cy="5828848"/>
          </a:xfrm>
          <a:prstGeom prst="rect">
            <a:avLst/>
          </a:prstGeom>
        </p:spPr>
      </p:pic>
    </p:spTree>
    <p:extLst>
      <p:ext uri="{BB962C8B-B14F-4D97-AF65-F5344CB8AC3E}">
        <p14:creationId xmlns:p14="http://schemas.microsoft.com/office/powerpoint/2010/main" val="324411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DB8CB-8429-2FBE-255F-C1A01F5BDE03}"/>
              </a:ext>
            </a:extLst>
          </p:cNvPr>
          <p:cNvSpPr>
            <a:spLocks noGrp="1"/>
          </p:cNvSpPr>
          <p:nvPr>
            <p:ph type="title"/>
          </p:nvPr>
        </p:nvSpPr>
        <p:spPr>
          <a:xfrm>
            <a:off x="808638" y="386930"/>
            <a:ext cx="9236700" cy="1188950"/>
          </a:xfrm>
        </p:spPr>
        <p:txBody>
          <a:bodyPr anchor="b">
            <a:normAutofit/>
          </a:bodyPr>
          <a:lstStyle/>
          <a:p>
            <a:r>
              <a:rPr lang="en-US" sz="5400"/>
              <a:t>CDF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FA7EE3-B1EE-984B-9F46-451C55A9B74D}"/>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t>A "percentage_above_95" value of 50 indicates that a pitcher threw half of his fastballs at a speed that measured between 95 and 100 percent of his maximum recorded fastball velocity.</a:t>
            </a:r>
          </a:p>
          <a:p>
            <a:r>
              <a:rPr lang="en-US" sz="2400"/>
              <a:t>The value 50 has a cumulative probability of 0.2, meaning only about 20% of pitchers are throwing their hardest "stuff" 50 percent of The time or less.</a:t>
            </a:r>
          </a:p>
          <a:p>
            <a:r>
              <a:rPr lang="en-US" sz="2400"/>
              <a:t>The graph confirms that the vast majority of pitchers are throwing at, or very near, their absolute hardest on more than half of their throws.</a:t>
            </a:r>
          </a:p>
        </p:txBody>
      </p:sp>
    </p:spTree>
    <p:extLst>
      <p:ext uri="{BB962C8B-B14F-4D97-AF65-F5344CB8AC3E}">
        <p14:creationId xmlns:p14="http://schemas.microsoft.com/office/powerpoint/2010/main" val="55009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AI-generated content may be incorrect.">
            <a:extLst>
              <a:ext uri="{FF2B5EF4-FFF2-40B4-BE49-F238E27FC236}">
                <a16:creationId xmlns:a16="http://schemas.microsoft.com/office/drawing/2014/main" id="{CEA70785-F3C8-9AE7-E0FC-0BB56D405436}"/>
              </a:ext>
            </a:extLst>
          </p:cNvPr>
          <p:cNvPicPr>
            <a:picLocks noChangeAspect="1"/>
          </p:cNvPicPr>
          <p:nvPr/>
        </p:nvPicPr>
        <p:blipFill>
          <a:blip r:embed="rId2"/>
          <a:srcRect t="940" r="-1815" b="916"/>
          <a:stretch/>
        </p:blipFill>
        <p:spPr>
          <a:xfrm>
            <a:off x="2355261" y="643467"/>
            <a:ext cx="7481477" cy="5571065"/>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2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E33AE-374B-3E94-C593-19DC299DAD9D}"/>
              </a:ext>
            </a:extLst>
          </p:cNvPr>
          <p:cNvSpPr>
            <a:spLocks noGrp="1"/>
          </p:cNvSpPr>
          <p:nvPr>
            <p:ph type="title"/>
          </p:nvPr>
        </p:nvSpPr>
        <p:spPr>
          <a:xfrm>
            <a:off x="808638" y="386930"/>
            <a:ext cx="9236700" cy="1188950"/>
          </a:xfrm>
        </p:spPr>
        <p:txBody>
          <a:bodyPr anchor="b">
            <a:normAutofit/>
          </a:bodyPr>
          <a:lstStyle/>
          <a:p>
            <a:r>
              <a:rPr lang="en-US" sz="5400"/>
              <a:t>Normal Probability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2B39EE-4FE8-F872-6CFB-B7C80F721ED6}"/>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t>The number of days missed due to injury for each player follows a normal distribution around the mean, but does deviate around the tails. </a:t>
            </a:r>
          </a:p>
          <a:p>
            <a:r>
              <a:rPr lang="en-US" sz="2400"/>
              <a:t>The maximum number of days missed, nearly 600, is higher than what would be expected with a normal distribution. And, the number of players who have missed zero days skews the distribution to the right.</a:t>
            </a:r>
          </a:p>
          <a:p>
            <a:r>
              <a:rPr lang="en-US" sz="2400"/>
              <a:t>Removing outliers or performing a transformation on this data might be necessary to better fit a model.</a:t>
            </a:r>
          </a:p>
        </p:txBody>
      </p:sp>
    </p:spTree>
    <p:extLst>
      <p:ext uri="{BB962C8B-B14F-4D97-AF65-F5344CB8AC3E}">
        <p14:creationId xmlns:p14="http://schemas.microsoft.com/office/powerpoint/2010/main" val="424193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24AC7F-4E7F-2EC6-6904-E104AAE2D5FE}"/>
              </a:ext>
            </a:extLst>
          </p:cNvPr>
          <p:cNvPicPr>
            <a:picLocks noChangeAspect="1"/>
          </p:cNvPicPr>
          <p:nvPr/>
        </p:nvPicPr>
        <p:blipFill>
          <a:blip r:embed="rId2"/>
          <a:srcRect l="-2143" t="-1285" r="-1525" b="1519"/>
          <a:stretch/>
        </p:blipFill>
        <p:spPr>
          <a:xfrm>
            <a:off x="2373196" y="643467"/>
            <a:ext cx="7445607" cy="5571065"/>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30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0CF77-3E31-740A-5FEF-1E4673B19959}"/>
              </a:ext>
            </a:extLst>
          </p:cNvPr>
          <p:cNvSpPr>
            <a:spLocks noGrp="1"/>
          </p:cNvSpPr>
          <p:nvPr>
            <p:ph type="title"/>
          </p:nvPr>
        </p:nvSpPr>
        <p:spPr>
          <a:xfrm>
            <a:off x="808638" y="386930"/>
            <a:ext cx="9236700" cy="1188950"/>
          </a:xfrm>
        </p:spPr>
        <p:txBody>
          <a:bodyPr anchor="b">
            <a:normAutofit/>
          </a:bodyPr>
          <a:lstStyle/>
          <a:p>
            <a:r>
              <a:rPr lang="en-US" sz="5400"/>
              <a:t>Correlation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79DD35-CE32-BD71-90CC-29D4D6D32BCC}"/>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t>There are not any distinct visual patterns in the scatter plot comparing "percentage_above_95" and "days_missed".</a:t>
            </a:r>
          </a:p>
          <a:p>
            <a:r>
              <a:rPr lang="en-US" sz="2400"/>
              <a:t>Pearson's correlation coefficient between the two variables is 0.161, indicating a very weak positive correlation.</a:t>
            </a:r>
          </a:p>
        </p:txBody>
      </p:sp>
    </p:spTree>
    <p:extLst>
      <p:ext uri="{BB962C8B-B14F-4D97-AF65-F5344CB8AC3E}">
        <p14:creationId xmlns:p14="http://schemas.microsoft.com/office/powerpoint/2010/main" val="423169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E3EF7-8191-BF80-2B51-D058C29753E8}"/>
              </a:ext>
            </a:extLst>
          </p:cNvPr>
          <p:cNvSpPr>
            <a:spLocks noGrp="1"/>
          </p:cNvSpPr>
          <p:nvPr>
            <p:ph type="title"/>
          </p:nvPr>
        </p:nvSpPr>
        <p:spPr>
          <a:xfrm>
            <a:off x="808638" y="386930"/>
            <a:ext cx="9236700" cy="1188950"/>
          </a:xfrm>
        </p:spPr>
        <p:txBody>
          <a:bodyPr anchor="b">
            <a:normAutofit/>
          </a:bodyPr>
          <a:lstStyle/>
          <a:p>
            <a:r>
              <a:rPr lang="en-US" sz="5400"/>
              <a:t>Hypothesis Test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9006D2-5106-9D5C-47BE-2305A7D5B6AE}"/>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t>Using the CDF of "percentage_above_95" as a guide, I chose to test the mean Days Missed values of pitchers who throw 95% or more of the max velocity more than 70% of the time against those who exert this high amount of effort less than 70% of the time.</a:t>
            </a:r>
          </a:p>
          <a:p>
            <a:r>
              <a:rPr lang="en-US" sz="2400" dirty="0"/>
              <a:t>The null hypothesis is that a higher "percentage_above_95" value will have no difference on the mean of days missed due to injury.</a:t>
            </a:r>
          </a:p>
          <a:p>
            <a:r>
              <a:rPr lang="en-US" sz="2400" dirty="0"/>
              <a:t>A Welch's t-test is used to account for differences in the mean groups being tested and to account for unequal variances in the groups.</a:t>
            </a:r>
          </a:p>
        </p:txBody>
      </p:sp>
    </p:spTree>
    <p:extLst>
      <p:ext uri="{BB962C8B-B14F-4D97-AF65-F5344CB8AC3E}">
        <p14:creationId xmlns:p14="http://schemas.microsoft.com/office/powerpoint/2010/main" val="387039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F07A9-6C7A-544D-28FD-E757BD9FB509}"/>
              </a:ext>
            </a:extLst>
          </p:cNvPr>
          <p:cNvSpPr>
            <a:spLocks noGrp="1"/>
          </p:cNvSpPr>
          <p:nvPr>
            <p:ph type="title"/>
          </p:nvPr>
        </p:nvSpPr>
        <p:spPr>
          <a:xfrm>
            <a:off x="808638" y="386930"/>
            <a:ext cx="9236700" cy="1188950"/>
          </a:xfrm>
        </p:spPr>
        <p:txBody>
          <a:bodyPr anchor="b">
            <a:normAutofit/>
          </a:bodyPr>
          <a:lstStyle/>
          <a:p>
            <a:r>
              <a:rPr lang="en-US" sz="5400"/>
              <a:t>Hypothesis Test Results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87FF5-4F9F-D0E0-7E76-2816892B6A07}"/>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t>The test produced a t-statistic of 2.377 and a p-value of 0.0189.</a:t>
            </a:r>
          </a:p>
          <a:p>
            <a:r>
              <a:rPr lang="en-US" sz="2400"/>
              <a:t>A p-value of less than 0.05 suggests that we can reject the null hypothesis. </a:t>
            </a:r>
          </a:p>
          <a:p>
            <a:r>
              <a:rPr lang="en-US" sz="2400"/>
              <a:t>There is a statistically significant difference in the mean of days missed due to injury between players with a "percentage_above_95" value above 70 and those below.</a:t>
            </a:r>
          </a:p>
        </p:txBody>
      </p:sp>
    </p:spTree>
    <p:extLst>
      <p:ext uri="{BB962C8B-B14F-4D97-AF65-F5344CB8AC3E}">
        <p14:creationId xmlns:p14="http://schemas.microsoft.com/office/powerpoint/2010/main" val="363157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00896-16E7-E0FF-CC1D-E612757551B5}"/>
              </a:ext>
            </a:extLst>
          </p:cNvPr>
          <p:cNvSpPr>
            <a:spLocks noGrp="1"/>
          </p:cNvSpPr>
          <p:nvPr>
            <p:ph type="title"/>
          </p:nvPr>
        </p:nvSpPr>
        <p:spPr>
          <a:xfrm>
            <a:off x="808638" y="386930"/>
            <a:ext cx="9236700" cy="1188950"/>
          </a:xfrm>
        </p:spPr>
        <p:txBody>
          <a:bodyPr anchor="b">
            <a:normAutofit/>
          </a:bodyPr>
          <a:lstStyle/>
          <a:p>
            <a:r>
              <a:rPr lang="en-US" sz="5400"/>
              <a:t>The Problem</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7A684D-65E4-9994-4873-898ED56FFFC7}"/>
              </a:ext>
            </a:extLst>
          </p:cNvPr>
          <p:cNvSpPr>
            <a:spLocks noGrp="1"/>
          </p:cNvSpPr>
          <p:nvPr>
            <p:ph idx="1"/>
          </p:nvPr>
        </p:nvSpPr>
        <p:spPr>
          <a:xfrm>
            <a:off x="793660" y="2599509"/>
            <a:ext cx="10143668" cy="3435531"/>
          </a:xfr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indent="0">
              <a:buNone/>
            </a:pPr>
            <a:r>
              <a:rPr lang="en-US" sz="2400"/>
              <a:t> Sports injuries are a concern for athletes and coaches at all levels. In the game of baseball elbow injuries are a particular concern for pitchers, and at the highest levels, team owners and managers factor in these concerns when making transactions and offering contracts. Data analysis in Major League Baseball (MLB) has driven the trend of pitchers attempting to increase both the velocity and spin rate of their pitches to obtain better outcomes. An important question being addressed in this project is: "How much (if any) effect does the attempt to maximize velocity and spin rate have on MLB players' time spent on the Injured List (IL)?"</a:t>
            </a:r>
          </a:p>
        </p:txBody>
      </p:sp>
    </p:spTree>
    <p:extLst>
      <p:ext uri="{BB962C8B-B14F-4D97-AF65-F5344CB8AC3E}">
        <p14:creationId xmlns:p14="http://schemas.microsoft.com/office/powerpoint/2010/main" val="420344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orange and white dots&#10;&#10;AI-generated content may be incorrect.">
            <a:extLst>
              <a:ext uri="{FF2B5EF4-FFF2-40B4-BE49-F238E27FC236}">
                <a16:creationId xmlns:a16="http://schemas.microsoft.com/office/drawing/2014/main" id="{6D14F751-7037-F6C3-E29B-B64CE6525E6F}"/>
              </a:ext>
            </a:extLst>
          </p:cNvPr>
          <p:cNvPicPr>
            <a:picLocks noChangeAspect="1"/>
          </p:cNvPicPr>
          <p:nvPr/>
        </p:nvPicPr>
        <p:blipFill>
          <a:blip r:embed="rId2"/>
          <a:stretch>
            <a:fillRect/>
          </a:stretch>
        </p:blipFill>
        <p:spPr>
          <a:xfrm>
            <a:off x="2524804" y="643467"/>
            <a:ext cx="714239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844DC-A29C-04EB-83C1-ADE818C7E1D1}"/>
              </a:ext>
            </a:extLst>
          </p:cNvPr>
          <p:cNvSpPr>
            <a:spLocks noGrp="1"/>
          </p:cNvSpPr>
          <p:nvPr>
            <p:ph type="title"/>
          </p:nvPr>
        </p:nvSpPr>
        <p:spPr>
          <a:xfrm>
            <a:off x="808638" y="386930"/>
            <a:ext cx="9236700" cy="1188950"/>
          </a:xfrm>
        </p:spPr>
        <p:txBody>
          <a:bodyPr anchor="b">
            <a:normAutofit/>
          </a:bodyPr>
          <a:lstStyle/>
          <a:p>
            <a:r>
              <a:rPr lang="en-US" sz="5400"/>
              <a:t>Linear Regression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439D26-0399-745D-786F-3A36DF9BE168}"/>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ea typeface="+mn-lt"/>
                <a:cs typeface="+mn-lt"/>
              </a:rPr>
              <a:t>R-squared = 0.026: This means that only 2.6% of the variation in "</a:t>
            </a:r>
            <a:r>
              <a:rPr lang="en-US" sz="2400" dirty="0" err="1">
                <a:ea typeface="+mn-lt"/>
                <a:cs typeface="+mn-lt"/>
              </a:rPr>
              <a:t>Days_missed</a:t>
            </a:r>
            <a:r>
              <a:rPr lang="en-US" sz="2400" dirty="0">
                <a:ea typeface="+mn-lt"/>
                <a:cs typeface="+mn-lt"/>
              </a:rPr>
              <a:t>" is explained by "percentage_above_95".</a:t>
            </a:r>
            <a:endParaRPr lang="en-US" sz="2400"/>
          </a:p>
          <a:p>
            <a:r>
              <a:rPr lang="en-US" sz="2400" dirty="0">
                <a:ea typeface="+mn-lt"/>
                <a:cs typeface="+mn-lt"/>
              </a:rPr>
              <a:t>Coefficient for "percentage_above_95" = 1.0134: Each 1 percentage point increase in "percentage_above_95" is associated with 1.013 more days missed, on average.</a:t>
            </a:r>
            <a:endParaRPr lang="en-US" sz="2400"/>
          </a:p>
          <a:p>
            <a:r>
              <a:rPr lang="en-US" sz="2400" dirty="0">
                <a:ea typeface="+mn-lt"/>
                <a:cs typeface="+mn-lt"/>
              </a:rPr>
              <a:t>p-value for "percentage_above_95" = 0.032: Since this is below 0.05, the effect of "percentage_above_95" on "</a:t>
            </a:r>
            <a:r>
              <a:rPr lang="en-US" sz="2400" dirty="0" err="1">
                <a:ea typeface="+mn-lt"/>
                <a:cs typeface="+mn-lt"/>
              </a:rPr>
              <a:t>Days_missed</a:t>
            </a:r>
            <a:r>
              <a:rPr lang="en-US" sz="2400" dirty="0">
                <a:ea typeface="+mn-lt"/>
                <a:cs typeface="+mn-lt"/>
              </a:rPr>
              <a:t>" is statistically significant.</a:t>
            </a:r>
            <a:endParaRPr lang="en-US" sz="2400" dirty="0"/>
          </a:p>
          <a:p>
            <a:endParaRPr lang="en-US" sz="2400"/>
          </a:p>
        </p:txBody>
      </p:sp>
    </p:spTree>
    <p:extLst>
      <p:ext uri="{BB962C8B-B14F-4D97-AF65-F5344CB8AC3E}">
        <p14:creationId xmlns:p14="http://schemas.microsoft.com/office/powerpoint/2010/main" val="264937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0F837-AAB2-3B9A-C958-F62E16287413}"/>
              </a:ext>
            </a:extLst>
          </p:cNvPr>
          <p:cNvSpPr>
            <a:spLocks noGrp="1"/>
          </p:cNvSpPr>
          <p:nvPr>
            <p:ph type="title"/>
          </p:nvPr>
        </p:nvSpPr>
        <p:spPr>
          <a:xfrm>
            <a:off x="808638" y="386930"/>
            <a:ext cx="9236700" cy="1188950"/>
          </a:xfrm>
        </p:spPr>
        <p:txBody>
          <a:bodyPr anchor="b">
            <a:normAutofit/>
          </a:bodyPr>
          <a:lstStyle/>
          <a:p>
            <a:r>
              <a:rPr lang="en-US" sz="540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45ED0-115F-E87D-C6BA-6B70AA5BF29D}"/>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t>Evidence has been found to support the hypothesis that pitchers who exert greater effort by throwing their fastballs at 95-100 percent of their maximum velocity more often are likely to miss more time due to injury.</a:t>
            </a:r>
          </a:p>
          <a:p>
            <a:r>
              <a:rPr lang="en-US" sz="2400" dirty="0"/>
              <a:t>Because there is not a strong linear correlation between these two variables other models, such as k clusters or random forests, may provide better predictions than the linear regression model.</a:t>
            </a:r>
          </a:p>
          <a:p>
            <a:r>
              <a:rPr lang="en-US" sz="2400" dirty="0"/>
              <a:t>Other factors, including environmental, biomechanics, and a deeper dive into the nature of injuries should be considered in further studies.</a:t>
            </a:r>
          </a:p>
        </p:txBody>
      </p:sp>
    </p:spTree>
    <p:extLst>
      <p:ext uri="{BB962C8B-B14F-4D97-AF65-F5344CB8AC3E}">
        <p14:creationId xmlns:p14="http://schemas.microsoft.com/office/powerpoint/2010/main" val="339161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E180C-EFFE-E0CE-288E-F0DCF3CFA4D5}"/>
              </a:ext>
            </a:extLst>
          </p:cNvPr>
          <p:cNvSpPr>
            <a:spLocks noGrp="1"/>
          </p:cNvSpPr>
          <p:nvPr>
            <p:ph type="title"/>
          </p:nvPr>
        </p:nvSpPr>
        <p:spPr>
          <a:xfrm>
            <a:off x="808638" y="386930"/>
            <a:ext cx="9236700" cy="1188950"/>
          </a:xfrm>
        </p:spPr>
        <p:txBody>
          <a:bodyPr anchor="b">
            <a:normAutofit/>
          </a:bodyPr>
          <a:lstStyle/>
          <a:p>
            <a:r>
              <a:rPr lang="en-US" sz="5400"/>
              <a:t>The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E6C43-FAD4-1B0E-96BF-C21E52741041}"/>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200"/>
              <a:t>Data from 196 MLB starting pitchers who have thrown at least 2,000 combined pitches over the last five seasons was obtained from baseballsavant.mlb.com.</a:t>
            </a:r>
          </a:p>
          <a:p>
            <a:r>
              <a:rPr lang="en-US" sz="2200"/>
              <a:t>Those statistics tics were merged with injury data from the previous five MLB seasons obtained from fangraphs.com.</a:t>
            </a:r>
          </a:p>
          <a:p>
            <a:r>
              <a:rPr lang="en-US" sz="2200"/>
              <a:t>After merging the datasets I selected five variables, and created one new variable, that will best help answer the question of how maximized pitch "effort" is related to time missed due to injury.</a:t>
            </a:r>
          </a:p>
          <a:p>
            <a:r>
              <a:rPr lang="en-US" sz="2200">
                <a:hlinkClick r:id="rId2"/>
              </a:rPr>
              <a:t>Pitch Data</a:t>
            </a:r>
            <a:r>
              <a:rPr lang="en-US" sz="2200"/>
              <a:t>, </a:t>
            </a:r>
            <a:r>
              <a:rPr lang="en-US" sz="2200">
                <a:hlinkClick r:id="rId3"/>
              </a:rPr>
              <a:t>Injury Data</a:t>
            </a:r>
            <a:endParaRPr lang="en-US" sz="2200"/>
          </a:p>
        </p:txBody>
      </p:sp>
    </p:spTree>
    <p:extLst>
      <p:ext uri="{BB962C8B-B14F-4D97-AF65-F5344CB8AC3E}">
        <p14:creationId xmlns:p14="http://schemas.microsoft.com/office/powerpoint/2010/main" val="418383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0573F-64CD-4165-3EF5-091FC7ED1477}"/>
              </a:ext>
            </a:extLst>
          </p:cNvPr>
          <p:cNvSpPr>
            <a:spLocks noGrp="1"/>
          </p:cNvSpPr>
          <p:nvPr>
            <p:ph type="title"/>
          </p:nvPr>
        </p:nvSpPr>
        <p:spPr>
          <a:xfrm>
            <a:off x="1043631" y="809898"/>
            <a:ext cx="10173010" cy="1554480"/>
          </a:xfrm>
        </p:spPr>
        <p:txBody>
          <a:bodyPr anchor="ctr">
            <a:normAutofit/>
          </a:bodyPr>
          <a:lstStyle/>
          <a:p>
            <a:r>
              <a:rPr lang="en-US" sz="4800"/>
              <a:t>Variables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3570B8A0-33E7-A159-70B1-58D7A88571EF}"/>
              </a:ext>
            </a:extLst>
          </p:cNvPr>
          <p:cNvGraphicFramePr>
            <a:graphicFrameLocks noGrp="1"/>
          </p:cNvGraphicFramePr>
          <p:nvPr>
            <p:ph idx="1"/>
            <p:extLst>
              <p:ext uri="{D42A27DB-BD31-4B8C-83A1-F6EECF244321}">
                <p14:modId xmlns:p14="http://schemas.microsoft.com/office/powerpoint/2010/main" val="2544147041"/>
              </p:ext>
            </p:extLst>
          </p:nvPr>
        </p:nvGraphicFramePr>
        <p:xfrm>
          <a:off x="1673451" y="3017519"/>
          <a:ext cx="8840741" cy="3209906"/>
        </p:xfrm>
        <a:graphic>
          <a:graphicData uri="http://schemas.openxmlformats.org/drawingml/2006/table">
            <a:tbl>
              <a:tblPr firstRow="1">
                <a:tableStyleId>{9D7B26C5-4107-4FEC-AEDC-1716B250A1EF}</a:tableStyleId>
              </a:tblPr>
              <a:tblGrid>
                <a:gridCol w="3666666">
                  <a:extLst>
                    <a:ext uri="{9D8B030D-6E8A-4147-A177-3AD203B41FA5}">
                      <a16:colId xmlns:a16="http://schemas.microsoft.com/office/drawing/2014/main" val="2864920970"/>
                    </a:ext>
                  </a:extLst>
                </a:gridCol>
                <a:gridCol w="2140763">
                  <a:extLst>
                    <a:ext uri="{9D8B030D-6E8A-4147-A177-3AD203B41FA5}">
                      <a16:colId xmlns:a16="http://schemas.microsoft.com/office/drawing/2014/main" val="3419622706"/>
                    </a:ext>
                  </a:extLst>
                </a:gridCol>
                <a:gridCol w="3033312">
                  <a:extLst>
                    <a:ext uri="{9D8B030D-6E8A-4147-A177-3AD203B41FA5}">
                      <a16:colId xmlns:a16="http://schemas.microsoft.com/office/drawing/2014/main" val="986304575"/>
                    </a:ext>
                  </a:extLst>
                </a:gridCol>
              </a:tblGrid>
              <a:tr h="445124">
                <a:tc>
                  <a:txBody>
                    <a:bodyPr/>
                    <a:lstStyle/>
                    <a:p>
                      <a:r>
                        <a:rPr lang="en-US" sz="2100"/>
                        <a:t>variable</a:t>
                      </a:r>
                    </a:p>
                  </a:txBody>
                  <a:tcPr marL="94040" marR="94040" marT="47020" marB="47020"/>
                </a:tc>
                <a:tc>
                  <a:txBody>
                    <a:bodyPr/>
                    <a:lstStyle/>
                    <a:p>
                      <a:r>
                        <a:rPr lang="en-US" sz="1900"/>
                        <a:t>class</a:t>
                      </a:r>
                    </a:p>
                  </a:txBody>
                  <a:tcPr marL="94040" marR="94040" marT="47020" marB="47020"/>
                </a:tc>
                <a:tc>
                  <a:txBody>
                    <a:bodyPr/>
                    <a:lstStyle/>
                    <a:p>
                      <a:pPr algn="l"/>
                      <a:r>
                        <a:rPr lang="en-US" sz="1900" err="1"/>
                        <a:t>first_values</a:t>
                      </a:r>
                    </a:p>
                  </a:txBody>
                  <a:tcPr marL="94040" marR="94040" marT="47020" marB="47020"/>
                </a:tc>
                <a:extLst>
                  <a:ext uri="{0D108BD9-81ED-4DB2-BD59-A6C34878D82A}">
                    <a16:rowId xmlns:a16="http://schemas.microsoft.com/office/drawing/2014/main" val="1253892684"/>
                  </a:ext>
                </a:extLst>
              </a:tr>
              <a:tr h="695897">
                <a:tc>
                  <a:txBody>
                    <a:bodyPr/>
                    <a:lstStyle/>
                    <a:p>
                      <a:r>
                        <a:rPr lang="en-US" sz="1900" err="1"/>
                        <a:t>player_name</a:t>
                      </a:r>
                    </a:p>
                  </a:txBody>
                  <a:tcPr marL="94040" marR="94040" marT="47020" marB="47020"/>
                </a:tc>
                <a:tc>
                  <a:txBody>
                    <a:bodyPr/>
                    <a:lstStyle/>
                    <a:p>
                      <a:r>
                        <a:rPr lang="en-US" sz="1900"/>
                        <a:t>Character</a:t>
                      </a:r>
                    </a:p>
                    <a:p>
                      <a:pPr lvl="0">
                        <a:buNone/>
                      </a:pPr>
                      <a:endParaRPr lang="en-US" sz="1900"/>
                    </a:p>
                  </a:txBody>
                  <a:tcPr marL="94040" marR="94040" marT="47020" marB="47020"/>
                </a:tc>
                <a:tc>
                  <a:txBody>
                    <a:bodyPr/>
                    <a:lstStyle/>
                    <a:p>
                      <a:r>
                        <a:rPr lang="en-US" sz="1900"/>
                        <a:t>Abbott, Andrew</a:t>
                      </a:r>
                    </a:p>
                    <a:p>
                      <a:pPr lvl="0">
                        <a:buNone/>
                      </a:pPr>
                      <a:endParaRPr lang="en-US" sz="1900"/>
                    </a:p>
                  </a:txBody>
                  <a:tcPr marL="94040" marR="94040" marT="47020" marB="47020"/>
                </a:tc>
                <a:extLst>
                  <a:ext uri="{0D108BD9-81ED-4DB2-BD59-A6C34878D82A}">
                    <a16:rowId xmlns:a16="http://schemas.microsoft.com/office/drawing/2014/main" val="2474525506"/>
                  </a:ext>
                </a:extLst>
              </a:tr>
              <a:tr h="413777">
                <a:tc>
                  <a:txBody>
                    <a:bodyPr/>
                    <a:lstStyle/>
                    <a:p>
                      <a:r>
                        <a:rPr lang="en-US" sz="1900"/>
                        <a:t> </a:t>
                      </a:r>
                      <a:r>
                        <a:rPr lang="en-US" sz="1900" err="1"/>
                        <a:t>max_release_speed</a:t>
                      </a:r>
                    </a:p>
                  </a:txBody>
                  <a:tcPr marL="94040" marR="94040" marT="47020" marB="47020"/>
                </a:tc>
                <a:tc>
                  <a:txBody>
                    <a:bodyPr/>
                    <a:lstStyle/>
                    <a:p>
                      <a:r>
                        <a:rPr lang="en-US" sz="1900"/>
                        <a:t>Integer</a:t>
                      </a:r>
                    </a:p>
                  </a:txBody>
                  <a:tcPr marL="94040" marR="94040" marT="47020" marB="47020"/>
                </a:tc>
                <a:tc>
                  <a:txBody>
                    <a:bodyPr/>
                    <a:lstStyle/>
                    <a:p>
                      <a:r>
                        <a:rPr lang="en-US" sz="1900"/>
                        <a:t>95.8</a:t>
                      </a:r>
                    </a:p>
                  </a:txBody>
                  <a:tcPr marL="94040" marR="94040" marT="47020" marB="47020"/>
                </a:tc>
                <a:extLst>
                  <a:ext uri="{0D108BD9-81ED-4DB2-BD59-A6C34878D82A}">
                    <a16:rowId xmlns:a16="http://schemas.microsoft.com/office/drawing/2014/main" val="1925736454"/>
                  </a:ext>
                </a:extLst>
              </a:tr>
              <a:tr h="413777">
                <a:tc>
                  <a:txBody>
                    <a:bodyPr/>
                    <a:lstStyle/>
                    <a:p>
                      <a:r>
                        <a:rPr lang="en-US" sz="1900"/>
                        <a:t>percentage_above_95</a:t>
                      </a:r>
                    </a:p>
                  </a:txBody>
                  <a:tcPr marL="94040" marR="94040" marT="47020" marB="47020"/>
                </a:tc>
                <a:tc>
                  <a:txBody>
                    <a:bodyPr/>
                    <a:lstStyle/>
                    <a:p>
                      <a:r>
                        <a:rPr lang="en-US" sz="1900"/>
                        <a:t>Integer</a:t>
                      </a:r>
                    </a:p>
                  </a:txBody>
                  <a:tcPr marL="94040" marR="94040" marT="47020" marB="47020"/>
                </a:tc>
                <a:tc>
                  <a:txBody>
                    <a:bodyPr/>
                    <a:lstStyle/>
                    <a:p>
                      <a:r>
                        <a:rPr lang="en-US" sz="1900"/>
                        <a:t>97.96</a:t>
                      </a:r>
                    </a:p>
                  </a:txBody>
                  <a:tcPr marL="94040" marR="94040" marT="47020" marB="47020"/>
                </a:tc>
                <a:extLst>
                  <a:ext uri="{0D108BD9-81ED-4DB2-BD59-A6C34878D82A}">
                    <a16:rowId xmlns:a16="http://schemas.microsoft.com/office/drawing/2014/main" val="4127056597"/>
                  </a:ext>
                </a:extLst>
              </a:tr>
              <a:tr h="413777">
                <a:tc>
                  <a:txBody>
                    <a:bodyPr/>
                    <a:lstStyle/>
                    <a:p>
                      <a:r>
                        <a:rPr lang="en-US" sz="1900" err="1"/>
                        <a:t>Days_missed</a:t>
                      </a:r>
                    </a:p>
                  </a:txBody>
                  <a:tcPr marL="94040" marR="94040" marT="47020" marB="47020"/>
                </a:tc>
                <a:tc>
                  <a:txBody>
                    <a:bodyPr/>
                    <a:lstStyle/>
                    <a:p>
                      <a:r>
                        <a:rPr lang="en-US" sz="1900"/>
                        <a:t>Integer</a:t>
                      </a:r>
                    </a:p>
                  </a:txBody>
                  <a:tcPr marL="94040" marR="94040" marT="47020" marB="47020"/>
                </a:tc>
                <a:tc>
                  <a:txBody>
                    <a:bodyPr/>
                    <a:lstStyle/>
                    <a:p>
                      <a:r>
                        <a:rPr lang="en-US" sz="1900"/>
                        <a:t>41</a:t>
                      </a:r>
                    </a:p>
                  </a:txBody>
                  <a:tcPr marL="94040" marR="94040" marT="47020" marB="47020"/>
                </a:tc>
                <a:extLst>
                  <a:ext uri="{0D108BD9-81ED-4DB2-BD59-A6C34878D82A}">
                    <a16:rowId xmlns:a16="http://schemas.microsoft.com/office/drawing/2014/main" val="2186116453"/>
                  </a:ext>
                </a:extLst>
              </a:tr>
              <a:tr h="413777">
                <a:tc>
                  <a:txBody>
                    <a:bodyPr/>
                    <a:lstStyle/>
                    <a:p>
                      <a:r>
                        <a:rPr lang="en-US" sz="1900" err="1"/>
                        <a:t>average_velo</a:t>
                      </a:r>
                    </a:p>
                  </a:txBody>
                  <a:tcPr marL="94040" marR="94040" marT="47020" marB="47020"/>
                </a:tc>
                <a:tc>
                  <a:txBody>
                    <a:bodyPr/>
                    <a:lstStyle/>
                    <a:p>
                      <a:r>
                        <a:rPr lang="en-US" sz="1900"/>
                        <a:t>Integer</a:t>
                      </a:r>
                    </a:p>
                  </a:txBody>
                  <a:tcPr marL="94040" marR="94040" marT="47020" marB="47020"/>
                </a:tc>
                <a:tc>
                  <a:txBody>
                    <a:bodyPr/>
                    <a:lstStyle/>
                    <a:p>
                      <a:r>
                        <a:rPr lang="en-US" sz="1900"/>
                        <a:t>92.76</a:t>
                      </a:r>
                    </a:p>
                  </a:txBody>
                  <a:tcPr marL="94040" marR="94040" marT="47020" marB="47020"/>
                </a:tc>
                <a:extLst>
                  <a:ext uri="{0D108BD9-81ED-4DB2-BD59-A6C34878D82A}">
                    <a16:rowId xmlns:a16="http://schemas.microsoft.com/office/drawing/2014/main" val="2161326618"/>
                  </a:ext>
                </a:extLst>
              </a:tr>
              <a:tr h="413777">
                <a:tc>
                  <a:txBody>
                    <a:bodyPr/>
                    <a:lstStyle/>
                    <a:p>
                      <a:r>
                        <a:rPr lang="en-US" sz="1900" err="1"/>
                        <a:t>Average_spin</a:t>
                      </a:r>
                    </a:p>
                  </a:txBody>
                  <a:tcPr marL="94040" marR="94040" marT="47020" marB="47020"/>
                </a:tc>
                <a:tc>
                  <a:txBody>
                    <a:bodyPr/>
                    <a:lstStyle/>
                    <a:p>
                      <a:r>
                        <a:rPr lang="en-US" sz="1900"/>
                        <a:t>Integer</a:t>
                      </a:r>
                    </a:p>
                  </a:txBody>
                  <a:tcPr marL="94040" marR="94040" marT="47020" marB="47020"/>
                </a:tc>
                <a:tc>
                  <a:txBody>
                    <a:bodyPr/>
                    <a:lstStyle/>
                    <a:p>
                      <a:r>
                        <a:rPr lang="en-US" sz="1900"/>
                        <a:t>NA</a:t>
                      </a:r>
                    </a:p>
                  </a:txBody>
                  <a:tcPr marL="94040" marR="94040" marT="47020" marB="47020"/>
                </a:tc>
                <a:extLst>
                  <a:ext uri="{0D108BD9-81ED-4DB2-BD59-A6C34878D82A}">
                    <a16:rowId xmlns:a16="http://schemas.microsoft.com/office/drawing/2014/main" val="572056671"/>
                  </a:ext>
                </a:extLst>
              </a:tr>
            </a:tbl>
          </a:graphicData>
        </a:graphic>
      </p:graphicFrame>
    </p:spTree>
    <p:extLst>
      <p:ext uri="{BB962C8B-B14F-4D97-AF65-F5344CB8AC3E}">
        <p14:creationId xmlns:p14="http://schemas.microsoft.com/office/powerpoint/2010/main" val="178531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572EA-46D1-E807-1021-6ACB3090F891}"/>
              </a:ext>
            </a:extLst>
          </p:cNvPr>
          <p:cNvSpPr>
            <a:spLocks noGrp="1"/>
          </p:cNvSpPr>
          <p:nvPr>
            <p:ph type="title"/>
          </p:nvPr>
        </p:nvSpPr>
        <p:spPr>
          <a:xfrm>
            <a:off x="808638" y="386930"/>
            <a:ext cx="9236700" cy="1188950"/>
          </a:xfrm>
        </p:spPr>
        <p:txBody>
          <a:bodyPr anchor="b">
            <a:normAutofit/>
          </a:bodyPr>
          <a:lstStyle/>
          <a:p>
            <a:r>
              <a:rPr lang="en-US" sz="5400"/>
              <a:t>Variables Cont.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819586-CFB7-AC43-9AFC-DFF2024AB46C}"/>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err="1"/>
              <a:t>player_name</a:t>
            </a:r>
            <a:r>
              <a:rPr lang="en-US" sz="2400" dirty="0"/>
              <a:t> - MLB pitcher's name</a:t>
            </a:r>
          </a:p>
          <a:p>
            <a:r>
              <a:rPr lang="en-US" sz="2400" dirty="0" err="1"/>
              <a:t>max_release_speed</a:t>
            </a:r>
            <a:r>
              <a:rPr lang="en-US" sz="2400" dirty="0"/>
              <a:t> – fastest pitch recorded by player </a:t>
            </a:r>
          </a:p>
          <a:p>
            <a:r>
              <a:rPr lang="en-US" sz="2400" dirty="0" err="1"/>
              <a:t>Days_missed</a:t>
            </a:r>
            <a:r>
              <a:rPr lang="en-US" sz="2400" dirty="0"/>
              <a:t> - total days spent on Injured List over last five years</a:t>
            </a:r>
          </a:p>
          <a:p>
            <a:r>
              <a:rPr lang="en-US" sz="2400" dirty="0" err="1"/>
              <a:t>Average_velo</a:t>
            </a:r>
            <a:r>
              <a:rPr lang="en-US" sz="2400" dirty="0"/>
              <a:t> - average velocity of all pitches thrown</a:t>
            </a:r>
          </a:p>
          <a:p>
            <a:r>
              <a:rPr lang="en-US" sz="2400" dirty="0" err="1"/>
              <a:t>Average_spin_rate</a:t>
            </a:r>
            <a:r>
              <a:rPr lang="en-US" sz="2400" dirty="0"/>
              <a:t> - average spin rate of all pitches thrown</a:t>
            </a:r>
          </a:p>
          <a:p>
            <a:r>
              <a:rPr lang="en-US" sz="2400" dirty="0"/>
              <a:t>percentage_above_95 - To better define "effort", this variable was created and measures the percentage of pitches thrown that are equal to or higher than 95% of a pitcher's maximum release speed</a:t>
            </a:r>
          </a:p>
          <a:p>
            <a:pPr marL="0" indent="0">
              <a:buNone/>
            </a:pPr>
            <a:endParaRPr lang="en-US" sz="2400"/>
          </a:p>
        </p:txBody>
      </p:sp>
    </p:spTree>
    <p:extLst>
      <p:ext uri="{BB962C8B-B14F-4D97-AF65-F5344CB8AC3E}">
        <p14:creationId xmlns:p14="http://schemas.microsoft.com/office/powerpoint/2010/main" val="14360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speed&#10;&#10;AI-generated content may be incorrect.">
            <a:extLst>
              <a:ext uri="{FF2B5EF4-FFF2-40B4-BE49-F238E27FC236}">
                <a16:creationId xmlns:a16="http://schemas.microsoft.com/office/drawing/2014/main" id="{254B8134-D0DF-76DD-4F1C-581B9DC4E67C}"/>
              </a:ext>
            </a:extLst>
          </p:cNvPr>
          <p:cNvPicPr>
            <a:picLocks noChangeAspect="1"/>
          </p:cNvPicPr>
          <p:nvPr/>
        </p:nvPicPr>
        <p:blipFill>
          <a:blip r:embed="rId2"/>
          <a:stretch>
            <a:fillRect/>
          </a:stretch>
        </p:blipFill>
        <p:spPr>
          <a:xfrm>
            <a:off x="576244" y="1370898"/>
            <a:ext cx="5628018" cy="3883333"/>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7C194C0-D1B7-EC91-3D29-390EBCAC8A34}"/>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Summary:</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Mean: </a:t>
            </a:r>
            <a:r>
              <a:rPr lang="en-US"/>
              <a:t>97.28</a:t>
            </a:r>
          </a:p>
          <a:p>
            <a:pPr indent="-228600">
              <a:lnSpc>
                <a:spcPct val="90000"/>
              </a:lnSpc>
              <a:spcAft>
                <a:spcPts val="600"/>
              </a:spcAft>
              <a:buFont typeface="Arial" panose="020B0604020202020204" pitchFamily="34" charset="0"/>
              <a:buChar char="•"/>
            </a:pPr>
            <a:r>
              <a:rPr lang="en-US" dirty="0"/>
              <a:t>Median: </a:t>
            </a:r>
            <a:r>
              <a:rPr lang="en-US"/>
              <a:t>97.3</a:t>
            </a:r>
          </a:p>
          <a:p>
            <a:pPr indent="-228600">
              <a:lnSpc>
                <a:spcPct val="90000"/>
              </a:lnSpc>
              <a:spcAft>
                <a:spcPts val="600"/>
              </a:spcAft>
              <a:buFont typeface="Arial" panose="020B0604020202020204" pitchFamily="34" charset="0"/>
              <a:buChar char="•"/>
            </a:pPr>
            <a:r>
              <a:rPr lang="en-US" dirty="0"/>
              <a:t>Mode: </a:t>
            </a:r>
            <a:r>
              <a:rPr lang="en-US"/>
              <a:t>96.3</a:t>
            </a:r>
          </a:p>
          <a:p>
            <a:pPr indent="-228600">
              <a:lnSpc>
                <a:spcPct val="90000"/>
              </a:lnSpc>
              <a:spcAft>
                <a:spcPts val="600"/>
              </a:spcAft>
              <a:buFont typeface="Arial" panose="020B0604020202020204" pitchFamily="34" charset="0"/>
              <a:buChar char="•"/>
            </a:pPr>
            <a:r>
              <a:rPr lang="en-US" dirty="0"/>
              <a:t>Range: </a:t>
            </a:r>
            <a:r>
              <a:rPr lang="en-US"/>
              <a:t>12.099</a:t>
            </a:r>
          </a:p>
          <a:p>
            <a:pPr indent="-228600">
              <a:lnSpc>
                <a:spcPct val="90000"/>
              </a:lnSpc>
              <a:spcAft>
                <a:spcPts val="600"/>
              </a:spcAft>
              <a:buFont typeface="Arial" panose="020B0604020202020204" pitchFamily="34" charset="0"/>
              <a:buChar char="•"/>
            </a:pPr>
            <a:r>
              <a:rPr lang="en-US" dirty="0"/>
              <a:t>Skewness: </a:t>
            </a:r>
            <a:r>
              <a:rPr lang="en-US"/>
              <a:t>-0.262</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29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bars&#10;&#10;AI-generated content may be incorrect.">
            <a:extLst>
              <a:ext uri="{FF2B5EF4-FFF2-40B4-BE49-F238E27FC236}">
                <a16:creationId xmlns:a16="http://schemas.microsoft.com/office/drawing/2014/main" id="{D88ACBD9-1E85-E936-1EBD-9589E6CED939}"/>
              </a:ext>
            </a:extLst>
          </p:cNvPr>
          <p:cNvPicPr>
            <a:picLocks noChangeAspect="1"/>
          </p:cNvPicPr>
          <p:nvPr/>
        </p:nvPicPr>
        <p:blipFill>
          <a:blip r:embed="rId2"/>
          <a:stretch>
            <a:fillRect/>
          </a:stretch>
        </p:blipFill>
        <p:spPr>
          <a:xfrm>
            <a:off x="576244" y="1377935"/>
            <a:ext cx="5628018" cy="3869260"/>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793E914-CEC4-5E2A-7DB3-BB4EE58F9DA2}"/>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Summary:</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Mean: </a:t>
            </a:r>
            <a:r>
              <a:rPr lang="en-US"/>
              <a:t>92.67</a:t>
            </a:r>
          </a:p>
          <a:p>
            <a:pPr indent="-228600">
              <a:lnSpc>
                <a:spcPct val="90000"/>
              </a:lnSpc>
              <a:spcAft>
                <a:spcPts val="600"/>
              </a:spcAft>
              <a:buFont typeface="Arial" panose="020B0604020202020204" pitchFamily="34" charset="0"/>
              <a:buChar char="•"/>
            </a:pPr>
            <a:r>
              <a:rPr lang="en-US" dirty="0"/>
              <a:t>Median: </a:t>
            </a:r>
            <a:r>
              <a:rPr lang="en-US"/>
              <a:t>92.91</a:t>
            </a:r>
          </a:p>
          <a:p>
            <a:pPr indent="-228600">
              <a:lnSpc>
                <a:spcPct val="90000"/>
              </a:lnSpc>
              <a:spcAft>
                <a:spcPts val="600"/>
              </a:spcAft>
              <a:buFont typeface="Arial" panose="020B0604020202020204" pitchFamily="34" charset="0"/>
              <a:buChar char="•"/>
            </a:pPr>
            <a:r>
              <a:rPr lang="en-US" dirty="0"/>
              <a:t>Mode: </a:t>
            </a:r>
            <a:r>
              <a:rPr lang="en-US"/>
              <a:t>83.99</a:t>
            </a:r>
          </a:p>
          <a:p>
            <a:pPr indent="-228600">
              <a:lnSpc>
                <a:spcPct val="90000"/>
              </a:lnSpc>
              <a:spcAft>
                <a:spcPts val="600"/>
              </a:spcAft>
              <a:buFont typeface="Arial" panose="020B0604020202020204" pitchFamily="34" charset="0"/>
              <a:buChar char="•"/>
            </a:pPr>
            <a:r>
              <a:rPr lang="en-US" dirty="0"/>
              <a:t>Range: </a:t>
            </a:r>
            <a:r>
              <a:rPr lang="en-US"/>
              <a:t>14.84</a:t>
            </a:r>
          </a:p>
          <a:p>
            <a:pPr indent="-228600">
              <a:lnSpc>
                <a:spcPct val="90000"/>
              </a:lnSpc>
              <a:spcAft>
                <a:spcPts val="600"/>
              </a:spcAft>
              <a:buFont typeface="Arial" panose="020B0604020202020204" pitchFamily="34" charset="0"/>
              <a:buChar char="•"/>
            </a:pPr>
            <a:r>
              <a:rPr lang="en-US" dirty="0"/>
              <a:t>Skewness: </a:t>
            </a:r>
            <a:r>
              <a:rPr lang="en-US"/>
              <a:t>-0.403</a:t>
            </a: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95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graph&#10;&#10;AI-generated content may be incorrect.">
            <a:extLst>
              <a:ext uri="{FF2B5EF4-FFF2-40B4-BE49-F238E27FC236}">
                <a16:creationId xmlns:a16="http://schemas.microsoft.com/office/drawing/2014/main" id="{B6F4CD8B-C5F3-16B6-D549-3EE3C406ADE8}"/>
              </a:ext>
            </a:extLst>
          </p:cNvPr>
          <p:cNvPicPr>
            <a:picLocks noChangeAspect="1"/>
          </p:cNvPicPr>
          <p:nvPr/>
        </p:nvPicPr>
        <p:blipFill>
          <a:blip r:embed="rId2"/>
          <a:stretch>
            <a:fillRect/>
          </a:stretch>
        </p:blipFill>
        <p:spPr>
          <a:xfrm>
            <a:off x="576244" y="1420145"/>
            <a:ext cx="5628018" cy="378483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9CC854-6D0C-F531-2D64-661087D49551}"/>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Summary:</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Mean: </a:t>
            </a:r>
            <a:r>
              <a:rPr lang="en-US"/>
              <a:t>2279.08</a:t>
            </a:r>
          </a:p>
          <a:p>
            <a:pPr indent="-228600">
              <a:lnSpc>
                <a:spcPct val="90000"/>
              </a:lnSpc>
              <a:spcAft>
                <a:spcPts val="600"/>
              </a:spcAft>
              <a:buFont typeface="Arial" panose="020B0604020202020204" pitchFamily="34" charset="0"/>
              <a:buChar char="•"/>
            </a:pPr>
            <a:r>
              <a:rPr lang="en-US" dirty="0"/>
              <a:t>Median: </a:t>
            </a:r>
            <a:r>
              <a:rPr lang="en-US"/>
              <a:t>2269.85</a:t>
            </a:r>
          </a:p>
          <a:p>
            <a:pPr indent="-228600">
              <a:lnSpc>
                <a:spcPct val="90000"/>
              </a:lnSpc>
              <a:spcAft>
                <a:spcPts val="600"/>
              </a:spcAft>
              <a:buFont typeface="Arial" panose="020B0604020202020204" pitchFamily="34" charset="0"/>
              <a:buChar char="•"/>
            </a:pPr>
            <a:r>
              <a:rPr lang="en-US" dirty="0"/>
              <a:t>Mode: </a:t>
            </a:r>
            <a:r>
              <a:rPr lang="en-US"/>
              <a:t>2002.004</a:t>
            </a:r>
          </a:p>
          <a:p>
            <a:pPr indent="-228600">
              <a:lnSpc>
                <a:spcPct val="90000"/>
              </a:lnSpc>
              <a:spcAft>
                <a:spcPts val="600"/>
              </a:spcAft>
              <a:buFont typeface="Arial" panose="020B0604020202020204" pitchFamily="34" charset="0"/>
              <a:buChar char="•"/>
            </a:pPr>
            <a:r>
              <a:rPr lang="en-US" dirty="0"/>
              <a:t>Range: </a:t>
            </a:r>
            <a:r>
              <a:rPr lang="en-US"/>
              <a:t>472.648</a:t>
            </a:r>
          </a:p>
          <a:p>
            <a:pPr indent="-228600">
              <a:lnSpc>
                <a:spcPct val="90000"/>
              </a:lnSpc>
              <a:spcAft>
                <a:spcPts val="600"/>
              </a:spcAft>
              <a:buFont typeface="Arial" panose="020B0604020202020204" pitchFamily="34" charset="0"/>
              <a:buChar char="•"/>
            </a:pPr>
            <a:r>
              <a:rPr lang="en-US" dirty="0"/>
              <a:t>Skewness: </a:t>
            </a:r>
            <a:r>
              <a:rPr lang="en-US"/>
              <a:t>-0.475</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19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bars&#10;&#10;AI-generated content may be incorrect.">
            <a:extLst>
              <a:ext uri="{FF2B5EF4-FFF2-40B4-BE49-F238E27FC236}">
                <a16:creationId xmlns:a16="http://schemas.microsoft.com/office/drawing/2014/main" id="{2BD5F8A8-2E3D-03E6-0E07-58082AC51BE6}"/>
              </a:ext>
            </a:extLst>
          </p:cNvPr>
          <p:cNvPicPr>
            <a:picLocks noChangeAspect="1"/>
          </p:cNvPicPr>
          <p:nvPr/>
        </p:nvPicPr>
        <p:blipFill>
          <a:blip r:embed="rId2"/>
          <a:stretch>
            <a:fillRect/>
          </a:stretch>
        </p:blipFill>
        <p:spPr>
          <a:xfrm>
            <a:off x="576244" y="1370898"/>
            <a:ext cx="5628018" cy="3883333"/>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7C0D4E-7327-630F-8CFB-E910E4E3433A}"/>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Summary:</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Mean: </a:t>
            </a:r>
            <a:r>
              <a:rPr lang="en-US"/>
              <a:t>64.044</a:t>
            </a:r>
          </a:p>
          <a:p>
            <a:pPr indent="-228600">
              <a:lnSpc>
                <a:spcPct val="90000"/>
              </a:lnSpc>
              <a:spcAft>
                <a:spcPts val="600"/>
              </a:spcAft>
              <a:buFont typeface="Arial" panose="020B0604020202020204" pitchFamily="34" charset="0"/>
              <a:buChar char="•"/>
            </a:pPr>
            <a:r>
              <a:rPr lang="en-US" dirty="0"/>
              <a:t>Median: </a:t>
            </a:r>
            <a:r>
              <a:rPr lang="en-US"/>
              <a:t>63.475</a:t>
            </a:r>
          </a:p>
          <a:p>
            <a:pPr indent="-228600">
              <a:lnSpc>
                <a:spcPct val="90000"/>
              </a:lnSpc>
              <a:spcAft>
                <a:spcPts val="600"/>
              </a:spcAft>
              <a:buFont typeface="Arial" panose="020B0604020202020204" pitchFamily="34" charset="0"/>
              <a:buChar char="•"/>
            </a:pPr>
            <a:r>
              <a:rPr lang="en-US" dirty="0"/>
              <a:t>Mode: </a:t>
            </a:r>
            <a:r>
              <a:rPr lang="en-US"/>
              <a:t>19.049</a:t>
            </a:r>
          </a:p>
          <a:p>
            <a:pPr indent="-228600">
              <a:lnSpc>
                <a:spcPct val="90000"/>
              </a:lnSpc>
              <a:spcAft>
                <a:spcPts val="600"/>
              </a:spcAft>
              <a:buFont typeface="Arial" panose="020B0604020202020204" pitchFamily="34" charset="0"/>
              <a:buChar char="•"/>
            </a:pPr>
            <a:r>
              <a:rPr lang="en-US" dirty="0"/>
              <a:t>Range: </a:t>
            </a:r>
            <a:r>
              <a:rPr lang="en-US"/>
              <a:t>79.31</a:t>
            </a:r>
          </a:p>
          <a:p>
            <a:pPr indent="-228600">
              <a:lnSpc>
                <a:spcPct val="90000"/>
              </a:lnSpc>
              <a:spcAft>
                <a:spcPts val="600"/>
              </a:spcAft>
              <a:buFont typeface="Arial" panose="020B0604020202020204" pitchFamily="34" charset="0"/>
              <a:buChar char="•"/>
            </a:pPr>
            <a:r>
              <a:rPr lang="en-US" dirty="0"/>
              <a:t>Skewness: </a:t>
            </a:r>
            <a:r>
              <a:rPr lang="en-US"/>
              <a:t>-0.205</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76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Pitch Effort Injury Analysis</vt:lpstr>
      <vt:lpstr>The Problem</vt:lpstr>
      <vt:lpstr>The Data</vt:lpstr>
      <vt:lpstr>Variables</vt:lpstr>
      <vt:lpstr>Variables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CDF Analysis</vt:lpstr>
      <vt:lpstr>PowerPoint Presentation</vt:lpstr>
      <vt:lpstr>Normal Probability Analysis</vt:lpstr>
      <vt:lpstr>PowerPoint Presentation</vt:lpstr>
      <vt:lpstr>Correlation Analysis</vt:lpstr>
      <vt:lpstr>Hypothesis Test</vt:lpstr>
      <vt:lpstr>Hypothesis Test Results</vt:lpstr>
      <vt:lpstr>PowerPoint Presentation</vt:lpstr>
      <vt:lpstr>Linear 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720</cp:revision>
  <dcterms:created xsi:type="dcterms:W3CDTF">2025-02-26T18:02:56Z</dcterms:created>
  <dcterms:modified xsi:type="dcterms:W3CDTF">2025-03-01T22:04:43Z</dcterms:modified>
</cp:coreProperties>
</file>