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latin typeface="Century Schoolbook"/>
              </a:rPr>
              <a:t>Mastertitelformat bearbeiten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ED7C83-0B74-45A5-9F2A-F1C80AB698A4}" type="datetime">
              <a:rPr b="0" lang="en-US" sz="1050" spc="-1" strike="noStrike">
                <a:solidFill>
                  <a:srgbClr val="404040"/>
                </a:solidFill>
                <a:latin typeface="Century Schoolbook"/>
              </a:rPr>
              <a:t>4/1/19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</a:pPr>
            <a:fld id="{CB356676-DCCE-4BAC-B265-F8A908D8459A}" type="slidenum">
              <a:rPr b="0" lang="en-US" sz="3600" spc="-1" strike="noStrike">
                <a:solidFill>
                  <a:srgbClr val="777777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ffffff"/>
                </a:solidFill>
                <a:latin typeface="Century Schoolbook"/>
              </a:rPr>
              <a:t>Mastertitelformat bearbeiten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Mastertextformat bearbeiten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3a299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ffffff"/>
                </a:solidFill>
                <a:latin typeface="Century Schoolbook"/>
              </a:rPr>
              <a:t>Zweite Ebene</a:t>
            </a:r>
            <a:endParaRPr b="0" lang="en-US" sz="16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3a299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Dritte Ebene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00584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3a299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Vierte Ebene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128016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93a299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Fünfte Ebene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5508D6-0A0B-400C-89A3-2C02FB02848D}" type="datetime"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4/1/19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77435591-1BAC-405A-AE0A-5536AE989A46}" type="slidenum">
              <a:rPr b="0" lang="en-US" sz="3600" spc="-1" strike="noStrike">
                <a:solidFill>
                  <a:srgbClr val="777777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07440" y="-8712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7200" spc="-49" strike="noStrike">
                <a:solidFill>
                  <a:srgbClr val="ffffff"/>
                </a:solidFill>
                <a:latin typeface="Century Schoolbook"/>
              </a:rPr>
              <a:t>Websocket-Secure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711040" y="601236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200" spc="9" strike="noStrike">
                <a:solidFill>
                  <a:srgbClr val="a6a6a6"/>
                </a:solidFill>
                <a:latin typeface="Century Schoolbook"/>
              </a:rPr>
              <a:t>Präsentiert von Tobias Kneidinger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4055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65920" y="835920"/>
            <a:ext cx="2718360" cy="518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49" strike="noStrike">
                <a:solidFill>
                  <a:srgbClr val="ffffff"/>
                </a:solidFill>
                <a:latin typeface="Century Schoolbook"/>
              </a:rPr>
              <a:t>Inhalt</a:t>
            </a:r>
            <a:endParaRPr b="0" lang="en-US" sz="36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" name="Group 4"/>
          <p:cNvGrpSpPr/>
          <p:nvPr/>
        </p:nvGrpSpPr>
        <p:grpSpPr>
          <a:xfrm>
            <a:off x="4658760" y="804960"/>
            <a:ext cx="5990040" cy="5261040"/>
            <a:chOff x="4658760" y="804960"/>
            <a:chExt cx="5990040" cy="5261040"/>
          </a:xfrm>
        </p:grpSpPr>
        <p:sp>
          <p:nvSpPr>
            <p:cNvPr id="92" name="Line 5"/>
            <p:cNvSpPr/>
            <p:nvPr/>
          </p:nvSpPr>
          <p:spPr>
            <a:xfrm>
              <a:off x="4658760" y="804960"/>
              <a:ext cx="5990040" cy="360"/>
            </a:xfrm>
            <a:prstGeom prst="line">
              <a:avLst/>
            </a:prstGeom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2"/>
            <a:fontRef idx="minor"/>
          </p:style>
        </p:sp>
        <p:sp>
          <p:nvSpPr>
            <p:cNvPr id="93" name="CustomShape 6"/>
            <p:cNvSpPr/>
            <p:nvPr/>
          </p:nvSpPr>
          <p:spPr>
            <a:xfrm>
              <a:off x="4658760" y="805320"/>
              <a:ext cx="5989680" cy="10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6840" rIns="186840" tIns="186840" bIns="186840"/>
            <a:p>
              <a:pPr>
                <a:lnSpc>
                  <a:spcPct val="90000"/>
                </a:lnSpc>
                <a:spcAft>
                  <a:spcPts val="1715"/>
                </a:spcAft>
              </a:pPr>
              <a:r>
                <a:rPr b="0" lang="en-US" sz="4900" spc="-1" strike="noStrike">
                  <a:solidFill>
                    <a:srgbClr val="ffffff"/>
                  </a:solidFill>
                  <a:latin typeface="Century Schoolbook"/>
                </a:rPr>
                <a:t>WEBSOCKETS</a:t>
              </a:r>
              <a:endParaRPr b="0" lang="en-US" sz="4900" spc="-1" strike="noStrike">
                <a:latin typeface="Arial"/>
              </a:endParaRPr>
            </a:p>
          </p:txBody>
        </p:sp>
        <p:sp>
          <p:nvSpPr>
            <p:cNvPr id="94" name="Line 7"/>
            <p:cNvSpPr/>
            <p:nvPr/>
          </p:nvSpPr>
          <p:spPr>
            <a:xfrm>
              <a:off x="4658760" y="1857240"/>
              <a:ext cx="5990040" cy="360"/>
            </a:xfrm>
            <a:prstGeom prst="line">
              <a:avLst/>
            </a:prstGeom>
            <a:ln>
              <a:solidFill>
                <a:schemeClr val="accent2">
                  <a:hueOff val="678953"/>
                  <a:satOff val="-5478"/>
                  <a:lumOff val="637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2"/>
            <a:fontRef idx="minor"/>
          </p:style>
        </p:sp>
        <p:sp>
          <p:nvSpPr>
            <p:cNvPr id="95" name="CustomShape 8"/>
            <p:cNvSpPr/>
            <p:nvPr/>
          </p:nvSpPr>
          <p:spPr>
            <a:xfrm>
              <a:off x="4658760" y="1857600"/>
              <a:ext cx="5989680" cy="10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6840" rIns="186840" tIns="186840" bIns="186840"/>
            <a:p>
              <a:pPr>
                <a:lnSpc>
                  <a:spcPct val="90000"/>
                </a:lnSpc>
                <a:spcAft>
                  <a:spcPts val="1715"/>
                </a:spcAft>
              </a:pPr>
              <a:r>
                <a:rPr b="0" lang="en-US" sz="4900" spc="-1" strike="noStrike">
                  <a:solidFill>
                    <a:srgbClr val="ffffff"/>
                  </a:solidFill>
                  <a:latin typeface="Century Schoolbook"/>
                </a:rPr>
                <a:t>HTTPS</a:t>
              </a:r>
              <a:endParaRPr b="0" lang="en-US" sz="4900" spc="-1" strike="noStrike">
                <a:latin typeface="Arial"/>
              </a:endParaRPr>
            </a:p>
          </p:txBody>
        </p:sp>
        <p:sp>
          <p:nvSpPr>
            <p:cNvPr id="96" name="Line 9"/>
            <p:cNvSpPr/>
            <p:nvPr/>
          </p:nvSpPr>
          <p:spPr>
            <a:xfrm>
              <a:off x="4658760" y="2909520"/>
              <a:ext cx="5990040" cy="360"/>
            </a:xfrm>
            <a:prstGeom prst="line">
              <a:avLst/>
            </a:prstGeom>
            <a:ln>
              <a:solidFill>
                <a:schemeClr val="accent2">
                  <a:hueOff val="1357906"/>
                  <a:satOff val="-10957"/>
                  <a:lumOff val="1275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2"/>
            <a:fontRef idx="minor"/>
          </p:style>
        </p:sp>
        <p:sp>
          <p:nvSpPr>
            <p:cNvPr id="97" name="CustomShape 10"/>
            <p:cNvSpPr/>
            <p:nvPr/>
          </p:nvSpPr>
          <p:spPr>
            <a:xfrm>
              <a:off x="4658760" y="2909520"/>
              <a:ext cx="5989680" cy="10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6840" rIns="186840" tIns="186840" bIns="186840"/>
            <a:p>
              <a:pPr>
                <a:lnSpc>
                  <a:spcPct val="90000"/>
                </a:lnSpc>
                <a:spcAft>
                  <a:spcPts val="1715"/>
                </a:spcAft>
              </a:pPr>
              <a:r>
                <a:rPr b="0" lang="en-US" sz="4900" spc="-1" strike="noStrike">
                  <a:solidFill>
                    <a:srgbClr val="ffffff"/>
                  </a:solidFill>
                  <a:latin typeface="Century Schoolbook"/>
                </a:rPr>
                <a:t>SSL</a:t>
              </a:r>
              <a:endParaRPr b="0" lang="en-US" sz="4900" spc="-1" strike="noStrike">
                <a:latin typeface="Arial"/>
              </a:endParaRPr>
            </a:p>
          </p:txBody>
        </p:sp>
        <p:sp>
          <p:nvSpPr>
            <p:cNvPr id="98" name="Line 11"/>
            <p:cNvSpPr/>
            <p:nvPr/>
          </p:nvSpPr>
          <p:spPr>
            <a:xfrm>
              <a:off x="4658760" y="3961440"/>
              <a:ext cx="5990040" cy="360"/>
            </a:xfrm>
            <a:prstGeom prst="line">
              <a:avLst/>
            </a:prstGeom>
            <a:ln>
              <a:solidFill>
                <a:schemeClr val="accent2">
                  <a:hueOff val="2036859"/>
                  <a:satOff val="-16435"/>
                  <a:lumOff val="1912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2"/>
            <a:fontRef idx="minor"/>
          </p:style>
        </p:sp>
        <p:sp>
          <p:nvSpPr>
            <p:cNvPr id="99" name="CustomShape 12"/>
            <p:cNvSpPr/>
            <p:nvPr/>
          </p:nvSpPr>
          <p:spPr>
            <a:xfrm>
              <a:off x="4658760" y="3961800"/>
              <a:ext cx="5989680" cy="10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13"/>
            <p:cNvSpPr/>
            <p:nvPr/>
          </p:nvSpPr>
          <p:spPr>
            <a:xfrm>
              <a:off x="4658760" y="5013720"/>
              <a:ext cx="5990040" cy="360"/>
            </a:xfrm>
            <a:prstGeom prst="line">
              <a:avLst/>
            </a:prstGeom>
            <a:ln>
              <a:solidFill>
                <a:schemeClr val="accent2">
                  <a:hueOff val="2715812"/>
                  <a:satOff val="-21913"/>
                  <a:lumOff val="2549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2"/>
            <a:fontRef idx="minor"/>
          </p:style>
        </p:sp>
        <p:sp>
          <p:nvSpPr>
            <p:cNvPr id="101" name="CustomShape 14"/>
            <p:cNvSpPr/>
            <p:nvPr/>
          </p:nvSpPr>
          <p:spPr>
            <a:xfrm>
              <a:off x="4658760" y="5014080"/>
              <a:ext cx="5989680" cy="105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6840" rIns="186840" tIns="186840" bIns="186840"/>
            <a:p>
              <a:pPr>
                <a:lnSpc>
                  <a:spcPct val="90000"/>
                </a:lnSpc>
                <a:spcAft>
                  <a:spcPts val="1715"/>
                </a:spcAft>
              </a:pPr>
              <a:r>
                <a:rPr b="0" lang="en-US" sz="4900" spc="-1" strike="noStrike">
                  <a:solidFill>
                    <a:srgbClr val="ffffff"/>
                  </a:solidFill>
                  <a:latin typeface="Century Schoolbook"/>
                </a:rPr>
                <a:t>BEISPIEL</a:t>
              </a:r>
              <a:endParaRPr b="0" lang="en-US" sz="4900" spc="-1" strike="noStrike">
                <a:latin typeface="Arial"/>
              </a:endParaRPr>
            </a:p>
          </p:txBody>
        </p:sp>
      </p:grpSp>
      <p:grpSp>
        <p:nvGrpSpPr>
          <p:cNvPr id="102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735920" y="520920"/>
            <a:ext cx="7080840" cy="5730840"/>
          </a:xfrm>
          <a:prstGeom prst="rect">
            <a:avLst/>
          </a:prstGeom>
          <a:ln w="76320">
            <a:solidFill>
              <a:srgbClr val="eaeaea"/>
            </a:solidFill>
            <a:miter/>
          </a:ln>
          <a:effectLst>
            <a:reflection algn="bl" blurRad="12700" dir="5400000" dist="5000" endPos="28000" rotWithShape="0" stA="33000" sy="-100000"/>
          </a:effectLst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61800" y="59724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ffffff"/>
                </a:solidFill>
                <a:latin typeface="Century Schoolbook"/>
              </a:rPr>
              <a:t>HTTPS</a:t>
            </a:r>
            <a:br/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106" name="Inhaltsplatzhalter 3" descr=""/>
          <p:cNvPicPr/>
          <p:nvPr/>
        </p:nvPicPr>
        <p:blipFill>
          <a:blip r:embed="rId1"/>
          <a:stretch/>
        </p:blipFill>
        <p:spPr>
          <a:xfrm>
            <a:off x="7138440" y="1013040"/>
            <a:ext cx="3529080" cy="19850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</p:pic>
      <p:sp>
        <p:nvSpPr>
          <p:cNvPr id="107" name="CustomShape 2"/>
          <p:cNvSpPr/>
          <p:nvPr/>
        </p:nvSpPr>
        <p:spPr>
          <a:xfrm>
            <a:off x="1261800" y="1841040"/>
            <a:ext cx="5431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3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Hypertext Transfer Protocol Secure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http: Klartextübertragung </a:t>
            </a:r>
            <a:r>
              <a:rPr b="0" lang="en-US" sz="1800" spc="-1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 UNSICHER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3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https= Verschlüsselung des Klartextes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ffffff"/>
                </a:solidFill>
                <a:latin typeface="Century Schoolbook"/>
              </a:rPr>
              <a:t>ZERTIFIKATE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Ausgestellt durch Website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Gültig für eine Domain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Benötigt für https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8700120" y="677880"/>
            <a:ext cx="1883160" cy="196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ffffff"/>
                </a:solidFill>
                <a:latin typeface="Century Schoolbook"/>
              </a:rPr>
              <a:t>C#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261800" y="237132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Websockets </a:t>
            </a:r>
            <a:r>
              <a:rPr b="0" lang="en-US" sz="1800" spc="9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 ASP.NET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-49" strike="noStrike">
                <a:solidFill>
                  <a:srgbClr val="ffffff"/>
                </a:solidFill>
                <a:latin typeface="Century Schoolbook"/>
              </a:rPr>
              <a:t>Beispiel</a:t>
            </a:r>
            <a:endParaRPr b="0" lang="en-US" sz="44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Chat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Login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marL="182880" indent="-182520">
              <a:lnSpc>
                <a:spcPct val="300000"/>
              </a:lnSpc>
              <a:spcBef>
                <a:spcPts val="1400"/>
              </a:spcBef>
              <a:spcAft>
                <a:spcPts val="201"/>
              </a:spcAft>
              <a:buClr>
                <a:srgbClr val="93a299"/>
              </a:buClr>
              <a:buSzPct val="80000"/>
              <a:buFont typeface="Wingdings" charset="2"/>
              <a:buChar char="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Zertifikate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431880" y="296892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8800" spc="9" strike="noStrike">
                <a:solidFill>
                  <a:srgbClr val="ffffff"/>
                </a:solidFill>
                <a:latin typeface="Bernard MT Condensed"/>
              </a:rPr>
              <a:t>Danke!</a:t>
            </a:r>
            <a:endParaRPr b="0" lang="en-US" sz="8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53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2019-03-30T23:12:14Z</dcterms:created>
  <dc:creator>Tobias Kneidinger</dc:creator>
  <dc:description/>
  <dc:language>en-US</dc:language>
  <cp:lastModifiedBy/>
  <dcterms:modified xsi:type="dcterms:W3CDTF">2019-04-01T14:16:01Z</dcterms:modified>
  <cp:revision>7</cp:revision>
  <dc:subject/>
  <dc:title>Websocket- secure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