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0" r:id="rId14"/>
    <p:sldId id="278" r:id="rId15"/>
    <p:sldId id="279" r:id="rId16"/>
    <p:sldId id="26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Чем интересуются дети в Сети?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(</a:t>
            </a:r>
            <a:r>
              <a:rPr lang="ru-RU" dirty="0" smtClean="0"/>
              <a:t>отчет</a:t>
            </a:r>
            <a:r>
              <a:rPr lang="ru-RU" baseline="0" dirty="0" smtClean="0"/>
              <a:t> «</a:t>
            </a:r>
            <a:r>
              <a:rPr lang="ru-RU" dirty="0" smtClean="0"/>
              <a:t>Лаборатории Касперского», 2016-2017 гг.</a:t>
            </a:r>
            <a:r>
              <a:rPr lang="en-US" dirty="0" smtClean="0"/>
              <a:t>)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Что интересует детей в интернете?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75-419A-B3FD-FDB5B69513D0}"/>
              </c:ext>
            </c:extLst>
          </c:dPt>
          <c:dPt>
            <c:idx val="1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575-419A-B3FD-FDB5B69513D0}"/>
              </c:ext>
            </c:extLst>
          </c:dPt>
          <c:dPt>
            <c:idx val="2"/>
            <c:bubble3D val="0"/>
            <c:spPr>
              <a:solidFill>
                <a:schemeClr val="accent1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F22-4690-8457-D8CCF83E7C2A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75-419A-B3FD-FDB5B69513D0}"/>
              </c:ext>
            </c:extLst>
          </c:dPt>
          <c:dPt>
            <c:idx val="4"/>
            <c:bubble3D val="0"/>
            <c:spPr>
              <a:solidFill>
                <a:schemeClr val="accent1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575-419A-B3FD-FDB5B69513D0}"/>
              </c:ext>
            </c:extLst>
          </c:dPt>
          <c:dPt>
            <c:idx val="5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F22-4690-8457-D8CCF83E7C2A}"/>
              </c:ext>
            </c:extLst>
          </c:dPt>
          <c:dPt>
            <c:idx val="6"/>
            <c:bubble3D val="0"/>
            <c:spPr>
              <a:solidFill>
                <a:schemeClr val="accent1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75-419A-B3FD-FDB5B69513D0}"/>
              </c:ext>
            </c:extLst>
          </c:dPt>
          <c:dLbls>
            <c:dLbl>
              <c:idx val="0"/>
              <c:layout>
                <c:manualLayout>
                  <c:x val="-5.8844136240295058E-3"/>
                  <c:y val="-5.680047681472841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575-419A-B3FD-FDB5B69513D0}"/>
                </c:ext>
              </c:extLst>
            </c:dLbl>
            <c:dLbl>
              <c:idx val="2"/>
              <c:layout>
                <c:manualLayout>
                  <c:x val="1.8894397312236664E-2"/>
                  <c:y val="1.1990305181630199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F22-4690-8457-D8CCF83E7C2A}"/>
                </c:ext>
              </c:extLst>
            </c:dLbl>
            <c:dLbl>
              <c:idx val="3"/>
              <c:layout>
                <c:manualLayout>
                  <c:x val="2.0365981041943787E-2"/>
                  <c:y val="1.276854825612162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575-419A-B3FD-FDB5B69513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Лист1!$A$2:$A$8</c:f>
              <c:strCache>
                <c:ptCount val="7"/>
                <c:pt idx="0">
                  <c:v>Нецензурная лексика</c:v>
                </c:pt>
                <c:pt idx="1">
                  <c:v>Оружие</c:v>
                </c:pt>
                <c:pt idx="2">
                  <c:v>Жестокость и насилие</c:v>
                </c:pt>
                <c:pt idx="3">
                  <c:v>Азартные игры</c:v>
                </c:pt>
                <c:pt idx="4">
                  <c:v>Алкоголь, табак, наркотики</c:v>
                </c:pt>
                <c:pt idx="5">
                  <c:v>Контент для взрослых</c:v>
                </c:pt>
                <c:pt idx="6">
                  <c:v>Безвредный контент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1.9</c:v>
                </c:pt>
                <c:pt idx="1">
                  <c:v>2.2200000000000002</c:v>
                </c:pt>
                <c:pt idx="2">
                  <c:v>3.12</c:v>
                </c:pt>
                <c:pt idx="3">
                  <c:v>4.07</c:v>
                </c:pt>
                <c:pt idx="4">
                  <c:v>10.29</c:v>
                </c:pt>
                <c:pt idx="5">
                  <c:v>10.64</c:v>
                </c:pt>
                <c:pt idx="6">
                  <c:v>67.760000000000005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75-419A-B3FD-FDB5B69513D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7307945770813878E-2"/>
          <c:y val="0.7496383292235016"/>
          <c:w val="0.81514415795092632"/>
          <c:h val="0.23616864223565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8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7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3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24.12.2018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7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24.12.2018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24.12.2018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72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24.12.2018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24.12.2018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24.12.2018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27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0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6527" y="2435122"/>
            <a:ext cx="3831772" cy="132343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Проектирование и разработка веб-фильтра для обеспечения контроля доступа к сетевым ресурсам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9270" y="4491539"/>
            <a:ext cx="3846286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Выполнил студент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6 курса 6642-100501D группы</a:t>
            </a:r>
          </a:p>
          <a:p>
            <a:pPr algn="ctr"/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Бизин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Дмитрий Алексеевич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2013" y="6193683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Самара, 2019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6527" y="5360089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Научный руководитель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старший преподаватель кафедры БИС</a:t>
            </a:r>
          </a:p>
          <a:p>
            <a:pPr algn="ctr"/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Бурлов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Сергей Александрович</a:t>
            </a:r>
          </a:p>
          <a:p>
            <a:pPr algn="ctr"/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НАИВНЫЙ БАЙЕСОВСКИЙ КЛАССИФИКАТОР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993433"/>
            <a:ext cx="84113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Вероятностный алгоритм </a:t>
            </a:r>
            <a:r>
              <a:rPr lang="ru-RU" sz="3200" dirty="0" smtClean="0"/>
              <a:t>классификации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Относится к категории алгоритмов машинного обучения с </a:t>
            </a:r>
            <a:r>
              <a:rPr lang="ru-RU" sz="3200" dirty="0" smtClean="0"/>
              <a:t>учителем</a:t>
            </a:r>
            <a:r>
              <a:rPr lang="en-US" sz="3200" dirty="0" smtClean="0"/>
              <a:t>.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Обучающая выборка –</a:t>
            </a:r>
            <a:r>
              <a:rPr lang="en-US" sz="3200" dirty="0"/>
              <a:t> </a:t>
            </a:r>
            <a:r>
              <a:rPr lang="ru-RU" sz="3200" dirty="0"/>
              <a:t>это </a:t>
            </a:r>
            <a:r>
              <a:rPr lang="ru-RU" sz="3200" dirty="0" smtClean="0"/>
              <a:t>ассоциативный массив: </a:t>
            </a:r>
            <a:r>
              <a:rPr lang="ru-RU" sz="3200" dirty="0"/>
              <a:t>ключевое слово -</a:t>
            </a:r>
            <a:r>
              <a:rPr lang="en-US" sz="3200" dirty="0"/>
              <a:t>&gt;</a:t>
            </a:r>
            <a:r>
              <a:rPr lang="ru-RU" sz="3200" dirty="0"/>
              <a:t> </a:t>
            </a:r>
            <a:r>
              <a:rPr lang="ru-RU" sz="3200" dirty="0" smtClean="0"/>
              <a:t>категория</a:t>
            </a:r>
            <a:r>
              <a:rPr lang="en-US" sz="3200" dirty="0" smtClean="0"/>
              <a:t>.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На вход алгоритму передается </a:t>
            </a:r>
            <a:r>
              <a:rPr lang="ru-RU" sz="3200" dirty="0" smtClean="0"/>
              <a:t>текст (список обработанных слов)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Алгоритм возвращает </a:t>
            </a:r>
            <a:r>
              <a:rPr lang="ru-RU" sz="3200" dirty="0" smtClean="0"/>
              <a:t>ассоциативный массив: </a:t>
            </a:r>
            <a:r>
              <a:rPr lang="ru-RU" sz="3200" dirty="0"/>
              <a:t>категория </a:t>
            </a:r>
            <a:r>
              <a:rPr lang="en-US" sz="3200" dirty="0"/>
              <a:t>-&gt; </a:t>
            </a:r>
            <a:r>
              <a:rPr lang="ru-RU" sz="3200" dirty="0"/>
              <a:t>вероятность попадания текста в эту </a:t>
            </a:r>
            <a:r>
              <a:rPr lang="ru-RU" sz="3200" dirty="0" smtClean="0"/>
              <a:t>категорию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841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НАИВНЫЙ БАЙЕСОВСКИЙ КЛАССИФИКАТОР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4599" y="1131579"/>
                <a:ext cx="8411390" cy="474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sz="2800" dirty="0"/>
                  <a:t> – вероятность того, что документ </a:t>
                </a:r>
                <a:r>
                  <a:rPr lang="en-US" sz="2800" i="1" dirty="0"/>
                  <a:t>d</a:t>
                </a:r>
                <a:r>
                  <a:rPr lang="en-US" sz="2800" dirty="0"/>
                  <a:t> (</a:t>
                </a:r>
                <a:r>
                  <a:rPr lang="ru-RU" sz="2800" dirty="0"/>
                  <a:t>множество слов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веб-страницы</a:t>
                </a:r>
                <a:r>
                  <a:rPr lang="en-US" sz="2800" dirty="0"/>
                  <a:t>)</a:t>
                </a:r>
                <a:r>
                  <a:rPr lang="ru-RU" sz="2800" dirty="0"/>
                  <a:t> принадлежит категории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Задача найти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lim>
                                </m:limLow>
                              </m:fNam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sz="28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Для вычисления используется формула Байеса: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«Наивное» предположение о попарной независимости слов документа </a:t>
                </a:r>
                <a:r>
                  <a:rPr lang="en-US" sz="2800" dirty="0"/>
                  <a:t>=&gt;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 smtClean="0"/>
                  <a:t>.</a:t>
                </a:r>
                <a:endParaRPr lang="ru-R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9" y="1131579"/>
                <a:ext cx="8411390" cy="4740465"/>
              </a:xfrm>
              <a:prstGeom prst="rect">
                <a:avLst/>
              </a:prstGeom>
              <a:blipFill>
                <a:blip r:embed="rId2"/>
                <a:stretch>
                  <a:fillRect l="-1305" t="-1287" b="-1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7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РЕАЛИЗАЦИЯ ВЕБ-ФИЛЬТРА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1039247"/>
            <a:ext cx="8411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Серверная часть контент-фильтра написана </a:t>
            </a:r>
            <a:r>
              <a:rPr lang="ru-RU" sz="3200" dirty="0"/>
              <a:t>на </a:t>
            </a:r>
            <a:r>
              <a:rPr lang="en-US" sz="3200" i="1" dirty="0" smtClean="0"/>
              <a:t>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Многопоточный режим работы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Работа контент-фильтра как прокси реализована на </a:t>
            </a:r>
            <a:r>
              <a:rPr lang="en-US" sz="3200" i="1" dirty="0"/>
              <a:t>TCP</a:t>
            </a:r>
            <a:r>
              <a:rPr lang="en-US" sz="3200" dirty="0"/>
              <a:t>-</a:t>
            </a:r>
            <a:r>
              <a:rPr lang="ru-RU" sz="3200" dirty="0" smtClean="0"/>
              <a:t>сокетах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Работа контент-фильтра как веб-сервера реализована при помощи </a:t>
            </a:r>
            <a:r>
              <a:rPr lang="en-US" sz="3200" i="1" dirty="0"/>
              <a:t>Java </a:t>
            </a:r>
            <a:r>
              <a:rPr lang="en-US" sz="3200" i="1" dirty="0" smtClean="0"/>
              <a:t>Servlets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Используется встраиваемая</a:t>
            </a:r>
            <a:r>
              <a:rPr lang="en-US" sz="3200" dirty="0" smtClean="0"/>
              <a:t> </a:t>
            </a:r>
            <a:r>
              <a:rPr lang="ru-RU" sz="3200" dirty="0"/>
              <a:t>база данных</a:t>
            </a:r>
            <a:r>
              <a:rPr lang="en-US" sz="3200" i="1" dirty="0"/>
              <a:t> </a:t>
            </a:r>
            <a:r>
              <a:rPr lang="en-US" sz="3200" i="1" dirty="0" smtClean="0"/>
              <a:t>H2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Веб-консоль написана на </a:t>
            </a:r>
            <a:r>
              <a:rPr lang="en-US" sz="3200" i="1" dirty="0" smtClean="0"/>
              <a:t>JavaScript</a:t>
            </a:r>
            <a:r>
              <a:rPr lang="ru-RU" sz="3200" i="1" dirty="0" smtClean="0"/>
              <a:t>.</a:t>
            </a:r>
            <a:endParaRPr lang="ru-RU" sz="32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55" y="1585924"/>
            <a:ext cx="1863634" cy="18636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91" y="4989735"/>
            <a:ext cx="28575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 РАЗВЕРТЫВАНИЯ ВЕБ-ФИЛЬТРА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8" y="1397382"/>
            <a:ext cx="8190412" cy="42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ВОЗМОЖНОСТИ ВЕБ-ФИЛЬТРА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962655"/>
            <a:ext cx="84113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Ф</a:t>
            </a:r>
            <a:r>
              <a:rPr lang="ru-RU" sz="3600" dirty="0" smtClean="0"/>
              <a:t>ункционал </a:t>
            </a:r>
            <a:r>
              <a:rPr lang="ru-RU" sz="3600" dirty="0"/>
              <a:t>фильтрации по </a:t>
            </a:r>
            <a:r>
              <a:rPr lang="en-US" sz="3600" i="1" dirty="0" smtClean="0"/>
              <a:t>IP/URL</a:t>
            </a:r>
            <a:r>
              <a:rPr lang="ru-RU" sz="3600" i="1" dirty="0" smtClean="0"/>
              <a:t>.</a:t>
            </a:r>
            <a:endParaRPr lang="ru-RU" sz="3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Фильтрация </a:t>
            </a:r>
            <a:r>
              <a:rPr lang="ru-RU" sz="3600" dirty="0"/>
              <a:t>контента «на лету» </a:t>
            </a:r>
            <a:r>
              <a:rPr lang="ru-RU" sz="3600" dirty="0" smtClean="0"/>
              <a:t>по содержимому </a:t>
            </a:r>
            <a:r>
              <a:rPr lang="ru-RU" sz="3600" dirty="0"/>
              <a:t>с </a:t>
            </a:r>
            <a:r>
              <a:rPr lang="ru-RU" sz="3600" dirty="0" smtClean="0"/>
              <a:t>использованием байесовского классификатора.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Веб-интерфейс </a:t>
            </a:r>
            <a:r>
              <a:rPr lang="ru-RU" sz="3600" dirty="0"/>
              <a:t>управления </a:t>
            </a:r>
            <a:r>
              <a:rPr lang="ru-RU" sz="3600" dirty="0" smtClean="0"/>
              <a:t>контент-фильтром.</a:t>
            </a:r>
            <a:endParaRPr lang="ru-RU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Работа </a:t>
            </a:r>
            <a:r>
              <a:rPr lang="ru-RU" sz="3600" dirty="0"/>
              <a:t>веб-фильтра по протоколу </a:t>
            </a:r>
            <a:r>
              <a:rPr lang="en-US" sz="3600" i="1" dirty="0"/>
              <a:t>HTTPS</a:t>
            </a:r>
            <a:r>
              <a:rPr lang="en-US" sz="3600" dirty="0"/>
              <a:t> </a:t>
            </a:r>
            <a:r>
              <a:rPr lang="ru-RU" sz="3600" dirty="0"/>
              <a:t>с использованием технологии </a:t>
            </a:r>
            <a:r>
              <a:rPr lang="en-US" sz="3600" i="1" dirty="0"/>
              <a:t>Trusted </a:t>
            </a:r>
            <a:r>
              <a:rPr lang="en-US" sz="3600" i="1" dirty="0" smtClean="0"/>
              <a:t>MITM.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186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993433"/>
            <a:ext cx="84113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 результате работы была достигнута поставленная цель: проектирование и разработка веб-фильтра для обеспечения контроля доступа к </a:t>
            </a:r>
            <a:r>
              <a:rPr lang="ru-RU" sz="3200" dirty="0" smtClean="0"/>
              <a:t>веб-ресурсам</a:t>
            </a:r>
            <a:r>
              <a:rPr lang="en-US" sz="3200" dirty="0" smtClean="0"/>
              <a:t>.</a:t>
            </a:r>
            <a:endParaRPr lang="ru-RU" sz="3200" dirty="0"/>
          </a:p>
          <a:p>
            <a:r>
              <a:rPr lang="ru-RU" sz="3200" dirty="0"/>
              <a:t>Также были выполнены поставленные 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проанализирована предметная область и текущие решения</a:t>
            </a:r>
            <a:r>
              <a:rPr lang="en-US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спроектирован веб-фильтр</a:t>
            </a:r>
            <a:r>
              <a:rPr lang="en-US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разработан веб-фильтр и протестирована его </a:t>
            </a:r>
            <a:r>
              <a:rPr lang="ru-RU" sz="3200" dirty="0" smtClean="0"/>
              <a:t>работа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64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6692" y="634523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r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6527" y="2613392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АКТУАЛЬНОСТЬ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700683847"/>
              </p:ext>
            </p:extLst>
          </p:nvPr>
        </p:nvGraphicFramePr>
        <p:xfrm>
          <a:off x="729411" y="849086"/>
          <a:ext cx="7807235" cy="5368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ЦЕЛЬ И ЗАДАЧИ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368" y="823560"/>
            <a:ext cx="84113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Цель: проектирование и разработка веб-фильтра для обеспечения контроля доступа к </a:t>
            </a:r>
            <a:r>
              <a:rPr lang="ru-RU" sz="3200" dirty="0" smtClean="0"/>
              <a:t>веб-ресурсам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r>
              <a:rPr lang="ru-RU" sz="3200" dirty="0"/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анализ предметной области и текущих </a:t>
            </a:r>
            <a:r>
              <a:rPr lang="ru-RU" sz="3200" dirty="0" smtClean="0"/>
              <a:t>решений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проектирование веб-фильтра (выбор используемых технологий, в том числе выбор алгоритма классификации текста)</a:t>
            </a:r>
            <a:r>
              <a:rPr lang="en-US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разработка веб-фильтра и тестирование его </a:t>
            </a:r>
            <a:r>
              <a:rPr lang="ru-RU" sz="3200" dirty="0" smtClean="0"/>
              <a:t>работы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ПОНЯТИЕ ВЕБ-ФИЛЬТРА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993433"/>
            <a:ext cx="84113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Веб-фильтр (контент-фильтр) – это программное или программно-аппаратное устройство, которое ограничивает доступ к веб-сайтам на основании анализа их содержимого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В данной работе будет рассмотрена программная реализация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По своей сути контент-фильтр – это веб прокси-сервер, который перехватывает </a:t>
            </a:r>
            <a:r>
              <a:rPr lang="en-US" sz="3200" i="1" dirty="0" smtClean="0"/>
              <a:t>HTTP</a:t>
            </a:r>
            <a:r>
              <a:rPr lang="ru-RU" sz="3200" i="1" dirty="0" smtClean="0"/>
              <a:t>/</a:t>
            </a:r>
            <a:r>
              <a:rPr lang="en-US" sz="3200" i="1" dirty="0" smtClean="0"/>
              <a:t>HTTPS</a:t>
            </a:r>
            <a:r>
              <a:rPr lang="ru-RU" sz="3200" dirty="0" smtClean="0"/>
              <a:t>-запросы и анализирует их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325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ОБЩАЯ СХЕМА РАБОТЫ ВЕБ-ФИЛЬТРА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Объект 5" descr="Снимок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95" y="903166"/>
            <a:ext cx="8132051" cy="30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4599" y="4038355"/>
            <a:ext cx="84113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Приведенная схема применима только к сайтам, работающим по протоколу </a:t>
            </a:r>
            <a:r>
              <a:rPr lang="en-US" sz="3200" i="1" dirty="0" smtClean="0"/>
              <a:t>HTTP.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Применение </a:t>
            </a:r>
            <a:r>
              <a:rPr lang="ru-RU" sz="3200" dirty="0"/>
              <a:t>технологии </a:t>
            </a:r>
            <a:r>
              <a:rPr lang="en-US" sz="3200" i="1" dirty="0"/>
              <a:t>Trusted MITM</a:t>
            </a:r>
            <a:r>
              <a:rPr lang="ru-RU" sz="3200" dirty="0"/>
              <a:t> для работы с </a:t>
            </a:r>
            <a:r>
              <a:rPr lang="en-US" sz="3200" i="1" dirty="0"/>
              <a:t>HTTPS</a:t>
            </a:r>
            <a:r>
              <a:rPr lang="ru-RU" sz="3200" dirty="0" smtClean="0"/>
              <a:t>-трафиком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56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СХЕМА ПРИМЕНЕНИЯ </a:t>
            </a:r>
            <a:r>
              <a:rPr lang="en-US" i="1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TRUSTED MITM</a:t>
            </a:r>
            <a:endParaRPr lang="ru-RU" i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Объект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18" y="882930"/>
            <a:ext cx="7270074" cy="432336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4599" y="5108233"/>
            <a:ext cx="8411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Пользователь доверяет веб-фильтру и устанавливает его корневой сертификат.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660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МЕТОДЫ КОНТЕНТНОЙ ФИЛЬТРАЦИИ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305" y="1239654"/>
            <a:ext cx="8411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Методы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фильтрация с использованием справочника ключевых слов</a:t>
            </a:r>
            <a:r>
              <a:rPr lang="en-US" sz="3200" dirty="0" smtClean="0"/>
              <a:t>;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фильтрация на основе списков </a:t>
            </a:r>
            <a:r>
              <a:rPr lang="en-US" sz="3200" i="1" dirty="0"/>
              <a:t>IP/URL</a:t>
            </a:r>
            <a:r>
              <a:rPr lang="ru-RU" sz="3200" dirty="0"/>
              <a:t> (черные списки)</a:t>
            </a:r>
            <a:r>
              <a:rPr lang="en-US" sz="3200" i="1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динамическая </a:t>
            </a:r>
            <a:r>
              <a:rPr lang="ru-RU" sz="3200" dirty="0" smtClean="0"/>
              <a:t>фильтрация</a:t>
            </a:r>
            <a:r>
              <a:rPr lang="en-US" sz="3200" dirty="0" smtClean="0"/>
              <a:t>.</a:t>
            </a:r>
          </a:p>
          <a:p>
            <a:r>
              <a:rPr lang="ru-RU" sz="3200" dirty="0"/>
              <a:t>На практике обычно применяется совокупность методов для обеспечения лучших </a:t>
            </a:r>
            <a:r>
              <a:rPr lang="ru-RU" sz="3200" dirty="0" smtClean="0"/>
              <a:t>результатов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218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КАТЕГОРИЗАЦИЯ РЕСУРСОВ СЕТИ ИНТЕРНЕТ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304" y="962655"/>
            <a:ext cx="84113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Категории задаются разработчиком системы контентной </a:t>
            </a:r>
            <a:r>
              <a:rPr lang="ru-RU" sz="3600" dirty="0" smtClean="0"/>
              <a:t>фильтрации</a:t>
            </a:r>
            <a:r>
              <a:rPr lang="en-US" sz="3600" dirty="0" smtClean="0"/>
              <a:t>.</a:t>
            </a:r>
          </a:p>
          <a:p>
            <a:r>
              <a:rPr lang="ru-RU" sz="3600" dirty="0"/>
              <a:t>Способы категоризации: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использование регулярно обновляемых баз данных </a:t>
            </a:r>
            <a:r>
              <a:rPr lang="ru-RU" sz="3600" dirty="0" smtClean="0"/>
              <a:t>категорированных </a:t>
            </a:r>
            <a:r>
              <a:rPr lang="ru-RU" sz="3600" dirty="0"/>
              <a:t>ресурсов</a:t>
            </a:r>
            <a:r>
              <a:rPr lang="en-US" sz="3600" dirty="0" smtClean="0"/>
              <a:t>;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категоризация контента «на лету»</a:t>
            </a:r>
            <a:r>
              <a:rPr lang="en-US" sz="3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использование </a:t>
            </a:r>
            <a:r>
              <a:rPr lang="ru-RU" sz="3600" dirty="0" smtClean="0"/>
              <a:t>информации о категории сайта, </a:t>
            </a:r>
            <a:r>
              <a:rPr lang="ru-RU" sz="3600" dirty="0"/>
              <a:t>предоставляемой самим </a:t>
            </a:r>
            <a:r>
              <a:rPr lang="ru-RU" sz="3600" dirty="0" smtClean="0"/>
              <a:t>сайтом</a:t>
            </a:r>
            <a:r>
              <a:rPr lang="en-US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010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ЗАДАЧА КЛАССИФИКАЦИИ ТЕКСТА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4599" y="1306339"/>
                <a:ext cx="8411390" cy="4390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3200" dirty="0"/>
                  <a:t> – множество документов,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3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3200" dirty="0"/>
                  <a:t> – множество заранее заданных </a:t>
                </a:r>
                <a:r>
                  <a:rPr lang="ru-RU" sz="3200" dirty="0" smtClean="0"/>
                  <a:t>категорий</a:t>
                </a:r>
                <a:r>
                  <a:rPr lang="en-US" sz="32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3200" dirty="0"/>
                  <a:t>Неизвестная целевая функция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Ф: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sz="3200" dirty="0"/>
                  <a:t> задается формулой: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>
                          <a:latin typeface="Cambria Math" panose="02040503050406030204" pitchFamily="18" charset="0"/>
                        </a:rPr>
                        <m:t>Ф</m:t>
                      </m:r>
                      <m:d>
                        <m:d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ru-RU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0, если 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1,если 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3200" dirty="0"/>
                  <a:t>Требуется построить классификатор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Ф</m:t>
                        </m:r>
                      </m:e>
                    </m:acc>
                  </m:oMath>
                </a14:m>
                <a:r>
                  <a:rPr lang="ru-RU" sz="3200" dirty="0"/>
                  <a:t>, максимально близкий к </a:t>
                </a:r>
                <a:r>
                  <a:rPr lang="ru-RU" sz="3200" dirty="0" smtClean="0"/>
                  <a:t>Ф</a:t>
                </a:r>
                <a:r>
                  <a:rPr lang="en-US" sz="3200" dirty="0"/>
                  <a:t>.</a:t>
                </a:r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9" y="1306339"/>
                <a:ext cx="8411390" cy="4390946"/>
              </a:xfrm>
              <a:prstGeom prst="rect">
                <a:avLst/>
              </a:prstGeom>
              <a:blipFill>
                <a:blip r:embed="rId2"/>
                <a:stretch>
                  <a:fillRect l="-1668" t="-1664" r="-1015" b="-3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1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</TotalTime>
  <Words>474</Words>
  <Application>Microsoft Office PowerPoint</Application>
  <PresentationFormat>Экран (4:3)</PresentationFormat>
  <Paragraphs>95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Elektra Medium Pro</vt:lpstr>
      <vt:lpstr>Elektra Text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Дмитрий</cp:lastModifiedBy>
  <cp:revision>75</cp:revision>
  <dcterms:created xsi:type="dcterms:W3CDTF">2016-03-09T10:31:39Z</dcterms:created>
  <dcterms:modified xsi:type="dcterms:W3CDTF">2018-12-24T19:45:39Z</dcterms:modified>
</cp:coreProperties>
</file>