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81" r:id="rId2"/>
    <p:sldId id="258" r:id="rId3"/>
    <p:sldId id="259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82" r:id="rId15"/>
    <p:sldId id="278" r:id="rId16"/>
    <p:sldId id="279" r:id="rId17"/>
    <p:sldId id="26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Чем интересуются дети в Сети?</a:t>
            </a:r>
            <a:endParaRPr lang="en-US" dirty="0" smtClean="0"/>
          </a:p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(</a:t>
            </a:r>
            <a:r>
              <a:rPr lang="ru-RU" dirty="0" smtClean="0"/>
              <a:t>отчет</a:t>
            </a:r>
            <a:r>
              <a:rPr lang="ru-RU" baseline="0" dirty="0" smtClean="0"/>
              <a:t> «</a:t>
            </a:r>
            <a:r>
              <a:rPr lang="ru-RU" dirty="0" smtClean="0"/>
              <a:t>Лаборатории Касперского», 2016-2017 гг.</a:t>
            </a:r>
            <a:r>
              <a:rPr lang="en-US" dirty="0" smtClean="0"/>
              <a:t>)</a:t>
            </a:r>
            <a:endParaRPr lang="ru-RU" dirty="0"/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интересует детей в интернете?</c:v>
                </c:pt>
              </c:strCache>
            </c:strRef>
          </c:tx>
          <c:dPt>
            <c:idx val="0"/>
            <c:spPr>
              <a:solidFill>
                <a:schemeClr val="accent1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575-419A-B3FD-FDB5B69513D0}"/>
              </c:ext>
            </c:extLst>
          </c:dPt>
          <c:dPt>
            <c:idx val="1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575-419A-B3FD-FDB5B69513D0}"/>
              </c:ext>
            </c:extLst>
          </c:dPt>
          <c:dPt>
            <c:idx val="2"/>
            <c:spPr>
              <a:solidFill>
                <a:schemeClr val="accent1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22-4690-8457-D8CCF83E7C2A}"/>
              </c:ext>
            </c:extLst>
          </c:dPt>
          <c:dPt>
            <c:idx val="3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575-419A-B3FD-FDB5B69513D0}"/>
              </c:ext>
            </c:extLst>
          </c:dPt>
          <c:dPt>
            <c:idx val="4"/>
            <c:spPr>
              <a:solidFill>
                <a:schemeClr val="accent1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D575-419A-B3FD-FDB5B69513D0}"/>
              </c:ext>
            </c:extLst>
          </c:dPt>
          <c:dPt>
            <c:idx val="5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F22-4690-8457-D8CCF83E7C2A}"/>
              </c:ext>
            </c:extLst>
          </c:dPt>
          <c:dPt>
            <c:idx val="6"/>
            <c:spPr>
              <a:solidFill>
                <a:schemeClr val="accent1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575-419A-B3FD-FDB5B69513D0}"/>
              </c:ext>
            </c:extLst>
          </c:dPt>
          <c:dLbls>
            <c:dLbl>
              <c:idx val="0"/>
              <c:layout>
                <c:manualLayout>
                  <c:x val="-5.8844136240295076E-3"/>
                  <c:y val="-5.6800476814728431E-3"/>
                </c:manualLayout>
              </c:layout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575-419A-B3FD-FDB5B69513D0}"/>
                </c:ext>
              </c:extLst>
            </c:dLbl>
            <c:dLbl>
              <c:idx val="2"/>
              <c:layout>
                <c:manualLayout>
                  <c:x val="1.8894397312236667E-2"/>
                  <c:y val="1.1990305181630203E-3"/>
                </c:manualLayout>
              </c:layout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F22-4690-8457-D8CCF83E7C2A}"/>
                </c:ext>
              </c:extLst>
            </c:dLbl>
            <c:dLbl>
              <c:idx val="3"/>
              <c:layout>
                <c:manualLayout>
                  <c:x val="2.036598104194379E-2"/>
                  <c:y val="1.2768548256121623E-2"/>
                </c:manualLayout>
              </c:layout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575-419A-B3FD-FDB5B69513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Нецензурная лексика</c:v>
                </c:pt>
                <c:pt idx="1">
                  <c:v>Оружие</c:v>
                </c:pt>
                <c:pt idx="2">
                  <c:v>Жестокость и насилие</c:v>
                </c:pt>
                <c:pt idx="3">
                  <c:v>Азартные игры</c:v>
                </c:pt>
                <c:pt idx="4">
                  <c:v>Алкоголь, табак, наркотики</c:v>
                </c:pt>
                <c:pt idx="5">
                  <c:v>Контент для взрослых</c:v>
                </c:pt>
                <c:pt idx="6">
                  <c:v>Безвредный контент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1.9</c:v>
                </c:pt>
                <c:pt idx="1">
                  <c:v>2.2200000000000002</c:v>
                </c:pt>
                <c:pt idx="2">
                  <c:v>3.12</c:v>
                </c:pt>
                <c:pt idx="3">
                  <c:v>4.07</c:v>
                </c:pt>
                <c:pt idx="4">
                  <c:v>10.29</c:v>
                </c:pt>
                <c:pt idx="5">
                  <c:v>10.639999999999999</c:v>
                </c:pt>
                <c:pt idx="6">
                  <c:v>67.760000000000005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75-419A-B3FD-FDB5B69513D0}"/>
            </c:ext>
          </c:extLst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307945770813906E-2"/>
          <c:y val="0.74963832922350171"/>
          <c:w val="0.81514415795092632"/>
          <c:h val="0.23616864223565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12.01.2019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pPr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ctrTitle"/>
          </p:nvPr>
        </p:nvSpPr>
        <p:spPr>
          <a:xfrm>
            <a:off x="3035500" y="2331519"/>
            <a:ext cx="6108500" cy="1901592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  <a:t>ПРОЕКТИРОВАНИЕ И РАЗРАБОТКА ВЕБ-ФИЛЬТРА ДЛЯ ОБЕСПЕЧЕНИЯ КОНТРОЛЯ ДОСТУПА К СЕТЕВЫМ РЕСУРСАМ</a:t>
            </a:r>
            <a:r>
              <a:rPr lang="en-US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</a:br>
            <a:r>
              <a:rPr lang="ru-RU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</a:br>
            <a: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  <a:t>Выпускная квалификационная работа</a:t>
            </a:r>
            <a:b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  <a:ea typeface="+mn-ea"/>
                <a:cs typeface="+mn-cs"/>
              </a:rPr>
            </a:br>
            <a:endParaRPr lang="ru-RU" sz="1600" dirty="0">
              <a:solidFill>
                <a:schemeClr val="bg1"/>
              </a:solidFill>
              <a:latin typeface="Elektra Text Pro" panose="02000503030000020004" pitchFamily="50" charset="-52"/>
              <a:ea typeface="+mn-ea"/>
              <a:cs typeface="+mn-cs"/>
            </a:endParaRPr>
          </a:p>
        </p:txBody>
      </p:sp>
      <p:sp>
        <p:nvSpPr>
          <p:cNvPr id="1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17261" y="4513807"/>
            <a:ext cx="4535834" cy="2239690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 студент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6 курса группы 6642-100501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 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r"/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Бизин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Дмитрий Алексеевич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Доцент Федина М.Е</a:t>
            </a:r>
            <a: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.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Консультант</a:t>
            </a:r>
          </a:p>
          <a:p>
            <a:pPr algn="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Старший преподаватель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Бурлов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С.А.</a:t>
            </a:r>
            <a: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</a:p>
          <a:p>
            <a:endParaRPr lang="ru-RU" sz="16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2886076" y="1546759"/>
            <a:ext cx="7120220" cy="1139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Институт информатики, математики и электроники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Факультет математики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безопасности информационных систем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Специальность </a:t>
            </a:r>
            <a:r>
              <a:rPr lang="ru-RU" sz="1600" dirty="0">
                <a:solidFill>
                  <a:schemeClr val="bg1"/>
                </a:solidFill>
                <a:latin typeface="Elektra Text Pro" panose="02000503030000020004" pitchFamily="50" charset="-52"/>
              </a:rPr>
              <a:t>«Компьютерная безопасность»</a:t>
            </a:r>
          </a:p>
        </p:txBody>
      </p:sp>
    </p:spTree>
    <p:extLst>
      <p:ext uri="{BB962C8B-B14F-4D97-AF65-F5344CB8AC3E}">
        <p14:creationId xmlns:p14="http://schemas.microsoft.com/office/powerpoint/2010/main" xmlns="" val="1956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НАИВНЫЙ БАЙЕСОВСКИЙ КЛАССИФИКАТОР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Вероятностный алгоритм </a:t>
            </a:r>
            <a:r>
              <a:rPr lang="ru-RU" sz="3200" dirty="0" smtClean="0"/>
              <a:t>классификации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Относится к категории алгоритмов машинного обучения с </a:t>
            </a:r>
            <a:r>
              <a:rPr lang="ru-RU" sz="3200" dirty="0" smtClean="0"/>
              <a:t>учителем</a:t>
            </a:r>
            <a:r>
              <a:rPr lang="en-US" sz="3200" dirty="0" smtClean="0"/>
              <a:t>.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Обучающая выборка –</a:t>
            </a:r>
            <a:r>
              <a:rPr lang="en-US" sz="3200" dirty="0"/>
              <a:t> </a:t>
            </a:r>
            <a:r>
              <a:rPr lang="ru-RU" sz="3200" dirty="0"/>
              <a:t>это </a:t>
            </a:r>
            <a:r>
              <a:rPr lang="ru-RU" sz="3200" dirty="0" smtClean="0"/>
              <a:t>ассоциативный массив: </a:t>
            </a:r>
            <a:r>
              <a:rPr lang="ru-RU" sz="3200" dirty="0"/>
              <a:t>ключевое слово -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ru-RU" sz="3200" dirty="0" smtClean="0"/>
              <a:t>категория</a:t>
            </a:r>
            <a:r>
              <a:rPr lang="en-US" sz="3200" dirty="0" smtClean="0"/>
              <a:t>.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На вход алгоритму передается </a:t>
            </a:r>
            <a:r>
              <a:rPr lang="ru-RU" sz="3200" dirty="0" smtClean="0"/>
              <a:t>текст (список обработанных слов)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Алгоритм возвращает </a:t>
            </a:r>
            <a:r>
              <a:rPr lang="ru-RU" sz="3200" dirty="0" smtClean="0"/>
              <a:t>ассоциативный массив: </a:t>
            </a:r>
            <a:r>
              <a:rPr lang="ru-RU" sz="3200" dirty="0"/>
              <a:t>категория </a:t>
            </a:r>
            <a:r>
              <a:rPr lang="en-US" sz="3200" dirty="0"/>
              <a:t>-&gt; </a:t>
            </a:r>
            <a:r>
              <a:rPr lang="ru-RU" sz="3200" dirty="0"/>
              <a:t>вероятность попадания текста в эту </a:t>
            </a:r>
            <a:r>
              <a:rPr lang="ru-RU" sz="3200" dirty="0" smtClean="0"/>
              <a:t>категорию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35841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НАИВНЫЙ БАЙЕСОВСКИЙ КЛАССИФИКАТОР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314599" y="1131579"/>
                <a:ext cx="8411390" cy="474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sz="2800" dirty="0"/>
                  <a:t> – вероятность того, что документ </a:t>
                </a:r>
                <a:r>
                  <a:rPr lang="en-US" sz="2800" i="1" dirty="0"/>
                  <a:t>d</a:t>
                </a:r>
                <a:r>
                  <a:rPr lang="en-US" sz="2800" dirty="0"/>
                  <a:t> (</a:t>
                </a:r>
                <a:r>
                  <a:rPr lang="ru-RU" sz="2800" dirty="0"/>
                  <a:t>множество слов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веб-страницы</a:t>
                </a:r>
                <a:r>
                  <a:rPr lang="en-US" sz="2800" dirty="0"/>
                  <a:t>)</a:t>
                </a:r>
                <a:r>
                  <a:rPr lang="ru-RU" sz="2800" dirty="0"/>
                  <a:t> принадлежит категории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Задача найти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Для вычисления используется формула Байеса: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«Наивное» предположение о попарной независимости слов документа </a:t>
                </a:r>
                <a:r>
                  <a:rPr lang="en-US" sz="2800" dirty="0"/>
                  <a:t>=&gt;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/>
                  <a:t>.</a:t>
                </a:r>
                <a:endParaRPr lang="ru-RU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9" y="1131579"/>
                <a:ext cx="8411390" cy="4740465"/>
              </a:xfrm>
              <a:prstGeom prst="rect">
                <a:avLst/>
              </a:prstGeom>
              <a:blipFill>
                <a:blip r:embed="rId2" cstate="print"/>
                <a:stretch>
                  <a:fillRect l="-1305" t="-1287" b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227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РЕАЛИЗАЦИЯ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1039247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Серверная часть контент-фильтра написана </a:t>
            </a:r>
            <a:r>
              <a:rPr lang="ru-RU" sz="3200" dirty="0"/>
              <a:t>на </a:t>
            </a:r>
            <a:r>
              <a:rPr lang="en-US" sz="3200" i="1" dirty="0" smtClean="0"/>
              <a:t>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Многопоточный режим работы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Работа контент-фильтра как прокси реализована на </a:t>
            </a:r>
            <a:r>
              <a:rPr lang="en-US" sz="3200" i="1" dirty="0"/>
              <a:t>TCP</a:t>
            </a:r>
            <a:r>
              <a:rPr lang="en-US" sz="3200" dirty="0"/>
              <a:t>-</a:t>
            </a:r>
            <a:r>
              <a:rPr lang="ru-RU" sz="3200" dirty="0" smtClean="0"/>
              <a:t>сокетах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Работа контент-фильтра как веб-сервера реализована при помощи </a:t>
            </a:r>
            <a:r>
              <a:rPr lang="en-US" sz="3200" i="1" dirty="0"/>
              <a:t>Java </a:t>
            </a:r>
            <a:r>
              <a:rPr lang="en-US" sz="3200" i="1" dirty="0" smtClean="0"/>
              <a:t>Servlets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Используется встраиваемая</a:t>
            </a:r>
            <a:r>
              <a:rPr lang="en-US" sz="3200" dirty="0" smtClean="0"/>
              <a:t> </a:t>
            </a:r>
            <a:r>
              <a:rPr lang="ru-RU" sz="3200" dirty="0"/>
              <a:t>база данных</a:t>
            </a:r>
            <a:r>
              <a:rPr lang="en-US" sz="3200" i="1" dirty="0"/>
              <a:t> </a:t>
            </a:r>
            <a:r>
              <a:rPr lang="en-US" sz="3200" i="1" dirty="0" smtClean="0"/>
              <a:t>H2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Веб-консоль написана на </a:t>
            </a:r>
            <a:r>
              <a:rPr lang="en-US" sz="3200" i="1" dirty="0" smtClean="0"/>
              <a:t>JavaScript</a:t>
            </a:r>
            <a:r>
              <a:rPr lang="ru-RU" sz="3200" i="1" dirty="0" smtClean="0"/>
              <a:t>.</a:t>
            </a:r>
            <a:endParaRPr lang="ru-RU" sz="32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2355" y="1585924"/>
            <a:ext cx="1863634" cy="18636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6891" y="4989735"/>
            <a:ext cx="2857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РАЗВЕРТЫВАНИЯ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95" y="1477749"/>
            <a:ext cx="8572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18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ПОСЛЕДОВАТЕЛЬНОСТИ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 descr="SequenceDiagra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817" y="1137147"/>
            <a:ext cx="8811578" cy="49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18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ВОЗМОЖНОСТИ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62655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Ф</a:t>
            </a:r>
            <a:r>
              <a:rPr lang="ru-RU" sz="3600" dirty="0" smtClean="0"/>
              <a:t>ункционал </a:t>
            </a:r>
            <a:r>
              <a:rPr lang="ru-RU" sz="3600" dirty="0"/>
              <a:t>фильтрации по </a:t>
            </a:r>
            <a:r>
              <a:rPr lang="en-US" sz="3600" i="1" dirty="0" smtClean="0"/>
              <a:t>IP/URL</a:t>
            </a:r>
            <a:r>
              <a:rPr lang="ru-RU" sz="3600" i="1" dirty="0" smtClean="0"/>
              <a:t>.</a:t>
            </a:r>
            <a:endParaRPr lang="ru-RU" sz="3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Фильтрация </a:t>
            </a:r>
            <a:r>
              <a:rPr lang="ru-RU" sz="3600" dirty="0"/>
              <a:t>контента «на лету» </a:t>
            </a:r>
            <a:r>
              <a:rPr lang="ru-RU" sz="3600" dirty="0" smtClean="0"/>
              <a:t>по содержимому </a:t>
            </a:r>
            <a:r>
              <a:rPr lang="ru-RU" sz="3600" dirty="0"/>
              <a:t>с </a:t>
            </a:r>
            <a:r>
              <a:rPr lang="ru-RU" sz="3600" dirty="0" smtClean="0"/>
              <a:t>использованием байесовского классификатора.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Веб-интерфейс </a:t>
            </a:r>
            <a:r>
              <a:rPr lang="ru-RU" sz="3600" dirty="0"/>
              <a:t>управления </a:t>
            </a:r>
            <a:r>
              <a:rPr lang="ru-RU" sz="3600" dirty="0" smtClean="0"/>
              <a:t>контент-фильтром.</a:t>
            </a: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Работа </a:t>
            </a:r>
            <a:r>
              <a:rPr lang="ru-RU" sz="3600" dirty="0"/>
              <a:t>веб-фильтра по протоколу </a:t>
            </a:r>
            <a:r>
              <a:rPr lang="en-US" sz="3600" i="1" dirty="0"/>
              <a:t>HTTPS</a:t>
            </a:r>
            <a:r>
              <a:rPr lang="en-US" sz="3600" dirty="0"/>
              <a:t> </a:t>
            </a:r>
            <a:r>
              <a:rPr lang="ru-RU" sz="3600" dirty="0"/>
              <a:t>с использованием технологии </a:t>
            </a:r>
            <a:r>
              <a:rPr lang="en-US" sz="3600" i="1" dirty="0"/>
              <a:t>Trusted </a:t>
            </a:r>
            <a:r>
              <a:rPr lang="en-US" sz="3600" i="1" dirty="0" smtClean="0"/>
              <a:t>MITM.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10186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15056"/>
            <a:ext cx="84113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 результате работы была достигнута поставленная цель: </a:t>
            </a:r>
            <a:r>
              <a:rPr lang="ru-RU" sz="3200" dirty="0" smtClean="0"/>
              <a:t>спроектирован </a:t>
            </a:r>
            <a:r>
              <a:rPr lang="ru-RU" sz="3200" dirty="0"/>
              <a:t>и </a:t>
            </a:r>
            <a:r>
              <a:rPr lang="ru-RU" sz="3200" dirty="0" smtClean="0"/>
              <a:t>разработан </a:t>
            </a:r>
            <a:r>
              <a:rPr lang="ru-RU" sz="3200" dirty="0" err="1" smtClean="0"/>
              <a:t>веб-фильтр</a:t>
            </a:r>
            <a:r>
              <a:rPr lang="ru-RU" sz="3200" dirty="0" smtClean="0"/>
              <a:t> </a:t>
            </a:r>
            <a:r>
              <a:rPr lang="ru-RU" sz="3200" dirty="0"/>
              <a:t>для обеспечения контроля доступа к </a:t>
            </a:r>
            <a:r>
              <a:rPr lang="ru-RU" sz="3200" dirty="0" smtClean="0"/>
              <a:t>веб-ресурсам</a:t>
            </a:r>
            <a:r>
              <a:rPr lang="en-US" sz="3200" dirty="0" smtClean="0"/>
              <a:t>.</a:t>
            </a:r>
            <a:endParaRPr lang="ru-RU" sz="3200" dirty="0"/>
          </a:p>
          <a:p>
            <a:r>
              <a:rPr lang="ru-RU" sz="3200" dirty="0" smtClean="0"/>
              <a:t>Для этого </a:t>
            </a:r>
            <a:r>
              <a:rPr lang="ru-RU" sz="3200" dirty="0"/>
              <a:t>были выполнены поставленные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проанализирована предметная область и текущие решения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спроектирован веб-фильтр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разработан веб-фильтр и протестирована его </a:t>
            </a:r>
            <a:r>
              <a:rPr lang="ru-RU" sz="3200" dirty="0" smtClean="0"/>
              <a:t>работа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664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xmlns="" val="700683847"/>
              </p:ext>
            </p:extLst>
          </p:nvPr>
        </p:nvGraphicFramePr>
        <p:xfrm>
          <a:off x="729411" y="849086"/>
          <a:ext cx="7807235" cy="536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68" y="823560"/>
            <a:ext cx="84113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Цель: проектирование и разработка веб-фильтра для обеспечения контроля доступа к </a:t>
            </a:r>
            <a:r>
              <a:rPr lang="ru-RU" sz="3200" dirty="0" smtClean="0"/>
              <a:t>веб-ресурсам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/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анализ предметной области и текущих </a:t>
            </a:r>
            <a:r>
              <a:rPr lang="ru-RU" sz="3200" dirty="0" smtClean="0"/>
              <a:t>решений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проектирование веб-фильтра (выбор используемых технологий, в том числе выбор алгоритма классификации текста)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разработка веб-фильтра и тестирование его </a:t>
            </a:r>
            <a:r>
              <a:rPr lang="ru-RU" sz="3200" dirty="0" smtClean="0"/>
              <a:t>работы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ПОНЯТИЕ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Веб-фильтр (контент-фильтр) – это программное или программно-аппаратное устройство, которое ограничивает доступ к веб-сайтам на основании анализа их содержимого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 данной работе будет рассмотрена программная реализация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 своей сути контент-фильтр – это веб прокси-сервер, который перехватывает </a:t>
            </a:r>
            <a:r>
              <a:rPr lang="en-US" sz="3200" i="1" dirty="0" smtClean="0"/>
              <a:t>HTTP</a:t>
            </a:r>
            <a:r>
              <a:rPr lang="ru-RU" sz="3200" i="1" dirty="0" smtClean="0"/>
              <a:t>/</a:t>
            </a:r>
            <a:r>
              <a:rPr lang="en-US" sz="3200" i="1" dirty="0" smtClean="0"/>
              <a:t>HTTPS</a:t>
            </a:r>
            <a:r>
              <a:rPr lang="ru-RU" sz="3200" dirty="0" smtClean="0"/>
              <a:t>-запросы и анализирует их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31325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ОБЩАЯ СХЕМА РАБОТЫ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836" y="1900024"/>
            <a:ext cx="880232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5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СХЕМА ПРИМЕНЕНИЯ </a:t>
            </a:r>
            <a:r>
              <a:rPr lang="en-US" i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TRUSTED MITM</a:t>
            </a:r>
            <a:endParaRPr lang="ru-RU" i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314" y="906574"/>
            <a:ext cx="7619048" cy="519047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660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КОНТЕНТНОЙ ФИЛЬТРАЦИИ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5" y="1239654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Методы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фильтрация с использованием справочника ключевых слов</a:t>
            </a:r>
            <a:r>
              <a:rPr lang="en-US" sz="3200" dirty="0" smtClean="0"/>
              <a:t>;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фильтрация на основе списков </a:t>
            </a:r>
            <a:r>
              <a:rPr lang="en-US" sz="3200" i="1" dirty="0"/>
              <a:t>IP/URL</a:t>
            </a:r>
            <a:r>
              <a:rPr lang="ru-RU" sz="3200" dirty="0"/>
              <a:t> (черные списки)</a:t>
            </a:r>
            <a:r>
              <a:rPr lang="en-US" sz="3200" i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динамическая </a:t>
            </a:r>
            <a:r>
              <a:rPr lang="ru-RU" sz="3200" dirty="0" smtClean="0"/>
              <a:t>фильтрация</a:t>
            </a:r>
            <a:r>
              <a:rPr lang="en-US" sz="3200" dirty="0" smtClean="0"/>
              <a:t>.</a:t>
            </a:r>
          </a:p>
          <a:p>
            <a:r>
              <a:rPr lang="ru-RU" sz="3200" dirty="0"/>
              <a:t>На практике обычно применяется совокупность методов для обеспечения лучших </a:t>
            </a:r>
            <a:r>
              <a:rPr lang="ru-RU" sz="3200" dirty="0" smtClean="0"/>
              <a:t>результатов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5218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КАТЕГОРИЗАЦИЯ РЕСУРСОВ СЕТИ ИНТЕРНЕТ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4" y="962655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Категории задаются разработчиком системы контентной </a:t>
            </a:r>
            <a:r>
              <a:rPr lang="ru-RU" sz="3600" dirty="0" smtClean="0"/>
              <a:t>фильтрации</a:t>
            </a:r>
            <a:r>
              <a:rPr lang="en-US" sz="3600" dirty="0" smtClean="0"/>
              <a:t>.</a:t>
            </a:r>
          </a:p>
          <a:p>
            <a:r>
              <a:rPr lang="ru-RU" sz="3600" dirty="0"/>
              <a:t>Способы категоризации: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использование регулярно обновляемых баз данных </a:t>
            </a:r>
            <a:r>
              <a:rPr lang="ru-RU" sz="3600" dirty="0" smtClean="0"/>
              <a:t>категорированных </a:t>
            </a:r>
            <a:r>
              <a:rPr lang="ru-RU" sz="3600" dirty="0"/>
              <a:t>ресурсов</a:t>
            </a:r>
            <a:r>
              <a:rPr lang="en-US" sz="3600" dirty="0" smtClean="0"/>
              <a:t>;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категоризация контента «на лету»</a:t>
            </a:r>
            <a:r>
              <a:rPr lang="en-US" sz="3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использование </a:t>
            </a:r>
            <a:r>
              <a:rPr lang="ru-RU" sz="3600" dirty="0" smtClean="0"/>
              <a:t>информации о категории сайта, </a:t>
            </a:r>
            <a:r>
              <a:rPr lang="ru-RU" sz="3600" dirty="0"/>
              <a:t>предоставляемой самим </a:t>
            </a:r>
            <a:r>
              <a:rPr lang="ru-RU" sz="3600" dirty="0" smtClean="0"/>
              <a:t>сайтом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4010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ЗАДАЧА КЛАССИФИКАЦИИ ТЕКСТА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314599" y="1306339"/>
                <a:ext cx="8411390" cy="439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 – множество документов,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 – множество заранее заданных </a:t>
                </a:r>
                <a:r>
                  <a:rPr lang="ru-RU" sz="3200" dirty="0" smtClean="0"/>
                  <a:t>категорий</a:t>
                </a:r>
                <a:r>
                  <a:rPr lang="en-US" sz="32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Неизвестная целевая функция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Ф: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sz="3200" dirty="0"/>
                  <a:t> задается формулой: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0, если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1,если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Требуется построить классификатор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</m:acc>
                  </m:oMath>
                </a14:m>
                <a:r>
                  <a:rPr lang="ru-RU" sz="3200" dirty="0"/>
                  <a:t>, максимально близкий к </a:t>
                </a:r>
                <a:r>
                  <a:rPr lang="ru-RU" sz="3200" dirty="0" smtClean="0"/>
                  <a:t>Ф</a:t>
                </a:r>
                <a:r>
                  <a:rPr lang="en-US" sz="3200" dirty="0"/>
                  <a:t>.</a:t>
                </a:r>
                <a:endParaRPr lang="ru-RU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9" y="1306339"/>
                <a:ext cx="8411390" cy="4390946"/>
              </a:xfrm>
              <a:prstGeom prst="rect">
                <a:avLst/>
              </a:prstGeom>
              <a:blipFill>
                <a:blip r:embed="rId2" cstate="print"/>
                <a:stretch>
                  <a:fillRect l="-1668" t="-1664" r="-1015" b="-3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661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460</Words>
  <Application>Microsoft Office PowerPoint</Application>
  <PresentationFormat>Экран (4:3)</PresentationFormat>
  <Paragraphs>91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ПРОЕКТИРОВАНИЕ И РАЗРАБОТКА ВЕБ-ФИЛЬТРА ДЛЯ ОБЕСПЕЧЕНИЯ КОНТРОЛЯ ДОСТУПА К СЕТЕВЫМ РЕСУРСАМ  Выпускная квалификационная работа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</cp:lastModifiedBy>
  <cp:revision>91</cp:revision>
  <dcterms:created xsi:type="dcterms:W3CDTF">2016-03-09T10:31:39Z</dcterms:created>
  <dcterms:modified xsi:type="dcterms:W3CDTF">2019-01-12T07:19:33Z</dcterms:modified>
</cp:coreProperties>
</file>