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80F4450-33CB-4340-9067-ADE0758A105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/>
    </p:cSldViewPr>
  </p:slideViewPr>
  <p:outlineViewPr>
    <p:cViewPr>
      <p:scale>
        <a:sx n="33" d="100"/>
        <a:sy n="33" d="100"/>
      </p:scale>
      <p:origin x="0" y="-67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9CAE-21E7-4E13-8CFD-F846C3BDEA47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5CF2-C244-436A-AF92-DFB27030B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6CE3A0D3-11C0-4218-826D-05D3D9912C1F}" type="datetime1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26A9-429B-4827-9938-D8FC26BFC5B9}" type="datetime1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0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75A-6B72-441B-84AD-470ED9052699}" type="datetime1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514B-042C-453C-A56D-B30DCB0B24B6}" type="datetime1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4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30DF-1054-47DC-B59A-273C5262839E}" type="datetime1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6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AC7-122A-40EF-A5D8-9157F5AFC634}" type="datetime1">
              <a:rPr lang="ru-RU" smtClean="0"/>
              <a:t>04.12.2018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EFFE-A5A7-41C1-ACB0-1BD5D3BF6AFE}" type="datetime1">
              <a:rPr lang="ru-RU" smtClean="0"/>
              <a:t>04.12.2018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8D3C-1F67-4C11-96BA-B2B3A2C7659C}" type="datetime1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4623-CFB1-42B8-993B-8A45B33DE479}" type="datetime1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0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8AF8D699-DD03-4CB4-928C-5019108BC414}" type="datetime1">
              <a:rPr lang="ru-RU" smtClean="0"/>
              <a:t>04.12.2018</a:t>
            </a:fld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DDC8-5C66-4EB4-8EA8-F92E0D313217}" type="datetime1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0D31-CEE4-4AF2-B379-AE6F074CFC71}" type="datetime1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9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04F0-FD3D-445A-9F8A-EA8888D7BCAD}" type="datetime1">
              <a:rPr lang="ru-RU" smtClean="0"/>
              <a:t>04.12.2018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64CF-661A-4293-AF93-D22D19D6059B}" type="datetime1">
              <a:rPr lang="ru-RU" smtClean="0"/>
              <a:t>04.12.2018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7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569C-F533-4640-A0F0-ABBE87EC8E22}" type="datetime1">
              <a:rPr lang="ru-RU" smtClean="0"/>
              <a:t>04.12.2018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43AC-6FEB-4281-B0A2-862F882D8863}" type="datetime1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B4-D773-4C88-8280-304BDB61AD94}" type="datetime1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9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2DC0-7E56-4418-A0C4-B2612185CCB6}" type="datetime1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40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02774" y="374837"/>
            <a:ext cx="62657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МИНИСТЕРСТВО ОБРАЗОВАНИЯ И НАУКИ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РОССИЙСКОЙ ФЕДЕРАЦИИ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федеральное государственное автономное образовательное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учреждение высшего образования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«Самарский национальный исследовательский университет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имени академика С.П. Королева»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 институт информатики, математики и электроники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факультет математики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28451" y="26961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1400" dirty="0">
                <a:latin typeface="+mj-lt"/>
              </a:rPr>
              <a:t>Кафедра безопасности информационных систем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  <a:p>
            <a:pPr algn="r"/>
            <a:r>
              <a:rPr lang="ru-RU" sz="1400" dirty="0">
                <a:latin typeface="+mj-lt"/>
              </a:rPr>
              <a:t>Специальность «Компьютерная безопасность»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80756" y="3597602"/>
            <a:ext cx="5787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Проектирование и разработка веб-фильтра для обеспечения контроля доступа к сетевым ресурсам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535633" y="5053096"/>
            <a:ext cx="4353141" cy="1885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ru-RU" sz="1400" spc="150" dirty="0">
                <a:latin typeface="+mj-lt"/>
              </a:rPr>
              <a:t>Выполнил студент</a:t>
            </a:r>
          </a:p>
          <a:p>
            <a:pPr lvl="0" algn="r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en-US" sz="1400" spc="-1" dirty="0">
                <a:latin typeface="+mj-lt"/>
              </a:rPr>
              <a:t>6</a:t>
            </a:r>
            <a:r>
              <a:rPr lang="ru-RU" sz="1400" spc="-1" dirty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1400" spc="-1" dirty="0">
                <a:latin typeface="+mj-lt"/>
              </a:rPr>
              <a:t>курса </a:t>
            </a:r>
            <a:r>
              <a:rPr lang="en-US" sz="1400" dirty="0">
                <a:latin typeface="+mj-lt"/>
              </a:rPr>
              <a:t>6642-100501D</a:t>
            </a:r>
            <a:r>
              <a:rPr lang="ru-RU" sz="1400" spc="-1" dirty="0">
                <a:latin typeface="+mj-lt"/>
              </a:rPr>
              <a:t> группы</a:t>
            </a:r>
          </a:p>
          <a:p>
            <a:pPr algn="r"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ru-RU" sz="1400" spc="-1" dirty="0" err="1">
                <a:latin typeface="+mj-lt"/>
              </a:rPr>
              <a:t>Бизин</a:t>
            </a:r>
            <a:r>
              <a:rPr lang="ru-RU" sz="1400" spc="-1" dirty="0">
                <a:latin typeface="+mj-lt"/>
              </a:rPr>
              <a:t> Дмитрий Алексеевич</a:t>
            </a:r>
          </a:p>
          <a:p>
            <a:pPr marL="162000" indent="-162000" defTabSz="685800">
              <a:lnSpc>
                <a:spcPct val="90000"/>
              </a:lnSpc>
              <a:buClr>
                <a:srgbClr val="FFFFFF"/>
              </a:buClr>
              <a:buSzPct val="45000"/>
              <a:defRPr/>
            </a:pPr>
            <a:r>
              <a:rPr lang="ru-RU" sz="1400" spc="-1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marL="162000" indent="-162000" algn="r" defTabSz="685800">
              <a:lnSpc>
                <a:spcPct val="90000"/>
              </a:lnSpc>
              <a:buClr>
                <a:srgbClr val="FFFFFF"/>
              </a:buClr>
              <a:buSzPct val="45000"/>
              <a:defRPr/>
            </a:pPr>
            <a:r>
              <a:rPr lang="ru-RU" sz="1400" spc="-1" dirty="0">
                <a:latin typeface="+mj-lt"/>
              </a:rPr>
              <a:t>Научный руководитель</a:t>
            </a:r>
            <a:endParaRPr lang="ru-RU" sz="1400" dirty="0">
              <a:latin typeface="+mj-lt"/>
            </a:endParaRPr>
          </a:p>
          <a:p>
            <a:pPr algn="r"/>
            <a:r>
              <a:rPr lang="ru-RU" sz="1400" dirty="0">
                <a:latin typeface="+mj-lt"/>
              </a:rPr>
              <a:t>старший преподаватель кафедры БИС</a:t>
            </a:r>
          </a:p>
          <a:p>
            <a:pPr algn="r"/>
            <a:r>
              <a:rPr lang="ru-RU" sz="1400" dirty="0" err="1">
                <a:latin typeface="+mj-lt"/>
              </a:rPr>
              <a:t>Бурлов</a:t>
            </a:r>
            <a:r>
              <a:rPr lang="ru-RU" sz="1400" dirty="0">
                <a:latin typeface="+mj-lt"/>
              </a:rPr>
              <a:t> Сергей Александрович</a:t>
            </a:r>
          </a:p>
          <a:p>
            <a:pPr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ru-RU" sz="1400" spc="150" dirty="0">
              <a:latin typeface="+mj-lt"/>
            </a:endParaRPr>
          </a:p>
          <a:p>
            <a:pPr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ru-RU" sz="1400" spc="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57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60" y="639018"/>
            <a:ext cx="7429499" cy="6167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задача классификации текста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0436" y="1439142"/>
                <a:ext cx="7897091" cy="437825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</a:t>
                </a:r>
                <a:r>
                  <a:rPr lang="ru-RU" dirty="0" smtClean="0"/>
                  <a:t> множество документов,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множество заранее заданных категорий</a:t>
                </a:r>
                <a:endParaRPr lang="ru-RU" dirty="0"/>
              </a:p>
              <a:p>
                <a:r>
                  <a:rPr lang="ru-RU" dirty="0"/>
                  <a:t>Н</a:t>
                </a:r>
                <a:r>
                  <a:rPr lang="ru-RU" dirty="0" smtClean="0"/>
                  <a:t>еизвестная </a:t>
                </a:r>
                <a:r>
                  <a:rPr lang="ru-RU" dirty="0"/>
                  <a:t>целевая 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Ф: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задается </a:t>
                </a:r>
                <a:r>
                  <a:rPr lang="ru-RU" dirty="0" smtClean="0"/>
                  <a:t>формулой: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0, если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1,если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r>
                  <a:rPr lang="ru-RU" dirty="0"/>
                  <a:t>Требуется построить классификатор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</m:acc>
                  </m:oMath>
                </a14:m>
                <a:r>
                  <a:rPr lang="ru-RU" dirty="0"/>
                  <a:t>, максимально близкий к </a:t>
                </a:r>
                <a:r>
                  <a:rPr lang="ru-RU" dirty="0" smtClean="0"/>
                  <a:t>Ф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436" y="1439142"/>
                <a:ext cx="7897091" cy="4378252"/>
              </a:xfrm>
              <a:blipFill>
                <a:blip r:embed="rId2"/>
                <a:stretch>
                  <a:fillRect l="-1543" t="-1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2" y="6000752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10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450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690757"/>
            <a:ext cx="7429499" cy="6687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Наивный байесовский классификатор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327" y="1723160"/>
            <a:ext cx="8257308" cy="4037560"/>
          </a:xfrm>
        </p:spPr>
        <p:txBody>
          <a:bodyPr>
            <a:noAutofit/>
          </a:bodyPr>
          <a:lstStyle/>
          <a:p>
            <a:r>
              <a:rPr lang="ru-RU" dirty="0"/>
              <a:t>Вероятностный алгоритм классификации</a:t>
            </a:r>
          </a:p>
          <a:p>
            <a:r>
              <a:rPr lang="ru-RU" dirty="0"/>
              <a:t>Относится к категории алгоритмов машинного обучения с </a:t>
            </a:r>
            <a:r>
              <a:rPr lang="ru-RU" dirty="0" smtClean="0"/>
              <a:t>учителем</a:t>
            </a:r>
          </a:p>
          <a:p>
            <a:r>
              <a:rPr lang="ru-RU" dirty="0" smtClean="0"/>
              <a:t>Обучающая </a:t>
            </a:r>
            <a:r>
              <a:rPr lang="ru-RU" dirty="0"/>
              <a:t>выборка –</a:t>
            </a:r>
            <a:r>
              <a:rPr lang="en-US" dirty="0"/>
              <a:t> </a:t>
            </a:r>
            <a:r>
              <a:rPr lang="ru-RU" dirty="0"/>
              <a:t>это карта (отображение) ключевое слово -</a:t>
            </a:r>
            <a:r>
              <a:rPr lang="en-US" dirty="0"/>
              <a:t>&gt;</a:t>
            </a:r>
            <a:r>
              <a:rPr lang="ru-RU" dirty="0"/>
              <a:t> категория</a:t>
            </a:r>
          </a:p>
          <a:p>
            <a:r>
              <a:rPr lang="ru-RU" dirty="0"/>
              <a:t>На вход алгоритму передается </a:t>
            </a:r>
            <a:r>
              <a:rPr lang="ru-RU" dirty="0" smtClean="0"/>
              <a:t>текст</a:t>
            </a:r>
          </a:p>
          <a:p>
            <a:r>
              <a:rPr lang="ru-RU" dirty="0" smtClean="0"/>
              <a:t>Алгоритм </a:t>
            </a:r>
            <a:r>
              <a:rPr lang="ru-RU" dirty="0"/>
              <a:t>возвращает карту категория </a:t>
            </a:r>
            <a:r>
              <a:rPr lang="en-US" dirty="0"/>
              <a:t>-&gt; </a:t>
            </a:r>
            <a:r>
              <a:rPr lang="ru-RU" dirty="0"/>
              <a:t>вероятность попадания </a:t>
            </a:r>
            <a:r>
              <a:rPr lang="ru-RU" dirty="0" smtClean="0"/>
              <a:t>текста в эту категорию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5971201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11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922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290985"/>
            <a:ext cx="7429499" cy="106727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Наивный байесовский классификатор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166304"/>
            <a:ext cx="578317" cy="365125"/>
          </a:xfrm>
        </p:spPr>
        <p:txBody>
          <a:bodyPr/>
          <a:lstStyle/>
          <a:p>
            <a:fld id="{1C4D5114-E5B0-41F9-82DF-C29AB2C90EE3}" type="slidenum">
              <a:rPr lang="ru-RU" sz="1600"/>
              <a:t>12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93564" y="1254035"/>
                <a:ext cx="7980614" cy="5146483"/>
              </a:xfrm>
            </p:spPr>
            <p:txBody>
              <a:bodyPr>
                <a:noAutofit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dirty="0" smtClean="0"/>
                  <a:t> – вероятность того, что документ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(</a:t>
                </a:r>
                <a:r>
                  <a:rPr lang="ru-RU" dirty="0" smtClean="0"/>
                  <a:t>множество слов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веб-страницы</a:t>
                </a:r>
                <a:r>
                  <a:rPr lang="en-US" dirty="0" smtClean="0"/>
                  <a:t>)</a:t>
                </a:r>
                <a:r>
                  <a:rPr lang="ru-RU" dirty="0" smtClean="0"/>
                  <a:t> принадлежит категории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Задача найти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Для вычисления используется формула Байеса: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«Наивное» предположение о попарной независимости слов документа </a:t>
                </a:r>
                <a:r>
                  <a:rPr lang="en-US" dirty="0" smtClean="0"/>
                  <a:t>=&gt;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93564" y="1254035"/>
                <a:ext cx="7980614" cy="5146483"/>
              </a:xfrm>
              <a:blipFill>
                <a:blip r:embed="rId2"/>
                <a:stretch>
                  <a:fillRect l="-2977" t="-1777" b="-17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95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570321"/>
            <a:ext cx="7429499" cy="606375"/>
          </a:xfrm>
        </p:spPr>
        <p:txBody>
          <a:bodyPr/>
          <a:lstStyle/>
          <a:p>
            <a:pPr algn="ctr"/>
            <a:r>
              <a:rPr lang="ru-RU" dirty="0" smtClean="0"/>
              <a:t>Реализация веб-фильтра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568" y="1317420"/>
            <a:ext cx="8412480" cy="4495551"/>
          </a:xfrm>
        </p:spPr>
        <p:txBody>
          <a:bodyPr>
            <a:noAutofit/>
          </a:bodyPr>
          <a:lstStyle/>
          <a:p>
            <a:r>
              <a:rPr lang="ru-RU" dirty="0"/>
              <a:t>Контент-фильтр написан </a:t>
            </a:r>
            <a:r>
              <a:rPr lang="ru-RU" dirty="0" smtClean="0"/>
              <a:t>на </a:t>
            </a:r>
            <a:r>
              <a:rPr lang="en-US" i="1" dirty="0"/>
              <a:t>Java</a:t>
            </a:r>
            <a:endParaRPr lang="ru-RU" dirty="0"/>
          </a:p>
          <a:p>
            <a:r>
              <a:rPr lang="ru-RU" dirty="0" smtClean="0"/>
              <a:t>Многопоточный</a:t>
            </a:r>
            <a:endParaRPr lang="en-US" dirty="0" smtClean="0"/>
          </a:p>
          <a:p>
            <a:r>
              <a:rPr lang="ru-RU" dirty="0" smtClean="0"/>
              <a:t>Работа </a:t>
            </a:r>
            <a:r>
              <a:rPr lang="ru-RU" dirty="0"/>
              <a:t>контент-фильтра как прокси реализована на </a:t>
            </a:r>
            <a:r>
              <a:rPr lang="en-US" i="1" dirty="0" smtClean="0"/>
              <a:t>TCP</a:t>
            </a:r>
            <a:r>
              <a:rPr lang="en-US" dirty="0" smtClean="0"/>
              <a:t>-</a:t>
            </a:r>
            <a:r>
              <a:rPr lang="ru-RU" dirty="0" smtClean="0"/>
              <a:t>сокетах</a:t>
            </a:r>
            <a:endParaRPr lang="en-US" dirty="0" smtClean="0"/>
          </a:p>
          <a:p>
            <a:r>
              <a:rPr lang="ru-RU" dirty="0" smtClean="0"/>
              <a:t>Управление </a:t>
            </a:r>
            <a:r>
              <a:rPr lang="ru-RU" dirty="0"/>
              <a:t>веб-фильтром реализовано при помощи технологии </a:t>
            </a:r>
            <a:r>
              <a:rPr lang="en-US" i="1" dirty="0"/>
              <a:t>Java </a:t>
            </a:r>
            <a:r>
              <a:rPr lang="en-US" i="1" dirty="0" smtClean="0"/>
              <a:t>Servlets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качестве хранилища настроек и черных списков используется встроенная (</a:t>
            </a:r>
            <a:r>
              <a:rPr lang="en-US" i="1" dirty="0" smtClean="0"/>
              <a:t>embedded</a:t>
            </a:r>
            <a:r>
              <a:rPr lang="ru-RU" dirty="0"/>
              <a:t>)</a:t>
            </a:r>
            <a:r>
              <a:rPr lang="en-US" dirty="0" smtClean="0"/>
              <a:t> </a:t>
            </a:r>
            <a:r>
              <a:rPr lang="ru-RU" dirty="0"/>
              <a:t>база данных</a:t>
            </a:r>
            <a:r>
              <a:rPr lang="en-US" i="1" dirty="0"/>
              <a:t> </a:t>
            </a:r>
            <a:r>
              <a:rPr lang="en-US" i="1" dirty="0" smtClean="0"/>
              <a:t>H2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5969428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397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60" y="700357"/>
            <a:ext cx="7429499" cy="762239"/>
          </a:xfrm>
        </p:spPr>
        <p:txBody>
          <a:bodyPr/>
          <a:lstStyle/>
          <a:p>
            <a:pPr algn="ctr"/>
            <a:r>
              <a:rPr lang="ru-RU" dirty="0" smtClean="0"/>
              <a:t>Реализация веб-фильтра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564" y="1683032"/>
            <a:ext cx="7778489" cy="4089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Возможности веб-фильтра:</a:t>
            </a:r>
          </a:p>
          <a:p>
            <a:r>
              <a:rPr lang="ru-RU" dirty="0"/>
              <a:t>функционал фильтрации по </a:t>
            </a:r>
            <a:r>
              <a:rPr lang="en-US" i="1" dirty="0"/>
              <a:t>IP/URL;</a:t>
            </a:r>
            <a:endParaRPr lang="ru-RU" i="1" dirty="0"/>
          </a:p>
          <a:p>
            <a:r>
              <a:rPr lang="ru-RU" dirty="0"/>
              <a:t>фильтрация контента «на лету» по содержимому с использованием байесовского классификатора</a:t>
            </a:r>
            <a:r>
              <a:rPr lang="en-US" dirty="0"/>
              <a:t>;</a:t>
            </a:r>
          </a:p>
          <a:p>
            <a:r>
              <a:rPr lang="ru-RU" dirty="0"/>
              <a:t>веб-интерфейс управления </a:t>
            </a:r>
            <a:r>
              <a:rPr lang="ru-RU" dirty="0" smtClean="0"/>
              <a:t>контент-фильтром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работа веб-фильтра по протоколу </a:t>
            </a:r>
            <a:r>
              <a:rPr lang="en-US" i="1" dirty="0"/>
              <a:t>HTTPS</a:t>
            </a:r>
            <a:r>
              <a:rPr lang="en-US" dirty="0"/>
              <a:t> </a:t>
            </a:r>
            <a:r>
              <a:rPr lang="ru-RU" dirty="0"/>
              <a:t>с использованием технологии </a:t>
            </a:r>
            <a:r>
              <a:rPr lang="en-US" i="1" dirty="0"/>
              <a:t>Trusted MITM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2" y="5992586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706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60" y="337744"/>
            <a:ext cx="7429499" cy="731066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323" y="1068810"/>
            <a:ext cx="8098971" cy="4875265"/>
          </a:xfrm>
        </p:spPr>
        <p:txBody>
          <a:bodyPr>
            <a:noAutofit/>
          </a:bodyPr>
          <a:lstStyle/>
          <a:p>
            <a:r>
              <a:rPr lang="ru-RU" dirty="0"/>
              <a:t>В результате работы была достигнута поставленная цель: проектирование и разработка веб-фильтра для обеспечения контроля доступа к веб-ресурсам</a:t>
            </a:r>
          </a:p>
          <a:p>
            <a:pPr marL="0" indent="0">
              <a:buNone/>
            </a:pPr>
            <a:r>
              <a:rPr lang="ru-RU" dirty="0"/>
              <a:t>Также были выполнены поставленные задачи:</a:t>
            </a:r>
          </a:p>
          <a:p>
            <a:r>
              <a:rPr lang="ru-RU" dirty="0" smtClean="0"/>
              <a:t>проанализирована предметная область </a:t>
            </a:r>
            <a:r>
              <a:rPr lang="ru-RU" dirty="0"/>
              <a:t>и </a:t>
            </a:r>
            <a:r>
              <a:rPr lang="ru-RU" dirty="0" smtClean="0"/>
              <a:t>текущие решения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 smtClean="0"/>
              <a:t>спроектирован веб-фильтр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р</a:t>
            </a:r>
            <a:r>
              <a:rPr lang="ru-RU" dirty="0" smtClean="0"/>
              <a:t>азработан веб-фильтр </a:t>
            </a:r>
            <a:r>
              <a:rPr lang="ru-RU" dirty="0"/>
              <a:t>и </a:t>
            </a:r>
            <a:r>
              <a:rPr lang="ru-RU" dirty="0" smtClean="0"/>
              <a:t>протестирована его работа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2" y="6217919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55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306" y="2166505"/>
            <a:ext cx="7620540" cy="2244437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573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567928"/>
            <a:ext cx="7429499" cy="689589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697" y="1257517"/>
            <a:ext cx="8451669" cy="4751397"/>
          </a:xfrm>
        </p:spPr>
        <p:txBody>
          <a:bodyPr>
            <a:noAutofit/>
          </a:bodyPr>
          <a:lstStyle/>
          <a:p>
            <a:r>
              <a:rPr lang="ru-RU" dirty="0"/>
              <a:t>В последнее время в интернете все больше появляется противозаконного контента</a:t>
            </a:r>
          </a:p>
          <a:p>
            <a:r>
              <a:rPr lang="ru-RU" dirty="0"/>
              <a:t>Блокирование </a:t>
            </a:r>
            <a:r>
              <a:rPr lang="ru-RU" dirty="0" smtClean="0"/>
              <a:t>таких ресурсов по </a:t>
            </a:r>
            <a:r>
              <a:rPr lang="en-US" i="1" dirty="0"/>
              <a:t>IP</a:t>
            </a:r>
            <a:r>
              <a:rPr lang="ru-RU" dirty="0"/>
              <a:t>-адресу не приносит особого результата</a:t>
            </a:r>
          </a:p>
          <a:p>
            <a:r>
              <a:rPr lang="ru-RU" dirty="0"/>
              <a:t>Ф</a:t>
            </a:r>
            <a:r>
              <a:rPr lang="ru-RU" dirty="0" smtClean="0"/>
              <a:t>ильтрация </a:t>
            </a:r>
            <a:r>
              <a:rPr lang="ru-RU" dirty="0"/>
              <a:t>на основании содержимого сайта будет давать наилучший результат</a:t>
            </a:r>
          </a:p>
          <a:p>
            <a:r>
              <a:rPr lang="ru-RU" dirty="0" smtClean="0"/>
              <a:t>Фильтрация </a:t>
            </a:r>
            <a:r>
              <a:rPr lang="ru-RU" dirty="0" smtClean="0"/>
              <a:t>веб-контента </a:t>
            </a:r>
            <a:r>
              <a:rPr lang="ru-RU" dirty="0"/>
              <a:t>очень актуальна в образовательных учреждениях и на предприятиях с регламентированной политикой информационной безопасности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232539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052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489667"/>
            <a:ext cx="7429499" cy="679112"/>
          </a:xfrm>
        </p:spPr>
        <p:txBody>
          <a:bodyPr/>
          <a:lstStyle/>
          <a:p>
            <a:pPr algn="ctr"/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97" y="1207425"/>
            <a:ext cx="8151222" cy="4870515"/>
          </a:xfrm>
        </p:spPr>
        <p:txBody>
          <a:bodyPr>
            <a:noAutofit/>
          </a:bodyPr>
          <a:lstStyle/>
          <a:p>
            <a:r>
              <a:rPr lang="ru-RU" dirty="0"/>
              <a:t>Цель: проектирование и разработка веб-фильтра для обеспечения контроля доступа к веб-ресурсам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анализ предметной области и текущих решений</a:t>
            </a:r>
            <a:r>
              <a:rPr lang="en-US" dirty="0"/>
              <a:t>;</a:t>
            </a:r>
          </a:p>
          <a:p>
            <a:r>
              <a:rPr lang="ru-RU" dirty="0"/>
              <a:t>проектирование веб-фильтра (выбор используемых технологий, в том числе выбор алгоритма классификации текста)</a:t>
            </a:r>
            <a:r>
              <a:rPr lang="en-US" dirty="0"/>
              <a:t>;</a:t>
            </a:r>
          </a:p>
          <a:p>
            <a:r>
              <a:rPr lang="ru-RU" dirty="0" smtClean="0"/>
              <a:t>разработка веб-фильтра </a:t>
            </a:r>
            <a:r>
              <a:rPr lang="ru-RU" dirty="0"/>
              <a:t>и тестирование </a:t>
            </a:r>
            <a:r>
              <a:rPr lang="ru-RU" dirty="0" smtClean="0"/>
              <a:t>его работы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077940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207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666664"/>
            <a:ext cx="7429499" cy="720675"/>
          </a:xfrm>
        </p:spPr>
        <p:txBody>
          <a:bodyPr/>
          <a:lstStyle/>
          <a:p>
            <a:pPr algn="ctr"/>
            <a:r>
              <a:rPr lang="ru-RU" dirty="0" smtClean="0"/>
              <a:t>Понятие веб-фильтра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573" y="1545336"/>
            <a:ext cx="7994469" cy="4202321"/>
          </a:xfrm>
        </p:spPr>
        <p:txBody>
          <a:bodyPr>
            <a:noAutofit/>
          </a:bodyPr>
          <a:lstStyle/>
          <a:p>
            <a:r>
              <a:rPr lang="ru-RU" dirty="0"/>
              <a:t>Веб-фильтр (контент-фильтр) – это программное или программно-аппаратное устройство, которое ограничивает доступ к веб-сайтам на основании анализа их содержимого</a:t>
            </a:r>
          </a:p>
          <a:p>
            <a:r>
              <a:rPr lang="ru-RU" dirty="0"/>
              <a:t>В данной работе будет рассмотрена программная реализация</a:t>
            </a:r>
          </a:p>
          <a:p>
            <a:r>
              <a:rPr lang="ru-RU" dirty="0"/>
              <a:t>По своей сути контент-фильтр – это веб прокси-сервер, который перехватывает </a:t>
            </a:r>
            <a:r>
              <a:rPr lang="en-US" i="1" dirty="0"/>
              <a:t>HTTP</a:t>
            </a:r>
            <a:r>
              <a:rPr lang="ru-RU" i="1" dirty="0"/>
              <a:t>/</a:t>
            </a:r>
            <a:r>
              <a:rPr lang="en-US" i="1" dirty="0"/>
              <a:t>HTTPS</a:t>
            </a:r>
            <a:r>
              <a:rPr lang="ru-RU" dirty="0"/>
              <a:t>-запросы и анализирует их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089104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975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039" y="666206"/>
            <a:ext cx="7429499" cy="79371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Общая Схема работы веб-фильтра</a:t>
            </a:r>
            <a:endParaRPr lang="ru-RU" dirty="0"/>
          </a:p>
        </p:txBody>
      </p:sp>
      <p:pic>
        <p:nvPicPr>
          <p:cNvPr id="6" name="Объект 5" descr="Снимок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2041814"/>
            <a:ext cx="8132051" cy="30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z="1600"/>
              <a:t>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05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403274"/>
            <a:ext cx="7429499" cy="720675"/>
          </a:xfrm>
        </p:spPr>
        <p:txBody>
          <a:bodyPr/>
          <a:lstStyle/>
          <a:p>
            <a:pPr algn="ctr"/>
            <a:r>
              <a:rPr lang="en-US" i="1" dirty="0" smtClean="0"/>
              <a:t>Trusted MITM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57" y="1123949"/>
            <a:ext cx="8031633" cy="5483154"/>
          </a:xfrm>
        </p:spPr>
        <p:txBody>
          <a:bodyPr>
            <a:noAutofit/>
          </a:bodyPr>
          <a:lstStyle/>
          <a:p>
            <a:r>
              <a:rPr lang="ru-RU" dirty="0" smtClean="0"/>
              <a:t>Приведенная схема применима только к сайтам, работающим по протоколу </a:t>
            </a:r>
            <a:r>
              <a:rPr lang="en-US" i="1" dirty="0" smtClean="0"/>
              <a:t>HTTP</a:t>
            </a:r>
            <a:endParaRPr lang="ru-RU" dirty="0" smtClean="0"/>
          </a:p>
          <a:p>
            <a:r>
              <a:rPr lang="ru-RU" dirty="0" smtClean="0"/>
              <a:t>Это существенное ограничение функциональности веб-фильтра</a:t>
            </a:r>
          </a:p>
          <a:p>
            <a:r>
              <a:rPr lang="ru-RU" dirty="0" smtClean="0"/>
              <a:t>Применение технологии </a:t>
            </a:r>
            <a:r>
              <a:rPr lang="en-US" i="1" dirty="0" smtClean="0"/>
              <a:t>Trusted MITM</a:t>
            </a:r>
            <a:r>
              <a:rPr lang="ru-RU" dirty="0" smtClean="0"/>
              <a:t> для работы с </a:t>
            </a:r>
            <a:r>
              <a:rPr lang="en-US" i="1" dirty="0" smtClean="0"/>
              <a:t>HTTPS</a:t>
            </a:r>
            <a:r>
              <a:rPr lang="ru-RU" dirty="0" smtClean="0"/>
              <a:t>-трафиком</a:t>
            </a:r>
            <a:endParaRPr lang="en-US" i="1" dirty="0" smtClean="0"/>
          </a:p>
          <a:p>
            <a:r>
              <a:rPr lang="en-US" i="1" dirty="0" smtClean="0"/>
              <a:t>Trusted</a:t>
            </a:r>
            <a:r>
              <a:rPr lang="en-US" dirty="0" smtClean="0"/>
              <a:t> </a:t>
            </a:r>
            <a:r>
              <a:rPr lang="ru-RU" dirty="0" smtClean="0"/>
              <a:t>означает, что клиент, использующий веб-фильтр, знает о применении подхода </a:t>
            </a:r>
            <a:r>
              <a:rPr lang="en-US" i="1" dirty="0" smtClean="0"/>
              <a:t>MITM</a:t>
            </a:r>
            <a:r>
              <a:rPr lang="ru-RU" dirty="0"/>
              <a:t> </a:t>
            </a:r>
            <a:r>
              <a:rPr lang="ru-RU" dirty="0" smtClean="0"/>
              <a:t>и согласен на это (устанавливает корневой сертификат)</a:t>
            </a:r>
            <a:endParaRPr lang="ru-RU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111587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6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952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8" y="760029"/>
            <a:ext cx="7429499" cy="6687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Схема применения </a:t>
            </a:r>
            <a:r>
              <a:rPr lang="en-US" i="1" dirty="0" smtClean="0"/>
              <a:t>Trusted MITM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58" y="1646365"/>
            <a:ext cx="7270074" cy="432336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0" y="6253486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96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633488"/>
            <a:ext cx="7429499" cy="7414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 контентной фильтрации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631" y="1678132"/>
            <a:ext cx="7824354" cy="4260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Методы:</a:t>
            </a:r>
          </a:p>
          <a:p>
            <a:r>
              <a:rPr lang="ru-RU" dirty="0"/>
              <a:t>фильтрация с использованием справочника ключевых слов</a:t>
            </a:r>
            <a:r>
              <a:rPr lang="en-US" dirty="0"/>
              <a:t>;</a:t>
            </a:r>
          </a:p>
          <a:p>
            <a:r>
              <a:rPr lang="ru-RU" dirty="0"/>
              <a:t>фильтрация на основе списков </a:t>
            </a:r>
            <a:r>
              <a:rPr lang="en-US" i="1" dirty="0"/>
              <a:t>IP/URL</a:t>
            </a:r>
            <a:r>
              <a:rPr lang="ru-RU" dirty="0"/>
              <a:t> (черные списки)</a:t>
            </a:r>
            <a:r>
              <a:rPr lang="en-US" i="1" dirty="0"/>
              <a:t>;</a:t>
            </a:r>
          </a:p>
          <a:p>
            <a:r>
              <a:rPr lang="ru-RU" dirty="0"/>
              <a:t>динамическая </a:t>
            </a:r>
            <a:r>
              <a:rPr lang="ru-RU" dirty="0" smtClean="0"/>
              <a:t>фильтрация</a:t>
            </a:r>
            <a:endParaRPr lang="en-US" dirty="0" smtClean="0"/>
          </a:p>
          <a:p>
            <a:r>
              <a:rPr lang="ru-RU" dirty="0" smtClean="0"/>
              <a:t>На </a:t>
            </a:r>
            <a:r>
              <a:rPr lang="ru-RU" dirty="0"/>
              <a:t>практике обычно применяется совокупность методов для обеспечения лучших результатов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5938188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8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207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777348"/>
            <a:ext cx="7539795" cy="6895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Категоризация ресурсов сети интернет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582" y="1655514"/>
            <a:ext cx="7872748" cy="4173781"/>
          </a:xfrm>
        </p:spPr>
        <p:txBody>
          <a:bodyPr>
            <a:noAutofit/>
          </a:bodyPr>
          <a:lstStyle/>
          <a:p>
            <a:r>
              <a:rPr lang="ru-RU" dirty="0"/>
              <a:t>Категории задаются разработчиком системы контентной фильтрации</a:t>
            </a:r>
          </a:p>
          <a:p>
            <a:pPr marL="0" indent="0">
              <a:buNone/>
            </a:pPr>
            <a:r>
              <a:rPr lang="ru-RU" dirty="0"/>
              <a:t>Способы категоризации:</a:t>
            </a:r>
          </a:p>
          <a:p>
            <a:r>
              <a:rPr lang="ru-RU" dirty="0"/>
              <a:t>использование регулярно обновляемых баз данных </a:t>
            </a:r>
            <a:r>
              <a:rPr lang="ru-RU" dirty="0" err="1"/>
              <a:t>категоризированных</a:t>
            </a:r>
            <a:r>
              <a:rPr lang="ru-RU" dirty="0"/>
              <a:t> ресурсов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категоризация контента «на лету</a:t>
            </a:r>
            <a:r>
              <a:rPr lang="ru-RU" dirty="0" smtClean="0"/>
              <a:t>»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ru-RU" dirty="0" smtClean="0"/>
              <a:t>информации, предоставляемой самим сайтом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817537" y="6017958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9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846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439</TotalTime>
  <Words>497</Words>
  <Application>Microsoft Office PowerPoint</Application>
  <PresentationFormat>Экран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Tw Cen MT</vt:lpstr>
      <vt:lpstr>Контур</vt:lpstr>
      <vt:lpstr>Презентация PowerPoint</vt:lpstr>
      <vt:lpstr>Актуальность</vt:lpstr>
      <vt:lpstr>Цель и задачи</vt:lpstr>
      <vt:lpstr>Понятие веб-фильтра</vt:lpstr>
      <vt:lpstr>Общая Схема работы веб-фильтра</vt:lpstr>
      <vt:lpstr>Trusted MITM</vt:lpstr>
      <vt:lpstr>Схема применения Trusted MITM</vt:lpstr>
      <vt:lpstr>Методы контентной фильтрации</vt:lpstr>
      <vt:lpstr>Категоризация ресурсов сети интернет</vt:lpstr>
      <vt:lpstr>задача классификации текста</vt:lpstr>
      <vt:lpstr>Наивный байесовский классификатор</vt:lpstr>
      <vt:lpstr>Наивный байесовский классификатор</vt:lpstr>
      <vt:lpstr>Реализация веб-фильтра</vt:lpstr>
      <vt:lpstr>Реализация веб-фильтра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85</cp:revision>
  <dcterms:created xsi:type="dcterms:W3CDTF">2018-10-27T10:12:03Z</dcterms:created>
  <dcterms:modified xsi:type="dcterms:W3CDTF">2018-12-04T18:54:22Z</dcterms:modified>
</cp:coreProperties>
</file>